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30" r:id="rId2"/>
    <p:sldId id="631" r:id="rId3"/>
    <p:sldId id="693" r:id="rId4"/>
    <p:sldId id="636" r:id="rId5"/>
    <p:sldId id="650" r:id="rId6"/>
    <p:sldId id="649" r:id="rId7"/>
    <p:sldId id="644" r:id="rId8"/>
    <p:sldId id="641" r:id="rId9"/>
    <p:sldId id="642" r:id="rId10"/>
    <p:sldId id="643" r:id="rId11"/>
    <p:sldId id="715" r:id="rId12"/>
    <p:sldId id="810" r:id="rId13"/>
    <p:sldId id="811" r:id="rId14"/>
    <p:sldId id="817" r:id="rId15"/>
    <p:sldId id="812" r:id="rId16"/>
    <p:sldId id="694" r:id="rId17"/>
    <p:sldId id="818" r:id="rId18"/>
    <p:sldId id="645" r:id="rId19"/>
    <p:sldId id="652" r:id="rId20"/>
    <p:sldId id="654" r:id="rId21"/>
    <p:sldId id="647" r:id="rId22"/>
    <p:sldId id="674" r:id="rId23"/>
    <p:sldId id="695" r:id="rId24"/>
    <p:sldId id="675" r:id="rId25"/>
    <p:sldId id="710" r:id="rId26"/>
    <p:sldId id="711" r:id="rId27"/>
    <p:sldId id="709" r:id="rId28"/>
    <p:sldId id="712" r:id="rId29"/>
    <p:sldId id="713" r:id="rId30"/>
    <p:sldId id="714" r:id="rId31"/>
    <p:sldId id="651" r:id="rId32"/>
    <p:sldId id="665" r:id="rId33"/>
    <p:sldId id="662" r:id="rId34"/>
    <p:sldId id="708" r:id="rId35"/>
    <p:sldId id="666" r:id="rId36"/>
    <p:sldId id="696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5" r:id="rId45"/>
    <p:sldId id="704" r:id="rId46"/>
    <p:sldId id="706" r:id="rId47"/>
    <p:sldId id="707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578" y="34"/>
      </p:cViewPr>
      <p:guideLst>
        <p:guide orient="horz" pos="3884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6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86638BF-D96C-4EB6-86E4-84393636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F7090FE3-4B1C-4BC1-9714-B6B06DCE66CE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D1D346A-2C93-474C-BBD3-8E3D101809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589102-0625-4ECF-ACEB-854F44E0A6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22FD80D1-AD8C-4BCE-8A40-7290F8776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109A465A-F157-4E8E-AED5-A2A60135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>
            <a:extLst>
              <a:ext uri="{FF2B5EF4-FFF2-40B4-BE49-F238E27FC236}">
                <a16:creationId xmlns:a16="http://schemas.microsoft.com/office/drawing/2014/main" id="{6A9CD5BC-BEBC-4501-A91E-FC89A6752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Segnaposto note 2">
            <a:extLst>
              <a:ext uri="{FF2B5EF4-FFF2-40B4-BE49-F238E27FC236}">
                <a16:creationId xmlns:a16="http://schemas.microsoft.com/office/drawing/2014/main" id="{DF1A5729-A251-4593-B08F-604A075A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>
            <a:extLst>
              <a:ext uri="{FF2B5EF4-FFF2-40B4-BE49-F238E27FC236}">
                <a16:creationId xmlns:a16="http://schemas.microsoft.com/office/drawing/2014/main" id="{3E75D065-E044-42CC-8C0A-17FD7FCFC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>
            <a:extLst>
              <a:ext uri="{FF2B5EF4-FFF2-40B4-BE49-F238E27FC236}">
                <a16:creationId xmlns:a16="http://schemas.microsoft.com/office/drawing/2014/main" id="{4F8D010D-A5A0-4DD4-BE68-14CCCE33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>
            <a:extLst>
              <a:ext uri="{FF2B5EF4-FFF2-40B4-BE49-F238E27FC236}">
                <a16:creationId xmlns:a16="http://schemas.microsoft.com/office/drawing/2014/main" id="{568AEE61-03D0-48A7-8EC1-05CB60BAE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>
            <a:extLst>
              <a:ext uri="{FF2B5EF4-FFF2-40B4-BE49-F238E27FC236}">
                <a16:creationId xmlns:a16="http://schemas.microsoft.com/office/drawing/2014/main" id="{99010802-21C9-429C-95B6-1883A479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>
            <a:extLst>
              <a:ext uri="{FF2B5EF4-FFF2-40B4-BE49-F238E27FC236}">
                <a16:creationId xmlns:a16="http://schemas.microsoft.com/office/drawing/2014/main" id="{4C79D89F-221C-4C82-B4E6-6ADC12FC6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Segnaposto note 2">
            <a:extLst>
              <a:ext uri="{FF2B5EF4-FFF2-40B4-BE49-F238E27FC236}">
                <a16:creationId xmlns:a16="http://schemas.microsoft.com/office/drawing/2014/main" id="{E4DDD52F-F835-40C3-B0BC-1FBCDA8F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>
            <a:extLst>
              <a:ext uri="{FF2B5EF4-FFF2-40B4-BE49-F238E27FC236}">
                <a16:creationId xmlns:a16="http://schemas.microsoft.com/office/drawing/2014/main" id="{C51C11FA-0F1B-4446-B537-D3C340E4A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Segnaposto note 2">
            <a:extLst>
              <a:ext uri="{FF2B5EF4-FFF2-40B4-BE49-F238E27FC236}">
                <a16:creationId xmlns:a16="http://schemas.microsoft.com/office/drawing/2014/main" id="{ADCAEB36-6701-4FEE-A356-5FD50F91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>
            <a:extLst>
              <a:ext uri="{FF2B5EF4-FFF2-40B4-BE49-F238E27FC236}">
                <a16:creationId xmlns:a16="http://schemas.microsoft.com/office/drawing/2014/main" id="{D12648D7-E0C3-43D7-8B05-500A3A2F7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Segnaposto note 2">
            <a:extLst>
              <a:ext uri="{FF2B5EF4-FFF2-40B4-BE49-F238E27FC236}">
                <a16:creationId xmlns:a16="http://schemas.microsoft.com/office/drawing/2014/main" id="{5D59897F-465B-4693-8619-16CAF595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>
            <a:extLst>
              <a:ext uri="{FF2B5EF4-FFF2-40B4-BE49-F238E27FC236}">
                <a16:creationId xmlns:a16="http://schemas.microsoft.com/office/drawing/2014/main" id="{733C4D7D-34F9-4C12-A17C-C8AFA4629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Segnaposto note 2">
            <a:extLst>
              <a:ext uri="{FF2B5EF4-FFF2-40B4-BE49-F238E27FC236}">
                <a16:creationId xmlns:a16="http://schemas.microsoft.com/office/drawing/2014/main" id="{708306D7-5D37-401D-94AC-3AB763F7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155EC9A3-2BA1-4D24-9648-68A6E779F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774F5B2A-0C1E-49C1-B1AE-EC1A2140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C0FE8BBA-6123-44B3-B5CE-5FEF5C33C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A153A50-BAF7-4B2B-BB1B-ADBD042D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>
            <a:extLst>
              <a:ext uri="{FF2B5EF4-FFF2-40B4-BE49-F238E27FC236}">
                <a16:creationId xmlns:a16="http://schemas.microsoft.com/office/drawing/2014/main" id="{E89D2C43-7746-42D6-942F-ED951A6AC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Segnaposto note 2">
            <a:extLst>
              <a:ext uri="{FF2B5EF4-FFF2-40B4-BE49-F238E27FC236}">
                <a16:creationId xmlns:a16="http://schemas.microsoft.com/office/drawing/2014/main" id="{502ED734-7FC9-47E3-9495-162064F5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>
            <a:extLst>
              <a:ext uri="{FF2B5EF4-FFF2-40B4-BE49-F238E27FC236}">
                <a16:creationId xmlns:a16="http://schemas.microsoft.com/office/drawing/2014/main" id="{42B358AB-DAD8-4F84-9AC7-CED136E95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Segnaposto note 2">
            <a:extLst>
              <a:ext uri="{FF2B5EF4-FFF2-40B4-BE49-F238E27FC236}">
                <a16:creationId xmlns:a16="http://schemas.microsoft.com/office/drawing/2014/main" id="{4C84D5DC-6AEE-4324-B5B8-877F8226F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>
            <a:extLst>
              <a:ext uri="{FF2B5EF4-FFF2-40B4-BE49-F238E27FC236}">
                <a16:creationId xmlns:a16="http://schemas.microsoft.com/office/drawing/2014/main" id="{31168B73-3284-426E-ABF8-D1DB16027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Segnaposto note 2">
            <a:extLst>
              <a:ext uri="{FF2B5EF4-FFF2-40B4-BE49-F238E27FC236}">
                <a16:creationId xmlns:a16="http://schemas.microsoft.com/office/drawing/2014/main" id="{198CA617-8E7D-4A84-8DBD-FEAED1C8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>
            <a:extLst>
              <a:ext uri="{FF2B5EF4-FFF2-40B4-BE49-F238E27FC236}">
                <a16:creationId xmlns:a16="http://schemas.microsoft.com/office/drawing/2014/main" id="{4A9D38B6-9E77-498E-B279-F8ED3F20C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>
            <a:extLst>
              <a:ext uri="{FF2B5EF4-FFF2-40B4-BE49-F238E27FC236}">
                <a16:creationId xmlns:a16="http://schemas.microsoft.com/office/drawing/2014/main" id="{89771350-A9AB-4CC8-B9E5-85F85C0A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immagine diapositiva 1">
            <a:extLst>
              <a:ext uri="{FF2B5EF4-FFF2-40B4-BE49-F238E27FC236}">
                <a16:creationId xmlns:a16="http://schemas.microsoft.com/office/drawing/2014/main" id="{26C1F153-4B07-42C0-9DE6-0FE8667F6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Segnaposto note 2">
            <a:extLst>
              <a:ext uri="{FF2B5EF4-FFF2-40B4-BE49-F238E27FC236}">
                <a16:creationId xmlns:a16="http://schemas.microsoft.com/office/drawing/2014/main" id="{5A6C658A-4532-472C-A3A1-CAF238DB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DA3D060A-C599-4BC8-9096-716856F2C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25D449FE-C524-4F75-8EC4-7BF0ED33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F4A2532C-381A-4918-ABEA-F9D19DCB4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2B8C2129-5CCD-4E8A-A9CB-902B38D8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F8451DC7-0893-41D6-8C61-9661B7B01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27FAF7A2-E696-4AB0-94B7-0DEC7161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immagine diapositiva 1">
            <a:extLst>
              <a:ext uri="{FF2B5EF4-FFF2-40B4-BE49-F238E27FC236}">
                <a16:creationId xmlns:a16="http://schemas.microsoft.com/office/drawing/2014/main" id="{A316E472-589E-4D1B-8504-DA2A11F3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Segnaposto note 2">
            <a:extLst>
              <a:ext uri="{FF2B5EF4-FFF2-40B4-BE49-F238E27FC236}">
                <a16:creationId xmlns:a16="http://schemas.microsoft.com/office/drawing/2014/main" id="{D2D1A419-4558-4F2C-A8A6-A59FEF0B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>
            <a:extLst>
              <a:ext uri="{FF2B5EF4-FFF2-40B4-BE49-F238E27FC236}">
                <a16:creationId xmlns:a16="http://schemas.microsoft.com/office/drawing/2014/main" id="{DEABE642-3570-4EA3-9C91-5C392971D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>
            <a:extLst>
              <a:ext uri="{FF2B5EF4-FFF2-40B4-BE49-F238E27FC236}">
                <a16:creationId xmlns:a16="http://schemas.microsoft.com/office/drawing/2014/main" id="{835B0346-C41F-46EF-BA99-52EB0DB7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D3335821-ABF5-4DC8-A161-4E88769B0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3C289F56-FCBA-4F5D-9531-BE4F2A75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C67BD06A-FDD0-4D18-BD0D-3F99AFC35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49C762C2-9ED6-4B75-9E75-B14DF08E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>
            <a:extLst>
              <a:ext uri="{FF2B5EF4-FFF2-40B4-BE49-F238E27FC236}">
                <a16:creationId xmlns:a16="http://schemas.microsoft.com/office/drawing/2014/main" id="{CA939374-DDD0-485D-8F27-1E9147F58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>
            <a:extLst>
              <a:ext uri="{FF2B5EF4-FFF2-40B4-BE49-F238E27FC236}">
                <a16:creationId xmlns:a16="http://schemas.microsoft.com/office/drawing/2014/main" id="{1FE01448-4BFD-4685-8B21-B3151A2F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immagine diapositiva 1">
            <a:extLst>
              <a:ext uri="{FF2B5EF4-FFF2-40B4-BE49-F238E27FC236}">
                <a16:creationId xmlns:a16="http://schemas.microsoft.com/office/drawing/2014/main" id="{4D359EF1-389B-43A3-BC94-6EDEF4F71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Segnaposto note 2">
            <a:extLst>
              <a:ext uri="{FF2B5EF4-FFF2-40B4-BE49-F238E27FC236}">
                <a16:creationId xmlns:a16="http://schemas.microsoft.com/office/drawing/2014/main" id="{0471E1F8-8FEC-4EFF-B91F-F7D954D4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>
            <a:extLst>
              <a:ext uri="{FF2B5EF4-FFF2-40B4-BE49-F238E27FC236}">
                <a16:creationId xmlns:a16="http://schemas.microsoft.com/office/drawing/2014/main" id="{7FDC1971-8AF9-4861-AEDE-4E821617B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Segnaposto note 2">
            <a:extLst>
              <a:ext uri="{FF2B5EF4-FFF2-40B4-BE49-F238E27FC236}">
                <a16:creationId xmlns:a16="http://schemas.microsoft.com/office/drawing/2014/main" id="{F927EA5A-4EA1-4117-A849-16EDBC9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>
            <a:extLst>
              <a:ext uri="{FF2B5EF4-FFF2-40B4-BE49-F238E27FC236}">
                <a16:creationId xmlns:a16="http://schemas.microsoft.com/office/drawing/2014/main" id="{BEF9A2FC-388D-4487-96A5-713C40DCC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>
            <a:extLst>
              <a:ext uri="{FF2B5EF4-FFF2-40B4-BE49-F238E27FC236}">
                <a16:creationId xmlns:a16="http://schemas.microsoft.com/office/drawing/2014/main" id="{0D4FB7E0-A2D1-4C92-AD6C-2D649BDA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50FFDB86-AC04-41B7-B504-9851CB56B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F3863FB8-89EC-4258-8CBD-259BB023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C9D17419-3C3B-42D1-BC02-030DB119E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42B61FC3-FD1C-4A26-A07E-F3879F71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80278C7C-16E9-4714-AC7C-D4C43BE1F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3F32834F-2ECD-4FF1-8BF0-434B8D59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>
            <a:extLst>
              <a:ext uri="{FF2B5EF4-FFF2-40B4-BE49-F238E27FC236}">
                <a16:creationId xmlns:a16="http://schemas.microsoft.com/office/drawing/2014/main" id="{745FA9A1-A921-48BE-86FC-F8A5ACE3F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>
            <a:extLst>
              <a:ext uri="{FF2B5EF4-FFF2-40B4-BE49-F238E27FC236}">
                <a16:creationId xmlns:a16="http://schemas.microsoft.com/office/drawing/2014/main" id="{BA702031-AC61-44AC-85E8-E2123AAD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>
            <a:extLst>
              <a:ext uri="{FF2B5EF4-FFF2-40B4-BE49-F238E27FC236}">
                <a16:creationId xmlns:a16="http://schemas.microsoft.com/office/drawing/2014/main" id="{CFE80820-5511-4F31-86EC-0F69C6BF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Segnaposto note 2">
            <a:extLst>
              <a:ext uri="{FF2B5EF4-FFF2-40B4-BE49-F238E27FC236}">
                <a16:creationId xmlns:a16="http://schemas.microsoft.com/office/drawing/2014/main" id="{284FEBC6-3208-4488-A6A6-23E13E70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>
            <a:extLst>
              <a:ext uri="{FF2B5EF4-FFF2-40B4-BE49-F238E27FC236}">
                <a16:creationId xmlns:a16="http://schemas.microsoft.com/office/drawing/2014/main" id="{9B7658F9-435F-4101-B950-D3FA44F78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>
            <a:extLst>
              <a:ext uri="{FF2B5EF4-FFF2-40B4-BE49-F238E27FC236}">
                <a16:creationId xmlns:a16="http://schemas.microsoft.com/office/drawing/2014/main" id="{C3B978AC-578D-43CC-B70C-75D08F81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851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557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1859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2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060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09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611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5788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198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59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115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1795DE2-EC71-4CF1-BC08-1F64BE074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3BD3B7-E139-47A9-80E5-63CBE9B65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89BBD82-C4F9-46D3-AD44-1FB7B237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6B65B717-04A9-43AE-AC19-55B38F9F2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6D949359-A50F-4C57-8870-24732969D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7E13720D-8EA1-4277-BD38-AFC9FF37C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E30D0ECD-2B62-4F5E-8704-48E5B3974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Protocol</a:t>
            </a:r>
            <a:br>
              <a:rPr lang="it-IT" dirty="0"/>
            </a:br>
            <a:br>
              <a:rPr lang="it-IT" dirty="0"/>
            </a:br>
            <a:r>
              <a:rPr lang="it-IT" sz="3200" dirty="0">
                <a:solidFill>
                  <a:srgbClr val="FF0000"/>
                </a:solidFill>
              </a:rPr>
              <a:t>up to TLSv1.2!!! </a:t>
            </a:r>
            <a:br>
              <a:rPr lang="it-IT" sz="3200" dirty="0">
                <a:solidFill>
                  <a:srgbClr val="FF0000"/>
                </a:solidFill>
              </a:rPr>
            </a:br>
            <a:r>
              <a:rPr lang="it-IT" sz="3200" dirty="0">
                <a:solidFill>
                  <a:srgbClr val="FF0000"/>
                </a:solidFill>
              </a:rPr>
              <a:t>TLSv1.3 </a:t>
            </a:r>
            <a:r>
              <a:rPr lang="it-IT" sz="3200" dirty="0" err="1">
                <a:solidFill>
                  <a:srgbClr val="FF0000"/>
                </a:solidFill>
              </a:rPr>
              <a:t>differs</a:t>
            </a:r>
            <a:r>
              <a:rPr lang="it-IT" sz="3200" dirty="0">
                <a:solidFill>
                  <a:srgbClr val="FF0000"/>
                </a:solidFill>
              </a:rPr>
              <a:t>, more </a:t>
            </a:r>
            <a:r>
              <a:rPr lang="it-IT" sz="3200" dirty="0" err="1">
                <a:solidFill>
                  <a:srgbClr val="FF0000"/>
                </a:solidFill>
              </a:rPr>
              <a:t>later</a:t>
            </a:r>
            <a:r>
              <a:rPr lang="it-IT" sz="3200" dirty="0">
                <a:solidFill>
                  <a:srgbClr val="FF0000"/>
                </a:solidFill>
              </a:rPr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>
            <a:extLst>
              <a:ext uri="{FF2B5EF4-FFF2-40B4-BE49-F238E27FC236}">
                <a16:creationId xmlns:a16="http://schemas.microsoft.com/office/drawing/2014/main" id="{35831939-2705-4900-B2FE-9C0FF41A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Server Hello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79ABB2-9891-4F4C-B7A1-0CF72A3A0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696200" cy="5399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In reply to Client Hello, sent in plain text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Content: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Handshake Type (1 byte), Length (3 bytes)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Type = 02 for Server Hello)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Version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Highest supported by both Client and Server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32 bytes Random (4 bytes Timestamp + 28 bytes random)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Different random value than Client Hello</a:t>
            </a:r>
            <a:endParaRPr lang="en-US" altLang="it-IT" sz="20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(Session ID length, session ID)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If Client session ID=0, then  generate session ID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Otherwise, if resumed session ID OK also for Server, use it;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Otherwise generate new one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Cipher Suite, 2 bytes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Selected from client list (usually best one, but no obligation)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Compression algo, 1 byte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Selected from Client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Interlude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public key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TLS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basic</a:t>
            </a:r>
            <a:r>
              <a:rPr lang="it-IT" sz="2400" dirty="0"/>
              <a:t> idea, </a:t>
            </a:r>
            <a:r>
              <a:rPr lang="it-IT" sz="2400" dirty="0" err="1"/>
              <a:t>details</a:t>
            </a:r>
            <a:r>
              <a:rPr lang="it-IT" sz="2400" dirty="0"/>
              <a:t> </a:t>
            </a:r>
            <a:r>
              <a:rPr lang="it-IT" sz="2400" dirty="0" err="1"/>
              <a:t>later</a:t>
            </a:r>
            <a:r>
              <a:rPr lang="it-IT" sz="2400" dirty="0"/>
              <a:t> on)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79" y="225425"/>
            <a:ext cx="8813819" cy="649288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by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a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4" name="AutoShape 2" descr="Computer Server Application server Clip art - server 1952*2400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33" y="1240598"/>
            <a:ext cx="2774766" cy="34203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384184"/>
            <a:ext cx="1617968" cy="1937395"/>
          </a:xfrm>
          <a:prstGeom prst="rect">
            <a:avLst/>
          </a:prstGeom>
        </p:spPr>
      </p:pic>
      <p:sp>
        <p:nvSpPr>
          <p:cNvPr id="7" name="Freccia a sinistra 6"/>
          <p:cNvSpPr/>
          <p:nvPr/>
        </p:nvSpPr>
        <p:spPr bwMode="auto">
          <a:xfrm rot="20421497">
            <a:off x="2934948" y="1617761"/>
            <a:ext cx="2499579" cy="992073"/>
          </a:xfrm>
          <a:prstGeom prst="leftArrow">
            <a:avLst/>
          </a:prstGeom>
          <a:solidFill>
            <a:srgbClr val="FFC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Download</a:t>
            </a:r>
            <a:r>
              <a:rPr kumimoji="0" lang="it-IT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app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ccia bidirezionale orizzontale 7"/>
          <p:cNvSpPr/>
          <p:nvPr/>
        </p:nvSpPr>
        <p:spPr bwMode="auto">
          <a:xfrm>
            <a:off x="3095836" y="3353581"/>
            <a:ext cx="2664296" cy="723491"/>
          </a:xfrm>
          <a:prstGeom prst="leftRightArrow">
            <a:avLst/>
          </a:prstGeom>
          <a:solidFill>
            <a:srgbClr val="DEFD7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/>
              <a:t>Transfer </a:t>
            </a:r>
            <a:r>
              <a:rPr lang="it-IT" dirty="0" err="1"/>
              <a:t>encrypted</a:t>
            </a:r>
            <a:r>
              <a:rPr lang="it-IT" dirty="0"/>
              <a:t> data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617132"/>
            <a:ext cx="7980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How to transfer and </a:t>
            </a:r>
            <a:r>
              <a:rPr lang="it-IT" sz="2800" dirty="0" err="1"/>
              <a:t>store</a:t>
            </a:r>
            <a:r>
              <a:rPr lang="it-IT" sz="2800" dirty="0"/>
              <a:t> </a:t>
            </a:r>
            <a:r>
              <a:rPr lang="it-IT" sz="2800" dirty="0" err="1"/>
              <a:t>symmetric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? </a:t>
            </a:r>
          </a:p>
          <a:p>
            <a:r>
              <a:rPr lang="it-IT" sz="2800" dirty="0"/>
              <a:t>	- </a:t>
            </a:r>
            <a:r>
              <a:rPr lang="it-IT" sz="2800" b="1" dirty="0">
                <a:solidFill>
                  <a:srgbClr val="FF0000"/>
                </a:solidFill>
              </a:rPr>
              <a:t>In the code? </a:t>
            </a:r>
            <a:r>
              <a:rPr lang="it-IT" sz="2800" b="1" dirty="0" err="1">
                <a:solidFill>
                  <a:srgbClr val="FF0000"/>
                </a:solidFill>
              </a:rPr>
              <a:t>Not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nearly</a:t>
            </a:r>
            <a:r>
              <a:rPr lang="it-IT" sz="2800" b="1" dirty="0">
                <a:solidFill>
                  <a:srgbClr val="FF0000"/>
                </a:solidFill>
              </a:rPr>
              <a:t> a </a:t>
            </a:r>
            <a:r>
              <a:rPr lang="it-IT" sz="2800" b="1" dirty="0" err="1">
                <a:solidFill>
                  <a:srgbClr val="FF0000"/>
                </a:solidFill>
              </a:rPr>
              <a:t>good</a:t>
            </a:r>
            <a:r>
              <a:rPr lang="it-IT" sz="2800" b="1" dirty="0">
                <a:solidFill>
                  <a:srgbClr val="FF0000"/>
                </a:solidFill>
              </a:rPr>
              <a:t> idea!!!</a:t>
            </a:r>
          </a:p>
          <a:p>
            <a:r>
              <a:rPr lang="it-IT" sz="2800" dirty="0"/>
              <a:t>	- </a:t>
            </a:r>
            <a:r>
              <a:rPr lang="it-IT" sz="2800" b="1" dirty="0" err="1"/>
              <a:t>But</a:t>
            </a:r>
            <a:r>
              <a:rPr lang="it-IT" sz="2800" b="1" dirty="0"/>
              <a:t> </a:t>
            </a:r>
            <a:r>
              <a:rPr lang="it-IT" sz="2800" b="1" dirty="0" err="1"/>
              <a:t>then</a:t>
            </a:r>
            <a:r>
              <a:rPr lang="it-IT" sz="2800" b="1" dirty="0"/>
              <a:t>, </a:t>
            </a:r>
            <a:r>
              <a:rPr lang="it-IT" sz="2800" b="1" dirty="0" err="1"/>
              <a:t>how</a:t>
            </a:r>
            <a:r>
              <a:rPr lang="it-IT" sz="2800" b="1" dirty="0"/>
              <a:t> to?</a:t>
            </a:r>
          </a:p>
          <a:p>
            <a:r>
              <a:rPr lang="it-IT" sz="2400" b="1" i="1" dirty="0"/>
              <a:t>		Note the </a:t>
            </a:r>
            <a:r>
              <a:rPr lang="it-IT" sz="2400" b="1" i="1" dirty="0" err="1"/>
              <a:t>difference</a:t>
            </a:r>
            <a:r>
              <a:rPr lang="it-IT" sz="2400" b="1" i="1" dirty="0"/>
              <a:t> with </a:t>
            </a:r>
            <a:r>
              <a:rPr lang="it-IT" sz="2400" b="1" i="1" dirty="0" err="1"/>
              <a:t>cellular</a:t>
            </a:r>
            <a:r>
              <a:rPr lang="it-IT" sz="2400" b="1" i="1" dirty="0"/>
              <a:t> </a:t>
            </a:r>
            <a:r>
              <a:rPr lang="it-IT" sz="2400" b="1" i="1" dirty="0">
                <a:sym typeface="Wingdings" panose="05000000000000000000" pitchFamily="2" charset="2"/>
              </a:rPr>
              <a:t> </a:t>
            </a:r>
            <a:r>
              <a:rPr lang="it-IT" sz="2400" b="1" i="1" dirty="0" err="1">
                <a:sym typeface="Wingdings" panose="05000000000000000000" pitchFamily="2" charset="2"/>
              </a:rPr>
              <a:t>key</a:t>
            </a:r>
            <a:r>
              <a:rPr lang="it-IT" sz="2400" b="1" i="1" dirty="0">
                <a:sym typeface="Wingdings" panose="05000000000000000000" pitchFamily="2" charset="2"/>
              </a:rPr>
              <a:t> in the SIM</a:t>
            </a:r>
            <a:endParaRPr lang="it-IT" sz="2400" b="1" i="1" dirty="0"/>
          </a:p>
        </p:txBody>
      </p:sp>
    </p:spTree>
    <p:extLst>
      <p:ext uri="{BB962C8B-B14F-4D97-AF65-F5344CB8AC3E}">
        <p14:creationId xmlns:p14="http://schemas.microsoft.com/office/powerpoint/2010/main" val="19852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503548" y="2636353"/>
            <a:ext cx="8305800" cy="3683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0781" y="3465798"/>
            <a:ext cx="130651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60126" y="1952836"/>
            <a:ext cx="833558" cy="4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sz="2400" b="1" dirty="0">
                <a:latin typeface="New York" charset="0"/>
              </a:rPr>
              <a:t>SRC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15780" y="1952836"/>
            <a:ext cx="798292" cy="4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sz="2400" b="1" dirty="0">
                <a:latin typeface="New York" charset="0"/>
              </a:rPr>
              <a:t>DST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3648" y="3548322"/>
            <a:ext cx="660434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>
                <a:latin typeface="New York" charset="0"/>
              </a:rPr>
              <a:t>K</a:t>
            </a:r>
            <a:r>
              <a:rPr lang="it-IT" i="1" baseline="-25000" dirty="0">
                <a:latin typeface="New York" charset="0"/>
              </a:rPr>
              <a:t>ENC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3555" y="3548322"/>
            <a:ext cx="660434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>
                <a:latin typeface="New York" charset="0"/>
              </a:rPr>
              <a:t>K</a:t>
            </a:r>
            <a:r>
              <a:rPr lang="it-IT" i="1" baseline="-25000" dirty="0">
                <a:latin typeface="New York" charset="0"/>
              </a:rPr>
              <a:t>DEC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77623" y="1952836"/>
            <a:ext cx="1465142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Ciphertext</a:t>
            </a:r>
            <a:r>
              <a:rPr lang="it-IT" i="1" dirty="0">
                <a:latin typeface="New York" charset="0"/>
              </a:rPr>
              <a:t> 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4411" y="1952836"/>
            <a:ext cx="1324077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Plaintext</a:t>
            </a:r>
            <a:r>
              <a:rPr lang="it-IT" i="1" dirty="0">
                <a:latin typeface="New York" charset="0"/>
              </a:rPr>
              <a:t> 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719961" y="1952836"/>
            <a:ext cx="1324077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Plaintext</a:t>
            </a:r>
            <a:r>
              <a:rPr lang="it-IT" i="1" dirty="0">
                <a:latin typeface="New York" charset="0"/>
              </a:rPr>
              <a:t> M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291644" y="2562883"/>
            <a:ext cx="2272244" cy="515241"/>
          </a:xfrm>
          <a:prstGeom prst="cube">
            <a:avLst>
              <a:gd name="adj" fmla="val 10606"/>
            </a:avLst>
          </a:prstGeom>
          <a:solidFill>
            <a:srgbClr val="1ACA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91439" rIns="91439" bIns="91439" anchor="ctr">
            <a:spAutoFit/>
          </a:bodyPr>
          <a:lstStyle/>
          <a:p>
            <a:pPr algn="ctr" eaLnBrk="0" hangingPunct="0">
              <a:defRPr/>
            </a:pPr>
            <a:r>
              <a:rPr lang="it-IT" b="1" dirty="0">
                <a:latin typeface="+mj-lt"/>
              </a:rPr>
              <a:t> C=ENC(K</a:t>
            </a:r>
            <a:r>
              <a:rPr lang="it-IT" b="1" baseline="-25000" dirty="0">
                <a:latin typeface="+mj-lt"/>
              </a:rPr>
              <a:t>ENC</a:t>
            </a:r>
            <a:r>
              <a:rPr lang="it-IT" b="1" dirty="0">
                <a:latin typeface="+mj-lt"/>
              </a:rPr>
              <a:t>, M) 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513523" y="2562883"/>
            <a:ext cx="2297832" cy="515241"/>
          </a:xfrm>
          <a:prstGeom prst="cube">
            <a:avLst>
              <a:gd name="adj" fmla="val 10606"/>
            </a:avLst>
          </a:prstGeom>
          <a:solidFill>
            <a:srgbClr val="1ACA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91439" rIns="91439" bIns="91439" anchor="ctr">
            <a:spAutoFit/>
          </a:bodyPr>
          <a:lstStyle/>
          <a:p>
            <a:pPr algn="ctr" eaLnBrk="0" hangingPunct="0">
              <a:defRPr/>
            </a:pPr>
            <a:r>
              <a:rPr lang="it-IT" b="1" dirty="0">
                <a:latin typeface="+mj-lt"/>
              </a:rPr>
              <a:t>M=DEC(K</a:t>
            </a:r>
            <a:r>
              <a:rPr lang="it-IT" b="1" baseline="-25000" dirty="0">
                <a:latin typeface="+mj-lt"/>
              </a:rPr>
              <a:t>DEC</a:t>
            </a:r>
            <a:r>
              <a:rPr lang="it-IT" b="1" dirty="0">
                <a:latin typeface="+mj-lt"/>
              </a:rPr>
              <a:t>, C)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91580" y="2456966"/>
            <a:ext cx="363538" cy="727075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006503" y="2456966"/>
            <a:ext cx="1374873" cy="727075"/>
          </a:xfrm>
          <a:prstGeom prst="rightArrow">
            <a:avLst>
              <a:gd name="adj1" fmla="val 50000"/>
              <a:gd name="adj2" fmla="val 12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8070444" y="2456966"/>
            <a:ext cx="490488" cy="727075"/>
          </a:xfrm>
          <a:prstGeom prst="rightArrow">
            <a:avLst>
              <a:gd name="adj1" fmla="val 50000"/>
              <a:gd name="adj2" fmla="val 12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356" y="3465798"/>
            <a:ext cx="1306513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141292" y="4158947"/>
            <a:ext cx="2813268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K</a:t>
            </a:r>
            <a:r>
              <a:rPr lang="it-IT" b="1" i="1" baseline="-25000" dirty="0"/>
              <a:t>ENC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endParaRPr lang="it-IT" b="1" i="1" dirty="0">
              <a:latin typeface="+mj-lt"/>
            </a:endParaRPr>
          </a:p>
          <a:p>
            <a:pPr>
              <a:defRPr/>
            </a:pPr>
            <a:r>
              <a:rPr lang="it-IT" b="1" i="1" dirty="0"/>
              <a:t>ENC(.)</a:t>
            </a:r>
            <a:r>
              <a:rPr lang="it-IT" dirty="0"/>
              <a:t>	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03548" y="1020090"/>
            <a:ext cx="2692152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M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plaintext</a:t>
            </a:r>
            <a:endParaRPr lang="it-IT" dirty="0"/>
          </a:p>
          <a:p>
            <a:pPr>
              <a:defRPr/>
            </a:pPr>
            <a:r>
              <a:rPr lang="it-IT" b="1" i="1" dirty="0"/>
              <a:t>C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ciphertext</a:t>
            </a:r>
            <a:r>
              <a:rPr lang="it-IT" dirty="0"/>
              <a:t>	</a:t>
            </a:r>
            <a:endParaRPr lang="it-IT" dirty="0">
              <a:latin typeface="+mj-lt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032458" y="4158947"/>
            <a:ext cx="3024864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K</a:t>
            </a:r>
            <a:r>
              <a:rPr lang="it-IT" b="1" i="1" baseline="-25000" dirty="0"/>
              <a:t>DEC</a:t>
            </a:r>
            <a:r>
              <a:rPr lang="it-IT" baseline="-25000" dirty="0"/>
              <a:t> </a:t>
            </a:r>
            <a:r>
              <a:rPr lang="it-IT" dirty="0"/>
              <a:t>≠ </a:t>
            </a:r>
            <a:r>
              <a:rPr lang="it-IT" b="1" i="1" dirty="0"/>
              <a:t>K</a:t>
            </a:r>
            <a:r>
              <a:rPr lang="it-IT" b="1" i="1" baseline="-25000" dirty="0"/>
              <a:t>ENC</a:t>
            </a:r>
            <a:r>
              <a:rPr lang="it-IT" dirty="0"/>
              <a:t> 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key</a:t>
            </a:r>
            <a:endParaRPr lang="it-IT" dirty="0"/>
          </a:p>
          <a:p>
            <a:pPr>
              <a:defRPr/>
            </a:pPr>
            <a:r>
              <a:rPr lang="it-IT" b="1" i="1" dirty="0"/>
              <a:t>DEC(.)</a:t>
            </a:r>
            <a:r>
              <a:rPr lang="it-IT" dirty="0"/>
              <a:t>	   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67544" y="5150362"/>
            <a:ext cx="8028892" cy="9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>
            <a:spAutoFit/>
          </a:bodyPr>
          <a:lstStyle/>
          <a:p>
            <a:pPr algn="ctr" eaLnBrk="0" hangingPunct="0">
              <a:defRPr/>
            </a:pPr>
            <a:r>
              <a:rPr lang="it-IT" b="1" i="1" dirty="0" err="1">
                <a:solidFill>
                  <a:srgbClr val="0070C0"/>
                </a:solidFill>
                <a:latin typeface="+mj-lt"/>
              </a:rPr>
              <a:t>Encryption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and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decryption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keys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are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obviously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linked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…</a:t>
            </a:r>
          </a:p>
          <a:p>
            <a:pPr algn="ctr" eaLnBrk="0" hangingPunct="0">
              <a:defRPr/>
            </a:pPr>
            <a:r>
              <a:rPr lang="it-IT" b="1" i="1" dirty="0" err="1">
                <a:solidFill>
                  <a:srgbClr val="0070C0"/>
                </a:solidFill>
                <a:latin typeface="+mj-lt"/>
              </a:rPr>
              <a:t>But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CANNOT be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determined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from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each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other</a:t>
            </a:r>
            <a:endParaRPr lang="it-IT" b="1" i="1" dirty="0">
              <a:solidFill>
                <a:srgbClr val="0070C0"/>
              </a:solidFill>
              <a:latin typeface="+mj-lt"/>
            </a:endParaRPr>
          </a:p>
          <a:p>
            <a:pPr algn="ctr" eaLnBrk="0" hangingPunct="0">
              <a:defRPr/>
            </a:pPr>
            <a:r>
              <a:rPr lang="it-IT" b="1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unless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you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know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‘more’)</a:t>
            </a:r>
          </a:p>
        </p:txBody>
      </p:sp>
    </p:spTree>
    <p:extLst>
      <p:ext uri="{BB962C8B-B14F-4D97-AF65-F5344CB8AC3E}">
        <p14:creationId xmlns:p14="http://schemas.microsoft.com/office/powerpoint/2010/main" val="30478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encrypt</a:t>
            </a:r>
            <a:r>
              <a:rPr lang="it-IT" dirty="0"/>
              <a:t> data?</a:t>
            </a:r>
            <a:br>
              <a:rPr lang="it-IT" dirty="0"/>
            </a:br>
            <a:r>
              <a:rPr lang="it-IT" dirty="0"/>
              <a:t>Public and private </a:t>
            </a:r>
            <a:r>
              <a:rPr lang="it-IT" dirty="0" err="1"/>
              <a:t>key</a:t>
            </a:r>
            <a:r>
              <a:rPr lang="it-IT" dirty="0"/>
              <a:t>!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85" y="3140968"/>
            <a:ext cx="1481383" cy="25183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30670"/>
            <a:ext cx="1318371" cy="1578650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303462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K</a:t>
            </a:r>
            <a:r>
              <a:rPr lang="it-IT" baseline="-25000" dirty="0"/>
              <a:t>ENC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You</a:t>
            </a:r>
            <a:r>
              <a:rPr lang="it-IT" dirty="0"/>
              <a:t> CANNOT </a:t>
            </a:r>
            <a:r>
              <a:rPr lang="it-IT" dirty="0" err="1"/>
              <a:t>find</a:t>
            </a:r>
            <a:r>
              <a:rPr lang="it-IT" dirty="0"/>
              <a:t> K</a:t>
            </a:r>
            <a:r>
              <a:rPr lang="it-IT" baseline="-25000" dirty="0"/>
              <a:t>DEC</a:t>
            </a:r>
            <a:r>
              <a:rPr lang="it-IT" dirty="0"/>
              <a:t> </a:t>
            </a:r>
          </a:p>
          <a:p>
            <a:r>
              <a:rPr lang="it-IT" dirty="0" err="1"/>
              <a:t>Corollary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can be made public (</a:t>
            </a:r>
            <a:r>
              <a:rPr lang="it-IT" dirty="0" err="1"/>
              <a:t>accessible</a:t>
            </a:r>
            <a:r>
              <a:rPr lang="it-IT" dirty="0"/>
              <a:t> to </a:t>
            </a:r>
            <a:r>
              <a:rPr lang="it-IT" dirty="0" err="1"/>
              <a:t>anyone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FF0000"/>
                </a:solidFill>
              </a:rPr>
              <a:t>Which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? K</a:t>
            </a:r>
            <a:r>
              <a:rPr lang="it-IT" baseline="-25000" dirty="0">
                <a:solidFill>
                  <a:srgbClr val="FF0000"/>
                </a:solidFill>
              </a:rPr>
              <a:t>ENC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" name="Fumetto 3 6"/>
          <p:cNvSpPr/>
          <p:nvPr/>
        </p:nvSpPr>
        <p:spPr bwMode="auto">
          <a:xfrm>
            <a:off x="326138" y="3356992"/>
            <a:ext cx="2484276" cy="1080120"/>
          </a:xfrm>
          <a:prstGeom prst="wedgeEllipseCallout">
            <a:avLst>
              <a:gd name="adj1" fmla="val 2065"/>
              <a:gd name="adj2" fmla="val 86618"/>
            </a:avLst>
          </a:prstGeom>
          <a:solidFill>
            <a:srgbClr val="C9FC24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I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want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to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send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my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confidential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data to the server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>
            <a:off x="3023828" y="3537012"/>
            <a:ext cx="2952328" cy="75608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Hey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, I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need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to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send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you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data!</a:t>
            </a:r>
          </a:p>
        </p:txBody>
      </p:sp>
      <p:sp>
        <p:nvSpPr>
          <p:cNvPr id="9" name="Freccia a sinistra 8"/>
          <p:cNvSpPr/>
          <p:nvPr/>
        </p:nvSpPr>
        <p:spPr bwMode="auto">
          <a:xfrm>
            <a:off x="2195736" y="4293096"/>
            <a:ext cx="4104456" cy="900100"/>
          </a:xfrm>
          <a:prstGeom prst="leftArrow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Please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go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ahead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: Here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pubkey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K</a:t>
            </a:r>
            <a:r>
              <a:rPr kumimoji="0" lang="it-IT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ENC</a:t>
            </a:r>
          </a:p>
        </p:txBody>
      </p:sp>
      <p:sp>
        <p:nvSpPr>
          <p:cNvPr id="10" name="Freccia a destra 9"/>
          <p:cNvSpPr/>
          <p:nvPr/>
        </p:nvSpPr>
        <p:spPr bwMode="auto">
          <a:xfrm>
            <a:off x="2591780" y="5013176"/>
            <a:ext cx="3420380" cy="792088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 = ENC(K</a:t>
            </a:r>
            <a:r>
              <a:rPr kumimoji="0" lang="it-IT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ENC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, data)</a:t>
            </a:r>
          </a:p>
        </p:txBody>
      </p:sp>
      <p:pic>
        <p:nvPicPr>
          <p:cNvPr id="11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25" y="5715254"/>
            <a:ext cx="719719" cy="6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umetto 3 11"/>
          <p:cNvSpPr/>
          <p:nvPr/>
        </p:nvSpPr>
        <p:spPr bwMode="auto">
          <a:xfrm>
            <a:off x="3789789" y="5715254"/>
            <a:ext cx="4994679" cy="738082"/>
          </a:xfrm>
          <a:prstGeom prst="wedgeEllipseCallout">
            <a:avLst>
              <a:gd name="adj1" fmla="val -61919"/>
              <a:gd name="adj2" fmla="val 15755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 err="1">
                <a:solidFill>
                  <a:srgbClr val="FF0000"/>
                </a:solidFill>
              </a:rPr>
              <a:t>Ops</a:t>
            </a:r>
            <a:r>
              <a:rPr lang="it-IT" b="1" dirty="0">
                <a:solidFill>
                  <a:srgbClr val="FF0000"/>
                </a:solidFill>
              </a:rPr>
              <a:t>, I </a:t>
            </a:r>
            <a:r>
              <a:rPr lang="it-IT" b="1" dirty="0" err="1">
                <a:solidFill>
                  <a:srgbClr val="FF0000"/>
                </a:solidFill>
              </a:rPr>
              <a:t>saw</a:t>
            </a:r>
            <a:r>
              <a:rPr lang="it-IT" b="1" dirty="0">
                <a:solidFill>
                  <a:srgbClr val="FF0000"/>
                </a:solidFill>
              </a:rPr>
              <a:t> K</a:t>
            </a:r>
            <a:r>
              <a:rPr lang="it-IT" b="1" baseline="-25000" dirty="0">
                <a:solidFill>
                  <a:srgbClr val="FF0000"/>
                </a:solidFill>
              </a:rPr>
              <a:t>ENC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but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does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not</a:t>
            </a:r>
            <a:r>
              <a:rPr lang="it-IT" b="1" dirty="0">
                <a:solidFill>
                  <a:srgbClr val="FF0000"/>
                </a:solidFill>
              </a:rPr>
              <a:t> work </a:t>
            </a:r>
            <a:r>
              <a:rPr lang="it-IT" b="1" dirty="0"/>
              <a:t>DEC() </a:t>
            </a:r>
            <a:r>
              <a:rPr lang="it-IT" b="1" dirty="0" err="1"/>
              <a:t>needs</a:t>
            </a:r>
            <a:r>
              <a:rPr lang="it-IT" b="1" dirty="0"/>
              <a:t> K</a:t>
            </a:r>
            <a:r>
              <a:rPr lang="it-IT" b="1" baseline="-25000" dirty="0"/>
              <a:t>DEC</a:t>
            </a:r>
            <a:r>
              <a:rPr lang="it-IT" b="1" dirty="0"/>
              <a:t>…</a:t>
            </a:r>
            <a:endParaRPr kumimoji="0" lang="it-IT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Fumetto 3 12"/>
          <p:cNvSpPr/>
          <p:nvPr/>
        </p:nvSpPr>
        <p:spPr bwMode="auto">
          <a:xfrm>
            <a:off x="7596336" y="1952836"/>
            <a:ext cx="1512169" cy="2592288"/>
          </a:xfrm>
          <a:prstGeom prst="wedgeEllipseCallout">
            <a:avLst>
              <a:gd name="adj1" fmla="val -31747"/>
              <a:gd name="adj2" fmla="val 65485"/>
            </a:avLst>
          </a:prstGeom>
          <a:solidFill>
            <a:srgbClr val="C9FC24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0000"/>
                </a:solidFill>
              </a:rPr>
              <a:t>NO WAY!</a:t>
            </a:r>
          </a:p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I </a:t>
            </a:r>
            <a:r>
              <a:rPr lang="it-IT" b="1" dirty="0" err="1"/>
              <a:t>am</a:t>
            </a:r>
            <a:r>
              <a:rPr lang="it-IT" b="1" dirty="0"/>
              <a:t> the </a:t>
            </a:r>
            <a:r>
              <a:rPr lang="it-IT" b="1" dirty="0" err="1"/>
              <a:t>only</a:t>
            </a:r>
            <a:r>
              <a:rPr lang="it-IT" b="1" dirty="0"/>
              <a:t> </a:t>
            </a:r>
            <a:r>
              <a:rPr lang="it-IT" b="1" dirty="0" err="1"/>
              <a:t>one</a:t>
            </a:r>
            <a:r>
              <a:rPr lang="it-IT" b="1" dirty="0"/>
              <a:t> </a:t>
            </a:r>
            <a:r>
              <a:rPr lang="it-IT" b="1" dirty="0" err="1"/>
              <a:t>able</a:t>
            </a:r>
            <a:r>
              <a:rPr lang="it-IT" b="1" dirty="0"/>
              <a:t> to </a:t>
            </a:r>
            <a:r>
              <a:rPr lang="it-IT" b="1" dirty="0" err="1"/>
              <a:t>decrypt</a:t>
            </a:r>
            <a:r>
              <a:rPr lang="it-IT" b="1" dirty="0"/>
              <a:t>, </a:t>
            </a:r>
            <a:r>
              <a:rPr lang="it-IT" b="1" dirty="0" err="1"/>
              <a:t>as</a:t>
            </a:r>
            <a:r>
              <a:rPr lang="it-IT" b="1" dirty="0"/>
              <a:t> I </a:t>
            </a:r>
            <a:r>
              <a:rPr lang="it-IT" b="1" dirty="0" err="1"/>
              <a:t>have</a:t>
            </a:r>
            <a:r>
              <a:rPr lang="it-IT" b="1" dirty="0"/>
              <a:t> </a:t>
            </a:r>
            <a:r>
              <a:rPr lang="it-IT" b="1" dirty="0" err="1"/>
              <a:t>kept</a:t>
            </a:r>
            <a:r>
              <a:rPr lang="it-IT" b="1" dirty="0"/>
              <a:t> K</a:t>
            </a:r>
            <a:r>
              <a:rPr lang="it-IT" b="1" baseline="-25000" dirty="0"/>
              <a:t>DEC</a:t>
            </a:r>
            <a:r>
              <a:rPr lang="it-IT" b="1" dirty="0"/>
              <a:t> private!!</a:t>
            </a:r>
            <a:endParaRPr kumimoji="0" lang="it-IT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23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vs </a:t>
            </a:r>
            <a:r>
              <a:rPr lang="it-IT" dirty="0" err="1"/>
              <a:t>Symmetric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052736"/>
            <a:ext cx="8282591" cy="4464496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address</a:t>
            </a:r>
            <a:r>
              <a:rPr lang="it-IT" dirty="0"/>
              <a:t> DIFFERENT </a:t>
            </a:r>
            <a:r>
              <a:rPr lang="it-IT" dirty="0" err="1"/>
              <a:t>problems</a:t>
            </a:r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Would</a:t>
            </a:r>
            <a:r>
              <a:rPr lang="it-IT" dirty="0">
                <a:solidFill>
                  <a:srgbClr val="FF0000"/>
                </a:solidFill>
              </a:rPr>
              <a:t> be </a:t>
            </a:r>
            <a:r>
              <a:rPr lang="it-IT" dirty="0" err="1">
                <a:solidFill>
                  <a:srgbClr val="FF0000"/>
                </a:solidFill>
              </a:rPr>
              <a:t>wrong</a:t>
            </a:r>
            <a:r>
              <a:rPr lang="it-IT" dirty="0">
                <a:solidFill>
                  <a:srgbClr val="FF0000"/>
                </a:solidFill>
              </a:rPr>
              <a:t> to </a:t>
            </a:r>
            <a:r>
              <a:rPr lang="it-IT" dirty="0" err="1">
                <a:solidFill>
                  <a:srgbClr val="FF0000"/>
                </a:solidFill>
              </a:rPr>
              <a:t>say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superior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than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4"/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BOTH can be (in)</a:t>
            </a:r>
            <a:r>
              <a:rPr lang="it-IT" dirty="0" err="1"/>
              <a:t>secure</a:t>
            </a:r>
            <a:endParaRPr lang="it-IT" dirty="0"/>
          </a:p>
          <a:p>
            <a:pPr lvl="1"/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algorithms</a:t>
            </a:r>
            <a:r>
              <a:rPr lang="it-IT" dirty="0"/>
              <a:t> (RSA, </a:t>
            </a:r>
            <a:r>
              <a:rPr lang="it-IT" dirty="0" err="1"/>
              <a:t>El</a:t>
            </a:r>
            <a:r>
              <a:rPr lang="it-IT" dirty="0"/>
              <a:t> </a:t>
            </a:r>
            <a:r>
              <a:rPr lang="it-IT" dirty="0" err="1"/>
              <a:t>Gamal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sizes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certainly</a:t>
            </a:r>
            <a:r>
              <a:rPr lang="it-IT" dirty="0"/>
              <a:t> more </a:t>
            </a:r>
            <a:r>
              <a:rPr lang="it-IT" dirty="0" err="1"/>
              <a:t>flexible</a:t>
            </a:r>
            <a:r>
              <a:rPr lang="it-IT" dirty="0"/>
              <a:t>…</a:t>
            </a:r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preshare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– more </a:t>
            </a:r>
            <a:r>
              <a:rPr lang="it-IT" dirty="0" err="1"/>
              <a:t>later</a:t>
            </a:r>
            <a:endParaRPr lang="it-IT" dirty="0"/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! </a:t>
            </a:r>
          </a:p>
          <a:p>
            <a:pPr lvl="4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heavier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symmetric</a:t>
            </a:r>
            <a:endParaRPr lang="it-IT" dirty="0"/>
          </a:p>
          <a:p>
            <a:pPr lvl="1"/>
            <a:r>
              <a:rPr lang="it-IT" dirty="0"/>
              <a:t>4-5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! </a:t>
            </a:r>
            <a:r>
              <a:rPr lang="it-IT" dirty="0" err="1"/>
              <a:t>Harder</a:t>
            </a:r>
            <a:r>
              <a:rPr lang="it-IT" dirty="0"/>
              <a:t> to accelerate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07504" y="5607496"/>
            <a:ext cx="8860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Take-home: use </a:t>
            </a:r>
            <a:r>
              <a:rPr lang="it-IT" sz="2400" b="1" dirty="0" err="1">
                <a:solidFill>
                  <a:srgbClr val="FF0000"/>
                </a:solidFill>
              </a:rPr>
              <a:t>asymmetryc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crypto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exchange</a:t>
            </a:r>
            <a:r>
              <a:rPr lang="it-IT" sz="2400" b="1" dirty="0">
                <a:solidFill>
                  <a:srgbClr val="FF0000"/>
                </a:solidFill>
              </a:rPr>
              <a:t> (or setup) a </a:t>
            </a:r>
            <a:r>
              <a:rPr lang="it-IT" sz="2400" b="1" dirty="0" err="1">
                <a:solidFill>
                  <a:srgbClr val="FF0000"/>
                </a:solidFill>
              </a:rPr>
              <a:t>shared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key</a:t>
            </a:r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and THEN transfer massive data </a:t>
            </a:r>
            <a:r>
              <a:rPr lang="it-IT" sz="2400" b="1" dirty="0" err="1">
                <a:solidFill>
                  <a:srgbClr val="FF0000"/>
                </a:solidFill>
              </a:rPr>
              <a:t>using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symmetric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encryption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>
            <a:extLst>
              <a:ext uri="{FF2B5EF4-FFF2-40B4-BE49-F238E27FC236}">
                <a16:creationId xmlns:a16="http://schemas.microsoft.com/office/drawing/2014/main" id="{DDD99BF2-2636-46C4-B9A9-683B478E5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420" y="225425"/>
            <a:ext cx="828115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Actually</a:t>
            </a:r>
            <a:r>
              <a:rPr lang="it-IT" sz="3200" dirty="0"/>
              <a:t>, TWO </a:t>
            </a:r>
            <a:r>
              <a:rPr lang="it-IT" sz="3200" dirty="0" err="1"/>
              <a:t>basic</a:t>
            </a:r>
            <a:r>
              <a:rPr lang="it-IT" sz="3200" dirty="0"/>
              <a:t> </a:t>
            </a:r>
            <a:r>
              <a:rPr lang="it-IT" sz="3200" dirty="0" err="1"/>
              <a:t>approaches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/>
              <a:t>to key management </a:t>
            </a:r>
            <a:r>
              <a:rPr lang="it-IT" sz="2000" dirty="0"/>
              <a:t>(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until</a:t>
            </a:r>
            <a:r>
              <a:rPr lang="it-IT" sz="2000" dirty="0"/>
              <a:t> TLS1.2)</a:t>
            </a:r>
            <a:endParaRPr lang="it-IT" sz="3200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FD127F-6C68-4500-BE92-8A1375F76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125538"/>
            <a:ext cx="4922838" cy="42291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1. Key </a:t>
            </a:r>
            <a:r>
              <a:rPr lang="it-IT" altLang="it-IT" sz="2000" dirty="0" err="1"/>
              <a:t>transport</a:t>
            </a:r>
            <a:r>
              <a:rPr lang="it-IT" altLang="it-IT" sz="2000" dirty="0"/>
              <a:t> (e.g., RSA)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Server </a:t>
            </a:r>
            <a:r>
              <a:rPr lang="it-IT" altLang="it-IT" sz="2000" dirty="0" err="1"/>
              <a:t>sends</a:t>
            </a:r>
            <a:r>
              <a:rPr lang="it-IT" altLang="it-IT" sz="2000" dirty="0"/>
              <a:t> Public Key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Client </a:t>
            </a:r>
            <a:r>
              <a:rPr lang="it-IT" altLang="it-IT" sz="2000" dirty="0" err="1"/>
              <a:t>draws</a:t>
            </a:r>
            <a:r>
              <a:rPr lang="it-IT" altLang="it-IT" sz="2000" dirty="0"/>
              <a:t> random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Which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encrypted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using</a:t>
            </a:r>
            <a:r>
              <a:rPr lang="it-IT" altLang="it-IT" sz="2000" dirty="0"/>
              <a:t> server </a:t>
            </a:r>
            <a:r>
              <a:rPr lang="it-IT" altLang="it-IT" sz="2000" dirty="0" err="1"/>
              <a:t>Pk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And </a:t>
            </a:r>
            <a:r>
              <a:rPr lang="it-IT" altLang="it-IT" sz="2000" dirty="0" err="1"/>
              <a:t>transported</a:t>
            </a:r>
            <a:r>
              <a:rPr lang="it-IT" altLang="it-IT" sz="2000" dirty="0"/>
              <a:t> to the server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b="1" dirty="0" err="1">
                <a:solidFill>
                  <a:srgbClr val="FF0000"/>
                </a:solidFill>
              </a:rPr>
              <a:t>Both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peers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now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have</a:t>
            </a:r>
            <a:r>
              <a:rPr lang="it-IT" altLang="it-IT" sz="1800" b="1" dirty="0">
                <a:solidFill>
                  <a:srgbClr val="FF0000"/>
                </a:solidFill>
              </a:rPr>
              <a:t> the </a:t>
            </a:r>
            <a:r>
              <a:rPr lang="it-IT" altLang="it-IT" sz="1800" b="1" dirty="0" err="1">
                <a:solidFill>
                  <a:srgbClr val="FF0000"/>
                </a:solidFill>
              </a:rPr>
              <a:t>same</a:t>
            </a:r>
            <a:r>
              <a:rPr lang="it-IT" altLang="it-IT" sz="1800" b="1" dirty="0">
                <a:solidFill>
                  <a:srgbClr val="FF0000"/>
                </a:solidFill>
              </a:rPr>
              <a:t> secret</a:t>
            </a:r>
          </a:p>
          <a:p>
            <a:pPr lvl="3" eaLnBrk="1" hangingPunct="1">
              <a:lnSpc>
                <a:spcPct val="80000"/>
              </a:lnSpc>
            </a:pPr>
            <a:endParaRPr lang="it-IT" altLang="it-IT" sz="1600" dirty="0"/>
          </a:p>
          <a:p>
            <a:pPr lvl="3" eaLnBrk="1" hangingPunct="1">
              <a:lnSpc>
                <a:spcPct val="80000"/>
              </a:lnSpc>
            </a:pPr>
            <a:endParaRPr lang="it-IT" altLang="it-IT" sz="16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2. Key agreement (e.g., DH)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Parties </a:t>
            </a:r>
            <a:r>
              <a:rPr lang="it-IT" altLang="it-IT" sz="2000" dirty="0" err="1"/>
              <a:t>independently</a:t>
            </a:r>
            <a:r>
              <a:rPr lang="it-IT" altLang="it-IT" sz="2000" dirty="0"/>
              <a:t> generate a private and a public </a:t>
            </a:r>
            <a:r>
              <a:rPr lang="it-IT" altLang="it-IT" sz="2000" dirty="0" err="1"/>
              <a:t>quantiity</a:t>
            </a:r>
            <a:r>
              <a:rPr lang="it-IT" altLang="it-IT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Then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exchange</a:t>
            </a:r>
            <a:r>
              <a:rPr lang="it-IT" altLang="it-IT" sz="2000" dirty="0"/>
              <a:t> ONLY </a:t>
            </a:r>
            <a:br>
              <a:rPr lang="it-IT" altLang="it-IT" sz="2000" dirty="0"/>
            </a:br>
            <a:r>
              <a:rPr lang="it-IT" altLang="it-IT" sz="2000" dirty="0"/>
              <a:t>the public </a:t>
            </a:r>
            <a:r>
              <a:rPr lang="it-IT" altLang="it-IT" sz="2000" dirty="0" err="1"/>
              <a:t>quantity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This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combined</a:t>
            </a:r>
            <a:r>
              <a:rPr lang="it-IT" altLang="it-IT" sz="2000" dirty="0"/>
              <a:t> with the </a:t>
            </a:r>
            <a:br>
              <a:rPr lang="it-IT" altLang="it-IT" sz="2000" dirty="0"/>
            </a:br>
            <a:r>
              <a:rPr lang="it-IT" altLang="it-IT" sz="2000" dirty="0" err="1"/>
              <a:t>other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party’s</a:t>
            </a:r>
            <a:r>
              <a:rPr lang="it-IT" altLang="it-IT" sz="2000" dirty="0"/>
              <a:t> private part, </a:t>
            </a:r>
            <a:br>
              <a:rPr lang="it-IT" altLang="it-IT" sz="2000" dirty="0"/>
            </a:br>
            <a:r>
              <a:rPr lang="it-IT" altLang="it-IT" sz="2000" dirty="0" err="1"/>
              <a:t>permits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both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them</a:t>
            </a:r>
            <a:r>
              <a:rPr lang="it-IT" altLang="it-IT" sz="2000" dirty="0"/>
              <a:t> </a:t>
            </a:r>
            <a:br>
              <a:rPr lang="it-IT" altLang="it-IT" sz="2000" dirty="0"/>
            </a:br>
            <a:r>
              <a:rPr lang="it-IT" altLang="it-IT" sz="2000" dirty="0"/>
              <a:t>to compute a SAME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dirty="0" err="1">
                <a:solidFill>
                  <a:srgbClr val="FF0000"/>
                </a:solidFill>
              </a:rPr>
              <a:t>Both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peers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now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have</a:t>
            </a:r>
            <a:r>
              <a:rPr lang="it-IT" altLang="it-IT" sz="2000" b="1" dirty="0">
                <a:solidFill>
                  <a:srgbClr val="FF0000"/>
                </a:solidFill>
              </a:rPr>
              <a:t> the </a:t>
            </a:r>
            <a:r>
              <a:rPr lang="it-IT" altLang="it-IT" sz="2000" b="1" dirty="0" err="1">
                <a:solidFill>
                  <a:srgbClr val="FF0000"/>
                </a:solidFill>
              </a:rPr>
              <a:t>same</a:t>
            </a:r>
            <a:r>
              <a:rPr lang="it-IT" altLang="it-IT" sz="2000" b="1" dirty="0">
                <a:solidFill>
                  <a:srgbClr val="FF0000"/>
                </a:solidFill>
              </a:rPr>
              <a:t> secret</a:t>
            </a:r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id="{D3397FB7-8E24-4866-8C1E-43130196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851026"/>
            <a:ext cx="936625" cy="10080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AB0DA70D-FB5C-484A-A378-B96D566F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51026"/>
            <a:ext cx="936625" cy="10080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42" name="Line 6">
            <a:extLst>
              <a:ext uri="{FF2B5EF4-FFF2-40B4-BE49-F238E27FC236}">
                <a16:creationId xmlns:a16="http://schemas.microsoft.com/office/drawing/2014/main" id="{91815A28-36E6-4622-8D73-C9540AD53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938" y="2066926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3" name="Text Box 7">
            <a:extLst>
              <a:ext uri="{FF2B5EF4-FFF2-40B4-BE49-F238E27FC236}">
                <a16:creationId xmlns:a16="http://schemas.microsoft.com/office/drawing/2014/main" id="{D61670BD-39B5-4A5F-8F06-F5783F0F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25613"/>
            <a:ext cx="1343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Public Key Pk</a:t>
            </a:r>
          </a:p>
        </p:txBody>
      </p:sp>
      <p:sp>
        <p:nvSpPr>
          <p:cNvPr id="22544" name="Line 8">
            <a:extLst>
              <a:ext uri="{FF2B5EF4-FFF2-40B4-BE49-F238E27FC236}">
                <a16:creationId xmlns:a16="http://schemas.microsoft.com/office/drawing/2014/main" id="{A40445A7-ADF4-4E2E-BE52-2C63629B9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6431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5" name="Text Box 9">
            <a:extLst>
              <a:ext uri="{FF2B5EF4-FFF2-40B4-BE49-F238E27FC236}">
                <a16:creationId xmlns:a16="http://schemas.microsoft.com/office/drawing/2014/main" id="{A9EEFE37-5229-4B61-B2D6-71FE9351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2276476"/>
            <a:ext cx="1125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E</a:t>
            </a:r>
            <a:r>
              <a:rPr lang="it-IT" altLang="it-IT" sz="1800" b="0" baseline="-25000" dirty="0" err="1">
                <a:latin typeface="Arial Narrow" panose="020B0606020202030204" pitchFamily="34" charset="0"/>
              </a:rPr>
              <a:t>Pk</a:t>
            </a:r>
            <a:r>
              <a:rPr lang="it-IT" altLang="it-IT" sz="1800" b="0" baseline="-2500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>
                <a:latin typeface="Arial Narrow" panose="020B0606020202030204" pitchFamily="34" charset="0"/>
              </a:rPr>
              <a:t>(secret)</a:t>
            </a:r>
          </a:p>
        </p:txBody>
      </p:sp>
      <p:sp>
        <p:nvSpPr>
          <p:cNvPr id="22546" name="Freeform 10">
            <a:extLst>
              <a:ext uri="{FF2B5EF4-FFF2-40B4-BE49-F238E27FC236}">
                <a16:creationId xmlns:a16="http://schemas.microsoft.com/office/drawing/2014/main" id="{66C2BE2A-9188-4B5F-ABF3-CCE358673BE5}"/>
              </a:ext>
            </a:extLst>
          </p:cNvPr>
          <p:cNvSpPr>
            <a:spLocks/>
          </p:cNvSpPr>
          <p:nvPr/>
        </p:nvSpPr>
        <p:spPr bwMode="auto">
          <a:xfrm>
            <a:off x="5562600" y="1543051"/>
            <a:ext cx="495300" cy="500063"/>
          </a:xfrm>
          <a:custGeom>
            <a:avLst/>
            <a:gdLst>
              <a:gd name="T0" fmla="*/ 312 w 312"/>
              <a:gd name="T1" fmla="*/ 0 h 315"/>
              <a:gd name="T2" fmla="*/ 192 w 312"/>
              <a:gd name="T3" fmla="*/ 24 h 315"/>
              <a:gd name="T4" fmla="*/ 104 w 312"/>
              <a:gd name="T5" fmla="*/ 88 h 315"/>
              <a:gd name="T6" fmla="*/ 48 w 312"/>
              <a:gd name="T7" fmla="*/ 176 h 315"/>
              <a:gd name="T8" fmla="*/ 0 w 312"/>
              <a:gd name="T9" fmla="*/ 304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315"/>
              <a:gd name="T17" fmla="*/ 312 w 312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315">
                <a:moveTo>
                  <a:pt x="312" y="0"/>
                </a:moveTo>
                <a:cubicBezTo>
                  <a:pt x="241" y="24"/>
                  <a:pt x="281" y="14"/>
                  <a:pt x="192" y="24"/>
                </a:cubicBezTo>
                <a:cubicBezTo>
                  <a:pt x="169" y="93"/>
                  <a:pt x="182" y="75"/>
                  <a:pt x="104" y="88"/>
                </a:cubicBezTo>
                <a:cubicBezTo>
                  <a:pt x="89" y="132"/>
                  <a:pt x="87" y="150"/>
                  <a:pt x="48" y="176"/>
                </a:cubicBezTo>
                <a:cubicBezTo>
                  <a:pt x="38" y="315"/>
                  <a:pt x="69" y="270"/>
                  <a:pt x="0" y="30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7" name="Text Box 11">
            <a:extLst>
              <a:ext uri="{FF2B5EF4-FFF2-40B4-BE49-F238E27FC236}">
                <a16:creationId xmlns:a16="http://schemas.microsoft.com/office/drawing/2014/main" id="{FBED0F66-D406-42E6-8917-69469D03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268413"/>
            <a:ext cx="1343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Public Key Pk</a:t>
            </a:r>
          </a:p>
        </p:txBody>
      </p:sp>
      <p:sp>
        <p:nvSpPr>
          <p:cNvPr id="22534" name="Rectangle 14">
            <a:extLst>
              <a:ext uri="{FF2B5EF4-FFF2-40B4-BE49-F238E27FC236}">
                <a16:creationId xmlns:a16="http://schemas.microsoft.com/office/drawing/2014/main" id="{EAC916F9-9B4C-4F87-9A64-54644233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274512"/>
            <a:ext cx="12954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35" name="Rectangle 15">
            <a:extLst>
              <a:ext uri="{FF2B5EF4-FFF2-40B4-BE49-F238E27FC236}">
                <a16:creationId xmlns:a16="http://schemas.microsoft.com/office/drawing/2014/main" id="{9A873066-A649-489C-847C-05BFE18A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74512"/>
            <a:ext cx="1296988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36" name="Line 16">
            <a:extLst>
              <a:ext uri="{FF2B5EF4-FFF2-40B4-BE49-F238E27FC236}">
                <a16:creationId xmlns:a16="http://schemas.microsoft.com/office/drawing/2014/main" id="{43EE94D5-19B1-4386-B3CF-7C7CC88C1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4490412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7" name="Text Box 17">
            <a:extLst>
              <a:ext uri="{FF2B5EF4-FFF2-40B4-BE49-F238E27FC236}">
                <a16:creationId xmlns:a16="http://schemas.microsoft.com/office/drawing/2014/main" id="{4C086CF5-0686-4532-9363-D0FAA4BE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149100"/>
            <a:ext cx="134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g, p,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 dirty="0" err="1">
                <a:latin typeface="Arial Narrow" panose="020B0606020202030204" pitchFamily="34" charset="0"/>
              </a:rPr>
              <a:t>X</a:t>
            </a:r>
            <a:r>
              <a:rPr lang="it-IT" altLang="it-IT" sz="1800" b="0" baseline="3000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mod</a:t>
            </a:r>
            <a:r>
              <a:rPr lang="it-IT" altLang="it-IT" sz="1800" b="0" dirty="0">
                <a:latin typeface="Arial Narrow" panose="020B0606020202030204" pitchFamily="34" charset="0"/>
              </a:rPr>
              <a:t> p</a:t>
            </a:r>
          </a:p>
        </p:txBody>
      </p:sp>
      <p:sp>
        <p:nvSpPr>
          <p:cNvPr id="22538" name="Line 18">
            <a:extLst>
              <a:ext uri="{FF2B5EF4-FFF2-40B4-BE49-F238E27FC236}">
                <a16:creationId xmlns:a16="http://schemas.microsoft.com/office/drawing/2014/main" id="{F8B79B62-9BE5-4147-ACF0-E0C9BDBD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066675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9" name="Text Box 19">
            <a:extLst>
              <a:ext uri="{FF2B5EF4-FFF2-40B4-BE49-F238E27FC236}">
                <a16:creationId xmlns:a16="http://schemas.microsoft.com/office/drawing/2014/main" id="{069FBF1F-ECAD-4C8B-8F5A-4D60B84D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699962"/>
            <a:ext cx="930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Y </a:t>
            </a:r>
            <a:r>
              <a:rPr lang="it-IT" altLang="it-IT" sz="1800" b="0">
                <a:latin typeface="Arial Narrow" panose="020B0606020202030204" pitchFamily="34" charset="0"/>
              </a:rPr>
              <a:t>mod 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64DAA4-30E0-4A1C-9D2B-A1024C984FE7}"/>
              </a:ext>
            </a:extLst>
          </p:cNvPr>
          <p:cNvSpPr txBox="1"/>
          <p:nvPr/>
        </p:nvSpPr>
        <p:spPr>
          <a:xfrm>
            <a:off x="4964134" y="2348850"/>
            <a:ext cx="6190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1400" b="1" dirty="0" err="1">
                <a:latin typeface="Arial Narrow" panose="020B0606020202030204" pitchFamily="34" charset="0"/>
              </a:rPr>
              <a:t>draw</a:t>
            </a:r>
            <a:r>
              <a:rPr lang="it-IT" altLang="it-IT" sz="1400" b="1" dirty="0">
                <a:latin typeface="Arial Narrow" panose="020B0606020202030204" pitchFamily="34" charset="0"/>
              </a:rPr>
              <a:t> 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7171C4-907B-4DC0-A6A8-D117B0E85447}"/>
              </a:ext>
            </a:extLst>
          </p:cNvPr>
          <p:cNvSpPr txBox="1"/>
          <p:nvPr/>
        </p:nvSpPr>
        <p:spPr>
          <a:xfrm>
            <a:off x="3963925" y="4668979"/>
            <a:ext cx="1619289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Y,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Compute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mod</a:t>
            </a:r>
            <a:r>
              <a:rPr lang="it-IT" altLang="it-IT" sz="1400" b="1" dirty="0">
                <a:latin typeface="Arial Narrow" panose="020B0606020202030204" pitchFamily="34" charset="0"/>
              </a:rPr>
              <a:t> p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 = (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</a:t>
            </a:r>
            <a:r>
              <a:rPr lang="it-IT" altLang="it-IT" sz="1400" b="1" dirty="0">
                <a:latin typeface="Arial Narrow" panose="020B0606020202030204" pitchFamily="34" charset="0"/>
              </a:rPr>
              <a:t>)</a:t>
            </a:r>
            <a:r>
              <a:rPr lang="it-IT" altLang="it-IT" sz="1400" b="1" baseline="30000" dirty="0">
                <a:latin typeface="Arial Narrow" panose="020B0606020202030204" pitchFamily="34" charset="0"/>
              </a:rPr>
              <a:t>Y</a:t>
            </a:r>
            <a:r>
              <a:rPr lang="it-IT" altLang="it-IT" sz="1400" b="1" dirty="0">
                <a:latin typeface="Arial Narrow" panose="020B0606020202030204" pitchFamily="34" charset="0"/>
              </a:rPr>
              <a:t> =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723CAF-044E-427C-8481-6F9BBFDF425D}"/>
              </a:ext>
            </a:extLst>
          </p:cNvPr>
          <p:cNvSpPr txBox="1"/>
          <p:nvPr/>
        </p:nvSpPr>
        <p:spPr>
          <a:xfrm>
            <a:off x="7577138" y="4610216"/>
            <a:ext cx="159691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X,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Compute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mod</a:t>
            </a:r>
            <a:r>
              <a:rPr lang="it-IT" altLang="it-IT" sz="1400" b="1" dirty="0">
                <a:latin typeface="Arial Narrow" panose="020B0606020202030204" pitchFamily="34" charset="0"/>
              </a:rPr>
              <a:t> p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 = (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Y</a:t>
            </a:r>
            <a:r>
              <a:rPr lang="it-IT" altLang="it-IT" sz="1400" b="1" dirty="0">
                <a:latin typeface="Arial Narrow" panose="020B0606020202030204" pitchFamily="34" charset="0"/>
              </a:rPr>
              <a:t>)</a:t>
            </a:r>
            <a:r>
              <a:rPr lang="it-IT" altLang="it-IT" sz="1400" b="1" baseline="30000" dirty="0">
                <a:latin typeface="Arial Narrow" panose="020B0606020202030204" pitchFamily="34" charset="0"/>
              </a:rPr>
              <a:t>X</a:t>
            </a:r>
            <a:r>
              <a:rPr lang="it-IT" altLang="it-IT" sz="1400" b="1" dirty="0">
                <a:latin typeface="Arial Narrow" panose="020B0606020202030204" pitchFamily="34" charset="0"/>
              </a:rPr>
              <a:t> =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22540" grpId="0" animBg="1"/>
      <p:bldP spid="22541" grpId="0" animBg="1"/>
      <p:bldP spid="22542" grpId="0" animBg="1"/>
      <p:bldP spid="22543" grpId="0"/>
      <p:bldP spid="22544" grpId="0" animBg="1"/>
      <p:bldP spid="22545" grpId="0"/>
      <p:bldP spid="22546" grpId="0" animBg="1"/>
      <p:bldP spid="22547" grpId="0"/>
      <p:bldP spid="22534" grpId="0" animBg="1"/>
      <p:bldP spid="22535" grpId="0" animBg="1"/>
      <p:bldP spid="22536" grpId="0" animBg="1"/>
      <p:bldP spid="22537" grpId="0"/>
      <p:bldP spid="22538" grpId="0" animBg="1"/>
      <p:bldP spid="22539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Back to TLS </a:t>
            </a:r>
            <a:r>
              <a:rPr lang="it-IT" dirty="0" err="1"/>
              <a:t>handshake</a:t>
            </a:r>
            <a:r>
              <a:rPr lang="it-IT" dirty="0"/>
              <a:t>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2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>
            <a:extLst>
              <a:ext uri="{FF2B5EF4-FFF2-40B4-BE49-F238E27FC236}">
                <a16:creationId xmlns:a16="http://schemas.microsoft.com/office/drawing/2014/main" id="{B91AEEFA-2E8A-4C1E-85D8-F589DEDF2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Downgrade attack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D92BC82C-04DE-48E5-A003-21CF43E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30388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SSLv3.1</a:t>
            </a:r>
          </a:p>
        </p:txBody>
      </p:sp>
      <p:sp>
        <p:nvSpPr>
          <p:cNvPr id="26628" name="AutoShape 5">
            <a:extLst>
              <a:ext uri="{FF2B5EF4-FFF2-40B4-BE49-F238E27FC236}">
                <a16:creationId xmlns:a16="http://schemas.microsoft.com/office/drawing/2014/main" id="{FF15F3C0-4072-440B-B2D2-FB31069E29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08513" y="2379663"/>
            <a:ext cx="3240087" cy="360362"/>
          </a:xfrm>
          <a:prstGeom prst="rightArrow">
            <a:avLst>
              <a:gd name="adj1" fmla="val 68463"/>
              <a:gd name="adj2" fmla="val 7009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6FF57D2F-F6DB-4249-9913-8C558180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74838"/>
            <a:ext cx="2700338" cy="360362"/>
          </a:xfrm>
          <a:prstGeom prst="rightArrow">
            <a:avLst>
              <a:gd name="adj1" fmla="val 68463"/>
              <a:gd name="adj2" fmla="val 5842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SSLv3.1</a:t>
            </a:r>
          </a:p>
        </p:txBody>
      </p:sp>
      <p:sp>
        <p:nvSpPr>
          <p:cNvPr id="26630" name="Text Box 7">
            <a:extLst>
              <a:ext uri="{FF2B5EF4-FFF2-40B4-BE49-F238E27FC236}">
                <a16:creationId xmlns:a16="http://schemas.microsoft.com/office/drawing/2014/main" id="{EFDBB190-9CB7-4054-883F-9B990B7E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19177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 v3.1</a:t>
            </a:r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800B08F9-A120-4C15-B16E-506A8441C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1765300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5215C375-02EF-4B22-8BAB-E64B57097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400" y="1765300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3" name="AutoShape 10">
            <a:extLst>
              <a:ext uri="{FF2B5EF4-FFF2-40B4-BE49-F238E27FC236}">
                <a16:creationId xmlns:a16="http://schemas.microsoft.com/office/drawing/2014/main" id="{49A064C9-5B7C-49CD-8837-17C5F810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74838"/>
            <a:ext cx="3168650" cy="360362"/>
          </a:xfrm>
          <a:prstGeom prst="rightArrow">
            <a:avLst>
              <a:gd name="adj1" fmla="val 68463"/>
              <a:gd name="adj2" fmla="val 6855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SSLv2.0</a:t>
            </a:r>
          </a:p>
        </p:txBody>
      </p:sp>
      <p:pic>
        <p:nvPicPr>
          <p:cNvPr id="26634" name="Picture 11">
            <a:extLst>
              <a:ext uri="{FF2B5EF4-FFF2-40B4-BE49-F238E27FC236}">
                <a16:creationId xmlns:a16="http://schemas.microsoft.com/office/drawing/2014/main" id="{5009394C-4503-4E6B-B564-6CC35E12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514475"/>
            <a:ext cx="11541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12">
            <a:extLst>
              <a:ext uri="{FF2B5EF4-FFF2-40B4-BE49-F238E27FC236}">
                <a16:creationId xmlns:a16="http://schemas.microsoft.com/office/drawing/2014/main" id="{ECC7834C-A54C-4765-9CE7-B30F4532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890588"/>
            <a:ext cx="4443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MITM – doesn’t break SSL3.x, but knows very well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how to break SSL2.0 (40 bit encryption only)</a:t>
            </a:r>
          </a:p>
        </p:txBody>
      </p:sp>
      <p:sp>
        <p:nvSpPr>
          <p:cNvPr id="26636" name="AutoShape 13">
            <a:extLst>
              <a:ext uri="{FF2B5EF4-FFF2-40B4-BE49-F238E27FC236}">
                <a16:creationId xmlns:a16="http://schemas.microsoft.com/office/drawing/2014/main" id="{B7E2788F-9B09-433A-B081-C0FB6EB11B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378075"/>
            <a:ext cx="2592388" cy="360363"/>
          </a:xfrm>
          <a:prstGeom prst="rightArrow">
            <a:avLst>
              <a:gd name="adj1" fmla="val 68463"/>
              <a:gd name="adj2" fmla="val 560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26637" name="Oval 14">
            <a:extLst>
              <a:ext uri="{FF2B5EF4-FFF2-40B4-BE49-F238E27FC236}">
                <a16:creationId xmlns:a16="http://schemas.microsoft.com/office/drawing/2014/main" id="{E0DDAFB0-9611-41B9-8201-EF436D73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03400"/>
            <a:ext cx="973138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8" name="AutoShape 15">
            <a:extLst>
              <a:ext uri="{FF2B5EF4-FFF2-40B4-BE49-F238E27FC236}">
                <a16:creationId xmlns:a16="http://schemas.microsoft.com/office/drawing/2014/main" id="{CD49040F-82D0-459D-8086-7A30CB71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387725"/>
            <a:ext cx="3046412" cy="762000"/>
          </a:xfrm>
          <a:prstGeom prst="wedgeRectCallout">
            <a:avLst>
              <a:gd name="adj1" fmla="val 45625"/>
              <a:gd name="adj2" fmla="val -1325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None/>
            </a:pPr>
            <a:r>
              <a:rPr lang="en-US" altLang="it-IT" sz="1800" b="0">
                <a:solidFill>
                  <a:srgbClr val="FF3300"/>
                </a:solidFill>
                <a:latin typeface="Tahoma" panose="020B0604030504040204" pitchFamily="34" charset="0"/>
              </a:rPr>
              <a:t>Server assumes that client supports only SSL 2.0!!</a:t>
            </a:r>
          </a:p>
        </p:txBody>
      </p:sp>
      <p:sp>
        <p:nvSpPr>
          <p:cNvPr id="26639" name="AutoShape 16">
            <a:extLst>
              <a:ext uri="{FF2B5EF4-FFF2-40B4-BE49-F238E27FC236}">
                <a16:creationId xmlns:a16="http://schemas.microsoft.com/office/drawing/2014/main" id="{90AA702F-891D-45FC-8A41-3A30C079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51213"/>
            <a:ext cx="2916237" cy="762000"/>
          </a:xfrm>
          <a:prstGeom prst="wedgeRectCallout">
            <a:avLst>
              <a:gd name="adj1" fmla="val -50218"/>
              <a:gd name="adj2" fmla="val -140417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None/>
            </a:pPr>
            <a:r>
              <a:rPr lang="en-US" altLang="it-IT" sz="1800" b="0">
                <a:solidFill>
                  <a:srgbClr val="FF3300"/>
                </a:solidFill>
                <a:latin typeface="Tahoma" panose="020B0604030504040204" pitchFamily="34" charset="0"/>
              </a:rPr>
              <a:t>Client assumes that Server supports only SSL 2.0!!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7FC652B3-47B9-402B-B51E-AB945877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08500"/>
            <a:ext cx="7696200" cy="11144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Downgrade attacks on cipher suites, too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MITM: remove “strong” cipher suites, and leave in Client Hello only the ones he knows he can break!</a:t>
            </a:r>
          </a:p>
        </p:txBody>
      </p:sp>
      <p:sp>
        <p:nvSpPr>
          <p:cNvPr id="26641" name="Text Box 18">
            <a:extLst>
              <a:ext uri="{FF2B5EF4-FFF2-40B4-BE49-F238E27FC236}">
                <a16:creationId xmlns:a16="http://schemas.microsoft.com/office/drawing/2014/main" id="{C107D691-D4DD-4BB2-AC79-BDB439EC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61025"/>
            <a:ext cx="842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Since hello message authentication not viable at the moment (not yet a shared </a:t>
            </a:r>
            <a:b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secret available), verification must be necessarily delayed to a subsequent phase…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>
            <a:extLst>
              <a:ext uri="{FF2B5EF4-FFF2-40B4-BE49-F238E27FC236}">
                <a16:creationId xmlns:a16="http://schemas.microsoft.com/office/drawing/2014/main" id="{A25D566B-0497-4F0B-A8D8-0746FB2C3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Handshake phase 2 &amp; 3</a:t>
            </a:r>
            <a:br>
              <a:rPr lang="it-IT" sz="3200"/>
            </a:br>
            <a:r>
              <a:rPr lang="it-IT" sz="3200"/>
              <a:t>(schematic, RSA case)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836E798-9DEF-4039-B2CB-A0C9545DD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49613"/>
            <a:ext cx="7954963" cy="2846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Phase 2: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Server sends authentication information (certificate)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Along with Public Key (in certificate or in extra msg)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Phase 3: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Client generates a Shared 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Length depends on agreed cipher suite (RSA = 46 bytes)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And transmits it to Server, encrypted with Public Key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Native SSL version included to early combat downgrade attacks </a:t>
            </a:r>
          </a:p>
          <a:p>
            <a:pPr lvl="1"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6D097AB7-4336-4853-885E-CA9E57EC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3684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EA35914-F0FA-4E1B-8F1F-D98B4B41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3033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2BD5D800-7573-464A-9FF5-0D8A489D8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3033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B59E4C7B-41A6-4EC2-86B2-585FB778F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3033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680" name="AutoShape 11">
            <a:extLst>
              <a:ext uri="{FF2B5EF4-FFF2-40B4-BE49-F238E27FC236}">
                <a16:creationId xmlns:a16="http://schemas.microsoft.com/office/drawing/2014/main" id="{7A923F1B-FF16-4106-B0B1-4C8195A9FF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376363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Signed_ca(server, PublicKey)</a:t>
            </a:r>
          </a:p>
        </p:txBody>
      </p:sp>
      <p:sp>
        <p:nvSpPr>
          <p:cNvPr id="28681" name="AutoShape 12">
            <a:extLst>
              <a:ext uri="{FF2B5EF4-FFF2-40B4-BE49-F238E27FC236}">
                <a16:creationId xmlns:a16="http://schemas.microsoft.com/office/drawing/2014/main" id="{EBCF46DE-67BF-4070-BAB5-6E12753C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2988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(SSLVersion | SharedSecret)</a:t>
            </a:r>
            <a:r>
              <a:rPr lang="it-IT" altLang="it-IT" sz="1800" baseline="-25000">
                <a:latin typeface="Arial Narrow" panose="020B0606020202030204" pitchFamily="34" charset="0"/>
              </a:rPr>
              <a:t>PublicKey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>
            <a:extLst>
              <a:ext uri="{FF2B5EF4-FFF2-40B4-BE49-F238E27FC236}">
                <a16:creationId xmlns:a16="http://schemas.microsoft.com/office/drawing/2014/main" id="{50EA2D57-8F50-4A03-A2E7-24964A688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Handshake: when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E45801-30DB-497D-B983-0C7412469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696200" cy="2233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Initial negotiation and exchange of parameters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(mutually) authenticate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agree on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exchange random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Exchange secrets or information to compute secrets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session resumption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Re-keying (“refresh” secrets)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200"/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9EE81338-7DCF-47E5-B0A9-B97C89B64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868863"/>
            <a:ext cx="7272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5264BC9F-DDF9-4329-AA63-F1157C2C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4887913"/>
            <a:ext cx="53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time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003C4419-2A44-409A-8E80-55E2A7EF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48138"/>
            <a:ext cx="1871662" cy="720725"/>
          </a:xfrm>
          <a:prstGeom prst="upArrow">
            <a:avLst>
              <a:gd name="adj1" fmla="val 77102"/>
              <a:gd name="adj2" fmla="val 2511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7E9BB2-CCDC-4E3C-AF8C-1C1C2EC4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519488"/>
            <a:ext cx="116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Initial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5B36684-D348-42FD-BE87-529BC355E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4216400"/>
            <a:ext cx="1420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Includes auth &amp;</a:t>
            </a:r>
            <a:br>
              <a:rPr lang="it-IT" altLang="it-IT" sz="1600">
                <a:latin typeface="Arial Narrow" panose="020B0606020202030204" pitchFamily="34" charset="0"/>
              </a:rPr>
            </a:br>
            <a:r>
              <a:rPr lang="it-IT" altLang="it-IT" sz="1600">
                <a:latin typeface="Arial Narrow" panose="020B0606020202030204" pitchFamily="34" charset="0"/>
              </a:rPr>
              <a:t>cert verification</a:t>
            </a: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3F7E3E28-3EF6-4C75-AE40-2ED524A6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822036D4-43C9-4BD7-89CE-835AE93C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21163"/>
            <a:ext cx="485775" cy="6477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D598367C-9407-40C9-95DE-FCC042D1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EAD6AD85-16FB-4515-A4CA-6FD7A641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3579813"/>
            <a:ext cx="1268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Abbreviated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8BAA88DE-1950-4CEE-85F5-94430C28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485775" cy="6477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5A69539D-7412-40C3-9969-F039D331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DF6D2367-C927-4F18-88AB-7D4DC6EE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3579813"/>
            <a:ext cx="1268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Abbreviated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CEFD76B3-DEF3-4F4A-94B1-128B7247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73688"/>
            <a:ext cx="6985000" cy="719137"/>
          </a:xfrm>
          <a:prstGeom prst="leftRightArrow">
            <a:avLst>
              <a:gd name="adj1" fmla="val 60704"/>
              <a:gd name="adj2" fmla="val 6003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TLS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077" grpId="0"/>
      <p:bldP spid="3078" grpId="0" animBg="1"/>
      <p:bldP spid="3079" grpId="0"/>
      <p:bldP spid="3080" grpId="0"/>
      <p:bldP spid="3081" grpId="0" animBg="1"/>
      <p:bldP spid="3082" grpId="0" animBg="1"/>
      <p:bldP spid="3083" grpId="0" animBg="1"/>
      <p:bldP spid="3084" grpId="0"/>
      <p:bldP spid="3085" grpId="0" animBg="1"/>
      <p:bldP spid="3086" grpId="0" animBg="1"/>
      <p:bldP spid="3087" grpId="0"/>
      <p:bldP spid="30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>
            <a:extLst>
              <a:ext uri="{FF2B5EF4-FFF2-40B4-BE49-F238E27FC236}">
                <a16:creationId xmlns:a16="http://schemas.microsoft.com/office/drawing/2014/main" id="{B32C828C-8D0C-4696-A2BC-07793E54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Against downgrade attack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82A7CAF-86BA-487D-A7E4-11B9EA26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30388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SSLv3.1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06F71A90-3DBF-4ABF-AEB2-311E5DCDC5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08513" y="2379663"/>
            <a:ext cx="3240087" cy="360362"/>
          </a:xfrm>
          <a:prstGeom prst="rightArrow">
            <a:avLst>
              <a:gd name="adj1" fmla="val 68463"/>
              <a:gd name="adj2" fmla="val 7009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v2.0</a:t>
            </a: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5859270C-FA63-45E2-B443-B6B8803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74838"/>
            <a:ext cx="2700338" cy="360362"/>
          </a:xfrm>
          <a:prstGeom prst="rightArrow">
            <a:avLst>
              <a:gd name="adj1" fmla="val 68463"/>
              <a:gd name="adj2" fmla="val 5842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SSLv3.1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859289A-2C2E-4BBC-8934-014F6943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19177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 v3.1</a:t>
            </a: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D75EAE10-1BFB-4618-96DA-2ABDE4D5C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1765300"/>
            <a:ext cx="0" cy="263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50296307-94ED-4A56-A176-67E971A2E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1765300"/>
            <a:ext cx="1588" cy="2600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9" name="AutoShape 9">
            <a:extLst>
              <a:ext uri="{FF2B5EF4-FFF2-40B4-BE49-F238E27FC236}">
                <a16:creationId xmlns:a16="http://schemas.microsoft.com/office/drawing/2014/main" id="{BA4580D3-9369-4244-A42C-1B0F7B5C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74838"/>
            <a:ext cx="3168650" cy="360362"/>
          </a:xfrm>
          <a:prstGeom prst="rightArrow">
            <a:avLst>
              <a:gd name="adj1" fmla="val 68463"/>
              <a:gd name="adj2" fmla="val 6855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SSLv2.0</a:t>
            </a:r>
          </a:p>
        </p:txBody>
      </p:sp>
      <p:pic>
        <p:nvPicPr>
          <p:cNvPr id="30730" name="Picture 10">
            <a:extLst>
              <a:ext uri="{FF2B5EF4-FFF2-40B4-BE49-F238E27FC236}">
                <a16:creationId xmlns:a16="http://schemas.microsoft.com/office/drawing/2014/main" id="{449ADD71-B630-4B5A-80BA-07F7A4CD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514475"/>
            <a:ext cx="11541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AutoShape 12">
            <a:extLst>
              <a:ext uri="{FF2B5EF4-FFF2-40B4-BE49-F238E27FC236}">
                <a16:creationId xmlns:a16="http://schemas.microsoft.com/office/drawing/2014/main" id="{11E3DE65-4FC9-4302-89F6-FD5CC6BEB9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378075"/>
            <a:ext cx="2592388" cy="360363"/>
          </a:xfrm>
          <a:prstGeom prst="rightArrow">
            <a:avLst>
              <a:gd name="adj1" fmla="val 68463"/>
              <a:gd name="adj2" fmla="val 560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30732" name="Oval 13">
            <a:extLst>
              <a:ext uri="{FF2B5EF4-FFF2-40B4-BE49-F238E27FC236}">
                <a16:creationId xmlns:a16="http://schemas.microsoft.com/office/drawing/2014/main" id="{EF9681F5-A6C5-423A-863E-803318A8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03400"/>
            <a:ext cx="973138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46B7408D-36DF-40BA-9622-7C4D828E6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08500"/>
            <a:ext cx="7696200" cy="18732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Since (signed) certificate cannot be tampered…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… and since MITM cannot decrypt SharedSecret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and must act as pass-through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Downgrade attack on SSL version easily discovered!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Encrypted SSL version is the one initially proposed, </a:t>
            </a:r>
            <a:br>
              <a:rPr lang="it-IT" altLang="it-IT" sz="2000"/>
            </a:br>
            <a:r>
              <a:rPr lang="it-IT" altLang="it-IT" sz="2000"/>
              <a:t>NOT the one negotiated in server hello, of course</a:t>
            </a:r>
          </a:p>
        </p:txBody>
      </p:sp>
      <p:sp>
        <p:nvSpPr>
          <p:cNvPr id="30734" name="AutoShape 18">
            <a:extLst>
              <a:ext uri="{FF2B5EF4-FFF2-40B4-BE49-F238E27FC236}">
                <a16:creationId xmlns:a16="http://schemas.microsoft.com/office/drawing/2014/main" id="{8DD247D0-F27A-4550-AFF9-2202A49EE45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960688"/>
            <a:ext cx="6661150" cy="468312"/>
          </a:xfrm>
          <a:prstGeom prst="rightArrow">
            <a:avLst>
              <a:gd name="adj1" fmla="val 68463"/>
              <a:gd name="adj2" fmla="val 11089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Signed_ca(server, PublicKey)</a:t>
            </a:r>
          </a:p>
        </p:txBody>
      </p:sp>
      <p:sp>
        <p:nvSpPr>
          <p:cNvPr id="30735" name="AutoShape 19">
            <a:extLst>
              <a:ext uri="{FF2B5EF4-FFF2-40B4-BE49-F238E27FC236}">
                <a16:creationId xmlns:a16="http://schemas.microsoft.com/office/drawing/2014/main" id="{0D79F936-6070-4934-9FDF-F87FECE4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681413"/>
            <a:ext cx="6553200" cy="466725"/>
          </a:xfrm>
          <a:prstGeom prst="rightArrow">
            <a:avLst>
              <a:gd name="adj1" fmla="val 68463"/>
              <a:gd name="adj2" fmla="val 10946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(SSLv3.1 |     SharedSecret)</a:t>
            </a:r>
            <a:r>
              <a:rPr lang="it-IT" altLang="it-IT" sz="1800" baseline="-25000">
                <a:latin typeface="Arial Narrow" panose="020B0606020202030204" pitchFamily="34" charset="0"/>
              </a:rPr>
              <a:t>PublicKey</a:t>
            </a:r>
          </a:p>
        </p:txBody>
      </p:sp>
      <p:sp>
        <p:nvSpPr>
          <p:cNvPr id="30736" name="Oval 20">
            <a:extLst>
              <a:ext uri="{FF2B5EF4-FFF2-40B4-BE49-F238E27FC236}">
                <a16:creationId xmlns:a16="http://schemas.microsoft.com/office/drawing/2014/main" id="{93DBF961-92E9-4F81-88A5-F1CCD144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3644900"/>
            <a:ext cx="1187450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37" name="Text Box 21">
            <a:extLst>
              <a:ext uri="{FF2B5EF4-FFF2-40B4-BE49-F238E27FC236}">
                <a16:creationId xmlns:a16="http://schemas.microsoft.com/office/drawing/2014/main" id="{66EF9203-9EA5-4EA0-81C2-DA3E8DB62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3717925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3300"/>
                </a:solidFill>
                <a:latin typeface="Arial Narrow" panose="020B0606020202030204" pitchFamily="34" charset="0"/>
              </a:rPr>
              <a:t>STOP!!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EEC9ED0D-42B5-46A7-B7FB-D62E24FC7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Handshake Phase 2 details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94DB99E-3598-4306-98BE-CCA9ACF9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2708275"/>
            <a:ext cx="7993063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/>
              <a:t>Certificate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typically a certificate chain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Server Key exchange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not issued (no server authentication required – UNSAFE!!)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key is for signature only (not for encryption)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key cannot be used for legal reasons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00"/>
              <a:t>E.g. RSA key larger than 512 bits may not be used </a:t>
            </a:r>
            <a:r>
              <a:rPr lang="en-US" altLang="it-IT" sz="1400" u="sng"/>
              <a:t>for encryption </a:t>
            </a:r>
            <a:r>
              <a:rPr lang="en-US" altLang="it-IT" sz="1400"/>
              <a:t>outside US, but only for signature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00"/>
              <a:t>Larger RSA key encoded in certificates may be used to sign shorter, temporary, RSA key</a:t>
            </a:r>
            <a:endParaRPr lang="it-IT" altLang="it-IT" sz="1400"/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Ephemeral Diffie-Hellman used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 Certificate request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Requires client authentication (asks for an acceptable certificate)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Server Hello Done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empty message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7E610D0-8FA0-48B7-8CF6-4A8C47CE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1525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ED79E0AD-66A5-4804-B975-1436063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0874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32774" name="Line 8">
            <a:extLst>
              <a:ext uri="{FF2B5EF4-FFF2-40B4-BE49-F238E27FC236}">
                <a16:creationId xmlns:a16="http://schemas.microsoft.com/office/drawing/2014/main" id="{F63B4681-93A1-4BE8-80DE-3400028FD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775" name="Line 9">
            <a:extLst>
              <a:ext uri="{FF2B5EF4-FFF2-40B4-BE49-F238E27FC236}">
                <a16:creationId xmlns:a16="http://schemas.microsoft.com/office/drawing/2014/main" id="{9C7275CA-6E72-4A5F-BECA-25C0F44A2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776" name="AutoShape 10">
            <a:extLst>
              <a:ext uri="{FF2B5EF4-FFF2-40B4-BE49-F238E27FC236}">
                <a16:creationId xmlns:a16="http://schemas.microsoft.com/office/drawing/2014/main" id="{A4B05423-B0DA-429F-BA70-78BEE68653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05251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</a:t>
            </a:r>
            <a:r>
              <a:rPr lang="it-IT" altLang="it-IT" sz="1800" b="0">
                <a:latin typeface="Arial Narrow" panose="020B0606020202030204" pitchFamily="34" charset="0"/>
              </a:rPr>
              <a:t> </a:t>
            </a:r>
            <a:r>
              <a:rPr lang="it-IT" altLang="it-IT" sz="1800">
                <a:latin typeface="Arial Narrow" panose="020B0606020202030204" pitchFamily="34" charset="0"/>
              </a:rPr>
              <a:t>(</a:t>
            </a:r>
            <a:r>
              <a:rPr lang="it-IT" altLang="it-IT" sz="1400">
                <a:latin typeface="Arial Narrow" panose="020B0606020202030204" pitchFamily="34" charset="0"/>
              </a:rPr>
              <a:t>single or certificate chain</a:t>
            </a:r>
            <a:r>
              <a:rPr lang="it-IT" altLang="it-IT" sz="18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2777" name="AutoShape 11">
            <a:extLst>
              <a:ext uri="{FF2B5EF4-FFF2-40B4-BE49-F238E27FC236}">
                <a16:creationId xmlns:a16="http://schemas.microsoft.com/office/drawing/2014/main" id="{15C8E6BC-652D-4DA9-A739-A9F9985B43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44938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Key Exchange</a:t>
            </a:r>
          </a:p>
        </p:txBody>
      </p:sp>
      <p:sp>
        <p:nvSpPr>
          <p:cNvPr id="32778" name="AutoShape 12">
            <a:extLst>
              <a:ext uri="{FF2B5EF4-FFF2-40B4-BE49-F238E27FC236}">
                <a16:creationId xmlns:a16="http://schemas.microsoft.com/office/drawing/2014/main" id="{7CC20BFA-3C23-4875-B792-DEBE9F8976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8446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Request (</a:t>
            </a:r>
            <a:r>
              <a:rPr lang="it-IT" altLang="it-IT" sz="1400">
                <a:latin typeface="Arial Narrow" panose="020B0606020202030204" pitchFamily="34" charset="0"/>
              </a:rPr>
              <a:t>certificate type &amp; certificate authorities</a:t>
            </a:r>
            <a:r>
              <a:rPr lang="it-IT" altLang="it-IT" sz="18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2779" name="AutoShape 13">
            <a:extLst>
              <a:ext uri="{FF2B5EF4-FFF2-40B4-BE49-F238E27FC236}">
                <a16:creationId xmlns:a16="http://schemas.microsoft.com/office/drawing/2014/main" id="{07B503F7-9EDA-4DF5-AB65-114B6AFD5E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24155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 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>
            <a:extLst>
              <a:ext uri="{FF2B5EF4-FFF2-40B4-BE49-F238E27FC236}">
                <a16:creationId xmlns:a16="http://schemas.microsoft.com/office/drawing/2014/main" id="{7F899E7D-E579-45EB-A35C-60C20CBC9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569325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Example: Diffie-Hellman /1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6479179-5894-46AD-A886-3D451A3C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Review of DH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Server transmits public value g</a:t>
            </a:r>
            <a:r>
              <a:rPr lang="it-IT" altLang="it-IT" sz="2400" baseline="30000"/>
              <a:t>X</a:t>
            </a:r>
            <a:r>
              <a:rPr lang="it-IT" altLang="it-IT" sz="2400"/>
              <a:t> mod p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Client replies with public value g</a:t>
            </a:r>
            <a:r>
              <a:rPr lang="it-IT" altLang="it-IT" sz="2400" baseline="30000"/>
              <a:t>Y</a:t>
            </a:r>
            <a:r>
              <a:rPr lang="it-IT" altLang="it-IT" sz="2400"/>
              <a:t> mod p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Both compute shared key as 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K = (g</a:t>
            </a:r>
            <a:r>
              <a:rPr lang="it-IT" altLang="it-IT" sz="2000" baseline="30000"/>
              <a:t>Y</a:t>
            </a:r>
            <a:r>
              <a:rPr lang="it-IT" altLang="it-IT" sz="2000"/>
              <a:t>)</a:t>
            </a:r>
            <a:r>
              <a:rPr lang="it-IT" altLang="it-IT" sz="2000" baseline="30000"/>
              <a:t>X</a:t>
            </a:r>
            <a:r>
              <a:rPr lang="it-IT" altLang="it-IT" sz="2000"/>
              <a:t> mod p = (g</a:t>
            </a:r>
            <a:r>
              <a:rPr lang="it-IT" altLang="it-IT" sz="2000" baseline="30000"/>
              <a:t>X</a:t>
            </a:r>
            <a:r>
              <a:rPr lang="it-IT" altLang="it-IT" sz="2000"/>
              <a:t>)</a:t>
            </a:r>
            <a:r>
              <a:rPr lang="it-IT" altLang="it-IT" sz="2000" baseline="30000"/>
              <a:t>Y</a:t>
            </a:r>
            <a:r>
              <a:rPr lang="it-IT" altLang="it-IT" sz="2000"/>
              <a:t> mod p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Three basic approaches (see next slide):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Anonymous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Fixed 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Ephemeral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Depends on whether X and Y values are pre-assigned or dynamically generated and/or signed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Anon &amp; Ephemeral DH transmitted in ServerKeyExchange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>
            <a:extLst>
              <a:ext uri="{FF2B5EF4-FFF2-40B4-BE49-F238E27FC236}">
                <a16:creationId xmlns:a16="http://schemas.microsoft.com/office/drawing/2014/main" id="{ED9A6091-78B5-4367-8DB3-9D9A4D192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Example: Diffie-Hellman /2</a:t>
            </a:r>
            <a:br>
              <a:rPr lang="it-IT" sz="3200"/>
            </a:br>
            <a:r>
              <a:rPr lang="it-IT" sz="3200"/>
              <a:t>DH variants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E8F2D47-3163-47C8-A797-9CF830C8E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“Anonymous” (</a:t>
            </a:r>
            <a:r>
              <a:rPr lang="it-IT" altLang="it-IT" sz="1800" dirty="0" err="1"/>
              <a:t>basic</a:t>
            </a:r>
            <a:r>
              <a:rPr lang="it-IT" altLang="it-IT" sz="1800" dirty="0"/>
              <a:t>) </a:t>
            </a:r>
            <a:r>
              <a:rPr lang="it-IT" altLang="it-IT" sz="1800" dirty="0" err="1"/>
              <a:t>Diffie</a:t>
            </a:r>
            <a:r>
              <a:rPr lang="it-IT" altLang="it-IT" sz="1800" dirty="0"/>
              <a:t>-Hellman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dirty="0"/>
              <a:t>X, Y </a:t>
            </a:r>
            <a:r>
              <a:rPr lang="it-IT" altLang="it-IT" sz="1800" dirty="0" err="1"/>
              <a:t>generated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fly</a:t>
            </a:r>
            <a:r>
              <a:rPr lang="it-IT" altLang="it-IT" sz="1800" dirty="0"/>
              <a:t> and NOT </a:t>
            </a:r>
            <a:r>
              <a:rPr lang="it-IT" altLang="it-IT" sz="1800" dirty="0" err="1"/>
              <a:t>authenticated</a:t>
            </a:r>
            <a:endParaRPr lang="it-IT" altLang="it-IT" sz="18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dirty="0" err="1"/>
              <a:t>Trivial</a:t>
            </a:r>
            <a:r>
              <a:rPr lang="it-IT" altLang="it-IT" sz="1800" dirty="0"/>
              <a:t> MITM </a:t>
            </a:r>
            <a:r>
              <a:rPr lang="it-IT" altLang="it-IT" sz="1800" dirty="0" err="1"/>
              <a:t>attack</a:t>
            </a:r>
            <a:endParaRPr lang="it-IT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1800" dirty="0"/>
              <a:t>(Fixed) Diffie-Hellman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DH “public” parameters </a:t>
            </a:r>
            <a:r>
              <a:rPr lang="en-US" altLang="it-IT" sz="1800" dirty="0" err="1"/>
              <a:t>g</a:t>
            </a:r>
            <a:r>
              <a:rPr lang="en-US" altLang="it-IT" sz="1800" baseline="30000" dirty="0" err="1"/>
              <a:t>X</a:t>
            </a:r>
            <a:r>
              <a:rPr lang="en-US" altLang="it-IT" sz="1800" dirty="0"/>
              <a:t> and </a:t>
            </a:r>
            <a:r>
              <a:rPr lang="en-US" altLang="it-IT" sz="1800" dirty="0" err="1"/>
              <a:t>g</a:t>
            </a:r>
            <a:r>
              <a:rPr lang="en-US" altLang="it-IT" sz="1800" baseline="30000" dirty="0" err="1"/>
              <a:t>Y</a:t>
            </a:r>
            <a:r>
              <a:rPr lang="en-US" altLang="it-IT" sz="1800" dirty="0"/>
              <a:t> are static and signed by a certification authority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No MITM anymore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But they are long-lived </a:t>
            </a:r>
            <a:r>
              <a:rPr lang="en-US" altLang="it-IT" sz="1800" dirty="0">
                <a:sym typeface="Wingdings" panose="05000000000000000000" pitchFamily="2" charset="2"/>
              </a:rPr>
              <a:t> brute-force attacks</a:t>
            </a:r>
            <a:endParaRPr lang="en-US" altLang="it-IT" sz="1800" dirty="0"/>
          </a:p>
          <a:p>
            <a:pPr lvl="1"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1800" dirty="0"/>
              <a:t>Ephemeral Diffie-Hellman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DH parameters can vary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But unlike anonymous DH, they are SIGNED by the party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Hence parties mush have an RSA or DSS secret key for signature purposes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 dirty="0"/>
              <a:t>Hence, why don’t just use RSA key transport? </a:t>
            </a:r>
            <a:br>
              <a:rPr lang="en-US" altLang="it-IT" sz="1600" dirty="0"/>
            </a:br>
            <a:r>
              <a:rPr lang="en-US" altLang="it-IT" sz="1600" dirty="0"/>
              <a:t>(we are here neglecting IPR/legal issues, of course </a:t>
            </a:r>
            <a:r>
              <a:rPr lang="en-US" altLang="it-IT" sz="1600" dirty="0">
                <a:sym typeface="Wingdings" panose="05000000000000000000" pitchFamily="2" charset="2"/>
              </a:rPr>
              <a:t></a:t>
            </a:r>
            <a:r>
              <a:rPr lang="en-US" altLang="it-IT" sz="1600" dirty="0"/>
              <a:t>)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87A444A-B366-4751-B0F1-FDC31045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57425"/>
            <a:ext cx="1296988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Y,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ZY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C840DB36-ED93-49F3-B2FA-5443C761B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4018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B510FBC6-DB75-4EAD-A08A-DD4AC769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60575"/>
            <a:ext cx="582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g, 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F36C7547-50C2-4C86-81A0-BD2B309D1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978150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73593391-3E52-4998-A85C-B2F72BB2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611438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5115FBB0-ED76-4AEE-B76F-899BC868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257425"/>
            <a:ext cx="1296987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X,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XZ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764324A6-88B0-4EF6-9922-96B470A2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57425"/>
            <a:ext cx="1295400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MITM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Z,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Z</a:t>
            </a:r>
            <a:endParaRPr lang="it-IT" altLang="it-IT" sz="1400" b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with C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YZ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with S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XZ</a:t>
            </a:r>
            <a:endParaRPr lang="it-IT" altLang="it-IT" sz="1400" b="0">
              <a:latin typeface="Arial Narrow" panose="020B0606020202030204" pitchFamily="34" charset="0"/>
            </a:endParaRP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E3758CB4-C30D-4BC2-A799-C0C4DA1A7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4018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14B3577B-CB94-41FB-A89C-3D6708701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06057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g, 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6DE8E137-2A95-41E7-B259-F72B1D154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978150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E6BAF531-F34B-4C4C-BE74-1F1FD274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261143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>
            <a:extLst>
              <a:ext uri="{FF2B5EF4-FFF2-40B4-BE49-F238E27FC236}">
                <a16:creationId xmlns:a16="http://schemas.microsoft.com/office/drawing/2014/main" id="{5EC1408F-9A92-4C9B-AA6A-A455904B6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569325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Example: Diffie-Hellman /3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100310BD-AC91-48E7-B190-3C15A9F3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731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ServerKeyExchange message format: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638930B1-8912-4A6C-A991-29155C76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type=0x14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EA1DA6BF-7CF3-48C8-AB62-998DBDAC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version=3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F3820685-D082-442A-A646-01848902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version=1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E5A76F49-FCDA-4B96-B68B-859B33FF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341438"/>
            <a:ext cx="2017712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 = nn</a:t>
            </a:r>
          </a:p>
        </p:txBody>
      </p:sp>
      <p:sp>
        <p:nvSpPr>
          <p:cNvPr id="38920" name="Text Box 10">
            <a:extLst>
              <a:ext uri="{FF2B5EF4-FFF2-40B4-BE49-F238E27FC236}">
                <a16:creationId xmlns:a16="http://schemas.microsoft.com/office/drawing/2014/main" id="{21442A65-3075-4B9F-8435-6640DB48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328738"/>
            <a:ext cx="274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TLS Record Header (5 bytes)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0x14 = Handshake protocol</a:t>
            </a:r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8AEF90B6-4AA9-4B02-B81A-35CB61CE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90725"/>
            <a:ext cx="100965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type=0x0c</a:t>
            </a:r>
          </a:p>
        </p:txBody>
      </p:sp>
      <p:sp>
        <p:nvSpPr>
          <p:cNvPr id="38922" name="Rectangle 15">
            <a:extLst>
              <a:ext uri="{FF2B5EF4-FFF2-40B4-BE49-F238E27FC236}">
                <a16:creationId xmlns:a16="http://schemas.microsoft.com/office/drawing/2014/main" id="{A96F7A5C-6693-4688-9827-D206CA40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90725"/>
            <a:ext cx="306070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3 bytes = nn-4</a:t>
            </a:r>
          </a:p>
        </p:txBody>
      </p:sp>
      <p:sp>
        <p:nvSpPr>
          <p:cNvPr id="38923" name="Text Box 16">
            <a:extLst>
              <a:ext uri="{FF2B5EF4-FFF2-40B4-BE49-F238E27FC236}">
                <a16:creationId xmlns:a16="http://schemas.microsoft.com/office/drawing/2014/main" id="{5DE639B8-0433-4740-AD50-5CCFD7C3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120900"/>
            <a:ext cx="450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 Header (4 bytes); 0x0c=ServerKeyEx</a:t>
            </a:r>
          </a:p>
        </p:txBody>
      </p:sp>
      <p:sp>
        <p:nvSpPr>
          <p:cNvPr id="38924" name="Rectangle 17">
            <a:extLst>
              <a:ext uri="{FF2B5EF4-FFF2-40B4-BE49-F238E27FC236}">
                <a16:creationId xmlns:a16="http://schemas.microsoft.com/office/drawing/2014/main" id="{3C43407E-E966-4AD1-B8DA-FA10E98A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84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5" name="Rectangle 18">
            <a:extLst>
              <a:ext uri="{FF2B5EF4-FFF2-40B4-BE49-F238E27FC236}">
                <a16:creationId xmlns:a16="http://schemas.microsoft.com/office/drawing/2014/main" id="{3F1C7EC5-59D1-476F-BF9B-76510FD1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638425"/>
            <a:ext cx="381635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26" name="Rectangle 19">
            <a:extLst>
              <a:ext uri="{FF2B5EF4-FFF2-40B4-BE49-F238E27FC236}">
                <a16:creationId xmlns:a16="http://schemas.microsoft.com/office/drawing/2014/main" id="{D1B3F9B3-DC79-49B6-832D-C573DE65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61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g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7" name="Rectangle 20">
            <a:extLst>
              <a:ext uri="{FF2B5EF4-FFF2-40B4-BE49-F238E27FC236}">
                <a16:creationId xmlns:a16="http://schemas.microsoft.com/office/drawing/2014/main" id="{0DC8B345-8E79-4373-ABBD-042CB921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286125"/>
            <a:ext cx="3419475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g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28" name="Rectangle 21">
            <a:extLst>
              <a:ext uri="{FF2B5EF4-FFF2-40B4-BE49-F238E27FC236}">
                <a16:creationId xmlns:a16="http://schemas.microsoft.com/office/drawing/2014/main" id="{73CAE0BA-D710-45E1-9C63-5F51FB5A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Ys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9" name="Rectangle 22">
            <a:extLst>
              <a:ext uri="{FF2B5EF4-FFF2-40B4-BE49-F238E27FC236}">
                <a16:creationId xmlns:a16="http://schemas.microsoft.com/office/drawing/2014/main" id="{9943EFB6-050F-4131-B182-A0C2D7AD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33825"/>
            <a:ext cx="3635375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Ys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30" name="AutoShape 23">
            <a:extLst>
              <a:ext uri="{FF2B5EF4-FFF2-40B4-BE49-F238E27FC236}">
                <a16:creationId xmlns:a16="http://schemas.microsoft.com/office/drawing/2014/main" id="{EBE2C57C-24EC-48E1-9F0F-665AF7920834}"/>
              </a:ext>
            </a:extLst>
          </p:cNvPr>
          <p:cNvSpPr>
            <a:spLocks/>
          </p:cNvSpPr>
          <p:nvPr/>
        </p:nvSpPr>
        <p:spPr bwMode="auto">
          <a:xfrm>
            <a:off x="6480175" y="2636838"/>
            <a:ext cx="539750" cy="1981200"/>
          </a:xfrm>
          <a:prstGeom prst="rightBrace">
            <a:avLst>
              <a:gd name="adj1" fmla="val 3058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1" name="Text Box 24">
            <a:extLst>
              <a:ext uri="{FF2B5EF4-FFF2-40B4-BE49-F238E27FC236}">
                <a16:creationId xmlns:a16="http://schemas.microsoft.com/office/drawing/2014/main" id="{639610D9-470C-481B-B43F-E3439ACAA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3321050"/>
            <a:ext cx="1633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parameters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(variable length)</a:t>
            </a:r>
          </a:p>
        </p:txBody>
      </p:sp>
      <p:sp>
        <p:nvSpPr>
          <p:cNvPr id="38932" name="Rectangle 25">
            <a:extLst>
              <a:ext uri="{FF2B5EF4-FFF2-40B4-BE49-F238E27FC236}">
                <a16:creationId xmlns:a16="http://schemas.microsoft.com/office/drawing/2014/main" id="{3787D526-AD46-4F05-9707-BE6A0DEE0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4679950" cy="12954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Signature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RSA </a:t>
            </a:r>
            <a:r>
              <a:rPr lang="it-IT" altLang="it-IT" sz="1800">
                <a:latin typeface="Arial Narrow" panose="020B0606020202030204" pitchFamily="34" charset="0"/>
                <a:sym typeface="Wingdings" panose="05000000000000000000" pitchFamily="2" charset="2"/>
              </a:rPr>
              <a:t> 16 MD5 + 20 SHA-1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  <a:sym typeface="Wingdings" panose="05000000000000000000" pitchFamily="2" charset="2"/>
              </a:rPr>
              <a:t>DSA  20 SHA-1 only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38933" name="Text Box 26">
            <a:extLst>
              <a:ext uri="{FF2B5EF4-FFF2-40B4-BE49-F238E27FC236}">
                <a16:creationId xmlns:a16="http://schemas.microsoft.com/office/drawing/2014/main" id="{BA9ED6B3-D721-40A3-80A9-01603B59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851400"/>
            <a:ext cx="3700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Signature size and hash used depends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on signature type (RSA or DSA).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Note: RSA uses BOTH MD5 and SHA-1</a:t>
            </a:r>
          </a:p>
        </p:txBody>
      </p:sp>
      <p:sp>
        <p:nvSpPr>
          <p:cNvPr id="38934" name="Text Box 27">
            <a:extLst>
              <a:ext uri="{FF2B5EF4-FFF2-40B4-BE49-F238E27FC236}">
                <a16:creationId xmlns:a16="http://schemas.microsoft.com/office/drawing/2014/main" id="{A5A4F1D8-1F94-40E6-AC67-CD661904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6003925"/>
            <a:ext cx="799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Client replies with DH public value Ys only (p and g are already known by the Server </a:t>
            </a: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80D28BFC-5CB9-4A3A-A144-D1D21CAFFF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Interlude</a:t>
            </a:r>
            <a:r>
              <a:rPr lang="it-IT" dirty="0"/>
              <a:t>: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with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</a:t>
            </a:r>
            <a:br>
              <a:rPr lang="it-IT" dirty="0"/>
            </a:br>
            <a:br>
              <a:rPr lang="it-IT" dirty="0"/>
            </a:br>
            <a:r>
              <a:rPr lang="it-IT" sz="2000" dirty="0" err="1"/>
              <a:t>informal</a:t>
            </a:r>
            <a:r>
              <a:rPr lang="it-IT" sz="2000" dirty="0"/>
              <a:t> sketch, </a:t>
            </a:r>
            <a:r>
              <a:rPr lang="it-IT" sz="2000" dirty="0" err="1"/>
              <a:t>tricky</a:t>
            </a:r>
            <a:r>
              <a:rPr lang="it-IT" sz="2000" dirty="0"/>
              <a:t> </a:t>
            </a:r>
            <a:r>
              <a:rPr lang="it-IT" sz="2000" dirty="0" err="1"/>
              <a:t>details</a:t>
            </a:r>
            <a:r>
              <a:rPr lang="it-IT" sz="2000" dirty="0"/>
              <a:t> in </a:t>
            </a:r>
            <a:r>
              <a:rPr lang="it-IT" sz="2000" dirty="0" err="1"/>
              <a:t>Menezes</a:t>
            </a:r>
            <a:r>
              <a:rPr lang="it-IT" sz="2000" dirty="0"/>
              <a:t>, </a:t>
            </a:r>
            <a:r>
              <a:rPr lang="it-IT" sz="2000" dirty="0" err="1"/>
              <a:t>chapter</a:t>
            </a:r>
            <a:r>
              <a:rPr lang="it-IT" sz="2000" dirty="0"/>
              <a:t> 10.2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A0382-AF22-48E4-8538-0B38AE75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a </a:t>
            </a:r>
            <a:r>
              <a:rPr lang="it-IT" dirty="0" err="1"/>
              <a:t>pubkey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ACFB6-0D27-4672-A49A-6BE241EC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611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WRONG: </a:t>
            </a:r>
          </a:p>
          <a:p>
            <a:pPr lvl="1">
              <a:defRPr/>
            </a:pPr>
            <a:r>
              <a:rPr lang="it-IT" dirty="0"/>
              <a:t>Show </a:t>
            </a:r>
            <a:r>
              <a:rPr lang="it-IT" dirty="0" err="1"/>
              <a:t>your</a:t>
            </a:r>
            <a:r>
              <a:rPr lang="it-IT" dirty="0"/>
              <a:t> certificate</a:t>
            </a:r>
          </a:p>
          <a:p>
            <a:pPr lvl="1">
              <a:defRPr/>
            </a:pP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RIGHT: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Prove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know</a:t>
            </a:r>
            <a:r>
              <a:rPr lang="it-IT" dirty="0">
                <a:sym typeface="Wingdings" panose="05000000000000000000" pitchFamily="2" charset="2"/>
              </a:rPr>
              <a:t> the private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associated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your</a:t>
            </a:r>
            <a:r>
              <a:rPr lang="it-IT" dirty="0">
                <a:sym typeface="Wingdings" panose="05000000000000000000" pitchFamily="2" charset="2"/>
              </a:rPr>
              <a:t> public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endParaRPr lang="it-IT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How to prove </a:t>
            </a:r>
            <a:r>
              <a:rPr lang="it-IT" dirty="0" err="1">
                <a:sym typeface="Wingdings" panose="05000000000000000000" pitchFamily="2" charset="2"/>
              </a:rPr>
              <a:t>such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knowledge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A0529-81DD-4643-9E34-3A8A033E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1) Use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it-IT" dirty="0"/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67D2246D-A0CB-4D31-B7C9-DCE70C69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D2AAE0BD-DD90-49EC-A2E7-E06F5A24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ACE7BF37-4C21-466D-B07D-A964385FE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CD8C1766-2388-4AA7-BC7A-641729F4C1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39" name="AutoShape 12">
            <a:extLst>
              <a:ext uri="{FF2B5EF4-FFF2-40B4-BE49-F238E27FC236}">
                <a16:creationId xmlns:a16="http://schemas.microsoft.com/office/drawing/2014/main" id="{324BE3F1-CBC8-4784-AB67-D27B5A60C7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627188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Nonce + any other text </a:t>
            </a:r>
          </a:p>
        </p:txBody>
      </p:sp>
      <p:sp>
        <p:nvSpPr>
          <p:cNvPr id="44040" name="AutoShape 14">
            <a:extLst>
              <a:ext uri="{FF2B5EF4-FFF2-40B4-BE49-F238E27FC236}">
                <a16:creationId xmlns:a16="http://schemas.microsoft.com/office/drawing/2014/main" id="{49A2EF54-73C7-4C43-839B-9DC198EC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19350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public key, Signature(Nonce + text)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17F83C0-926C-48C2-91D4-56943AE75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357563"/>
            <a:ext cx="7696200" cy="2738437"/>
          </a:xfrm>
        </p:spPr>
        <p:txBody>
          <a:bodyPr/>
          <a:lstStyle/>
          <a:p>
            <a:r>
              <a:rPr lang="it-IT" altLang="it-IT"/>
              <a:t>Rationale: </a:t>
            </a:r>
          </a:p>
          <a:p>
            <a:pPr lvl="1"/>
            <a:r>
              <a:rPr lang="it-IT" altLang="it-IT"/>
              <a:t>I can sign only if I own the private key corresponding to a given public key</a:t>
            </a:r>
          </a:p>
          <a:p>
            <a:pPr lvl="1"/>
            <a:r>
              <a:rPr lang="it-IT" altLang="it-IT">
                <a:solidFill>
                  <a:srgbClr val="FF0000"/>
                </a:solidFill>
              </a:rPr>
              <a:t>of course, pubkey must be bound to client identity </a:t>
            </a:r>
            <a:r>
              <a:rPr lang="it-IT" altLang="it-IT">
                <a:solidFill>
                  <a:srgbClr val="FF0000"/>
                </a:solidFill>
                <a:sym typeface="Wingdings" panose="05000000000000000000" pitchFamily="2" charset="2"/>
              </a:rPr>
              <a:t> certificate</a:t>
            </a:r>
            <a:endParaRPr lang="it-IT" altLang="it-IT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E2024-9876-451E-9F0B-CE56AC9D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2) Use </a:t>
            </a:r>
            <a:r>
              <a:rPr lang="it-IT" dirty="0" err="1"/>
              <a:t>encryption</a:t>
            </a:r>
            <a:br>
              <a:rPr lang="it-IT" dirty="0"/>
            </a:br>
            <a:r>
              <a:rPr lang="it-IT" sz="2400" dirty="0"/>
              <a:t>(prove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decrypt</a:t>
            </a:r>
            <a:r>
              <a:rPr lang="it-IT" sz="2400" dirty="0"/>
              <a:t>!)</a:t>
            </a:r>
            <a:endParaRPr lang="it-IT" dirty="0"/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ACD966D9-5776-4FAB-8A0E-301746D2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0AE4D36F-92F5-45E8-A503-2A0866522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E8CF7A8A-2B85-4A59-801C-117EA3BCF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28B772E7-9C9C-41B0-82E3-B4FD31E39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B7EDFC45-29AE-414F-9B54-C03896363DE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347913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>
                <a:latin typeface="Arial Narrow" panose="020B0606020202030204" pitchFamily="34" charset="0"/>
              </a:rPr>
              <a:t>PKclient</a:t>
            </a:r>
            <a:r>
              <a:rPr lang="it-IT" altLang="it-IT" sz="1800">
                <a:latin typeface="Arial Narrow" panose="020B0606020202030204" pitchFamily="34" charset="0"/>
              </a:rPr>
              <a:t>(Nonce + any other text) </a:t>
            </a: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6333DF20-DCC5-4957-B4FD-F25EF61E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140075"/>
            <a:ext cx="5329238" cy="576263"/>
          </a:xfrm>
          <a:prstGeom prst="rightArrow">
            <a:avLst>
              <a:gd name="adj1" fmla="val 68463"/>
              <a:gd name="adj2" fmla="val 115428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Here is your Nonce + any other text!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CB4E785B-0858-432C-B8C0-6049517A2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27188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PKclient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E014143-B7A3-448F-B53E-D0E3F1B5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60800"/>
            <a:ext cx="7696200" cy="2235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Rationale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I can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own</a:t>
            </a:r>
            <a:r>
              <a:rPr lang="it-IT" dirty="0"/>
              <a:t> the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b="1" dirty="0"/>
              <a:t>the public </a:t>
            </a:r>
            <a:r>
              <a:rPr lang="it-IT" b="1" dirty="0" err="1"/>
              <a:t>key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to </a:t>
            </a:r>
            <a:r>
              <a:rPr lang="it-IT" b="1" dirty="0" err="1"/>
              <a:t>encrypt</a:t>
            </a:r>
            <a:r>
              <a:rPr lang="it-IT" b="1" dirty="0"/>
              <a:t>!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Same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before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pubkey</a:t>
            </a:r>
            <a:r>
              <a:rPr lang="it-IT" dirty="0">
                <a:solidFill>
                  <a:srgbClr val="FF0000"/>
                </a:solidFill>
              </a:rPr>
              <a:t> = certificate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828B3-62BC-4C80-9151-D86AB609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2bis) prove </a:t>
            </a:r>
            <a:r>
              <a:rPr lang="it-IT" dirty="0" err="1"/>
              <a:t>knowledge</a:t>
            </a:r>
            <a:r>
              <a:rPr lang="it-IT" dirty="0"/>
              <a:t> of </a:t>
            </a:r>
            <a:r>
              <a:rPr lang="it-IT" dirty="0" err="1"/>
              <a:t>transferred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935D50A0-40D2-49A8-914D-9AC64B08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F55716F5-FC7A-4FE1-988D-E49F058B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6085" name="Line 6">
            <a:extLst>
              <a:ext uri="{FF2B5EF4-FFF2-40B4-BE49-F238E27FC236}">
                <a16:creationId xmlns:a16="http://schemas.microsoft.com/office/drawing/2014/main" id="{B360DA3A-E0F8-4939-B210-8BE34811B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86" name="Line 7">
            <a:extLst>
              <a:ext uri="{FF2B5EF4-FFF2-40B4-BE49-F238E27FC236}">
                <a16:creationId xmlns:a16="http://schemas.microsoft.com/office/drawing/2014/main" id="{FD1E9A39-B472-41EE-8964-6486ECA1F3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440F3188-E65E-42F6-9CBE-2DF61E5858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347913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ASYMM_ENC</a:t>
            </a:r>
            <a:r>
              <a:rPr lang="it-IT" altLang="it-IT" sz="1800" baseline="-25000">
                <a:latin typeface="Arial Narrow" panose="020B0606020202030204" pitchFamily="34" charset="0"/>
              </a:rPr>
              <a:t>PKclient</a:t>
            </a:r>
            <a:r>
              <a:rPr lang="it-IT" altLang="it-IT" sz="1800">
                <a:latin typeface="Arial Narrow" panose="020B0606020202030204" pitchFamily="34" charset="0"/>
              </a:rPr>
              <a:t>(key K + …) </a:t>
            </a: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046616B7-33A5-4BE0-998E-E97BF31F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60800"/>
            <a:ext cx="5329238" cy="576263"/>
          </a:xfrm>
          <a:prstGeom prst="rightArrow">
            <a:avLst>
              <a:gd name="adj1" fmla="val 68463"/>
              <a:gd name="adj2" fmla="val 115428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Here is your nonce + data</a:t>
            </a: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0572D7DA-9729-4F70-B314-84B18413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27188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PKclient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0381E95D-E94E-4B0B-90D7-D9E5FED642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3140075"/>
            <a:ext cx="5329238" cy="576263"/>
          </a:xfrm>
          <a:prstGeom prst="rightArrow">
            <a:avLst>
              <a:gd name="adj1" fmla="val 68463"/>
              <a:gd name="adj2" fmla="val 115299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SYMM_ENC</a:t>
            </a:r>
            <a:r>
              <a:rPr lang="it-IT" altLang="it-IT" sz="1800" baseline="-25000">
                <a:latin typeface="Arial Narrow" panose="020B0606020202030204" pitchFamily="34" charset="0"/>
              </a:rPr>
              <a:t>K </a:t>
            </a:r>
            <a:r>
              <a:rPr lang="it-IT" altLang="it-IT" sz="1800">
                <a:latin typeface="Arial Narrow" panose="020B0606020202030204" pitchFamily="34" charset="0"/>
              </a:rPr>
              <a:t>(nonce + data)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3092D194-0DA3-4CF6-B8A0-09E3D74D2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Handshake: goals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24B88A7-7E08-4DA5-99C6-7A36DCB0B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696200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Secure negotiation of shared secrets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Via Asymmetric cryptography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Never transmitted in clear text;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derived from crypto parameters exchanged 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Optional authentication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for both client and/or server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in practice always required for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Robust to MITM attacks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Reliable Negotiation: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Attacker cannot tamper communication and affect/alter the negotiation outcome without being detected by the involved C&amp;S parties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Fundamental: negotiation amenable to downgrade attacks!!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07D422C3-A54A-49FE-B926-B72B864E62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Back to TLS!</a:t>
            </a:r>
            <a:br>
              <a:rPr lang="it-IT" dirty="0"/>
            </a:b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with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</a:t>
            </a:r>
            <a:br>
              <a:rPr lang="it-IT" dirty="0"/>
            </a:br>
            <a:endParaRPr lang="it-IT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898" name="Rectangle 2">
            <a:extLst>
              <a:ext uri="{FF2B5EF4-FFF2-40B4-BE49-F238E27FC236}">
                <a16:creationId xmlns:a16="http://schemas.microsoft.com/office/drawing/2014/main" id="{80DC00E9-7D3C-47A2-8BD8-247F7392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91845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/>
              <a:t>Handshake Phase 3 details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CD4BE2B-151D-4BB2-9675-E0494DD5B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08275"/>
            <a:ext cx="7696200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Certificate: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Client certificate </a:t>
            </a:r>
            <a:r>
              <a:rPr lang="it-IT" altLang="it-IT" sz="2000" dirty="0" err="1"/>
              <a:t>if</a:t>
            </a:r>
            <a:r>
              <a:rPr lang="it-IT" altLang="it-IT" sz="2000" dirty="0"/>
              <a:t> </a:t>
            </a:r>
            <a:r>
              <a:rPr lang="it-IT" altLang="it-IT" sz="2000" dirty="0" err="1"/>
              <a:t>requested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Client Key </a:t>
            </a:r>
            <a:r>
              <a:rPr lang="it-IT" altLang="it-IT" sz="2000" dirty="0" err="1"/>
              <a:t>exchange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Transmit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encrypted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symmetric</a:t>
            </a:r>
            <a:r>
              <a:rPr lang="it-IT" altLang="it-IT" sz="2000" dirty="0"/>
              <a:t> (</a:t>
            </a:r>
            <a:r>
              <a:rPr lang="it-IT" altLang="it-IT" sz="2000" dirty="0" err="1"/>
              <a:t>premaster</a:t>
            </a:r>
            <a:r>
              <a:rPr lang="it-IT" altLang="it-IT" sz="2000" dirty="0"/>
              <a:t>) key or information to generate secret key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server side (e.g. </a:t>
            </a:r>
            <a:r>
              <a:rPr lang="it-IT" altLang="it-IT" sz="2000" dirty="0" err="1"/>
              <a:t>Diffie</a:t>
            </a:r>
            <a:r>
              <a:rPr lang="it-IT" altLang="it-IT" sz="2000" dirty="0"/>
              <a:t>-Hellman </a:t>
            </a:r>
            <a:r>
              <a:rPr lang="it-IT" altLang="it-IT" sz="2000" dirty="0" err="1"/>
              <a:t>Ys</a:t>
            </a:r>
            <a:r>
              <a:rPr lang="it-IT" altLang="it-IT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Certificate </a:t>
            </a:r>
            <a:r>
              <a:rPr lang="it-IT" altLang="it-IT" sz="2000" dirty="0" err="1"/>
              <a:t>Verify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Signature of “</a:t>
            </a:r>
            <a:r>
              <a:rPr lang="it-IT" altLang="it-IT" sz="2000" dirty="0" err="1"/>
              <a:t>something</a:t>
            </a:r>
            <a:r>
              <a:rPr lang="it-IT" altLang="it-IT" sz="2000" dirty="0"/>
              <a:t>” </a:t>
            </a:r>
            <a:r>
              <a:rPr lang="it-IT" altLang="it-IT" sz="2000" dirty="0" err="1"/>
              <a:t>known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both</a:t>
            </a:r>
            <a:r>
              <a:rPr lang="it-IT" altLang="it-IT" sz="2000" dirty="0"/>
              <a:t> client and server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/>
              <a:t>ALL the </a:t>
            </a:r>
            <a:r>
              <a:rPr lang="it-IT" altLang="it-IT" sz="1800" dirty="0" err="1"/>
              <a:t>messages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exchanged</a:t>
            </a:r>
            <a:r>
              <a:rPr lang="it-IT" altLang="it-IT" sz="1800" dirty="0"/>
              <a:t> up to </a:t>
            </a:r>
            <a:r>
              <a:rPr lang="it-IT" altLang="it-IT" sz="1800" dirty="0" err="1"/>
              <a:t>now</a:t>
            </a:r>
            <a:endParaRPr lang="it-IT" altLang="it-IT" sz="1800" dirty="0"/>
          </a:p>
          <a:p>
            <a:pPr lvl="3" eaLnBrk="1" hangingPunct="1">
              <a:lnSpc>
                <a:spcPct val="80000"/>
              </a:lnSpc>
            </a:pPr>
            <a:r>
              <a:rPr lang="it-IT" altLang="it-IT" sz="1600" dirty="0" err="1"/>
              <a:t>Which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not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only</a:t>
            </a:r>
            <a:r>
              <a:rPr lang="it-IT" altLang="it-IT" sz="1600" dirty="0"/>
              <a:t> </a:t>
            </a:r>
            <a:r>
              <a:rPr lang="it-IT" altLang="it-IT" sz="1600" dirty="0" err="1"/>
              <a:t>known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but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also</a:t>
            </a:r>
            <a:r>
              <a:rPr lang="it-IT" altLang="it-IT" sz="1600" dirty="0"/>
              <a:t> </a:t>
            </a:r>
            <a:r>
              <a:rPr lang="it-IT" altLang="it-IT" sz="1600" dirty="0" err="1"/>
              <a:t>useful</a:t>
            </a:r>
            <a:r>
              <a:rPr lang="it-IT" altLang="it-IT" sz="1600" dirty="0"/>
              <a:t>! </a:t>
            </a:r>
            <a:r>
              <a:rPr lang="it-IT" altLang="it-IT" sz="1600" dirty="0" err="1"/>
              <a:t>Allows</a:t>
            </a:r>
            <a:r>
              <a:rPr lang="it-IT" altLang="it-IT" sz="1600" dirty="0"/>
              <a:t> to </a:t>
            </a:r>
            <a:r>
              <a:rPr lang="it-IT" altLang="it-IT" sz="1600" dirty="0" err="1"/>
              <a:t>detect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at</a:t>
            </a:r>
            <a:r>
              <a:rPr lang="it-IT" altLang="it-IT" sz="1600" dirty="0"/>
              <a:t> an </a:t>
            </a:r>
            <a:r>
              <a:rPr lang="it-IT" altLang="it-IT" sz="1600" dirty="0" err="1"/>
              <a:t>early</a:t>
            </a:r>
            <a:r>
              <a:rPr lang="it-IT" altLang="it-IT" sz="1600" dirty="0"/>
              <a:t> stage (more </a:t>
            </a:r>
            <a:r>
              <a:rPr lang="it-IT" altLang="it-IT" sz="1600" dirty="0" err="1"/>
              <a:t>later</a:t>
            </a:r>
            <a:r>
              <a:rPr lang="it-IT" altLang="it-IT" sz="1600" dirty="0"/>
              <a:t> on </a:t>
            </a:r>
            <a:r>
              <a:rPr lang="it-IT" altLang="it-IT" sz="1600" dirty="0" err="1"/>
              <a:t>this</a:t>
            </a:r>
            <a:r>
              <a:rPr lang="it-IT" altLang="it-IT" sz="1600" dirty="0"/>
              <a:t>) tampering </a:t>
            </a:r>
            <a:r>
              <a:rPr lang="it-IT" altLang="it-IT" sz="1600" dirty="0" err="1"/>
              <a:t>attacks</a:t>
            </a:r>
            <a:r>
              <a:rPr lang="it-IT" altLang="it-IT" sz="1600" dirty="0"/>
              <a:t> (e.g. </a:t>
            </a:r>
            <a:r>
              <a:rPr lang="it-IT" altLang="it-IT" sz="1600" dirty="0" err="1"/>
              <a:t>cipher</a:t>
            </a:r>
            <a:r>
              <a:rPr lang="it-IT" altLang="it-IT" sz="1600" dirty="0"/>
              <a:t> suite downgrade)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To prove Client KNOWS the private key </a:t>
            </a:r>
            <a:r>
              <a:rPr lang="it-IT" altLang="it-IT" sz="2000" dirty="0" err="1"/>
              <a:t>behind</a:t>
            </a:r>
            <a:r>
              <a:rPr lang="it-IT" altLang="it-IT" sz="2000" dirty="0"/>
              <a:t> the certificate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 err="1"/>
              <a:t>Otherwise</a:t>
            </a:r>
            <a:r>
              <a:rPr lang="it-IT" altLang="it-IT" sz="1800" dirty="0"/>
              <a:t> I </a:t>
            </a:r>
            <a:r>
              <a:rPr lang="it-IT" altLang="it-IT" sz="1800" dirty="0" err="1"/>
              <a:t>could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authenticate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simply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copying</a:t>
            </a:r>
            <a:r>
              <a:rPr lang="it-IT" altLang="it-IT" sz="1800" dirty="0"/>
              <a:t> a certificate </a:t>
            </a:r>
            <a:r>
              <a:rPr lang="it-IT" altLang="it-IT" sz="1800" dirty="0">
                <a:sym typeface="Wingdings" panose="05000000000000000000" pitchFamily="2" charset="2"/>
              </a:rPr>
              <a:t></a:t>
            </a:r>
            <a:endParaRPr lang="it-IT" altLang="it-IT" sz="1800" dirty="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684CB701-3A53-4DF1-9262-E5C685C7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3684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F5E5CEE1-986D-47D0-BA30-85F200E9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3033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70A982AC-4830-4134-946B-8F5329EF8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30333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C07DAE1D-84D3-454E-A33F-E6CE736FF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30333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60" name="AutoShape 12">
            <a:extLst>
              <a:ext uri="{FF2B5EF4-FFF2-40B4-BE49-F238E27FC236}">
                <a16:creationId xmlns:a16="http://schemas.microsoft.com/office/drawing/2014/main" id="{C950BB0F-C7C8-405A-B7C4-6AF7EB1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339850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49161" name="AutoShape 13">
            <a:extLst>
              <a:ext uri="{FF2B5EF4-FFF2-40B4-BE49-F238E27FC236}">
                <a16:creationId xmlns:a16="http://schemas.microsoft.com/office/drawing/2014/main" id="{4D6E8969-EE82-4D0C-B675-4A1DA9C5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36725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Key Exchange</a:t>
            </a:r>
          </a:p>
        </p:txBody>
      </p:sp>
      <p:sp>
        <p:nvSpPr>
          <p:cNvPr id="49162" name="AutoShape 14">
            <a:extLst>
              <a:ext uri="{FF2B5EF4-FFF2-40B4-BE49-F238E27FC236}">
                <a16:creationId xmlns:a16="http://schemas.microsoft.com/office/drawing/2014/main" id="{B7B3B675-C8BB-4D62-B022-22906996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32013"/>
            <a:ext cx="5329238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Verify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>
            <a:extLst>
              <a:ext uri="{FF2B5EF4-FFF2-40B4-BE49-F238E27FC236}">
                <a16:creationId xmlns:a16="http://schemas.microsoft.com/office/drawing/2014/main" id="{3BB41BCD-D933-4192-A937-B93B6A72D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225425"/>
            <a:ext cx="802640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/>
              <a:t>A (smart) detail on certificate verify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EF18ED-C704-46F1-ACE2-D1DF2FF95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Q: Why Certificate Verify does not immediately follows certificate?</a:t>
            </a:r>
          </a:p>
          <a:p>
            <a:pPr eaLnBrk="1" hangingPunct="1"/>
            <a:r>
              <a:rPr lang="it-IT" altLang="it-IT" sz="2800"/>
              <a:t>A: to include connection specific crypto parameters into signature!</a:t>
            </a:r>
          </a:p>
          <a:p>
            <a:pPr lvl="2" eaLnBrk="1" hangingPunct="1"/>
            <a:r>
              <a:rPr lang="it-IT" altLang="it-IT" sz="2400"/>
              <a:t>client &amp; server random values</a:t>
            </a:r>
          </a:p>
          <a:p>
            <a:pPr lvl="2" eaLnBrk="1" hangingPunct="1"/>
            <a:r>
              <a:rPr lang="it-IT" altLang="it-IT" sz="2400"/>
              <a:t>Explicit inclusion of master secret in SSLv3.0</a:t>
            </a:r>
          </a:p>
          <a:p>
            <a:pPr lvl="3" eaLnBrk="1" hangingPunct="1"/>
            <a:r>
              <a:rPr lang="it-IT" altLang="it-IT" sz="2000"/>
              <a:t>Since master secret can be computed only after the ClientKeyExchange message, Certificate Verify follows ClientKeyExchange</a:t>
            </a:r>
          </a:p>
          <a:p>
            <a:pPr lvl="3" eaLnBrk="1" hangingPunct="1"/>
            <a:r>
              <a:rPr lang="it-IT" altLang="it-IT" sz="2000"/>
              <a:t>Although this was abandoned in TLS1.x, but certificate verify still left as late as possible and hence after ClientKeyExchange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>
            <a:extLst>
              <a:ext uri="{FF2B5EF4-FFF2-40B4-BE49-F238E27FC236}">
                <a16:creationId xmlns:a16="http://schemas.microsoft.com/office/drawing/2014/main" id="{DA8BECA9-E51C-4ACE-9B47-10131495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Phase 4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161CC40-32A4-414C-98C1-2A4E0E7A8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44788"/>
            <a:ext cx="7696200" cy="35639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altLang="it-IT" sz="2000" dirty="0" err="1"/>
              <a:t>Phase</a:t>
            </a:r>
            <a:r>
              <a:rPr lang="it-IT" altLang="it-IT" sz="2000" dirty="0"/>
              <a:t> 4 </a:t>
            </a:r>
            <a:r>
              <a:rPr lang="it-IT" altLang="it-IT" sz="2000" dirty="0" err="1"/>
              <a:t>has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two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fundamental</a:t>
            </a:r>
            <a:r>
              <a:rPr lang="it-IT" altLang="it-IT" sz="2000" dirty="0"/>
              <a:t> </a:t>
            </a:r>
            <a:r>
              <a:rPr lang="it-IT" altLang="it-IT" sz="2000" dirty="0" err="1"/>
              <a:t>goals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000" dirty="0"/>
              <a:t>Switch to the new security connection state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Hence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authentication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encryption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based</a:t>
            </a:r>
            <a:r>
              <a:rPr lang="it-IT" altLang="it-IT" sz="1800" dirty="0"/>
              <a:t> on </a:t>
            </a:r>
            <a:r>
              <a:rPr lang="it-IT" altLang="it-IT" sz="1800" dirty="0" err="1"/>
              <a:t>keys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computed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exchanged</a:t>
            </a:r>
            <a:r>
              <a:rPr lang="it-IT" altLang="it-IT" sz="1800" dirty="0"/>
              <a:t> security </a:t>
            </a:r>
            <a:r>
              <a:rPr lang="it-IT" altLang="it-IT" sz="1800" dirty="0" err="1"/>
              <a:t>parameters</a:t>
            </a:r>
            <a:endParaRPr lang="it-IT" altLang="it-IT" sz="18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Immediately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applied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finished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message</a:t>
            </a:r>
            <a:endParaRPr lang="it-IT" altLang="it-IT" sz="18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it-IT" altLang="it-IT" sz="1600" dirty="0"/>
              <a:t>First </a:t>
            </a:r>
            <a:r>
              <a:rPr lang="it-IT" altLang="it-IT" sz="1600" dirty="0" err="1"/>
              <a:t>check</a:t>
            </a:r>
            <a:r>
              <a:rPr lang="it-IT" altLang="it-IT" sz="1600" dirty="0"/>
              <a:t> </a:t>
            </a:r>
            <a:r>
              <a:rPr lang="it-IT" altLang="it-IT" sz="1600" dirty="0" err="1"/>
              <a:t>that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everything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went</a:t>
            </a:r>
            <a:r>
              <a:rPr lang="it-IT" altLang="it-IT" sz="1600" dirty="0"/>
              <a:t> OK! </a:t>
            </a:r>
            <a:r>
              <a:rPr lang="it-IT" altLang="it-IT" sz="1600" dirty="0" err="1"/>
              <a:t>If</a:t>
            </a:r>
            <a:r>
              <a:rPr lang="it-IT" altLang="it-IT" sz="1600" dirty="0"/>
              <a:t> Client and(</a:t>
            </a:r>
            <a:r>
              <a:rPr lang="it-IT" altLang="it-IT" sz="1600" dirty="0" err="1"/>
              <a:t>orserver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cannot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decrypt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finished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message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something</a:t>
            </a:r>
            <a:r>
              <a:rPr lang="it-IT" altLang="it-IT" sz="1600" dirty="0"/>
              <a:t> </a:t>
            </a:r>
            <a:r>
              <a:rPr lang="it-IT" altLang="it-IT" sz="1600" dirty="0" err="1"/>
              <a:t>has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gone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wrong</a:t>
            </a:r>
            <a:r>
              <a:rPr lang="it-IT" altLang="it-IT" sz="1600" dirty="0"/>
              <a:t>!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it-IT" altLang="it-IT" sz="16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000" dirty="0" err="1"/>
              <a:t>Authenticate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the </a:t>
            </a:r>
            <a:r>
              <a:rPr lang="it-IT" altLang="it-IT" sz="2000" dirty="0" err="1"/>
              <a:t>previous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handshake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messages</a:t>
            </a:r>
            <a:endParaRPr lang="it-IT" altLang="it-IT" sz="20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Finished</a:t>
            </a:r>
            <a:r>
              <a:rPr lang="it-IT" altLang="it-IT" sz="1800" dirty="0"/>
              <a:t> = </a:t>
            </a:r>
            <a:r>
              <a:rPr lang="it-IT" altLang="it-IT" sz="1800" dirty="0" err="1"/>
              <a:t>digital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signature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previous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handshake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messages</a:t>
            </a:r>
            <a:r>
              <a:rPr lang="it-IT" altLang="it-IT" sz="1800" dirty="0"/>
              <a:t> </a:t>
            </a:r>
            <a:r>
              <a:rPr lang="it-IT" altLang="it-IT" sz="1800" u="sng" dirty="0" err="1"/>
              <a:t>as</a:t>
            </a:r>
            <a:r>
              <a:rPr lang="it-IT" altLang="it-IT" sz="1800" u="sng" dirty="0"/>
              <a:t> </a:t>
            </a:r>
            <a:r>
              <a:rPr lang="it-IT" altLang="it-IT" sz="1800" u="sng" dirty="0" err="1"/>
              <a:t>transmitted</a:t>
            </a:r>
            <a:r>
              <a:rPr lang="it-IT" altLang="it-IT" sz="1800" u="sng" dirty="0"/>
              <a:t> and </a:t>
            </a:r>
            <a:r>
              <a:rPr lang="it-IT" altLang="it-IT" sz="1800" u="sng" dirty="0" err="1"/>
              <a:t>received</a:t>
            </a:r>
            <a:r>
              <a:rPr lang="it-IT" altLang="it-IT" sz="1800" u="sng" dirty="0"/>
              <a:t> by the </a:t>
            </a:r>
            <a:r>
              <a:rPr lang="it-IT" altLang="it-IT" sz="1800" u="sng" dirty="0" err="1"/>
              <a:t>peer</a:t>
            </a:r>
            <a:r>
              <a:rPr lang="it-IT" altLang="it-IT" sz="1800" u="sng" dirty="0"/>
              <a:t> up to </a:t>
            </a:r>
            <a:r>
              <a:rPr lang="it-IT" altLang="it-IT" sz="1800" u="sng" dirty="0" err="1"/>
              <a:t>now</a:t>
            </a:r>
            <a:endParaRPr lang="it-IT" altLang="it-IT" sz="1800" u="sng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/>
              <a:t>To </a:t>
            </a:r>
            <a:r>
              <a:rPr lang="it-IT" altLang="it-IT" sz="1800" dirty="0" err="1"/>
              <a:t>avoid</a:t>
            </a:r>
            <a:r>
              <a:rPr lang="it-IT" altLang="it-IT" sz="1800" dirty="0"/>
              <a:t> MITM tampering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it-IT" altLang="it-IT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200" dirty="0">
                <a:solidFill>
                  <a:srgbClr val="FF0000"/>
                </a:solidFill>
              </a:rPr>
              <a:t>Server </a:t>
            </a:r>
            <a:r>
              <a:rPr lang="it-IT" altLang="it-IT" sz="2200" dirty="0" err="1">
                <a:solidFill>
                  <a:srgbClr val="FF0000"/>
                </a:solidFill>
              </a:rPr>
              <a:t>authentication</a:t>
            </a:r>
            <a:r>
              <a:rPr lang="it-IT" altLang="it-IT" sz="2200" dirty="0">
                <a:solidFill>
                  <a:srgbClr val="FF0000"/>
                </a:solidFill>
              </a:rPr>
              <a:t>? Here </a:t>
            </a:r>
            <a:r>
              <a:rPr lang="it-IT" altLang="it-IT" sz="2200" dirty="0" err="1">
                <a:solidFill>
                  <a:srgbClr val="FF0000"/>
                </a:solidFill>
              </a:rPr>
              <a:t>as</a:t>
            </a:r>
            <a:r>
              <a:rPr lang="it-IT" altLang="it-IT" sz="2200" dirty="0">
                <a:solidFill>
                  <a:srgbClr val="FF0000"/>
                </a:solidFill>
              </a:rPr>
              <a:t> </a:t>
            </a:r>
            <a:r>
              <a:rPr lang="it-IT" altLang="it-IT" sz="2200" dirty="0" err="1">
                <a:solidFill>
                  <a:srgbClr val="FF0000"/>
                </a:solidFill>
              </a:rPr>
              <a:t>well</a:t>
            </a:r>
            <a:r>
              <a:rPr lang="it-IT" altLang="it-IT" sz="2200" dirty="0">
                <a:solidFill>
                  <a:srgbClr val="FF0000"/>
                </a:solidFill>
              </a:rPr>
              <a:t>!!!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it-IT" altLang="it-IT" sz="1800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3C6F8B56-8998-4EDF-B54F-B94E2EA8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1525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AA42F603-1652-4991-A6A0-58E03C93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0874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1BF02353-DBE5-49C0-99E3-6A857A2C9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A317E8CC-911D-47C4-8A96-47D60EF6D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256" name="AutoShape 12">
            <a:extLst>
              <a:ext uri="{FF2B5EF4-FFF2-40B4-BE49-F238E27FC236}">
                <a16:creationId xmlns:a16="http://schemas.microsoft.com/office/drawing/2014/main" id="{57195943-8B2E-4BCE-B500-7C7D2750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089025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53257" name="AutoShape 13">
            <a:extLst>
              <a:ext uri="{FF2B5EF4-FFF2-40B4-BE49-F238E27FC236}">
                <a16:creationId xmlns:a16="http://schemas.microsoft.com/office/drawing/2014/main" id="{D47268F2-F310-41AB-BD4B-A33053F1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4313"/>
            <a:ext cx="5329238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53258" name="AutoShape 14">
            <a:extLst>
              <a:ext uri="{FF2B5EF4-FFF2-40B4-BE49-F238E27FC236}">
                <a16:creationId xmlns:a16="http://schemas.microsoft.com/office/drawing/2014/main" id="{8FA33BE0-0513-423E-B268-D67E61EC2B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6075" y="18446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53259" name="AutoShape 15">
            <a:extLst>
              <a:ext uri="{FF2B5EF4-FFF2-40B4-BE49-F238E27FC236}">
                <a16:creationId xmlns:a16="http://schemas.microsoft.com/office/drawing/2014/main" id="{472F1CC0-2AEC-4CBE-9BDF-51B050116D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6075" y="22399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034A6-4DAF-4333-BED9-1E173323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negotiation</a:t>
            </a:r>
            <a:r>
              <a:rPr lang="it-IT"/>
              <a:t> = encrypt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no </a:t>
            </a:r>
            <a:r>
              <a:rPr lang="it-IT" dirty="0" err="1"/>
              <a:t>auth</a:t>
            </a:r>
            <a:r>
              <a:rPr lang="it-IT" dirty="0"/>
              <a:t>?</a:t>
            </a:r>
          </a:p>
        </p:txBody>
      </p:sp>
      <p:sp>
        <p:nvSpPr>
          <p:cNvPr id="55299" name="Segnaposto contenuto 2">
            <a:extLst>
              <a:ext uri="{FF2B5EF4-FFF2-40B4-BE49-F238E27FC236}">
                <a16:creationId xmlns:a16="http://schemas.microsoft.com/office/drawing/2014/main" id="{4275374B-F35A-4CED-9577-C84E3C355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GAME OVER!</a:t>
            </a:r>
          </a:p>
          <a:p>
            <a:endParaRPr lang="it-IT" altLang="it-IT"/>
          </a:p>
          <a:p>
            <a:r>
              <a:rPr lang="it-IT" altLang="it-IT"/>
              <a:t>Why? </a:t>
            </a:r>
            <a:r>
              <a:rPr lang="it-IT" altLang="it-IT">
                <a:sym typeface="Wingdings" panose="05000000000000000000" pitchFamily="2" charset="2"/>
              </a:rPr>
              <a:t> </a:t>
            </a:r>
            <a:endParaRPr lang="it-IT" alt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>
            <a:extLst>
              <a:ext uri="{FF2B5EF4-FFF2-40B4-BE49-F238E27FC236}">
                <a16:creationId xmlns:a16="http://schemas.microsoft.com/office/drawing/2014/main" id="{05342709-D6B8-4D1C-A333-1BA10B394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Change Cipher Spec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143BE7D-DCEA-46B5-8F00-8F685B498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1403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Defined as a separate protocol (!)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Only one message: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1 single byte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Fixed content: constant value = 01 (!!!)</a:t>
            </a:r>
          </a:p>
        </p:txBody>
      </p:sp>
      <p:sp>
        <p:nvSpPr>
          <p:cNvPr id="56324" name="Rectangle 10">
            <a:extLst>
              <a:ext uri="{FF2B5EF4-FFF2-40B4-BE49-F238E27FC236}">
                <a16:creationId xmlns:a16="http://schemas.microsoft.com/office/drawing/2014/main" id="{E76236F5-F243-493D-8A24-F4551CF8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type=0x14</a:t>
            </a:r>
          </a:p>
        </p:txBody>
      </p:sp>
      <p:sp>
        <p:nvSpPr>
          <p:cNvPr id="56325" name="Rectangle 11">
            <a:extLst>
              <a:ext uri="{FF2B5EF4-FFF2-40B4-BE49-F238E27FC236}">
                <a16:creationId xmlns:a16="http://schemas.microsoft.com/office/drawing/2014/main" id="{E3F7AA45-FB78-4219-9E57-30044122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56326" name="Rectangle 12">
            <a:extLst>
              <a:ext uri="{FF2B5EF4-FFF2-40B4-BE49-F238E27FC236}">
                <a16:creationId xmlns:a16="http://schemas.microsoft.com/office/drawing/2014/main" id="{3A3D9546-10D5-4469-99E2-A6ACB1D8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56327" name="Rectangle 13">
            <a:extLst>
              <a:ext uri="{FF2B5EF4-FFF2-40B4-BE49-F238E27FC236}">
                <a16:creationId xmlns:a16="http://schemas.microsoft.com/office/drawing/2014/main" id="{019B5FDA-17ED-41AF-8800-F31E4A5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3717925"/>
            <a:ext cx="2017712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0x0001</a:t>
            </a:r>
          </a:p>
        </p:txBody>
      </p:sp>
      <p:sp>
        <p:nvSpPr>
          <p:cNvPr id="56328" name="Rectangle 14">
            <a:extLst>
              <a:ext uri="{FF2B5EF4-FFF2-40B4-BE49-F238E27FC236}">
                <a16:creationId xmlns:a16="http://schemas.microsoft.com/office/drawing/2014/main" id="{C4DD9B77-9A4D-4F0F-AF80-D52F98E0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717925"/>
            <a:ext cx="828675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payload</a:t>
            </a:r>
          </a:p>
        </p:txBody>
      </p:sp>
      <p:sp>
        <p:nvSpPr>
          <p:cNvPr id="56329" name="Line 15">
            <a:extLst>
              <a:ext uri="{FF2B5EF4-FFF2-40B4-BE49-F238E27FC236}">
                <a16:creationId xmlns:a16="http://schemas.microsoft.com/office/drawing/2014/main" id="{2CAE8DBA-59B4-4B30-86A9-DE84C4AC53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8738" y="2998788"/>
            <a:ext cx="71437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0" name="Rectangle 16">
            <a:extLst>
              <a:ext uri="{FF2B5EF4-FFF2-40B4-BE49-F238E27FC236}">
                <a16:creationId xmlns:a16="http://schemas.microsoft.com/office/drawing/2014/main" id="{2EBA447D-FDF2-4347-8EAD-7E466BB9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349500"/>
            <a:ext cx="1009650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01</a:t>
            </a:r>
          </a:p>
        </p:txBody>
      </p:sp>
      <p:sp>
        <p:nvSpPr>
          <p:cNvPr id="56331" name="Line 19">
            <a:extLst>
              <a:ext uri="{FF2B5EF4-FFF2-40B4-BE49-F238E27FC236}">
                <a16:creationId xmlns:a16="http://schemas.microsoft.com/office/drawing/2014/main" id="{8F35D3EC-37D7-47CA-AF7C-9F270CEEC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850" y="2998788"/>
            <a:ext cx="10795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2" name="Text Box 20">
            <a:extLst>
              <a:ext uri="{FF2B5EF4-FFF2-40B4-BE49-F238E27FC236}">
                <a16:creationId xmlns:a16="http://schemas.microsoft.com/office/drawing/2014/main" id="{8205F287-5AC4-47E2-94AC-C2D94F97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4357688"/>
            <a:ext cx="24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TLS Record Header</a:t>
            </a:r>
          </a:p>
        </p:txBody>
      </p:sp>
      <p:sp>
        <p:nvSpPr>
          <p:cNvPr id="56333" name="Line 21">
            <a:extLst>
              <a:ext uri="{FF2B5EF4-FFF2-40B4-BE49-F238E27FC236}">
                <a16:creationId xmlns:a16="http://schemas.microsoft.com/office/drawing/2014/main" id="{59891F20-A3E8-46CA-8BBB-EA14F213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106738"/>
            <a:ext cx="433388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4" name="Text Box 22">
            <a:extLst>
              <a:ext uri="{FF2B5EF4-FFF2-40B4-BE49-F238E27FC236}">
                <a16:creationId xmlns:a16="http://schemas.microsoft.com/office/drawing/2014/main" id="{A20D033D-D760-4C72-B9F4-26F5A749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93963"/>
            <a:ext cx="185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Change cipher spec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protocol</a:t>
            </a:r>
          </a:p>
        </p:txBody>
      </p:sp>
      <p:sp>
        <p:nvSpPr>
          <p:cNvPr id="56335" name="Text Box 23">
            <a:extLst>
              <a:ext uri="{FF2B5EF4-FFF2-40B4-BE49-F238E27FC236}">
                <a16:creationId xmlns:a16="http://schemas.microsoft.com/office/drawing/2014/main" id="{06A649D6-D2DB-44DC-AAF3-2243156D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79975"/>
            <a:ext cx="80216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3300"/>
                </a:solidFill>
                <a:latin typeface="Arial Narrow" panose="020B0606020202030204" pitchFamily="34" charset="0"/>
              </a:rPr>
              <a:t>Why a separate protocol, and not part of the Handshake?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Wise choice! TLS specification allows aggregation of multiple messages of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SAME upper layer protocol into single TLS Record. How this possible with a </a:t>
            </a:r>
            <a:b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Change Cipher Spec? (TLS Record is either ALL encrypted, or NOT encrypted)</a:t>
            </a:r>
            <a:r>
              <a:rPr lang="it-IT" altLang="it-IT" sz="240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>
            <a:extLst>
              <a:ext uri="{FF2B5EF4-FFF2-40B4-BE49-F238E27FC236}">
                <a16:creationId xmlns:a16="http://schemas.microsoft.com/office/drawing/2014/main" id="{CDBBC1B0-43AC-4B81-B339-1B02C11D9C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TLS Key Computation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>
            <a:extLst>
              <a:ext uri="{FF2B5EF4-FFF2-40B4-BE49-F238E27FC236}">
                <a16:creationId xmlns:a16="http://schemas.microsoft.com/office/drawing/2014/main" id="{9624FC24-17BA-4C0D-AAA3-E5178DB75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Secret hierarchy</a:t>
            </a: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4DB603F9-EBE6-4A5A-8632-FC2AA1D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2232025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Pre Master Secret</a:t>
            </a:r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FA16890E-7C91-437E-879B-243170A1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989138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5207265D-08F1-45CF-8EE9-5DD83052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68638"/>
            <a:ext cx="2232025" cy="6477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Master Secret</a:t>
            </a:r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4A52C3B0-02BF-4D69-A785-182C70749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3429000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32CCB87E-C4FF-4F46-8600-1C5E2913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141663"/>
            <a:ext cx="1150938" cy="287337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Nonce C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7F949F1C-8B60-46A9-B8B1-F5A61E3E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502025"/>
            <a:ext cx="1150938" cy="287338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Nonce S</a:t>
            </a:r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A4C63773-F745-4979-B296-06DB350D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335088"/>
            <a:ext cx="3806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Exchanged (RSA) or computed (DH)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during handshake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</a:t>
            </a:r>
            <a:r>
              <a:rPr lang="it-IT" altLang="it-IT" sz="1600">
                <a:latin typeface="Arial Narrow" panose="020B0606020202030204" pitchFamily="34" charset="0"/>
              </a:rPr>
              <a:t>could be always the same value for same</a:t>
            </a:r>
            <a:br>
              <a:rPr lang="it-IT" altLang="it-IT" sz="1600">
                <a:latin typeface="Arial Narrow" panose="020B0606020202030204" pitchFamily="34" charset="0"/>
              </a:rPr>
            </a:br>
            <a:r>
              <a:rPr lang="it-IT" altLang="it-IT" sz="1600">
                <a:latin typeface="Arial Narrow" panose="020B0606020202030204" pitchFamily="34" charset="0"/>
              </a:rPr>
              <a:t>  C-S pair (e.g., in the case fo fixed DH)</a:t>
            </a:r>
          </a:p>
        </p:txBody>
      </p:sp>
      <p:sp>
        <p:nvSpPr>
          <p:cNvPr id="60426" name="Text Box 11">
            <a:extLst>
              <a:ext uri="{FF2B5EF4-FFF2-40B4-BE49-F238E27FC236}">
                <a16:creationId xmlns:a16="http://schemas.microsoft.com/office/drawing/2014/main" id="{7B7F37C8-50DE-4534-9817-72C8694E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3087688"/>
            <a:ext cx="40179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Master Secret computed from: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Pre master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random values from C &amp; 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timestamps from C &amp;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Recomputed at session resumption</a:t>
            </a:r>
            <a:endParaRPr lang="it-IT" altLang="it-IT" sz="200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60427" name="Rectangle 12">
            <a:extLst>
              <a:ext uri="{FF2B5EF4-FFF2-40B4-BE49-F238E27FC236}">
                <a16:creationId xmlns:a16="http://schemas.microsoft.com/office/drawing/2014/main" id="{451F81B7-5466-433A-B695-565E58D7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97425"/>
            <a:ext cx="2232025" cy="6477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Connection State Keys</a:t>
            </a:r>
          </a:p>
        </p:txBody>
      </p:sp>
      <p:sp>
        <p:nvSpPr>
          <p:cNvPr id="60428" name="Line 13">
            <a:extLst>
              <a:ext uri="{FF2B5EF4-FFF2-40B4-BE49-F238E27FC236}">
                <a16:creationId xmlns:a16="http://schemas.microsoft.com/office/drawing/2014/main" id="{E1897760-9714-4658-8781-F5D106AB1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717925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9" name="Line 14">
            <a:extLst>
              <a:ext uri="{FF2B5EF4-FFF2-40B4-BE49-F238E27FC236}">
                <a16:creationId xmlns:a16="http://schemas.microsoft.com/office/drawing/2014/main" id="{8B99894C-1A8D-4437-BAEF-5644D811F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500438"/>
            <a:ext cx="935037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0" name="Text Box 15">
            <a:extLst>
              <a:ext uri="{FF2B5EF4-FFF2-40B4-BE49-F238E27FC236}">
                <a16:creationId xmlns:a16="http://schemas.microsoft.com/office/drawing/2014/main" id="{9A10FC2B-95D5-4220-9F9A-074F3369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765675"/>
            <a:ext cx="4343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Up to 6 keys: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encryption keys (write/read = C/S)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authentication keys (write/read = C/S)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initialization vector if needed (write/read)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Recomputed at session resumption</a:t>
            </a:r>
            <a:endParaRPr lang="it-IT" altLang="it-IT" sz="200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>
            <a:extLst>
              <a:ext uri="{FF2B5EF4-FFF2-40B4-BE49-F238E27FC236}">
                <a16:creationId xmlns:a16="http://schemas.microsoft.com/office/drawing/2014/main" id="{6CF228E9-7602-4888-AB63-509F97FCC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Abbreviated handshake (3-way)</a:t>
            </a:r>
            <a:br>
              <a:rPr lang="it-IT" sz="3200"/>
            </a:br>
            <a:r>
              <a:rPr lang="it-IT" sz="3200"/>
              <a:t>(session resumption)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FE3A040-8673-4CFA-A8D6-CEB4D413D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66038" cy="226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Used to re-generate key material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For new connection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Avoids to reauthenticate peers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Done at start of session only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Avoid to re-exchange pre-master-secret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Exchange new TS+random values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62468" name="Line 22">
            <a:extLst>
              <a:ext uri="{FF2B5EF4-FFF2-40B4-BE49-F238E27FC236}">
                <a16:creationId xmlns:a16="http://schemas.microsoft.com/office/drawing/2014/main" id="{13F153EE-3BBB-4034-80A7-FF5ACC59F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3644900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69" name="Text Box 24">
            <a:extLst>
              <a:ext uri="{FF2B5EF4-FFF2-40B4-BE49-F238E27FC236}">
                <a16:creationId xmlns:a16="http://schemas.microsoft.com/office/drawing/2014/main" id="{0F4419B0-E29E-471C-9537-9D909770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17938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62470" name="AutoShape 25">
            <a:extLst>
              <a:ext uri="{FF2B5EF4-FFF2-40B4-BE49-F238E27FC236}">
                <a16:creationId xmlns:a16="http://schemas.microsoft.com/office/drawing/2014/main" id="{C97123D9-6185-4E34-B250-BA3B62CD73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8263" y="396875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62471" name="AutoShape 26">
            <a:extLst>
              <a:ext uri="{FF2B5EF4-FFF2-40B4-BE49-F238E27FC236}">
                <a16:creationId xmlns:a16="http://schemas.microsoft.com/office/drawing/2014/main" id="{C43CAABF-358D-47F7-AA70-82479E20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57346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62472" name="AutoShape 34">
            <a:extLst>
              <a:ext uri="{FF2B5EF4-FFF2-40B4-BE49-F238E27FC236}">
                <a16:creationId xmlns:a16="http://schemas.microsoft.com/office/drawing/2014/main" id="{69E110A3-E6AE-48FE-A520-C1522ED5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086350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62473" name="AutoShape 35">
            <a:extLst>
              <a:ext uri="{FF2B5EF4-FFF2-40B4-BE49-F238E27FC236}">
                <a16:creationId xmlns:a16="http://schemas.microsoft.com/office/drawing/2014/main" id="{9C377558-E6B3-489A-AC4D-42C84F45A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48163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62474" name="AutoShape 36">
            <a:extLst>
              <a:ext uri="{FF2B5EF4-FFF2-40B4-BE49-F238E27FC236}">
                <a16:creationId xmlns:a16="http://schemas.microsoft.com/office/drawing/2014/main" id="{D3F3B706-8920-452B-BA2E-AFEFF71B48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436403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62475" name="AutoShape 37">
            <a:extLst>
              <a:ext uri="{FF2B5EF4-FFF2-40B4-BE49-F238E27FC236}">
                <a16:creationId xmlns:a16="http://schemas.microsoft.com/office/drawing/2014/main" id="{351FCB4E-149D-4726-8FF6-D8457C1A34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47244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62476" name="AutoShape 38">
            <a:extLst>
              <a:ext uri="{FF2B5EF4-FFF2-40B4-BE49-F238E27FC236}">
                <a16:creationId xmlns:a16="http://schemas.microsoft.com/office/drawing/2014/main" id="{BEFD6356-C4F8-44DB-987E-0EC02CC24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5913438"/>
            <a:ext cx="5256213" cy="504825"/>
          </a:xfrm>
          <a:prstGeom prst="leftRightArrow">
            <a:avLst>
              <a:gd name="adj1" fmla="val 79870"/>
              <a:gd name="adj2" fmla="val 152853"/>
            </a:avLst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Application Data</a:t>
            </a:r>
          </a:p>
        </p:txBody>
      </p:sp>
      <p:sp>
        <p:nvSpPr>
          <p:cNvPr id="62477" name="Line 39">
            <a:extLst>
              <a:ext uri="{FF2B5EF4-FFF2-40B4-BE49-F238E27FC236}">
                <a16:creationId xmlns:a16="http://schemas.microsoft.com/office/drawing/2014/main" id="{E86960DE-4361-4E52-9E8C-605E67DC1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3681413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78" name="Text Box 40">
            <a:extLst>
              <a:ext uri="{FF2B5EF4-FFF2-40B4-BE49-F238E27FC236}">
                <a16:creationId xmlns:a16="http://schemas.microsoft.com/office/drawing/2014/main" id="{89D88E86-605D-43BF-93AC-AC892BEF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242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>
            <a:extLst>
              <a:ext uri="{FF2B5EF4-FFF2-40B4-BE49-F238E27FC236}">
                <a16:creationId xmlns:a16="http://schemas.microsoft.com/office/drawing/2014/main" id="{510A01DB-B32F-42A1-B18E-9E085BB27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keying</a:t>
            </a:r>
            <a:r>
              <a:rPr lang="it-IT" dirty="0"/>
              <a:t>, </a:t>
            </a:r>
            <a:r>
              <a:rPr lang="it-IT" dirty="0" err="1"/>
              <a:t>re-keying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Extract-then-expand</a:t>
            </a:r>
            <a:endParaRPr lang="it-IT" dirty="0"/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83869D8E-FD0C-43D8-8FA6-D346B3614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476500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16" name="Text Box 5">
            <a:extLst>
              <a:ext uri="{FF2B5EF4-FFF2-40B4-BE49-F238E27FC236}">
                <a16:creationId xmlns:a16="http://schemas.microsoft.com/office/drawing/2014/main" id="{D62E558F-564A-4234-B551-3C481E4B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987550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Pre master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CA1F4B29-97FB-45F0-85F0-ECF38F32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347913"/>
            <a:ext cx="863600" cy="7207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64518" name="Line 8">
            <a:extLst>
              <a:ext uri="{FF2B5EF4-FFF2-40B4-BE49-F238E27FC236}">
                <a16:creationId xmlns:a16="http://schemas.microsoft.com/office/drawing/2014/main" id="{4F5405CC-EA7E-40F6-A26F-537DF46F0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995613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19" name="Text Box 9">
            <a:extLst>
              <a:ext uri="{FF2B5EF4-FFF2-40B4-BE49-F238E27FC236}">
                <a16:creationId xmlns:a16="http://schemas.microsoft.com/office/drawing/2014/main" id="{4D0B039E-4014-4BE4-9B46-829206D6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506663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nounces</a:t>
            </a:r>
          </a:p>
        </p:txBody>
      </p:sp>
      <p:sp>
        <p:nvSpPr>
          <p:cNvPr id="64520" name="Line 10">
            <a:extLst>
              <a:ext uri="{FF2B5EF4-FFF2-40B4-BE49-F238E27FC236}">
                <a16:creationId xmlns:a16="http://schemas.microsoft.com/office/drawing/2014/main" id="{BCF4E13D-CABC-4026-878C-62A6CB255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708275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1" name="Text Box 11">
            <a:extLst>
              <a:ext uri="{FF2B5EF4-FFF2-40B4-BE49-F238E27FC236}">
                <a16:creationId xmlns:a16="http://schemas.microsoft.com/office/drawing/2014/main" id="{2EDC054B-0C0B-4682-B2DD-2F799987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22510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Master key</a:t>
            </a:r>
          </a:p>
        </p:txBody>
      </p:sp>
      <p:sp>
        <p:nvSpPr>
          <p:cNvPr id="64522" name="Text Box 19">
            <a:extLst>
              <a:ext uri="{FF2B5EF4-FFF2-40B4-BE49-F238E27FC236}">
                <a16:creationId xmlns:a16="http://schemas.microsoft.com/office/drawing/2014/main" id="{5905418C-D5CE-41B9-BB77-A4342F38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355725"/>
            <a:ext cx="5710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b="0">
                <a:latin typeface="Arial Narrow" panose="020B0606020202030204" pitchFamily="34" charset="0"/>
              </a:rPr>
              <a:t>“</a:t>
            </a:r>
            <a:r>
              <a:rPr lang="it-IT" altLang="it-IT" sz="2400">
                <a:latin typeface="Arial Narrow" panose="020B0606020202030204" pitchFamily="34" charset="0"/>
              </a:rPr>
              <a:t>Extract</a:t>
            </a:r>
            <a:r>
              <a:rPr lang="it-IT" altLang="it-IT" sz="2400" b="0">
                <a:latin typeface="Arial Narrow" panose="020B0606020202030204" pitchFamily="34" charset="0"/>
              </a:rPr>
              <a:t>”: Add randomness in key generation</a:t>
            </a:r>
          </a:p>
        </p:txBody>
      </p:sp>
      <p:sp>
        <p:nvSpPr>
          <p:cNvPr id="64523" name="Text Box 20">
            <a:extLst>
              <a:ext uri="{FF2B5EF4-FFF2-40B4-BE49-F238E27FC236}">
                <a16:creationId xmlns:a16="http://schemas.microsoft.com/office/drawing/2014/main" id="{163D5382-D743-4E36-9B6F-F92F5F4B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979863"/>
            <a:ext cx="8736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2) 	“</a:t>
            </a:r>
            <a:r>
              <a:rPr lang="it-IT" altLang="it-IT" sz="2400">
                <a:latin typeface="Arial Narrow" panose="020B0606020202030204" pitchFamily="34" charset="0"/>
              </a:rPr>
              <a:t>Expand</a:t>
            </a:r>
            <a:r>
              <a:rPr lang="it-IT" altLang="it-IT" sz="2400" b="0">
                <a:latin typeface="Arial Narrow" panose="020B0606020202030204" pitchFamily="34" charset="0"/>
              </a:rPr>
              <a:t>” initially limited secret to the needed amount of crypto material </a:t>
            </a:r>
          </a:p>
        </p:txBody>
      </p:sp>
      <p:sp>
        <p:nvSpPr>
          <p:cNvPr id="64524" name="Line 21">
            <a:extLst>
              <a:ext uri="{FF2B5EF4-FFF2-40B4-BE49-F238E27FC236}">
                <a16:creationId xmlns:a16="http://schemas.microsoft.com/office/drawing/2014/main" id="{356526B8-52D6-4ECE-88E9-74F776106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12127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5" name="Text Box 22">
            <a:extLst>
              <a:ext uri="{FF2B5EF4-FFF2-40B4-BE49-F238E27FC236}">
                <a16:creationId xmlns:a16="http://schemas.microsoft.com/office/drawing/2014/main" id="{AF89EC38-6D1E-47D9-A0AB-6F6467BD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724400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A3547B6AF2</a:t>
            </a:r>
          </a:p>
        </p:txBody>
      </p:sp>
      <p:sp>
        <p:nvSpPr>
          <p:cNvPr id="64526" name="Rectangle 23">
            <a:extLst>
              <a:ext uri="{FF2B5EF4-FFF2-40B4-BE49-F238E27FC236}">
                <a16:creationId xmlns:a16="http://schemas.microsoft.com/office/drawing/2014/main" id="{1C6FC0D2-57C1-4DFB-876E-01C9A3C5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762500"/>
            <a:ext cx="2665413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???</a:t>
            </a:r>
          </a:p>
        </p:txBody>
      </p:sp>
      <p:sp>
        <p:nvSpPr>
          <p:cNvPr id="64527" name="Line 25">
            <a:extLst>
              <a:ext uri="{FF2B5EF4-FFF2-40B4-BE49-F238E27FC236}">
                <a16:creationId xmlns:a16="http://schemas.microsoft.com/office/drawing/2014/main" id="{31344E23-7160-4E80-A7F7-397D6CDAB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15937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8" name="Text Box 26">
            <a:extLst>
              <a:ext uri="{FF2B5EF4-FFF2-40B4-BE49-F238E27FC236}">
                <a16:creationId xmlns:a16="http://schemas.microsoft.com/office/drawing/2014/main" id="{4CFDFB81-14C7-4FCC-A1E4-39A93A98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4762500"/>
            <a:ext cx="329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154892FFA100F4579D5F3AB….</a:t>
            </a:r>
          </a:p>
        </p:txBody>
      </p:sp>
      <p:sp>
        <p:nvSpPr>
          <p:cNvPr id="64529" name="Rectangle 27">
            <a:extLst>
              <a:ext uri="{FF2B5EF4-FFF2-40B4-BE49-F238E27FC236}">
                <a16:creationId xmlns:a16="http://schemas.microsoft.com/office/drawing/2014/main" id="{2C80B85B-8E92-4570-91BE-55F43384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833938"/>
            <a:ext cx="1439862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4530" name="Rectangle 28">
            <a:extLst>
              <a:ext uri="{FF2B5EF4-FFF2-40B4-BE49-F238E27FC236}">
                <a16:creationId xmlns:a16="http://schemas.microsoft.com/office/drawing/2014/main" id="{7E36495B-B03B-4EB1-BC34-8ECCB339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833938"/>
            <a:ext cx="1006475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4531" name="Line 29">
            <a:extLst>
              <a:ext uri="{FF2B5EF4-FFF2-40B4-BE49-F238E27FC236}">
                <a16:creationId xmlns:a16="http://schemas.microsoft.com/office/drawing/2014/main" id="{E3818C58-D251-470F-81D3-68D30C574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194300"/>
            <a:ext cx="2159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32" name="Line 30">
            <a:extLst>
              <a:ext uri="{FF2B5EF4-FFF2-40B4-BE49-F238E27FC236}">
                <a16:creationId xmlns:a16="http://schemas.microsoft.com/office/drawing/2014/main" id="{9577AEF9-4F04-40F5-BF6E-27335D4A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5194300"/>
            <a:ext cx="142875" cy="896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33" name="Text Box 31">
            <a:extLst>
              <a:ext uri="{FF2B5EF4-FFF2-40B4-BE49-F238E27FC236}">
                <a16:creationId xmlns:a16="http://schemas.microsoft.com/office/drawing/2014/main" id="{D92D13D3-60CF-43FF-81E7-953A9B1C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60039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Encryption key</a:t>
            </a:r>
          </a:p>
        </p:txBody>
      </p:sp>
      <p:sp>
        <p:nvSpPr>
          <p:cNvPr id="64534" name="Text Box 32">
            <a:extLst>
              <a:ext uri="{FF2B5EF4-FFF2-40B4-BE49-F238E27FC236}">
                <a16:creationId xmlns:a16="http://schemas.microsoft.com/office/drawing/2014/main" id="{552FF680-ABE9-435D-B91C-C2EB7BDD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598646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Blablabla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98333338-4441-457A-A5DA-10756A8A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696200" cy="649287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Handshake Messages</a:t>
            </a:r>
          </a:p>
        </p:txBody>
      </p:sp>
      <p:sp>
        <p:nvSpPr>
          <p:cNvPr id="10243" name="Line 4">
            <a:extLst>
              <a:ext uri="{FF2B5EF4-FFF2-40B4-BE49-F238E27FC236}">
                <a16:creationId xmlns:a16="http://schemas.microsoft.com/office/drawing/2014/main" id="{C1F48358-88FF-476A-9C5F-966527E0A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806450"/>
            <a:ext cx="7937" cy="557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128C6921-0100-4BCA-BB97-A22ACBEB1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6075" y="806450"/>
            <a:ext cx="14288" cy="557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45" name="Text Box 38">
            <a:extLst>
              <a:ext uri="{FF2B5EF4-FFF2-40B4-BE49-F238E27FC236}">
                <a16:creationId xmlns:a16="http://schemas.microsoft.com/office/drawing/2014/main" id="{2A60B044-CAF0-4C13-8AB7-C10F89F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937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0246" name="AutoShape 40">
            <a:extLst>
              <a:ext uri="{FF2B5EF4-FFF2-40B4-BE49-F238E27FC236}">
                <a16:creationId xmlns:a16="http://schemas.microsoft.com/office/drawing/2014/main" id="{F15FD80A-3880-48C5-B58F-88EEEE31AB6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8263" y="11969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0247" name="AutoShape 41">
            <a:extLst>
              <a:ext uri="{FF2B5EF4-FFF2-40B4-BE49-F238E27FC236}">
                <a16:creationId xmlns:a16="http://schemas.microsoft.com/office/drawing/2014/main" id="{76078487-288F-440F-ACBF-F23C8A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83661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10248" name="Text Box 43">
            <a:extLst>
              <a:ext uri="{FF2B5EF4-FFF2-40B4-BE49-F238E27FC236}">
                <a16:creationId xmlns:a16="http://schemas.microsoft.com/office/drawing/2014/main" id="{C5E936D7-1C3A-4576-8A62-2A7651BF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728663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0249" name="AutoShape 44">
            <a:extLst>
              <a:ext uri="{FF2B5EF4-FFF2-40B4-BE49-F238E27FC236}">
                <a16:creationId xmlns:a16="http://schemas.microsoft.com/office/drawing/2014/main" id="{96ED1930-C547-466A-8BAE-155E764F2D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15922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0250" name="AutoShape 45">
            <a:extLst>
              <a:ext uri="{FF2B5EF4-FFF2-40B4-BE49-F238E27FC236}">
                <a16:creationId xmlns:a16="http://schemas.microsoft.com/office/drawing/2014/main" id="{FF5D303E-529E-4CC1-B1EC-257AF48C1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198913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Key Exchange</a:t>
            </a:r>
          </a:p>
        </p:txBody>
      </p:sp>
      <p:sp>
        <p:nvSpPr>
          <p:cNvPr id="10251" name="AutoShape 47">
            <a:extLst>
              <a:ext uri="{FF2B5EF4-FFF2-40B4-BE49-F238E27FC236}">
                <a16:creationId xmlns:a16="http://schemas.microsoft.com/office/drawing/2014/main" id="{FA41A448-BE33-45D0-9216-C580CB59AD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238442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Request</a:t>
            </a:r>
          </a:p>
        </p:txBody>
      </p:sp>
      <p:sp>
        <p:nvSpPr>
          <p:cNvPr id="10252" name="AutoShape 48">
            <a:extLst>
              <a:ext uri="{FF2B5EF4-FFF2-40B4-BE49-F238E27FC236}">
                <a16:creationId xmlns:a16="http://schemas.microsoft.com/office/drawing/2014/main" id="{A0337F23-7149-4E31-BD21-E790591F7B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27813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 Done</a:t>
            </a:r>
          </a:p>
        </p:txBody>
      </p:sp>
      <p:sp>
        <p:nvSpPr>
          <p:cNvPr id="10253" name="AutoShape 49">
            <a:extLst>
              <a:ext uri="{FF2B5EF4-FFF2-40B4-BE49-F238E27FC236}">
                <a16:creationId xmlns:a16="http://schemas.microsoft.com/office/drawing/2014/main" id="{F886EFEF-B12D-4D02-98CB-0559B396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17658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0254" name="AutoShape 50">
            <a:extLst>
              <a:ext uri="{FF2B5EF4-FFF2-40B4-BE49-F238E27FC236}">
                <a16:creationId xmlns:a16="http://schemas.microsoft.com/office/drawing/2014/main" id="{8DF49EE4-D0AA-4EF9-B587-DA52B3C0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57346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Key Exchange</a:t>
            </a:r>
          </a:p>
        </p:txBody>
      </p:sp>
      <p:sp>
        <p:nvSpPr>
          <p:cNvPr id="10255" name="AutoShape 51">
            <a:extLst>
              <a:ext uri="{FF2B5EF4-FFF2-40B4-BE49-F238E27FC236}">
                <a16:creationId xmlns:a16="http://schemas.microsoft.com/office/drawing/2014/main" id="{3472BCD1-E4A4-492F-8990-117183DB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968750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Verify</a:t>
            </a:r>
          </a:p>
        </p:txBody>
      </p:sp>
      <p:sp>
        <p:nvSpPr>
          <p:cNvPr id="10256" name="AutoShape 52">
            <a:extLst>
              <a:ext uri="{FF2B5EF4-FFF2-40B4-BE49-F238E27FC236}">
                <a16:creationId xmlns:a16="http://schemas.microsoft.com/office/drawing/2014/main" id="{BE91154D-3E82-4CEF-998D-629BE068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4365625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10257" name="AutoShape 53">
            <a:extLst>
              <a:ext uri="{FF2B5EF4-FFF2-40B4-BE49-F238E27FC236}">
                <a16:creationId xmlns:a16="http://schemas.microsoft.com/office/drawing/2014/main" id="{3C1DFC00-D0BF-4BA8-BBD7-96A92ED1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476091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10258" name="AutoShape 54">
            <a:extLst>
              <a:ext uri="{FF2B5EF4-FFF2-40B4-BE49-F238E27FC236}">
                <a16:creationId xmlns:a16="http://schemas.microsoft.com/office/drawing/2014/main" id="{583B777B-A1B4-4072-974A-BB11DD561C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51212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10259" name="AutoShape 55">
            <a:extLst>
              <a:ext uri="{FF2B5EF4-FFF2-40B4-BE49-F238E27FC236}">
                <a16:creationId xmlns:a16="http://schemas.microsoft.com/office/drawing/2014/main" id="{94876D83-FBAD-4E29-9981-F80DA300F9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55165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10260" name="AutoShape 57">
            <a:extLst>
              <a:ext uri="{FF2B5EF4-FFF2-40B4-BE49-F238E27FC236}">
                <a16:creationId xmlns:a16="http://schemas.microsoft.com/office/drawing/2014/main" id="{9CDFEAD9-585D-438F-A086-1D7E32A4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5913438"/>
            <a:ext cx="5256213" cy="504825"/>
          </a:xfrm>
          <a:prstGeom prst="leftRightArrow">
            <a:avLst>
              <a:gd name="adj1" fmla="val 79870"/>
              <a:gd name="adj2" fmla="val 152853"/>
            </a:avLst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Application Data</a:t>
            </a:r>
          </a:p>
        </p:txBody>
      </p:sp>
      <p:sp>
        <p:nvSpPr>
          <p:cNvPr id="10261" name="Text Box 58">
            <a:extLst>
              <a:ext uri="{FF2B5EF4-FFF2-40B4-BE49-F238E27FC236}">
                <a16:creationId xmlns:a16="http://schemas.microsoft.com/office/drawing/2014/main" id="{C1ADD49E-AD42-43E4-A7DD-6049B5DB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363913"/>
            <a:ext cx="1919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Optional and/or only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at session start-up</a:t>
            </a:r>
          </a:p>
        </p:txBody>
      </p:sp>
      <p:sp>
        <p:nvSpPr>
          <p:cNvPr id="10262" name="AutoShape 60">
            <a:extLst>
              <a:ext uri="{FF2B5EF4-FFF2-40B4-BE49-F238E27FC236}">
                <a16:creationId xmlns:a16="http://schemas.microsoft.com/office/drawing/2014/main" id="{4BB2E7B3-77C7-408C-82FE-54D9D280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3092450"/>
            <a:ext cx="1371600" cy="360363"/>
          </a:xfrm>
          <a:prstGeom prst="rightArrow">
            <a:avLst>
              <a:gd name="adj1" fmla="val 68463"/>
              <a:gd name="adj2" fmla="val 29674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10263" name="Text Box 61">
            <a:extLst>
              <a:ext uri="{FF2B5EF4-FFF2-40B4-BE49-F238E27FC236}">
                <a16:creationId xmlns:a16="http://schemas.microsoft.com/office/drawing/2014/main" id="{2F547A77-40D1-43C7-8A79-66E1A965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1936750"/>
            <a:ext cx="1071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Mandatory</a:t>
            </a:r>
          </a:p>
        </p:txBody>
      </p:sp>
      <p:sp>
        <p:nvSpPr>
          <p:cNvPr id="10264" name="AutoShape 62">
            <a:extLst>
              <a:ext uri="{FF2B5EF4-FFF2-40B4-BE49-F238E27FC236}">
                <a16:creationId xmlns:a16="http://schemas.microsoft.com/office/drawing/2014/main" id="{E31CE1EA-D30F-46E5-8837-275EE129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665288"/>
            <a:ext cx="1371600" cy="360362"/>
          </a:xfrm>
          <a:prstGeom prst="rightArrow">
            <a:avLst>
              <a:gd name="adj1" fmla="val 68463"/>
              <a:gd name="adj2" fmla="val 29674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10265" name="Text Box 63">
            <a:extLst>
              <a:ext uri="{FF2B5EF4-FFF2-40B4-BE49-F238E27FC236}">
                <a16:creationId xmlns:a16="http://schemas.microsoft.com/office/drawing/2014/main" id="{88B3A1C0-64C6-42E1-A753-9A9B4F0F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948238"/>
            <a:ext cx="1500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Start encryption</a:t>
            </a:r>
          </a:p>
        </p:txBody>
      </p:sp>
      <p:sp>
        <p:nvSpPr>
          <p:cNvPr id="10266" name="AutoShape 64">
            <a:extLst>
              <a:ext uri="{FF2B5EF4-FFF2-40B4-BE49-F238E27FC236}">
                <a16:creationId xmlns:a16="http://schemas.microsoft.com/office/drawing/2014/main" id="{0E703679-76CC-49E3-976D-8DA2A828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676775"/>
            <a:ext cx="1371600" cy="360363"/>
          </a:xfrm>
          <a:prstGeom prst="rightArrow">
            <a:avLst>
              <a:gd name="adj1" fmla="val 68463"/>
              <a:gd name="adj2" fmla="val 2967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9890E1-63E0-46FE-A67E-1AFBA49AD59D}"/>
              </a:ext>
            </a:extLst>
          </p:cNvPr>
          <p:cNvSpPr txBox="1">
            <a:spLocks/>
          </p:cNvSpPr>
          <p:nvPr/>
        </p:nvSpPr>
        <p:spPr bwMode="auto">
          <a:xfrm>
            <a:off x="457200" y="-1905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Extract-then-Expand paradigm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5AF81-7DE9-45B0-BCF1-9FD0152A9AA6}"/>
              </a:ext>
            </a:extLst>
          </p:cNvPr>
          <p:cNvSpPr txBox="1">
            <a:spLocks/>
          </p:cNvSpPr>
          <p:nvPr/>
        </p:nvSpPr>
        <p:spPr bwMode="auto">
          <a:xfrm>
            <a:off x="304800" y="895350"/>
            <a:ext cx="8229600" cy="40957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/>
              <a:t>Step 1:    extract  pseudo-random key  k  from source key  SK</a:t>
            </a:r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r>
              <a:rPr lang="en-US" kern="0" dirty="0"/>
              <a:t>step 2:   expand  k  by using it as a </a:t>
            </a:r>
            <a:r>
              <a:rPr lang="en-US" kern="0"/>
              <a:t>PRF key</a:t>
            </a:r>
            <a:endParaRPr lang="en-US" kern="0" dirty="0"/>
          </a:p>
        </p:txBody>
      </p:sp>
      <p:grpSp>
        <p:nvGrpSpPr>
          <p:cNvPr id="66564" name="Group 16">
            <a:extLst>
              <a:ext uri="{FF2B5EF4-FFF2-40B4-BE49-F238E27FC236}">
                <a16:creationId xmlns:a16="http://schemas.microsoft.com/office/drawing/2014/main" id="{14A18A89-1497-4DE5-87F8-D32B48F78B4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138363"/>
            <a:ext cx="1930400" cy="1208087"/>
            <a:chOff x="304800" y="1885950"/>
            <a:chExt cx="1930400" cy="1207532"/>
          </a:xfrm>
        </p:grpSpPr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C45956B-5799-43CC-B3FC-D38CC8EF4900}"/>
                </a:ext>
              </a:extLst>
            </p:cNvPr>
            <p:cNvCxnSpPr/>
            <p:nvPr/>
          </p:nvCxnSpPr>
          <p:spPr>
            <a:xfrm>
              <a:off x="685800" y="1885950"/>
              <a:ext cx="0" cy="106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E40167-BA02-4BEA-84FC-4956D375C48D}"/>
                </a:ext>
              </a:extLst>
            </p:cNvPr>
            <p:cNvCxnSpPr/>
            <p:nvPr/>
          </p:nvCxnSpPr>
          <p:spPr>
            <a:xfrm>
              <a:off x="533400" y="279993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0" name="TextBox 8">
              <a:extLst>
                <a:ext uri="{FF2B5EF4-FFF2-40B4-BE49-F238E27FC236}">
                  <a16:creationId xmlns:a16="http://schemas.microsoft.com/office/drawing/2014/main" id="{C7007AD5-F187-4686-B9B4-8E791BF9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4754" y="2148572"/>
              <a:ext cx="629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prob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ACA922-810E-4441-B572-D6A277265B02}"/>
                </a:ext>
              </a:extLst>
            </p:cNvPr>
            <p:cNvSpPr/>
            <p:nvPr/>
          </p:nvSpPr>
          <p:spPr>
            <a:xfrm>
              <a:off x="698500" y="2285816"/>
              <a:ext cx="1536700" cy="30466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B130BAC9-C4B0-4A0E-8E5B-FC5D57376C0D}"/>
                </a:ext>
              </a:extLst>
            </p:cNvPr>
            <p:cNvCxnSpPr/>
            <p:nvPr/>
          </p:nvCxnSpPr>
          <p:spPr>
            <a:xfrm>
              <a:off x="2222500" y="2495270"/>
              <a:ext cx="0" cy="30466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3" name="TextBox 14">
              <a:extLst>
                <a:ext uri="{FF2B5EF4-FFF2-40B4-BE49-F238E27FC236}">
                  <a16:creationId xmlns:a16="http://schemas.microsoft.com/office/drawing/2014/main" id="{11CA8A92-3E8E-4CA7-99F8-93EB4888F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2724150"/>
              <a:ext cx="4106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SK</a:t>
              </a:r>
            </a:p>
          </p:txBody>
        </p:sp>
      </p:grpSp>
      <p:grpSp>
        <p:nvGrpSpPr>
          <p:cNvPr id="66565" name="Group 26">
            <a:extLst>
              <a:ext uri="{FF2B5EF4-FFF2-40B4-BE49-F238E27FC236}">
                <a16:creationId xmlns:a16="http://schemas.microsoft.com/office/drawing/2014/main" id="{CEDC6151-BC2A-4EDE-B129-564E9A9B9F2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138363"/>
            <a:ext cx="1917700" cy="1208087"/>
            <a:chOff x="5029200" y="1733550"/>
            <a:chExt cx="1917700" cy="1207532"/>
          </a:xfrm>
        </p:grpSpPr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66AF3823-212E-4D6B-97DD-78B25216AFD2}"/>
                </a:ext>
              </a:extLst>
            </p:cNvPr>
            <p:cNvCxnSpPr/>
            <p:nvPr/>
          </p:nvCxnSpPr>
          <p:spPr>
            <a:xfrm>
              <a:off x="5410200" y="1733550"/>
              <a:ext cx="0" cy="106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>
              <a:extLst>
                <a:ext uri="{FF2B5EF4-FFF2-40B4-BE49-F238E27FC236}">
                  <a16:creationId xmlns:a16="http://schemas.microsoft.com/office/drawing/2014/main" id="{B7A03CAA-9330-4658-98CA-A02746C69DE2}"/>
                </a:ext>
              </a:extLst>
            </p:cNvPr>
            <p:cNvCxnSpPr/>
            <p:nvPr/>
          </p:nvCxnSpPr>
          <p:spPr>
            <a:xfrm>
              <a:off x="5257800" y="264753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4" name="TextBox 20">
              <a:extLst>
                <a:ext uri="{FF2B5EF4-FFF2-40B4-BE49-F238E27FC236}">
                  <a16:creationId xmlns:a16="http://schemas.microsoft.com/office/drawing/2014/main" id="{799B7140-8377-46D0-B7F2-2CDAA2B5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99154" y="1996172"/>
              <a:ext cx="629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prob</a:t>
              </a:r>
            </a:p>
          </p:txBody>
        </p:sp>
        <p:cxnSp>
          <p:nvCxnSpPr>
            <p:cNvPr id="17" name="Straight Connector 22">
              <a:extLst>
                <a:ext uri="{FF2B5EF4-FFF2-40B4-BE49-F238E27FC236}">
                  <a16:creationId xmlns:a16="http://schemas.microsoft.com/office/drawing/2014/main" id="{A489A24A-11CB-43ED-A091-85D588904B17}"/>
                </a:ext>
              </a:extLst>
            </p:cNvPr>
            <p:cNvCxnSpPr/>
            <p:nvPr/>
          </p:nvCxnSpPr>
          <p:spPr>
            <a:xfrm>
              <a:off x="6946900" y="2342870"/>
              <a:ext cx="0" cy="30466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6" name="TextBox 23">
              <a:extLst>
                <a:ext uri="{FF2B5EF4-FFF2-40B4-BE49-F238E27FC236}">
                  <a16:creationId xmlns:a16="http://schemas.microsoft.com/office/drawing/2014/main" id="{A970ACE2-23E1-4179-A85B-1F0D5A197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571750"/>
              <a:ext cx="28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k</a:t>
              </a:r>
            </a:p>
          </p:txBody>
        </p:sp>
        <p:cxnSp>
          <p:nvCxnSpPr>
            <p:cNvPr id="19" name="Straight Connector 25">
              <a:extLst>
                <a:ext uri="{FF2B5EF4-FFF2-40B4-BE49-F238E27FC236}">
                  <a16:creationId xmlns:a16="http://schemas.microsoft.com/office/drawing/2014/main" id="{8F994E40-1A7B-421F-9529-6C9AA58146DA}"/>
                </a:ext>
              </a:extLst>
            </p:cNvPr>
            <p:cNvCxnSpPr/>
            <p:nvPr/>
          </p:nvCxnSpPr>
          <p:spPr>
            <a:xfrm flipH="1">
              <a:off x="5410200" y="234287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27">
            <a:extLst>
              <a:ext uri="{FF2B5EF4-FFF2-40B4-BE49-F238E27FC236}">
                <a16:creationId xmlns:a16="http://schemas.microsoft.com/office/drawing/2014/main" id="{E6AEF4EB-7A62-43A0-8EF0-A1534981DDC2}"/>
              </a:ext>
            </a:extLst>
          </p:cNvPr>
          <p:cNvSpPr/>
          <p:nvPr/>
        </p:nvSpPr>
        <p:spPr>
          <a:xfrm>
            <a:off x="3886200" y="2671763"/>
            <a:ext cx="1295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567" name="TextBox 28">
            <a:extLst>
              <a:ext uri="{FF2B5EF4-FFF2-40B4-BE49-F238E27FC236}">
                <a16:creationId xmlns:a16="http://schemas.microsoft.com/office/drawing/2014/main" id="{9D1B5207-8CFC-4A01-B5DE-853EFAC9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405063"/>
            <a:ext cx="104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extractor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4CDA0D83-8AC1-4AA3-8D67-074F295AFF8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08313"/>
            <a:ext cx="6273800" cy="1573212"/>
            <a:chOff x="1676400" y="2451100"/>
            <a:chExt cx="6274524" cy="1572915"/>
          </a:xfrm>
        </p:grpSpPr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A14A5214-3E25-4738-BE49-AC01EAACC04B}"/>
                </a:ext>
              </a:extLst>
            </p:cNvPr>
            <p:cNvSpPr/>
            <p:nvPr/>
          </p:nvSpPr>
          <p:spPr>
            <a:xfrm>
              <a:off x="4340532" y="2451100"/>
              <a:ext cx="955785" cy="596787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6570" name="TextBox 34">
              <a:extLst>
                <a:ext uri="{FF2B5EF4-FFF2-40B4-BE49-F238E27FC236}">
                  <a16:creationId xmlns:a16="http://schemas.microsoft.com/office/drawing/2014/main" id="{BDAAF8E9-57EA-4C94-8667-3EE5B712D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00350"/>
              <a:ext cx="6261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400" b="0">
                  <a:latin typeface="Arial Narrow" panose="020B0606020202030204" pitchFamily="34" charset="0"/>
                </a:rPr>
                <a:t>salt</a:t>
              </a:r>
            </a:p>
          </p:txBody>
        </p:sp>
        <p:sp>
          <p:nvSpPr>
            <p:cNvPr id="66571" name="TextBox 36">
              <a:extLst>
                <a:ext uri="{FF2B5EF4-FFF2-40B4-BE49-F238E27FC236}">
                  <a16:creationId xmlns:a16="http://schemas.microsoft.com/office/drawing/2014/main" id="{BA9E24B3-C35D-4860-BAC2-9827D8813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562350"/>
              <a:ext cx="6274524" cy="461665"/>
            </a:xfrm>
            <a:prstGeom prst="rect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400" b="0">
                  <a:latin typeface="Arial Narrow" panose="020B0606020202030204" pitchFamily="34" charset="0"/>
                </a:rPr>
                <a:t>salt:   a fixed non-secret string chosen at random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D1A8-4650-4D85-A61B-3CAA5359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extract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301B29-B5B3-462C-BBCC-A13A2378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Constructions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key k </a:t>
            </a:r>
            <a:r>
              <a:rPr lang="it-IT" u="sng" dirty="0" err="1"/>
              <a:t>is</a:t>
            </a:r>
            <a:r>
              <a:rPr lang="it-IT" dirty="0"/>
              <a:t> random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Random</a:t>
            </a:r>
            <a:r>
              <a:rPr lang="it-IT" dirty="0"/>
              <a:t> = 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!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?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Biases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HW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generator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Fixed</a:t>
            </a:r>
            <a:r>
              <a:rPr lang="it-IT" dirty="0"/>
              <a:t> DH </a:t>
            </a:r>
            <a:r>
              <a:rPr lang="it-IT" dirty="0" err="1"/>
              <a:t>exchange</a:t>
            </a:r>
            <a:r>
              <a:rPr lang="it-IT" dirty="0"/>
              <a:t> (!)</a:t>
            </a:r>
          </a:p>
          <a:p>
            <a:pPr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Extract</a:t>
            </a:r>
            <a:r>
              <a:rPr lang="it-IT" dirty="0"/>
              <a:t>: 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master key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“</a:t>
            </a:r>
            <a:r>
              <a:rPr lang="it-IT" dirty="0" err="1"/>
              <a:t>salts</a:t>
            </a:r>
            <a:r>
              <a:rPr lang="it-IT" dirty="0"/>
              <a:t>”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nonces</a:t>
            </a:r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>
            <a:extLst>
              <a:ext uri="{FF2B5EF4-FFF2-40B4-BE49-F238E27FC236}">
                <a16:creationId xmlns:a16="http://schemas.microsoft.com/office/drawing/2014/main" id="{CD6FA2AA-DBB9-4B29-80A8-405B200FB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Basic building block: PRF</a:t>
            </a:r>
          </a:p>
        </p:txBody>
      </p:sp>
      <p:sp>
        <p:nvSpPr>
          <p:cNvPr id="68611" name="Line 4">
            <a:extLst>
              <a:ext uri="{FF2B5EF4-FFF2-40B4-BE49-F238E27FC236}">
                <a16:creationId xmlns:a16="http://schemas.microsoft.com/office/drawing/2014/main" id="{BEC6A151-CBB5-4B88-A314-751A19C8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" y="159385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2" name="Text Box 5">
            <a:extLst>
              <a:ext uri="{FF2B5EF4-FFF2-40B4-BE49-F238E27FC236}">
                <a16:creationId xmlns:a16="http://schemas.microsoft.com/office/drawing/2014/main" id="{46D9EFF9-54B3-45F4-9198-77B5C2841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96975"/>
            <a:ext cx="1998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Input (seed, other)</a:t>
            </a:r>
          </a:p>
        </p:txBody>
      </p:sp>
      <p:sp>
        <p:nvSpPr>
          <p:cNvPr id="68613" name="Rectangle 6">
            <a:extLst>
              <a:ext uri="{FF2B5EF4-FFF2-40B4-BE49-F238E27FC236}">
                <a16:creationId xmlns:a16="http://schemas.microsoft.com/office/drawing/2014/main" id="{E090E819-7172-417D-B25E-B0B4D6EC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1196975"/>
            <a:ext cx="2665412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Pseudo Random Function</a:t>
            </a:r>
          </a:p>
        </p:txBody>
      </p:sp>
      <p:sp>
        <p:nvSpPr>
          <p:cNvPr id="68614" name="Line 8">
            <a:extLst>
              <a:ext uri="{FF2B5EF4-FFF2-40B4-BE49-F238E27FC236}">
                <a16:creationId xmlns:a16="http://schemas.microsoft.com/office/drawing/2014/main" id="{76C47EFC-A9AC-4FFE-B31B-9C48563FD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5075" y="19891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5" name="Text Box 9">
            <a:extLst>
              <a:ext uri="{FF2B5EF4-FFF2-40B4-BE49-F238E27FC236}">
                <a16:creationId xmlns:a16="http://schemas.microsoft.com/office/drawing/2014/main" id="{C90A2D68-D42F-4CF0-A550-85AF7C2C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2271713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68616" name="Line 10">
            <a:extLst>
              <a:ext uri="{FF2B5EF4-FFF2-40B4-BE49-F238E27FC236}">
                <a16:creationId xmlns:a16="http://schemas.microsoft.com/office/drawing/2014/main" id="{B2967ECC-2767-4D36-A96D-BCFEF183E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1628775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7" name="Text Box 11">
            <a:extLst>
              <a:ext uri="{FF2B5EF4-FFF2-40B4-BE49-F238E27FC236}">
                <a16:creationId xmlns:a16="http://schemas.microsoft.com/office/drawing/2014/main" id="{94289A1D-984C-43AC-A53A-448366A7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196975"/>
            <a:ext cx="3074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Output (“random”), unlimited</a:t>
            </a:r>
          </a:p>
        </p:txBody>
      </p:sp>
      <p:sp>
        <p:nvSpPr>
          <p:cNvPr id="68618" name="Rectangle 13">
            <a:extLst>
              <a:ext uri="{FF2B5EF4-FFF2-40B4-BE49-F238E27FC236}">
                <a16:creationId xmlns:a16="http://schemas.microsoft.com/office/drawing/2014/main" id="{49B682B1-FF9B-4518-A4E7-BE608D926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81300"/>
            <a:ext cx="8207375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Fundamental “brick”: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GOOD (and possibly fast!) PRF</a:t>
            </a:r>
          </a:p>
          <a:p>
            <a:pPr lvl="3" eaLnBrk="1" hangingPunct="1">
              <a:lnSpc>
                <a:spcPct val="80000"/>
              </a:lnSpc>
            </a:pPr>
            <a:endParaRPr lang="it-IT" altLang="it-IT" sz="16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PRFs in 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SSL 3.0: not fully satisfactory PRF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TLS 1.0 and 1.1: good PRF but… hard-coded!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Construction used MD5 and SHA-1 (now weak)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i="1">
                <a:solidFill>
                  <a:srgbClr val="FF3300"/>
                </a:solidFill>
              </a:rPr>
              <a:t>(unlike IPsec) TLS forgot that “good” in crypto is not forever….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b="1"/>
              <a:t>TLS 1.2:</a:t>
            </a:r>
            <a:r>
              <a:rPr lang="en-US" altLang="it-IT" sz="2400" b="1"/>
              <a:t>negotiable PRF (at last </a:t>
            </a:r>
            <a:r>
              <a:rPr lang="en-US" altLang="it-IT" sz="2400" b="1">
                <a:sym typeface="Wingdings" panose="05000000000000000000" pitchFamily="2" charset="2"/>
              </a:rPr>
              <a:t></a:t>
            </a:r>
            <a:r>
              <a:rPr lang="en-US" altLang="it-IT" sz="2400" b="1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2000" b="1"/>
              <a:t>default one based on SHA-256</a:t>
            </a:r>
            <a:endParaRPr lang="it-IT" altLang="it-IT" sz="2000" b="1"/>
          </a:p>
          <a:p>
            <a:pPr lvl="2" eaLnBrk="1" hangingPunct="1">
              <a:lnSpc>
                <a:spcPct val="80000"/>
              </a:lnSpc>
            </a:pPr>
            <a:endParaRPr lang="it-IT" altLang="it-IT" sz="18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>
            <a:extLst>
              <a:ext uri="{FF2B5EF4-FFF2-40B4-BE49-F238E27FC236}">
                <a16:creationId xmlns:a16="http://schemas.microsoft.com/office/drawing/2014/main" id="{25760256-3BA3-4233-A4E4-5ABDAA987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PRF from a 1-way hash: </a:t>
            </a:r>
            <a:br>
              <a:rPr lang="it-IT" sz="3200"/>
            </a:br>
            <a:r>
              <a:rPr lang="it-IT" sz="3200"/>
              <a:t>Expansion function P</a:t>
            </a:r>
            <a:r>
              <a:rPr lang="it-IT" sz="3200" baseline="-25000"/>
              <a:t>hash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5E3EAA42-033A-492C-89FB-6F8D5FE57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A0 = seed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A1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(A0)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A2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(A1)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A3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(A2)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…</a:t>
            </a:r>
          </a:p>
          <a:p>
            <a:pPr eaLnBrk="1" hangingPunct="1">
              <a:lnSpc>
                <a:spcPct val="90000"/>
              </a:lnSpc>
            </a:pPr>
            <a:endParaRPr lang="it-IT" altLang="it-IT" sz="2400"/>
          </a:p>
        </p:txBody>
      </p:sp>
      <p:sp>
        <p:nvSpPr>
          <p:cNvPr id="70660" name="AutoShape 5">
            <a:extLst>
              <a:ext uri="{FF2B5EF4-FFF2-40B4-BE49-F238E27FC236}">
                <a16:creationId xmlns:a16="http://schemas.microsoft.com/office/drawing/2014/main" id="{33DCE652-5C2B-4111-B7D2-2FE40B73C3F1}"/>
              </a:ext>
            </a:extLst>
          </p:cNvPr>
          <p:cNvSpPr>
            <a:spLocks/>
          </p:cNvSpPr>
          <p:nvPr/>
        </p:nvSpPr>
        <p:spPr bwMode="auto">
          <a:xfrm>
            <a:off x="4464050" y="1196975"/>
            <a:ext cx="431800" cy="2232025"/>
          </a:xfrm>
          <a:prstGeom prst="rightBrace">
            <a:avLst>
              <a:gd name="adj1" fmla="val 430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0661" name="Text Box 6">
            <a:extLst>
              <a:ext uri="{FF2B5EF4-FFF2-40B4-BE49-F238E27FC236}">
                <a16:creationId xmlns:a16="http://schemas.microsoft.com/office/drawing/2014/main" id="{14AC1D19-1E9A-4D26-A658-C894FB15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079625"/>
            <a:ext cx="283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Same secret used in all HMACs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 = chosen hash function</a:t>
            </a: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id="{07D20814-48A1-4F09-9D96-2F1E7DC1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1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3" name="Rectangle 8">
            <a:extLst>
              <a:ext uri="{FF2B5EF4-FFF2-40B4-BE49-F238E27FC236}">
                <a16:creationId xmlns:a16="http://schemas.microsoft.com/office/drawing/2014/main" id="{B21E5F91-B870-4723-96CB-3D0B3553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2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4" name="Rectangle 9">
            <a:extLst>
              <a:ext uri="{FF2B5EF4-FFF2-40B4-BE49-F238E27FC236}">
                <a16:creationId xmlns:a16="http://schemas.microsoft.com/office/drawing/2014/main" id="{BD508C19-23E0-46F4-A3AC-BD1F6AEF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3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5" name="Text Box 10">
            <a:extLst>
              <a:ext uri="{FF2B5EF4-FFF2-40B4-BE49-F238E27FC236}">
                <a16:creationId xmlns:a16="http://schemas.microsoft.com/office/drawing/2014/main" id="{93DB21CC-D4C6-494D-BE86-21DC6EFB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006850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……</a:t>
            </a:r>
          </a:p>
        </p:txBody>
      </p:sp>
      <p:sp>
        <p:nvSpPr>
          <p:cNvPr id="70666" name="Text Box 11">
            <a:extLst>
              <a:ext uri="{FF2B5EF4-FFF2-40B4-BE49-F238E27FC236}">
                <a16:creationId xmlns:a16="http://schemas.microsoft.com/office/drawing/2014/main" id="{8F05E3F3-C412-4201-A691-399238BA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989388"/>
            <a:ext cx="105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P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hash</a:t>
            </a:r>
            <a:r>
              <a:rPr lang="it-IT" altLang="it-IT" sz="2800" b="0">
                <a:latin typeface="Arial Narrow" panose="020B0606020202030204" pitchFamily="34" charset="0"/>
              </a:rPr>
              <a:t> =</a:t>
            </a:r>
          </a:p>
        </p:txBody>
      </p:sp>
      <p:sp>
        <p:nvSpPr>
          <p:cNvPr id="70667" name="Rectangle 12">
            <a:extLst>
              <a:ext uri="{FF2B5EF4-FFF2-40B4-BE49-F238E27FC236}">
                <a16:creationId xmlns:a16="http://schemas.microsoft.com/office/drawing/2014/main" id="{305DBC26-8340-486B-8739-C846642D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25988"/>
            <a:ext cx="75596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it-IT" altLang="it-IT" sz="2000"/>
              <a:t>P</a:t>
            </a:r>
            <a:r>
              <a:rPr lang="it-IT" altLang="it-IT" sz="2000" baseline="-25000"/>
              <a:t>hash</a:t>
            </a:r>
            <a:r>
              <a:rPr lang="it-IT" altLang="it-IT" sz="2000"/>
              <a:t> function of: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Chosen hash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Secret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seed</a:t>
            </a:r>
          </a:p>
          <a:p>
            <a:pPr eaLnBrk="1" hangingPunct="1">
              <a:lnSpc>
                <a:spcPct val="70000"/>
              </a:lnSpc>
            </a:pPr>
            <a:r>
              <a:rPr lang="it-IT" altLang="it-IT" sz="2000"/>
              <a:t>P</a:t>
            </a:r>
            <a:r>
              <a:rPr lang="it-IT" altLang="it-IT" sz="2000" baseline="-25000"/>
              <a:t>hash</a:t>
            </a:r>
            <a:r>
              <a:rPr lang="it-IT" altLang="it-IT" sz="2000"/>
              <a:t> size: any (unlike HMAC size)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2">
            <a:extLst>
              <a:ext uri="{FF2B5EF4-FFF2-40B4-BE49-F238E27FC236}">
                <a16:creationId xmlns:a16="http://schemas.microsoft.com/office/drawing/2014/main" id="{9CE26D6A-9076-4F61-9C36-8087EE5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836613"/>
            <a:ext cx="35179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97090" name="Rectangle 2">
            <a:extLst>
              <a:ext uri="{FF2B5EF4-FFF2-40B4-BE49-F238E27FC236}">
                <a16:creationId xmlns:a16="http://schemas.microsoft.com/office/drawing/2014/main" id="{DC04BC0B-6379-456F-98F3-2C8FAA3DE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PRF </a:t>
            </a:r>
            <a:r>
              <a:rPr lang="it-IT" sz="3200" dirty="0" err="1"/>
              <a:t>until</a:t>
            </a:r>
            <a:r>
              <a:rPr lang="it-IT" sz="3200" dirty="0"/>
              <a:t> TLS 1.1: hard </a:t>
            </a:r>
            <a:r>
              <a:rPr lang="it-IT" sz="3200" dirty="0" err="1"/>
              <a:t>coded</a:t>
            </a:r>
            <a:r>
              <a:rPr lang="it-IT" sz="3200" dirty="0"/>
              <a:t>!</a:t>
            </a:r>
            <a:endParaRPr lang="it-IT" sz="1600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E9DACB9-DF19-4386-8B03-03B6F3391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6450" cy="5291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Employs two hash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Idea: combine both MD5 and SHA-1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>
                <a:solidFill>
                  <a:srgbClr val="FF3300"/>
                </a:solidFill>
              </a:rPr>
              <a:t>Greater robustness! Must break both…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>
                <a:solidFill>
                  <a:srgbClr val="FF3300"/>
                </a:solidFill>
              </a:rPr>
              <a:t>Indeed </a:t>
            </a:r>
            <a:r>
              <a:rPr lang="it-IT" altLang="it-IT" sz="1800">
                <a:solidFill>
                  <a:srgbClr val="FF3300"/>
                </a:solidFill>
                <a:sym typeface="Wingdings" panose="05000000000000000000" pitchFamily="2" charset="2"/>
              </a:rPr>
              <a:t></a:t>
            </a:r>
          </a:p>
          <a:p>
            <a:pPr lvl="2" eaLnBrk="1" hangingPunct="1">
              <a:lnSpc>
                <a:spcPct val="80000"/>
              </a:lnSpc>
            </a:pPr>
            <a:endParaRPr lang="it-IT" altLang="it-IT" sz="180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Input: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Desired length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/>
              <a:t>Assume even size, </a:t>
            </a:r>
            <a:br>
              <a:rPr lang="it-IT" altLang="it-IT" sz="1800"/>
            </a:br>
            <a:r>
              <a:rPr lang="it-IT" altLang="it-IT" sz="1800"/>
              <a:t>split it in two parts (S</a:t>
            </a:r>
            <a:r>
              <a:rPr lang="it-IT" altLang="it-IT" sz="1800" baseline="-25000"/>
              <a:t>1</a:t>
            </a:r>
            <a:r>
              <a:rPr lang="it-IT" altLang="it-IT" sz="1800"/>
              <a:t>,S</a:t>
            </a:r>
            <a:r>
              <a:rPr lang="it-IT" altLang="it-IT" sz="1800" baseline="-25000"/>
              <a:t>2</a:t>
            </a:r>
            <a:r>
              <a:rPr lang="it-IT" altLang="it-IT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Seed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Label (an ascii string)</a:t>
            </a:r>
          </a:p>
          <a:p>
            <a:pPr lvl="1" eaLnBrk="1" hangingPunct="1">
              <a:lnSpc>
                <a:spcPct val="80000"/>
              </a:lnSpc>
            </a:pPr>
            <a:endParaRPr lang="it-IT" altLang="it-IT" sz="2000"/>
          </a:p>
          <a:p>
            <a:pPr lvl="4" eaLnBrk="1" hangingPunct="1">
              <a:lnSpc>
                <a:spcPct val="80000"/>
              </a:lnSpc>
            </a:pPr>
            <a:endParaRPr lang="it-IT" altLang="it-IT" sz="1400"/>
          </a:p>
          <a:p>
            <a:pPr lvl="4" eaLnBrk="1" hangingPunct="1">
              <a:lnSpc>
                <a:spcPct val="80000"/>
              </a:lnSpc>
            </a:pPr>
            <a:endParaRPr lang="it-IT" altLang="it-IT" sz="1400"/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PRF(scrt, lbl, sd) = P</a:t>
            </a:r>
            <a:r>
              <a:rPr lang="it-IT" altLang="it-IT" sz="2000" baseline="-25000"/>
              <a:t>MD5</a:t>
            </a:r>
            <a:r>
              <a:rPr lang="it-IT" altLang="it-IT" sz="2000"/>
              <a:t>(lbl | sd) XOR P</a:t>
            </a:r>
            <a:r>
              <a:rPr lang="it-IT" altLang="it-IT" sz="2000" baseline="-25000"/>
              <a:t>SHA-1</a:t>
            </a:r>
            <a:r>
              <a:rPr lang="it-IT" altLang="it-IT" sz="2000"/>
              <a:t>(lbl | sd)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MD5 uses S1 as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SHA-1 uses S2 as secret</a:t>
            </a:r>
          </a:p>
        </p:txBody>
      </p:sp>
      <p:sp>
        <p:nvSpPr>
          <p:cNvPr id="74757" name="Text Box 13">
            <a:extLst>
              <a:ext uri="{FF2B5EF4-FFF2-40B4-BE49-F238E27FC236}">
                <a16:creationId xmlns:a16="http://schemas.microsoft.com/office/drawing/2014/main" id="{984B4267-F6D9-48A5-8B52-A038FC82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3990975"/>
            <a:ext cx="1881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Source: Stephen Thomas,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SSL&amp;TLS Essentials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>
            <a:extLst>
              <a:ext uri="{FF2B5EF4-FFF2-40B4-BE49-F238E27FC236}">
                <a16:creationId xmlns:a16="http://schemas.microsoft.com/office/drawing/2014/main" id="{02BBEA35-C1B7-49A2-86BB-03C59A82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696200" cy="649287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1.2: PRF from </a:t>
            </a:r>
            <a:r>
              <a:rPr lang="it-IT" dirty="0" err="1"/>
              <a:t>P</a:t>
            </a:r>
            <a:r>
              <a:rPr lang="it-IT" baseline="-25000" dirty="0" err="1"/>
              <a:t>hash</a:t>
            </a:r>
            <a:endParaRPr lang="it-IT" baseline="-25000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108AE8D-E00E-45DF-B813-C9C8B1F30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PRF(secret, label, seed) = P</a:t>
            </a:r>
            <a:r>
              <a:rPr lang="it-IT" altLang="it-IT" sz="2400" baseline="-25000"/>
              <a:t>hash</a:t>
            </a:r>
            <a:r>
              <a:rPr lang="it-IT" altLang="it-IT" sz="2400"/>
              <a:t>(label|seed)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TLS1.2: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Default: this construction with SHA-256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32 bytes hash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But also negotiable PRF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Hence possibly very different and not based on HMAC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Example: Master secret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Inputs: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Secret = Pre-master-secret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Seed = Nonces (client-random &amp; server-random)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Further input: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Label = string “master secret”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Computation: first 48 bytes of: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b="1"/>
              <a:t>PRF(pre-master-secret, “master secret”, Client-Random | Server-Random)</a:t>
            </a:r>
            <a:endParaRPr lang="it-IT" altLang="it-IT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976D98D-2CCD-470D-A97D-C97B615C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Key generation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6E959D-8A8E-49D1-BAFA-4BDE4285E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062913" cy="367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Master secret [48 bytes]: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PRF(pre-master-secret, “master secret”, Client-Random | Server-Random)</a:t>
            </a:r>
          </a:p>
          <a:p>
            <a:pPr eaLnBrk="1" hangingPunct="1">
              <a:lnSpc>
                <a:spcPct val="90000"/>
              </a:lnSpc>
            </a:pPr>
            <a:endParaRPr lang="it-IT" altLang="it-IT" sz="2000"/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Key Block [size depends on cipher suites]: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PRF(master-secret, “key expansion”, Server-Random | Client-Random)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sz="2000"/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Individual keys: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Partition key block into up to 6 fields in the following order: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Client MAC, Server MAC, Client Key, Server Key, Client IV, Server IV</a:t>
            </a:r>
          </a:p>
          <a:p>
            <a:pPr eaLnBrk="1" hangingPunct="1">
              <a:lnSpc>
                <a:spcPct val="90000"/>
              </a:lnSpc>
            </a:pPr>
            <a:endParaRPr lang="it-IT" altLang="it-IT" sz="2400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C30C6226-30F6-4FCF-AE0A-EAD6DFDC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905375"/>
            <a:ext cx="86518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PRF used also in computation of finished message instead of “normal”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MD5 or SHA-1 Hash. E.g. For client finished message: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PRF(master-secret, “client finished”, MD5(all handshake msg) | SHA-1(all handshake msg)) [12 bytes]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1014A-DE0F-4F48-9632-33A2110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PRF in TLSv1.3: HKDF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43A4D-A110-495E-A00E-A1257EC5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1125538"/>
            <a:ext cx="8713210" cy="251936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HMAC-based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H. </a:t>
            </a:r>
            <a:r>
              <a:rPr lang="it-IT" dirty="0" err="1"/>
              <a:t>Krawczyk</a:t>
            </a:r>
            <a:r>
              <a:rPr lang="it-IT" dirty="0"/>
              <a:t> 2010, </a:t>
            </a:r>
            <a:r>
              <a:rPr lang="it-IT" dirty="0" err="1"/>
              <a:t>provably</a:t>
            </a:r>
            <a:r>
              <a:rPr lang="it-IT" dirty="0"/>
              <a:t> secure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New name: KDF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precisely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states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tool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used</a:t>
            </a:r>
            <a:r>
              <a:rPr lang="it-IT" dirty="0">
                <a:sym typeface="Wingdings" panose="05000000000000000000" pitchFamily="2" charset="2"/>
              </a:rPr>
              <a:t> for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Standardized</a:t>
            </a:r>
            <a:r>
              <a:rPr lang="it-IT" dirty="0"/>
              <a:t>: RFC 5869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Included</a:t>
            </a:r>
            <a:r>
              <a:rPr lang="it-IT" dirty="0"/>
              <a:t> in </a:t>
            </a:r>
            <a:r>
              <a:rPr lang="it-IT" dirty="0" err="1"/>
              <a:t>newer</a:t>
            </a:r>
            <a:r>
              <a:rPr lang="it-IT" dirty="0"/>
              <a:t> TLS </a:t>
            </a:r>
            <a:r>
              <a:rPr lang="it-IT" dirty="0" err="1"/>
              <a:t>version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endParaRPr lang="it-IT" dirty="0"/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F48A0AA2-4625-4BB6-A609-B6BCC341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797425"/>
            <a:ext cx="301625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hash, K</a:t>
            </a:r>
            <a:r>
              <a:rPr lang="it-IT" altLang="it-IT" sz="1800">
                <a:latin typeface="Arial Narrow" panose="020B0606020202030204" pitchFamily="34" charset="0"/>
              </a:rPr>
              <a:t>(context string|0)</a:t>
            </a:r>
          </a:p>
        </p:txBody>
      </p:sp>
      <p:sp>
        <p:nvSpPr>
          <p:cNvPr id="78853" name="Text Box 11">
            <a:extLst>
              <a:ext uri="{FF2B5EF4-FFF2-40B4-BE49-F238E27FC236}">
                <a16:creationId xmlns:a16="http://schemas.microsoft.com/office/drawing/2014/main" id="{3D886588-B538-4B88-881B-215031C1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818063"/>
            <a:ext cx="1158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HKDF=</a:t>
            </a:r>
          </a:p>
        </p:txBody>
      </p:sp>
      <p:sp>
        <p:nvSpPr>
          <p:cNvPr id="78854" name="CasellaDiTesto 8">
            <a:extLst>
              <a:ext uri="{FF2B5EF4-FFF2-40B4-BE49-F238E27FC236}">
                <a16:creationId xmlns:a16="http://schemas.microsoft.com/office/drawing/2014/main" id="{E11CA6D5-43EF-4022-BB45-6484800A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7766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anose="020B0606020202030204" pitchFamily="34" charset="0"/>
              </a:rPr>
              <a:t> Start from master key K (extracted from HMAC)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anose="020B0606020202030204" pitchFamily="34" charset="0"/>
              </a:rPr>
              <a:t> use context string (e.g. TLS’   label | nonces) to distinguish (eventual) multiple usage of K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7FDADD4-0766-4E24-AD1D-11350D22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4797425"/>
            <a:ext cx="301625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hash, K</a:t>
            </a:r>
            <a:r>
              <a:rPr lang="it-IT" altLang="it-IT" sz="1800">
                <a:latin typeface="Arial Narrow" panose="020B0606020202030204" pitchFamily="34" charset="0"/>
              </a:rPr>
              <a:t>(context string|1)</a:t>
            </a:r>
          </a:p>
        </p:txBody>
      </p:sp>
      <p:sp>
        <p:nvSpPr>
          <p:cNvPr id="78856" name="Text Box 11">
            <a:extLst>
              <a:ext uri="{FF2B5EF4-FFF2-40B4-BE49-F238E27FC236}">
                <a16:creationId xmlns:a16="http://schemas.microsoft.com/office/drawing/2014/main" id="{F7723317-8AF1-4B59-88F5-EB5ABFD6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849813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>
            <a:extLst>
              <a:ext uri="{FF2B5EF4-FFF2-40B4-BE49-F238E27FC236}">
                <a16:creationId xmlns:a16="http://schemas.microsoft.com/office/drawing/2014/main" id="{D66F77CA-7716-4DA3-9CCB-90376891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TCP segmentation (example)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F2E8E8E-85A6-48EB-A1CA-61F42AE2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45013"/>
            <a:ext cx="7696200" cy="1763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/>
              <a:t>Simplified example: server responds to client hello with certificate only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/>
              <a:t>Arbitrary correspondence between TLS Records and TCP segments (TLS records fragmented into TCP segments)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Obvious! Do you remember TCP? </a:t>
            </a:r>
            <a:r>
              <a:rPr lang="it-IT" altLang="it-IT" sz="1800">
                <a:sym typeface="Wingdings" panose="05000000000000000000" pitchFamily="2" charset="2"/>
              </a:rPr>
              <a:t></a:t>
            </a:r>
            <a:endParaRPr lang="it-IT" altLang="it-IT" sz="180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3B0097C-3C4D-4E9F-85BE-0CCD2F6A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233488"/>
            <a:ext cx="1871662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2D1BE93-EEA6-4876-9040-2824F361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233488"/>
            <a:ext cx="3455988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A1FFA3C-94F0-463D-85D1-E1FF325D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1233488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92138BE-38F6-4BC6-85E9-457029D8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79513"/>
            <a:ext cx="1135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Handshake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BB55AF64-DE84-4ED1-AE82-4863C8D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19338"/>
            <a:ext cx="118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TLS Record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552669C9-7B89-4CC4-B765-2038F60D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420938"/>
            <a:ext cx="1871662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325551C7-7EE2-44F1-9309-AC22CB9E3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3455987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299" name="Rectangle 14">
            <a:extLst>
              <a:ext uri="{FF2B5EF4-FFF2-40B4-BE49-F238E27FC236}">
                <a16:creationId xmlns:a16="http://schemas.microsoft.com/office/drawing/2014/main" id="{4F662D7B-F7E9-4F9B-9D3F-12F6D9B7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24209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0" name="Text Box 15">
            <a:extLst>
              <a:ext uri="{FF2B5EF4-FFF2-40B4-BE49-F238E27FC236}">
                <a16:creationId xmlns:a16="http://schemas.microsoft.com/office/drawing/2014/main" id="{7B201F33-DB29-485D-97BD-CA6D4F8A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687763"/>
            <a:ext cx="65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301" name="Rectangle 18">
            <a:extLst>
              <a:ext uri="{FF2B5EF4-FFF2-40B4-BE49-F238E27FC236}">
                <a16:creationId xmlns:a16="http://schemas.microsoft.com/office/drawing/2014/main" id="{13AD6E80-6128-4186-8EB6-3390DB16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422525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302" name="Rectangle 19">
            <a:extLst>
              <a:ext uri="{FF2B5EF4-FFF2-40B4-BE49-F238E27FC236}">
                <a16:creationId xmlns:a16="http://schemas.microsoft.com/office/drawing/2014/main" id="{E9D3514D-99F3-43CF-B67D-57FA1D0C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420938"/>
            <a:ext cx="179388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3" name="Rectangle 20">
            <a:extLst>
              <a:ext uri="{FF2B5EF4-FFF2-40B4-BE49-F238E27FC236}">
                <a16:creationId xmlns:a16="http://schemas.microsoft.com/office/drawing/2014/main" id="{EC302EBB-A512-4A4C-82BA-761D753B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4209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4" name="Rectangle 21">
            <a:extLst>
              <a:ext uri="{FF2B5EF4-FFF2-40B4-BE49-F238E27FC236}">
                <a16:creationId xmlns:a16="http://schemas.microsoft.com/office/drawing/2014/main" id="{77023454-3782-4B3A-9B11-5E546E04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716338"/>
            <a:ext cx="1871663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305" name="Rectangle 22">
            <a:extLst>
              <a:ext uri="{FF2B5EF4-FFF2-40B4-BE49-F238E27FC236}">
                <a16:creationId xmlns:a16="http://schemas.microsoft.com/office/drawing/2014/main" id="{F75A900F-D578-40E8-9653-497C2072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716338"/>
            <a:ext cx="2197100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306" name="Rectangle 23">
            <a:extLst>
              <a:ext uri="{FF2B5EF4-FFF2-40B4-BE49-F238E27FC236}">
                <a16:creationId xmlns:a16="http://schemas.microsoft.com/office/drawing/2014/main" id="{7EA8884A-9C3A-403F-8658-732CA009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37163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7" name="Rectangle 24">
            <a:extLst>
              <a:ext uri="{FF2B5EF4-FFF2-40B4-BE49-F238E27FC236}">
                <a16:creationId xmlns:a16="http://schemas.microsoft.com/office/drawing/2014/main" id="{096B5454-02AF-4320-BF7D-C0ED5A90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17925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308" name="Rectangle 25">
            <a:extLst>
              <a:ext uri="{FF2B5EF4-FFF2-40B4-BE49-F238E27FC236}">
                <a16:creationId xmlns:a16="http://schemas.microsoft.com/office/drawing/2014/main" id="{ED4C5C19-D87E-4C45-8E06-8C6B7585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7163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9" name="Rectangle 26">
            <a:extLst>
              <a:ext uri="{FF2B5EF4-FFF2-40B4-BE49-F238E27FC236}">
                <a16:creationId xmlns:a16="http://schemas.microsoft.com/office/drawing/2014/main" id="{595E04F6-84CF-4859-9DDE-36E3A28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16338"/>
            <a:ext cx="179388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0" name="Rectangle 27">
            <a:extLst>
              <a:ext uri="{FF2B5EF4-FFF2-40B4-BE49-F238E27FC236}">
                <a16:creationId xmlns:a16="http://schemas.microsoft.com/office/drawing/2014/main" id="{2AE34B12-B9AC-4EB9-925E-86F7003C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716338"/>
            <a:ext cx="360362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1" name="Rectangle 28">
            <a:extLst>
              <a:ext uri="{FF2B5EF4-FFF2-40B4-BE49-F238E27FC236}">
                <a16:creationId xmlns:a16="http://schemas.microsoft.com/office/drawing/2014/main" id="{E2B0AE1F-9B59-410B-9F21-DBDE49BF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716338"/>
            <a:ext cx="1258887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(continued)</a:t>
            </a:r>
          </a:p>
        </p:txBody>
      </p:sp>
      <p:sp>
        <p:nvSpPr>
          <p:cNvPr id="12312" name="Line 29">
            <a:extLst>
              <a:ext uri="{FF2B5EF4-FFF2-40B4-BE49-F238E27FC236}">
                <a16:creationId xmlns:a16="http://schemas.microsoft.com/office/drawing/2014/main" id="{69F5F9A2-CE1B-4518-9169-16571F6C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1773238"/>
            <a:ext cx="360363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3" name="Line 30">
            <a:extLst>
              <a:ext uri="{FF2B5EF4-FFF2-40B4-BE49-F238E27FC236}">
                <a16:creationId xmlns:a16="http://schemas.microsoft.com/office/drawing/2014/main" id="{1740395A-FD89-4F46-B054-E1418980B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1808163"/>
            <a:ext cx="3603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4" name="Line 31">
            <a:extLst>
              <a:ext uri="{FF2B5EF4-FFF2-40B4-BE49-F238E27FC236}">
                <a16:creationId xmlns:a16="http://schemas.microsoft.com/office/drawing/2014/main" id="{73D8724B-21D9-44DE-BABE-3180B2E84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1808163"/>
            <a:ext cx="180975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5" name="Line 32">
            <a:extLst>
              <a:ext uri="{FF2B5EF4-FFF2-40B4-BE49-F238E27FC236}">
                <a16:creationId xmlns:a16="http://schemas.microsoft.com/office/drawing/2014/main" id="{1D04E58C-A321-47B2-AF44-16E911AC7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808163"/>
            <a:ext cx="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6" name="Line 33">
            <a:extLst>
              <a:ext uri="{FF2B5EF4-FFF2-40B4-BE49-F238E27FC236}">
                <a16:creationId xmlns:a16="http://schemas.microsoft.com/office/drawing/2014/main" id="{BAF47003-5114-49C8-82B1-3D850249E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1808163"/>
            <a:ext cx="180975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7" name="Rectangle 34">
            <a:extLst>
              <a:ext uri="{FF2B5EF4-FFF2-40B4-BE49-F238E27FC236}">
                <a16:creationId xmlns:a16="http://schemas.microsoft.com/office/drawing/2014/main" id="{B4C1AE41-FC24-44EA-821A-8D7A1EA8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716338"/>
            <a:ext cx="360363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8" name="Line 35">
            <a:extLst>
              <a:ext uri="{FF2B5EF4-FFF2-40B4-BE49-F238E27FC236}">
                <a16:creationId xmlns:a16="http://schemas.microsoft.com/office/drawing/2014/main" id="{BE06FCE0-9E59-44D0-86CC-D1A66ADFD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738" y="299720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9" name="Line 36">
            <a:extLst>
              <a:ext uri="{FF2B5EF4-FFF2-40B4-BE49-F238E27FC236}">
                <a16:creationId xmlns:a16="http://schemas.microsoft.com/office/drawing/2014/main" id="{EF443183-1614-491C-9E39-DB7EBEADE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475" y="2997200"/>
            <a:ext cx="53975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20" name="Line 37">
            <a:extLst>
              <a:ext uri="{FF2B5EF4-FFF2-40B4-BE49-F238E27FC236}">
                <a16:creationId xmlns:a16="http://schemas.microsoft.com/office/drawing/2014/main" id="{BBF5291E-B871-4772-AF2E-FECBFC881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863" y="2997200"/>
            <a:ext cx="53975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>
            <a:extLst>
              <a:ext uri="{FF2B5EF4-FFF2-40B4-BE49-F238E27FC236}">
                <a16:creationId xmlns:a16="http://schemas.microsoft.com/office/drawing/2014/main" id="{FEAEC6D6-BE48-4759-9701-B25E9A623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 message format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DAC4F9B-C327-487D-82F3-66D57CC23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66038" cy="2411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Incapsulated in TLS Record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Handshake types: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hello_request(0), client_hello(1), server_hello(2),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certificate(11), server_key_exchange (12),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certificate_request(13), server_hello_done(14),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certificate_verify(15), client_key_exchange(16),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finished(20)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E86474B-4CDD-4C43-97DA-9CE8BF24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type=0x16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EDBC8AF-365F-42BE-B187-98246759D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D223744-4B31-4AD3-9C28-ED0FFC12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30477C4-E7CA-4282-ABD5-B8345187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5589588"/>
            <a:ext cx="2017713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30834008-6E5E-4E53-8390-CC0495C6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589588"/>
            <a:ext cx="2017712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payload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7546AB5-1243-4971-BE66-17724FBA33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2275" y="4868863"/>
            <a:ext cx="4319588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E35EC9DB-AE54-4A98-816F-4A44C931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21163"/>
            <a:ext cx="1009650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4251109C-C8C9-448B-AA00-7C0A638B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3024187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remaining message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3 bytes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1B1535F5-953B-4055-B670-4A9635BF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2808288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Depends on handshake msg</a:t>
            </a:r>
          </a:p>
        </p:txBody>
      </p:sp>
      <p:sp>
        <p:nvSpPr>
          <p:cNvPr id="14349" name="Line 14">
            <a:extLst>
              <a:ext uri="{FF2B5EF4-FFF2-40B4-BE49-F238E27FC236}">
                <a16:creationId xmlns:a16="http://schemas.microsoft.com/office/drawing/2014/main" id="{9125EFDB-5E48-4938-BC11-C9531161B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4868863"/>
            <a:ext cx="504825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585F1E10-268B-4E66-91AD-A35C84C75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 phase 1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7C752A-F9B4-47B0-9240-A8D66755B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81300"/>
            <a:ext cx="7696200" cy="3314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General goal: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Create TLS/SSL connection between client and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Detailed goals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TLS/SSL version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Define session ID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Exchange nonces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 timestamp + random values used to, e.g., generate keys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cipher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compression algorithm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64F5830-7FDE-4B28-A934-0DC0AEC3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26047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07B388DA-A527-49AC-9C81-18489E45C3D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27188" y="16637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A7AA030E-6983-493E-858C-091C3FF1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130333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D72B562A-DC66-492E-B140-F7946715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1953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942D08E8-474A-405C-A23A-B5B48C7A1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19538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EC4CD0CD-37F0-46EE-A0BF-534D51D8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19538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>
            <a:extLst>
              <a:ext uri="{FF2B5EF4-FFF2-40B4-BE49-F238E27FC236}">
                <a16:creationId xmlns:a16="http://schemas.microsoft.com/office/drawing/2014/main" id="{FD65C1D8-9C2F-492C-AB98-7DB7D54A5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Client Hello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A7C828C-501B-4A48-802C-977A41C52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44563"/>
            <a:ext cx="824230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First message, sent in plain text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Incapsulated in 5 bytes TLS Record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Content: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Handshake Type (1 byte), Length (3 bytes), Version (2 bytes)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Type 01 for Client Hello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Version: 0300 for SSLv3, 0301 for 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32 bytes Random (4 bytes Timestamp + 28 bytes random)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First 4 bytes in </a:t>
            </a:r>
            <a:r>
              <a:rPr lang="en-US" altLang="it-IT" sz="2000"/>
              <a:t>standard UNIX 32-bit format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Seconds since the midnight starting Jan 1, 1970, GMT</a:t>
            </a:r>
            <a:endParaRPr lang="it-IT" altLang="it-IT" sz="18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(Session ID length, session ID)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1+32 bytes – either empty or previous session ID </a:t>
            </a:r>
          </a:p>
          <a:p>
            <a:pPr lvl="3" eaLnBrk="1" hangingPunct="1">
              <a:lnSpc>
                <a:spcPct val="80000"/>
              </a:lnSpc>
            </a:pPr>
            <a:r>
              <a:rPr lang="it-IT" altLang="it-IT" sz="1800"/>
              <a:t>Previous session ID = resumed session state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(Cipher Suites length, Cipher suites)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2+Nx2 bytes, in order of client preference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(Compression length, compression algorithm)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1+1 byte (in all cases, today: compression algo = 00 = null)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1701A901-8671-4931-8C9C-B243D1C0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Cipher suites </a:t>
            </a:r>
          </a:p>
        </p:txBody>
      </p:sp>
      <p:sp>
        <p:nvSpPr>
          <p:cNvPr id="20483" name="Text Box 9">
            <a:extLst>
              <a:ext uri="{FF2B5EF4-FFF2-40B4-BE49-F238E27FC236}">
                <a16:creationId xmlns:a16="http://schemas.microsoft.com/office/drawing/2014/main" id="{443CB572-336E-4BAF-AEE4-37F56F95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1881188"/>
            <a:ext cx="2379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INITIAL (NULL) CIPHER SUITE</a:t>
            </a:r>
          </a:p>
        </p:txBody>
      </p:sp>
      <p:sp>
        <p:nvSpPr>
          <p:cNvPr id="20484" name="Text Box 10">
            <a:extLst>
              <a:ext uri="{FF2B5EF4-FFF2-40B4-BE49-F238E27FC236}">
                <a16:creationId xmlns:a16="http://schemas.microsoft.com/office/drawing/2014/main" id="{1474BB52-F40A-41D1-9CDE-3AAB9144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73125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3300"/>
                </a:solidFill>
                <a:latin typeface="Arial" panose="020B0604020202020204" pitchFamily="34" charset="0"/>
              </a:rPr>
              <a:t>PUBLIC-KEY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33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E2DBC65F-78FF-481F-9B75-0B08FD94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8731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SYMMETRIC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6" name="Rectangle 12">
            <a:extLst>
              <a:ext uri="{FF2B5EF4-FFF2-40B4-BE49-F238E27FC236}">
                <a16:creationId xmlns:a16="http://schemas.microsoft.com/office/drawing/2014/main" id="{64274365-7EFB-40E9-AE17-34A35778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8731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HASH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7" name="Text Box 25">
            <a:extLst>
              <a:ext uri="{FF2B5EF4-FFF2-40B4-BE49-F238E27FC236}">
                <a16:creationId xmlns:a16="http://schemas.microsoft.com/office/drawing/2014/main" id="{C9EB1CF6-EE01-4B63-BADE-E8B4BF1B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1851025"/>
            <a:ext cx="3836987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TLS_NULL_WITH_NULL_NULL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TLS_RSA_WITH_NULL_MD5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TLS_RSA_WITH_NULL_SHA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TLS_RSA_WITH_RC4_128_MD5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TLS_RSA_EXPORT_WITH_RC2_CBC_40_MD5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TLS_DH_DSS_WITH_3DES_EDE_CBC_SHA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TLS_DH_RSA_WITH_DES_CBC_SHA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TLS_DHE_DSS_WITH_DES_CBC_SHA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TLS_DHE_RSA_WITH_3DES_EDE_CBC_SHA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TLS_DH_anon_WITH_RC4_128_MD5</a:t>
            </a:r>
          </a:p>
        </p:txBody>
      </p:sp>
      <p:sp>
        <p:nvSpPr>
          <p:cNvPr id="20488" name="Line 26">
            <a:extLst>
              <a:ext uri="{FF2B5EF4-FFF2-40B4-BE49-F238E27FC236}">
                <a16:creationId xmlns:a16="http://schemas.microsoft.com/office/drawing/2014/main" id="{3311B9F5-E1F3-4762-AEC4-16B3DE25F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2024063"/>
            <a:ext cx="104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489" name="Text Box 27">
            <a:extLst>
              <a:ext uri="{FF2B5EF4-FFF2-40B4-BE49-F238E27FC236}">
                <a16:creationId xmlns:a16="http://schemas.microsoft.com/office/drawing/2014/main" id="{36620DEA-1816-4DF7-8A1E-C8B107A7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860800"/>
            <a:ext cx="198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JUST A FEW EXAMPLES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(FULL LIST IN RFC)</a:t>
            </a:r>
          </a:p>
        </p:txBody>
      </p:sp>
      <p:sp>
        <p:nvSpPr>
          <p:cNvPr id="20490" name="Text Box 28">
            <a:extLst>
              <a:ext uri="{FF2B5EF4-FFF2-40B4-BE49-F238E27FC236}">
                <a16:creationId xmlns:a16="http://schemas.microsoft.com/office/drawing/2014/main" id="{DCBA5BAA-4E18-4F09-82FC-667A432B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268413"/>
            <a:ext cx="406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TLS_AAAAAAA_WITH_BBBBBBBB_CCCCCCCC</a:t>
            </a:r>
          </a:p>
        </p:txBody>
      </p:sp>
      <p:sp>
        <p:nvSpPr>
          <p:cNvPr id="20491" name="AutoShape 29">
            <a:extLst>
              <a:ext uri="{FF2B5EF4-FFF2-40B4-BE49-F238E27FC236}">
                <a16:creationId xmlns:a16="http://schemas.microsoft.com/office/drawing/2014/main" id="{A82E1245-8F72-4180-830B-46088CA2ADF7}"/>
              </a:ext>
            </a:extLst>
          </p:cNvPr>
          <p:cNvSpPr>
            <a:spLocks/>
          </p:cNvSpPr>
          <p:nvPr/>
        </p:nvSpPr>
        <p:spPr bwMode="auto">
          <a:xfrm>
            <a:off x="4500563" y="2384425"/>
            <a:ext cx="836612" cy="3457575"/>
          </a:xfrm>
          <a:prstGeom prst="rightBrace">
            <a:avLst>
              <a:gd name="adj1" fmla="val 3444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0492" name="Text Box 30">
            <a:extLst>
              <a:ext uri="{FF2B5EF4-FFF2-40B4-BE49-F238E27FC236}">
                <a16:creationId xmlns:a16="http://schemas.microsoft.com/office/drawing/2014/main" id="{747C0552-D53C-4DDE-9959-7FFAD59F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84875"/>
            <a:ext cx="817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Note: arbitrary combination not possible: must choose from a (small) list of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65FC39-BD3E-48BA-9B97-03DEE540BF28}"/>
</file>

<file path=customXml/itemProps2.xml><?xml version="1.0" encoding="utf-8"?>
<ds:datastoreItem xmlns:ds="http://schemas.openxmlformats.org/officeDocument/2006/customXml" ds:itemID="{4738B36D-D0A0-454A-8E02-CDCB27B28E31}"/>
</file>

<file path=customXml/itemProps3.xml><?xml version="1.0" encoding="utf-8"?>
<ds:datastoreItem xmlns:ds="http://schemas.openxmlformats.org/officeDocument/2006/customXml" ds:itemID="{28689347-5F95-4A8F-98B0-877E84C0263C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3737</Words>
  <Application>Microsoft Office PowerPoint</Application>
  <PresentationFormat>Presentazione su schermo (4:3)</PresentationFormat>
  <Paragraphs>661</Paragraphs>
  <Slides>47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6" baseType="lpstr">
      <vt:lpstr>Arial</vt:lpstr>
      <vt:lpstr>Arial Narrow</vt:lpstr>
      <vt:lpstr>Book Antiqua</vt:lpstr>
      <vt:lpstr>Bookman Old Style</vt:lpstr>
      <vt:lpstr>New York</vt:lpstr>
      <vt:lpstr>Tahoma</vt:lpstr>
      <vt:lpstr>Times New Roman</vt:lpstr>
      <vt:lpstr>Wingdings</vt:lpstr>
      <vt:lpstr>214templ</vt:lpstr>
      <vt:lpstr>TLS Handshake Protocol  up to TLSv1.2!!!  TLSv1.3 differs, more later </vt:lpstr>
      <vt:lpstr>Handshake: when</vt:lpstr>
      <vt:lpstr>Handshake: goals</vt:lpstr>
      <vt:lpstr>Handshake Messages</vt:lpstr>
      <vt:lpstr>TCP segmentation (example)</vt:lpstr>
      <vt:lpstr>Handshake message format</vt:lpstr>
      <vt:lpstr>Handshake phase 1</vt:lpstr>
      <vt:lpstr>Client Hello</vt:lpstr>
      <vt:lpstr>Cipher suites </vt:lpstr>
      <vt:lpstr>Server Hello</vt:lpstr>
      <vt:lpstr>Interlude: how public key cryptography is used in TLS (basic idea, details later on)</vt:lpstr>
      <vt:lpstr>Problems solved by asymmetric Encryption: a typical example </vt:lpstr>
      <vt:lpstr>Asymmetric cryptography</vt:lpstr>
      <vt:lpstr>How to encrypt data? Public and private key!</vt:lpstr>
      <vt:lpstr>Asymmetric vs Symmetric?</vt:lpstr>
      <vt:lpstr>Actually, TWO basic approaches  to key management (both possible until TLS1.2)</vt:lpstr>
      <vt:lpstr>Back to TLS handshake…</vt:lpstr>
      <vt:lpstr>Downgrade attack</vt:lpstr>
      <vt:lpstr>Handshake phase 2 &amp; 3 (schematic, RSA case)</vt:lpstr>
      <vt:lpstr>Against downgrade attack</vt:lpstr>
      <vt:lpstr>Handshake Phase 2 details</vt:lpstr>
      <vt:lpstr>Example: Diffie-Hellman /1</vt:lpstr>
      <vt:lpstr>Example: Diffie-Hellman /2 DH variants</vt:lpstr>
      <vt:lpstr>Example: Diffie-Hellman /3</vt:lpstr>
      <vt:lpstr>Interlude: Entity authentication with asymmetric crypto  informal sketch, tricky details in Menezes, chapter 10.2</vt:lpstr>
      <vt:lpstr>Entity Authentication  in a pubkey setting</vt:lpstr>
      <vt:lpstr>1) Use digital signature</vt:lpstr>
      <vt:lpstr>2) Use encryption (prove you can decrypt!)</vt:lpstr>
      <vt:lpstr>2bis) prove knowledge of transferred key </vt:lpstr>
      <vt:lpstr>Back to TLS! Entity authentication with asymmetric crypto </vt:lpstr>
      <vt:lpstr>Handshake Phase 3 details</vt:lpstr>
      <vt:lpstr>A (smart) detail on certificate verify</vt:lpstr>
      <vt:lpstr>Phase 4</vt:lpstr>
      <vt:lpstr>What if negotiation = encrypt but no auth?</vt:lpstr>
      <vt:lpstr>Change Cipher Spec</vt:lpstr>
      <vt:lpstr>TLS Key Computation</vt:lpstr>
      <vt:lpstr>Secret hierarchy</vt:lpstr>
      <vt:lpstr>Abbreviated handshake (3-way) (session resumption)</vt:lpstr>
      <vt:lpstr>Initial keying, re-keying: Extract-then-expand</vt:lpstr>
      <vt:lpstr>Presentazione standard di PowerPoint</vt:lpstr>
      <vt:lpstr>Why extract?</vt:lpstr>
      <vt:lpstr>Basic building block: PRF</vt:lpstr>
      <vt:lpstr>PRF from a 1-way hash:  Expansion function Phash</vt:lpstr>
      <vt:lpstr>PRF until TLS 1.1: hard coded!</vt:lpstr>
      <vt:lpstr>TLS 1.2: PRF from Phash</vt:lpstr>
      <vt:lpstr>Key generation</vt:lpstr>
      <vt:lpstr>PRF in TLSv1.3: HKDF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535</cp:revision>
  <cp:lastPrinted>1998-04-09T13:49:28Z</cp:lastPrinted>
  <dcterms:created xsi:type="dcterms:W3CDTF">1996-09-11T22:41:56Z</dcterms:created>
  <dcterms:modified xsi:type="dcterms:W3CDTF">2020-11-23T22:17:05Z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