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15" r:id="rId2"/>
    <p:sldId id="716" r:id="rId3"/>
    <p:sldId id="717" r:id="rId4"/>
    <p:sldId id="718" r:id="rId5"/>
    <p:sldId id="722" r:id="rId6"/>
    <p:sldId id="723" r:id="rId7"/>
    <p:sldId id="719" r:id="rId8"/>
    <p:sldId id="743" r:id="rId9"/>
    <p:sldId id="721" r:id="rId10"/>
    <p:sldId id="724" r:id="rId11"/>
    <p:sldId id="725" r:id="rId12"/>
    <p:sldId id="726" r:id="rId13"/>
    <p:sldId id="727" r:id="rId14"/>
    <p:sldId id="728" r:id="rId15"/>
    <p:sldId id="729" r:id="rId16"/>
    <p:sldId id="730" r:id="rId17"/>
    <p:sldId id="731" r:id="rId18"/>
    <p:sldId id="732" r:id="rId19"/>
    <p:sldId id="733" r:id="rId20"/>
    <p:sldId id="734" r:id="rId21"/>
    <p:sldId id="735" r:id="rId22"/>
    <p:sldId id="736" r:id="rId23"/>
    <p:sldId id="737" r:id="rId24"/>
    <p:sldId id="738" r:id="rId25"/>
    <p:sldId id="739" r:id="rId26"/>
    <p:sldId id="740" r:id="rId27"/>
    <p:sldId id="741" r:id="rId28"/>
    <p:sldId id="742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CCFF"/>
    <a:srgbClr val="33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122" autoAdjust="0"/>
  </p:normalViewPr>
  <p:slideViewPr>
    <p:cSldViewPr showGuides="1"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1745209-FC62-4FE2-B9F7-6A2F6A92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EC90917-FA5A-4B22-9993-D56F5C31CE57}" type="slidenum">
              <a:rPr lang="en-US" altLang="it-IT" sz="2500">
                <a:latin typeface="Book Antiqua" panose="02040602050305030304" pitchFamily="18" charset="0"/>
              </a:rPr>
              <a:pPr/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738B7C7-D4C0-4EA4-84AA-72BB306911B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1C683AB-114C-484B-AF77-09F21BE432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15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6615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9544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3890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9644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763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929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8323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54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7787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9133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A2D7AC1-2A0A-4E9E-9736-F2BDB6C79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FE9647-DFE7-489A-A4EB-A805C3116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EAD7872-2BC0-4238-988B-0B80DAA6A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8633360A-03A0-4D35-89BA-C7F36C7EE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3B5C8873-1041-4E2D-AD13-E9805CD8C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9BD6B4AD-9A9D-4A5F-97FD-C0595B039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8F085812-F9AB-4A46-A2F8-4089106FF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32.bin"/><Relationship Id="rId26" Type="http://schemas.openxmlformats.org/officeDocument/2006/relationships/oleObject" Target="../embeddings/oleObject37.bin"/><Relationship Id="rId3" Type="http://schemas.openxmlformats.org/officeDocument/2006/relationships/image" Target="../media/image16.wmf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3.wmf"/><Relationship Id="rId25" Type="http://schemas.openxmlformats.org/officeDocument/2006/relationships/oleObject" Target="../embeddings/oleObject36.bin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35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image" Target="../media/image16.wmf"/><Relationship Id="rId21" Type="http://schemas.openxmlformats.org/officeDocument/2006/relationships/image" Target="../media/image28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23.wmf"/><Relationship Id="rId25" Type="http://schemas.openxmlformats.org/officeDocument/2006/relationships/image" Target="../media/image24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49.bin"/><Relationship Id="rId32" Type="http://schemas.openxmlformats.org/officeDocument/2006/relationships/oleObject" Target="../embeddings/oleObject54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51.bin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27.wmf"/><Relationship Id="rId31" Type="http://schemas.openxmlformats.org/officeDocument/2006/relationships/oleObject" Target="../embeddings/oleObject53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21" Type="http://schemas.openxmlformats.org/officeDocument/2006/relationships/image" Target="../media/image31.wmf"/><Relationship Id="rId34" Type="http://schemas.openxmlformats.org/officeDocument/2006/relationships/oleObject" Target="../embeddings/oleObject71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23.wmf"/><Relationship Id="rId25" Type="http://schemas.openxmlformats.org/officeDocument/2006/relationships/image" Target="../media/image24.wmf"/><Relationship Id="rId33" Type="http://schemas.openxmlformats.org/officeDocument/2006/relationships/image" Target="../media/image28.wmf"/><Relationship Id="rId38" Type="http://schemas.openxmlformats.org/officeDocument/2006/relationships/oleObject" Target="../embeddings/oleObject74.bin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66.bin"/><Relationship Id="rId32" Type="http://schemas.openxmlformats.org/officeDocument/2006/relationships/oleObject" Target="../embeddings/oleObject70.bin"/><Relationship Id="rId37" Type="http://schemas.openxmlformats.org/officeDocument/2006/relationships/oleObject" Target="../embeddings/oleObject73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68.bin"/><Relationship Id="rId36" Type="http://schemas.openxmlformats.org/officeDocument/2006/relationships/oleObject" Target="../embeddings/oleObject72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30.wmf"/><Relationship Id="rId31" Type="http://schemas.openxmlformats.org/officeDocument/2006/relationships/image" Target="../media/image27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69.bin"/><Relationship Id="rId35" Type="http://schemas.openxmlformats.org/officeDocument/2006/relationships/image" Target="../media/image29.wmf"/><Relationship Id="rId8" Type="http://schemas.openxmlformats.org/officeDocument/2006/relationships/oleObject" Target="../embeddings/oleObject58.bin"/><Relationship Id="rId3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7.bin"/><Relationship Id="rId39" Type="http://schemas.openxmlformats.org/officeDocument/2006/relationships/image" Target="../media/image30.wmf"/><Relationship Id="rId21" Type="http://schemas.openxmlformats.org/officeDocument/2006/relationships/image" Target="../media/image34.wmf"/><Relationship Id="rId34" Type="http://schemas.openxmlformats.org/officeDocument/2006/relationships/oleObject" Target="../embeddings/oleObject91.bin"/><Relationship Id="rId42" Type="http://schemas.openxmlformats.org/officeDocument/2006/relationships/oleObject" Target="../embeddings/oleObject95.bin"/><Relationship Id="rId7" Type="http://schemas.openxmlformats.org/officeDocument/2006/relationships/image" Target="../media/image18.wmf"/><Relationship Id="rId2" Type="http://schemas.openxmlformats.org/officeDocument/2006/relationships/oleObject" Target="../embeddings/oleObject75.bin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29" Type="http://schemas.openxmlformats.org/officeDocument/2006/relationships/image" Target="../media/image25.wmf"/><Relationship Id="rId41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86.bin"/><Relationship Id="rId32" Type="http://schemas.openxmlformats.org/officeDocument/2006/relationships/oleObject" Target="../embeddings/oleObject90.bin"/><Relationship Id="rId37" Type="http://schemas.openxmlformats.org/officeDocument/2006/relationships/image" Target="../media/image32.wmf"/><Relationship Id="rId40" Type="http://schemas.openxmlformats.org/officeDocument/2006/relationships/oleObject" Target="../embeddings/oleObject94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35.wmf"/><Relationship Id="rId28" Type="http://schemas.openxmlformats.org/officeDocument/2006/relationships/oleObject" Target="../embeddings/oleObject88.bin"/><Relationship Id="rId36" Type="http://schemas.openxmlformats.org/officeDocument/2006/relationships/oleObject" Target="../embeddings/oleObject92.bin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33.wmf"/><Relationship Id="rId31" Type="http://schemas.openxmlformats.org/officeDocument/2006/relationships/image" Target="../media/image27.wmf"/><Relationship Id="rId44" Type="http://schemas.openxmlformats.org/officeDocument/2006/relationships/oleObject" Target="../embeddings/oleObject97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89.bin"/><Relationship Id="rId35" Type="http://schemas.openxmlformats.org/officeDocument/2006/relationships/image" Target="../media/image29.wmf"/><Relationship Id="rId43" Type="http://schemas.openxmlformats.org/officeDocument/2006/relationships/oleObject" Target="../embeddings/oleObject96.bin"/><Relationship Id="rId8" Type="http://schemas.openxmlformats.org/officeDocument/2006/relationships/oleObject" Target="../embeddings/oleObject78.bin"/><Relationship Id="rId3" Type="http://schemas.openxmlformats.org/officeDocument/2006/relationships/image" Target="../media/image16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23.wmf"/><Relationship Id="rId25" Type="http://schemas.openxmlformats.org/officeDocument/2006/relationships/image" Target="../media/image24.wmf"/><Relationship Id="rId33" Type="http://schemas.openxmlformats.org/officeDocument/2006/relationships/image" Target="../media/image28.wmf"/><Relationship Id="rId38" Type="http://schemas.openxmlformats.org/officeDocument/2006/relationships/oleObject" Target="../embeddings/oleObject93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06.bin"/><Relationship Id="rId26" Type="http://schemas.openxmlformats.org/officeDocument/2006/relationships/oleObject" Target="../embeddings/oleObject110.bin"/><Relationship Id="rId39" Type="http://schemas.openxmlformats.org/officeDocument/2006/relationships/image" Target="../media/image34.wmf"/><Relationship Id="rId21" Type="http://schemas.openxmlformats.org/officeDocument/2006/relationships/image" Target="../media/image26.wmf"/><Relationship Id="rId34" Type="http://schemas.openxmlformats.org/officeDocument/2006/relationships/oleObject" Target="../embeddings/oleObject114.bin"/><Relationship Id="rId42" Type="http://schemas.openxmlformats.org/officeDocument/2006/relationships/oleObject" Target="../embeddings/oleObject118.bin"/><Relationship Id="rId47" Type="http://schemas.openxmlformats.org/officeDocument/2006/relationships/image" Target="../media/image38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98.bin"/><Relationship Id="rId16" Type="http://schemas.openxmlformats.org/officeDocument/2006/relationships/oleObject" Target="../embeddings/oleObject105.bin"/><Relationship Id="rId29" Type="http://schemas.openxmlformats.org/officeDocument/2006/relationships/image" Target="../media/image29.wmf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109.bin"/><Relationship Id="rId32" Type="http://schemas.openxmlformats.org/officeDocument/2006/relationships/oleObject" Target="../embeddings/oleObject113.bin"/><Relationship Id="rId37" Type="http://schemas.openxmlformats.org/officeDocument/2006/relationships/image" Target="../media/image35.wmf"/><Relationship Id="rId40" Type="http://schemas.openxmlformats.org/officeDocument/2006/relationships/oleObject" Target="../embeddings/oleObject117.bin"/><Relationship Id="rId45" Type="http://schemas.openxmlformats.org/officeDocument/2006/relationships/image" Target="../media/image37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111.bin"/><Relationship Id="rId36" Type="http://schemas.openxmlformats.org/officeDocument/2006/relationships/oleObject" Target="../embeddings/oleObject115.bin"/><Relationship Id="rId49" Type="http://schemas.openxmlformats.org/officeDocument/2006/relationships/image" Target="../media/image39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24.wmf"/><Relationship Id="rId31" Type="http://schemas.openxmlformats.org/officeDocument/2006/relationships/image" Target="../media/image32.wmf"/><Relationship Id="rId44" Type="http://schemas.openxmlformats.org/officeDocument/2006/relationships/oleObject" Target="../embeddings/oleObject119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Relationship Id="rId27" Type="http://schemas.openxmlformats.org/officeDocument/2006/relationships/image" Target="../media/image28.wmf"/><Relationship Id="rId30" Type="http://schemas.openxmlformats.org/officeDocument/2006/relationships/oleObject" Target="../embeddings/oleObject112.bin"/><Relationship Id="rId35" Type="http://schemas.openxmlformats.org/officeDocument/2006/relationships/image" Target="../media/image31.wmf"/><Relationship Id="rId43" Type="http://schemas.openxmlformats.org/officeDocument/2006/relationships/image" Target="../media/image36.wmf"/><Relationship Id="rId48" Type="http://schemas.openxmlformats.org/officeDocument/2006/relationships/oleObject" Target="../embeddings/oleObject121.bin"/><Relationship Id="rId8" Type="http://schemas.openxmlformats.org/officeDocument/2006/relationships/oleObject" Target="../embeddings/oleObject101.bin"/><Relationship Id="rId3" Type="http://schemas.openxmlformats.org/officeDocument/2006/relationships/image" Target="../media/image16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33" Type="http://schemas.openxmlformats.org/officeDocument/2006/relationships/image" Target="../media/image30.wmf"/><Relationship Id="rId38" Type="http://schemas.openxmlformats.org/officeDocument/2006/relationships/oleObject" Target="../embeddings/oleObject116.bin"/><Relationship Id="rId46" Type="http://schemas.openxmlformats.org/officeDocument/2006/relationships/oleObject" Target="../embeddings/oleObject120.bin"/><Relationship Id="rId20" Type="http://schemas.openxmlformats.org/officeDocument/2006/relationships/oleObject" Target="../embeddings/oleObject107.bin"/><Relationship Id="rId41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30.bin"/><Relationship Id="rId3" Type="http://schemas.openxmlformats.org/officeDocument/2006/relationships/image" Target="../media/image16.wmf"/><Relationship Id="rId21" Type="http://schemas.openxmlformats.org/officeDocument/2006/relationships/image" Target="../media/image41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23.wmf"/><Relationship Id="rId25" Type="http://schemas.openxmlformats.org/officeDocument/2006/relationships/image" Target="../media/image43.wmf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133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42.bin"/><Relationship Id="rId26" Type="http://schemas.openxmlformats.org/officeDocument/2006/relationships/oleObject" Target="../embeddings/oleObject146.bin"/><Relationship Id="rId3" Type="http://schemas.openxmlformats.org/officeDocument/2006/relationships/image" Target="../media/image16.wmf"/><Relationship Id="rId21" Type="http://schemas.openxmlformats.org/officeDocument/2006/relationships/image" Target="../media/image41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23.wmf"/><Relationship Id="rId25" Type="http://schemas.openxmlformats.org/officeDocument/2006/relationships/image" Target="../media/image43.wmf"/><Relationship Id="rId33" Type="http://schemas.openxmlformats.org/officeDocument/2006/relationships/image" Target="../media/image49.wmf"/><Relationship Id="rId2" Type="http://schemas.openxmlformats.org/officeDocument/2006/relationships/oleObject" Target="../embeddings/oleObject134.bin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29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145.bin"/><Relationship Id="rId32" Type="http://schemas.openxmlformats.org/officeDocument/2006/relationships/oleObject" Target="../embeddings/oleObject149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45.wmf"/><Relationship Id="rId28" Type="http://schemas.openxmlformats.org/officeDocument/2006/relationships/oleObject" Target="../embeddings/oleObject147.bin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44.wmf"/><Relationship Id="rId31" Type="http://schemas.openxmlformats.org/officeDocument/2006/relationships/image" Target="../media/image48.w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40.bin"/><Relationship Id="rId22" Type="http://schemas.openxmlformats.org/officeDocument/2006/relationships/oleObject" Target="../embeddings/oleObject144.bin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148.bin"/><Relationship Id="rId8" Type="http://schemas.openxmlformats.org/officeDocument/2006/relationships/oleObject" Target="../embeddings/oleObject13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5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>
            <a:extLst>
              <a:ext uri="{FF2B5EF4-FFF2-40B4-BE49-F238E27FC236}">
                <a16:creationId xmlns:a16="http://schemas.microsoft.com/office/drawing/2014/main" id="{E3E15DE6-28E8-4EFD-A86D-D4DBCA72E1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Verifiable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26F1F-6088-4FE2-8457-65E09782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Pedersen</a:t>
            </a:r>
            <a:r>
              <a:rPr lang="it-IT" dirty="0"/>
              <a:t> </a:t>
            </a:r>
            <a:r>
              <a:rPr lang="it-IT" dirty="0" err="1"/>
              <a:t>commitment</a:t>
            </a:r>
            <a:endParaRPr lang="it-IT" dirty="0"/>
          </a:p>
        </p:txBody>
      </p:sp>
      <p:sp>
        <p:nvSpPr>
          <p:cNvPr id="50179" name="Segnaposto contenuto 2">
            <a:extLst>
              <a:ext uri="{FF2B5EF4-FFF2-40B4-BE49-F238E27FC236}">
                <a16:creationId xmlns:a16="http://schemas.microsoft.com/office/drawing/2014/main" id="{83D4A47D-E82B-4EC3-8EE9-DC03ED8C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1751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Feldman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g</a:t>
            </a:r>
            <a:r>
              <a:rPr lang="it-IT" baseline="30000" dirty="0" err="1"/>
              <a:t>a</a:t>
            </a:r>
            <a:r>
              <a:rPr lang="it-IT" dirty="0"/>
              <a:t> </a:t>
            </a:r>
            <a:r>
              <a:rPr lang="it-IT" sz="2600" dirty="0" err="1"/>
              <a:t>mod</a:t>
            </a:r>
            <a:r>
              <a:rPr lang="it-IT" sz="2600" dirty="0"/>
              <a:t> 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Commit</a:t>
            </a:r>
            <a:r>
              <a:rPr lang="it-IT" dirty="0"/>
              <a:t>(a)</a:t>
            </a:r>
          </a:p>
          <a:p>
            <a:pPr lvl="1">
              <a:defRPr/>
            </a:pPr>
            <a:r>
              <a:rPr lang="it-IT" dirty="0"/>
              <a:t>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homomorphic</a:t>
            </a:r>
            <a:r>
              <a:rPr lang="it-IT" dirty="0"/>
              <a:t>: </a:t>
            </a:r>
          </a:p>
          <a:p>
            <a:pPr lvl="2">
              <a:defRPr/>
            </a:pPr>
            <a:r>
              <a:rPr lang="it-IT" dirty="0" err="1"/>
              <a:t>Commit</a:t>
            </a:r>
            <a:r>
              <a:rPr lang="it-IT" dirty="0"/>
              <a:t>(</a:t>
            </a:r>
            <a:r>
              <a:rPr lang="it-IT" dirty="0" err="1"/>
              <a:t>a+b</a:t>
            </a:r>
            <a:r>
              <a:rPr lang="it-IT" dirty="0"/>
              <a:t>) = </a:t>
            </a:r>
            <a:r>
              <a:rPr lang="it-IT" dirty="0" err="1"/>
              <a:t>Commit</a:t>
            </a:r>
            <a:r>
              <a:rPr lang="it-IT" dirty="0"/>
              <a:t>(a) ∙ </a:t>
            </a:r>
            <a:r>
              <a:rPr lang="it-IT" dirty="0" err="1"/>
              <a:t>Commit</a:t>
            </a:r>
            <a:r>
              <a:rPr lang="it-IT" dirty="0"/>
              <a:t>(b)</a:t>
            </a:r>
          </a:p>
          <a:p>
            <a:pPr lvl="2">
              <a:defRPr/>
            </a:pPr>
            <a:r>
              <a:rPr lang="it-IT" dirty="0" err="1"/>
              <a:t>Indeed</a:t>
            </a:r>
            <a:r>
              <a:rPr lang="it-IT" dirty="0"/>
              <a:t>: </a:t>
            </a:r>
            <a:r>
              <a:rPr lang="it-IT" dirty="0" err="1"/>
              <a:t>g</a:t>
            </a:r>
            <a:r>
              <a:rPr lang="it-IT" baseline="30000" dirty="0" err="1"/>
              <a:t>a+b</a:t>
            </a:r>
            <a:r>
              <a:rPr lang="it-IT" dirty="0"/>
              <a:t> </a:t>
            </a:r>
            <a:r>
              <a:rPr lang="it-IT" dirty="0" err="1"/>
              <a:t>=g</a:t>
            </a:r>
            <a:r>
              <a:rPr lang="it-IT" baseline="30000" dirty="0" err="1"/>
              <a:t>a</a:t>
            </a:r>
            <a:r>
              <a:rPr lang="it-IT" dirty="0"/>
              <a:t> ∙ </a:t>
            </a:r>
            <a:r>
              <a:rPr lang="it-IT" dirty="0" err="1"/>
              <a:t>g</a:t>
            </a:r>
            <a:r>
              <a:rPr lang="it-IT" baseline="30000" dirty="0" err="1"/>
              <a:t>b</a:t>
            </a:r>
            <a:r>
              <a:rPr lang="it-IT" dirty="0"/>
              <a:t> </a:t>
            </a:r>
            <a:r>
              <a:rPr lang="it-IT" sz="2200" dirty="0" err="1"/>
              <a:t>mod</a:t>
            </a:r>
            <a:r>
              <a:rPr lang="it-IT" sz="2200" dirty="0"/>
              <a:t> p</a:t>
            </a:r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</a:t>
            </a:r>
            <a:r>
              <a:rPr lang="it-IT" dirty="0" err="1"/>
              <a:t>perfectly</a:t>
            </a:r>
            <a:r>
              <a:rPr lang="it-IT" dirty="0"/>
              <a:t> </a:t>
            </a:r>
            <a:r>
              <a:rPr lang="it-IT" dirty="0" err="1"/>
              <a:t>hiding</a:t>
            </a:r>
            <a:r>
              <a:rPr lang="it-IT" dirty="0"/>
              <a:t> </a:t>
            </a:r>
            <a:r>
              <a:rPr lang="it-IT" dirty="0" err="1"/>
              <a:t>commitment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homomorphic…</a:t>
            </a:r>
            <a:endParaRPr lang="it-IT" dirty="0"/>
          </a:p>
          <a:p>
            <a:pPr lvl="1">
              <a:defRPr/>
            </a:pP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Pedersen</a:t>
            </a:r>
            <a:r>
              <a:rPr lang="it-IT" dirty="0"/>
              <a:t>, 1991 - </a:t>
            </a:r>
            <a:r>
              <a:rPr lang="it-IT" dirty="0" err="1"/>
              <a:t>given</a:t>
            </a:r>
            <a:r>
              <a:rPr lang="it-IT" dirty="0"/>
              <a:t> g and h (public):</a:t>
            </a:r>
          </a:p>
          <a:p>
            <a:pPr lvl="1">
              <a:defRPr/>
            </a:pPr>
            <a:r>
              <a:rPr lang="it-IT" dirty="0" err="1"/>
              <a:t>Commit</a:t>
            </a:r>
            <a:r>
              <a:rPr lang="it-IT" dirty="0"/>
              <a:t>(a; r) = </a:t>
            </a:r>
            <a:r>
              <a:rPr lang="it-IT" dirty="0" err="1"/>
              <a:t>g</a:t>
            </a:r>
            <a:r>
              <a:rPr lang="it-IT" baseline="30000" dirty="0" err="1"/>
              <a:t>a</a:t>
            </a:r>
            <a:r>
              <a:rPr lang="it-IT" dirty="0"/>
              <a:t> ∙ </a:t>
            </a:r>
            <a:r>
              <a:rPr lang="it-IT" dirty="0" err="1"/>
              <a:t>h</a:t>
            </a:r>
            <a:r>
              <a:rPr lang="it-IT" baseline="30000" dirty="0" err="1"/>
              <a:t>r</a:t>
            </a:r>
            <a:r>
              <a:rPr lang="it-IT" dirty="0"/>
              <a:t> </a:t>
            </a:r>
            <a:r>
              <a:rPr lang="it-IT" sz="2600" dirty="0" err="1"/>
              <a:t>mod</a:t>
            </a:r>
            <a:r>
              <a:rPr lang="it-IT" sz="2600" dirty="0"/>
              <a:t> p</a:t>
            </a:r>
            <a:endParaRPr lang="it-IT" dirty="0"/>
          </a:p>
        </p:txBody>
      </p:sp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9ADBCF36-1D0C-4CA0-8016-3AEDC410E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2725" y="5013325"/>
          <a:ext cx="665321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098800" imgH="482600" progId="Equation.3">
                  <p:embed/>
                </p:oleObj>
              </mc:Choice>
              <mc:Fallback>
                <p:oleObj name="Equazione" r:id="rId2" imgW="3098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013325"/>
                        <a:ext cx="665321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78C41-DA60-4822-81D4-43AC19A1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Pedersen</a:t>
            </a:r>
            <a:r>
              <a:rPr lang="it-IT" dirty="0"/>
              <a:t> </a:t>
            </a:r>
            <a:r>
              <a:rPr lang="it-IT" dirty="0" err="1"/>
              <a:t>commitment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40642D-142D-4C4C-9982-5FE6EF8B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8958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(</a:t>
            </a:r>
            <a:r>
              <a:rPr lang="it-IT" dirty="0" err="1"/>
              <a:t>perfectly</a:t>
            </a:r>
            <a:r>
              <a:rPr lang="it-IT" dirty="0"/>
              <a:t>) </a:t>
            </a:r>
            <a:r>
              <a:rPr lang="it-IT" dirty="0" err="1"/>
              <a:t>Hiding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c=g</a:t>
            </a:r>
            <a:r>
              <a:rPr lang="it-IT" baseline="30000" dirty="0" err="1"/>
              <a:t>a</a:t>
            </a:r>
            <a:r>
              <a:rPr lang="it-IT" dirty="0" err="1"/>
              <a:t>h</a:t>
            </a:r>
            <a:r>
              <a:rPr lang="it-IT" baseline="30000" dirty="0" err="1"/>
              <a:t>r</a:t>
            </a:r>
            <a:r>
              <a:rPr lang="it-IT" dirty="0"/>
              <a:t> </a:t>
            </a:r>
            <a:r>
              <a:rPr lang="it-IT" sz="2600" dirty="0" err="1"/>
              <a:t>mod</a:t>
            </a:r>
            <a:r>
              <a:rPr lang="it-IT" sz="2600" dirty="0"/>
              <a:t> p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a </a:t>
            </a:r>
            <a:r>
              <a:rPr lang="it-IT" dirty="0" err="1"/>
              <a:t>commitment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b="1" dirty="0" err="1"/>
              <a:t>any</a:t>
            </a:r>
            <a:r>
              <a:rPr lang="it-IT" b="1" dirty="0"/>
              <a:t> </a:t>
            </a:r>
            <a:r>
              <a:rPr lang="it-IT" b="1" dirty="0" err="1"/>
              <a:t>possible</a:t>
            </a:r>
            <a:r>
              <a:rPr lang="it-IT" b="1" dirty="0"/>
              <a:t> </a:t>
            </a:r>
            <a:r>
              <a:rPr lang="it-IT" b="1" dirty="0" err="1"/>
              <a:t>value</a:t>
            </a:r>
            <a:r>
              <a:rPr lang="it-IT" dirty="0"/>
              <a:t>!</a:t>
            </a:r>
          </a:p>
          <a:p>
            <a:pPr lvl="2">
              <a:defRPr/>
            </a:pPr>
            <a:r>
              <a:rPr lang="it-IT" dirty="0" err="1"/>
              <a:t>Formally</a:t>
            </a:r>
            <a:r>
              <a:rPr lang="it-IT" dirty="0"/>
              <a:t>,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a’≠a,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unique</a:t>
            </a:r>
            <a:r>
              <a:rPr lang="it-IT" dirty="0"/>
              <a:t> r’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br>
              <a:rPr lang="it-IT" dirty="0"/>
            </a:br>
            <a:br>
              <a:rPr lang="it-IT" dirty="0"/>
            </a:br>
            <a:r>
              <a:rPr lang="it-IT" sz="4000" dirty="0" err="1"/>
              <a:t>commit</a:t>
            </a:r>
            <a:r>
              <a:rPr lang="it-IT" sz="4000" dirty="0"/>
              <a:t>(a’;r’)=g</a:t>
            </a:r>
            <a:r>
              <a:rPr lang="it-IT" sz="4000" baseline="30000" dirty="0"/>
              <a:t>a’</a:t>
            </a:r>
            <a:r>
              <a:rPr lang="it-IT" sz="4000" dirty="0" err="1"/>
              <a:t>h</a:t>
            </a:r>
            <a:r>
              <a:rPr lang="it-IT" sz="4000" baseline="30000" dirty="0" err="1"/>
              <a:t>r</a:t>
            </a:r>
            <a:r>
              <a:rPr lang="it-IT" sz="4000" baseline="30000" dirty="0"/>
              <a:t>’</a:t>
            </a:r>
            <a:r>
              <a:rPr lang="it-IT" sz="4000" dirty="0"/>
              <a:t> = </a:t>
            </a:r>
            <a:r>
              <a:rPr lang="it-IT" sz="4000" dirty="0" err="1"/>
              <a:t>g</a:t>
            </a:r>
            <a:r>
              <a:rPr lang="it-IT" sz="4000" baseline="30000" dirty="0" err="1"/>
              <a:t>a</a:t>
            </a:r>
            <a:r>
              <a:rPr lang="it-IT" sz="4000" dirty="0" err="1"/>
              <a:t>h</a:t>
            </a:r>
            <a:r>
              <a:rPr lang="it-IT" sz="4000" baseline="30000" dirty="0" err="1"/>
              <a:t>r</a:t>
            </a:r>
            <a:r>
              <a:rPr lang="it-IT" sz="4000" dirty="0"/>
              <a:t> = </a:t>
            </a:r>
            <a:r>
              <a:rPr lang="it-IT" sz="4000" dirty="0" err="1"/>
              <a:t>commit</a:t>
            </a:r>
            <a:r>
              <a:rPr lang="it-IT" sz="4000" dirty="0"/>
              <a:t>(a;r)</a:t>
            </a:r>
            <a:br>
              <a:rPr lang="it-IT" dirty="0"/>
            </a:br>
            <a:endParaRPr lang="it-IT" dirty="0"/>
          </a:p>
          <a:p>
            <a:pPr>
              <a:defRPr/>
            </a:pPr>
            <a:r>
              <a:rPr lang="it-IT" dirty="0"/>
              <a:t>(</a:t>
            </a:r>
            <a:r>
              <a:rPr lang="it-IT" dirty="0" err="1"/>
              <a:t>computationally</a:t>
            </a:r>
            <a:r>
              <a:rPr lang="it-IT" dirty="0"/>
              <a:t>) </a:t>
            </a:r>
            <a:r>
              <a:rPr lang="it-IT" dirty="0" err="1"/>
              <a:t>Binding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NOT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an</a:t>
            </a:r>
            <a:r>
              <a:rPr lang="it-IT" dirty="0"/>
              <a:t> a’ (and </a:t>
            </a:r>
            <a:r>
              <a:rPr lang="it-IT" dirty="0" err="1"/>
              <a:t>related</a:t>
            </a:r>
            <a:r>
              <a:rPr lang="it-IT" dirty="0"/>
              <a:t> r’)!</a:t>
            </a:r>
          </a:p>
          <a:p>
            <a:pPr lvl="1">
              <a:defRPr/>
            </a:pP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case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b="1" dirty="0"/>
              <a:t>NOT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</a:t>
            </a:r>
            <a:r>
              <a:rPr lang="it-IT" b="1" dirty="0" err="1"/>
              <a:t>log</a:t>
            </a:r>
            <a:r>
              <a:rPr lang="it-IT" b="1" baseline="-25000" dirty="0" err="1"/>
              <a:t>g</a:t>
            </a:r>
            <a:r>
              <a:rPr lang="it-IT" b="1" dirty="0" err="1"/>
              <a:t>h</a:t>
            </a:r>
            <a:endParaRPr lang="it-IT" b="1" dirty="0"/>
          </a:p>
          <a:p>
            <a:pPr lvl="2">
              <a:defRPr/>
            </a:pPr>
            <a:r>
              <a:rPr lang="it-IT" dirty="0">
                <a:solidFill>
                  <a:srgbClr val="FF0000"/>
                </a:solidFill>
              </a:rPr>
              <a:t>a </a:t>
            </a:r>
            <a:r>
              <a:rPr lang="it-IT" dirty="0" err="1">
                <a:solidFill>
                  <a:srgbClr val="FF0000"/>
                </a:solidFill>
              </a:rPr>
              <a:t>trapdoor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committment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scheme</a:t>
            </a:r>
            <a:r>
              <a:rPr lang="it-IT" dirty="0">
                <a:solidFill>
                  <a:srgbClr val="FF0000"/>
                </a:solidFill>
              </a:rPr>
              <a:t>!</a:t>
            </a:r>
            <a:endParaRPr lang="it-IT" dirty="0"/>
          </a:p>
          <a:p>
            <a:pPr lvl="2">
              <a:defRPr/>
            </a:pPr>
            <a:endParaRPr lang="it-IT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it-IT" dirty="0" err="1">
                <a:solidFill>
                  <a:srgbClr val="FF0000"/>
                </a:solidFill>
              </a:rPr>
              <a:t>What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about</a:t>
            </a:r>
            <a:r>
              <a:rPr lang="it-IT" dirty="0">
                <a:solidFill>
                  <a:srgbClr val="FF0000"/>
                </a:solidFill>
              </a:rPr>
              <a:t> a </a:t>
            </a:r>
            <a:r>
              <a:rPr lang="it-IT" dirty="0" err="1">
                <a:solidFill>
                  <a:srgbClr val="FF0000"/>
                </a:solidFill>
              </a:rPr>
              <a:t>perfectly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hiding</a:t>
            </a:r>
            <a:r>
              <a:rPr lang="it-IT" dirty="0">
                <a:solidFill>
                  <a:srgbClr val="FF0000"/>
                </a:solidFill>
              </a:rPr>
              <a:t> + </a:t>
            </a:r>
            <a:r>
              <a:rPr lang="it-IT" dirty="0" err="1">
                <a:solidFill>
                  <a:srgbClr val="FF0000"/>
                </a:solidFill>
              </a:rPr>
              <a:t>perfectly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binding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committment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  <a:p>
            <a:pPr lvl="1">
              <a:defRPr/>
            </a:pPr>
            <a:r>
              <a:rPr lang="it-IT" dirty="0" err="1">
                <a:solidFill>
                  <a:srgbClr val="FF0000"/>
                </a:solidFill>
              </a:rPr>
              <a:t>Impossible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you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may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have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either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one</a:t>
            </a:r>
            <a:r>
              <a:rPr lang="it-IT" dirty="0">
                <a:solidFill>
                  <a:srgbClr val="FF0000"/>
                </a:solidFill>
              </a:rPr>
              <a:t> or </a:t>
            </a:r>
            <a:r>
              <a:rPr lang="it-IT" dirty="0" err="1">
                <a:solidFill>
                  <a:srgbClr val="FF0000"/>
                </a:solidFill>
              </a:rPr>
              <a:t>another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not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both</a:t>
            </a:r>
            <a:endParaRPr lang="it-I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B0851-0841-40A9-A286-A68A162B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Proof</a:t>
            </a:r>
            <a:r>
              <a:rPr lang="it-IT" dirty="0"/>
              <a:t> (base </a:t>
            </a:r>
            <a:r>
              <a:rPr lang="it-IT" dirty="0" err="1"/>
              <a:t>of</a:t>
            </a:r>
            <a:r>
              <a:rPr lang="it-IT" dirty="0"/>
              <a:t>)</a:t>
            </a:r>
          </a:p>
        </p:txBody>
      </p:sp>
      <p:graphicFrame>
        <p:nvGraphicFramePr>
          <p:cNvPr id="15363" name="Object 2">
            <a:extLst>
              <a:ext uri="{FF2B5EF4-FFF2-40B4-BE49-F238E27FC236}">
                <a16:creationId xmlns:a16="http://schemas.microsoft.com/office/drawing/2014/main" id="{560B34AB-4EF0-4BA0-99BF-EFC224CD9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" y="1449388"/>
          <a:ext cx="8262938" cy="310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848100" imgH="1447800" progId="Equation.3">
                  <p:embed/>
                </p:oleObj>
              </mc:Choice>
              <mc:Fallback>
                <p:oleObj name="Equazione" r:id="rId2" imgW="3848100" imgH="144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449388"/>
                        <a:ext cx="8262938" cy="310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CasellaDiTesto 4">
            <a:extLst>
              <a:ext uri="{FF2B5EF4-FFF2-40B4-BE49-F238E27FC236}">
                <a16:creationId xmlns:a16="http://schemas.microsoft.com/office/drawing/2014/main" id="{AC128AA1-0BDD-4427-BA88-D49DE2F02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5265738"/>
            <a:ext cx="74533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i.e., given w, we can compute ANY “colliding” committment,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hence we would not commit to anything!! (no binding)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A445C-AE3C-4B14-BD83-68E3559F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Pedersen</a:t>
            </a:r>
            <a:r>
              <a:rPr lang="it-IT" dirty="0"/>
              <a:t> VSS - dealer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1F0047-8BF0-450C-A8AB-BFA40C37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349091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Generate TWO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polynomials</a:t>
            </a:r>
            <a:r>
              <a:rPr lang="it-IT" dirty="0"/>
              <a:t> 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Give</a:t>
            </a:r>
            <a:r>
              <a:rPr lang="it-IT" dirty="0"/>
              <a:t> party i “</a:t>
            </a:r>
            <a:r>
              <a:rPr lang="it-IT" dirty="0" err="1"/>
              <a:t>double</a:t>
            </a:r>
            <a:r>
              <a:rPr lang="it-IT" dirty="0"/>
              <a:t>” share (x</a:t>
            </a:r>
            <a:r>
              <a:rPr lang="it-IT" baseline="-25000" dirty="0"/>
              <a:t>i</a:t>
            </a:r>
            <a:r>
              <a:rPr lang="it-IT" dirty="0"/>
              <a:t>,</a:t>
            </a:r>
            <a:r>
              <a:rPr lang="it-IT" dirty="0" err="1"/>
              <a:t>y</a:t>
            </a:r>
            <a:r>
              <a:rPr lang="it-IT" baseline="-25000" dirty="0" err="1"/>
              <a:t>i</a:t>
            </a:r>
            <a:r>
              <a:rPr lang="it-IT" dirty="0"/>
              <a:t>,</a:t>
            </a:r>
            <a:r>
              <a:rPr lang="it-IT" dirty="0" err="1"/>
              <a:t>z</a:t>
            </a:r>
            <a:r>
              <a:rPr lang="it-IT" baseline="-25000" dirty="0" err="1"/>
              <a:t>i</a:t>
            </a:r>
            <a:r>
              <a:rPr lang="it-IT" dirty="0"/>
              <a:t>)</a:t>
            </a:r>
          </a:p>
          <a:p>
            <a:pPr>
              <a:defRPr/>
            </a:pPr>
            <a:endParaRPr lang="it-IT" dirty="0"/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Publish</a:t>
            </a:r>
            <a:r>
              <a:rPr lang="it-IT" dirty="0"/>
              <a:t> </a:t>
            </a:r>
            <a:r>
              <a:rPr lang="it-IT" dirty="0" err="1"/>
              <a:t>commitments</a:t>
            </a:r>
            <a:endParaRPr lang="it-IT" dirty="0"/>
          </a:p>
          <a:p>
            <a:pPr lvl="3">
              <a:defRPr/>
            </a:pPr>
            <a:endParaRPr lang="it-IT" dirty="0"/>
          </a:p>
          <a:p>
            <a:pPr lvl="3">
              <a:defRPr/>
            </a:pPr>
            <a:endParaRPr lang="it-IT" dirty="0"/>
          </a:p>
          <a:p>
            <a:pPr>
              <a:defRPr/>
            </a:pPr>
            <a:endParaRPr lang="it-IT" dirty="0"/>
          </a:p>
        </p:txBody>
      </p:sp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F064E786-DAF1-40DF-B6E6-9F7F495FA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1313" y="1557338"/>
          <a:ext cx="55070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79700" imgH="482600" progId="Equation.3">
                  <p:embed/>
                </p:oleObj>
              </mc:Choice>
              <mc:Fallback>
                <p:oleObj name="Equazione" r:id="rId2" imgW="26797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557338"/>
                        <a:ext cx="55070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2">
            <a:extLst>
              <a:ext uri="{FF2B5EF4-FFF2-40B4-BE49-F238E27FC236}">
                <a16:creationId xmlns:a16="http://schemas.microsoft.com/office/drawing/2014/main" id="{0FBDE0E6-79B8-4B6D-B366-C5A50E9C5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3538" y="3095625"/>
          <a:ext cx="50625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463800" imgH="482600" progId="Equation.3">
                  <p:embed/>
                </p:oleObj>
              </mc:Choice>
              <mc:Fallback>
                <p:oleObj name="Equazione" r:id="rId4" imgW="2463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3095625"/>
                        <a:ext cx="50625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">
            <a:extLst>
              <a:ext uri="{FF2B5EF4-FFF2-40B4-BE49-F238E27FC236}">
                <a16:creationId xmlns:a16="http://schemas.microsoft.com/office/drawing/2014/main" id="{8AB8AB9C-3CD6-49E1-8611-52F070673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4257675"/>
          <a:ext cx="174783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850900" imgH="965200" progId="Equation.3">
                  <p:embed/>
                </p:oleObj>
              </mc:Choice>
              <mc:Fallback>
                <p:oleObj name="Equazione" r:id="rId6" imgW="850900" imgH="965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4257675"/>
                        <a:ext cx="174783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1FF83E-B472-4B2B-876A-87E97AB1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Pedersen</a:t>
            </a:r>
            <a:r>
              <a:rPr lang="it-IT" dirty="0"/>
              <a:t> VSS - </a:t>
            </a:r>
            <a:r>
              <a:rPr lang="it-IT" dirty="0" err="1"/>
              <a:t>verifier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7418088F-AFDA-438A-A3FA-D0163E11D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25538"/>
            <a:ext cx="8820150" cy="7905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Party i </a:t>
            </a:r>
            <a:r>
              <a:rPr lang="it-IT" dirty="0" err="1"/>
              <a:t>receives</a:t>
            </a:r>
            <a:r>
              <a:rPr lang="it-IT" dirty="0"/>
              <a:t> share (x</a:t>
            </a:r>
            <a:r>
              <a:rPr lang="it-IT" baseline="-25000" dirty="0"/>
              <a:t>i</a:t>
            </a:r>
            <a:r>
              <a:rPr lang="it-IT" dirty="0"/>
              <a:t>,</a:t>
            </a:r>
            <a:r>
              <a:rPr lang="it-IT" dirty="0" err="1"/>
              <a:t>y</a:t>
            </a:r>
            <a:r>
              <a:rPr lang="it-IT" baseline="-25000" dirty="0" err="1"/>
              <a:t>i</a:t>
            </a:r>
            <a:r>
              <a:rPr lang="it-IT" dirty="0"/>
              <a:t>,</a:t>
            </a:r>
            <a:r>
              <a:rPr lang="it-IT" dirty="0" err="1"/>
              <a:t>z</a:t>
            </a:r>
            <a:r>
              <a:rPr lang="it-IT" baseline="-25000" dirty="0" err="1"/>
              <a:t>i</a:t>
            </a:r>
            <a:r>
              <a:rPr lang="it-IT" dirty="0"/>
              <a:t>)</a:t>
            </a:r>
          </a:p>
          <a:p>
            <a:pPr>
              <a:defRPr/>
            </a:pPr>
            <a:r>
              <a:rPr lang="it-IT" dirty="0" err="1"/>
              <a:t>Verifies</a:t>
            </a:r>
            <a:r>
              <a:rPr lang="it-IT" dirty="0"/>
              <a:t> (</a:t>
            </a:r>
            <a:r>
              <a:rPr lang="it-IT" dirty="0" err="1"/>
              <a:t>mod</a:t>
            </a:r>
            <a:r>
              <a:rPr lang="it-IT" dirty="0"/>
              <a:t> p)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</p:txBody>
      </p: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id="{EEC5ACC1-C1FE-437D-A01F-ABC2F314D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613" y="2097088"/>
          <a:ext cx="8670925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327400" imgH="1346200" progId="Equation.3">
                  <p:embed/>
                </p:oleObj>
              </mc:Choice>
              <mc:Fallback>
                <p:oleObj name="Equazione" r:id="rId2" imgW="3327400" imgH="1346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2097088"/>
                        <a:ext cx="8670925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24D18-DF17-4512-AF24-794B8AB0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left…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0E0110-4DB3-494C-AE4D-9E0FACA0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it-IT" dirty="0" err="1"/>
              <a:t>Who</a:t>
            </a:r>
            <a:r>
              <a:rPr lang="it-IT" dirty="0"/>
              <a:t> “</a:t>
            </a:r>
            <a:r>
              <a:rPr lang="it-IT" dirty="0" err="1"/>
              <a:t>randomly</a:t>
            </a:r>
            <a:r>
              <a:rPr lang="it-IT" dirty="0"/>
              <a:t>” </a:t>
            </a:r>
            <a:r>
              <a:rPr lang="it-IT" dirty="0" err="1"/>
              <a:t>generates</a:t>
            </a:r>
            <a:r>
              <a:rPr lang="it-IT" dirty="0"/>
              <a:t> h?</a:t>
            </a:r>
          </a:p>
          <a:p>
            <a:pPr lvl="1">
              <a:defRPr/>
            </a:pPr>
            <a:r>
              <a:rPr lang="it-IT" dirty="0"/>
              <a:t>Dealer? </a:t>
            </a:r>
          </a:p>
          <a:p>
            <a:pPr lvl="2">
              <a:defRPr/>
            </a:pP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cheat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generating</a:t>
            </a:r>
            <a:r>
              <a:rPr lang="it-IT" dirty="0"/>
              <a:t> w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h=g</a:t>
            </a:r>
            <a:r>
              <a:rPr lang="it-IT" baseline="30000" dirty="0" err="1"/>
              <a:t>w</a:t>
            </a:r>
            <a:endParaRPr lang="it-IT" dirty="0"/>
          </a:p>
          <a:p>
            <a:pPr lvl="1">
              <a:defRPr/>
            </a:pP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third</a:t>
            </a:r>
            <a:r>
              <a:rPr lang="it-IT" dirty="0"/>
              <a:t> party?</a:t>
            </a:r>
          </a:p>
          <a:p>
            <a:pPr lvl="1">
              <a:defRPr/>
            </a:pPr>
            <a:r>
              <a:rPr lang="it-IT" dirty="0" err="1"/>
              <a:t>Parties</a:t>
            </a:r>
            <a:r>
              <a:rPr lang="it-IT" dirty="0"/>
              <a:t> </a:t>
            </a:r>
            <a:r>
              <a:rPr lang="it-IT" dirty="0" err="1"/>
              <a:t>themselves</a:t>
            </a:r>
            <a:r>
              <a:rPr lang="it-IT" dirty="0"/>
              <a:t>? 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Can </a:t>
            </a:r>
            <a:r>
              <a:rPr lang="it-IT" dirty="0" err="1"/>
              <a:t>we</a:t>
            </a:r>
            <a:r>
              <a:rPr lang="it-IT" dirty="0"/>
              <a:t> generate </a:t>
            </a:r>
            <a:r>
              <a:rPr lang="it-IT" dirty="0" err="1"/>
              <a:t>h=g</a:t>
            </a:r>
            <a:r>
              <a:rPr lang="it-IT" baseline="30000" dirty="0" err="1"/>
              <a:t>w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NOBODY </a:t>
            </a:r>
            <a:r>
              <a:rPr lang="it-IT" dirty="0" err="1"/>
              <a:t>knows</a:t>
            </a:r>
            <a:r>
              <a:rPr lang="it-IT" dirty="0"/>
              <a:t> w?</a:t>
            </a:r>
          </a:p>
          <a:p>
            <a:pPr lvl="1">
              <a:defRPr/>
            </a:pPr>
            <a:r>
              <a:rPr lang="it-IT" dirty="0"/>
              <a:t>Yes, More </a:t>
            </a:r>
            <a:r>
              <a:rPr lang="it-IT" dirty="0" err="1"/>
              <a:t>later</a:t>
            </a:r>
            <a:r>
              <a:rPr lang="it-IT" dirty="0"/>
              <a:t> on </a:t>
            </a:r>
            <a:r>
              <a:rPr lang="it-IT" dirty="0" err="1"/>
              <a:t>this</a:t>
            </a:r>
            <a:r>
              <a:rPr lang="it-IT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>
            <a:extLst>
              <a:ext uri="{FF2B5EF4-FFF2-40B4-BE49-F238E27FC236}">
                <a16:creationId xmlns:a16="http://schemas.microsoft.com/office/drawing/2014/main" id="{FDDBB3FC-1A18-422C-A2FE-48F09719E6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Distributed</a:t>
            </a:r>
            <a:r>
              <a:rPr lang="it-IT" dirty="0"/>
              <a:t> Key Generation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2121F2-D9D8-4C1C-889F-38FA0ED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A3F6F3-EF16-49C5-B390-B7F2EA1D6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29113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err="1"/>
              <a:t>Dlog-based</a:t>
            </a:r>
            <a:r>
              <a:rPr lang="it-IT" dirty="0"/>
              <a:t> </a:t>
            </a:r>
            <a:r>
              <a:rPr lang="it-IT" dirty="0" err="1"/>
              <a:t>cryptosystems</a:t>
            </a:r>
            <a:endParaRPr lang="it-IT" dirty="0"/>
          </a:p>
          <a:p>
            <a:pPr lvl="1">
              <a:defRPr/>
            </a:pPr>
            <a:r>
              <a:rPr lang="it-IT" b="1" dirty="0">
                <a:solidFill>
                  <a:srgbClr val="FF0000"/>
                </a:solidFill>
              </a:rPr>
              <a:t>Private key: x; Public key: </a:t>
            </a:r>
            <a:r>
              <a:rPr lang="it-IT" b="1" dirty="0" err="1">
                <a:solidFill>
                  <a:srgbClr val="FF0000"/>
                </a:solidFill>
              </a:rPr>
              <a:t>g</a:t>
            </a:r>
            <a:r>
              <a:rPr lang="it-IT" b="1" baseline="30000" dirty="0" err="1">
                <a:solidFill>
                  <a:srgbClr val="FF0000"/>
                </a:solidFill>
              </a:rPr>
              <a:t>x</a:t>
            </a:r>
            <a:endParaRPr lang="it-IT" b="1" baseline="300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: </a:t>
            </a:r>
            <a:r>
              <a:rPr lang="it-IT" dirty="0" err="1"/>
              <a:t>El</a:t>
            </a:r>
            <a:r>
              <a:rPr lang="it-IT" dirty="0"/>
              <a:t> </a:t>
            </a:r>
            <a:r>
              <a:rPr lang="it-IT" dirty="0" err="1"/>
              <a:t>Gamal</a:t>
            </a:r>
            <a:r>
              <a:rPr lang="it-IT" dirty="0"/>
              <a:t>, </a:t>
            </a:r>
            <a:r>
              <a:rPr lang="it-IT" dirty="0" err="1"/>
              <a:t>Identity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, …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Can </a:t>
            </a:r>
            <a:r>
              <a:rPr lang="it-IT" dirty="0" err="1"/>
              <a:t>we</a:t>
            </a:r>
            <a:r>
              <a:rPr lang="it-IT" dirty="0"/>
              <a:t> generate (</a:t>
            </a:r>
            <a:r>
              <a:rPr lang="it-IT" dirty="0" err="1"/>
              <a:t>Pub</a:t>
            </a:r>
            <a:r>
              <a:rPr lang="it-IT" baseline="-25000" dirty="0" err="1"/>
              <a:t>K</a:t>
            </a:r>
            <a:r>
              <a:rPr lang="it-IT" dirty="0"/>
              <a:t>, </a:t>
            </a:r>
            <a:r>
              <a:rPr lang="it-IT" dirty="0" err="1"/>
              <a:t>Priv</a:t>
            </a:r>
            <a:r>
              <a:rPr lang="it-IT" baseline="-25000" dirty="0" err="1"/>
              <a:t>K</a:t>
            </a:r>
            <a:r>
              <a:rPr lang="it-IT" dirty="0"/>
              <a:t>) </a:t>
            </a:r>
            <a:r>
              <a:rPr lang="it-IT" dirty="0" err="1"/>
              <a:t>pair</a:t>
            </a:r>
            <a:r>
              <a:rPr lang="it-IT" dirty="0"/>
              <a:t> s.t.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</a:t>
            </a:r>
            <a:r>
              <a:rPr lang="it-IT" dirty="0" err="1"/>
              <a:t>Pub</a:t>
            </a:r>
            <a:r>
              <a:rPr lang="it-IT" baseline="-25000" dirty="0" err="1"/>
              <a:t>K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NOBODY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Priv</a:t>
            </a:r>
            <a:r>
              <a:rPr lang="it-IT" baseline="-25000" dirty="0" err="1"/>
              <a:t>K</a:t>
            </a:r>
            <a:r>
              <a:rPr lang="it-IT" dirty="0"/>
              <a:t>?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Priv</a:t>
            </a:r>
            <a:r>
              <a:rPr lang="it-IT" baseline="-25000" dirty="0" err="1"/>
              <a:t>K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revealed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 on,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needed</a:t>
            </a:r>
            <a:endParaRPr lang="it-IT" dirty="0"/>
          </a:p>
          <a:p>
            <a:pPr lvl="2">
              <a:defRPr/>
            </a:pPr>
            <a:r>
              <a:rPr lang="it-IT" dirty="0"/>
              <a:t>E.g.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noone</a:t>
            </a:r>
            <a:r>
              <a:rPr lang="it-IT" dirty="0"/>
              <a:t> can open, </a:t>
            </a:r>
            <a:r>
              <a:rPr lang="it-IT" dirty="0" err="1"/>
              <a:t>unless</a:t>
            </a:r>
            <a:r>
              <a:rPr lang="it-IT" dirty="0"/>
              <a:t> </a:t>
            </a:r>
            <a:r>
              <a:rPr lang="it-IT" dirty="0" err="1"/>
              <a:t>special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</a:t>
            </a:r>
            <a:r>
              <a:rPr lang="it-IT" dirty="0" err="1"/>
              <a:t>occur</a:t>
            </a:r>
            <a:endParaRPr lang="it-IT" dirty="0"/>
          </a:p>
          <a:p>
            <a:pPr lvl="1">
              <a:defRPr/>
            </a:pPr>
            <a:r>
              <a:rPr lang="it-IT" dirty="0" err="1"/>
              <a:t>Priv</a:t>
            </a:r>
            <a:r>
              <a:rPr lang="it-IT" baseline="-25000" dirty="0" err="1"/>
              <a:t>K</a:t>
            </a:r>
            <a:r>
              <a:rPr lang="it-IT" dirty="0"/>
              <a:t> NEVER </a:t>
            </a:r>
            <a:r>
              <a:rPr lang="it-IT" dirty="0" err="1"/>
              <a:t>revealed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are </a:t>
            </a:r>
            <a:r>
              <a:rPr lang="it-IT" dirty="0" err="1"/>
              <a:t>needed</a:t>
            </a:r>
            <a:endParaRPr lang="it-IT" dirty="0"/>
          </a:p>
          <a:p>
            <a:pPr lvl="2">
              <a:defRPr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in IBE (more </a:t>
            </a:r>
            <a:r>
              <a:rPr lang="it-IT" dirty="0" err="1"/>
              <a:t>later</a:t>
            </a:r>
            <a:r>
              <a:rPr lang="it-IT" dirty="0"/>
              <a:t>)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 </a:t>
            </a:r>
          </a:p>
          <a:p>
            <a:pPr lvl="1">
              <a:defRPr/>
            </a:pPr>
            <a:r>
              <a:rPr lang="it-IT" dirty="0"/>
              <a:t>e.g. generate </a:t>
            </a:r>
            <a:r>
              <a:rPr lang="it-IT" dirty="0" err="1"/>
              <a:t>h=g</a:t>
            </a:r>
            <a:r>
              <a:rPr lang="it-IT" baseline="30000" dirty="0" err="1"/>
              <a:t>w</a:t>
            </a:r>
            <a:r>
              <a:rPr lang="it-IT" dirty="0"/>
              <a:t> in </a:t>
            </a:r>
            <a:r>
              <a:rPr lang="it-IT" dirty="0" err="1"/>
              <a:t>pedersen</a:t>
            </a:r>
            <a:r>
              <a:rPr lang="it-IT" dirty="0"/>
              <a:t> VSS</a:t>
            </a:r>
          </a:p>
          <a:p>
            <a:pPr lvl="1">
              <a:defRPr/>
            </a:pPr>
            <a:r>
              <a:rPr lang="it-IT" dirty="0"/>
              <a:t>And </a:t>
            </a:r>
            <a:r>
              <a:rPr lang="it-IT" dirty="0" err="1"/>
              <a:t>many</a:t>
            </a:r>
            <a:r>
              <a:rPr lang="it-IT" dirty="0"/>
              <a:t> and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creative </a:t>
            </a:r>
            <a:r>
              <a:rPr lang="it-IT" dirty="0" err="1"/>
              <a:t>constructions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770CFF-81D4-4644-ABA2-306E39DC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Answer</a:t>
            </a:r>
            <a:r>
              <a:rPr lang="it-IT" dirty="0"/>
              <a:t>: yes!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29D582-F830-4F5E-821A-ECFC70DF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Schemes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DKG</a:t>
            </a:r>
          </a:p>
          <a:p>
            <a:pPr lvl="1">
              <a:defRPr/>
            </a:pPr>
            <a:r>
              <a:rPr lang="it-IT" dirty="0" err="1"/>
              <a:t>Distributed</a:t>
            </a:r>
            <a:r>
              <a:rPr lang="it-IT" dirty="0"/>
              <a:t> Key Generation</a:t>
            </a:r>
          </a:p>
          <a:p>
            <a:pPr lvl="1">
              <a:defRPr/>
            </a:pP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, NO authority or TTP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: </a:t>
            </a:r>
            <a:r>
              <a:rPr lang="it-IT" dirty="0" err="1"/>
              <a:t>Pedersen</a:t>
            </a:r>
            <a:r>
              <a:rPr lang="it-IT" dirty="0"/>
              <a:t> DKG</a:t>
            </a:r>
          </a:p>
          <a:p>
            <a:pPr lvl="1">
              <a:defRPr/>
            </a:pPr>
            <a:r>
              <a:rPr lang="it-IT" dirty="0"/>
              <a:t>1991</a:t>
            </a:r>
          </a:p>
          <a:p>
            <a:pPr lvl="2">
              <a:defRPr/>
            </a:pPr>
            <a:r>
              <a:rPr lang="it-IT" dirty="0"/>
              <a:t>“</a:t>
            </a:r>
            <a:r>
              <a:rPr lang="it-IT" dirty="0" err="1"/>
              <a:t>simple</a:t>
            </a:r>
            <a:r>
              <a:rPr lang="it-IT" dirty="0"/>
              <a:t>”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saw</a:t>
            </a:r>
            <a:r>
              <a:rPr lang="it-IT" dirty="0"/>
              <a:t> so far </a:t>
            </a:r>
          </a:p>
          <a:p>
            <a:pPr lvl="1">
              <a:defRPr/>
            </a:pPr>
            <a:r>
              <a:rPr lang="it-IT" dirty="0" err="1"/>
              <a:t>improved</a:t>
            </a:r>
            <a:r>
              <a:rPr lang="it-IT" dirty="0"/>
              <a:t> and </a:t>
            </a:r>
            <a:r>
              <a:rPr lang="it-IT" dirty="0" err="1"/>
              <a:t>made</a:t>
            </a:r>
            <a:r>
              <a:rPr lang="it-IT" dirty="0"/>
              <a:t> more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cheating</a:t>
            </a:r>
            <a:r>
              <a:rPr lang="it-IT" dirty="0"/>
              <a:t> </a:t>
            </a:r>
            <a:r>
              <a:rPr lang="it-IT" dirty="0" err="1"/>
              <a:t>parties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/>
              <a:t>Gennaro++ </a:t>
            </a:r>
            <a:r>
              <a:rPr lang="it-IT" sz="2300" dirty="0"/>
              <a:t>(</a:t>
            </a:r>
            <a:r>
              <a:rPr lang="it-IT" sz="2300" dirty="0" err="1"/>
              <a:t>various</a:t>
            </a:r>
            <a:r>
              <a:rPr lang="it-IT" sz="2300" dirty="0"/>
              <a:t> </a:t>
            </a:r>
            <a:r>
              <a:rPr lang="it-IT" sz="2300" dirty="0" err="1"/>
              <a:t>works</a:t>
            </a:r>
            <a:r>
              <a:rPr lang="it-IT" sz="2300" dirty="0"/>
              <a:t> </a:t>
            </a:r>
            <a:r>
              <a:rPr lang="it-IT" sz="2300" dirty="0" err="1"/>
              <a:t>from</a:t>
            </a:r>
            <a:r>
              <a:rPr lang="it-IT" sz="2300" dirty="0"/>
              <a:t> 1999 </a:t>
            </a:r>
            <a:r>
              <a:rPr lang="it-IT" sz="2300" dirty="0" err="1"/>
              <a:t>to</a:t>
            </a:r>
            <a:r>
              <a:rPr lang="it-IT" sz="2300" dirty="0"/>
              <a:t> 2007)</a:t>
            </a:r>
          </a:p>
          <a:p>
            <a:pPr lvl="1">
              <a:defRPr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stick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  <a:p>
            <a:pPr lvl="2">
              <a:defRPr/>
            </a:pPr>
            <a:r>
              <a:rPr lang="it-IT" dirty="0" err="1"/>
              <a:t>Limitations</a:t>
            </a:r>
            <a:r>
              <a:rPr lang="it-IT" dirty="0"/>
              <a:t> are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subtle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cheating</a:t>
            </a:r>
            <a:r>
              <a:rPr lang="it-IT" dirty="0"/>
              <a:t> </a:t>
            </a:r>
            <a:r>
              <a:rPr lang="it-IT" dirty="0" err="1"/>
              <a:t>parties</a:t>
            </a:r>
            <a:endParaRPr lang="it-IT" dirty="0"/>
          </a:p>
          <a:p>
            <a:pPr lvl="2">
              <a:defRPr/>
            </a:pPr>
            <a:r>
              <a:rPr lang="it-IT" dirty="0" err="1"/>
              <a:t>Pedersen</a:t>
            </a:r>
            <a:r>
              <a:rPr lang="it-IT" dirty="0"/>
              <a:t> DKG </a:t>
            </a:r>
            <a:r>
              <a:rPr lang="it-IT" dirty="0" err="1"/>
              <a:t>still</a:t>
            </a:r>
            <a:r>
              <a:rPr lang="it-IT" dirty="0"/>
              <a:t> OK in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endParaRPr lang="it-IT" dirty="0"/>
          </a:p>
          <a:p>
            <a:pPr lvl="2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DE259C-BB33-4416-9A94-307AEE9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2531" name="Ovale 3">
            <a:extLst>
              <a:ext uri="{FF2B5EF4-FFF2-40B4-BE49-F238E27FC236}">
                <a16:creationId xmlns:a16="http://schemas.microsoft.com/office/drawing/2014/main" id="{2639C570-C2D2-4174-A8E7-0AD793207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532" name="Ovale 4">
            <a:extLst>
              <a:ext uri="{FF2B5EF4-FFF2-40B4-BE49-F238E27FC236}">
                <a16:creationId xmlns:a16="http://schemas.microsoft.com/office/drawing/2014/main" id="{661B39ED-2919-4B05-9F73-9BE088A2E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533" name="Ovale 5">
            <a:extLst>
              <a:ext uri="{FF2B5EF4-FFF2-40B4-BE49-F238E27FC236}">
                <a16:creationId xmlns:a16="http://schemas.microsoft.com/office/drawing/2014/main" id="{1638352D-214C-485D-B4B7-1199D601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534" name="Ovale 6">
            <a:extLst>
              <a:ext uri="{FF2B5EF4-FFF2-40B4-BE49-F238E27FC236}">
                <a16:creationId xmlns:a16="http://schemas.microsoft.com/office/drawing/2014/main" id="{09DE6F86-4D67-4C19-8F55-02519943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535" name="CasellaDiTesto 7">
            <a:extLst>
              <a:ext uri="{FF2B5EF4-FFF2-40B4-BE49-F238E27FC236}">
                <a16:creationId xmlns:a16="http://schemas.microsoft.com/office/drawing/2014/main" id="{D2221C9D-1740-41C2-A332-4B9656680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2536" name="CasellaDiTesto 8">
            <a:extLst>
              <a:ext uri="{FF2B5EF4-FFF2-40B4-BE49-F238E27FC236}">
                <a16:creationId xmlns:a16="http://schemas.microsoft.com/office/drawing/2014/main" id="{1754BDC1-079E-4005-A51A-43A48139E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2537" name="CasellaDiTesto 9">
            <a:extLst>
              <a:ext uri="{FF2B5EF4-FFF2-40B4-BE49-F238E27FC236}">
                <a16:creationId xmlns:a16="http://schemas.microsoft.com/office/drawing/2014/main" id="{F0962E93-9815-474E-80A9-2E23B1A2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2538" name="CasellaDiTesto 10">
            <a:extLst>
              <a:ext uri="{FF2B5EF4-FFF2-40B4-BE49-F238E27FC236}">
                <a16:creationId xmlns:a16="http://schemas.microsoft.com/office/drawing/2014/main" id="{33886A8D-3BC3-4A64-B2FD-F6BF3713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0A25DFC-05B8-4894-A278-63A27D501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5897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1: each party independently generates random secret </a:t>
            </a: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a</a:t>
            </a:r>
            <a:r>
              <a:rPr lang="it-IT" altLang="it-IT" sz="2800" baseline="-25000">
                <a:solidFill>
                  <a:srgbClr val="FF0000"/>
                </a:solidFill>
                <a:latin typeface="Arial Narrow" panose="020B0606020202030204" pitchFamily="34" charset="0"/>
              </a:rPr>
              <a:t>0,i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1682" name="Object 2">
            <a:extLst>
              <a:ext uri="{FF2B5EF4-FFF2-40B4-BE49-F238E27FC236}">
                <a16:creationId xmlns:a16="http://schemas.microsoft.com/office/drawing/2014/main" id="{5F9C3EBA-4420-4F32-BD47-E55062545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2">
            <a:extLst>
              <a:ext uri="{FF2B5EF4-FFF2-40B4-BE49-F238E27FC236}">
                <a16:creationId xmlns:a16="http://schemas.microsoft.com/office/drawing/2014/main" id="{0A634C85-3652-427B-80F3-D62FAD9EB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2">
            <a:extLst>
              <a:ext uri="{FF2B5EF4-FFF2-40B4-BE49-F238E27FC236}">
                <a16:creationId xmlns:a16="http://schemas.microsoft.com/office/drawing/2014/main" id="{CFE94F87-72DC-4FEF-8613-6EB48F9E9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2">
            <a:extLst>
              <a:ext uri="{FF2B5EF4-FFF2-40B4-BE49-F238E27FC236}">
                <a16:creationId xmlns:a16="http://schemas.microsoft.com/office/drawing/2014/main" id="{E4DB0D8E-43CB-4E68-ACBF-B76200DF3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304EF8-3E57-4F37-8498-50E0C260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Limitations</a:t>
            </a:r>
            <a:r>
              <a:rPr lang="it-IT" dirty="0"/>
              <a:t>, so far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093F5-42CA-42D9-8244-BE9E6D1E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8958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Everybody</a:t>
            </a:r>
            <a:r>
              <a:rPr lang="it-IT" dirty="0"/>
              <a:t> </a:t>
            </a:r>
            <a:r>
              <a:rPr lang="it-IT" dirty="0" err="1"/>
              <a:t>must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honest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/>
              <a:t>Dealer, </a:t>
            </a:r>
            <a:r>
              <a:rPr lang="it-IT" dirty="0" err="1"/>
              <a:t>Parties</a:t>
            </a:r>
            <a:endParaRPr lang="it-IT" dirty="0"/>
          </a:p>
          <a:p>
            <a:pPr lvl="1">
              <a:defRPr/>
            </a:pPr>
            <a:r>
              <a:rPr lang="it-IT" dirty="0" err="1"/>
              <a:t>Honest-but-curious</a:t>
            </a:r>
            <a:r>
              <a:rPr lang="it-IT" dirty="0"/>
              <a:t> </a:t>
            </a:r>
            <a:r>
              <a:rPr lang="it-IT" dirty="0" err="1"/>
              <a:t>model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No way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rules</a:t>
            </a:r>
            <a:r>
              <a:rPr lang="it-IT" dirty="0"/>
              <a:t> are </a:t>
            </a:r>
            <a:r>
              <a:rPr lang="it-IT" dirty="0" err="1"/>
              <a:t>followed</a:t>
            </a:r>
            <a:endParaRPr lang="it-IT" dirty="0"/>
          </a:p>
          <a:p>
            <a:pPr lvl="1">
              <a:defRPr/>
            </a:pPr>
            <a:r>
              <a:rPr lang="it-IT" dirty="0"/>
              <a:t>i.e., </a:t>
            </a:r>
            <a:r>
              <a:rPr lang="it-IT" dirty="0" err="1"/>
              <a:t>detect</a:t>
            </a:r>
            <a:r>
              <a:rPr lang="it-IT" dirty="0"/>
              <a:t>/block </a:t>
            </a:r>
            <a:r>
              <a:rPr lang="it-IT" dirty="0" err="1"/>
              <a:t>cheaters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r>
              <a:rPr lang="it-IT" dirty="0"/>
              <a:t> </a:t>
            </a:r>
            <a:r>
              <a:rPr lang="it-IT" dirty="0" err="1"/>
              <a:t>protocols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/>
              <a:t>Party can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</a:t>
            </a:r>
            <a:r>
              <a:rPr lang="it-IT" dirty="0" err="1"/>
              <a:t>dealed</a:t>
            </a:r>
            <a:r>
              <a:rPr lang="it-IT" dirty="0"/>
              <a:t> share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consistent</a:t>
            </a:r>
            <a:endParaRPr lang="it-IT" dirty="0"/>
          </a:p>
          <a:p>
            <a:pPr lvl="2">
              <a:defRPr/>
            </a:pP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malicious</a:t>
            </a:r>
            <a:r>
              <a:rPr lang="it-IT" dirty="0"/>
              <a:t> dealer</a:t>
            </a:r>
          </a:p>
          <a:p>
            <a:pPr lvl="1">
              <a:defRPr/>
            </a:pPr>
            <a:r>
              <a:rPr lang="it-IT" dirty="0" err="1"/>
              <a:t>Parties</a:t>
            </a:r>
            <a:r>
              <a:rPr lang="it-IT" dirty="0"/>
              <a:t> can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</a:t>
            </a:r>
            <a:r>
              <a:rPr lang="it-IT" dirty="0" err="1"/>
              <a:t>revealed</a:t>
            </a:r>
            <a:r>
              <a:rPr lang="it-IT" dirty="0"/>
              <a:t> share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consistent</a:t>
            </a:r>
            <a:endParaRPr lang="it-IT" dirty="0"/>
          </a:p>
          <a:p>
            <a:pPr lvl="2">
              <a:defRPr/>
            </a:pP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cheating</a:t>
            </a:r>
            <a:r>
              <a:rPr lang="it-IT" dirty="0"/>
              <a:t> </a:t>
            </a:r>
            <a:r>
              <a:rPr lang="it-IT" dirty="0" err="1"/>
              <a:t>parties</a:t>
            </a:r>
            <a:endParaRPr lang="it-IT" dirty="0"/>
          </a:p>
          <a:p>
            <a:pPr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0C440-423C-4C34-A929-05A52A00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3555" name="Ovale 3">
            <a:extLst>
              <a:ext uri="{FF2B5EF4-FFF2-40B4-BE49-F238E27FC236}">
                <a16:creationId xmlns:a16="http://schemas.microsoft.com/office/drawing/2014/main" id="{D9896AAF-10BC-41E7-9EE7-2CF7D25CC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3556" name="Ovale 4">
            <a:extLst>
              <a:ext uri="{FF2B5EF4-FFF2-40B4-BE49-F238E27FC236}">
                <a16:creationId xmlns:a16="http://schemas.microsoft.com/office/drawing/2014/main" id="{A102F6C0-92F3-4199-B949-6E31D389B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3557" name="Ovale 5">
            <a:extLst>
              <a:ext uri="{FF2B5EF4-FFF2-40B4-BE49-F238E27FC236}">
                <a16:creationId xmlns:a16="http://schemas.microsoft.com/office/drawing/2014/main" id="{158F4C0A-E8C7-47D5-94F1-75B40C497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3558" name="Ovale 6">
            <a:extLst>
              <a:ext uri="{FF2B5EF4-FFF2-40B4-BE49-F238E27FC236}">
                <a16:creationId xmlns:a16="http://schemas.microsoft.com/office/drawing/2014/main" id="{03B8105E-1EF1-4984-AA46-95F54A722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3559" name="CasellaDiTesto 7">
            <a:extLst>
              <a:ext uri="{FF2B5EF4-FFF2-40B4-BE49-F238E27FC236}">
                <a16:creationId xmlns:a16="http://schemas.microsoft.com/office/drawing/2014/main" id="{EA25F404-A73B-418C-B4A3-EA7DD201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3560" name="CasellaDiTesto 8">
            <a:extLst>
              <a:ext uri="{FF2B5EF4-FFF2-40B4-BE49-F238E27FC236}">
                <a16:creationId xmlns:a16="http://schemas.microsoft.com/office/drawing/2014/main" id="{75CF699A-980B-471B-B054-A847E57D8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3561" name="CasellaDiTesto 9">
            <a:extLst>
              <a:ext uri="{FF2B5EF4-FFF2-40B4-BE49-F238E27FC236}">
                <a16:creationId xmlns:a16="http://schemas.microsoft.com/office/drawing/2014/main" id="{9C6A3121-3435-4E0D-9C03-CE1BFCF3C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3562" name="CasellaDiTesto 10">
            <a:extLst>
              <a:ext uri="{FF2B5EF4-FFF2-40B4-BE49-F238E27FC236}">
                <a16:creationId xmlns:a16="http://schemas.microsoft.com/office/drawing/2014/main" id="{892C49AA-79EF-4A1F-9924-74B2E5FB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3563" name="CasellaDiTesto 12">
            <a:extLst>
              <a:ext uri="{FF2B5EF4-FFF2-40B4-BE49-F238E27FC236}">
                <a16:creationId xmlns:a16="http://schemas.microsoft.com/office/drawing/2014/main" id="{8A357F29-7CE5-4DAD-BEF3-DD52AE113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6913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2: generates random polynomial of degree (t-1) with known term </a:t>
            </a: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a</a:t>
            </a:r>
            <a:r>
              <a:rPr lang="it-IT" altLang="it-IT" sz="2800" baseline="-25000">
                <a:solidFill>
                  <a:srgbClr val="FF0000"/>
                </a:solidFill>
                <a:latin typeface="Arial Narrow" panose="020B0606020202030204" pitchFamily="34" charset="0"/>
              </a:rPr>
              <a:t>0,i</a:t>
            </a: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3564" name="Object 2">
            <a:extLst>
              <a:ext uri="{FF2B5EF4-FFF2-40B4-BE49-F238E27FC236}">
                <a16:creationId xmlns:a16="http://schemas.microsoft.com/office/drawing/2014/main" id="{0FFBB768-895B-4A9D-A739-EFA790FC7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2">
            <a:extLst>
              <a:ext uri="{FF2B5EF4-FFF2-40B4-BE49-F238E27FC236}">
                <a16:creationId xmlns:a16="http://schemas.microsoft.com/office/drawing/2014/main" id="{3C8AD877-3C9C-4F8A-B722-523A1C174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2">
            <a:extLst>
              <a:ext uri="{FF2B5EF4-FFF2-40B4-BE49-F238E27FC236}">
                <a16:creationId xmlns:a16="http://schemas.microsoft.com/office/drawing/2014/main" id="{E6F1BF07-C559-49E5-8B33-4E4E52B47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2">
            <a:extLst>
              <a:ext uri="{FF2B5EF4-FFF2-40B4-BE49-F238E27FC236}">
                <a16:creationId xmlns:a16="http://schemas.microsoft.com/office/drawing/2014/main" id="{4E3E0262-09ED-4230-B380-0C27E4A07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2">
            <a:extLst>
              <a:ext uri="{FF2B5EF4-FFF2-40B4-BE49-F238E27FC236}">
                <a16:creationId xmlns:a16="http://schemas.microsoft.com/office/drawing/2014/main" id="{A163BA8D-9685-4E33-AEE1-DEEF02A34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2">
            <a:extLst>
              <a:ext uri="{FF2B5EF4-FFF2-40B4-BE49-F238E27FC236}">
                <a16:creationId xmlns:a16="http://schemas.microsoft.com/office/drawing/2014/main" id="{864DFC49-EBF5-46BF-BEC4-EBD76FBE0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2">
            <a:extLst>
              <a:ext uri="{FF2B5EF4-FFF2-40B4-BE49-F238E27FC236}">
                <a16:creationId xmlns:a16="http://schemas.microsoft.com/office/drawing/2014/main" id="{D44D8822-E2A5-4364-A024-D94FF29D0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2">
            <a:extLst>
              <a:ext uri="{FF2B5EF4-FFF2-40B4-BE49-F238E27FC236}">
                <a16:creationId xmlns:a16="http://schemas.microsoft.com/office/drawing/2014/main" id="{13625B3A-E965-42CC-BDAC-21E6AB632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F62D73-7C84-48AE-BC07-9240BBDD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4579" name="Ovale 3">
            <a:extLst>
              <a:ext uri="{FF2B5EF4-FFF2-40B4-BE49-F238E27FC236}">
                <a16:creationId xmlns:a16="http://schemas.microsoft.com/office/drawing/2014/main" id="{E337C5A6-8BD9-4F1F-989E-F0F844D5C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0" name="Ovale 4">
            <a:extLst>
              <a:ext uri="{FF2B5EF4-FFF2-40B4-BE49-F238E27FC236}">
                <a16:creationId xmlns:a16="http://schemas.microsoft.com/office/drawing/2014/main" id="{AD2BD896-92FD-43CF-868E-95B4FA42D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1" name="Ovale 5">
            <a:extLst>
              <a:ext uri="{FF2B5EF4-FFF2-40B4-BE49-F238E27FC236}">
                <a16:creationId xmlns:a16="http://schemas.microsoft.com/office/drawing/2014/main" id="{11DE9A6A-6F31-4F15-B79A-F35310915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2" name="Ovale 6">
            <a:extLst>
              <a:ext uri="{FF2B5EF4-FFF2-40B4-BE49-F238E27FC236}">
                <a16:creationId xmlns:a16="http://schemas.microsoft.com/office/drawing/2014/main" id="{25488278-4E20-4CF7-B715-A9684C9C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3" name="CasellaDiTesto 7">
            <a:extLst>
              <a:ext uri="{FF2B5EF4-FFF2-40B4-BE49-F238E27FC236}">
                <a16:creationId xmlns:a16="http://schemas.microsoft.com/office/drawing/2014/main" id="{31221C44-54B8-47C5-BDB6-E652D09BB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4584" name="CasellaDiTesto 8">
            <a:extLst>
              <a:ext uri="{FF2B5EF4-FFF2-40B4-BE49-F238E27FC236}">
                <a16:creationId xmlns:a16="http://schemas.microsoft.com/office/drawing/2014/main" id="{F3FFBB1B-853A-4022-8323-095202567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4585" name="CasellaDiTesto 9">
            <a:extLst>
              <a:ext uri="{FF2B5EF4-FFF2-40B4-BE49-F238E27FC236}">
                <a16:creationId xmlns:a16="http://schemas.microsoft.com/office/drawing/2014/main" id="{399EB2C2-2BD4-4481-8BBB-276EF8DE3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4586" name="CasellaDiTesto 10">
            <a:extLst>
              <a:ext uri="{FF2B5EF4-FFF2-40B4-BE49-F238E27FC236}">
                <a16:creationId xmlns:a16="http://schemas.microsoft.com/office/drawing/2014/main" id="{9574EBCB-9A8B-4E9F-9D51-BE46724B1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4587" name="CasellaDiTesto 12">
            <a:extLst>
              <a:ext uri="{FF2B5EF4-FFF2-40B4-BE49-F238E27FC236}">
                <a16:creationId xmlns:a16="http://schemas.microsoft.com/office/drawing/2014/main" id="{284A6D0D-BF35-4161-A73E-26EFA606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6361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3: securely exchanges share of own poly with every other party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4588" name="Object 2">
            <a:extLst>
              <a:ext uri="{FF2B5EF4-FFF2-40B4-BE49-F238E27FC236}">
                <a16:creationId xmlns:a16="http://schemas.microsoft.com/office/drawing/2014/main" id="{02CA0DC9-64D1-424E-92F4-04055AAA0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2">
            <a:extLst>
              <a:ext uri="{FF2B5EF4-FFF2-40B4-BE49-F238E27FC236}">
                <a16:creationId xmlns:a16="http://schemas.microsoft.com/office/drawing/2014/main" id="{BA43DBF2-42A3-4D7C-B729-58AB86BD5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2">
            <a:extLst>
              <a:ext uri="{FF2B5EF4-FFF2-40B4-BE49-F238E27FC236}">
                <a16:creationId xmlns:a16="http://schemas.microsoft.com/office/drawing/2014/main" id="{BFC987AB-345F-40D6-9D91-3F862EA775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2">
            <a:extLst>
              <a:ext uri="{FF2B5EF4-FFF2-40B4-BE49-F238E27FC236}">
                <a16:creationId xmlns:a16="http://schemas.microsoft.com/office/drawing/2014/main" id="{6CE5DA2D-4FAF-415B-9D7E-E762B7DA3F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2">
            <a:extLst>
              <a:ext uri="{FF2B5EF4-FFF2-40B4-BE49-F238E27FC236}">
                <a16:creationId xmlns:a16="http://schemas.microsoft.com/office/drawing/2014/main" id="{32AF0550-C734-47E7-A0BE-5584EB869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2">
            <a:extLst>
              <a:ext uri="{FF2B5EF4-FFF2-40B4-BE49-F238E27FC236}">
                <a16:creationId xmlns:a16="http://schemas.microsoft.com/office/drawing/2014/main" id="{6CFE5AA4-714A-4AC7-A7D9-26E5CF527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2">
            <a:extLst>
              <a:ext uri="{FF2B5EF4-FFF2-40B4-BE49-F238E27FC236}">
                <a16:creationId xmlns:a16="http://schemas.microsoft.com/office/drawing/2014/main" id="{F61C84E3-1E00-4CD2-8F5E-0918A2C2E0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2">
            <a:extLst>
              <a:ext uri="{FF2B5EF4-FFF2-40B4-BE49-F238E27FC236}">
                <a16:creationId xmlns:a16="http://schemas.microsoft.com/office/drawing/2014/main" id="{9E02C3B4-04CF-4956-A160-933DB2E81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655868C9-6B6D-4423-8795-568BE2F1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2312988"/>
            <a:ext cx="1187450" cy="468312"/>
          </a:xfrm>
          <a:prstGeom prst="rightArrow">
            <a:avLst>
              <a:gd name="adj1" fmla="val 50000"/>
              <a:gd name="adj2" fmla="val 49949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67D6B01D-D55B-4B7F-A976-E1683940BFC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93951" y="3448050"/>
            <a:ext cx="863600" cy="466725"/>
          </a:xfrm>
          <a:prstGeom prst="rightArrow">
            <a:avLst>
              <a:gd name="adj1" fmla="val 50000"/>
              <a:gd name="adj2" fmla="val 50113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41B2F5DC-7BFD-47E8-9886-4B8836995983}"/>
              </a:ext>
            </a:extLst>
          </p:cNvPr>
          <p:cNvSpPr>
            <a:spLocks noChangeArrowheads="1"/>
          </p:cNvSpPr>
          <p:nvPr/>
        </p:nvSpPr>
        <p:spPr bwMode="auto">
          <a:xfrm rot="2493852">
            <a:off x="3198813" y="3524250"/>
            <a:ext cx="2093912" cy="468313"/>
          </a:xfrm>
          <a:prstGeom prst="rightArrow">
            <a:avLst>
              <a:gd name="adj1" fmla="val 50000"/>
              <a:gd name="adj2" fmla="val 4999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graphicFrame>
        <p:nvGraphicFramePr>
          <p:cNvPr id="73738" name="Object 2">
            <a:extLst>
              <a:ext uri="{FF2B5EF4-FFF2-40B4-BE49-F238E27FC236}">
                <a16:creationId xmlns:a16="http://schemas.microsoft.com/office/drawing/2014/main" id="{A99B5467-2C00-45B8-9956-FB8E7F2B9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881188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368300" imgH="228600" progId="Equation.3">
                  <p:embed/>
                </p:oleObj>
              </mc:Choice>
              <mc:Fallback>
                <p:oleObj name="Equazione" r:id="rId1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881188"/>
                        <a:ext cx="752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2">
            <a:extLst>
              <a:ext uri="{FF2B5EF4-FFF2-40B4-BE49-F238E27FC236}">
                <a16:creationId xmlns:a16="http://schemas.microsoft.com/office/drawing/2014/main" id="{2C6A98A6-F600-4F16-A965-D5C61E5EF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9888" y="31781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368300" imgH="228600" progId="Equation.3">
                  <p:embed/>
                </p:oleObj>
              </mc:Choice>
              <mc:Fallback>
                <p:oleObj name="Equazione" r:id="rId20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3178175"/>
                        <a:ext cx="752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2">
            <a:extLst>
              <a:ext uri="{FF2B5EF4-FFF2-40B4-BE49-F238E27FC236}">
                <a16:creationId xmlns:a16="http://schemas.microsoft.com/office/drawing/2014/main" id="{64B3DAF8-1099-4DB4-9E48-B20B3A18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3357563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355446" imgH="228501" progId="Equation.3">
                  <p:embed/>
                </p:oleObj>
              </mc:Choice>
              <mc:Fallback>
                <p:oleObj name="Equazione" r:id="rId22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357563"/>
                        <a:ext cx="7254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2">
            <a:extLst>
              <a:ext uri="{FF2B5EF4-FFF2-40B4-BE49-F238E27FC236}">
                <a16:creationId xmlns:a16="http://schemas.microsoft.com/office/drawing/2014/main" id="{5F5117EC-BDDB-46C3-9380-2490B3DEC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18827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368300" imgH="228600" progId="Equation.3">
                  <p:embed/>
                </p:oleObj>
              </mc:Choice>
              <mc:Fallback>
                <p:oleObj name="Equazione" r:id="rId24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882775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2">
            <a:extLst>
              <a:ext uri="{FF2B5EF4-FFF2-40B4-BE49-F238E27FC236}">
                <a16:creationId xmlns:a16="http://schemas.microsoft.com/office/drawing/2014/main" id="{BEE3AD91-80F1-4774-88F7-655B15727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4906963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5" imgW="355446" imgH="228501" progId="Equation.3">
                  <p:embed/>
                </p:oleObj>
              </mc:Choice>
              <mc:Fallback>
                <p:oleObj name="Equazione" r:id="rId25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906963"/>
                        <a:ext cx="7254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2">
            <a:extLst>
              <a:ext uri="{FF2B5EF4-FFF2-40B4-BE49-F238E27FC236}">
                <a16:creationId xmlns:a16="http://schemas.microsoft.com/office/drawing/2014/main" id="{85298BA8-E322-4C13-B633-882D41F3D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4325" y="49069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6" imgW="368300" imgH="228600" progId="Equation.3">
                  <p:embed/>
                </p:oleObj>
              </mc:Choice>
              <mc:Fallback>
                <p:oleObj name="Equazione" r:id="rId26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49069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E1B2C4-7C52-4837-AF9C-FD03247E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5603" name="Ovale 3">
            <a:extLst>
              <a:ext uri="{FF2B5EF4-FFF2-40B4-BE49-F238E27FC236}">
                <a16:creationId xmlns:a16="http://schemas.microsoft.com/office/drawing/2014/main" id="{7E7C5C18-9328-4E58-B7B4-83AE6FA6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604" name="Ovale 4">
            <a:extLst>
              <a:ext uri="{FF2B5EF4-FFF2-40B4-BE49-F238E27FC236}">
                <a16:creationId xmlns:a16="http://schemas.microsoft.com/office/drawing/2014/main" id="{DAC11765-4301-471B-BAF1-72CC8D23A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605" name="Ovale 5">
            <a:extLst>
              <a:ext uri="{FF2B5EF4-FFF2-40B4-BE49-F238E27FC236}">
                <a16:creationId xmlns:a16="http://schemas.microsoft.com/office/drawing/2014/main" id="{11F75757-1171-4185-BA3C-38E8FE803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606" name="Ovale 6">
            <a:extLst>
              <a:ext uri="{FF2B5EF4-FFF2-40B4-BE49-F238E27FC236}">
                <a16:creationId xmlns:a16="http://schemas.microsoft.com/office/drawing/2014/main" id="{E842FFB3-5F9B-44B3-901A-37CC041A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607" name="CasellaDiTesto 7">
            <a:extLst>
              <a:ext uri="{FF2B5EF4-FFF2-40B4-BE49-F238E27FC236}">
                <a16:creationId xmlns:a16="http://schemas.microsoft.com/office/drawing/2014/main" id="{46BCCDD8-537B-41D7-A6CE-330653196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5608" name="CasellaDiTesto 8">
            <a:extLst>
              <a:ext uri="{FF2B5EF4-FFF2-40B4-BE49-F238E27FC236}">
                <a16:creationId xmlns:a16="http://schemas.microsoft.com/office/drawing/2014/main" id="{6C126FE2-D4B7-48B5-98CA-28FC084D9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5609" name="CasellaDiTesto 9">
            <a:extLst>
              <a:ext uri="{FF2B5EF4-FFF2-40B4-BE49-F238E27FC236}">
                <a16:creationId xmlns:a16="http://schemas.microsoft.com/office/drawing/2014/main" id="{D787AEEF-897C-4E68-BDB0-70178C5B5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5610" name="CasellaDiTesto 10">
            <a:extLst>
              <a:ext uri="{FF2B5EF4-FFF2-40B4-BE49-F238E27FC236}">
                <a16:creationId xmlns:a16="http://schemas.microsoft.com/office/drawing/2014/main" id="{FBE1C534-4646-41C3-A441-4C0720CE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5611" name="CasellaDiTesto 12">
            <a:extLst>
              <a:ext uri="{FF2B5EF4-FFF2-40B4-BE49-F238E27FC236}">
                <a16:creationId xmlns:a16="http://schemas.microsoft.com/office/drawing/2014/main" id="{79026C02-3ACD-452A-BCA2-E3AE8555F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6361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3: securely exchanges share of own poly with every other party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5612" name="Object 2">
            <a:extLst>
              <a:ext uri="{FF2B5EF4-FFF2-40B4-BE49-F238E27FC236}">
                <a16:creationId xmlns:a16="http://schemas.microsoft.com/office/drawing/2014/main" id="{ED57F338-592E-4257-A698-A63EF3D98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2">
            <a:extLst>
              <a:ext uri="{FF2B5EF4-FFF2-40B4-BE49-F238E27FC236}">
                <a16:creationId xmlns:a16="http://schemas.microsoft.com/office/drawing/2014/main" id="{3B9D568D-A65F-44D2-9EF8-521866256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2">
            <a:extLst>
              <a:ext uri="{FF2B5EF4-FFF2-40B4-BE49-F238E27FC236}">
                <a16:creationId xmlns:a16="http://schemas.microsoft.com/office/drawing/2014/main" id="{F067D326-1A74-444D-9462-B24A68914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2">
            <a:extLst>
              <a:ext uri="{FF2B5EF4-FFF2-40B4-BE49-F238E27FC236}">
                <a16:creationId xmlns:a16="http://schemas.microsoft.com/office/drawing/2014/main" id="{6B601749-A3E7-4C58-A854-42848D9D66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2">
            <a:extLst>
              <a:ext uri="{FF2B5EF4-FFF2-40B4-BE49-F238E27FC236}">
                <a16:creationId xmlns:a16="http://schemas.microsoft.com/office/drawing/2014/main" id="{ED414161-15BF-43F9-986D-835D3B782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2">
            <a:extLst>
              <a:ext uri="{FF2B5EF4-FFF2-40B4-BE49-F238E27FC236}">
                <a16:creationId xmlns:a16="http://schemas.microsoft.com/office/drawing/2014/main" id="{169BC464-6B96-4A95-A510-9FF0165A6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2">
            <a:extLst>
              <a:ext uri="{FF2B5EF4-FFF2-40B4-BE49-F238E27FC236}">
                <a16:creationId xmlns:a16="http://schemas.microsoft.com/office/drawing/2014/main" id="{F7B23C6A-0293-4221-B9D6-FBDF4F35C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2">
            <a:extLst>
              <a:ext uri="{FF2B5EF4-FFF2-40B4-BE49-F238E27FC236}">
                <a16:creationId xmlns:a16="http://schemas.microsoft.com/office/drawing/2014/main" id="{9BDB3450-E481-4C81-801B-FF00340C6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CF284774-42FB-4B76-89AB-26BA5DC4444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1888" y="2312988"/>
            <a:ext cx="1187450" cy="468312"/>
          </a:xfrm>
          <a:prstGeom prst="rightArrow">
            <a:avLst>
              <a:gd name="adj1" fmla="val 50000"/>
              <a:gd name="adj2" fmla="val 49949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9BA8687F-2F5C-4216-9248-3FDC49BB584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345907" y="3447256"/>
            <a:ext cx="863600" cy="468313"/>
          </a:xfrm>
          <a:prstGeom prst="rightArrow">
            <a:avLst>
              <a:gd name="adj1" fmla="val 50000"/>
              <a:gd name="adj2" fmla="val 49943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8B6F3A7E-DDA6-4C68-8D23-9F3D080E3A18}"/>
              </a:ext>
            </a:extLst>
          </p:cNvPr>
          <p:cNvSpPr>
            <a:spLocks noChangeArrowheads="1"/>
          </p:cNvSpPr>
          <p:nvPr/>
        </p:nvSpPr>
        <p:spPr bwMode="auto">
          <a:xfrm rot="19106148" flipH="1">
            <a:off x="3198813" y="3524250"/>
            <a:ext cx="2093912" cy="468313"/>
          </a:xfrm>
          <a:prstGeom prst="rightArrow">
            <a:avLst>
              <a:gd name="adj1" fmla="val 50000"/>
              <a:gd name="adj2" fmla="val 4999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graphicFrame>
        <p:nvGraphicFramePr>
          <p:cNvPr id="73738" name="Object 2">
            <a:extLst>
              <a:ext uri="{FF2B5EF4-FFF2-40B4-BE49-F238E27FC236}">
                <a16:creationId xmlns:a16="http://schemas.microsoft.com/office/drawing/2014/main" id="{E0B677DB-AB8B-4710-B60C-DAF66B028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1881188"/>
          <a:ext cx="727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355446" imgH="228501" progId="Equation.3">
                  <p:embed/>
                </p:oleObj>
              </mc:Choice>
              <mc:Fallback>
                <p:oleObj name="Equazione" r:id="rId18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881188"/>
                        <a:ext cx="7270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2">
            <a:extLst>
              <a:ext uri="{FF2B5EF4-FFF2-40B4-BE49-F238E27FC236}">
                <a16:creationId xmlns:a16="http://schemas.microsoft.com/office/drawing/2014/main" id="{1C0264B7-DE99-40CD-9D79-8B50462DD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7425" y="31781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368300" imgH="228600" progId="Equation.3">
                  <p:embed/>
                </p:oleObj>
              </mc:Choice>
              <mc:Fallback>
                <p:oleObj name="Equazione" r:id="rId20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178175"/>
                        <a:ext cx="752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2">
            <a:extLst>
              <a:ext uri="{FF2B5EF4-FFF2-40B4-BE49-F238E27FC236}">
                <a16:creationId xmlns:a16="http://schemas.microsoft.com/office/drawing/2014/main" id="{FB560B79-C88E-4E79-ACCF-75196F4ED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5025" y="3284538"/>
          <a:ext cx="776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381000" imgH="228600" progId="Equation.3">
                  <p:embed/>
                </p:oleObj>
              </mc:Choice>
              <mc:Fallback>
                <p:oleObj name="Equazione" r:id="rId22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3284538"/>
                        <a:ext cx="7762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2">
            <a:extLst>
              <a:ext uri="{FF2B5EF4-FFF2-40B4-BE49-F238E27FC236}">
                <a16:creationId xmlns:a16="http://schemas.microsoft.com/office/drawing/2014/main" id="{3A28097E-984A-4938-935B-5E95B7915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18827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368300" imgH="228600" progId="Equation.3">
                  <p:embed/>
                </p:oleObj>
              </mc:Choice>
              <mc:Fallback>
                <p:oleObj name="Equazione" r:id="rId24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882775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">
            <a:extLst>
              <a:ext uri="{FF2B5EF4-FFF2-40B4-BE49-F238E27FC236}">
                <a16:creationId xmlns:a16="http://schemas.microsoft.com/office/drawing/2014/main" id="{B0DC3D15-DDAE-40A6-B3EB-36D3347DC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906963"/>
          <a:ext cx="7254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6" imgW="355446" imgH="228501" progId="Equation.3">
                  <p:embed/>
                </p:oleObj>
              </mc:Choice>
              <mc:Fallback>
                <p:oleObj name="Equazione" r:id="rId26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06963"/>
                        <a:ext cx="725487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2">
            <a:extLst>
              <a:ext uri="{FF2B5EF4-FFF2-40B4-BE49-F238E27FC236}">
                <a16:creationId xmlns:a16="http://schemas.microsoft.com/office/drawing/2014/main" id="{5CA6EA4D-5A8B-47E1-A219-50E3540A4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4325" y="49069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8" imgW="368300" imgH="228600" progId="Equation.3">
                  <p:embed/>
                </p:oleObj>
              </mc:Choice>
              <mc:Fallback>
                <p:oleObj name="Equazione" r:id="rId2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49069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2">
            <a:extLst>
              <a:ext uri="{FF2B5EF4-FFF2-40B4-BE49-F238E27FC236}">
                <a16:creationId xmlns:a16="http://schemas.microsoft.com/office/drawing/2014/main" id="{FC906003-CFAB-4ADE-BC26-F953D66A6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52625"/>
          <a:ext cx="727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0" imgW="355446" imgH="228501" progId="Equation.3">
                  <p:embed/>
                </p:oleObj>
              </mc:Choice>
              <mc:Fallback>
                <p:oleObj name="Equazione" r:id="rId30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52625"/>
                        <a:ext cx="7270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2">
            <a:extLst>
              <a:ext uri="{FF2B5EF4-FFF2-40B4-BE49-F238E27FC236}">
                <a16:creationId xmlns:a16="http://schemas.microsoft.com/office/drawing/2014/main" id="{8F9DC0F4-9098-4B99-92F3-29DD31126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751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1" imgW="368300" imgH="228600" progId="Equation.3">
                  <p:embed/>
                </p:oleObj>
              </mc:Choice>
              <mc:Fallback>
                <p:oleObj name="Equazione" r:id="rId31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751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2">
            <a:extLst>
              <a:ext uri="{FF2B5EF4-FFF2-40B4-BE49-F238E27FC236}">
                <a16:creationId xmlns:a16="http://schemas.microsoft.com/office/drawing/2014/main" id="{0CFB9081-E58F-4D19-9480-CBFE2ECD4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0513" y="4473575"/>
          <a:ext cx="776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2" imgW="381000" imgH="228600" progId="Equation.3">
                  <p:embed/>
                </p:oleObj>
              </mc:Choice>
              <mc:Fallback>
                <p:oleObj name="Equazione" r:id="rId32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4473575"/>
                        <a:ext cx="776287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78A52-0B39-4049-99A6-69D0715F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6627" name="Ovale 3">
            <a:extLst>
              <a:ext uri="{FF2B5EF4-FFF2-40B4-BE49-F238E27FC236}">
                <a16:creationId xmlns:a16="http://schemas.microsoft.com/office/drawing/2014/main" id="{ADFFAE54-E3A0-4CAC-9B9B-1ADA738D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6628" name="Ovale 4">
            <a:extLst>
              <a:ext uri="{FF2B5EF4-FFF2-40B4-BE49-F238E27FC236}">
                <a16:creationId xmlns:a16="http://schemas.microsoft.com/office/drawing/2014/main" id="{C33903DD-2E90-4A89-B913-316C8393B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6629" name="Ovale 5">
            <a:extLst>
              <a:ext uri="{FF2B5EF4-FFF2-40B4-BE49-F238E27FC236}">
                <a16:creationId xmlns:a16="http://schemas.microsoft.com/office/drawing/2014/main" id="{71AF34A4-B04E-403D-A3FA-79C1A1749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6630" name="Ovale 6">
            <a:extLst>
              <a:ext uri="{FF2B5EF4-FFF2-40B4-BE49-F238E27FC236}">
                <a16:creationId xmlns:a16="http://schemas.microsoft.com/office/drawing/2014/main" id="{5E114C87-9F51-4AD9-9B02-815486E7C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6631" name="CasellaDiTesto 7">
            <a:extLst>
              <a:ext uri="{FF2B5EF4-FFF2-40B4-BE49-F238E27FC236}">
                <a16:creationId xmlns:a16="http://schemas.microsoft.com/office/drawing/2014/main" id="{EF681470-7097-4CF6-AF2B-A2379985B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6632" name="CasellaDiTesto 8">
            <a:extLst>
              <a:ext uri="{FF2B5EF4-FFF2-40B4-BE49-F238E27FC236}">
                <a16:creationId xmlns:a16="http://schemas.microsoft.com/office/drawing/2014/main" id="{7E01EAC0-178D-42E3-A5C6-427A0A2B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6633" name="CasellaDiTesto 9">
            <a:extLst>
              <a:ext uri="{FF2B5EF4-FFF2-40B4-BE49-F238E27FC236}">
                <a16:creationId xmlns:a16="http://schemas.microsoft.com/office/drawing/2014/main" id="{14DDA196-9D10-45B0-BCDB-393336A1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6634" name="CasellaDiTesto 10">
            <a:extLst>
              <a:ext uri="{FF2B5EF4-FFF2-40B4-BE49-F238E27FC236}">
                <a16:creationId xmlns:a16="http://schemas.microsoft.com/office/drawing/2014/main" id="{8657C432-03B5-4572-8A5B-DDFF1C105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6635" name="CasellaDiTesto 12">
            <a:extLst>
              <a:ext uri="{FF2B5EF4-FFF2-40B4-BE49-F238E27FC236}">
                <a16:creationId xmlns:a16="http://schemas.microsoft.com/office/drawing/2014/main" id="{6CD08AE3-634B-425C-8071-78F2643AE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6361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3: securely exchanges share of own poly with every other party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6636" name="Object 2">
            <a:extLst>
              <a:ext uri="{FF2B5EF4-FFF2-40B4-BE49-F238E27FC236}">
                <a16:creationId xmlns:a16="http://schemas.microsoft.com/office/drawing/2014/main" id="{558B9195-FD60-4DFA-AAA9-C00F2B526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2">
            <a:extLst>
              <a:ext uri="{FF2B5EF4-FFF2-40B4-BE49-F238E27FC236}">
                <a16:creationId xmlns:a16="http://schemas.microsoft.com/office/drawing/2014/main" id="{6C08CE07-F1CE-43A3-89E9-F95EF58DC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2">
            <a:extLst>
              <a:ext uri="{FF2B5EF4-FFF2-40B4-BE49-F238E27FC236}">
                <a16:creationId xmlns:a16="http://schemas.microsoft.com/office/drawing/2014/main" id="{1038B7CC-959B-4FC1-B5AE-51F6FEE3B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2">
            <a:extLst>
              <a:ext uri="{FF2B5EF4-FFF2-40B4-BE49-F238E27FC236}">
                <a16:creationId xmlns:a16="http://schemas.microsoft.com/office/drawing/2014/main" id="{5DB7AF30-3BF7-4A47-96B3-B1E7E069D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2">
            <a:extLst>
              <a:ext uri="{FF2B5EF4-FFF2-40B4-BE49-F238E27FC236}">
                <a16:creationId xmlns:a16="http://schemas.microsoft.com/office/drawing/2014/main" id="{9D8818CF-0F3D-48AA-821B-5CFC31538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2">
            <a:extLst>
              <a:ext uri="{FF2B5EF4-FFF2-40B4-BE49-F238E27FC236}">
                <a16:creationId xmlns:a16="http://schemas.microsoft.com/office/drawing/2014/main" id="{931473B2-9896-4766-815B-BC6943AA5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2">
            <a:extLst>
              <a:ext uri="{FF2B5EF4-FFF2-40B4-BE49-F238E27FC236}">
                <a16:creationId xmlns:a16="http://schemas.microsoft.com/office/drawing/2014/main" id="{281C9916-4F3B-4959-8A78-20BCE6F12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2">
            <a:extLst>
              <a:ext uri="{FF2B5EF4-FFF2-40B4-BE49-F238E27FC236}">
                <a16:creationId xmlns:a16="http://schemas.microsoft.com/office/drawing/2014/main" id="{696FE4F1-10B1-4E5A-B0B7-75EEDC19F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8F069A78-B8A8-4A0E-9E3B-295E04898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4652963"/>
            <a:ext cx="1187450" cy="468312"/>
          </a:xfrm>
          <a:prstGeom prst="rightArrow">
            <a:avLst>
              <a:gd name="adj1" fmla="val 50000"/>
              <a:gd name="adj2" fmla="val 49949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FC275FEC-4188-4A7B-986C-91CD4DFAA7E8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321719" y="3447257"/>
            <a:ext cx="863600" cy="468312"/>
          </a:xfrm>
          <a:prstGeom prst="rightArrow">
            <a:avLst>
              <a:gd name="adj1" fmla="val 50000"/>
              <a:gd name="adj2" fmla="val 49944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96FE6176-9FFD-4715-805D-37855F3AE669}"/>
              </a:ext>
            </a:extLst>
          </p:cNvPr>
          <p:cNvSpPr>
            <a:spLocks noChangeArrowheads="1"/>
          </p:cNvSpPr>
          <p:nvPr/>
        </p:nvSpPr>
        <p:spPr bwMode="auto">
          <a:xfrm rot="19106148" flipV="1">
            <a:off x="3198813" y="3524250"/>
            <a:ext cx="2093912" cy="468313"/>
          </a:xfrm>
          <a:prstGeom prst="rightArrow">
            <a:avLst>
              <a:gd name="adj1" fmla="val 50000"/>
              <a:gd name="adj2" fmla="val 4999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graphicFrame>
        <p:nvGraphicFramePr>
          <p:cNvPr id="73738" name="Object 2">
            <a:extLst>
              <a:ext uri="{FF2B5EF4-FFF2-40B4-BE49-F238E27FC236}">
                <a16:creationId xmlns:a16="http://schemas.microsoft.com/office/drawing/2014/main" id="{FFB177AC-5687-490A-80E0-E76AF66A3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5875" y="4976813"/>
          <a:ext cx="779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381000" imgH="228600" progId="Equation.3">
                  <p:embed/>
                </p:oleObj>
              </mc:Choice>
              <mc:Fallback>
                <p:oleObj name="Equazione" r:id="rId18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4976813"/>
                        <a:ext cx="7794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2">
            <a:extLst>
              <a:ext uri="{FF2B5EF4-FFF2-40B4-BE49-F238E27FC236}">
                <a16:creationId xmlns:a16="http://schemas.microsoft.com/office/drawing/2014/main" id="{74F8FCBC-27C3-4B57-8B04-069B6B55A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9113" y="3357563"/>
          <a:ext cx="70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342751" imgH="228501" progId="Equation.3">
                  <p:embed/>
                </p:oleObj>
              </mc:Choice>
              <mc:Fallback>
                <p:oleObj name="Equazione" r:id="rId20" imgW="342751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3357563"/>
                        <a:ext cx="7016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2">
            <a:extLst>
              <a:ext uri="{FF2B5EF4-FFF2-40B4-BE49-F238E27FC236}">
                <a16:creationId xmlns:a16="http://schemas.microsoft.com/office/drawing/2014/main" id="{50104379-33FA-4EBA-9D4D-0EC381FC1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717925"/>
          <a:ext cx="776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381000" imgH="228600" progId="Equation.3">
                  <p:embed/>
                </p:oleObj>
              </mc:Choice>
              <mc:Fallback>
                <p:oleObj name="Equazione" r:id="rId22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717925"/>
                        <a:ext cx="7762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">
            <a:extLst>
              <a:ext uri="{FF2B5EF4-FFF2-40B4-BE49-F238E27FC236}">
                <a16:creationId xmlns:a16="http://schemas.microsoft.com/office/drawing/2014/main" id="{56B7A836-6789-4BDD-B7A8-D0AD32513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18827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368300" imgH="228600" progId="Equation.3">
                  <p:embed/>
                </p:oleObj>
              </mc:Choice>
              <mc:Fallback>
                <p:oleObj name="Equazione" r:id="rId24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882775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">
            <a:extLst>
              <a:ext uri="{FF2B5EF4-FFF2-40B4-BE49-F238E27FC236}">
                <a16:creationId xmlns:a16="http://schemas.microsoft.com/office/drawing/2014/main" id="{C8942D67-7831-4902-8A95-06806A487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4906963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6" imgW="355446" imgH="228501" progId="Equation.3">
                  <p:embed/>
                </p:oleObj>
              </mc:Choice>
              <mc:Fallback>
                <p:oleObj name="Equazione" r:id="rId26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906963"/>
                        <a:ext cx="7254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">
            <a:extLst>
              <a:ext uri="{FF2B5EF4-FFF2-40B4-BE49-F238E27FC236}">
                <a16:creationId xmlns:a16="http://schemas.microsoft.com/office/drawing/2014/main" id="{A9B221F3-A24B-4242-BE96-1C4632150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4325" y="49069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8" imgW="368300" imgH="228600" progId="Equation.3">
                  <p:embed/>
                </p:oleObj>
              </mc:Choice>
              <mc:Fallback>
                <p:oleObj name="Equazione" r:id="rId2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49069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">
            <a:extLst>
              <a:ext uri="{FF2B5EF4-FFF2-40B4-BE49-F238E27FC236}">
                <a16:creationId xmlns:a16="http://schemas.microsoft.com/office/drawing/2014/main" id="{4134C441-2585-47F6-A587-7959B29E6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52625"/>
          <a:ext cx="727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0" imgW="355446" imgH="228501" progId="Equation.3">
                  <p:embed/>
                </p:oleObj>
              </mc:Choice>
              <mc:Fallback>
                <p:oleObj name="Equazione" r:id="rId30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52625"/>
                        <a:ext cx="7270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2">
            <a:extLst>
              <a:ext uri="{FF2B5EF4-FFF2-40B4-BE49-F238E27FC236}">
                <a16:creationId xmlns:a16="http://schemas.microsoft.com/office/drawing/2014/main" id="{245D6B63-E743-4E29-BF9A-FF2CFCD49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751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2" imgW="368300" imgH="228600" progId="Equation.3">
                  <p:embed/>
                </p:oleObj>
              </mc:Choice>
              <mc:Fallback>
                <p:oleObj name="Equazione" r:id="rId32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751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2">
            <a:extLst>
              <a:ext uri="{FF2B5EF4-FFF2-40B4-BE49-F238E27FC236}">
                <a16:creationId xmlns:a16="http://schemas.microsoft.com/office/drawing/2014/main" id="{CCA6C6E9-DAFA-459F-91BF-475494240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0513" y="4473575"/>
          <a:ext cx="776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4" imgW="381000" imgH="228600" progId="Equation.3">
                  <p:embed/>
                </p:oleObj>
              </mc:Choice>
              <mc:Fallback>
                <p:oleObj name="Equazione" r:id="rId34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4473575"/>
                        <a:ext cx="776287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2">
            <a:extLst>
              <a:ext uri="{FF2B5EF4-FFF2-40B4-BE49-F238E27FC236}">
                <a16:creationId xmlns:a16="http://schemas.microsoft.com/office/drawing/2014/main" id="{FE67BD45-E4DE-4F37-B252-77C908175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2349500"/>
          <a:ext cx="776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6" imgW="381000" imgH="228600" progId="Equation.3">
                  <p:embed/>
                </p:oleObj>
              </mc:Choice>
              <mc:Fallback>
                <p:oleObj name="Equazione" r:id="rId36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349500"/>
                        <a:ext cx="7762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7" name="Object 2">
            <a:extLst>
              <a:ext uri="{FF2B5EF4-FFF2-40B4-BE49-F238E27FC236}">
                <a16:creationId xmlns:a16="http://schemas.microsoft.com/office/drawing/2014/main" id="{D40A10BA-CEC6-42EF-B636-B683EC743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005263"/>
          <a:ext cx="7794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7" imgW="381000" imgH="228600" progId="Equation.3">
                  <p:embed/>
                </p:oleObj>
              </mc:Choice>
              <mc:Fallback>
                <p:oleObj name="Equazione" r:id="rId37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005263"/>
                        <a:ext cx="779462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8" name="Object 2">
            <a:extLst>
              <a:ext uri="{FF2B5EF4-FFF2-40B4-BE49-F238E27FC236}">
                <a16:creationId xmlns:a16="http://schemas.microsoft.com/office/drawing/2014/main" id="{56D8FBA0-1642-42F1-ADE8-95EB7B8CD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420938"/>
          <a:ext cx="70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8" imgW="342751" imgH="228501" progId="Equation.3">
                  <p:embed/>
                </p:oleObj>
              </mc:Choice>
              <mc:Fallback>
                <p:oleObj name="Equazione" r:id="rId38" imgW="342751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20938"/>
                        <a:ext cx="7016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C634F4-5A6A-47B8-8319-884A7AFE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7651" name="Ovale 3">
            <a:extLst>
              <a:ext uri="{FF2B5EF4-FFF2-40B4-BE49-F238E27FC236}">
                <a16:creationId xmlns:a16="http://schemas.microsoft.com/office/drawing/2014/main" id="{99D3FA8C-E465-4CCE-84F1-CDF2D630D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2" name="Ovale 4">
            <a:extLst>
              <a:ext uri="{FF2B5EF4-FFF2-40B4-BE49-F238E27FC236}">
                <a16:creationId xmlns:a16="http://schemas.microsoft.com/office/drawing/2014/main" id="{1E6C2AEF-0FEF-4852-93FF-F24BB4C10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3" name="Ovale 5">
            <a:extLst>
              <a:ext uri="{FF2B5EF4-FFF2-40B4-BE49-F238E27FC236}">
                <a16:creationId xmlns:a16="http://schemas.microsoft.com/office/drawing/2014/main" id="{DDB65A37-4F93-47AB-9E4F-5634414D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4" name="Ovale 6">
            <a:extLst>
              <a:ext uri="{FF2B5EF4-FFF2-40B4-BE49-F238E27FC236}">
                <a16:creationId xmlns:a16="http://schemas.microsoft.com/office/drawing/2014/main" id="{0938A905-1580-49BC-ACC8-795370AB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5" name="CasellaDiTesto 7">
            <a:extLst>
              <a:ext uri="{FF2B5EF4-FFF2-40B4-BE49-F238E27FC236}">
                <a16:creationId xmlns:a16="http://schemas.microsoft.com/office/drawing/2014/main" id="{4EF0F289-680D-4BD8-8120-40589265B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7656" name="CasellaDiTesto 8">
            <a:extLst>
              <a:ext uri="{FF2B5EF4-FFF2-40B4-BE49-F238E27FC236}">
                <a16:creationId xmlns:a16="http://schemas.microsoft.com/office/drawing/2014/main" id="{D0411227-C29B-4FCC-B25D-02B0675BA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7657" name="CasellaDiTesto 9">
            <a:extLst>
              <a:ext uri="{FF2B5EF4-FFF2-40B4-BE49-F238E27FC236}">
                <a16:creationId xmlns:a16="http://schemas.microsoft.com/office/drawing/2014/main" id="{C7B1EF9E-C4EC-4FAF-BE96-F52B18716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7658" name="CasellaDiTesto 10">
            <a:extLst>
              <a:ext uri="{FF2B5EF4-FFF2-40B4-BE49-F238E27FC236}">
                <a16:creationId xmlns:a16="http://schemas.microsoft.com/office/drawing/2014/main" id="{5F22E0A0-991C-44EF-9995-EC71752E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7659" name="CasellaDiTesto 12">
            <a:extLst>
              <a:ext uri="{FF2B5EF4-FFF2-40B4-BE49-F238E27FC236}">
                <a16:creationId xmlns:a16="http://schemas.microsoft.com/office/drawing/2014/main" id="{DB3A1887-14B5-4AE7-B37C-CCD715CFF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6361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3: securely exchanges share of own poly with every other party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7660" name="Object 2">
            <a:extLst>
              <a:ext uri="{FF2B5EF4-FFF2-40B4-BE49-F238E27FC236}">
                <a16:creationId xmlns:a16="http://schemas.microsoft.com/office/drawing/2014/main" id="{D23B0A8F-A1E4-48DA-B732-013762F05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2">
            <a:extLst>
              <a:ext uri="{FF2B5EF4-FFF2-40B4-BE49-F238E27FC236}">
                <a16:creationId xmlns:a16="http://schemas.microsoft.com/office/drawing/2014/main" id="{93597EDF-DBA7-47DB-88A1-6FBCAEE07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2">
            <a:extLst>
              <a:ext uri="{FF2B5EF4-FFF2-40B4-BE49-F238E27FC236}">
                <a16:creationId xmlns:a16="http://schemas.microsoft.com/office/drawing/2014/main" id="{9E42DE25-4B78-4375-B6B7-69D9B930E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2">
            <a:extLst>
              <a:ext uri="{FF2B5EF4-FFF2-40B4-BE49-F238E27FC236}">
                <a16:creationId xmlns:a16="http://schemas.microsoft.com/office/drawing/2014/main" id="{B7E0AEA2-79C4-434F-B7C4-70D541E9E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2">
            <a:extLst>
              <a:ext uri="{FF2B5EF4-FFF2-40B4-BE49-F238E27FC236}">
                <a16:creationId xmlns:a16="http://schemas.microsoft.com/office/drawing/2014/main" id="{3019B9D0-B474-497A-A5A7-5E758C6E7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2">
            <a:extLst>
              <a:ext uri="{FF2B5EF4-FFF2-40B4-BE49-F238E27FC236}">
                <a16:creationId xmlns:a16="http://schemas.microsoft.com/office/drawing/2014/main" id="{B615A509-D3BF-44B3-989E-0D378BD3E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2">
            <a:extLst>
              <a:ext uri="{FF2B5EF4-FFF2-40B4-BE49-F238E27FC236}">
                <a16:creationId xmlns:a16="http://schemas.microsoft.com/office/drawing/2014/main" id="{8C89546D-0AAF-40F9-8A47-B076FF91B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2">
            <a:extLst>
              <a:ext uri="{FF2B5EF4-FFF2-40B4-BE49-F238E27FC236}">
                <a16:creationId xmlns:a16="http://schemas.microsoft.com/office/drawing/2014/main" id="{BEE89231-67DC-402C-926B-B36576970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EE9292D0-46FE-4DDC-8B09-E6656B7CC1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1888" y="4652963"/>
            <a:ext cx="1187450" cy="468312"/>
          </a:xfrm>
          <a:prstGeom prst="rightArrow">
            <a:avLst>
              <a:gd name="adj1" fmla="val 50000"/>
              <a:gd name="adj2" fmla="val 49949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2524DA04-EB16-43A2-81AE-B1B20B0AF443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382419" y="3447257"/>
            <a:ext cx="863600" cy="468312"/>
          </a:xfrm>
          <a:prstGeom prst="rightArrow">
            <a:avLst>
              <a:gd name="adj1" fmla="val 50000"/>
              <a:gd name="adj2" fmla="val 49944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CEFC47E-A35A-4468-876A-806A7954C125}"/>
              </a:ext>
            </a:extLst>
          </p:cNvPr>
          <p:cNvSpPr>
            <a:spLocks noChangeArrowheads="1"/>
          </p:cNvSpPr>
          <p:nvPr/>
        </p:nvSpPr>
        <p:spPr bwMode="auto">
          <a:xfrm rot="2493852" flipH="1" flipV="1">
            <a:off x="3198813" y="3524250"/>
            <a:ext cx="2093912" cy="468313"/>
          </a:xfrm>
          <a:prstGeom prst="rightArrow">
            <a:avLst>
              <a:gd name="adj1" fmla="val 50000"/>
              <a:gd name="adj2" fmla="val 4999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graphicFrame>
        <p:nvGraphicFramePr>
          <p:cNvPr id="73738" name="Object 2">
            <a:extLst>
              <a:ext uri="{FF2B5EF4-FFF2-40B4-BE49-F238E27FC236}">
                <a16:creationId xmlns:a16="http://schemas.microsoft.com/office/drawing/2014/main" id="{60A2604A-2670-4BD4-BB71-ACCDCF550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8575" y="497681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368300" imgH="228600" progId="Equation.3">
                  <p:embed/>
                </p:oleObj>
              </mc:Choice>
              <mc:Fallback>
                <p:oleObj name="Equazione" r:id="rId1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4976813"/>
                        <a:ext cx="752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2">
            <a:extLst>
              <a:ext uri="{FF2B5EF4-FFF2-40B4-BE49-F238E27FC236}">
                <a16:creationId xmlns:a16="http://schemas.microsoft.com/office/drawing/2014/main" id="{90CAB481-2268-466F-B845-FE1E67808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0275" y="3465513"/>
          <a:ext cx="779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381000" imgH="228600" progId="Equation.3">
                  <p:embed/>
                </p:oleObj>
              </mc:Choice>
              <mc:Fallback>
                <p:oleObj name="Equazione" r:id="rId20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3465513"/>
                        <a:ext cx="7794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2">
            <a:extLst>
              <a:ext uri="{FF2B5EF4-FFF2-40B4-BE49-F238E27FC236}">
                <a16:creationId xmlns:a16="http://schemas.microsoft.com/office/drawing/2014/main" id="{7950EC34-78D6-44AA-A368-30546A914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2913" y="3213100"/>
          <a:ext cx="7254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355446" imgH="228501" progId="Equation.3">
                  <p:embed/>
                </p:oleObj>
              </mc:Choice>
              <mc:Fallback>
                <p:oleObj name="Equazione" r:id="rId22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3213100"/>
                        <a:ext cx="7254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4" name="Object 2">
            <a:extLst>
              <a:ext uri="{FF2B5EF4-FFF2-40B4-BE49-F238E27FC236}">
                <a16:creationId xmlns:a16="http://schemas.microsoft.com/office/drawing/2014/main" id="{35AD93F5-4386-4D89-A957-316CB5139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18827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368300" imgH="228600" progId="Equation.3">
                  <p:embed/>
                </p:oleObj>
              </mc:Choice>
              <mc:Fallback>
                <p:oleObj name="Equazione" r:id="rId24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882775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Object 2">
            <a:extLst>
              <a:ext uri="{FF2B5EF4-FFF2-40B4-BE49-F238E27FC236}">
                <a16:creationId xmlns:a16="http://schemas.microsoft.com/office/drawing/2014/main" id="{3F86CAA9-F621-4C87-A6D4-BCEB06854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4906963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6" imgW="355446" imgH="228501" progId="Equation.3">
                  <p:embed/>
                </p:oleObj>
              </mc:Choice>
              <mc:Fallback>
                <p:oleObj name="Equazione" r:id="rId26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906963"/>
                        <a:ext cx="7254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2">
            <a:extLst>
              <a:ext uri="{FF2B5EF4-FFF2-40B4-BE49-F238E27FC236}">
                <a16:creationId xmlns:a16="http://schemas.microsoft.com/office/drawing/2014/main" id="{386C7EEB-527A-4A32-B77E-159A9AA56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4325" y="49069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8" imgW="368300" imgH="228600" progId="Equation.3">
                  <p:embed/>
                </p:oleObj>
              </mc:Choice>
              <mc:Fallback>
                <p:oleObj name="Equazione" r:id="rId2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49069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2">
            <a:extLst>
              <a:ext uri="{FF2B5EF4-FFF2-40B4-BE49-F238E27FC236}">
                <a16:creationId xmlns:a16="http://schemas.microsoft.com/office/drawing/2014/main" id="{5A46F763-E32A-45A7-8B99-68A3921A6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52625"/>
          <a:ext cx="727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0" imgW="355446" imgH="228501" progId="Equation.3">
                  <p:embed/>
                </p:oleObj>
              </mc:Choice>
              <mc:Fallback>
                <p:oleObj name="Equazione" r:id="rId30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52625"/>
                        <a:ext cx="7270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2">
            <a:extLst>
              <a:ext uri="{FF2B5EF4-FFF2-40B4-BE49-F238E27FC236}">
                <a16:creationId xmlns:a16="http://schemas.microsoft.com/office/drawing/2014/main" id="{7AF0737F-10FF-408B-B0FC-53283ED7A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751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2" imgW="368300" imgH="228600" progId="Equation.3">
                  <p:embed/>
                </p:oleObj>
              </mc:Choice>
              <mc:Fallback>
                <p:oleObj name="Equazione" r:id="rId32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751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2">
            <a:extLst>
              <a:ext uri="{FF2B5EF4-FFF2-40B4-BE49-F238E27FC236}">
                <a16:creationId xmlns:a16="http://schemas.microsoft.com/office/drawing/2014/main" id="{2BBAE5FE-2629-475E-BF4C-5AA130356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0513" y="4473575"/>
          <a:ext cx="776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4" imgW="381000" imgH="228600" progId="Equation.3">
                  <p:embed/>
                </p:oleObj>
              </mc:Choice>
              <mc:Fallback>
                <p:oleObj name="Equazione" r:id="rId34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4473575"/>
                        <a:ext cx="776287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2">
            <a:extLst>
              <a:ext uri="{FF2B5EF4-FFF2-40B4-BE49-F238E27FC236}">
                <a16:creationId xmlns:a16="http://schemas.microsoft.com/office/drawing/2014/main" id="{5B45E7D7-E7FB-46B7-BB82-825C7A9FE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2349500"/>
          <a:ext cx="776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6" imgW="381000" imgH="228600" progId="Equation.3">
                  <p:embed/>
                </p:oleObj>
              </mc:Choice>
              <mc:Fallback>
                <p:oleObj name="Equazione" r:id="rId36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349500"/>
                        <a:ext cx="7762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1" name="Object 2">
            <a:extLst>
              <a:ext uri="{FF2B5EF4-FFF2-40B4-BE49-F238E27FC236}">
                <a16:creationId xmlns:a16="http://schemas.microsoft.com/office/drawing/2014/main" id="{54B3C36A-CE9E-4EA7-BDF3-45CEFA995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005263"/>
          <a:ext cx="7794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8" imgW="381000" imgH="228600" progId="Equation.3">
                  <p:embed/>
                </p:oleObj>
              </mc:Choice>
              <mc:Fallback>
                <p:oleObj name="Equazione" r:id="rId38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005263"/>
                        <a:ext cx="779462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2" name="Object 2">
            <a:extLst>
              <a:ext uri="{FF2B5EF4-FFF2-40B4-BE49-F238E27FC236}">
                <a16:creationId xmlns:a16="http://schemas.microsoft.com/office/drawing/2014/main" id="{BA842541-F97A-4464-889F-0E7541BBB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420938"/>
          <a:ext cx="70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0" imgW="342751" imgH="228501" progId="Equation.3">
                  <p:embed/>
                </p:oleObj>
              </mc:Choice>
              <mc:Fallback>
                <p:oleObj name="Equazione" r:id="rId40" imgW="342751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20938"/>
                        <a:ext cx="7016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">
            <a:extLst>
              <a:ext uri="{FF2B5EF4-FFF2-40B4-BE49-F238E27FC236}">
                <a16:creationId xmlns:a16="http://schemas.microsoft.com/office/drawing/2014/main" id="{D36D4B18-9BA3-4DD2-93B8-21FE0939E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89250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2" imgW="355446" imgH="228501" progId="Equation.3">
                  <p:embed/>
                </p:oleObj>
              </mc:Choice>
              <mc:Fallback>
                <p:oleObj name="Equazione" r:id="rId42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89250"/>
                        <a:ext cx="7254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3" name="Object 2">
            <a:extLst>
              <a:ext uri="{FF2B5EF4-FFF2-40B4-BE49-F238E27FC236}">
                <a16:creationId xmlns:a16="http://schemas.microsoft.com/office/drawing/2014/main" id="{377BB0C3-E22C-4A34-9FAC-8203DB7E7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2816225"/>
          <a:ext cx="779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3" imgW="381000" imgH="228600" progId="Equation.3">
                  <p:embed/>
                </p:oleObj>
              </mc:Choice>
              <mc:Fallback>
                <p:oleObj name="Equazione" r:id="rId43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816225"/>
                        <a:ext cx="779463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4" name="Object 2">
            <a:extLst>
              <a:ext uri="{FF2B5EF4-FFF2-40B4-BE49-F238E27FC236}">
                <a16:creationId xmlns:a16="http://schemas.microsoft.com/office/drawing/2014/main" id="{C8661C8B-9D8E-4DC0-87BC-B1275FE62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0052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4" imgW="368300" imgH="228600" progId="Equation.3">
                  <p:embed/>
                </p:oleObj>
              </mc:Choice>
              <mc:Fallback>
                <p:oleObj name="Equazione" r:id="rId44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68F93-3C92-4D15-957E-EBF12679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8675" name="Ovale 3">
            <a:extLst>
              <a:ext uri="{FF2B5EF4-FFF2-40B4-BE49-F238E27FC236}">
                <a16:creationId xmlns:a16="http://schemas.microsoft.com/office/drawing/2014/main" id="{C566C9F5-4939-46A1-8796-B2B70C73A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8676" name="Ovale 4">
            <a:extLst>
              <a:ext uri="{FF2B5EF4-FFF2-40B4-BE49-F238E27FC236}">
                <a16:creationId xmlns:a16="http://schemas.microsoft.com/office/drawing/2014/main" id="{3680FDDB-DA23-4369-BCD1-2229BA1DD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8677" name="Ovale 5">
            <a:extLst>
              <a:ext uri="{FF2B5EF4-FFF2-40B4-BE49-F238E27FC236}">
                <a16:creationId xmlns:a16="http://schemas.microsoft.com/office/drawing/2014/main" id="{8212B1AA-8A85-4171-8F7D-042C8212E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8678" name="Ovale 6">
            <a:extLst>
              <a:ext uri="{FF2B5EF4-FFF2-40B4-BE49-F238E27FC236}">
                <a16:creationId xmlns:a16="http://schemas.microsoft.com/office/drawing/2014/main" id="{84818C7B-3B3B-41FF-967E-D03E731E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8679" name="CasellaDiTesto 7">
            <a:extLst>
              <a:ext uri="{FF2B5EF4-FFF2-40B4-BE49-F238E27FC236}">
                <a16:creationId xmlns:a16="http://schemas.microsoft.com/office/drawing/2014/main" id="{F05D8B2A-9E58-40FC-9440-F6C29E4CF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8680" name="CasellaDiTesto 8">
            <a:extLst>
              <a:ext uri="{FF2B5EF4-FFF2-40B4-BE49-F238E27FC236}">
                <a16:creationId xmlns:a16="http://schemas.microsoft.com/office/drawing/2014/main" id="{673B4B44-6B69-4AA3-8948-C015B197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8681" name="CasellaDiTesto 9">
            <a:extLst>
              <a:ext uri="{FF2B5EF4-FFF2-40B4-BE49-F238E27FC236}">
                <a16:creationId xmlns:a16="http://schemas.microsoft.com/office/drawing/2014/main" id="{3B16A5C9-B558-454C-AA22-9C48FF88C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8682" name="CasellaDiTesto 10">
            <a:extLst>
              <a:ext uri="{FF2B5EF4-FFF2-40B4-BE49-F238E27FC236}">
                <a16:creationId xmlns:a16="http://schemas.microsoft.com/office/drawing/2014/main" id="{E5E12921-104B-49C8-B92F-F86561611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8683" name="CasellaDiTesto 12">
            <a:extLst>
              <a:ext uri="{FF2B5EF4-FFF2-40B4-BE49-F238E27FC236}">
                <a16:creationId xmlns:a16="http://schemas.microsoft.com/office/drawing/2014/main" id="{98F2D70A-2145-4A72-8B03-6BAE9DBA0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3894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4: each party computes “self” share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8684" name="Object 2">
            <a:extLst>
              <a:ext uri="{FF2B5EF4-FFF2-40B4-BE49-F238E27FC236}">
                <a16:creationId xmlns:a16="http://schemas.microsoft.com/office/drawing/2014/main" id="{575F7881-7FE2-444C-BC4C-0553A0BA2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2">
            <a:extLst>
              <a:ext uri="{FF2B5EF4-FFF2-40B4-BE49-F238E27FC236}">
                <a16:creationId xmlns:a16="http://schemas.microsoft.com/office/drawing/2014/main" id="{4BC3475B-1A93-4BA2-9EEC-B70617445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2">
            <a:extLst>
              <a:ext uri="{FF2B5EF4-FFF2-40B4-BE49-F238E27FC236}">
                <a16:creationId xmlns:a16="http://schemas.microsoft.com/office/drawing/2014/main" id="{DA1DE4A6-DD1F-424B-B771-D71BA4D6A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2">
            <a:extLst>
              <a:ext uri="{FF2B5EF4-FFF2-40B4-BE49-F238E27FC236}">
                <a16:creationId xmlns:a16="http://schemas.microsoft.com/office/drawing/2014/main" id="{B09FED99-0B56-489B-AF4F-276FEFCDC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2">
            <a:extLst>
              <a:ext uri="{FF2B5EF4-FFF2-40B4-BE49-F238E27FC236}">
                <a16:creationId xmlns:a16="http://schemas.microsoft.com/office/drawing/2014/main" id="{67C6BBB6-A5BA-464D-BC7C-00BBE6A0E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2">
            <a:extLst>
              <a:ext uri="{FF2B5EF4-FFF2-40B4-BE49-F238E27FC236}">
                <a16:creationId xmlns:a16="http://schemas.microsoft.com/office/drawing/2014/main" id="{3AD9121E-7530-4603-91EF-AF579401E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2">
            <a:extLst>
              <a:ext uri="{FF2B5EF4-FFF2-40B4-BE49-F238E27FC236}">
                <a16:creationId xmlns:a16="http://schemas.microsoft.com/office/drawing/2014/main" id="{94CE3F37-EE37-4EE8-85D8-9CD426C9F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2">
            <a:extLst>
              <a:ext uri="{FF2B5EF4-FFF2-40B4-BE49-F238E27FC236}">
                <a16:creationId xmlns:a16="http://schemas.microsoft.com/office/drawing/2014/main" id="{9136CC28-D581-4FB5-99C5-3DA03BC94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">
            <a:extLst>
              <a:ext uri="{FF2B5EF4-FFF2-40B4-BE49-F238E27FC236}">
                <a16:creationId xmlns:a16="http://schemas.microsoft.com/office/drawing/2014/main" id="{42520481-13FE-4C63-8087-3D1F26251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18827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368300" imgH="228600" progId="Equation.3">
                  <p:embed/>
                </p:oleObj>
              </mc:Choice>
              <mc:Fallback>
                <p:oleObj name="Equazione" r:id="rId1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882775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">
            <a:extLst>
              <a:ext uri="{FF2B5EF4-FFF2-40B4-BE49-F238E27FC236}">
                <a16:creationId xmlns:a16="http://schemas.microsoft.com/office/drawing/2014/main" id="{76AF5642-F4C5-4CBE-A3CA-C82E5EEE5B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4906963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355446" imgH="228501" progId="Equation.3">
                  <p:embed/>
                </p:oleObj>
              </mc:Choice>
              <mc:Fallback>
                <p:oleObj name="Equazione" r:id="rId20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906963"/>
                        <a:ext cx="7254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">
            <a:extLst>
              <a:ext uri="{FF2B5EF4-FFF2-40B4-BE49-F238E27FC236}">
                <a16:creationId xmlns:a16="http://schemas.microsoft.com/office/drawing/2014/main" id="{685E63E4-4D95-49BB-A541-5D5B490BA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4325" y="49069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368300" imgH="228600" progId="Equation.3">
                  <p:embed/>
                </p:oleObj>
              </mc:Choice>
              <mc:Fallback>
                <p:oleObj name="Equazione" r:id="rId22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49069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">
            <a:extLst>
              <a:ext uri="{FF2B5EF4-FFF2-40B4-BE49-F238E27FC236}">
                <a16:creationId xmlns:a16="http://schemas.microsoft.com/office/drawing/2014/main" id="{3C62B3EB-849F-43FE-A57F-B3E149302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52625"/>
          <a:ext cx="727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355446" imgH="228501" progId="Equation.3">
                  <p:embed/>
                </p:oleObj>
              </mc:Choice>
              <mc:Fallback>
                <p:oleObj name="Equazione" r:id="rId24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52625"/>
                        <a:ext cx="7270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Object 2">
            <a:extLst>
              <a:ext uri="{FF2B5EF4-FFF2-40B4-BE49-F238E27FC236}">
                <a16:creationId xmlns:a16="http://schemas.microsoft.com/office/drawing/2014/main" id="{B6D0AADC-4F4D-4A7E-A482-921EEF4AB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751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6" imgW="368300" imgH="228600" progId="Equation.3">
                  <p:embed/>
                </p:oleObj>
              </mc:Choice>
              <mc:Fallback>
                <p:oleObj name="Equazione" r:id="rId26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751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2">
            <a:extLst>
              <a:ext uri="{FF2B5EF4-FFF2-40B4-BE49-F238E27FC236}">
                <a16:creationId xmlns:a16="http://schemas.microsoft.com/office/drawing/2014/main" id="{88CF9DD4-902B-44B0-9DB3-C55E9787E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0513" y="4473575"/>
          <a:ext cx="776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8" imgW="381000" imgH="228600" progId="Equation.3">
                  <p:embed/>
                </p:oleObj>
              </mc:Choice>
              <mc:Fallback>
                <p:oleObj name="Equazione" r:id="rId28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4473575"/>
                        <a:ext cx="776287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">
            <a:extLst>
              <a:ext uri="{FF2B5EF4-FFF2-40B4-BE49-F238E27FC236}">
                <a16:creationId xmlns:a16="http://schemas.microsoft.com/office/drawing/2014/main" id="{8A37D1FD-AA0B-44A1-91F0-A4187698E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2349500"/>
          <a:ext cx="776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0" imgW="381000" imgH="228600" progId="Equation.3">
                  <p:embed/>
                </p:oleObj>
              </mc:Choice>
              <mc:Fallback>
                <p:oleObj name="Equazione" r:id="rId30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349500"/>
                        <a:ext cx="7762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">
            <a:extLst>
              <a:ext uri="{FF2B5EF4-FFF2-40B4-BE49-F238E27FC236}">
                <a16:creationId xmlns:a16="http://schemas.microsoft.com/office/drawing/2014/main" id="{0003B3F9-5781-47CC-B3E2-F37522C82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005263"/>
          <a:ext cx="7794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2" imgW="381000" imgH="228600" progId="Equation.3">
                  <p:embed/>
                </p:oleObj>
              </mc:Choice>
              <mc:Fallback>
                <p:oleObj name="Equazione" r:id="rId32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005263"/>
                        <a:ext cx="779462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">
            <a:extLst>
              <a:ext uri="{FF2B5EF4-FFF2-40B4-BE49-F238E27FC236}">
                <a16:creationId xmlns:a16="http://schemas.microsoft.com/office/drawing/2014/main" id="{6FFCF784-237A-4F2B-B517-27FB4BF72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420938"/>
          <a:ext cx="70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4" imgW="342751" imgH="228501" progId="Equation.3">
                  <p:embed/>
                </p:oleObj>
              </mc:Choice>
              <mc:Fallback>
                <p:oleObj name="Equazione" r:id="rId34" imgW="342751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20938"/>
                        <a:ext cx="7016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2">
            <a:extLst>
              <a:ext uri="{FF2B5EF4-FFF2-40B4-BE49-F238E27FC236}">
                <a16:creationId xmlns:a16="http://schemas.microsoft.com/office/drawing/2014/main" id="{FFA95AAC-9444-4398-8DDF-416DC1684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89250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6" imgW="355446" imgH="228501" progId="Equation.3">
                  <p:embed/>
                </p:oleObj>
              </mc:Choice>
              <mc:Fallback>
                <p:oleObj name="Equazione" r:id="rId36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89250"/>
                        <a:ext cx="7254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2">
            <a:extLst>
              <a:ext uri="{FF2B5EF4-FFF2-40B4-BE49-F238E27FC236}">
                <a16:creationId xmlns:a16="http://schemas.microsoft.com/office/drawing/2014/main" id="{F1723EDE-A397-404B-B594-1702823C5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2816225"/>
          <a:ext cx="779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8" imgW="381000" imgH="228600" progId="Equation.3">
                  <p:embed/>
                </p:oleObj>
              </mc:Choice>
              <mc:Fallback>
                <p:oleObj name="Equazione" r:id="rId38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816225"/>
                        <a:ext cx="779463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2">
            <a:extLst>
              <a:ext uri="{FF2B5EF4-FFF2-40B4-BE49-F238E27FC236}">
                <a16:creationId xmlns:a16="http://schemas.microsoft.com/office/drawing/2014/main" id="{5AB7B8E0-F814-47ED-AA30-C7F5D82A3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0052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0" imgW="368300" imgH="228600" progId="Equation.3">
                  <p:embed/>
                </p:oleObj>
              </mc:Choice>
              <mc:Fallback>
                <p:oleObj name="Equazione" r:id="rId40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9" name="Object 2">
            <a:extLst>
              <a:ext uri="{FF2B5EF4-FFF2-40B4-BE49-F238E27FC236}">
                <a16:creationId xmlns:a16="http://schemas.microsoft.com/office/drawing/2014/main" id="{190D83A2-1BB7-4AD9-A3AF-C442CFC78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2420938"/>
          <a:ext cx="70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2" imgW="342751" imgH="228501" progId="Equation.3">
                  <p:embed/>
                </p:oleObj>
              </mc:Choice>
              <mc:Fallback>
                <p:oleObj name="Equazione" r:id="rId42" imgW="342751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2420938"/>
                        <a:ext cx="7016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0" name="Object 2">
            <a:extLst>
              <a:ext uri="{FF2B5EF4-FFF2-40B4-BE49-F238E27FC236}">
                <a16:creationId xmlns:a16="http://schemas.microsoft.com/office/drawing/2014/main" id="{3BE1EE43-EDC2-4935-AE2C-04CCCDDD8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5" y="2312988"/>
          <a:ext cx="779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4" imgW="381000" imgH="228600" progId="Equation.3">
                  <p:embed/>
                </p:oleObj>
              </mc:Choice>
              <mc:Fallback>
                <p:oleObj name="Equazione" r:id="rId44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2312988"/>
                        <a:ext cx="779463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Object 2">
            <a:extLst>
              <a:ext uri="{FF2B5EF4-FFF2-40B4-BE49-F238E27FC236}">
                <a16:creationId xmlns:a16="http://schemas.microsoft.com/office/drawing/2014/main" id="{AB76828A-8692-47EA-98B5-A20751070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0" y="4473575"/>
          <a:ext cx="779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6" imgW="381000" imgH="228600" progId="Equation.3">
                  <p:embed/>
                </p:oleObj>
              </mc:Choice>
              <mc:Fallback>
                <p:oleObj name="Equazione" r:id="rId46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4473575"/>
                        <a:ext cx="779463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2" name="Object 2">
            <a:extLst>
              <a:ext uri="{FF2B5EF4-FFF2-40B4-BE49-F238E27FC236}">
                <a16:creationId xmlns:a16="http://schemas.microsoft.com/office/drawing/2014/main" id="{E3D78E5B-7468-4D4B-9BC5-DF41CBCEB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4508500"/>
          <a:ext cx="7540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8" imgW="368300" imgH="228600" progId="Equation.3">
                  <p:embed/>
                </p:oleObj>
              </mc:Choice>
              <mc:Fallback>
                <p:oleObj name="Equazione" r:id="rId4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4508500"/>
                        <a:ext cx="754063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0558E-E396-414A-BB10-67165689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9699" name="Ovale 3">
            <a:extLst>
              <a:ext uri="{FF2B5EF4-FFF2-40B4-BE49-F238E27FC236}">
                <a16:creationId xmlns:a16="http://schemas.microsoft.com/office/drawing/2014/main" id="{6FB4DB16-A6EA-49FA-880A-1DC0D5E88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9700" name="Ovale 4">
            <a:extLst>
              <a:ext uri="{FF2B5EF4-FFF2-40B4-BE49-F238E27FC236}">
                <a16:creationId xmlns:a16="http://schemas.microsoft.com/office/drawing/2014/main" id="{09AD3EC8-6146-4798-94AE-DE7112DF2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9701" name="Ovale 5">
            <a:extLst>
              <a:ext uri="{FF2B5EF4-FFF2-40B4-BE49-F238E27FC236}">
                <a16:creationId xmlns:a16="http://schemas.microsoft.com/office/drawing/2014/main" id="{739A4048-7EA9-4BB5-90EE-956D2B3F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9702" name="Ovale 6">
            <a:extLst>
              <a:ext uri="{FF2B5EF4-FFF2-40B4-BE49-F238E27FC236}">
                <a16:creationId xmlns:a16="http://schemas.microsoft.com/office/drawing/2014/main" id="{FC89968B-F64A-4524-8070-2BF0174C0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9703" name="CasellaDiTesto 7">
            <a:extLst>
              <a:ext uri="{FF2B5EF4-FFF2-40B4-BE49-F238E27FC236}">
                <a16:creationId xmlns:a16="http://schemas.microsoft.com/office/drawing/2014/main" id="{06C8C292-B77F-4D2F-8836-CBDB9DFC1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9704" name="CasellaDiTesto 8">
            <a:extLst>
              <a:ext uri="{FF2B5EF4-FFF2-40B4-BE49-F238E27FC236}">
                <a16:creationId xmlns:a16="http://schemas.microsoft.com/office/drawing/2014/main" id="{BDD66ACE-9159-4482-8205-AA2FFE436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9705" name="CasellaDiTesto 9">
            <a:extLst>
              <a:ext uri="{FF2B5EF4-FFF2-40B4-BE49-F238E27FC236}">
                <a16:creationId xmlns:a16="http://schemas.microsoft.com/office/drawing/2014/main" id="{94B09AB0-0746-4610-B097-02401C527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9706" name="CasellaDiTesto 10">
            <a:extLst>
              <a:ext uri="{FF2B5EF4-FFF2-40B4-BE49-F238E27FC236}">
                <a16:creationId xmlns:a16="http://schemas.microsoft.com/office/drawing/2014/main" id="{281173CA-04A3-499C-9E5E-38F8E8A9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9707" name="CasellaDiTesto 12">
            <a:extLst>
              <a:ext uri="{FF2B5EF4-FFF2-40B4-BE49-F238E27FC236}">
                <a16:creationId xmlns:a16="http://schemas.microsoft.com/office/drawing/2014/main" id="{E9EA7E8B-707F-42E9-8946-231150DA8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792163"/>
            <a:ext cx="5126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5: each party computes “full” share (and keeps it)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9708" name="Object 2">
            <a:extLst>
              <a:ext uri="{FF2B5EF4-FFF2-40B4-BE49-F238E27FC236}">
                <a16:creationId xmlns:a16="http://schemas.microsoft.com/office/drawing/2014/main" id="{37F9DB69-44A8-4D2F-9F05-9C8DA3051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2">
            <a:extLst>
              <a:ext uri="{FF2B5EF4-FFF2-40B4-BE49-F238E27FC236}">
                <a16:creationId xmlns:a16="http://schemas.microsoft.com/office/drawing/2014/main" id="{B08F0CAE-49BB-4577-B7CF-B5CFAD3BA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2">
            <a:extLst>
              <a:ext uri="{FF2B5EF4-FFF2-40B4-BE49-F238E27FC236}">
                <a16:creationId xmlns:a16="http://schemas.microsoft.com/office/drawing/2014/main" id="{32A6D7D1-E6B2-4F3D-959A-2B9B6481A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2">
            <a:extLst>
              <a:ext uri="{FF2B5EF4-FFF2-40B4-BE49-F238E27FC236}">
                <a16:creationId xmlns:a16="http://schemas.microsoft.com/office/drawing/2014/main" id="{1871F8C4-AC49-46E8-B379-276EBFF0F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2">
            <a:extLst>
              <a:ext uri="{FF2B5EF4-FFF2-40B4-BE49-F238E27FC236}">
                <a16:creationId xmlns:a16="http://schemas.microsoft.com/office/drawing/2014/main" id="{3DE58084-D4D6-4276-B269-6A3BAEB05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2">
            <a:extLst>
              <a:ext uri="{FF2B5EF4-FFF2-40B4-BE49-F238E27FC236}">
                <a16:creationId xmlns:a16="http://schemas.microsoft.com/office/drawing/2014/main" id="{392CCC0E-7DAA-4E4F-9C2C-D8E6A50CA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2">
            <a:extLst>
              <a:ext uri="{FF2B5EF4-FFF2-40B4-BE49-F238E27FC236}">
                <a16:creationId xmlns:a16="http://schemas.microsoft.com/office/drawing/2014/main" id="{AFFBAC97-A20B-471E-8A47-1362DC201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2">
            <a:extLst>
              <a:ext uri="{FF2B5EF4-FFF2-40B4-BE49-F238E27FC236}">
                <a16:creationId xmlns:a16="http://schemas.microsoft.com/office/drawing/2014/main" id="{9EB20D03-F40A-4BFA-908D-4CD26F4B0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2">
            <a:extLst>
              <a:ext uri="{FF2B5EF4-FFF2-40B4-BE49-F238E27FC236}">
                <a16:creationId xmlns:a16="http://schemas.microsoft.com/office/drawing/2014/main" id="{FDB09104-E81F-43A5-9D69-2705E94B8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192213"/>
          <a:ext cx="32131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1905000" imgH="228600" progId="Equation.3">
                  <p:embed/>
                </p:oleObj>
              </mc:Choice>
              <mc:Fallback>
                <p:oleObj name="Equazione" r:id="rId18" imgW="1905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192213"/>
                        <a:ext cx="3213100" cy="3857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5" name="Object 2">
            <a:extLst>
              <a:ext uri="{FF2B5EF4-FFF2-40B4-BE49-F238E27FC236}">
                <a16:creationId xmlns:a16="http://schemas.microsoft.com/office/drawing/2014/main" id="{BE66D72A-4C2B-4D96-A6DB-A034AA9FB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1288" y="1233488"/>
          <a:ext cx="34274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2032000" imgH="228600" progId="Equation.3">
                  <p:embed/>
                </p:oleObj>
              </mc:Choice>
              <mc:Fallback>
                <p:oleObj name="Equazione" r:id="rId20" imgW="2032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1233488"/>
                        <a:ext cx="3427412" cy="3857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6" name="Object 2">
            <a:extLst>
              <a:ext uri="{FF2B5EF4-FFF2-40B4-BE49-F238E27FC236}">
                <a16:creationId xmlns:a16="http://schemas.microsoft.com/office/drawing/2014/main" id="{BB463E5F-18D6-4BBF-858C-52216692F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50" y="5842000"/>
          <a:ext cx="34274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2032000" imgH="228600" progId="Equation.3">
                  <p:embed/>
                </p:oleObj>
              </mc:Choice>
              <mc:Fallback>
                <p:oleObj name="Equazione" r:id="rId22" imgW="2032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5842000"/>
                        <a:ext cx="3427413" cy="385763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7" name="Object 2">
            <a:extLst>
              <a:ext uri="{FF2B5EF4-FFF2-40B4-BE49-F238E27FC236}">
                <a16:creationId xmlns:a16="http://schemas.microsoft.com/office/drawing/2014/main" id="{D36196A1-333E-4841-AB07-6FA3452C4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038" y="5805488"/>
          <a:ext cx="33639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1993900" imgH="228600" progId="Equation.3">
                  <p:embed/>
                </p:oleObj>
              </mc:Choice>
              <mc:Fallback>
                <p:oleObj name="Equazione" r:id="rId24" imgW="1993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5805488"/>
                        <a:ext cx="3363912" cy="3857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64DD0-C977-4891-B7A0-E6DB5B6B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30723" name="Ovale 3">
            <a:extLst>
              <a:ext uri="{FF2B5EF4-FFF2-40B4-BE49-F238E27FC236}">
                <a16:creationId xmlns:a16="http://schemas.microsoft.com/office/drawing/2014/main" id="{97C89A70-567D-49E5-B0D5-95882D3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24" name="Ovale 4">
            <a:extLst>
              <a:ext uri="{FF2B5EF4-FFF2-40B4-BE49-F238E27FC236}">
                <a16:creationId xmlns:a16="http://schemas.microsoft.com/office/drawing/2014/main" id="{D98DA605-69D0-443A-99AC-C536CBF65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25" name="Ovale 5">
            <a:extLst>
              <a:ext uri="{FF2B5EF4-FFF2-40B4-BE49-F238E27FC236}">
                <a16:creationId xmlns:a16="http://schemas.microsoft.com/office/drawing/2014/main" id="{E4B8AC8F-D1CF-4712-BABC-3925F4577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26" name="Ovale 6">
            <a:extLst>
              <a:ext uri="{FF2B5EF4-FFF2-40B4-BE49-F238E27FC236}">
                <a16:creationId xmlns:a16="http://schemas.microsoft.com/office/drawing/2014/main" id="{184E15CC-0FA7-413D-A010-E4E7A343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27" name="CasellaDiTesto 7">
            <a:extLst>
              <a:ext uri="{FF2B5EF4-FFF2-40B4-BE49-F238E27FC236}">
                <a16:creationId xmlns:a16="http://schemas.microsoft.com/office/drawing/2014/main" id="{0E896C48-2426-40C7-971D-D5719075E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30728" name="CasellaDiTesto 8">
            <a:extLst>
              <a:ext uri="{FF2B5EF4-FFF2-40B4-BE49-F238E27FC236}">
                <a16:creationId xmlns:a16="http://schemas.microsoft.com/office/drawing/2014/main" id="{B338BE7A-7B78-4C74-A7CF-F03980BE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30729" name="CasellaDiTesto 9">
            <a:extLst>
              <a:ext uri="{FF2B5EF4-FFF2-40B4-BE49-F238E27FC236}">
                <a16:creationId xmlns:a16="http://schemas.microsoft.com/office/drawing/2014/main" id="{545C9905-ABE5-4241-AB02-8AA697E4C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30730" name="CasellaDiTesto 10">
            <a:extLst>
              <a:ext uri="{FF2B5EF4-FFF2-40B4-BE49-F238E27FC236}">
                <a16:creationId xmlns:a16="http://schemas.microsoft.com/office/drawing/2014/main" id="{1E16B904-37A6-40B0-9A1D-D4DA1FE0F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30731" name="CasellaDiTesto 12">
            <a:extLst>
              <a:ext uri="{FF2B5EF4-FFF2-40B4-BE49-F238E27FC236}">
                <a16:creationId xmlns:a16="http://schemas.microsoft.com/office/drawing/2014/main" id="{3391E3E5-A946-4600-96FB-A32E3AE74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28663"/>
            <a:ext cx="8586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6: …and broadcasts committment for </a:t>
            </a: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a</a:t>
            </a:r>
            <a:r>
              <a:rPr lang="it-IT" altLang="it-IT" sz="2400" baseline="-25000">
                <a:solidFill>
                  <a:srgbClr val="FF0000"/>
                </a:solidFill>
                <a:latin typeface="Arial Narrow" panose="020B0606020202030204" pitchFamily="34" charset="0"/>
              </a:rPr>
              <a:t>0,i</a:t>
            </a: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 (if all commitments, full Feldman VSS scheme)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0732" name="Object 2">
            <a:extLst>
              <a:ext uri="{FF2B5EF4-FFF2-40B4-BE49-F238E27FC236}">
                <a16:creationId xmlns:a16="http://schemas.microsoft.com/office/drawing/2014/main" id="{8746F468-9643-4448-AFBE-F5E3F5B49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2">
            <a:extLst>
              <a:ext uri="{FF2B5EF4-FFF2-40B4-BE49-F238E27FC236}">
                <a16:creationId xmlns:a16="http://schemas.microsoft.com/office/drawing/2014/main" id="{B6CC7145-27E2-4D70-87DE-AC0E4AA09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2">
            <a:extLst>
              <a:ext uri="{FF2B5EF4-FFF2-40B4-BE49-F238E27FC236}">
                <a16:creationId xmlns:a16="http://schemas.microsoft.com/office/drawing/2014/main" id="{E0FA47EA-9BCE-4988-91BA-5CB19A224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2">
            <a:extLst>
              <a:ext uri="{FF2B5EF4-FFF2-40B4-BE49-F238E27FC236}">
                <a16:creationId xmlns:a16="http://schemas.microsoft.com/office/drawing/2014/main" id="{A4F0687F-FA89-462B-A0C9-62EF0AE40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2">
            <a:extLst>
              <a:ext uri="{FF2B5EF4-FFF2-40B4-BE49-F238E27FC236}">
                <a16:creationId xmlns:a16="http://schemas.microsoft.com/office/drawing/2014/main" id="{4D2C1876-5169-4A28-9C09-E507018EF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2">
            <a:extLst>
              <a:ext uri="{FF2B5EF4-FFF2-40B4-BE49-F238E27FC236}">
                <a16:creationId xmlns:a16="http://schemas.microsoft.com/office/drawing/2014/main" id="{37646B57-7B83-4989-8FA5-77A06405C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2">
            <a:extLst>
              <a:ext uri="{FF2B5EF4-FFF2-40B4-BE49-F238E27FC236}">
                <a16:creationId xmlns:a16="http://schemas.microsoft.com/office/drawing/2014/main" id="{F7D0AB4A-93EB-4246-B4D8-E5336037A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2">
            <a:extLst>
              <a:ext uri="{FF2B5EF4-FFF2-40B4-BE49-F238E27FC236}">
                <a16:creationId xmlns:a16="http://schemas.microsoft.com/office/drawing/2014/main" id="{5A370641-490D-4E53-AA5A-C3736A0CD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">
            <a:extLst>
              <a:ext uri="{FF2B5EF4-FFF2-40B4-BE49-F238E27FC236}">
                <a16:creationId xmlns:a16="http://schemas.microsoft.com/office/drawing/2014/main" id="{8E0A5396-5E35-4EEE-9B6F-0A3E14F39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192213"/>
          <a:ext cx="32131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1905000" imgH="228600" progId="Equation.3">
                  <p:embed/>
                </p:oleObj>
              </mc:Choice>
              <mc:Fallback>
                <p:oleObj name="Equazione" r:id="rId18" imgW="1905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192213"/>
                        <a:ext cx="3213100" cy="3857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2">
            <a:extLst>
              <a:ext uri="{FF2B5EF4-FFF2-40B4-BE49-F238E27FC236}">
                <a16:creationId xmlns:a16="http://schemas.microsoft.com/office/drawing/2014/main" id="{84C508C8-7CC4-4CEB-8F88-2960A6F1A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1288" y="1233488"/>
          <a:ext cx="34274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2032000" imgH="228600" progId="Equation.3">
                  <p:embed/>
                </p:oleObj>
              </mc:Choice>
              <mc:Fallback>
                <p:oleObj name="Equazione" r:id="rId20" imgW="2032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1233488"/>
                        <a:ext cx="3427412" cy="3857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2">
            <a:extLst>
              <a:ext uri="{FF2B5EF4-FFF2-40B4-BE49-F238E27FC236}">
                <a16:creationId xmlns:a16="http://schemas.microsoft.com/office/drawing/2014/main" id="{078429EB-F4A4-42F8-8CFA-43321B91C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50" y="5842000"/>
          <a:ext cx="34274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2032000" imgH="228600" progId="Equation.3">
                  <p:embed/>
                </p:oleObj>
              </mc:Choice>
              <mc:Fallback>
                <p:oleObj name="Equazione" r:id="rId22" imgW="2032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5842000"/>
                        <a:ext cx="3427413" cy="385763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2">
            <a:extLst>
              <a:ext uri="{FF2B5EF4-FFF2-40B4-BE49-F238E27FC236}">
                <a16:creationId xmlns:a16="http://schemas.microsoft.com/office/drawing/2014/main" id="{4959A5CA-7AFA-45AE-84FB-AAFF0DD1C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038" y="5805488"/>
          <a:ext cx="33639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1993900" imgH="228600" progId="Equation.3">
                  <p:embed/>
                </p:oleObj>
              </mc:Choice>
              <mc:Fallback>
                <p:oleObj name="Equazione" r:id="rId24" imgW="1993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5805488"/>
                        <a:ext cx="3363912" cy="3857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Freccia a destra 23">
            <a:extLst>
              <a:ext uri="{FF2B5EF4-FFF2-40B4-BE49-F238E27FC236}">
                <a16:creationId xmlns:a16="http://schemas.microsoft.com/office/drawing/2014/main" id="{6058A086-5899-49D4-AD4C-EDA449CD47C4}"/>
              </a:ext>
            </a:extLst>
          </p:cNvPr>
          <p:cNvSpPr>
            <a:spLocks noChangeArrowheads="1"/>
          </p:cNvSpPr>
          <p:nvPr/>
        </p:nvSpPr>
        <p:spPr bwMode="auto">
          <a:xfrm rot="2780613">
            <a:off x="3294857" y="2886868"/>
            <a:ext cx="539750" cy="5762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245" name="Freccia a destra 25">
            <a:extLst>
              <a:ext uri="{FF2B5EF4-FFF2-40B4-BE49-F238E27FC236}">
                <a16:creationId xmlns:a16="http://schemas.microsoft.com/office/drawing/2014/main" id="{1DF30E2C-7E1E-449A-882F-DA9ED9E3F2F2}"/>
              </a:ext>
            </a:extLst>
          </p:cNvPr>
          <p:cNvSpPr>
            <a:spLocks noChangeArrowheads="1"/>
          </p:cNvSpPr>
          <p:nvPr/>
        </p:nvSpPr>
        <p:spPr bwMode="auto">
          <a:xfrm rot="18819387" flipV="1">
            <a:off x="3294063" y="3898900"/>
            <a:ext cx="541337" cy="5762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246" name="Freccia a destra 26">
            <a:extLst>
              <a:ext uri="{FF2B5EF4-FFF2-40B4-BE49-F238E27FC236}">
                <a16:creationId xmlns:a16="http://schemas.microsoft.com/office/drawing/2014/main" id="{A06F3E06-4171-4631-A996-1E52A3F77E06}"/>
              </a:ext>
            </a:extLst>
          </p:cNvPr>
          <p:cNvSpPr>
            <a:spLocks noChangeArrowheads="1"/>
          </p:cNvSpPr>
          <p:nvPr/>
        </p:nvSpPr>
        <p:spPr bwMode="auto">
          <a:xfrm rot="2780613" flipH="1" flipV="1">
            <a:off x="4807744" y="3894932"/>
            <a:ext cx="539750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247" name="Freccia a destra 27">
            <a:extLst>
              <a:ext uri="{FF2B5EF4-FFF2-40B4-BE49-F238E27FC236}">
                <a16:creationId xmlns:a16="http://schemas.microsoft.com/office/drawing/2014/main" id="{1AEAB9B7-C921-4891-8C72-647339960FE1}"/>
              </a:ext>
            </a:extLst>
          </p:cNvPr>
          <p:cNvSpPr>
            <a:spLocks noChangeArrowheads="1"/>
          </p:cNvSpPr>
          <p:nvPr/>
        </p:nvSpPr>
        <p:spPr bwMode="auto">
          <a:xfrm rot="18819387" flipH="1">
            <a:off x="4768057" y="2851944"/>
            <a:ext cx="541337" cy="5746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graphicFrame>
        <p:nvGraphicFramePr>
          <p:cNvPr id="9230" name="Object 2">
            <a:extLst>
              <a:ext uri="{FF2B5EF4-FFF2-40B4-BE49-F238E27FC236}">
                <a16:creationId xmlns:a16="http://schemas.microsoft.com/office/drawing/2014/main" id="{B0BD4AC9-FC56-4A69-8959-F94A5094F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75" y="2419350"/>
          <a:ext cx="7651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6" imgW="291973" imgH="241195" progId="Equation.3">
                  <p:embed/>
                </p:oleObj>
              </mc:Choice>
              <mc:Fallback>
                <p:oleObj name="Equazione" r:id="rId26" imgW="291973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2419350"/>
                        <a:ext cx="7651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2">
            <a:extLst>
              <a:ext uri="{FF2B5EF4-FFF2-40B4-BE49-F238E27FC236}">
                <a16:creationId xmlns:a16="http://schemas.microsoft.com/office/drawing/2014/main" id="{CB34FE7B-FA2B-47E3-A307-88ACDF6B6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1338" y="2420938"/>
          <a:ext cx="7969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8" imgW="304668" imgH="241195" progId="Equation.3">
                  <p:embed/>
                </p:oleObj>
              </mc:Choice>
              <mc:Fallback>
                <p:oleObj name="Equazione" r:id="rId28" imgW="30466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2420938"/>
                        <a:ext cx="7969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2">
            <a:extLst>
              <a:ext uri="{FF2B5EF4-FFF2-40B4-BE49-F238E27FC236}">
                <a16:creationId xmlns:a16="http://schemas.microsoft.com/office/drawing/2014/main" id="{5ED9C807-E7EF-4FC2-9F5E-1A4391AA1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4254500"/>
          <a:ext cx="7985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0" imgW="304668" imgH="241195" progId="Equation.3">
                  <p:embed/>
                </p:oleObj>
              </mc:Choice>
              <mc:Fallback>
                <p:oleObj name="Equazione" r:id="rId30" imgW="30466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254500"/>
                        <a:ext cx="7985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2">
            <a:extLst>
              <a:ext uri="{FF2B5EF4-FFF2-40B4-BE49-F238E27FC236}">
                <a16:creationId xmlns:a16="http://schemas.microsoft.com/office/drawing/2014/main" id="{FE8370AB-AD20-44B3-B6C9-56313D9CF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6463" y="4205288"/>
          <a:ext cx="7635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2" imgW="291973" imgH="241195" progId="Equation.3">
                  <p:embed/>
                </p:oleObj>
              </mc:Choice>
              <mc:Fallback>
                <p:oleObj name="Equazione" r:id="rId32" imgW="291973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4205288"/>
                        <a:ext cx="7635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4" grpId="0" animBg="1"/>
      <p:bldP spid="9245" grpId="0" animBg="1"/>
      <p:bldP spid="9246" grpId="0" animBg="1"/>
      <p:bldP spid="92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8DF99-E136-4AA1-BC56-3CBD8676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31747" name="CasellaDiTesto 12">
            <a:extLst>
              <a:ext uri="{FF2B5EF4-FFF2-40B4-BE49-F238E27FC236}">
                <a16:creationId xmlns:a16="http://schemas.microsoft.com/office/drawing/2014/main" id="{C3629377-349F-4CEC-A113-312ADF417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5" y="792163"/>
            <a:ext cx="5645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Wrap up: what we have accomplished so far?</a:t>
            </a:r>
            <a:endParaRPr lang="it-IT" altLang="it-IT" sz="24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223" name="Object 2">
            <a:extLst>
              <a:ext uri="{FF2B5EF4-FFF2-40B4-BE49-F238E27FC236}">
                <a16:creationId xmlns:a16="http://schemas.microsoft.com/office/drawing/2014/main" id="{B41BA052-5B0B-4CD5-A3A8-588F5EADD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1706563"/>
          <a:ext cx="4471988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336800" imgH="1371600" progId="Equation.3">
                  <p:embed/>
                </p:oleObj>
              </mc:Choice>
              <mc:Fallback>
                <p:oleObj name="Equazione" r:id="rId2" imgW="23368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706563"/>
                        <a:ext cx="4471988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594A658-8BFC-495C-A23B-704B42C5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96975"/>
            <a:ext cx="8475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We have distributely built a random polynomial P(x) where a random </a:t>
            </a:r>
            <a:r>
              <a:rPr lang="it-IT" altLang="it-IT" sz="2400">
                <a:latin typeface="Arial Narrow" panose="020B0606020202030204" pitchFamily="34" charset="0"/>
              </a:rPr>
              <a:t>s</a:t>
            </a:r>
            <a:r>
              <a:rPr lang="it-IT" altLang="it-IT" sz="1800">
                <a:latin typeface="Arial Narrow" panose="020B0606020202030204" pitchFamily="34" charset="0"/>
              </a:rPr>
              <a:t> is unknown to ALL…</a:t>
            </a:r>
          </a:p>
        </p:txBody>
      </p:sp>
      <p:graphicFrame>
        <p:nvGraphicFramePr>
          <p:cNvPr id="48146" name="Object 2">
            <a:extLst>
              <a:ext uri="{FF2B5EF4-FFF2-40B4-BE49-F238E27FC236}">
                <a16:creationId xmlns:a16="http://schemas.microsoft.com/office/drawing/2014/main" id="{F2A918E0-3A22-4A21-9F84-094ADE2E1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9213" y="1779588"/>
          <a:ext cx="1223962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736600" imgH="1320800" progId="Equation.3">
                  <p:embed/>
                </p:oleObj>
              </mc:Choice>
              <mc:Fallback>
                <p:oleObj name="Equazione" r:id="rId4" imgW="736600" imgH="1320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3" y="1779588"/>
                        <a:ext cx="1223962" cy="219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1AC8A902-B147-476A-8DB7-B178D8B831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6375" y="3687763"/>
            <a:ext cx="45354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8147" name="Object 2">
            <a:extLst>
              <a:ext uri="{FF2B5EF4-FFF2-40B4-BE49-F238E27FC236}">
                <a16:creationId xmlns:a16="http://schemas.microsoft.com/office/drawing/2014/main" id="{A186E673-815C-41BB-B68E-820094ADA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713" y="3435350"/>
          <a:ext cx="5635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91973" imgH="253890" progId="Equation.3">
                  <p:embed/>
                </p:oleObj>
              </mc:Choice>
              <mc:Fallback>
                <p:oleObj name="Equazione" r:id="rId6" imgW="291973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435350"/>
                        <a:ext cx="5635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03AE123-CD7F-4E6C-B0CB-50A790B40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98950"/>
            <a:ext cx="653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… but where each party has a valid SHARE of such random secret </a:t>
            </a:r>
            <a:r>
              <a:rPr lang="it-IT" altLang="it-IT" sz="2400">
                <a:latin typeface="Arial Narrow" panose="020B0606020202030204" pitchFamily="34" charset="0"/>
              </a:rPr>
              <a:t>s</a:t>
            </a:r>
            <a:r>
              <a:rPr lang="it-IT" altLang="it-IT" sz="1800">
                <a:latin typeface="Arial Narrow" panose="020B0606020202030204" pitchFamily="34" charset="0"/>
              </a:rPr>
              <a:t>…</a:t>
            </a:r>
          </a:p>
        </p:txBody>
      </p:sp>
      <p:graphicFrame>
        <p:nvGraphicFramePr>
          <p:cNvPr id="48149" name="Object 2">
            <a:extLst>
              <a:ext uri="{FF2B5EF4-FFF2-40B4-BE49-F238E27FC236}">
                <a16:creationId xmlns:a16="http://schemas.microsoft.com/office/drawing/2014/main" id="{A4B4B595-A17E-42E1-8FD3-FE8B118F4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4338" y="4760913"/>
          <a:ext cx="429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273300" imgH="228600" progId="Equation.3">
                  <p:embed/>
                </p:oleObj>
              </mc:Choice>
              <mc:Fallback>
                <p:oleObj name="Equazione" r:id="rId8" imgW="2273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4760913"/>
                        <a:ext cx="429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7842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">
            <a:extLst>
              <a:ext uri="{FF2B5EF4-FFF2-40B4-BE49-F238E27FC236}">
                <a16:creationId xmlns:a16="http://schemas.microsoft.com/office/drawing/2014/main" id="{055D943F-883D-481A-94DC-4B5EAF869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553075"/>
          <a:ext cx="69532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2654300" imgH="241300" progId="Equation.3">
                  <p:embed/>
                </p:oleObj>
              </mc:Choice>
              <mc:Fallback>
                <p:oleObj name="Equazione" r:id="rId10" imgW="26543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53075"/>
                        <a:ext cx="69532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CF8266F-5B69-47A8-AF52-3EEF2FD6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5157788"/>
            <a:ext cx="8272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… and (our target!) where each party can compute </a:t>
            </a:r>
            <a:r>
              <a:rPr lang="it-IT" altLang="it-IT" sz="2400">
                <a:latin typeface="Arial Narrow" panose="020B0606020202030204" pitchFamily="34" charset="0"/>
              </a:rPr>
              <a:t>g</a:t>
            </a:r>
            <a:r>
              <a:rPr lang="it-IT" altLang="it-IT" sz="2400" baseline="30000">
                <a:latin typeface="Arial Narrow" panose="020B0606020202030204" pitchFamily="34" charset="0"/>
              </a:rPr>
              <a:t>s</a:t>
            </a:r>
            <a:r>
              <a:rPr lang="it-IT" altLang="it-IT" sz="1800">
                <a:latin typeface="Arial Narrow" panose="020B0606020202030204" pitchFamily="34" charset="0"/>
              </a:rPr>
              <a:t> using the broadcast committments!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2DA9FDA-D5F1-49D8-AF4F-6E675D634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13" y="2781300"/>
            <a:ext cx="722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Being: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7FB7A-FC8A-4788-A0CB-5B47EC6B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Verifiable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8A99BD-E275-46C8-AA19-8EEBE28A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125538"/>
            <a:ext cx="8424863" cy="5003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/>
              <a:t>VSS</a:t>
            </a:r>
          </a:p>
          <a:p>
            <a:pPr lvl="1">
              <a:defRPr/>
            </a:pPr>
            <a:r>
              <a:rPr lang="it-IT" dirty="0"/>
              <a:t>First (non </a:t>
            </a:r>
            <a:r>
              <a:rPr lang="it-IT" dirty="0" err="1"/>
              <a:t>interactive</a:t>
            </a:r>
            <a:r>
              <a:rPr lang="it-IT" dirty="0"/>
              <a:t>)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proposed</a:t>
            </a:r>
            <a:r>
              <a:rPr lang="it-IT" dirty="0"/>
              <a:t> in 1987</a:t>
            </a:r>
          </a:p>
          <a:p>
            <a:pPr lvl="2">
              <a:defRPr/>
            </a:pPr>
            <a:r>
              <a:rPr lang="it-IT" dirty="0" err="1"/>
              <a:t>Feldman</a:t>
            </a:r>
            <a:r>
              <a:rPr lang="it-IT" dirty="0"/>
              <a:t> VSS </a:t>
            </a:r>
            <a:r>
              <a:rPr lang="it-IT" dirty="0" err="1"/>
              <a:t>scheme</a:t>
            </a:r>
            <a:endParaRPr lang="it-IT" dirty="0"/>
          </a:p>
          <a:p>
            <a:pPr lvl="2">
              <a:defRPr/>
            </a:pP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then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Frequently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schemes</a:t>
            </a:r>
            <a:endParaRPr lang="it-IT" dirty="0"/>
          </a:p>
          <a:p>
            <a:pPr lvl="1">
              <a:defRPr/>
            </a:pPr>
            <a:r>
              <a:rPr lang="it-IT" dirty="0"/>
              <a:t>More </a:t>
            </a:r>
            <a:r>
              <a:rPr lang="it-IT" dirty="0" err="1"/>
              <a:t>later</a:t>
            </a:r>
            <a:r>
              <a:rPr lang="it-IT" dirty="0"/>
              <a:t> on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</a:t>
            </a:r>
            <a:endParaRPr lang="it-IT" dirty="0"/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presented</a:t>
            </a:r>
            <a:r>
              <a:rPr lang="it-IT" dirty="0"/>
              <a:t> </a:t>
            </a:r>
            <a:r>
              <a:rPr lang="it-IT" dirty="0" err="1"/>
              <a:t>next</a:t>
            </a:r>
            <a:endParaRPr lang="it-IT" dirty="0"/>
          </a:p>
          <a:p>
            <a:pPr lvl="1">
              <a:defRPr/>
            </a:pPr>
            <a:r>
              <a:rPr lang="it-IT" dirty="0" err="1"/>
              <a:t>Special</a:t>
            </a:r>
            <a:r>
              <a:rPr lang="it-IT" dirty="0"/>
              <a:t> case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Feldman</a:t>
            </a:r>
            <a:r>
              <a:rPr lang="it-IT" dirty="0"/>
              <a:t> VSS (</a:t>
            </a:r>
            <a:r>
              <a:rPr lang="it-IT" dirty="0" err="1"/>
              <a:t>using</a:t>
            </a:r>
            <a:r>
              <a:rPr lang="it-IT" dirty="0"/>
              <a:t> discrete </a:t>
            </a:r>
            <a:r>
              <a:rPr lang="it-IT" dirty="0" err="1"/>
              <a:t>logs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/>
              <a:t>Security </a:t>
            </a:r>
            <a:r>
              <a:rPr lang="it-IT" dirty="0" err="1"/>
              <a:t>limitations</a:t>
            </a:r>
            <a:r>
              <a:rPr lang="it-IT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81F09-032E-4A17-BFC7-847D3007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Feldman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: dealer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531B7-B701-4D8D-BDBD-02392819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003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Start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an</a:t>
            </a:r>
            <a:r>
              <a:rPr lang="it-IT" dirty="0"/>
              <a:t> </a:t>
            </a:r>
            <a:r>
              <a:rPr lang="it-IT" dirty="0" err="1"/>
              <a:t>ordinary</a:t>
            </a:r>
            <a:r>
              <a:rPr lang="it-IT" dirty="0"/>
              <a:t> </a:t>
            </a:r>
            <a:r>
              <a:rPr lang="it-IT" dirty="0" err="1"/>
              <a:t>Shamir</a:t>
            </a:r>
            <a:r>
              <a:rPr lang="it-IT" dirty="0"/>
              <a:t> </a:t>
            </a:r>
            <a:r>
              <a:rPr lang="it-IT" dirty="0" err="1"/>
              <a:t>scheme</a:t>
            </a:r>
            <a:endParaRPr lang="it-IT" dirty="0"/>
          </a:p>
          <a:p>
            <a:pPr lvl="1">
              <a:defRPr/>
            </a:pPr>
            <a:r>
              <a:rPr lang="it-IT" dirty="0"/>
              <a:t>Generate </a:t>
            </a:r>
            <a:r>
              <a:rPr lang="it-IT" dirty="0" err="1"/>
              <a:t>random</a:t>
            </a:r>
            <a:r>
              <a:rPr lang="it-IT" dirty="0"/>
              <a:t> p(x)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(t-1), </a:t>
            </a:r>
            <a:r>
              <a:rPr lang="it-IT" dirty="0" err="1"/>
              <a:t>with</a:t>
            </a:r>
            <a:r>
              <a:rPr lang="it-IT" dirty="0"/>
              <a:t> P(0)</a:t>
            </a:r>
            <a:r>
              <a:rPr lang="it-IT" dirty="0" err="1"/>
              <a:t>=s</a:t>
            </a:r>
            <a:r>
              <a:rPr lang="it-IT" dirty="0"/>
              <a:t> </a:t>
            </a:r>
          </a:p>
          <a:p>
            <a:pPr lvl="4">
              <a:defRPr/>
            </a:pPr>
            <a:endParaRPr lang="it-IT" dirty="0"/>
          </a:p>
          <a:p>
            <a:pPr lvl="3">
              <a:defRPr/>
            </a:pPr>
            <a:endParaRPr lang="it-IT" dirty="0"/>
          </a:p>
          <a:p>
            <a:pPr lvl="1">
              <a:defRPr/>
            </a:pPr>
            <a:r>
              <a:rPr lang="it-IT" dirty="0" err="1"/>
              <a:t>Distribute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share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the n </a:t>
            </a:r>
            <a:r>
              <a:rPr lang="it-IT" dirty="0" err="1"/>
              <a:t>parties</a:t>
            </a:r>
            <a:endParaRPr lang="it-IT" dirty="0"/>
          </a:p>
          <a:p>
            <a:pPr lvl="3">
              <a:defRPr/>
            </a:pPr>
            <a:endParaRPr lang="it-IT" dirty="0"/>
          </a:p>
          <a:p>
            <a:pPr lvl="3">
              <a:defRPr/>
            </a:pPr>
            <a:endParaRPr lang="it-IT" dirty="0"/>
          </a:p>
          <a:p>
            <a:pPr lvl="3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step</a:t>
            </a:r>
            <a:endParaRPr lang="it-IT" dirty="0"/>
          </a:p>
          <a:p>
            <a:pPr lvl="1">
              <a:defRPr/>
            </a:pP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coefficient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the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secret, </a:t>
            </a:r>
            <a:r>
              <a:rPr lang="it-IT" dirty="0" err="1"/>
              <a:t>further</a:t>
            </a:r>
            <a:r>
              <a:rPr lang="it-IT" dirty="0"/>
              <a:t> broadcast</a:t>
            </a:r>
          </a:p>
          <a:p>
            <a:pPr lvl="3">
              <a:defRPr/>
            </a:pPr>
            <a:endParaRPr lang="it-IT" dirty="0"/>
          </a:p>
          <a:p>
            <a:pPr lvl="3">
              <a:defRPr/>
            </a:pPr>
            <a:endParaRPr lang="it-IT" dirty="0"/>
          </a:p>
          <a:p>
            <a:pPr lvl="1">
              <a:defRPr/>
            </a:pPr>
            <a:r>
              <a:rPr lang="it-IT" dirty="0" err="1"/>
              <a:t>These</a:t>
            </a:r>
            <a:r>
              <a:rPr lang="it-IT" dirty="0"/>
              <a:t> are </a:t>
            </a:r>
            <a:r>
              <a:rPr lang="it-IT" dirty="0" err="1"/>
              <a:t>special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“</a:t>
            </a:r>
            <a:r>
              <a:rPr lang="it-IT" b="1" dirty="0" err="1"/>
              <a:t>commitments</a:t>
            </a:r>
            <a:r>
              <a:rPr lang="it-IT" dirty="0"/>
              <a:t>”</a:t>
            </a:r>
          </a:p>
          <a:p>
            <a:pPr lvl="2">
              <a:defRPr/>
            </a:pPr>
            <a:r>
              <a:rPr lang="it-IT" dirty="0"/>
              <a:t>Discrete log: hard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compute</a:t>
            </a:r>
            <a:r>
              <a:rPr lang="it-IT" dirty="0"/>
              <a:t> </a:t>
            </a:r>
            <a:r>
              <a:rPr lang="it-IT" dirty="0" err="1"/>
              <a:t>exponent</a:t>
            </a:r>
            <a:r>
              <a:rPr lang="it-IT" dirty="0"/>
              <a:t> 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defRPr/>
            </a:pPr>
            <a:endParaRPr lang="it-IT" dirty="0"/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F2956B39-ECE8-4651-BA53-60F1EDB8D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916113"/>
          <a:ext cx="55070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79700" imgH="241300" progId="Equation.3">
                  <p:embed/>
                </p:oleObj>
              </mc:Choice>
              <mc:Fallback>
                <p:oleObj name="Equazione" r:id="rId2" imgW="26797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16113"/>
                        <a:ext cx="55070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2">
            <a:extLst>
              <a:ext uri="{FF2B5EF4-FFF2-40B4-BE49-F238E27FC236}">
                <a16:creationId xmlns:a16="http://schemas.microsoft.com/office/drawing/2014/main" id="{34E21728-1797-4971-A1BF-067A2057E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924175"/>
          <a:ext cx="2427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1181100" imgH="228600" progId="Equation.3">
                  <p:embed/>
                </p:oleObj>
              </mc:Choice>
              <mc:Fallback>
                <p:oleObj name="Equazione" r:id="rId4" imgW="1181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24175"/>
                        <a:ext cx="24272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">
            <a:extLst>
              <a:ext uri="{FF2B5EF4-FFF2-40B4-BE49-F238E27FC236}">
                <a16:creationId xmlns:a16="http://schemas.microsoft.com/office/drawing/2014/main" id="{8F8569D6-FF44-49FC-8EEF-C77348EB1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6050" y="4689475"/>
          <a:ext cx="4802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336800" imgH="241300" progId="Equation.3">
                  <p:embed/>
                </p:oleObj>
              </mc:Choice>
              <mc:Fallback>
                <p:oleObj name="Equazione" r:id="rId6" imgW="2336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689475"/>
                        <a:ext cx="48021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CasellaDiTesto 6">
            <a:extLst>
              <a:ext uri="{FF2B5EF4-FFF2-40B4-BE49-F238E27FC236}">
                <a16:creationId xmlns:a16="http://schemas.microsoft.com/office/drawing/2014/main" id="{A87A32B2-0D9A-4B81-919C-9DD9683DB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987675"/>
            <a:ext cx="358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In practice, it is convenient to use x</a:t>
            </a:r>
            <a:r>
              <a:rPr lang="it-IT" altLang="it-IT" sz="1800" baseline="-25000">
                <a:solidFill>
                  <a:srgbClr val="FF0000"/>
                </a:solidFill>
                <a:latin typeface="Arial Narrow" panose="020B0606020202030204" pitchFamily="34" charset="0"/>
              </a:rPr>
              <a:t>i</a:t>
            </a: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=i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81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3B5BF-C615-41C0-9C0D-F5E37DEB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commitment</a:t>
            </a:r>
            <a:r>
              <a:rPr lang="it-IT" dirty="0"/>
              <a:t>?</a:t>
            </a:r>
          </a:p>
        </p:txBody>
      </p:sp>
      <p:cxnSp>
        <p:nvCxnSpPr>
          <p:cNvPr id="51203" name="Connettore 1 4">
            <a:extLst>
              <a:ext uri="{FF2B5EF4-FFF2-40B4-BE49-F238E27FC236}">
                <a16:creationId xmlns:a16="http://schemas.microsoft.com/office/drawing/2014/main" id="{EA551C13-3B6D-4B4B-AF40-D22F793D6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825" y="3321050"/>
            <a:ext cx="8424863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4" name="CasellaDiTesto 5">
            <a:extLst>
              <a:ext uri="{FF2B5EF4-FFF2-40B4-BE49-F238E27FC236}">
                <a16:creationId xmlns:a16="http://schemas.microsoft.com/office/drawing/2014/main" id="{2F2B7FD0-3214-4529-ABEB-1DDDC4834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46213"/>
            <a:ext cx="1208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COMMIT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phase</a:t>
            </a:r>
          </a:p>
        </p:txBody>
      </p:sp>
      <p:cxnSp>
        <p:nvCxnSpPr>
          <p:cNvPr id="8197" name="Connettore 2 7">
            <a:extLst>
              <a:ext uri="{FF2B5EF4-FFF2-40B4-BE49-F238E27FC236}">
                <a16:creationId xmlns:a16="http://schemas.microsoft.com/office/drawing/2014/main" id="{B37D5252-A59E-4302-A729-C12FF21F27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27313" y="1952625"/>
            <a:ext cx="28448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8" name="Picture 8">
            <a:extLst>
              <a:ext uri="{FF2B5EF4-FFF2-40B4-BE49-F238E27FC236}">
                <a16:creationId xmlns:a16="http://schemas.microsoft.com/office/drawing/2014/main" id="{AD608C8D-6D1E-42A2-A118-FEB244B1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233488"/>
            <a:ext cx="99536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Segnaposto contenuto 3" descr="images (1).jpg">
            <a:extLst>
              <a:ext uri="{FF2B5EF4-FFF2-40B4-BE49-F238E27FC236}">
                <a16:creationId xmlns:a16="http://schemas.microsoft.com/office/drawing/2014/main" id="{1A3F7AE2-7BF2-41D0-B856-76D5F0CEA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5963" y="1233488"/>
            <a:ext cx="912812" cy="1403350"/>
          </a:xfrm>
        </p:spPr>
      </p:pic>
      <p:sp>
        <p:nvSpPr>
          <p:cNvPr id="51208" name="CasellaDiTesto 13">
            <a:extLst>
              <a:ext uri="{FF2B5EF4-FFF2-40B4-BE49-F238E27FC236}">
                <a16:creationId xmlns:a16="http://schemas.microsoft.com/office/drawing/2014/main" id="{B3B59BF8-63BA-4133-93D1-161C7806B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1449388"/>
            <a:ext cx="2451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COMM = Commit(a)</a:t>
            </a:r>
          </a:p>
        </p:txBody>
      </p:sp>
      <p:pic>
        <p:nvPicPr>
          <p:cNvPr id="51209" name="Immagine 15" descr="download.jpg">
            <a:extLst>
              <a:ext uri="{FF2B5EF4-FFF2-40B4-BE49-F238E27FC236}">
                <a16:creationId xmlns:a16="http://schemas.microsoft.com/office/drawing/2014/main" id="{B0A952DB-5945-45EB-AA29-E97599D70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989138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BB38662-1A2A-4E8B-BD91-62B90CBA1A14}"/>
              </a:ext>
            </a:extLst>
          </p:cNvPr>
          <p:cNvSpPr txBox="1"/>
          <p:nvPr/>
        </p:nvSpPr>
        <p:spPr>
          <a:xfrm>
            <a:off x="3851275" y="2312988"/>
            <a:ext cx="395288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3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</a:t>
            </a:r>
            <a:endParaRPr lang="it-IT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211" name="CasellaDiTesto 17">
            <a:extLst>
              <a:ext uri="{FF2B5EF4-FFF2-40B4-BE49-F238E27FC236}">
                <a16:creationId xmlns:a16="http://schemas.microsoft.com/office/drawing/2014/main" id="{747EB2C6-B509-469B-A7B5-E1A3ECB7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1412875"/>
            <a:ext cx="219551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Hiding: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Receiver should NOT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learn anything about “a”</a:t>
            </a:r>
          </a:p>
        </p:txBody>
      </p:sp>
      <p:sp>
        <p:nvSpPr>
          <p:cNvPr id="51212" name="CasellaDiTesto 18">
            <a:extLst>
              <a:ext uri="{FF2B5EF4-FFF2-40B4-BE49-F238E27FC236}">
                <a16:creationId xmlns:a16="http://schemas.microsoft.com/office/drawing/2014/main" id="{A5E8BD90-AE32-4A1B-993B-7A4C6ADB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4022725"/>
            <a:ext cx="1209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REVEAL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phase</a:t>
            </a:r>
          </a:p>
        </p:txBody>
      </p:sp>
      <p:cxnSp>
        <p:nvCxnSpPr>
          <p:cNvPr id="51213" name="Connettore 2 19">
            <a:extLst>
              <a:ext uri="{FF2B5EF4-FFF2-40B4-BE49-F238E27FC236}">
                <a16:creationId xmlns:a16="http://schemas.microsoft.com/office/drawing/2014/main" id="{6D89A96D-7CAC-4079-8D06-B43D94D8FE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6200" y="4529138"/>
            <a:ext cx="284321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214" name="Picture 8">
            <a:extLst>
              <a:ext uri="{FF2B5EF4-FFF2-40B4-BE49-F238E27FC236}">
                <a16:creationId xmlns:a16="http://schemas.microsoft.com/office/drawing/2014/main" id="{178FDCB9-76A1-4D18-A64A-81EC4068B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808413"/>
            <a:ext cx="99536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5" name="Segnaposto contenuto 3" descr="images (1).jpg">
            <a:extLst>
              <a:ext uri="{FF2B5EF4-FFF2-40B4-BE49-F238E27FC236}">
                <a16:creationId xmlns:a16="http://schemas.microsoft.com/office/drawing/2014/main" id="{17D046CF-B951-4554-A905-264EF3671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3" y="3808413"/>
            <a:ext cx="912812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6" name="CasellaDiTesto 22">
            <a:extLst>
              <a:ext uri="{FF2B5EF4-FFF2-40B4-BE49-F238E27FC236}">
                <a16:creationId xmlns:a16="http://schemas.microsoft.com/office/drawing/2014/main" id="{E56C547D-A37A-497E-BA65-394A5089D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4024313"/>
            <a:ext cx="2795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OPEN= verification key</a:t>
            </a:r>
          </a:p>
        </p:txBody>
      </p:sp>
      <p:pic>
        <p:nvPicPr>
          <p:cNvPr id="51217" name="Immagine 25" descr="images.jpg">
            <a:extLst>
              <a:ext uri="{FF2B5EF4-FFF2-40B4-BE49-F238E27FC236}">
                <a16:creationId xmlns:a16="http://schemas.microsoft.com/office/drawing/2014/main" id="{CDE40AD0-62CC-475A-BE65-83A1E8DF9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652963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8" name="CasellaDiTesto 24">
            <a:extLst>
              <a:ext uri="{FF2B5EF4-FFF2-40B4-BE49-F238E27FC236}">
                <a16:creationId xmlns:a16="http://schemas.microsoft.com/office/drawing/2014/main" id="{35DE81E4-85CF-4CB9-AC14-66BCE6AB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4889500"/>
            <a:ext cx="393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3600" b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it-IT" altLang="it-IT" sz="1800" b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1219" name="CasellaDiTesto 26">
            <a:extLst>
              <a:ext uri="{FF2B5EF4-FFF2-40B4-BE49-F238E27FC236}">
                <a16:creationId xmlns:a16="http://schemas.microsoft.com/office/drawing/2014/main" id="{66A678AF-362F-491A-A08B-2AF75D604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3875088"/>
            <a:ext cx="2422525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Binding: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Commitment CAN ONLY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open to the value “a”,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no way for sender to cheat</a:t>
            </a:r>
          </a:p>
        </p:txBody>
      </p:sp>
      <p:sp>
        <p:nvSpPr>
          <p:cNvPr id="51220" name="CasellaDiTesto 27">
            <a:extLst>
              <a:ext uri="{FF2B5EF4-FFF2-40B4-BE49-F238E27FC236}">
                <a16:creationId xmlns:a16="http://schemas.microsoft.com/office/drawing/2014/main" id="{FDF0CCEE-33A2-4772-907E-870880CEB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589588"/>
            <a:ext cx="3197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Verification algorithm: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VERIF(COMM,OPEN,a) = YES/NO</a:t>
            </a:r>
            <a:r>
              <a:rPr lang="it-IT" altLang="it-IT" sz="1800" b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B679DA3-D058-4DCB-95FA-E4367DA7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349500"/>
            <a:ext cx="3476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a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0F6B739-7320-4625-81DA-038CC3D79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26025"/>
            <a:ext cx="169386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CANNOT cheat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“I sent a’ ≠a“ </a:t>
            </a:r>
            <a:endParaRPr lang="it-IT" altLang="it-IT" sz="1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8" grpId="0"/>
      <p:bldP spid="17" grpId="0"/>
      <p:bldP spid="51211" grpId="0"/>
      <p:bldP spid="51212" grpId="0"/>
      <p:bldP spid="51216" grpId="0"/>
      <p:bldP spid="51218" grpId="0"/>
      <p:bldP spid="51219" grpId="0"/>
      <p:bldP spid="512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C2E4D-DE44-4974-8C1E-B9CAAFDA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c=g</a:t>
            </a:r>
            <a:r>
              <a:rPr lang="it-IT" baseline="30000" dirty="0" err="1"/>
              <a:t>x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commitment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D198A8-BD33-4ED0-A41D-07FF8C98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103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/>
              <a:t>(</a:t>
            </a:r>
            <a:r>
              <a:rPr lang="it-IT" dirty="0" err="1"/>
              <a:t>computationally</a:t>
            </a:r>
            <a:r>
              <a:rPr lang="it-IT" dirty="0"/>
              <a:t>) </a:t>
            </a:r>
            <a:r>
              <a:rPr lang="it-IT" dirty="0" err="1"/>
              <a:t>Hiding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c=g</a:t>
            </a:r>
            <a:r>
              <a:rPr lang="it-IT" baseline="30000" dirty="0" err="1"/>
              <a:t>x</a:t>
            </a:r>
            <a:r>
              <a:rPr lang="it-IT" dirty="0"/>
              <a:t> </a:t>
            </a:r>
            <a:r>
              <a:rPr lang="it-IT" sz="2600" dirty="0" err="1"/>
              <a:t>mod</a:t>
            </a:r>
            <a:r>
              <a:rPr lang="it-IT" sz="2600" dirty="0"/>
              <a:t> p</a:t>
            </a:r>
            <a:r>
              <a:rPr lang="it-IT" dirty="0"/>
              <a:t>, </a:t>
            </a:r>
            <a:r>
              <a:rPr lang="it-IT" dirty="0" err="1"/>
              <a:t>computationally</a:t>
            </a:r>
            <a:r>
              <a:rPr lang="it-IT" dirty="0"/>
              <a:t> </a:t>
            </a:r>
            <a:r>
              <a:rPr lang="it-IT" dirty="0" err="1"/>
              <a:t>bounded</a:t>
            </a:r>
            <a:r>
              <a:rPr lang="it-IT" dirty="0"/>
              <a:t> </a:t>
            </a:r>
            <a:r>
              <a:rPr lang="it-IT" dirty="0" err="1"/>
              <a:t>receiver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x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(</a:t>
            </a:r>
            <a:r>
              <a:rPr lang="it-IT" dirty="0" err="1"/>
              <a:t>perfectly</a:t>
            </a:r>
            <a:r>
              <a:rPr lang="it-IT" dirty="0"/>
              <a:t>) </a:t>
            </a:r>
            <a:r>
              <a:rPr lang="it-IT" dirty="0" err="1"/>
              <a:t>Binding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x’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g</a:t>
            </a:r>
            <a:r>
              <a:rPr lang="it-IT" baseline="30000" dirty="0" err="1"/>
              <a:t>x</a:t>
            </a:r>
            <a:r>
              <a:rPr lang="it-IT" baseline="30000" dirty="0"/>
              <a:t>’</a:t>
            </a:r>
            <a:r>
              <a:rPr lang="it-IT" dirty="0"/>
              <a:t> </a:t>
            </a:r>
            <a:r>
              <a:rPr lang="it-IT" dirty="0" err="1"/>
              <a:t>=c</a:t>
            </a:r>
            <a:endParaRPr lang="it-IT" dirty="0"/>
          </a:p>
          <a:p>
            <a:pPr lvl="2">
              <a:defRPr/>
            </a:pPr>
            <a:r>
              <a:rPr lang="it-IT" dirty="0"/>
              <a:t>Note: x’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order</a:t>
            </a:r>
            <a:endParaRPr lang="it-IT" dirty="0"/>
          </a:p>
          <a:p>
            <a:pPr lvl="2">
              <a:defRPr/>
            </a:pP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trivial</a:t>
            </a:r>
            <a:r>
              <a:rPr lang="it-IT" dirty="0"/>
              <a:t> (</a:t>
            </a:r>
            <a:r>
              <a:rPr lang="it-IT" dirty="0" err="1"/>
              <a:t>why</a:t>
            </a:r>
            <a:r>
              <a:rPr lang="it-IT" dirty="0"/>
              <a:t>? </a:t>
            </a:r>
            <a:r>
              <a:rPr lang="it-IT" dirty="0">
                <a:sym typeface="Wingdings" pitchFamily="2" charset="2"/>
              </a:rPr>
              <a:t>)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24ACE-91C3-453F-93DA-E92E98E3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Feldman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: </a:t>
            </a:r>
            <a:r>
              <a:rPr lang="it-IT" dirty="0" err="1"/>
              <a:t>verifier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27071-401E-4F40-94B6-B7312D95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25538"/>
            <a:ext cx="8820150" cy="165576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it-IT" dirty="0"/>
              <a:t>Party i </a:t>
            </a:r>
            <a:r>
              <a:rPr lang="it-IT" dirty="0" err="1"/>
              <a:t>receives</a:t>
            </a:r>
            <a:r>
              <a:rPr lang="it-IT" dirty="0"/>
              <a:t> share (x</a:t>
            </a:r>
            <a:r>
              <a:rPr lang="it-IT" baseline="-25000" dirty="0"/>
              <a:t>i</a:t>
            </a:r>
            <a:r>
              <a:rPr lang="it-IT" dirty="0"/>
              <a:t>,</a:t>
            </a:r>
            <a:r>
              <a:rPr lang="it-IT" dirty="0" err="1"/>
              <a:t>y</a:t>
            </a:r>
            <a:r>
              <a:rPr lang="it-IT" baseline="-25000" dirty="0" err="1"/>
              <a:t>i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parties</a:t>
            </a:r>
            <a:r>
              <a:rPr lang="it-IT" dirty="0"/>
              <a:t> can do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party i </a:t>
            </a:r>
            <a:r>
              <a:rPr lang="it-IT" dirty="0" err="1"/>
              <a:t>reveals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share</a:t>
            </a:r>
          </a:p>
          <a:p>
            <a:pPr lvl="1">
              <a:defRPr/>
            </a:pPr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party i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honest</a:t>
            </a:r>
            <a:endParaRPr lang="it-IT" dirty="0"/>
          </a:p>
          <a:p>
            <a:pPr lvl="3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Verifies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share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 (</a:t>
            </a:r>
            <a:r>
              <a:rPr lang="it-IT" dirty="0" err="1"/>
              <a:t>hence</a:t>
            </a:r>
            <a:r>
              <a:rPr lang="it-IT" dirty="0"/>
              <a:t> dealer </a:t>
            </a:r>
            <a:r>
              <a:rPr lang="it-IT" dirty="0" err="1"/>
              <a:t>honest</a:t>
            </a:r>
            <a:r>
              <a:rPr lang="it-IT" dirty="0"/>
              <a:t>) </a:t>
            </a:r>
          </a:p>
          <a:p>
            <a:pPr lvl="1">
              <a:defRPr/>
            </a:pP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computing</a:t>
            </a:r>
            <a:r>
              <a:rPr lang="it-IT" dirty="0"/>
              <a:t> (</a:t>
            </a:r>
            <a:r>
              <a:rPr lang="it-IT" dirty="0" err="1"/>
              <a:t>mod</a:t>
            </a:r>
            <a:r>
              <a:rPr lang="it-IT" dirty="0"/>
              <a:t> p)</a:t>
            </a:r>
          </a:p>
        </p:txBody>
      </p:sp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D6623241-5447-4F8C-83D0-F062F7F70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6038" y="2673350"/>
          <a:ext cx="6950075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67000" imgH="1092200" progId="Equation.3">
                  <p:embed/>
                </p:oleObj>
              </mc:Choice>
              <mc:Fallback>
                <p:oleObj name="Equazione" r:id="rId2" imgW="2667000" imgH="1092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2673350"/>
                        <a:ext cx="6950075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2468DA1-FFE9-48A6-9327-69E99DD4A5A3}"/>
              </a:ext>
            </a:extLst>
          </p:cNvPr>
          <p:cNvSpPr txBox="1">
            <a:spLocks/>
          </p:cNvSpPr>
          <p:nvPr/>
        </p:nvSpPr>
        <p:spPr bwMode="auto">
          <a:xfrm>
            <a:off x="323850" y="5302250"/>
            <a:ext cx="88201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77500" lnSpcReduction="20000"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>
                <a:latin typeface="+mn-lt"/>
              </a:rPr>
              <a:t>And </a:t>
            </a:r>
            <a:r>
              <a:rPr lang="it-IT" sz="3200" b="1" kern="0" dirty="0" err="1">
                <a:latin typeface="+mn-lt"/>
              </a:rPr>
              <a:t>checks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that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this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is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equal</a:t>
            </a:r>
            <a:r>
              <a:rPr lang="it-IT" sz="31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3100" b="1" kern="0" dirty="0" err="1">
                <a:latin typeface="Arial" pitchFamily="34" charset="0"/>
                <a:cs typeface="Arial" pitchFamily="34" charset="0"/>
              </a:rPr>
              <a:t>to</a:t>
            </a:r>
            <a:endParaRPr lang="it-IT" sz="3100" b="1" kern="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100" kern="0" dirty="0" err="1">
                <a:latin typeface="Arial" pitchFamily="34" charset="0"/>
                <a:cs typeface="Arial" pitchFamily="34" charset="0"/>
              </a:rPr>
              <a:t>Where</a:t>
            </a:r>
            <a:r>
              <a:rPr lang="it-IT" sz="31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3100" kern="0" dirty="0" err="1">
                <a:latin typeface="Arial" pitchFamily="34" charset="0"/>
                <a:cs typeface="Arial" pitchFamily="34" charset="0"/>
              </a:rPr>
              <a:t>y</a:t>
            </a:r>
            <a:r>
              <a:rPr lang="it-IT" sz="3100" kern="0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it-IT" sz="31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3100" kern="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it-IT" sz="3100" kern="0" dirty="0">
                <a:latin typeface="Arial" pitchFamily="34" charset="0"/>
                <a:cs typeface="Arial" pitchFamily="34" charset="0"/>
              </a:rPr>
              <a:t> the party’s share</a:t>
            </a:r>
            <a:endParaRPr lang="it-IT" sz="3100" kern="0" baseline="30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endParaRPr lang="it-IT" sz="3200" b="1" kern="0" dirty="0">
              <a:latin typeface="+mn-lt"/>
            </a:endParaRPr>
          </a:p>
        </p:txBody>
      </p:sp>
      <p:graphicFrame>
        <p:nvGraphicFramePr>
          <p:cNvPr id="48134" name="Object 2">
            <a:extLst>
              <a:ext uri="{FF2B5EF4-FFF2-40B4-BE49-F238E27FC236}">
                <a16:creationId xmlns:a16="http://schemas.microsoft.com/office/drawing/2014/main" id="{BF3FE8C3-BE2E-4DDE-951F-7D171173A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5084763"/>
          <a:ext cx="64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28600" imgH="228600" progId="Equation.3">
                  <p:embed/>
                </p:oleObj>
              </mc:Choice>
              <mc:Fallback>
                <p:oleObj name="Equazione" r:id="rId4" imgW="228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5084763"/>
                        <a:ext cx="647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A3D549-14A9-4A8A-ACA0-CF532A02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Caveats</a:t>
            </a:r>
            <a:endParaRPr lang="it-IT" dirty="0"/>
          </a:p>
        </p:txBody>
      </p:sp>
      <p:sp>
        <p:nvSpPr>
          <p:cNvPr id="11267" name="Segnaposto contenuto 2">
            <a:extLst>
              <a:ext uri="{FF2B5EF4-FFF2-40B4-BE49-F238E27FC236}">
                <a16:creationId xmlns:a16="http://schemas.microsoft.com/office/drawing/2014/main" id="{3EDF09CA-9886-4A7F-A8C0-18EFC542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See exercise for</a:t>
            </a:r>
          </a:p>
          <a:p>
            <a:pPr lvl="1"/>
            <a:r>
              <a:rPr lang="it-IT" altLang="it-IT"/>
              <a:t>Proper moduli (p,q)</a:t>
            </a:r>
          </a:p>
          <a:p>
            <a:pPr lvl="1"/>
            <a:r>
              <a:rPr lang="it-IT" altLang="it-IT"/>
              <a:t>C0 may leak info about secret (Legendre Symbol)</a:t>
            </a:r>
          </a:p>
          <a:p>
            <a:r>
              <a:rPr lang="it-IT" altLang="it-IT"/>
              <a:t>Aftermath: </a:t>
            </a:r>
          </a:p>
          <a:p>
            <a:pPr lvl="1"/>
            <a:r>
              <a:rPr lang="it-IT" altLang="it-IT"/>
              <a:t>use p=2q+1</a:t>
            </a:r>
          </a:p>
          <a:p>
            <a:pPr lvl="1"/>
            <a:r>
              <a:rPr lang="it-IT" altLang="it-IT"/>
              <a:t>Use subgroup order q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BCFF15-99F8-4C54-8A46-07C82FDA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An </a:t>
            </a:r>
            <a:r>
              <a:rPr lang="it-IT" dirty="0" err="1"/>
              <a:t>annoying</a:t>
            </a:r>
            <a:r>
              <a:rPr lang="it-IT" dirty="0"/>
              <a:t> </a:t>
            </a:r>
            <a:r>
              <a:rPr lang="it-IT" dirty="0" err="1"/>
              <a:t>issue…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6FCA63-8FA0-4D81-BF85-C977B0EC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Shamir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unconditionally</a:t>
            </a:r>
            <a:r>
              <a:rPr lang="it-IT" dirty="0"/>
              <a:t> </a:t>
            </a:r>
            <a:r>
              <a:rPr lang="it-IT" dirty="0" err="1"/>
              <a:t>secure</a:t>
            </a:r>
            <a:endParaRPr lang="it-IT" dirty="0"/>
          </a:p>
          <a:p>
            <a:pPr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Feldman</a:t>
            </a:r>
            <a:r>
              <a:rPr lang="it-IT" dirty="0"/>
              <a:t>’s VSS </a:t>
            </a:r>
            <a:r>
              <a:rPr lang="it-IT" dirty="0" err="1"/>
              <a:t>is</a:t>
            </a:r>
            <a:r>
              <a:rPr lang="it-IT" dirty="0"/>
              <a:t> “</a:t>
            </a:r>
            <a:r>
              <a:rPr lang="it-IT" dirty="0" err="1"/>
              <a:t>only</a:t>
            </a:r>
            <a:r>
              <a:rPr lang="it-IT" dirty="0"/>
              <a:t>” </a:t>
            </a:r>
            <a:r>
              <a:rPr lang="it-IT" dirty="0" err="1"/>
              <a:t>computationally</a:t>
            </a:r>
            <a:r>
              <a:rPr lang="it-IT" dirty="0"/>
              <a:t> </a:t>
            </a:r>
            <a:r>
              <a:rPr lang="it-IT" dirty="0" err="1"/>
              <a:t>secure</a:t>
            </a:r>
            <a:endParaRPr lang="it-IT" dirty="0"/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practically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?</a:t>
            </a:r>
          </a:p>
          <a:p>
            <a:pPr lvl="1">
              <a:defRPr/>
            </a:pPr>
            <a:r>
              <a:rPr lang="it-IT" dirty="0"/>
              <a:t>c</a:t>
            </a:r>
            <a:r>
              <a:rPr lang="it-IT" baseline="-25000" dirty="0"/>
              <a:t>0</a:t>
            </a:r>
            <a:r>
              <a:rPr lang="it-IT" dirty="0"/>
              <a:t>=g</a:t>
            </a:r>
            <a:r>
              <a:rPr lang="it-IT" baseline="30000" dirty="0"/>
              <a:t>s</a:t>
            </a:r>
            <a:r>
              <a:rPr lang="it-IT" dirty="0"/>
              <a:t> </a:t>
            </a:r>
            <a:r>
              <a:rPr lang="it-IT" dirty="0" err="1"/>
              <a:t>leaks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secret s!!</a:t>
            </a:r>
          </a:p>
          <a:p>
            <a:pPr lvl="1">
              <a:defRPr/>
            </a:pPr>
            <a:r>
              <a:rPr lang="it-IT" dirty="0" err="1"/>
              <a:t>If</a:t>
            </a:r>
            <a:r>
              <a:rPr lang="it-IT" dirty="0"/>
              <a:t> 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small</a:t>
            </a:r>
            <a:r>
              <a:rPr lang="it-IT" dirty="0"/>
              <a:t> (e.g. in [1…1000]) </a:t>
            </a:r>
            <a:r>
              <a:rPr lang="it-IT" dirty="0" err="1"/>
              <a:t>trivial</a:t>
            </a:r>
            <a:r>
              <a:rPr lang="it-IT" dirty="0"/>
              <a:t> “</a:t>
            </a:r>
            <a:r>
              <a:rPr lang="it-IT" dirty="0" err="1"/>
              <a:t>dictionary</a:t>
            </a:r>
            <a:r>
              <a:rPr lang="it-IT" dirty="0"/>
              <a:t>” </a:t>
            </a:r>
            <a:r>
              <a:rPr lang="it-IT" dirty="0" err="1"/>
              <a:t>attack</a:t>
            </a:r>
            <a:endParaRPr lang="it-IT" dirty="0"/>
          </a:p>
          <a:p>
            <a:pPr lvl="2">
              <a:defRPr/>
            </a:pPr>
            <a:r>
              <a:rPr lang="it-IT" dirty="0" err="1"/>
              <a:t>For</a:t>
            </a:r>
            <a:r>
              <a:rPr lang="it-IT" dirty="0"/>
              <a:t> x:1…1000 </a:t>
            </a:r>
            <a:r>
              <a:rPr lang="it-IT" dirty="0" err="1"/>
              <a:t>repeat</a:t>
            </a:r>
            <a:r>
              <a:rPr lang="it-IT" dirty="0"/>
              <a:t> </a:t>
            </a:r>
            <a:r>
              <a:rPr lang="it-IT" dirty="0" err="1"/>
              <a:t>g</a:t>
            </a:r>
            <a:r>
              <a:rPr lang="it-IT" baseline="30000" dirty="0" err="1"/>
              <a:t>x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g</a:t>
            </a:r>
            <a:r>
              <a:rPr lang="it-IT" baseline="30000" dirty="0"/>
              <a:t>x</a:t>
            </a:r>
            <a:r>
              <a:rPr lang="it-IT" dirty="0"/>
              <a:t>=c</a:t>
            </a:r>
            <a:r>
              <a:rPr lang="it-IT" baseline="-25000" dirty="0"/>
              <a:t>0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s </a:t>
            </a:r>
            <a:r>
              <a:rPr lang="it-IT" dirty="0" err="1">
                <a:sym typeface="Wingdings" pitchFamily="2" charset="2"/>
              </a:rPr>
              <a:t>known</a:t>
            </a:r>
            <a:r>
              <a:rPr lang="it-IT" dirty="0">
                <a:sym typeface="Wingdings" pitchFamily="2" charset="2"/>
              </a:rPr>
              <a:t>!</a:t>
            </a:r>
          </a:p>
          <a:p>
            <a:pPr>
              <a:defRPr/>
            </a:pPr>
            <a:endParaRPr lang="it-IT" dirty="0">
              <a:sym typeface="Wingdings" pitchFamily="2" charset="2"/>
            </a:endParaRPr>
          </a:p>
          <a:p>
            <a:pPr>
              <a:defRPr/>
            </a:pPr>
            <a:r>
              <a:rPr lang="it-IT" dirty="0">
                <a:sym typeface="Wingdings" pitchFamily="2" charset="2"/>
              </a:rPr>
              <a:t>Can </a:t>
            </a:r>
            <a:r>
              <a:rPr lang="it-IT" dirty="0" err="1">
                <a:sym typeface="Wingdings" pitchFamily="2" charset="2"/>
              </a:rPr>
              <a:t>we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have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perfectly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hiding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scheme</a:t>
            </a:r>
            <a:r>
              <a:rPr lang="it-IT" dirty="0">
                <a:sym typeface="Wingdings" pitchFamily="2" charset="2"/>
              </a:rPr>
              <a:t>?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>
              <a:sym typeface="Wingdings" pitchFamily="2" charset="2"/>
            </a:endParaRPr>
          </a:p>
          <a:p>
            <a:pPr lvl="2">
              <a:defRPr/>
            </a:pPr>
            <a:endParaRPr lang="it-IT" dirty="0"/>
          </a:p>
          <a:p>
            <a:pPr lvl="2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19DDD9-D0CA-4308-8D8A-6C8401D1083E}"/>
</file>

<file path=customXml/itemProps2.xml><?xml version="1.0" encoding="utf-8"?>
<ds:datastoreItem xmlns:ds="http://schemas.openxmlformats.org/officeDocument/2006/customXml" ds:itemID="{C7553212-2AFF-425D-B157-1E292E336E8A}"/>
</file>

<file path=customXml/itemProps3.xml><?xml version="1.0" encoding="utf-8"?>
<ds:datastoreItem xmlns:ds="http://schemas.openxmlformats.org/officeDocument/2006/customXml" ds:itemID="{3B649339-C7EC-4503-9A24-B8C7D6AD3017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1341</Words>
  <Application>Microsoft Office PowerPoint</Application>
  <PresentationFormat>Presentazione su schermo (4:3)</PresentationFormat>
  <Paragraphs>234</Paragraphs>
  <Slides>28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Arial Narrow</vt:lpstr>
      <vt:lpstr>Arial</vt:lpstr>
      <vt:lpstr>Bookman Old Style</vt:lpstr>
      <vt:lpstr>Wingdings</vt:lpstr>
      <vt:lpstr>Times New Roman</vt:lpstr>
      <vt:lpstr>Book Antiqua</vt:lpstr>
      <vt:lpstr>214templ</vt:lpstr>
      <vt:lpstr>Microsoft Equation 3.0</vt:lpstr>
      <vt:lpstr>Verifiable Secret Sharing</vt:lpstr>
      <vt:lpstr>Limitations, so far</vt:lpstr>
      <vt:lpstr>Verifiable Secret Sharing</vt:lpstr>
      <vt:lpstr>Feldman scheme: dealer</vt:lpstr>
      <vt:lpstr>What is a commitment?</vt:lpstr>
      <vt:lpstr>c=gx is a commitment</vt:lpstr>
      <vt:lpstr>Feldman scheme: verifier</vt:lpstr>
      <vt:lpstr>Caveats</vt:lpstr>
      <vt:lpstr>An annoying issue…</vt:lpstr>
      <vt:lpstr>Pedersen commitment</vt:lpstr>
      <vt:lpstr>Pedersen commitment</vt:lpstr>
      <vt:lpstr>Proof (base of)</vt:lpstr>
      <vt:lpstr>Pedersen VSS - dealer</vt:lpstr>
      <vt:lpstr>Pedersen VSS - verifier</vt:lpstr>
      <vt:lpstr>Still one problem left…</vt:lpstr>
      <vt:lpstr>Distributed Key Generation</vt:lpstr>
      <vt:lpstr>Question</vt:lpstr>
      <vt:lpstr>Answer: yes!</vt:lpstr>
      <vt:lpstr>Best seen by example (3,4)</vt:lpstr>
      <vt:lpstr>Best seen by example (3,4)</vt:lpstr>
      <vt:lpstr>Best seen by example (3,4)</vt:lpstr>
      <vt:lpstr>Best seen by example (3,4)</vt:lpstr>
      <vt:lpstr>Best seen by example (3,4)</vt:lpstr>
      <vt:lpstr>Best seen by example (3,4)</vt:lpstr>
      <vt:lpstr>Best seen by example (3,4)</vt:lpstr>
      <vt:lpstr>Best seen by example (3,4)</vt:lpstr>
      <vt:lpstr>Best seen by example (3,4)</vt:lpstr>
      <vt:lpstr>Best seen by example (3,4)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553</cp:revision>
  <cp:lastPrinted>1998-04-09T13:49:28Z</cp:lastPrinted>
  <dcterms:created xsi:type="dcterms:W3CDTF">1996-09-11T22:41:56Z</dcterms:created>
  <dcterms:modified xsi:type="dcterms:W3CDTF">2020-12-14T12:32:25Z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