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715" r:id="rId2"/>
    <p:sldId id="716" r:id="rId3"/>
    <p:sldId id="717" r:id="rId4"/>
    <p:sldId id="744" r:id="rId5"/>
    <p:sldId id="745" r:id="rId6"/>
    <p:sldId id="749" r:id="rId7"/>
    <p:sldId id="751" r:id="rId8"/>
    <p:sldId id="750" r:id="rId9"/>
    <p:sldId id="753" r:id="rId1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15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CCFF"/>
    <a:srgbClr val="33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9122" autoAdjust="0"/>
  </p:normalViewPr>
  <p:slideViewPr>
    <p:cSldViewPr>
      <p:cViewPr varScale="1">
        <p:scale>
          <a:sx n="60" d="100"/>
          <a:sy n="60" d="100"/>
        </p:scale>
        <p:origin x="1464" y="34"/>
      </p:cViewPr>
      <p:guideLst>
        <p:guide orient="horz" pos="3888"/>
        <p:guide pos="1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446" y="-84"/>
      </p:cViewPr>
      <p:guideLst>
        <p:guide orient="horz" pos="3023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5749925" y="8799513"/>
            <a:ext cx="6842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27" tIns="46777" rIns="95227" bIns="46777">
            <a:spAutoFit/>
          </a:bodyPr>
          <a:lstStyle>
            <a:lvl1pPr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defRPr/>
            </a:pPr>
            <a:fld id="{D7BDCBAF-D92A-4127-A43C-57E5B0DDF9B5}" type="slidenum">
              <a:rPr lang="en-US" altLang="it-IT" sz="2500" smtClean="0">
                <a:latin typeface="Book Antiqua" panose="02040602050305030304" pitchFamily="18" charset="0"/>
              </a:rPr>
              <a:pPr>
                <a:defRPr/>
              </a:pPr>
              <a:t>‹N›</a:t>
            </a:fld>
            <a:endParaRPr lang="en-US" altLang="it-IT" sz="250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7" tIns="46777" rIns="95227" bIns="46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7865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32785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457950" y="225425"/>
            <a:ext cx="1924050" cy="587057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225425"/>
            <a:ext cx="5619750" cy="58705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86838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86802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82352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35495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99022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177174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68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91578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21367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696200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  <a:p>
            <a:pPr lvl="4"/>
            <a:r>
              <a:rPr lang="en-US" altLang="it-IT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5425"/>
            <a:ext cx="76962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371600" y="6324600"/>
            <a:ext cx="1981200" cy="3635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it-IT">
                <a:latin typeface="Arial" charset="0"/>
              </a:rPr>
              <a:t>Giuseppe Bianchi </a:t>
            </a:r>
          </a:p>
        </p:txBody>
      </p:sp>
      <p:sp>
        <p:nvSpPr>
          <p:cNvPr id="1029" name="Line 6"/>
          <p:cNvSpPr>
            <a:spLocks noChangeShapeType="1"/>
          </p:cNvSpPr>
          <p:nvPr/>
        </p:nvSpPr>
        <p:spPr bwMode="auto">
          <a:xfrm>
            <a:off x="685800" y="6477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0" name="Line 7"/>
          <p:cNvSpPr>
            <a:spLocks noChangeShapeType="1"/>
          </p:cNvSpPr>
          <p:nvPr/>
        </p:nvSpPr>
        <p:spPr bwMode="auto">
          <a:xfrm>
            <a:off x="3429000" y="6477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685800" y="6553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3429000" y="65532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ð"/>
        <a:defRPr sz="32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à"/>
        <a:defRPr sz="28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9872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/>
              <a:t>The </a:t>
            </a:r>
            <a:r>
              <a:rPr lang="it-IT" dirty="0" err="1"/>
              <a:t>multiplicative</a:t>
            </a:r>
            <a:r>
              <a:rPr lang="it-IT" dirty="0"/>
              <a:t> </a:t>
            </a:r>
            <a:r>
              <a:rPr lang="it-IT" dirty="0" err="1"/>
              <a:t>group</a:t>
            </a:r>
            <a:r>
              <a:rPr lang="it-IT" dirty="0"/>
              <a:t> modulo p:</a:t>
            </a:r>
            <a:br>
              <a:rPr lang="it-IT" dirty="0"/>
            </a:br>
            <a:r>
              <a:rPr lang="it-IT" dirty="0"/>
              <a:t>a </a:t>
            </a:r>
            <a:r>
              <a:rPr lang="it-IT" dirty="0" err="1"/>
              <a:t>primer</a:t>
            </a:r>
            <a:r>
              <a:rPr lang="it-IT" dirty="0"/>
              <a:t> for </a:t>
            </a:r>
            <a:r>
              <a:rPr lang="it-IT" dirty="0" err="1"/>
              <a:t>dummies</a:t>
            </a:r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group</a:t>
            </a:r>
            <a:r>
              <a:rPr lang="it-IT" dirty="0"/>
              <a:t>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5183187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/>
              <a:t>(G, ○)</a:t>
            </a:r>
          </a:p>
          <a:p>
            <a:pPr lvl="1">
              <a:defRPr/>
            </a:pPr>
            <a:r>
              <a:rPr lang="it-IT" dirty="0"/>
              <a:t>G = set of </a:t>
            </a:r>
            <a:r>
              <a:rPr lang="it-IT" dirty="0" err="1"/>
              <a:t>elements</a:t>
            </a:r>
            <a:r>
              <a:rPr lang="it-IT" dirty="0"/>
              <a:t> (</a:t>
            </a:r>
            <a:r>
              <a:rPr lang="it-IT" dirty="0" err="1"/>
              <a:t>group</a:t>
            </a:r>
            <a:r>
              <a:rPr lang="it-IT" dirty="0"/>
              <a:t> </a:t>
            </a:r>
            <a:r>
              <a:rPr lang="it-IT" dirty="0" err="1"/>
              <a:t>members</a:t>
            </a:r>
            <a:r>
              <a:rPr lang="it-IT" dirty="0"/>
              <a:t>)</a:t>
            </a:r>
          </a:p>
          <a:p>
            <a:pPr lvl="1">
              <a:defRPr/>
            </a:pPr>
            <a:r>
              <a:rPr lang="it-IT" dirty="0"/>
              <a:t>○ = </a:t>
            </a:r>
            <a:r>
              <a:rPr lang="it-IT" dirty="0" err="1"/>
              <a:t>operation</a:t>
            </a:r>
            <a:r>
              <a:rPr lang="it-IT" dirty="0"/>
              <a:t> (</a:t>
            </a:r>
            <a:r>
              <a:rPr lang="it-IT" dirty="0" err="1"/>
              <a:t>group</a:t>
            </a:r>
            <a:r>
              <a:rPr lang="it-IT" dirty="0"/>
              <a:t> </a:t>
            </a:r>
            <a:r>
              <a:rPr lang="it-IT" dirty="0" err="1"/>
              <a:t>operation</a:t>
            </a:r>
            <a:r>
              <a:rPr lang="it-IT" dirty="0"/>
              <a:t>)</a:t>
            </a:r>
          </a:p>
          <a:p>
            <a:pPr>
              <a:defRPr/>
            </a:pPr>
            <a:r>
              <a:rPr lang="it-IT" dirty="0"/>
              <a:t>4 </a:t>
            </a:r>
            <a:r>
              <a:rPr lang="it-IT" dirty="0" err="1"/>
              <a:t>properties</a:t>
            </a:r>
            <a:r>
              <a:rPr lang="it-IT" dirty="0"/>
              <a:t>:</a:t>
            </a:r>
          </a:p>
          <a:p>
            <a:pPr lvl="1">
              <a:defRPr/>
            </a:pPr>
            <a:r>
              <a:rPr lang="it-IT" b="1" dirty="0" err="1"/>
              <a:t>Closure</a:t>
            </a:r>
            <a:r>
              <a:rPr lang="it-IT" dirty="0"/>
              <a:t>: for </a:t>
            </a:r>
            <a:r>
              <a:rPr lang="it-IT" dirty="0" err="1"/>
              <a:t>any</a:t>
            </a:r>
            <a:r>
              <a:rPr lang="it-IT" dirty="0"/>
              <a:t> g</a:t>
            </a:r>
            <a:r>
              <a:rPr lang="it-IT" baseline="-25000" dirty="0"/>
              <a:t>1</a:t>
            </a:r>
            <a:r>
              <a:rPr lang="it-IT" dirty="0"/>
              <a:t>, g</a:t>
            </a:r>
            <a:r>
              <a:rPr lang="it-IT" baseline="-25000" dirty="0"/>
              <a:t>2</a:t>
            </a:r>
            <a:r>
              <a:rPr lang="it-IT" dirty="0"/>
              <a:t>:</a:t>
            </a:r>
            <a:r>
              <a:rPr lang="it-IT" dirty="0">
                <a:sym typeface="Wingdings" panose="05000000000000000000" pitchFamily="2" charset="2"/>
              </a:rPr>
              <a:t>  </a:t>
            </a:r>
            <a:br>
              <a:rPr lang="it-IT" dirty="0">
                <a:sym typeface="Wingdings" panose="05000000000000000000" pitchFamily="2" charset="2"/>
              </a:rPr>
            </a:br>
            <a:r>
              <a:rPr lang="it-IT" dirty="0">
                <a:sym typeface="Wingdings" panose="05000000000000000000" pitchFamily="2" charset="2"/>
              </a:rPr>
              <a:t>		</a:t>
            </a:r>
            <a:r>
              <a:rPr lang="it-IT" dirty="0" err="1"/>
              <a:t>g</a:t>
            </a:r>
            <a:r>
              <a:rPr lang="it-IT" baseline="-25000" dirty="0" err="1"/>
              <a:t>x</a:t>
            </a:r>
            <a:r>
              <a:rPr lang="it-IT" dirty="0"/>
              <a:t> = g</a:t>
            </a:r>
            <a:r>
              <a:rPr lang="it-IT" baseline="-25000" dirty="0"/>
              <a:t>1</a:t>
            </a:r>
            <a:r>
              <a:rPr lang="it-IT" dirty="0"/>
              <a:t>○g</a:t>
            </a:r>
            <a:r>
              <a:rPr lang="it-IT" baseline="-25000" dirty="0"/>
              <a:t>2</a:t>
            </a:r>
            <a:r>
              <a:rPr lang="it-IT" dirty="0"/>
              <a:t> must be a </a:t>
            </a:r>
            <a:r>
              <a:rPr lang="it-IT" dirty="0" err="1"/>
              <a:t>group</a:t>
            </a:r>
            <a:r>
              <a:rPr lang="it-IT" dirty="0"/>
              <a:t> </a:t>
            </a:r>
            <a:r>
              <a:rPr lang="it-IT" dirty="0" err="1"/>
              <a:t>member</a:t>
            </a:r>
            <a:endParaRPr lang="it-IT" dirty="0"/>
          </a:p>
          <a:p>
            <a:pPr lvl="4">
              <a:defRPr/>
            </a:pPr>
            <a:endParaRPr lang="it-IT" dirty="0"/>
          </a:p>
          <a:p>
            <a:pPr lvl="1">
              <a:defRPr/>
            </a:pPr>
            <a:r>
              <a:rPr lang="it-IT" b="1" dirty="0"/>
              <a:t>Identity</a:t>
            </a:r>
            <a:r>
              <a:rPr lang="it-IT" dirty="0"/>
              <a:t>: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group</a:t>
            </a:r>
            <a:r>
              <a:rPr lang="it-IT" dirty="0"/>
              <a:t> </a:t>
            </a:r>
            <a:r>
              <a:rPr lang="it-IT" dirty="0" err="1"/>
              <a:t>member</a:t>
            </a:r>
            <a:r>
              <a:rPr lang="it-IT" dirty="0"/>
              <a:t> I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		g ○I = I ○g = g</a:t>
            </a:r>
          </a:p>
          <a:p>
            <a:pPr lvl="4">
              <a:defRPr/>
            </a:pPr>
            <a:endParaRPr lang="it-IT" dirty="0"/>
          </a:p>
          <a:p>
            <a:pPr lvl="1">
              <a:defRPr/>
            </a:pPr>
            <a:r>
              <a:rPr lang="it-IT" b="1" dirty="0"/>
              <a:t>Inverse</a:t>
            </a:r>
            <a:r>
              <a:rPr lang="it-IT" dirty="0"/>
              <a:t>: for </a:t>
            </a:r>
            <a:r>
              <a:rPr lang="it-IT" dirty="0" err="1"/>
              <a:t>any</a:t>
            </a:r>
            <a:r>
              <a:rPr lang="it-IT" dirty="0"/>
              <a:t> g,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g</a:t>
            </a:r>
            <a:r>
              <a:rPr lang="it-IT" baseline="30000" dirty="0"/>
              <a:t>-1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 </a:t>
            </a:r>
            <a:br>
              <a:rPr lang="it-IT" dirty="0"/>
            </a:br>
            <a:r>
              <a:rPr lang="it-IT" dirty="0"/>
              <a:t>		g ○g</a:t>
            </a:r>
            <a:r>
              <a:rPr lang="it-IT" baseline="30000" dirty="0"/>
              <a:t>-1</a:t>
            </a:r>
            <a:r>
              <a:rPr lang="it-IT" dirty="0"/>
              <a:t> = I</a:t>
            </a:r>
          </a:p>
          <a:p>
            <a:pPr lvl="4">
              <a:defRPr/>
            </a:pPr>
            <a:endParaRPr lang="it-IT" dirty="0"/>
          </a:p>
          <a:p>
            <a:pPr lvl="1">
              <a:defRPr/>
            </a:pPr>
            <a:r>
              <a:rPr lang="it-IT" b="1" dirty="0" err="1"/>
              <a:t>Associativity</a:t>
            </a:r>
            <a:r>
              <a:rPr lang="it-IT" dirty="0"/>
              <a:t>: for </a:t>
            </a:r>
            <a:r>
              <a:rPr lang="it-IT" dirty="0" err="1"/>
              <a:t>any</a:t>
            </a:r>
            <a:r>
              <a:rPr lang="it-IT" dirty="0"/>
              <a:t> g</a:t>
            </a:r>
            <a:r>
              <a:rPr lang="it-IT" baseline="-25000" dirty="0"/>
              <a:t>1</a:t>
            </a:r>
            <a:r>
              <a:rPr lang="it-IT" dirty="0"/>
              <a:t>, g</a:t>
            </a:r>
            <a:r>
              <a:rPr lang="it-IT" baseline="-25000" dirty="0"/>
              <a:t>2</a:t>
            </a:r>
            <a:r>
              <a:rPr lang="it-IT" dirty="0"/>
              <a:t>, g</a:t>
            </a:r>
            <a:r>
              <a:rPr lang="it-IT" baseline="-25000" dirty="0"/>
              <a:t>3</a:t>
            </a:r>
            <a:r>
              <a:rPr lang="it-IT" dirty="0"/>
              <a:t>:    </a:t>
            </a:r>
            <a:br>
              <a:rPr lang="it-IT" dirty="0"/>
            </a:br>
            <a:r>
              <a:rPr lang="it-IT" dirty="0"/>
              <a:t>		(g</a:t>
            </a:r>
            <a:r>
              <a:rPr lang="it-IT" baseline="-25000" dirty="0"/>
              <a:t>1</a:t>
            </a:r>
            <a:r>
              <a:rPr lang="it-IT" dirty="0"/>
              <a:t> ○ g</a:t>
            </a:r>
            <a:r>
              <a:rPr lang="it-IT" baseline="-25000" dirty="0"/>
              <a:t>2</a:t>
            </a:r>
            <a:r>
              <a:rPr lang="it-IT" dirty="0"/>
              <a:t>) ○ g</a:t>
            </a:r>
            <a:r>
              <a:rPr lang="it-IT" baseline="-25000" dirty="0"/>
              <a:t>3</a:t>
            </a:r>
            <a:r>
              <a:rPr lang="it-IT" dirty="0"/>
              <a:t> = g</a:t>
            </a:r>
            <a:r>
              <a:rPr lang="it-IT" baseline="-25000" dirty="0"/>
              <a:t>1</a:t>
            </a:r>
            <a:r>
              <a:rPr lang="it-IT" dirty="0"/>
              <a:t> ○ (g</a:t>
            </a:r>
            <a:r>
              <a:rPr lang="it-IT" baseline="-25000" dirty="0"/>
              <a:t>2 </a:t>
            </a:r>
            <a:r>
              <a:rPr lang="it-IT" dirty="0"/>
              <a:t>○ g</a:t>
            </a:r>
            <a:r>
              <a:rPr lang="it-IT" baseline="-25000" dirty="0"/>
              <a:t>3</a:t>
            </a:r>
            <a:r>
              <a:rPr lang="it-IT" dirty="0"/>
              <a:t>)</a:t>
            </a:r>
          </a:p>
          <a:p>
            <a:pPr lvl="4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commutative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Abelian</a:t>
            </a:r>
            <a:r>
              <a:rPr lang="it-IT" dirty="0">
                <a:sym typeface="Wingdings" panose="05000000000000000000" pitchFamily="2" charset="2"/>
              </a:rPr>
              <a:t> Group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The </a:t>
            </a:r>
            <a:r>
              <a:rPr lang="it-IT" dirty="0" err="1"/>
              <a:t>Zp</a:t>
            </a:r>
            <a:r>
              <a:rPr lang="it-IT" dirty="0"/>
              <a:t>* </a:t>
            </a:r>
            <a:r>
              <a:rPr lang="it-IT" dirty="0" err="1"/>
              <a:t>group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31800" y="1125538"/>
            <a:ext cx="8424863" cy="5148262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 err="1"/>
              <a:t>multiplicative</a:t>
            </a:r>
            <a:r>
              <a:rPr lang="it-IT" dirty="0"/>
              <a:t> </a:t>
            </a:r>
            <a:r>
              <a:rPr lang="it-IT" dirty="0" err="1"/>
              <a:t>group</a:t>
            </a:r>
            <a:r>
              <a:rPr lang="it-IT" dirty="0"/>
              <a:t> modulo prime p</a:t>
            </a:r>
          </a:p>
          <a:p>
            <a:pPr lvl="1">
              <a:defRPr/>
            </a:pPr>
            <a:r>
              <a:rPr lang="it-IT" dirty="0"/>
              <a:t>Set of p-1 </a:t>
            </a:r>
            <a:r>
              <a:rPr lang="it-IT" dirty="0" err="1"/>
              <a:t>elements</a:t>
            </a:r>
            <a:r>
              <a:rPr lang="it-IT" dirty="0"/>
              <a:t> {1,2,…, p-1}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b="1" dirty="0">
                <a:sym typeface="Wingdings" panose="05000000000000000000" pitchFamily="2" charset="2"/>
              </a:rPr>
              <a:t>finite </a:t>
            </a:r>
            <a:r>
              <a:rPr lang="it-IT" b="1" dirty="0" err="1">
                <a:sym typeface="Wingdings" panose="05000000000000000000" pitchFamily="2" charset="2"/>
              </a:rPr>
              <a:t>group</a:t>
            </a:r>
            <a:endParaRPr lang="it-IT" b="1" dirty="0"/>
          </a:p>
          <a:p>
            <a:pPr lvl="1">
              <a:defRPr/>
            </a:pPr>
            <a:r>
              <a:rPr lang="it-IT" dirty="0" err="1"/>
              <a:t>Multiplicative</a:t>
            </a:r>
            <a:r>
              <a:rPr lang="it-IT" dirty="0"/>
              <a:t> =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care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multiplications</a:t>
            </a:r>
            <a:r>
              <a:rPr lang="it-IT" dirty="0"/>
              <a:t> </a:t>
            </a:r>
            <a:r>
              <a:rPr lang="it-IT" dirty="0" err="1"/>
              <a:t>mod</a:t>
            </a:r>
            <a:r>
              <a:rPr lang="it-IT" dirty="0"/>
              <a:t> p!!</a:t>
            </a:r>
          </a:p>
          <a:p>
            <a:pPr lvl="2">
              <a:defRPr/>
            </a:pPr>
            <a:r>
              <a:rPr lang="it-IT" dirty="0" err="1"/>
              <a:t>Forget</a:t>
            </a:r>
            <a:r>
              <a:rPr lang="it-IT" dirty="0"/>
              <a:t> the sum, </a:t>
            </a:r>
            <a:r>
              <a:rPr lang="it-IT" dirty="0" err="1"/>
              <a:t>here</a:t>
            </a:r>
            <a:r>
              <a:rPr lang="it-IT" dirty="0"/>
              <a:t> (</a:t>
            </a:r>
            <a:r>
              <a:rPr lang="it-IT" dirty="0" err="1"/>
              <a:t>otherwise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field </a:t>
            </a:r>
            <a:r>
              <a:rPr lang="it-IT" sz="4600" dirty="0">
                <a:latin typeface="Monotype Corsiva" panose="03010101010201010101" pitchFamily="66" charset="0"/>
              </a:rPr>
              <a:t>F</a:t>
            </a:r>
            <a:r>
              <a:rPr lang="it-IT" dirty="0"/>
              <a:t>p)</a:t>
            </a:r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Group </a:t>
            </a:r>
            <a:r>
              <a:rPr lang="it-IT" dirty="0" err="1"/>
              <a:t>properties</a:t>
            </a:r>
            <a:r>
              <a:rPr lang="it-IT" dirty="0"/>
              <a:t>:</a:t>
            </a:r>
          </a:p>
          <a:p>
            <a:pPr lvl="1">
              <a:defRPr/>
            </a:pPr>
            <a:r>
              <a:rPr lang="it-IT" dirty="0" err="1"/>
              <a:t>Closure</a:t>
            </a:r>
            <a:r>
              <a:rPr lang="it-IT" dirty="0"/>
              <a:t>: </a:t>
            </a:r>
            <a:r>
              <a:rPr lang="it-IT" dirty="0" err="1"/>
              <a:t>obvious</a:t>
            </a:r>
            <a:endParaRPr lang="it-IT" dirty="0"/>
          </a:p>
          <a:p>
            <a:pPr lvl="1">
              <a:defRPr/>
            </a:pPr>
            <a:r>
              <a:rPr lang="it-IT" dirty="0"/>
              <a:t>Identity: </a:t>
            </a:r>
            <a:r>
              <a:rPr lang="it-IT" dirty="0" err="1"/>
              <a:t>obvious</a:t>
            </a:r>
            <a:endParaRPr lang="it-IT" dirty="0"/>
          </a:p>
          <a:p>
            <a:pPr lvl="1">
              <a:defRPr/>
            </a:pPr>
            <a:r>
              <a:rPr lang="it-IT" dirty="0" err="1"/>
              <a:t>Associativity</a:t>
            </a:r>
            <a:r>
              <a:rPr lang="it-IT" dirty="0"/>
              <a:t>: </a:t>
            </a:r>
            <a:r>
              <a:rPr lang="it-IT" dirty="0" err="1"/>
              <a:t>obvious</a:t>
            </a:r>
            <a:endParaRPr lang="it-IT" dirty="0"/>
          </a:p>
          <a:p>
            <a:pPr lvl="1">
              <a:defRPr/>
            </a:pPr>
            <a:r>
              <a:rPr lang="it-IT" dirty="0" err="1">
                <a:solidFill>
                  <a:srgbClr val="FF0000"/>
                </a:solidFill>
              </a:rPr>
              <a:t>Commutativity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Abelian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group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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also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obvious</a:t>
            </a:r>
            <a:endParaRPr lang="it-IT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it-IT" b="1" dirty="0" err="1"/>
              <a:t>What</a:t>
            </a:r>
            <a:r>
              <a:rPr lang="it-IT" b="1" dirty="0"/>
              <a:t> </a:t>
            </a:r>
            <a:r>
              <a:rPr lang="it-IT" b="1" dirty="0" err="1"/>
              <a:t>about</a:t>
            </a:r>
            <a:r>
              <a:rPr lang="it-IT" b="1" dirty="0"/>
              <a:t> inverse???</a:t>
            </a:r>
          </a:p>
          <a:p>
            <a:pPr lvl="2">
              <a:defRPr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mod</a:t>
            </a:r>
            <a:r>
              <a:rPr lang="it-IT" dirty="0"/>
              <a:t> N, </a:t>
            </a:r>
            <a:r>
              <a:rPr lang="it-IT" dirty="0" err="1"/>
              <a:t>then</a:t>
            </a:r>
            <a:r>
              <a:rPr lang="it-IT" dirty="0"/>
              <a:t> x </a:t>
            </a:r>
            <a:r>
              <a:rPr lang="it-IT" dirty="0" err="1"/>
              <a:t>has</a:t>
            </a:r>
            <a:r>
              <a:rPr lang="it-IT" dirty="0"/>
              <a:t> inverse </a:t>
            </a:r>
            <a:r>
              <a:rPr lang="it-IT" dirty="0" err="1"/>
              <a:t>if</a:t>
            </a:r>
            <a:r>
              <a:rPr lang="it-IT" dirty="0"/>
              <a:t> and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gcd</a:t>
            </a:r>
            <a:r>
              <a:rPr lang="it-IT" dirty="0"/>
              <a:t>(</a:t>
            </a:r>
            <a:r>
              <a:rPr lang="it-IT" dirty="0" err="1"/>
              <a:t>x,N</a:t>
            </a:r>
            <a:r>
              <a:rPr lang="it-IT" dirty="0"/>
              <a:t>)=1</a:t>
            </a:r>
          </a:p>
          <a:p>
            <a:pPr lvl="2">
              <a:defRPr/>
            </a:pPr>
            <a:r>
              <a:rPr lang="it-IT" dirty="0" err="1"/>
              <a:t>If</a:t>
            </a:r>
            <a:r>
              <a:rPr lang="it-IT" dirty="0"/>
              <a:t> N=p=prime,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elements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inverse!</a:t>
            </a:r>
          </a:p>
          <a:p>
            <a:pPr lvl="3">
              <a:defRPr/>
            </a:pPr>
            <a:r>
              <a:rPr lang="it-IT" sz="2300" dirty="0">
                <a:solidFill>
                  <a:srgbClr val="FF0000"/>
                </a:solidFill>
              </a:rPr>
              <a:t>Note </a:t>
            </a:r>
            <a:r>
              <a:rPr lang="it-IT" sz="2300" dirty="0" err="1">
                <a:solidFill>
                  <a:srgbClr val="FF0000"/>
                </a:solidFill>
              </a:rPr>
              <a:t>that</a:t>
            </a:r>
            <a:r>
              <a:rPr lang="it-IT" sz="2300" dirty="0">
                <a:solidFill>
                  <a:srgbClr val="FF0000"/>
                </a:solidFill>
              </a:rPr>
              <a:t> 0 </a:t>
            </a:r>
            <a:r>
              <a:rPr lang="it-IT" sz="2300" dirty="0" err="1">
                <a:solidFill>
                  <a:srgbClr val="FF0000"/>
                </a:solidFill>
              </a:rPr>
              <a:t>is</a:t>
            </a:r>
            <a:r>
              <a:rPr lang="it-IT" sz="2300" dirty="0">
                <a:solidFill>
                  <a:srgbClr val="FF0000"/>
                </a:solidFill>
              </a:rPr>
              <a:t> </a:t>
            </a:r>
            <a:r>
              <a:rPr lang="it-IT" sz="2300" dirty="0" err="1">
                <a:solidFill>
                  <a:srgbClr val="FF0000"/>
                </a:solidFill>
              </a:rPr>
              <a:t>not</a:t>
            </a:r>
            <a:r>
              <a:rPr lang="it-IT" sz="2300" dirty="0">
                <a:solidFill>
                  <a:srgbClr val="FF0000"/>
                </a:solidFill>
              </a:rPr>
              <a:t> an </a:t>
            </a:r>
            <a:r>
              <a:rPr lang="it-IT" sz="2300" dirty="0" err="1">
                <a:solidFill>
                  <a:srgbClr val="FF0000"/>
                </a:solidFill>
              </a:rPr>
              <a:t>element</a:t>
            </a:r>
            <a:r>
              <a:rPr lang="it-IT" sz="2300" dirty="0">
                <a:solidFill>
                  <a:srgbClr val="FF0000"/>
                </a:solidFill>
              </a:rPr>
              <a:t> of the </a:t>
            </a:r>
            <a:r>
              <a:rPr lang="it-IT" sz="2300" dirty="0" err="1">
                <a:solidFill>
                  <a:srgbClr val="FF0000"/>
                </a:solidFill>
              </a:rPr>
              <a:t>group</a:t>
            </a:r>
            <a:r>
              <a:rPr lang="it-IT" sz="2300" dirty="0">
                <a:solidFill>
                  <a:srgbClr val="FF0000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Example</a:t>
            </a:r>
            <a:r>
              <a:rPr lang="it-IT" dirty="0"/>
              <a:t>: Z</a:t>
            </a:r>
            <a:r>
              <a:rPr lang="it-IT" sz="2800" baseline="-25000" dirty="0"/>
              <a:t>11</a:t>
            </a:r>
            <a:r>
              <a:rPr lang="it-IT" dirty="0"/>
              <a:t>*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8278688" cy="4970462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it-IT" dirty="0" err="1"/>
              <a:t>Elements</a:t>
            </a:r>
            <a:r>
              <a:rPr lang="it-IT" dirty="0"/>
              <a:t>: {1,2,3,4,5,6,7,8,9,10}</a:t>
            </a:r>
          </a:p>
          <a:p>
            <a:pPr lvl="4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Inverses</a:t>
            </a:r>
            <a:r>
              <a:rPr lang="it-IT" dirty="0"/>
              <a:t>: </a:t>
            </a:r>
          </a:p>
          <a:p>
            <a:pPr lvl="1">
              <a:defRPr/>
            </a:pPr>
            <a:r>
              <a:rPr lang="it-IT" dirty="0"/>
              <a:t>1</a:t>
            </a:r>
            <a:r>
              <a:rPr lang="it-IT" dirty="0">
                <a:sym typeface="Wingdings" panose="05000000000000000000" pitchFamily="2" charset="2"/>
              </a:rPr>
              <a:t>1		</a:t>
            </a:r>
          </a:p>
          <a:p>
            <a:pPr lvl="1">
              <a:defRPr/>
            </a:pPr>
            <a:r>
              <a:rPr lang="it-IT" dirty="0">
                <a:sym typeface="Wingdings" panose="05000000000000000000" pitchFamily="2" charset="2"/>
              </a:rPr>
              <a:t>26		62</a:t>
            </a:r>
          </a:p>
          <a:p>
            <a:pPr lvl="1">
              <a:defRPr/>
            </a:pPr>
            <a:r>
              <a:rPr lang="it-IT" dirty="0">
                <a:sym typeface="Wingdings" panose="05000000000000000000" pitchFamily="2" charset="2"/>
              </a:rPr>
              <a:t>34		43</a:t>
            </a:r>
          </a:p>
          <a:p>
            <a:pPr lvl="1">
              <a:defRPr/>
            </a:pPr>
            <a:r>
              <a:rPr lang="it-IT" dirty="0">
                <a:sym typeface="Wingdings" panose="05000000000000000000" pitchFamily="2" charset="2"/>
              </a:rPr>
              <a:t>59		95</a:t>
            </a:r>
          </a:p>
          <a:p>
            <a:pPr lvl="1">
              <a:defRPr/>
            </a:pPr>
            <a:r>
              <a:rPr lang="it-IT" dirty="0">
                <a:sym typeface="Wingdings" panose="05000000000000000000" pitchFamily="2" charset="2"/>
              </a:rPr>
              <a:t>78		87</a:t>
            </a:r>
          </a:p>
          <a:p>
            <a:pPr lvl="1">
              <a:defRPr/>
            </a:pPr>
            <a:r>
              <a:rPr lang="it-IT" dirty="0">
                <a:sym typeface="Wingdings" panose="05000000000000000000" pitchFamily="2" charset="2"/>
              </a:rPr>
              <a:t>1010		</a:t>
            </a:r>
            <a:r>
              <a:rPr lang="it-IT" sz="24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it-IT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analogous</a:t>
            </a:r>
            <a:r>
              <a:rPr lang="it-IT" sz="2400" dirty="0">
                <a:solidFill>
                  <a:srgbClr val="FF0000"/>
                </a:solidFill>
                <a:sym typeface="Wingdings" panose="05000000000000000000" pitchFamily="2" charset="2"/>
              </a:rPr>
              <a:t> to -1)</a:t>
            </a:r>
          </a:p>
          <a:p>
            <a:pPr lvl="4">
              <a:defRPr/>
            </a:pPr>
            <a:endParaRPr lang="it-IT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>
              <a:defRPr/>
            </a:pP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How to compute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inverses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for large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groups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  <a:p>
            <a:pPr lvl="1">
              <a:defRPr/>
            </a:pP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Extended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euclidean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algorithm</a:t>
            </a:r>
            <a:endParaRPr lang="it-IT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Example</a:t>
            </a:r>
            <a:r>
              <a:rPr lang="it-IT" dirty="0"/>
              <a:t>: </a:t>
            </a:r>
            <a:r>
              <a:rPr lang="it-IT" dirty="0" err="1"/>
              <a:t>find</a:t>
            </a:r>
            <a:r>
              <a:rPr lang="it-IT" dirty="0"/>
              <a:t> 9</a:t>
            </a:r>
            <a:r>
              <a:rPr lang="it-IT" baseline="30000" dirty="0"/>
              <a:t>-1</a:t>
            </a:r>
            <a:r>
              <a:rPr lang="it-IT" dirty="0"/>
              <a:t> </a:t>
            </a:r>
            <a:r>
              <a:rPr lang="it-IT" dirty="0" err="1"/>
              <a:t>mod</a:t>
            </a:r>
            <a:r>
              <a:rPr lang="it-IT" dirty="0"/>
              <a:t> 11</a:t>
            </a:r>
          </a:p>
        </p:txBody>
      </p:sp>
      <p:sp>
        <p:nvSpPr>
          <p:cNvPr id="9219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1439862"/>
          </a:xfrm>
        </p:spPr>
        <p:txBody>
          <a:bodyPr/>
          <a:lstStyle/>
          <a:p>
            <a:r>
              <a:rPr lang="it-IT" altLang="it-IT" dirty="0"/>
              <a:t>GCD[11,9]=1 </a:t>
            </a:r>
            <a:r>
              <a:rPr lang="it-IT" altLang="it-IT" dirty="0">
                <a:sym typeface="Wingdings" panose="05000000000000000000" pitchFamily="2" charset="2"/>
              </a:rPr>
              <a:t> </a:t>
            </a:r>
            <a:r>
              <a:rPr lang="it-IT" altLang="it-IT" dirty="0" err="1"/>
              <a:t>coprime</a:t>
            </a:r>
            <a:r>
              <a:rPr lang="it-IT" altLang="it-IT" dirty="0"/>
              <a:t> </a:t>
            </a:r>
            <a:r>
              <a:rPr lang="it-IT" altLang="it-IT" dirty="0">
                <a:sym typeface="Wingdings" panose="05000000000000000000" pitchFamily="2" charset="2"/>
              </a:rPr>
              <a:t> OK</a:t>
            </a:r>
            <a:endParaRPr lang="it-IT" altLang="it-IT" dirty="0"/>
          </a:p>
          <a:p>
            <a:r>
              <a:rPr lang="it-IT" altLang="it-IT" dirty="0" err="1"/>
              <a:t>Find</a:t>
            </a:r>
            <a:r>
              <a:rPr lang="it-IT" altLang="it-IT" dirty="0"/>
              <a:t> </a:t>
            </a:r>
            <a:r>
              <a:rPr lang="it-IT" altLang="it-IT" dirty="0" err="1"/>
              <a:t>r,s</a:t>
            </a:r>
            <a:r>
              <a:rPr lang="it-IT" altLang="it-IT" dirty="0"/>
              <a:t> s.t. 	11 r + 9 s = 1</a:t>
            </a:r>
          </a:p>
          <a:p>
            <a:endParaRPr lang="it-IT" altLang="it-IT" dirty="0"/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2B8F336B-6D77-4BD6-86E3-3704BD2CED31}"/>
              </a:ext>
            </a:extLst>
          </p:cNvPr>
          <p:cNvGrpSpPr/>
          <p:nvPr/>
        </p:nvGrpSpPr>
        <p:grpSpPr>
          <a:xfrm>
            <a:off x="1008063" y="2619375"/>
            <a:ext cx="4032250" cy="2609825"/>
            <a:chOff x="1008063" y="2619375"/>
            <a:chExt cx="4032250" cy="3313113"/>
          </a:xfrm>
        </p:grpSpPr>
        <p:cxnSp>
          <p:nvCxnSpPr>
            <p:cNvPr id="6" name="Connettore 1 5"/>
            <p:cNvCxnSpPr>
              <a:cxnSpLocks noChangeShapeType="1"/>
            </p:cNvCxnSpPr>
            <p:nvPr/>
          </p:nvCxnSpPr>
          <p:spPr bwMode="auto">
            <a:xfrm>
              <a:off x="1008063" y="2619375"/>
              <a:ext cx="0" cy="331311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" name="Connettore 1 6"/>
            <p:cNvCxnSpPr>
              <a:cxnSpLocks noChangeShapeType="1"/>
            </p:cNvCxnSpPr>
            <p:nvPr/>
          </p:nvCxnSpPr>
          <p:spPr bwMode="auto">
            <a:xfrm>
              <a:off x="2016125" y="2619375"/>
              <a:ext cx="0" cy="331311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" name="Connettore 1 9"/>
            <p:cNvCxnSpPr>
              <a:cxnSpLocks noChangeShapeType="1"/>
            </p:cNvCxnSpPr>
            <p:nvPr/>
          </p:nvCxnSpPr>
          <p:spPr bwMode="auto">
            <a:xfrm>
              <a:off x="3024188" y="2619375"/>
              <a:ext cx="0" cy="331311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1" name="Connettore 1 10"/>
            <p:cNvCxnSpPr>
              <a:cxnSpLocks noChangeShapeType="1"/>
            </p:cNvCxnSpPr>
            <p:nvPr/>
          </p:nvCxnSpPr>
          <p:spPr bwMode="auto">
            <a:xfrm>
              <a:off x="4032250" y="2619375"/>
              <a:ext cx="0" cy="331311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2" name="Connettore 1 11"/>
            <p:cNvCxnSpPr>
              <a:cxnSpLocks noChangeShapeType="1"/>
            </p:cNvCxnSpPr>
            <p:nvPr/>
          </p:nvCxnSpPr>
          <p:spPr bwMode="auto">
            <a:xfrm>
              <a:off x="5040313" y="2619375"/>
              <a:ext cx="0" cy="331311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</p:grpSp>
      <p:cxnSp>
        <p:nvCxnSpPr>
          <p:cNvPr id="14" name="Connettore 1 13"/>
          <p:cNvCxnSpPr>
            <a:cxnSpLocks noChangeShapeType="1"/>
          </p:cNvCxnSpPr>
          <p:nvPr/>
        </p:nvCxnSpPr>
        <p:spPr bwMode="auto">
          <a:xfrm flipH="1">
            <a:off x="1008063" y="3016250"/>
            <a:ext cx="403225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17" name="CasellaDiTesto 16"/>
          <p:cNvSpPr txBox="1">
            <a:spLocks noChangeArrowheads="1"/>
          </p:cNvSpPr>
          <p:nvPr/>
        </p:nvSpPr>
        <p:spPr bwMode="auto">
          <a:xfrm>
            <a:off x="1331913" y="2492375"/>
            <a:ext cx="2824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t-IT" altLang="it-IT" sz="2800" dirty="0"/>
              <a:t>r</a:t>
            </a:r>
          </a:p>
        </p:txBody>
      </p:sp>
      <p:sp>
        <p:nvSpPr>
          <p:cNvPr id="18" name="CasellaDiTesto 17"/>
          <p:cNvSpPr txBox="1">
            <a:spLocks noChangeArrowheads="1"/>
          </p:cNvSpPr>
          <p:nvPr/>
        </p:nvSpPr>
        <p:spPr bwMode="auto">
          <a:xfrm>
            <a:off x="2325445" y="2492375"/>
            <a:ext cx="3321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t-IT" altLang="it-IT" sz="2800" dirty="0"/>
              <a:t>s</a:t>
            </a:r>
          </a:p>
        </p:txBody>
      </p:sp>
      <p:sp>
        <p:nvSpPr>
          <p:cNvPr id="19" name="CasellaDiTesto 18"/>
          <p:cNvSpPr txBox="1">
            <a:spLocks noChangeArrowheads="1"/>
          </p:cNvSpPr>
          <p:nvPr/>
        </p:nvSpPr>
        <p:spPr bwMode="auto">
          <a:xfrm>
            <a:off x="3240088" y="2511425"/>
            <a:ext cx="560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t-IT" altLang="it-IT" sz="2800"/>
              <a:t>val</a:t>
            </a:r>
          </a:p>
        </p:txBody>
      </p:sp>
      <p:sp>
        <p:nvSpPr>
          <p:cNvPr id="21" name="CasellaDiTesto 20"/>
          <p:cNvSpPr txBox="1">
            <a:spLocks noChangeArrowheads="1"/>
          </p:cNvSpPr>
          <p:nvPr/>
        </p:nvSpPr>
        <p:spPr bwMode="auto">
          <a:xfrm>
            <a:off x="5976156" y="2708920"/>
            <a:ext cx="20755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t-IT" altLang="it-IT" sz="2800" dirty="0"/>
              <a:t>11x(-4)+9x5=1</a:t>
            </a:r>
          </a:p>
        </p:txBody>
      </p:sp>
      <p:sp>
        <p:nvSpPr>
          <p:cNvPr id="22" name="CasellaDiTesto 21"/>
          <p:cNvSpPr txBox="1">
            <a:spLocks noChangeArrowheads="1"/>
          </p:cNvSpPr>
          <p:nvPr/>
        </p:nvSpPr>
        <p:spPr bwMode="auto">
          <a:xfrm>
            <a:off x="3275214" y="3059674"/>
            <a:ext cx="4901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t-IT" altLang="it-IT" sz="2800" dirty="0"/>
              <a:t>11</a:t>
            </a:r>
          </a:p>
        </p:txBody>
      </p:sp>
      <p:sp>
        <p:nvSpPr>
          <p:cNvPr id="23" name="CasellaDiTesto 22"/>
          <p:cNvSpPr txBox="1">
            <a:spLocks noChangeArrowheads="1"/>
          </p:cNvSpPr>
          <p:nvPr/>
        </p:nvSpPr>
        <p:spPr bwMode="auto">
          <a:xfrm>
            <a:off x="3346195" y="3626972"/>
            <a:ext cx="3481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t-IT" altLang="it-IT" sz="2800" dirty="0"/>
              <a:t>9</a:t>
            </a:r>
          </a:p>
        </p:txBody>
      </p:sp>
      <p:sp>
        <p:nvSpPr>
          <p:cNvPr id="24" name="CasellaDiTesto 23"/>
          <p:cNvSpPr txBox="1">
            <a:spLocks noChangeArrowheads="1"/>
          </p:cNvSpPr>
          <p:nvPr/>
        </p:nvSpPr>
        <p:spPr bwMode="auto">
          <a:xfrm>
            <a:off x="1299307" y="3060606"/>
            <a:ext cx="347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t-IT" altLang="it-IT" sz="2800"/>
              <a:t>1</a:t>
            </a:r>
          </a:p>
        </p:txBody>
      </p:sp>
      <p:sp>
        <p:nvSpPr>
          <p:cNvPr id="25" name="CasellaDiTesto 24"/>
          <p:cNvSpPr txBox="1">
            <a:spLocks noChangeArrowheads="1"/>
          </p:cNvSpPr>
          <p:nvPr/>
        </p:nvSpPr>
        <p:spPr bwMode="auto">
          <a:xfrm>
            <a:off x="2317685" y="3626317"/>
            <a:ext cx="347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t-IT" altLang="it-IT" sz="2800" dirty="0"/>
              <a:t>1</a:t>
            </a:r>
          </a:p>
        </p:txBody>
      </p:sp>
      <p:sp>
        <p:nvSpPr>
          <p:cNvPr id="26" name="CasellaDiTesto 25"/>
          <p:cNvSpPr txBox="1">
            <a:spLocks noChangeArrowheads="1"/>
          </p:cNvSpPr>
          <p:nvPr/>
        </p:nvSpPr>
        <p:spPr bwMode="auto">
          <a:xfrm>
            <a:off x="2317685" y="3060606"/>
            <a:ext cx="3476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t-IT" altLang="it-IT" sz="2800"/>
              <a:t>0</a:t>
            </a:r>
          </a:p>
        </p:txBody>
      </p:sp>
      <p:sp>
        <p:nvSpPr>
          <p:cNvPr id="27" name="CasellaDiTesto 26"/>
          <p:cNvSpPr txBox="1">
            <a:spLocks noChangeArrowheads="1"/>
          </p:cNvSpPr>
          <p:nvPr/>
        </p:nvSpPr>
        <p:spPr bwMode="auto">
          <a:xfrm>
            <a:off x="1299307" y="3627905"/>
            <a:ext cx="3476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t-IT" altLang="it-IT" sz="2800" dirty="0"/>
              <a:t>0</a:t>
            </a:r>
          </a:p>
        </p:txBody>
      </p:sp>
      <p:sp>
        <p:nvSpPr>
          <p:cNvPr id="28" name="CasellaDiTesto 27"/>
          <p:cNvSpPr txBox="1">
            <a:spLocks noChangeArrowheads="1"/>
          </p:cNvSpPr>
          <p:nvPr/>
        </p:nvSpPr>
        <p:spPr bwMode="auto">
          <a:xfrm>
            <a:off x="4419600" y="3627905"/>
            <a:ext cx="3476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t-IT" altLang="it-IT" sz="2800" dirty="0"/>
              <a:t>1</a:t>
            </a:r>
          </a:p>
        </p:txBody>
      </p:sp>
      <p:sp>
        <p:nvSpPr>
          <p:cNvPr id="29" name="CasellaDiTesto 28"/>
          <p:cNvSpPr txBox="1">
            <a:spLocks noChangeArrowheads="1"/>
          </p:cNvSpPr>
          <p:nvPr/>
        </p:nvSpPr>
        <p:spPr bwMode="auto">
          <a:xfrm>
            <a:off x="3346450" y="4196791"/>
            <a:ext cx="3476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t-IT" altLang="it-IT" sz="2800" dirty="0"/>
              <a:t>2</a:t>
            </a:r>
          </a:p>
        </p:txBody>
      </p:sp>
      <p:sp>
        <p:nvSpPr>
          <p:cNvPr id="31" name="CasellaDiTesto 30"/>
          <p:cNvSpPr txBox="1">
            <a:spLocks noChangeArrowheads="1"/>
          </p:cNvSpPr>
          <p:nvPr/>
        </p:nvSpPr>
        <p:spPr bwMode="auto">
          <a:xfrm>
            <a:off x="2268538" y="4195858"/>
            <a:ext cx="4459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t-IT" altLang="it-IT" sz="2800" dirty="0"/>
              <a:t>-1</a:t>
            </a:r>
          </a:p>
        </p:txBody>
      </p:sp>
      <p:sp>
        <p:nvSpPr>
          <p:cNvPr id="32" name="CasellaDiTesto 31"/>
          <p:cNvSpPr txBox="1">
            <a:spLocks noChangeArrowheads="1"/>
          </p:cNvSpPr>
          <p:nvPr/>
        </p:nvSpPr>
        <p:spPr bwMode="auto">
          <a:xfrm>
            <a:off x="1299307" y="4195203"/>
            <a:ext cx="347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t-IT" altLang="it-IT" sz="2800" dirty="0"/>
              <a:t>1</a:t>
            </a:r>
          </a:p>
        </p:txBody>
      </p:sp>
      <p:sp>
        <p:nvSpPr>
          <p:cNvPr id="33" name="CasellaDiTesto 32"/>
          <p:cNvSpPr txBox="1">
            <a:spLocks noChangeArrowheads="1"/>
          </p:cNvSpPr>
          <p:nvPr/>
        </p:nvSpPr>
        <p:spPr bwMode="auto">
          <a:xfrm>
            <a:off x="2330737" y="4763432"/>
            <a:ext cx="349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t-IT" altLang="it-IT" sz="2800" dirty="0"/>
              <a:t>5</a:t>
            </a:r>
          </a:p>
        </p:txBody>
      </p:sp>
      <p:sp>
        <p:nvSpPr>
          <p:cNvPr id="34" name="CasellaDiTesto 33"/>
          <p:cNvSpPr txBox="1">
            <a:spLocks noChangeArrowheads="1"/>
          </p:cNvSpPr>
          <p:nvPr/>
        </p:nvSpPr>
        <p:spPr bwMode="auto">
          <a:xfrm>
            <a:off x="1250160" y="4764087"/>
            <a:ext cx="4459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t-IT" altLang="it-IT" sz="2800" dirty="0"/>
              <a:t>-4</a:t>
            </a:r>
          </a:p>
        </p:txBody>
      </p:sp>
      <p:sp>
        <p:nvSpPr>
          <p:cNvPr id="36" name="CasellaDiTesto 35"/>
          <p:cNvSpPr txBox="1">
            <a:spLocks noChangeArrowheads="1"/>
          </p:cNvSpPr>
          <p:nvPr/>
        </p:nvSpPr>
        <p:spPr bwMode="auto">
          <a:xfrm>
            <a:off x="4419345" y="4195858"/>
            <a:ext cx="3481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t-IT" altLang="it-IT" sz="2800" dirty="0"/>
              <a:t>4</a:t>
            </a:r>
          </a:p>
        </p:txBody>
      </p:sp>
      <p:sp>
        <p:nvSpPr>
          <p:cNvPr id="37" name="CasellaDiTesto 36"/>
          <p:cNvSpPr txBox="1">
            <a:spLocks noChangeArrowheads="1"/>
          </p:cNvSpPr>
          <p:nvPr/>
        </p:nvSpPr>
        <p:spPr bwMode="auto">
          <a:xfrm>
            <a:off x="3360041" y="4764087"/>
            <a:ext cx="3481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t-IT" altLang="it-IT" sz="2800" dirty="0"/>
              <a:t>1</a:t>
            </a:r>
          </a:p>
        </p:txBody>
      </p:sp>
      <p:sp>
        <p:nvSpPr>
          <p:cNvPr id="39" name="CasellaDiTesto 38"/>
          <p:cNvSpPr txBox="1">
            <a:spLocks noChangeArrowheads="1"/>
          </p:cNvSpPr>
          <p:nvPr/>
        </p:nvSpPr>
        <p:spPr bwMode="auto">
          <a:xfrm>
            <a:off x="4429183" y="4764087"/>
            <a:ext cx="3561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t-IT" altLang="it-IT" sz="2800" dirty="0"/>
              <a:t>=</a:t>
            </a:r>
          </a:p>
        </p:txBody>
      </p:sp>
      <p:sp>
        <p:nvSpPr>
          <p:cNvPr id="51" name="Freccia in giù 50">
            <a:extLst>
              <a:ext uri="{FF2B5EF4-FFF2-40B4-BE49-F238E27FC236}">
                <a16:creationId xmlns:a16="http://schemas.microsoft.com/office/drawing/2014/main" id="{6A49FFD4-787E-41D8-BAB6-CCD631C5BD20}"/>
              </a:ext>
            </a:extLst>
          </p:cNvPr>
          <p:cNvSpPr/>
          <p:nvPr/>
        </p:nvSpPr>
        <p:spPr bwMode="auto">
          <a:xfrm>
            <a:off x="6725880" y="3255280"/>
            <a:ext cx="576057" cy="810795"/>
          </a:xfrm>
          <a:prstGeom prst="down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2D170EE0-7124-4747-AAA8-C9D8E1729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4441" y="4089215"/>
            <a:ext cx="21989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t-IT" altLang="it-IT" sz="2800" dirty="0"/>
              <a:t>9x5 = 1 </a:t>
            </a:r>
            <a:r>
              <a:rPr lang="it-IT" altLang="it-IT" sz="2800" dirty="0" err="1"/>
              <a:t>mod</a:t>
            </a:r>
            <a:r>
              <a:rPr lang="it-IT" altLang="it-IT" sz="2800" dirty="0"/>
              <a:t> 11</a:t>
            </a:r>
          </a:p>
        </p:txBody>
      </p:sp>
      <p:sp>
        <p:nvSpPr>
          <p:cNvPr id="54" name="Freccia in giù 53">
            <a:extLst>
              <a:ext uri="{FF2B5EF4-FFF2-40B4-BE49-F238E27FC236}">
                <a16:creationId xmlns:a16="http://schemas.microsoft.com/office/drawing/2014/main" id="{2E93A718-27D8-48FA-A4B8-CDD67CF476ED}"/>
              </a:ext>
            </a:extLst>
          </p:cNvPr>
          <p:cNvSpPr/>
          <p:nvPr/>
        </p:nvSpPr>
        <p:spPr bwMode="auto">
          <a:xfrm>
            <a:off x="6725880" y="4635575"/>
            <a:ext cx="576057" cy="810795"/>
          </a:xfrm>
          <a:prstGeom prst="down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D86DE0CD-E107-4C4E-B0B9-2B63848E9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2568" y="5469510"/>
            <a:ext cx="20626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t-IT" altLang="it-IT" sz="2800" dirty="0"/>
              <a:t>9</a:t>
            </a:r>
            <a:r>
              <a:rPr lang="it-IT" altLang="it-IT" sz="2800" baseline="30000" dirty="0"/>
              <a:t>-1</a:t>
            </a:r>
            <a:r>
              <a:rPr lang="it-IT" altLang="it-IT" sz="2800" dirty="0"/>
              <a:t> = 5 </a:t>
            </a:r>
            <a:r>
              <a:rPr lang="it-IT" altLang="it-IT" sz="2800" dirty="0" err="1"/>
              <a:t>mod</a:t>
            </a:r>
            <a:r>
              <a:rPr lang="it-IT" altLang="it-IT" sz="2800" dirty="0"/>
              <a:t>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32" grpId="0"/>
      <p:bldP spid="33" grpId="0"/>
      <p:bldP spid="34" grpId="0"/>
      <p:bldP spid="36" grpId="0"/>
      <p:bldP spid="37" grpId="0"/>
      <p:bldP spid="39" grpId="0"/>
      <p:bldP spid="51" grpId="0" animBg="1"/>
      <p:bldP spid="53" grpId="0"/>
      <p:bldP spid="54" grpId="0" animBg="1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Back to </a:t>
            </a:r>
            <a:r>
              <a:rPr lang="it-IT" dirty="0" err="1"/>
              <a:t>multiplicative</a:t>
            </a:r>
            <a:r>
              <a:rPr lang="it-IT" dirty="0"/>
              <a:t> </a:t>
            </a:r>
            <a:r>
              <a:rPr lang="it-IT" dirty="0" err="1"/>
              <a:t>groups</a:t>
            </a:r>
            <a:r>
              <a:rPr lang="it-IT" dirty="0"/>
              <a:t>: </a:t>
            </a:r>
            <a:br>
              <a:rPr lang="it-IT" dirty="0"/>
            </a:br>
            <a:r>
              <a:rPr lang="it-IT" dirty="0" err="1"/>
              <a:t>exponentiation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it-IT" dirty="0"/>
              <a:t> </a:t>
            </a:r>
            <a:r>
              <a:rPr lang="it-IT" dirty="0" err="1"/>
              <a:t>x</a:t>
            </a:r>
            <a:r>
              <a:rPr lang="it-IT" baseline="30000" dirty="0" err="1"/>
              <a:t>k</a:t>
            </a:r>
            <a:r>
              <a:rPr lang="it-IT" dirty="0"/>
              <a:t> = x ○ x ○ x ○ … ○ x (k </a:t>
            </a:r>
            <a:r>
              <a:rPr lang="it-IT" dirty="0" err="1"/>
              <a:t>times</a:t>
            </a:r>
            <a:r>
              <a:rPr lang="it-IT" dirty="0"/>
              <a:t>)</a:t>
            </a:r>
          </a:p>
          <a:p>
            <a:pPr>
              <a:defRPr/>
            </a:pPr>
            <a:r>
              <a:rPr lang="it-IT" dirty="0"/>
              <a:t>Generator of </a:t>
            </a:r>
            <a:r>
              <a:rPr lang="it-IT" dirty="0" err="1"/>
              <a:t>group</a:t>
            </a:r>
            <a:r>
              <a:rPr lang="it-IT" dirty="0"/>
              <a:t> of </a:t>
            </a:r>
            <a:r>
              <a:rPr lang="it-IT" dirty="0" err="1"/>
              <a:t>order</a:t>
            </a:r>
            <a:r>
              <a:rPr lang="it-IT" dirty="0"/>
              <a:t> m</a:t>
            </a:r>
          </a:p>
          <a:p>
            <a:pPr lvl="1">
              <a:defRPr/>
            </a:pPr>
            <a:r>
              <a:rPr lang="it-IT" dirty="0" err="1"/>
              <a:t>exists</a:t>
            </a:r>
            <a:r>
              <a:rPr lang="it-IT" dirty="0"/>
              <a:t> g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br>
              <a:rPr lang="it-IT" dirty="0"/>
            </a:br>
            <a:r>
              <a:rPr lang="it-IT" dirty="0"/>
              <a:t>{g</a:t>
            </a:r>
            <a:r>
              <a:rPr lang="it-IT" baseline="30000" dirty="0"/>
              <a:t>0</a:t>
            </a:r>
            <a:r>
              <a:rPr lang="it-IT" dirty="0"/>
              <a:t>,g</a:t>
            </a:r>
            <a:r>
              <a:rPr lang="it-IT" baseline="30000" dirty="0"/>
              <a:t>1</a:t>
            </a:r>
            <a:r>
              <a:rPr lang="it-IT" dirty="0"/>
              <a:t>,…g</a:t>
            </a:r>
            <a:r>
              <a:rPr lang="it-IT" baseline="30000" dirty="0"/>
              <a:t>m-1</a:t>
            </a:r>
            <a:r>
              <a:rPr lang="it-IT" dirty="0"/>
              <a:t>} = </a:t>
            </a:r>
            <a:r>
              <a:rPr lang="it-IT" dirty="0" err="1"/>
              <a:t>all</a:t>
            </a:r>
            <a:r>
              <a:rPr lang="it-IT" dirty="0"/>
              <a:t> m </a:t>
            </a:r>
            <a:r>
              <a:rPr lang="it-IT" dirty="0" err="1"/>
              <a:t>group</a:t>
            </a:r>
            <a:r>
              <a:rPr lang="it-IT" dirty="0"/>
              <a:t> </a:t>
            </a:r>
            <a:r>
              <a:rPr lang="it-IT" dirty="0" err="1"/>
              <a:t>members</a:t>
            </a:r>
            <a:endParaRPr lang="it-IT" dirty="0"/>
          </a:p>
          <a:p>
            <a:pPr>
              <a:defRPr/>
            </a:pPr>
            <a:r>
              <a:rPr lang="it-IT" dirty="0"/>
              <a:t>Prime-</a:t>
            </a:r>
            <a:r>
              <a:rPr lang="it-IT" dirty="0" err="1"/>
              <a:t>order</a:t>
            </a:r>
            <a:r>
              <a:rPr lang="it-IT" dirty="0"/>
              <a:t> </a:t>
            </a:r>
            <a:r>
              <a:rPr lang="it-IT" dirty="0" err="1"/>
              <a:t>group</a:t>
            </a:r>
            <a:r>
              <a:rPr lang="it-IT" dirty="0"/>
              <a:t>:</a:t>
            </a:r>
          </a:p>
          <a:p>
            <a:pPr lvl="1">
              <a:defRPr/>
            </a:pPr>
            <a:r>
              <a:rPr lang="it-IT" dirty="0" err="1"/>
              <a:t>If</a:t>
            </a:r>
            <a:r>
              <a:rPr lang="it-IT" dirty="0"/>
              <a:t> m </a:t>
            </a:r>
            <a:r>
              <a:rPr lang="it-IT" dirty="0" err="1"/>
              <a:t>is</a:t>
            </a:r>
            <a:r>
              <a:rPr lang="it-IT" dirty="0"/>
              <a:t> prime,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member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generator</a:t>
            </a:r>
          </a:p>
          <a:p>
            <a:pPr lvl="2">
              <a:defRPr/>
            </a:pPr>
            <a:r>
              <a:rPr lang="it-IT" dirty="0" err="1"/>
              <a:t>Except</a:t>
            </a:r>
            <a:r>
              <a:rPr lang="it-IT" dirty="0"/>
              <a:t> the </a:t>
            </a:r>
            <a:r>
              <a:rPr lang="it-IT" dirty="0" err="1"/>
              <a:t>identity</a:t>
            </a:r>
            <a:endParaRPr lang="it-IT" dirty="0"/>
          </a:p>
          <a:p>
            <a:pPr>
              <a:defRPr/>
            </a:pP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Zp</a:t>
            </a:r>
            <a:r>
              <a:rPr lang="it-IT" dirty="0"/>
              <a:t>* a prime </a:t>
            </a:r>
            <a:r>
              <a:rPr lang="it-IT" dirty="0" err="1"/>
              <a:t>order</a:t>
            </a:r>
            <a:r>
              <a:rPr lang="it-IT" dirty="0"/>
              <a:t> </a:t>
            </a:r>
            <a:r>
              <a:rPr lang="it-IT" dirty="0" err="1"/>
              <a:t>group</a:t>
            </a:r>
            <a:r>
              <a:rPr lang="it-IT" dirty="0"/>
              <a:t>? NO!!</a:t>
            </a:r>
          </a:p>
          <a:p>
            <a:pPr lvl="1">
              <a:defRPr/>
            </a:pPr>
            <a:r>
              <a:rPr lang="it-IT" dirty="0"/>
              <a:t>|</a:t>
            </a:r>
            <a:r>
              <a:rPr lang="it-IT" dirty="0" err="1"/>
              <a:t>Zp</a:t>
            </a:r>
            <a:r>
              <a:rPr lang="it-IT" dirty="0"/>
              <a:t>*| = p-1 CANNOT be prime </a:t>
            </a:r>
          </a:p>
          <a:p>
            <a:pPr lvl="2">
              <a:defRPr/>
            </a:pPr>
            <a:r>
              <a:rPr lang="it-IT" dirty="0"/>
              <a:t>p </a:t>
            </a:r>
            <a:r>
              <a:rPr lang="it-IT" dirty="0" err="1"/>
              <a:t>is</a:t>
            </a:r>
            <a:r>
              <a:rPr lang="it-IT" dirty="0"/>
              <a:t> prime </a:t>
            </a:r>
            <a:r>
              <a:rPr lang="it-IT" dirty="0">
                <a:sym typeface="Wingdings" panose="05000000000000000000" pitchFamily="2" charset="2"/>
              </a:rPr>
              <a:t> p-1 </a:t>
            </a:r>
            <a:r>
              <a:rPr lang="it-IT" dirty="0" err="1">
                <a:sym typeface="Wingdings" panose="05000000000000000000" pitchFamily="2" charset="2"/>
              </a:rPr>
              <a:t>is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even</a:t>
            </a:r>
            <a:endParaRPr lang="it-IT" dirty="0"/>
          </a:p>
          <a:p>
            <a:pPr lvl="1">
              <a:defRPr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696200" cy="649288"/>
          </a:xfrm>
        </p:spPr>
        <p:txBody>
          <a:bodyPr/>
          <a:lstStyle/>
          <a:p>
            <a:pPr>
              <a:defRPr/>
            </a:pPr>
            <a:r>
              <a:rPr lang="it-IT" dirty="0" err="1"/>
              <a:t>Example</a:t>
            </a:r>
            <a:r>
              <a:rPr lang="it-IT" dirty="0"/>
              <a:t>: Z</a:t>
            </a:r>
            <a:r>
              <a:rPr lang="it-IT" sz="2800" baseline="-25000" dirty="0"/>
              <a:t>11</a:t>
            </a:r>
            <a:r>
              <a:rPr lang="it-IT" dirty="0"/>
              <a:t>*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873125"/>
            <a:ext cx="7696200" cy="572452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 err="1"/>
              <a:t>Elements</a:t>
            </a:r>
            <a:r>
              <a:rPr lang="it-IT" dirty="0"/>
              <a:t>: {1,2,3,4,5,6,7,8,9,10}</a:t>
            </a:r>
          </a:p>
          <a:p>
            <a:pPr lvl="4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Generators</a:t>
            </a:r>
            <a:r>
              <a:rPr lang="it-IT" dirty="0"/>
              <a:t>? {g</a:t>
            </a:r>
            <a:r>
              <a:rPr lang="it-IT" baseline="30000" dirty="0"/>
              <a:t>1</a:t>
            </a:r>
            <a:r>
              <a:rPr lang="it-IT" dirty="0"/>
              <a:t>,g</a:t>
            </a:r>
            <a:r>
              <a:rPr lang="it-IT" baseline="30000" dirty="0"/>
              <a:t>2</a:t>
            </a:r>
            <a:r>
              <a:rPr lang="it-IT" dirty="0"/>
              <a:t>,g</a:t>
            </a:r>
            <a:r>
              <a:rPr lang="it-IT" baseline="30000" dirty="0"/>
              <a:t>3</a:t>
            </a:r>
            <a:r>
              <a:rPr lang="it-IT" dirty="0"/>
              <a:t>,…,g</a:t>
            </a:r>
            <a:r>
              <a:rPr lang="it-IT" baseline="30000" dirty="0"/>
              <a:t>10</a:t>
            </a:r>
            <a:r>
              <a:rPr lang="it-IT" dirty="0"/>
              <a:t>}=?</a:t>
            </a:r>
          </a:p>
          <a:p>
            <a:pPr lvl="1">
              <a:defRPr/>
            </a:pPr>
            <a:r>
              <a:rPr lang="it-IT" dirty="0"/>
              <a:t>g=2 </a:t>
            </a:r>
            <a:r>
              <a:rPr lang="it-IT" dirty="0">
                <a:sym typeface="Wingdings" panose="05000000000000000000" pitchFamily="2" charset="2"/>
              </a:rPr>
              <a:t>  </a:t>
            </a:r>
            <a:r>
              <a:rPr lang="it-IT" dirty="0"/>
              <a:t>{2,4,8,5,10,9,7,3,6,1}  	OK, generator</a:t>
            </a:r>
            <a:r>
              <a:rPr lang="it-IT" dirty="0">
                <a:sym typeface="Wingdings" panose="05000000000000000000" pitchFamily="2" charset="2"/>
              </a:rPr>
              <a:t>		</a:t>
            </a:r>
          </a:p>
          <a:p>
            <a:pPr lvl="1">
              <a:defRPr/>
            </a:pP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g=3  </a:t>
            </a:r>
            <a:r>
              <a:rPr lang="it-IT" dirty="0">
                <a:solidFill>
                  <a:srgbClr val="FF0000"/>
                </a:solidFill>
              </a:rPr>
              <a:t> {3,9,5,4,1,3,9,5,4,1} 		NO! </a:t>
            </a:r>
            <a:r>
              <a:rPr lang="it-IT" dirty="0" err="1">
                <a:solidFill>
                  <a:srgbClr val="FF0000"/>
                </a:solidFill>
              </a:rPr>
              <a:t>Subgroup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order</a:t>
            </a:r>
            <a:r>
              <a:rPr lang="it-IT" dirty="0">
                <a:solidFill>
                  <a:srgbClr val="FF0000"/>
                </a:solidFill>
              </a:rPr>
              <a:t> 5</a:t>
            </a:r>
          </a:p>
          <a:p>
            <a:pPr lvl="1">
              <a:defRPr/>
            </a:pP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g=4   </a:t>
            </a:r>
            <a:r>
              <a:rPr lang="it-IT" dirty="0">
                <a:solidFill>
                  <a:srgbClr val="FF0000"/>
                </a:solidFill>
              </a:rPr>
              <a:t>{4,5,9,3,1,4,5,9,3,1}		NO! </a:t>
            </a:r>
            <a:r>
              <a:rPr lang="it-IT" dirty="0" err="1">
                <a:solidFill>
                  <a:srgbClr val="FF0000"/>
                </a:solidFill>
              </a:rPr>
              <a:t>Subgroup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order</a:t>
            </a:r>
            <a:r>
              <a:rPr lang="it-IT" dirty="0">
                <a:solidFill>
                  <a:srgbClr val="FF0000"/>
                </a:solidFill>
              </a:rPr>
              <a:t> 5</a:t>
            </a:r>
          </a:p>
          <a:p>
            <a:pPr lvl="1">
              <a:defRPr/>
            </a:pP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g=5   </a:t>
            </a:r>
            <a:r>
              <a:rPr lang="it-IT" dirty="0">
                <a:solidFill>
                  <a:srgbClr val="FF0000"/>
                </a:solidFill>
              </a:rPr>
              <a:t>{5,3,4,9,1,5,3,4,9,1}		NO! </a:t>
            </a:r>
            <a:r>
              <a:rPr lang="it-IT" dirty="0" err="1">
                <a:solidFill>
                  <a:srgbClr val="FF0000"/>
                </a:solidFill>
              </a:rPr>
              <a:t>Subgroup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order</a:t>
            </a:r>
            <a:r>
              <a:rPr lang="it-IT" dirty="0">
                <a:solidFill>
                  <a:srgbClr val="FF0000"/>
                </a:solidFill>
              </a:rPr>
              <a:t> 5</a:t>
            </a:r>
            <a:endParaRPr lang="it-IT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it-IT" dirty="0">
                <a:sym typeface="Wingdings" panose="05000000000000000000" pitchFamily="2" charset="2"/>
              </a:rPr>
              <a:t>g=6   </a:t>
            </a:r>
            <a:r>
              <a:rPr lang="it-IT" dirty="0"/>
              <a:t>{6,3,7,9,10,5,8,4,2,1} 	OK, generator</a:t>
            </a:r>
          </a:p>
          <a:p>
            <a:pPr lvl="1">
              <a:defRPr/>
            </a:pPr>
            <a:r>
              <a:rPr lang="it-IT" dirty="0">
                <a:sym typeface="Wingdings" panose="05000000000000000000" pitchFamily="2" charset="2"/>
              </a:rPr>
              <a:t>g=7  </a:t>
            </a:r>
            <a:r>
              <a:rPr lang="it-IT" dirty="0"/>
              <a:t> {7,5,2,3,10,4,6,9,8,1} 	OK, generator</a:t>
            </a:r>
          </a:p>
          <a:p>
            <a:pPr lvl="1">
              <a:defRPr/>
            </a:pPr>
            <a:r>
              <a:rPr lang="it-IT" dirty="0">
                <a:sym typeface="Wingdings" panose="05000000000000000000" pitchFamily="2" charset="2"/>
              </a:rPr>
              <a:t>g=8  </a:t>
            </a:r>
            <a:r>
              <a:rPr lang="it-IT" dirty="0"/>
              <a:t> {8,9,6,4,10,3,2,5,7,1} 	OK, generator</a:t>
            </a:r>
            <a:endParaRPr lang="it-IT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g=9  </a:t>
            </a:r>
            <a:r>
              <a:rPr lang="it-IT" dirty="0">
                <a:solidFill>
                  <a:srgbClr val="FF0000"/>
                </a:solidFill>
              </a:rPr>
              <a:t> {9,4,3,5,1,9,4,3,5,1}		NO! </a:t>
            </a:r>
            <a:r>
              <a:rPr lang="it-IT" dirty="0" err="1">
                <a:solidFill>
                  <a:srgbClr val="FF0000"/>
                </a:solidFill>
              </a:rPr>
              <a:t>Subgroup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order</a:t>
            </a:r>
            <a:r>
              <a:rPr lang="it-IT" dirty="0">
                <a:solidFill>
                  <a:srgbClr val="FF0000"/>
                </a:solidFill>
              </a:rPr>
              <a:t> 5</a:t>
            </a:r>
            <a:endParaRPr lang="it-IT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it-IT" dirty="0">
                <a:solidFill>
                  <a:srgbClr val="0070C0"/>
                </a:solidFill>
                <a:sym typeface="Wingdings" panose="05000000000000000000" pitchFamily="2" charset="2"/>
              </a:rPr>
              <a:t>g=10 </a:t>
            </a:r>
            <a:r>
              <a:rPr lang="it-IT" dirty="0">
                <a:solidFill>
                  <a:srgbClr val="0070C0"/>
                </a:solidFill>
              </a:rPr>
              <a:t>{10,1,10,1,10,1,10,1,10,1} 	NO! </a:t>
            </a:r>
            <a:r>
              <a:rPr lang="it-IT" dirty="0" err="1">
                <a:solidFill>
                  <a:srgbClr val="0070C0"/>
                </a:solidFill>
              </a:rPr>
              <a:t>Subgroup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order</a:t>
            </a:r>
            <a:r>
              <a:rPr lang="it-IT" dirty="0">
                <a:solidFill>
                  <a:srgbClr val="0070C0"/>
                </a:solidFill>
              </a:rPr>
              <a:t> 2</a:t>
            </a:r>
            <a:endParaRPr lang="it-IT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4">
              <a:defRPr/>
            </a:pPr>
            <a:endParaRPr lang="it-IT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it-IT" dirty="0"/>
              <a:t>Take home: </a:t>
            </a:r>
          </a:p>
          <a:p>
            <a:pPr lvl="1">
              <a:defRPr/>
            </a:pPr>
            <a:r>
              <a:rPr lang="it-IT" dirty="0" err="1"/>
              <a:t>either</a:t>
            </a:r>
            <a:r>
              <a:rPr lang="it-IT" dirty="0"/>
              <a:t> g </a:t>
            </a:r>
            <a:r>
              <a:rPr lang="it-IT" dirty="0" err="1"/>
              <a:t>is</a:t>
            </a:r>
            <a:r>
              <a:rPr lang="it-IT" dirty="0"/>
              <a:t> a generator</a:t>
            </a:r>
          </a:p>
          <a:p>
            <a:pPr lvl="1">
              <a:defRPr/>
            </a:pPr>
            <a:r>
              <a:rPr lang="it-IT" dirty="0"/>
              <a:t>Or </a:t>
            </a:r>
            <a:r>
              <a:rPr lang="it-IT" dirty="0" err="1"/>
              <a:t>generates</a:t>
            </a:r>
            <a:r>
              <a:rPr lang="it-IT" dirty="0"/>
              <a:t> a SUBGROUP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order</a:t>
            </a:r>
            <a:r>
              <a:rPr lang="it-IT" dirty="0">
                <a:sym typeface="Wingdings" panose="05000000000000000000" pitchFamily="2" charset="2"/>
              </a:rPr>
              <a:t> = </a:t>
            </a:r>
            <a:r>
              <a:rPr lang="it-IT" dirty="0" err="1">
                <a:sym typeface="Wingdings" panose="05000000000000000000" pitchFamily="2" charset="2"/>
              </a:rPr>
              <a:t>factor</a:t>
            </a:r>
            <a:r>
              <a:rPr lang="it-IT" dirty="0">
                <a:sym typeface="Wingdings" panose="05000000000000000000" pitchFamily="2" charset="2"/>
              </a:rPr>
              <a:t> of |G|</a:t>
            </a:r>
          </a:p>
          <a:p>
            <a:pPr lvl="1">
              <a:defRPr/>
            </a:pPr>
            <a:r>
              <a:rPr lang="it-IT" b="1" dirty="0">
                <a:sym typeface="Wingdings" panose="05000000000000000000" pitchFamily="2" charset="2"/>
              </a:rPr>
              <a:t>And </a:t>
            </a:r>
            <a:r>
              <a:rPr lang="it-IT" b="1" dirty="0" err="1">
                <a:sym typeface="Wingdings" panose="05000000000000000000" pitchFamily="2" charset="2"/>
              </a:rPr>
              <a:t>Zp</a:t>
            </a:r>
            <a:r>
              <a:rPr lang="it-IT" b="1" dirty="0">
                <a:sym typeface="Wingdings" panose="05000000000000000000" pitchFamily="2" charset="2"/>
              </a:rPr>
              <a:t>* </a:t>
            </a:r>
            <a:r>
              <a:rPr lang="it-IT" b="1" dirty="0" err="1">
                <a:sym typeface="Wingdings" panose="05000000000000000000" pitchFamily="2" charset="2"/>
              </a:rPr>
              <a:t>as</a:t>
            </a:r>
            <a:r>
              <a:rPr lang="it-IT" b="1" dirty="0">
                <a:sym typeface="Wingdings" panose="05000000000000000000" pitchFamily="2" charset="2"/>
              </a:rPr>
              <a:t> </a:t>
            </a:r>
            <a:r>
              <a:rPr lang="it-IT" b="1" dirty="0" err="1">
                <a:sym typeface="Wingdings" panose="05000000000000000000" pitchFamily="2" charset="2"/>
              </a:rPr>
              <a:t>well</a:t>
            </a:r>
            <a:r>
              <a:rPr lang="it-IT" b="1" dirty="0">
                <a:sym typeface="Wingdings" panose="05000000000000000000" pitchFamily="2" charset="2"/>
              </a:rPr>
              <a:t> </a:t>
            </a:r>
            <a:r>
              <a:rPr lang="it-IT" b="1" dirty="0" err="1">
                <a:sym typeface="Wingdings" panose="05000000000000000000" pitchFamily="2" charset="2"/>
              </a:rPr>
              <a:t>as</a:t>
            </a:r>
            <a:r>
              <a:rPr lang="it-IT" b="1" dirty="0">
                <a:sym typeface="Wingdings" panose="05000000000000000000" pitchFamily="2" charset="2"/>
              </a:rPr>
              <a:t> </a:t>
            </a:r>
            <a:r>
              <a:rPr lang="it-IT" b="1" dirty="0" err="1">
                <a:sym typeface="Wingdings" panose="05000000000000000000" pitchFamily="2" charset="2"/>
              </a:rPr>
              <a:t>all</a:t>
            </a:r>
            <a:r>
              <a:rPr lang="it-IT" b="1" dirty="0">
                <a:sym typeface="Wingdings" panose="05000000000000000000" pitchFamily="2" charset="2"/>
              </a:rPr>
              <a:t> </a:t>
            </a:r>
            <a:r>
              <a:rPr lang="it-IT" b="1" dirty="0" err="1">
                <a:sym typeface="Wingdings" panose="05000000000000000000" pitchFamily="2" charset="2"/>
              </a:rPr>
              <a:t>subgroups</a:t>
            </a:r>
            <a:r>
              <a:rPr lang="it-IT" b="1" dirty="0">
                <a:sym typeface="Wingdings" panose="05000000000000000000" pitchFamily="2" charset="2"/>
              </a:rPr>
              <a:t> are </a:t>
            </a:r>
            <a:r>
              <a:rPr lang="it-IT" b="1" dirty="0" err="1">
                <a:sym typeface="Wingdings" panose="05000000000000000000" pitchFamily="2" charset="2"/>
              </a:rPr>
              <a:t>cyclic</a:t>
            </a:r>
            <a:r>
              <a:rPr lang="it-IT" b="1" dirty="0">
                <a:sym typeface="Wingdings" panose="05000000000000000000" pitchFamily="2" charset="2"/>
              </a:rPr>
              <a:t>!</a:t>
            </a:r>
            <a:endParaRPr lang="it-IT" b="1" dirty="0"/>
          </a:p>
          <a:p>
            <a:pPr lvl="1">
              <a:defRPr/>
            </a:pPr>
            <a:endParaRPr lang="it-IT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Strong </a:t>
            </a:r>
            <a:r>
              <a:rPr lang="it-IT" dirty="0" err="1"/>
              <a:t>primes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/>
              <a:t>Prime p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br>
              <a:rPr lang="it-IT" dirty="0"/>
            </a:br>
            <a:r>
              <a:rPr lang="it-IT" dirty="0"/>
              <a:t>	p = 2q +1</a:t>
            </a:r>
            <a:br>
              <a:rPr lang="it-IT" dirty="0"/>
            </a:br>
            <a:r>
              <a:rPr lang="it-IT" dirty="0" err="1"/>
              <a:t>being</a:t>
            </a:r>
            <a:r>
              <a:rPr lang="it-IT" dirty="0"/>
              <a:t> q </a:t>
            </a:r>
            <a:r>
              <a:rPr lang="it-IT" dirty="0" err="1"/>
              <a:t>also</a:t>
            </a:r>
            <a:r>
              <a:rPr lang="it-IT" dirty="0"/>
              <a:t> prime!</a:t>
            </a:r>
          </a:p>
          <a:p>
            <a:pPr lvl="4"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Order of </a:t>
            </a:r>
            <a:r>
              <a:rPr lang="it-IT" dirty="0" err="1"/>
              <a:t>Zp</a:t>
            </a:r>
            <a:r>
              <a:rPr lang="it-IT" dirty="0"/>
              <a:t>*: p-1</a:t>
            </a:r>
            <a:br>
              <a:rPr lang="it-IT" dirty="0"/>
            </a:br>
            <a:r>
              <a:rPr lang="it-IT" dirty="0"/>
              <a:t>	p-1 = 2q</a:t>
            </a:r>
          </a:p>
          <a:p>
            <a:pPr lvl="3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Hence</a:t>
            </a:r>
            <a:r>
              <a:rPr lang="it-IT" dirty="0"/>
              <a:t>,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member</a:t>
            </a:r>
            <a:r>
              <a:rPr lang="it-IT" dirty="0"/>
              <a:t> x (</a:t>
            </a:r>
            <a:r>
              <a:rPr lang="it-IT" dirty="0" err="1"/>
              <a:t>except</a:t>
            </a:r>
            <a:r>
              <a:rPr lang="it-IT" dirty="0"/>
              <a:t> 1 and p-1) </a:t>
            </a:r>
            <a:r>
              <a:rPr lang="it-IT" dirty="0" err="1"/>
              <a:t>either</a:t>
            </a:r>
            <a:r>
              <a:rPr lang="it-IT" dirty="0"/>
              <a:t> 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it-IT" dirty="0" err="1"/>
              <a:t>Generates</a:t>
            </a:r>
            <a:r>
              <a:rPr lang="it-IT" dirty="0"/>
              <a:t> the </a:t>
            </a:r>
            <a:r>
              <a:rPr lang="it-IT" dirty="0" err="1"/>
              <a:t>whole</a:t>
            </a:r>
            <a:r>
              <a:rPr lang="it-IT" dirty="0"/>
              <a:t> </a:t>
            </a:r>
            <a:r>
              <a:rPr lang="it-IT" dirty="0" err="1"/>
              <a:t>group</a:t>
            </a:r>
            <a:r>
              <a:rPr lang="it-IT" dirty="0"/>
              <a:t>, or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it-IT" dirty="0" err="1"/>
              <a:t>Generates</a:t>
            </a:r>
            <a:r>
              <a:rPr lang="it-IT" dirty="0"/>
              <a:t> </a:t>
            </a:r>
            <a:r>
              <a:rPr lang="it-IT" dirty="0" err="1"/>
              <a:t>subgroup</a:t>
            </a:r>
            <a:r>
              <a:rPr lang="it-IT" dirty="0"/>
              <a:t> of prime </a:t>
            </a:r>
            <a:r>
              <a:rPr lang="it-IT" dirty="0" err="1"/>
              <a:t>order</a:t>
            </a:r>
            <a:r>
              <a:rPr lang="it-IT" dirty="0"/>
              <a:t> q</a:t>
            </a:r>
          </a:p>
          <a:p>
            <a:pPr>
              <a:defRPr/>
            </a:pPr>
            <a:r>
              <a:rPr lang="it-IT" dirty="0" err="1"/>
              <a:t>Both</a:t>
            </a:r>
            <a:r>
              <a:rPr lang="it-IT" dirty="0"/>
              <a:t> large </a:t>
            </a:r>
            <a:r>
              <a:rPr lang="it-IT" dirty="0" err="1"/>
              <a:t>if</a:t>
            </a:r>
            <a:r>
              <a:rPr lang="it-IT" dirty="0"/>
              <a:t> p and q large!</a:t>
            </a:r>
          </a:p>
          <a:p>
            <a:pPr lvl="1">
              <a:defRPr/>
            </a:pPr>
            <a:r>
              <a:rPr lang="it-IT" dirty="0">
                <a:solidFill>
                  <a:srgbClr val="FF0000"/>
                </a:solidFill>
              </a:rPr>
              <a:t>Note the </a:t>
            </a:r>
            <a:r>
              <a:rPr lang="it-IT" dirty="0" err="1">
                <a:solidFill>
                  <a:srgbClr val="FF0000"/>
                </a:solidFill>
              </a:rPr>
              <a:t>difference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when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Zp</a:t>
            </a:r>
            <a:r>
              <a:rPr lang="it-IT" dirty="0">
                <a:solidFill>
                  <a:srgbClr val="FF0000"/>
                </a:solidFill>
              </a:rPr>
              <a:t>* </a:t>
            </a:r>
            <a:r>
              <a:rPr lang="it-IT" dirty="0" err="1">
                <a:solidFill>
                  <a:srgbClr val="FF0000"/>
                </a:solidFill>
              </a:rPr>
              <a:t>uses</a:t>
            </a:r>
            <a:r>
              <a:rPr lang="it-IT" dirty="0">
                <a:solidFill>
                  <a:srgbClr val="FF0000"/>
                </a:solidFill>
              </a:rPr>
              <a:t> «just» a large prime p: p-1 can </a:t>
            </a:r>
            <a:r>
              <a:rPr lang="it-IT" dirty="0" err="1">
                <a:solidFill>
                  <a:srgbClr val="FF0000"/>
                </a:solidFill>
              </a:rPr>
              <a:t>factor</a:t>
            </a:r>
            <a:r>
              <a:rPr lang="it-IT" dirty="0">
                <a:solidFill>
                  <a:srgbClr val="FF0000"/>
                </a:solidFill>
              </a:rPr>
              <a:t> down in small </a:t>
            </a:r>
            <a:r>
              <a:rPr lang="it-IT" dirty="0" err="1">
                <a:solidFill>
                  <a:srgbClr val="FF0000"/>
                </a:solidFill>
              </a:rPr>
              <a:t>numbers</a:t>
            </a:r>
            <a:r>
              <a:rPr lang="it-IT" dirty="0">
                <a:solidFill>
                  <a:srgbClr val="FF0000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Quadratic</a:t>
            </a:r>
            <a:r>
              <a:rPr lang="it-IT" dirty="0"/>
              <a:t> residue </a:t>
            </a:r>
            <a:r>
              <a:rPr lang="it-IT" dirty="0" err="1"/>
              <a:t>subgroup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25538"/>
                <a:ext cx="7882644" cy="4970462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 </a:t>
                </a:r>
                <a:r>
                  <a:rPr lang="it-IT" dirty="0" err="1"/>
                  <a:t>quadratic</a:t>
                </a:r>
                <a:r>
                  <a:rPr lang="it-IT" dirty="0"/>
                  <a:t> residue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admits</a:t>
                </a:r>
                <a:r>
                  <a:rPr lang="it-IT" dirty="0"/>
                  <a:t> </a:t>
                </a:r>
                <a:r>
                  <a:rPr lang="it-IT" dirty="0" err="1"/>
                  <a:t>square</a:t>
                </a:r>
                <a:r>
                  <a:rPr lang="it-IT" dirty="0"/>
                  <a:t> </a:t>
                </a:r>
                <a:r>
                  <a:rPr lang="it-IT" dirty="0" err="1"/>
                  <a:t>root</a:t>
                </a:r>
                <a:r>
                  <a:rPr lang="it-IT" dirty="0"/>
                  <a:t>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it-IT" dirty="0"/>
              </a:p>
              <a:p>
                <a:pPr lvl="1"/>
                <a:r>
                  <a:rPr lang="it-IT" dirty="0"/>
                  <a:t>i.e., </a:t>
                </a:r>
                <a:r>
                  <a:rPr lang="it-IT" dirty="0" err="1"/>
                  <a:t>there</a:t>
                </a:r>
                <a:r>
                  <a:rPr lang="it-IT" dirty="0"/>
                  <a:t> </a:t>
                </a:r>
                <a:r>
                  <a:rPr lang="it-IT" dirty="0" err="1"/>
                  <a:t>exists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it-IT" dirty="0"/>
              </a:p>
              <a:p>
                <a:pPr lvl="4"/>
                <a:endParaRPr lang="it-IT" dirty="0"/>
              </a:p>
              <a:p>
                <a:r>
                  <a:rPr lang="it-IT" dirty="0"/>
                  <a:t>QR </a:t>
                </a:r>
                <a:r>
                  <a:rPr lang="it-IT" dirty="0" err="1"/>
                  <a:t>form</a:t>
                </a:r>
                <a:r>
                  <a:rPr lang="it-IT" dirty="0"/>
                  <a:t> </a:t>
                </a:r>
                <a:r>
                  <a:rPr lang="it-IT" dirty="0" err="1"/>
                  <a:t>subgroup</a:t>
                </a:r>
                <a:r>
                  <a:rPr lang="it-IT" dirty="0"/>
                  <a:t> of </a:t>
                </a:r>
                <a:r>
                  <a:rPr lang="it-IT" dirty="0" err="1"/>
                  <a:t>order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it-IT" dirty="0"/>
              </a:p>
              <a:p>
                <a:pPr lvl="1"/>
                <a:r>
                  <a:rPr lang="it-IT" dirty="0"/>
                  <a:t>2</a:t>
                </a:r>
                <a:r>
                  <a:rPr lang="it-IT" dirty="0">
                    <a:sym typeface="Wingdings" panose="05000000000000000000" pitchFamily="2" charset="2"/>
                  </a:rPr>
                  <a:t>1 </a:t>
                </a:r>
                <a:r>
                  <a:rPr lang="it-IT" dirty="0" err="1">
                    <a:sym typeface="Wingdings" panose="05000000000000000000" pitchFamily="2" charset="2"/>
                  </a:rPr>
                  <a:t>mapping</a:t>
                </a:r>
                <a:r>
                  <a:rPr lang="it-IT" dirty="0">
                    <a:sym typeface="Wingdings" panose="05000000000000000000" pitchFamily="2" charset="2"/>
                  </a:rPr>
                  <a:t>:</a:t>
                </a:r>
              </a:p>
              <a:p>
                <a:pPr lvl="6"/>
                <a:endParaRPr lang="it-IT" dirty="0"/>
              </a:p>
              <a:p>
                <a:r>
                  <a:rPr lang="it-IT" dirty="0"/>
                  <a:t>QR test: </a:t>
                </a:r>
                <a:r>
                  <a:rPr lang="it-IT" dirty="0" err="1"/>
                  <a:t>legendre</a:t>
                </a:r>
                <a:r>
                  <a:rPr lang="it-IT" dirty="0"/>
                  <a:t> </a:t>
                </a:r>
                <a:r>
                  <a:rPr lang="it-IT" dirty="0" err="1"/>
                  <a:t>symbol</a:t>
                </a:r>
                <a:endParaRPr lang="it-IT" dirty="0"/>
              </a:p>
              <a:p>
                <a:pPr lvl="1"/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𝑄𝑅</m:t>
                    </m:r>
                  </m:oMath>
                </a14:m>
                <a:r>
                  <a:rPr lang="it-IT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>
                    <a:solidFill>
                      <a:srgbClr val="FF0000"/>
                    </a:solidFill>
                  </a:rPr>
                  <a:t>(</a:t>
                </a:r>
                <a:r>
                  <a:rPr lang="it-IT" dirty="0" err="1">
                    <a:solidFill>
                      <a:srgbClr val="FF0000"/>
                    </a:solidFill>
                  </a:rPr>
                  <a:t>otherwise</a:t>
                </a:r>
                <a:r>
                  <a:rPr lang="it-IT" dirty="0">
                    <a:solidFill>
                      <a:srgbClr val="FF0000"/>
                    </a:solidFill>
                  </a:rPr>
                  <a:t> -1)</a:t>
                </a:r>
              </a:p>
              <a:p>
                <a:pPr lvl="6"/>
                <a:endParaRPr lang="it-IT" dirty="0"/>
              </a:p>
              <a:p>
                <a:r>
                  <a:rPr lang="it-IT" dirty="0" err="1"/>
                  <a:t>Example</a:t>
                </a:r>
                <a:r>
                  <a:rPr lang="it-IT" dirty="0"/>
                  <a:t>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it-IT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𝑸𝑹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b>
                      <m:sup/>
                    </m:sSubSup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</m:e>
                    </m:d>
                  </m:oMath>
                </a14:m>
                <a:endParaRPr lang="it-IT" b="1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it-IT" dirty="0" err="1"/>
                  <a:t>If</a:t>
                </a:r>
                <a:r>
                  <a:rPr lang="it-IT" dirty="0"/>
                  <a:t> p strong prime, </a:t>
                </a:r>
                <a:r>
                  <a:rPr lang="it-IT" dirty="0" err="1"/>
                  <a:t>QR</a:t>
                </a:r>
                <a:r>
                  <a:rPr lang="it-IT" baseline="-25000" dirty="0" err="1"/>
                  <a:t>p</a:t>
                </a:r>
                <a:r>
                  <a:rPr lang="it-IT" dirty="0"/>
                  <a:t> </a:t>
                </a:r>
                <a:r>
                  <a:rPr lang="it-IT" dirty="0" err="1"/>
                  <a:t>has</a:t>
                </a:r>
                <a:r>
                  <a:rPr lang="it-IT" dirty="0"/>
                  <a:t> prime </a:t>
                </a:r>
                <a:r>
                  <a:rPr lang="it-IT" dirty="0" err="1"/>
                  <a:t>order</a:t>
                </a:r>
                <a:r>
                  <a:rPr lang="it-IT" dirty="0"/>
                  <a:t> q!</a:t>
                </a:r>
              </a:p>
              <a:p>
                <a:pPr lvl="1"/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25538"/>
                <a:ext cx="7882644" cy="4970462"/>
              </a:xfrm>
              <a:blipFill>
                <a:blip r:embed="rId2"/>
                <a:stretch>
                  <a:fillRect l="-1315" t="-2577" b="-8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o 10"/>
          <p:cNvGrpSpPr>
            <a:grpSpLocks/>
          </p:cNvGrpSpPr>
          <p:nvPr/>
        </p:nvGrpSpPr>
        <p:grpSpPr bwMode="auto">
          <a:xfrm>
            <a:off x="3563888" y="2960948"/>
            <a:ext cx="1196975" cy="831850"/>
            <a:chOff x="7128284" y="4221088"/>
            <a:chExt cx="1196366" cy="830997"/>
          </a:xfrm>
        </p:grpSpPr>
        <p:sp>
          <p:nvSpPr>
            <p:cNvPr id="5" name="CasellaDiTesto 3"/>
            <p:cNvSpPr txBox="1">
              <a:spLocks noChangeArrowheads="1"/>
            </p:cNvSpPr>
            <p:nvPr/>
          </p:nvSpPr>
          <p:spPr bwMode="auto">
            <a:xfrm>
              <a:off x="7128284" y="4221088"/>
              <a:ext cx="53572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/>
              <a:r>
                <a:rPr lang="it-IT" altLang="it-IT" sz="2400"/>
                <a:t>x</a:t>
              </a:r>
            </a:p>
            <a:p>
              <a:pPr algn="ctr"/>
              <a:r>
                <a:rPr lang="it-IT" altLang="it-IT" sz="2400"/>
                <a:t>p-x</a:t>
              </a:r>
            </a:p>
          </p:txBody>
        </p:sp>
        <p:cxnSp>
          <p:nvCxnSpPr>
            <p:cNvPr id="6" name="Connettore 2 5"/>
            <p:cNvCxnSpPr>
              <a:cxnSpLocks noChangeShapeType="1"/>
            </p:cNvCxnSpPr>
            <p:nvPr/>
          </p:nvCxnSpPr>
          <p:spPr bwMode="auto">
            <a:xfrm>
              <a:off x="7560332" y="4473116"/>
              <a:ext cx="324036" cy="18002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7" name="Connettore 2 6"/>
            <p:cNvCxnSpPr>
              <a:cxnSpLocks noChangeShapeType="1"/>
            </p:cNvCxnSpPr>
            <p:nvPr/>
          </p:nvCxnSpPr>
          <p:spPr bwMode="auto">
            <a:xfrm flipV="1">
              <a:off x="7596336" y="4725144"/>
              <a:ext cx="288032" cy="18002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sp>
          <p:nvSpPr>
            <p:cNvPr id="8" name="CasellaDiTesto 9"/>
            <p:cNvSpPr txBox="1">
              <a:spLocks noChangeArrowheads="1"/>
            </p:cNvSpPr>
            <p:nvPr/>
          </p:nvSpPr>
          <p:spPr bwMode="auto">
            <a:xfrm>
              <a:off x="7920372" y="4443499"/>
              <a:ext cx="4042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it-IT" altLang="it-IT" sz="2400"/>
                <a:t>x</a:t>
              </a:r>
              <a:r>
                <a:rPr lang="it-IT" altLang="it-IT" sz="2400" baseline="30000"/>
                <a:t>2</a:t>
              </a:r>
            </a:p>
          </p:txBody>
        </p:sp>
      </p:grpSp>
      <p:sp>
        <p:nvSpPr>
          <p:cNvPr id="9" name="CasellaDiTesto 11"/>
          <p:cNvSpPr txBox="1">
            <a:spLocks noChangeArrowheads="1"/>
          </p:cNvSpPr>
          <p:nvPr/>
        </p:nvSpPr>
        <p:spPr bwMode="auto">
          <a:xfrm>
            <a:off x="4730117" y="3206887"/>
            <a:ext cx="4270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t-IT" altLang="it-IT" dirty="0" err="1">
                <a:solidFill>
                  <a:srgbClr val="FF0000"/>
                </a:solidFill>
              </a:rPr>
              <a:t>Indeed</a:t>
            </a:r>
            <a:r>
              <a:rPr lang="it-IT" altLang="it-IT" dirty="0">
                <a:solidFill>
                  <a:srgbClr val="FF0000"/>
                </a:solidFill>
              </a:rPr>
              <a:t>, (p-x)</a:t>
            </a:r>
            <a:r>
              <a:rPr lang="it-IT" altLang="it-IT" baseline="30000" dirty="0">
                <a:solidFill>
                  <a:srgbClr val="FF0000"/>
                </a:solidFill>
              </a:rPr>
              <a:t>2</a:t>
            </a:r>
            <a:r>
              <a:rPr lang="it-IT" altLang="it-IT" dirty="0">
                <a:solidFill>
                  <a:srgbClr val="FF0000"/>
                </a:solidFill>
              </a:rPr>
              <a:t> </a:t>
            </a:r>
            <a:r>
              <a:rPr lang="it-IT" altLang="it-IT" dirty="0" err="1">
                <a:solidFill>
                  <a:srgbClr val="FF0000"/>
                </a:solidFill>
              </a:rPr>
              <a:t>mod</a:t>
            </a:r>
            <a:r>
              <a:rPr lang="it-IT" altLang="it-IT" dirty="0">
                <a:solidFill>
                  <a:srgbClr val="FF0000"/>
                </a:solidFill>
              </a:rPr>
              <a:t> p = p</a:t>
            </a:r>
            <a:r>
              <a:rPr lang="it-IT" altLang="it-IT" baseline="30000" dirty="0">
                <a:solidFill>
                  <a:srgbClr val="FF0000"/>
                </a:solidFill>
              </a:rPr>
              <a:t>2</a:t>
            </a:r>
            <a:r>
              <a:rPr lang="it-IT" altLang="it-IT" dirty="0">
                <a:solidFill>
                  <a:srgbClr val="FF0000"/>
                </a:solidFill>
              </a:rPr>
              <a:t> – 2px + x</a:t>
            </a:r>
            <a:r>
              <a:rPr lang="it-IT" altLang="it-IT" baseline="30000" dirty="0">
                <a:solidFill>
                  <a:srgbClr val="FF0000"/>
                </a:solidFill>
              </a:rPr>
              <a:t>2</a:t>
            </a:r>
            <a:r>
              <a:rPr lang="it-IT" altLang="it-IT" dirty="0">
                <a:solidFill>
                  <a:srgbClr val="FF0000"/>
                </a:solidFill>
              </a:rPr>
              <a:t> </a:t>
            </a:r>
            <a:r>
              <a:rPr lang="it-IT" altLang="it-IT" dirty="0" err="1">
                <a:solidFill>
                  <a:srgbClr val="FF0000"/>
                </a:solidFill>
              </a:rPr>
              <a:t>mod</a:t>
            </a:r>
            <a:r>
              <a:rPr lang="it-IT" altLang="it-IT" dirty="0">
                <a:solidFill>
                  <a:srgbClr val="FF0000"/>
                </a:solidFill>
              </a:rPr>
              <a:t> p = x</a:t>
            </a:r>
            <a:r>
              <a:rPr lang="it-IT" altLang="it-IT" baseline="30000" dirty="0">
                <a:solidFill>
                  <a:srgbClr val="FF0000"/>
                </a:solidFill>
              </a:rPr>
              <a:t>2</a:t>
            </a:r>
            <a:r>
              <a:rPr lang="it-IT" altLang="it-IT" dirty="0">
                <a:solidFill>
                  <a:srgbClr val="FF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6076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theme/theme1.xml><?xml version="1.0" encoding="utf-8"?>
<a:theme xmlns:a="http://schemas.openxmlformats.org/drawingml/2006/main" name="214templ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214templ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14te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4te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F4404EDE06B74896CE995CA1635C9A" ma:contentTypeVersion="2" ma:contentTypeDescription="Creare un nuovo documento." ma:contentTypeScope="" ma:versionID="df8825bb54ea6b4758f41e730d5e181a">
  <xsd:schema xmlns:xsd="http://www.w3.org/2001/XMLSchema" xmlns:xs="http://www.w3.org/2001/XMLSchema" xmlns:p="http://schemas.microsoft.com/office/2006/metadata/properties" xmlns:ns2="aab38bbc-f1e2-4a95-9610-b1cc8c002f8f" targetNamespace="http://schemas.microsoft.com/office/2006/metadata/properties" ma:root="true" ma:fieldsID="fef2024a7147d1a265f674d3206f8dbb" ns2:_="">
    <xsd:import namespace="aab38bbc-f1e2-4a95-9610-b1cc8c002f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b38bbc-f1e2-4a95-9610-b1cc8c002f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2102B7-39A7-4C48-99AF-F09DE6C64725}"/>
</file>

<file path=customXml/itemProps2.xml><?xml version="1.0" encoding="utf-8"?>
<ds:datastoreItem xmlns:ds="http://schemas.openxmlformats.org/officeDocument/2006/customXml" ds:itemID="{7788930B-9FCE-428B-A2C9-265060CBC6BC}"/>
</file>

<file path=customXml/itemProps3.xml><?xml version="1.0" encoding="utf-8"?>
<ds:datastoreItem xmlns:ds="http://schemas.openxmlformats.org/officeDocument/2006/customXml" ds:itemID="{1CC06F4F-77A8-43D9-AE7B-6C9E39E0F5C7}"/>
</file>

<file path=docProps/app.xml><?xml version="1.0" encoding="utf-8"?>
<Properties xmlns="http://schemas.openxmlformats.org/officeDocument/2006/extended-properties" xmlns:vt="http://schemas.openxmlformats.org/officeDocument/2006/docPropsVTypes">
  <Template>c:\214\214templ.ppt</Template>
  <TotalTime>0</TotalTime>
  <Pages>22</Pages>
  <Words>820</Words>
  <Application>Microsoft Office PowerPoint</Application>
  <PresentationFormat>Presentazione su schermo (4:3)</PresentationFormat>
  <Paragraphs>121</Paragraphs>
  <Slides>9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8" baseType="lpstr">
      <vt:lpstr>Arial</vt:lpstr>
      <vt:lpstr>Arial Narrow</vt:lpstr>
      <vt:lpstr>Book Antiqua</vt:lpstr>
      <vt:lpstr>Bookman Old Style</vt:lpstr>
      <vt:lpstr>Cambria Math</vt:lpstr>
      <vt:lpstr>Monotype Corsiva</vt:lpstr>
      <vt:lpstr>Times New Roman</vt:lpstr>
      <vt:lpstr>Wingdings</vt:lpstr>
      <vt:lpstr>214templ</vt:lpstr>
      <vt:lpstr>The multiplicative group modulo p: a primer for dummies</vt:lpstr>
      <vt:lpstr>What is a group?</vt:lpstr>
      <vt:lpstr>The Zp* group</vt:lpstr>
      <vt:lpstr>Example: Z11*</vt:lpstr>
      <vt:lpstr>Example: find 9-1 mod 11</vt:lpstr>
      <vt:lpstr>Back to multiplicative groups:  exponentiation</vt:lpstr>
      <vt:lpstr>Example: Z11*</vt:lpstr>
      <vt:lpstr>Strong primes</vt:lpstr>
      <vt:lpstr>Quadratic residue subgroup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101</dc:title>
  <dc:subject>Lecture</dc:subject>
  <dc:creator>Giuseppe Bianchi</dc:creator>
  <cp:keywords/>
  <dc:description/>
  <cp:lastModifiedBy>GB</cp:lastModifiedBy>
  <cp:revision>575</cp:revision>
  <cp:lastPrinted>1998-04-09T13:49:28Z</cp:lastPrinted>
  <dcterms:created xsi:type="dcterms:W3CDTF">1996-09-11T22:41:56Z</dcterms:created>
  <dcterms:modified xsi:type="dcterms:W3CDTF">2021-12-13T17:15:57Z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0x0101007AF4404EDE06B74896CE995CA1635C9A</vt:lpwstr>
  </property>
</Properties>
</file>