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738" r:id="rId3"/>
    <p:sldId id="740" r:id="rId4"/>
    <p:sldId id="843" r:id="rId5"/>
    <p:sldId id="847" r:id="rId6"/>
    <p:sldId id="742" r:id="rId7"/>
    <p:sldId id="743" r:id="rId8"/>
    <p:sldId id="745" r:id="rId9"/>
    <p:sldId id="846" r:id="rId10"/>
    <p:sldId id="747" r:id="rId11"/>
    <p:sldId id="748" r:id="rId12"/>
    <p:sldId id="749" r:id="rId13"/>
    <p:sldId id="750" r:id="rId14"/>
    <p:sldId id="751" r:id="rId15"/>
    <p:sldId id="752" r:id="rId16"/>
    <p:sldId id="753" r:id="rId17"/>
    <p:sldId id="754" r:id="rId18"/>
    <p:sldId id="755" r:id="rId19"/>
    <p:sldId id="756" r:id="rId20"/>
    <p:sldId id="759" r:id="rId21"/>
    <p:sldId id="760" r:id="rId22"/>
    <p:sldId id="761" r:id="rId23"/>
    <p:sldId id="762" r:id="rId24"/>
    <p:sldId id="757" r:id="rId25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8">
          <p15:clr>
            <a:srgbClr val="A4A3A4"/>
          </p15:clr>
        </p15:guide>
        <p15:guide id="2" pos="15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3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8000"/>
    <a:srgbClr val="FFCCFF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89122" autoAdjust="0"/>
  </p:normalViewPr>
  <p:slideViewPr>
    <p:cSldViewPr>
      <p:cViewPr varScale="1">
        <p:scale>
          <a:sx n="60" d="100"/>
          <a:sy n="60" d="100"/>
        </p:scale>
        <p:origin x="1464" y="40"/>
      </p:cViewPr>
      <p:guideLst>
        <p:guide orient="horz" pos="3888"/>
        <p:guide pos="1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38" d="100"/>
          <a:sy n="38" d="100"/>
        </p:scale>
        <p:origin x="-1446" y="-84"/>
      </p:cViewPr>
      <p:guideLst>
        <p:guide orient="horz" pos="3023"/>
        <p:guide pos="230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5749925" y="8799513"/>
            <a:ext cx="684213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227" tIns="46777" rIns="95227" bIns="46777">
            <a:spAutoFit/>
          </a:bodyPr>
          <a:lstStyle/>
          <a:p>
            <a:pPr defTabSz="963613" eaLnBrk="0" hangingPunct="0">
              <a:defRPr/>
            </a:pPr>
            <a:fld id="{1748623B-0616-4834-9F8E-5736999A7D95}" type="slidenum">
              <a:rPr lang="en-US" sz="2500">
                <a:latin typeface="Book Antiqua" pitchFamily="18" charset="0"/>
              </a:rPr>
              <a:pPr defTabSz="963613" eaLnBrk="0" hangingPunct="0">
                <a:defRPr/>
              </a:pPr>
              <a:t>‹N›</a:t>
            </a:fld>
            <a:endParaRPr lang="en-US" sz="250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2920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6825" y="727075"/>
            <a:ext cx="4783138" cy="3587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27" tIns="46777" rIns="95227" bIns="467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80603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457950" y="225425"/>
            <a:ext cx="1924050" cy="587057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85800" y="225425"/>
            <a:ext cx="5619750" cy="587057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85800" y="1125538"/>
            <a:ext cx="3771900" cy="4970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10100" y="1125538"/>
            <a:ext cx="3771900" cy="4970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25538"/>
            <a:ext cx="7696200" cy="497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5425"/>
            <a:ext cx="7696200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371600" y="6324600"/>
            <a:ext cx="1981200" cy="3635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 anchor="ctr" anchorCtr="1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>
                <a:latin typeface="Arial" charset="0"/>
              </a:rPr>
              <a:t>Giuseppe Bianchi </a:t>
            </a: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685800" y="64770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it-IT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3429000" y="6477000"/>
            <a:ext cx="525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it-IT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685800" y="65532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it-IT"/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3429000" y="6553200"/>
            <a:ext cx="525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è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ð"/>
        <a:defRPr sz="3200">
          <a:solidFill>
            <a:schemeClr val="tx1"/>
          </a:solidFill>
          <a:latin typeface="Arial Narrow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à"/>
        <a:defRPr sz="2800">
          <a:solidFill>
            <a:schemeClr val="tx1"/>
          </a:solidFill>
          <a:latin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image" Target="../media/image7.wmf"/><Relationship Id="rId7" Type="http://schemas.openxmlformats.org/officeDocument/2006/relationships/image" Target="../media/image9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0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15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15.bin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3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image" Target="../media/image16.wmf"/><Relationship Id="rId7" Type="http://schemas.openxmlformats.org/officeDocument/2006/relationships/image" Target="../media/image18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20.wmf"/><Relationship Id="rId5" Type="http://schemas.openxmlformats.org/officeDocument/2006/relationships/image" Target="../media/image17.wmf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19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image" Target="../media/image19.wmf"/><Relationship Id="rId7" Type="http://schemas.openxmlformats.org/officeDocument/2006/relationships/image" Target="../media/image22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22.bin"/><Relationship Id="rId9" Type="http://schemas.openxmlformats.org/officeDocument/2006/relationships/image" Target="../media/image23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6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image" Target="../media/image16.wmf"/><Relationship Id="rId7" Type="http://schemas.openxmlformats.org/officeDocument/2006/relationships/image" Target="../media/image27.w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8.bin"/><Relationship Id="rId9" Type="http://schemas.openxmlformats.org/officeDocument/2006/relationships/image" Target="../media/image28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7" Type="http://schemas.openxmlformats.org/officeDocument/2006/relationships/image" Target="../media/image31.wmf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32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oleObject" Target="../embeddings/oleObject34.bin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930" name="Rectangle 2"/>
          <p:cNvSpPr>
            <a:spLocks noChangeArrowheads="1"/>
          </p:cNvSpPr>
          <p:nvPr/>
        </p:nvSpPr>
        <p:spPr bwMode="auto">
          <a:xfrm>
            <a:off x="685800" y="25733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 eaLnBrk="0" hangingPunct="0">
              <a:defRPr/>
            </a:pPr>
            <a:br>
              <a:rPr 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</a:br>
            <a:r>
              <a:rPr 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Threshold and policy-based cryptography</a:t>
            </a:r>
          </a:p>
          <a:p>
            <a:pPr algn="ctr" eaLnBrk="0" hangingPunct="0">
              <a:defRPr/>
            </a:pPr>
            <a:r>
              <a:rPr 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(Secret sharing applications and extensions)</a:t>
            </a:r>
            <a:r>
              <a:rPr 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Threshold</a:t>
            </a:r>
            <a:r>
              <a:rPr lang="it-IT" dirty="0"/>
              <a:t> </a:t>
            </a:r>
            <a:r>
              <a:rPr lang="it-IT" dirty="0" err="1"/>
              <a:t>ElGamal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it-IT" dirty="0" err="1"/>
              <a:t>Decryption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threshold</a:t>
            </a:r>
            <a:r>
              <a:rPr lang="it-IT" dirty="0"/>
              <a:t> # </a:t>
            </a:r>
            <a:r>
              <a:rPr lang="it-IT" dirty="0" err="1"/>
              <a:t>of</a:t>
            </a:r>
            <a:r>
              <a:rPr lang="it-IT" dirty="0"/>
              <a:t> </a:t>
            </a:r>
            <a:r>
              <a:rPr lang="it-IT" dirty="0" err="1"/>
              <a:t>receivers</a:t>
            </a:r>
            <a:r>
              <a:rPr lang="it-IT" dirty="0"/>
              <a:t> cooperate</a:t>
            </a:r>
          </a:p>
          <a:p>
            <a:pPr lvl="1">
              <a:defRPr/>
            </a:pPr>
            <a:r>
              <a:rPr lang="it-IT" dirty="0" err="1"/>
              <a:t>Message</a:t>
            </a:r>
            <a:r>
              <a:rPr lang="it-IT" dirty="0"/>
              <a:t> can </a:t>
            </a:r>
            <a:r>
              <a:rPr lang="it-IT" dirty="0" err="1"/>
              <a:t>be</a:t>
            </a:r>
            <a:r>
              <a:rPr lang="it-IT" dirty="0"/>
              <a:t> </a:t>
            </a:r>
            <a:r>
              <a:rPr lang="it-IT" dirty="0" err="1"/>
              <a:t>read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by</a:t>
            </a:r>
            <a:r>
              <a:rPr lang="it-IT" dirty="0"/>
              <a:t> t </a:t>
            </a:r>
            <a:r>
              <a:rPr lang="it-IT" dirty="0" err="1"/>
              <a:t>cooperating</a:t>
            </a:r>
            <a:r>
              <a:rPr lang="it-IT" dirty="0"/>
              <a:t> </a:t>
            </a:r>
            <a:r>
              <a:rPr lang="it-IT" dirty="0" err="1"/>
              <a:t>parties</a:t>
            </a:r>
            <a:endParaRPr lang="it-IT" dirty="0"/>
          </a:p>
          <a:p>
            <a:pPr lvl="1">
              <a:defRPr/>
            </a:pPr>
            <a:r>
              <a:rPr lang="it-IT" dirty="0" err="1"/>
              <a:t>Nobody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private key (!) - </a:t>
            </a:r>
            <a:r>
              <a:rPr lang="it-IT" dirty="0" err="1"/>
              <a:t>safer</a:t>
            </a:r>
            <a:endParaRPr lang="it-IT" dirty="0"/>
          </a:p>
          <a:p>
            <a:pPr lvl="1">
              <a:defRPr/>
            </a:pPr>
            <a:endParaRPr lang="it-IT" dirty="0"/>
          </a:p>
          <a:p>
            <a:pPr>
              <a:defRPr/>
            </a:pPr>
            <a:r>
              <a:rPr lang="it-IT" dirty="0"/>
              <a:t>First idea: </a:t>
            </a:r>
          </a:p>
          <a:p>
            <a:pPr lvl="1">
              <a:defRPr/>
            </a:pPr>
            <a:r>
              <a:rPr lang="it-IT" dirty="0" err="1"/>
              <a:t>Distribute</a:t>
            </a:r>
            <a:r>
              <a:rPr lang="it-IT" dirty="0"/>
              <a:t> </a:t>
            </a:r>
            <a:r>
              <a:rPr lang="it-IT" dirty="0" err="1"/>
              <a:t>shares</a:t>
            </a:r>
            <a:r>
              <a:rPr lang="it-IT" dirty="0"/>
              <a:t> </a:t>
            </a:r>
            <a:r>
              <a:rPr lang="it-IT" dirty="0" err="1"/>
              <a:t>of</a:t>
            </a:r>
            <a:r>
              <a:rPr lang="it-IT" dirty="0"/>
              <a:t> private key </a:t>
            </a:r>
            <a:r>
              <a:rPr lang="it-IT" i="1" dirty="0"/>
              <a:t>s</a:t>
            </a:r>
          </a:p>
          <a:p>
            <a:pPr lvl="2">
              <a:defRPr/>
            </a:pPr>
            <a:r>
              <a:rPr lang="it-IT" dirty="0"/>
              <a:t>E.g.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Pedersen</a:t>
            </a:r>
            <a:r>
              <a:rPr lang="it-IT" dirty="0"/>
              <a:t> </a:t>
            </a:r>
            <a:r>
              <a:rPr lang="it-IT" dirty="0" err="1">
                <a:sym typeface="Wingdings" pitchFamily="2" charset="2"/>
              </a:rPr>
              <a:t>for</a:t>
            </a:r>
            <a:r>
              <a:rPr lang="it-IT" dirty="0">
                <a:sym typeface="Wingdings" pitchFamily="2" charset="2"/>
              </a:rPr>
              <a:t> s </a:t>
            </a:r>
            <a:r>
              <a:rPr lang="it-IT" dirty="0" err="1">
                <a:sym typeface="Wingdings" pitchFamily="2" charset="2"/>
              </a:rPr>
              <a:t>initially</a:t>
            </a:r>
            <a:r>
              <a:rPr lang="it-IT" dirty="0">
                <a:sym typeface="Wingdings" pitchFamily="2" charset="2"/>
              </a:rPr>
              <a:t> </a:t>
            </a:r>
            <a:r>
              <a:rPr lang="it-IT" dirty="0" err="1">
                <a:sym typeface="Wingdings" pitchFamily="2" charset="2"/>
              </a:rPr>
              <a:t>unknown</a:t>
            </a:r>
            <a:r>
              <a:rPr lang="it-IT" dirty="0"/>
              <a:t> </a:t>
            </a:r>
          </a:p>
          <a:p>
            <a:pPr lvl="1">
              <a:defRPr/>
            </a:pPr>
            <a:r>
              <a:rPr lang="it-IT" dirty="0" err="1"/>
              <a:t>Reconstruct</a:t>
            </a:r>
            <a:r>
              <a:rPr lang="it-IT" dirty="0"/>
              <a:t> s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decryption</a:t>
            </a:r>
            <a:r>
              <a:rPr lang="it-IT" dirty="0"/>
              <a:t> </a:t>
            </a:r>
            <a:r>
              <a:rPr lang="it-IT" dirty="0" err="1"/>
              <a:t>needed</a:t>
            </a:r>
            <a:endParaRPr lang="it-IT" dirty="0"/>
          </a:p>
          <a:p>
            <a:pPr lvl="1">
              <a:defRPr/>
            </a:pPr>
            <a:endParaRPr lang="it-IT" i="1" dirty="0"/>
          </a:p>
          <a:p>
            <a:pPr>
              <a:defRPr/>
            </a:pPr>
            <a:r>
              <a:rPr lang="it-IT" dirty="0" err="1"/>
              <a:t>But…</a:t>
            </a:r>
            <a:endParaRPr lang="it-IT" dirty="0"/>
          </a:p>
          <a:p>
            <a:pPr lvl="1">
              <a:defRPr/>
            </a:pPr>
            <a:r>
              <a:rPr lang="it-IT" dirty="0"/>
              <a:t>Works </a:t>
            </a:r>
            <a:r>
              <a:rPr lang="it-IT" dirty="0" err="1"/>
              <a:t>only</a:t>
            </a:r>
            <a:r>
              <a:rPr lang="it-IT" dirty="0"/>
              <a:t> once!</a:t>
            </a:r>
          </a:p>
          <a:p>
            <a:pPr lvl="2">
              <a:defRPr/>
            </a:pPr>
            <a:r>
              <a:rPr lang="it-IT" dirty="0"/>
              <a:t>Once secret key </a:t>
            </a:r>
            <a:r>
              <a:rPr lang="it-IT" dirty="0" err="1"/>
              <a:t>reconstructed</a:t>
            </a:r>
            <a:r>
              <a:rPr lang="it-IT" dirty="0"/>
              <a:t>, ANYTHING can </a:t>
            </a:r>
            <a:r>
              <a:rPr lang="it-IT" dirty="0" err="1"/>
              <a:t>be</a:t>
            </a:r>
            <a:r>
              <a:rPr lang="it-IT" dirty="0"/>
              <a:t> </a:t>
            </a:r>
            <a:r>
              <a:rPr lang="it-IT" dirty="0" err="1"/>
              <a:t>decrypted</a:t>
            </a:r>
            <a:r>
              <a:rPr lang="it-IT" dirty="0"/>
              <a:t>!</a:t>
            </a:r>
          </a:p>
          <a:p>
            <a:pPr>
              <a:defRPr/>
            </a:pPr>
            <a:endParaRPr lang="it-IT" dirty="0"/>
          </a:p>
          <a:p>
            <a:pPr>
              <a:defRPr/>
            </a:pPr>
            <a:r>
              <a:rPr lang="it-IT" dirty="0"/>
              <a:t>Can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decrypt</a:t>
            </a:r>
            <a:r>
              <a:rPr lang="it-IT" dirty="0"/>
              <a:t> </a:t>
            </a:r>
            <a:r>
              <a:rPr lang="it-IT" dirty="0" err="1"/>
              <a:t>one</a:t>
            </a:r>
            <a:r>
              <a:rPr lang="it-IT" dirty="0"/>
              <a:t> </a:t>
            </a:r>
            <a:r>
              <a:rPr lang="it-IT" dirty="0" err="1"/>
              <a:t>message</a:t>
            </a:r>
            <a:r>
              <a:rPr lang="it-IT" dirty="0"/>
              <a:t>, and </a:t>
            </a:r>
            <a:r>
              <a:rPr lang="it-IT" dirty="0" err="1"/>
              <a:t>guarantee</a:t>
            </a:r>
            <a:r>
              <a:rPr lang="it-IT" dirty="0"/>
              <a:t> </a:t>
            </a:r>
            <a:r>
              <a:rPr lang="it-IT" dirty="0" err="1"/>
              <a:t>confidentiality</a:t>
            </a:r>
            <a:r>
              <a:rPr lang="it-IT" dirty="0"/>
              <a:t> </a:t>
            </a:r>
            <a:r>
              <a:rPr lang="it-IT" dirty="0" err="1"/>
              <a:t>for</a:t>
            </a:r>
            <a:r>
              <a:rPr lang="it-IT" dirty="0"/>
              <a:t> </a:t>
            </a:r>
            <a:r>
              <a:rPr lang="it-IT" dirty="0" err="1"/>
              <a:t>any</a:t>
            </a:r>
            <a:r>
              <a:rPr lang="it-IT" dirty="0"/>
              <a:t>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message</a:t>
            </a:r>
            <a:r>
              <a:rPr lang="it-IT" dirty="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Towards</a:t>
            </a:r>
            <a:r>
              <a:rPr lang="it-IT" dirty="0"/>
              <a:t> the </a:t>
            </a:r>
            <a:r>
              <a:rPr lang="it-IT" dirty="0" err="1"/>
              <a:t>solution…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3033713"/>
            <a:ext cx="7696200" cy="1295400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it-IT" dirty="0" err="1"/>
              <a:t>How</a:t>
            </a:r>
            <a:r>
              <a:rPr lang="it-IT" dirty="0"/>
              <a:t> </a:t>
            </a:r>
            <a:r>
              <a:rPr lang="it-IT" dirty="0" err="1"/>
              <a:t>to</a:t>
            </a:r>
            <a:r>
              <a:rPr lang="it-IT" dirty="0"/>
              <a:t> </a:t>
            </a:r>
            <a:r>
              <a:rPr lang="it-IT" dirty="0" err="1"/>
              <a:t>decrypt</a:t>
            </a:r>
            <a:r>
              <a:rPr lang="it-IT" dirty="0"/>
              <a:t> m1 and NOT m2?</a:t>
            </a:r>
          </a:p>
          <a:p>
            <a:pPr>
              <a:defRPr/>
            </a:pPr>
            <a:r>
              <a:rPr lang="it-IT" dirty="0" err="1"/>
              <a:t>How</a:t>
            </a:r>
            <a:r>
              <a:rPr lang="it-IT" dirty="0"/>
              <a:t> </a:t>
            </a:r>
            <a:r>
              <a:rPr lang="it-IT" dirty="0" err="1"/>
              <a:t>to</a:t>
            </a:r>
            <a:r>
              <a:rPr lang="it-IT" dirty="0"/>
              <a:t> </a:t>
            </a:r>
            <a:r>
              <a:rPr lang="it-IT" dirty="0" err="1"/>
              <a:t>compute</a:t>
            </a:r>
            <a:r>
              <a:rPr lang="it-IT" dirty="0"/>
              <a:t> </a:t>
            </a:r>
            <a:r>
              <a:rPr lang="it-IT" dirty="0" err="1"/>
              <a:t>denominator</a:t>
            </a:r>
            <a:r>
              <a:rPr lang="it-IT" dirty="0"/>
              <a:t> </a:t>
            </a:r>
            <a:r>
              <a:rPr lang="it-IT" dirty="0" err="1"/>
              <a:t>for</a:t>
            </a:r>
            <a:r>
              <a:rPr lang="it-IT" dirty="0"/>
              <a:t> r</a:t>
            </a:r>
            <a:r>
              <a:rPr lang="it-IT" baseline="-25000" dirty="0"/>
              <a:t>1</a:t>
            </a:r>
            <a:r>
              <a:rPr lang="it-IT" dirty="0"/>
              <a:t> s.t. </a:t>
            </a:r>
            <a:r>
              <a:rPr lang="it-IT" dirty="0" err="1"/>
              <a:t>computation</a:t>
            </a:r>
            <a:r>
              <a:rPr lang="it-IT" dirty="0"/>
              <a:t> </a:t>
            </a:r>
            <a:r>
              <a:rPr lang="it-IT" dirty="0" err="1"/>
              <a:t>for</a:t>
            </a:r>
            <a:r>
              <a:rPr lang="it-IT" dirty="0"/>
              <a:t> a </a:t>
            </a:r>
            <a:r>
              <a:rPr lang="it-IT" dirty="0" err="1"/>
              <a:t>different</a:t>
            </a:r>
            <a:r>
              <a:rPr lang="it-IT" dirty="0"/>
              <a:t> r</a:t>
            </a:r>
            <a:r>
              <a:rPr lang="it-IT" baseline="-25000" dirty="0"/>
              <a:t>2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revealed</a:t>
            </a:r>
            <a:r>
              <a:rPr lang="it-IT" dirty="0"/>
              <a:t>? 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863600" y="1160463"/>
          <a:ext cx="7240588" cy="169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2" imgW="3035160" imgH="711000" progId="Equation.3">
                  <p:embed/>
                </p:oleObj>
              </mc:Choice>
              <mc:Fallback>
                <p:oleObj name="Equazione" r:id="rId2" imgW="3035160" imgH="711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1160463"/>
                        <a:ext cx="7240588" cy="169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179388" y="4365625"/>
          <a:ext cx="8694737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4" imgW="3644640" imgH="228600" progId="Equation.3">
                  <p:embed/>
                </p:oleObj>
              </mc:Choice>
              <mc:Fallback>
                <p:oleObj name="Equazione" r:id="rId4" imgW="364464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4365625"/>
                        <a:ext cx="8694737" cy="544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egnaposto contenuto 2"/>
          <p:cNvSpPr txBox="1">
            <a:spLocks/>
          </p:cNvSpPr>
          <p:nvPr/>
        </p:nvSpPr>
        <p:spPr bwMode="auto">
          <a:xfrm>
            <a:off x="728663" y="5337175"/>
            <a:ext cx="7696200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normAutofit fontScale="85000" lnSpcReduction="20000"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/>
            </a:pPr>
            <a:r>
              <a:rPr lang="it-IT" sz="3200" b="1" kern="0" dirty="0">
                <a:latin typeface="+mn-lt"/>
              </a:rPr>
              <a:t>Can </a:t>
            </a:r>
            <a:r>
              <a:rPr lang="it-IT" sz="3200" b="1" kern="0" dirty="0" err="1">
                <a:latin typeface="+mn-lt"/>
              </a:rPr>
              <a:t>we</a:t>
            </a:r>
            <a:r>
              <a:rPr lang="it-IT" sz="3200" b="1" kern="0" dirty="0">
                <a:latin typeface="+mn-lt"/>
              </a:rPr>
              <a:t> interpolate “</a:t>
            </a:r>
            <a:r>
              <a:rPr lang="it-IT" sz="3200" b="1" kern="0" dirty="0" err="1">
                <a:latin typeface="+mn-lt"/>
              </a:rPr>
              <a:t>shares</a:t>
            </a:r>
            <a:r>
              <a:rPr lang="it-IT" sz="3200" b="1" kern="0" dirty="0">
                <a:latin typeface="+mn-lt"/>
              </a:rPr>
              <a:t>” at </a:t>
            </a:r>
            <a:r>
              <a:rPr lang="it-IT" sz="3200" b="1" kern="0" dirty="0" err="1">
                <a:latin typeface="+mn-lt"/>
              </a:rPr>
              <a:t>exponent</a:t>
            </a:r>
            <a:r>
              <a:rPr lang="it-IT" sz="3200" b="1" kern="0" dirty="0">
                <a:latin typeface="+mn-lt"/>
              </a:rPr>
              <a:t>?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Getting</a:t>
            </a:r>
            <a:r>
              <a:rPr lang="it-IT" dirty="0"/>
              <a:t> </a:t>
            </a:r>
            <a:r>
              <a:rPr lang="it-IT" dirty="0" err="1"/>
              <a:t>closer…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1125538"/>
            <a:ext cx="7696200" cy="4175125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it-IT" dirty="0" err="1"/>
              <a:t>Usual</a:t>
            </a:r>
            <a:r>
              <a:rPr lang="it-IT" dirty="0"/>
              <a:t> </a:t>
            </a:r>
            <a:r>
              <a:rPr lang="it-IT" dirty="0" err="1"/>
              <a:t>polynomial</a:t>
            </a:r>
            <a:endParaRPr lang="it-IT" dirty="0"/>
          </a:p>
          <a:p>
            <a:pPr lvl="4">
              <a:defRPr/>
            </a:pPr>
            <a:endParaRPr lang="it-IT" dirty="0"/>
          </a:p>
          <a:p>
            <a:pPr lvl="4">
              <a:defRPr/>
            </a:pPr>
            <a:endParaRPr lang="it-IT" dirty="0"/>
          </a:p>
          <a:p>
            <a:pPr>
              <a:defRPr/>
            </a:pPr>
            <a:r>
              <a:rPr lang="it-IT" dirty="0" err="1"/>
              <a:t>Usual</a:t>
            </a:r>
            <a:r>
              <a:rPr lang="it-IT" dirty="0"/>
              <a:t> </a:t>
            </a:r>
            <a:r>
              <a:rPr lang="it-IT" dirty="0" err="1"/>
              <a:t>shares</a:t>
            </a:r>
            <a:endParaRPr lang="it-IT" dirty="0"/>
          </a:p>
          <a:p>
            <a:pPr lvl="4">
              <a:defRPr/>
            </a:pPr>
            <a:endParaRPr lang="it-IT" dirty="0"/>
          </a:p>
          <a:p>
            <a:pPr lvl="3">
              <a:defRPr/>
            </a:pPr>
            <a:endParaRPr lang="it-IT" dirty="0"/>
          </a:p>
          <a:p>
            <a:pPr>
              <a:defRPr/>
            </a:pPr>
            <a:r>
              <a:rPr lang="it-IT" dirty="0" err="1"/>
              <a:t>Usual</a:t>
            </a:r>
            <a:r>
              <a:rPr lang="it-IT" dirty="0"/>
              <a:t> </a:t>
            </a:r>
            <a:r>
              <a:rPr lang="it-IT" dirty="0" err="1"/>
              <a:t>reconstruction</a:t>
            </a:r>
            <a:r>
              <a:rPr lang="it-IT" dirty="0"/>
              <a:t> </a:t>
            </a:r>
            <a:r>
              <a:rPr lang="it-IT" dirty="0" err="1"/>
              <a:t>formula…</a:t>
            </a:r>
            <a:endParaRPr lang="it-IT" dirty="0"/>
          </a:p>
          <a:p>
            <a:pPr>
              <a:defRPr/>
            </a:pPr>
            <a:endParaRPr lang="it-IT" dirty="0"/>
          </a:p>
          <a:p>
            <a:pPr>
              <a:buFont typeface="Wingdings" pitchFamily="2" charset="2"/>
              <a:buNone/>
              <a:defRPr/>
            </a:pPr>
            <a:endParaRPr lang="it-IT" dirty="0"/>
          </a:p>
          <a:p>
            <a:pPr>
              <a:defRPr/>
            </a:pPr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done</a:t>
            </a:r>
            <a:r>
              <a:rPr lang="it-IT" dirty="0"/>
              <a:t> at </a:t>
            </a:r>
            <a:r>
              <a:rPr lang="it-IT" dirty="0" err="1"/>
              <a:t>exponent</a:t>
            </a:r>
            <a:r>
              <a:rPr lang="it-IT" dirty="0"/>
              <a:t>?</a:t>
            </a: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3025775" y="1628775"/>
          <a:ext cx="5507038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2" imgW="2679480" imgH="241200" progId="Equation.3">
                  <p:embed/>
                </p:oleObj>
              </mc:Choice>
              <mc:Fallback>
                <p:oleObj name="Equazione" r:id="rId2" imgW="2679480" imgH="241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5775" y="1628775"/>
                        <a:ext cx="5507038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2"/>
          <p:cNvGraphicFramePr>
            <a:graphicFrameLocks noChangeAspect="1"/>
          </p:cNvGraphicFramePr>
          <p:nvPr/>
        </p:nvGraphicFramePr>
        <p:xfrm>
          <a:off x="3044825" y="2706688"/>
          <a:ext cx="242728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4" imgW="1180800" imgH="228600" progId="Equation.3">
                  <p:embed/>
                </p:oleObj>
              </mc:Choice>
              <mc:Fallback>
                <p:oleObj name="Equazione" r:id="rId4" imgW="118080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4825" y="2706688"/>
                        <a:ext cx="2427288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3"/>
          <p:cNvGraphicFramePr>
            <a:graphicFrameLocks noChangeAspect="1"/>
          </p:cNvGraphicFramePr>
          <p:nvPr/>
        </p:nvGraphicFramePr>
        <p:xfrm>
          <a:off x="1289050" y="3573463"/>
          <a:ext cx="6991350" cy="10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6" imgW="3213000" imgH="469800" progId="Equation.3">
                  <p:embed/>
                </p:oleObj>
              </mc:Choice>
              <mc:Fallback>
                <p:oleObj name="Equazione" r:id="rId6" imgW="3213000" imgH="469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9050" y="3573463"/>
                        <a:ext cx="6991350" cy="1023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173413" y="5265738"/>
          <a:ext cx="4203700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8" imgW="1485720" imgH="291960" progId="Equation.3">
                  <p:embed/>
                </p:oleObj>
              </mc:Choice>
              <mc:Fallback>
                <p:oleObj name="Equazione" r:id="rId8" imgW="1485720" imgH="29196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3413" y="5265738"/>
                        <a:ext cx="4203700" cy="827087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Actual</a:t>
            </a:r>
            <a:r>
              <a:rPr lang="it-IT" dirty="0"/>
              <a:t> </a:t>
            </a:r>
            <a:r>
              <a:rPr lang="it-IT" dirty="0" err="1"/>
              <a:t>solution</a:t>
            </a:r>
            <a:endParaRPr lang="it-IT" dirty="0"/>
          </a:p>
        </p:txBody>
      </p:sp>
      <p:sp>
        <p:nvSpPr>
          <p:cNvPr id="4101" name="Segnaposto contenuto 2"/>
          <p:cNvSpPr>
            <a:spLocks noGrp="1"/>
          </p:cNvSpPr>
          <p:nvPr>
            <p:ph idx="1"/>
          </p:nvPr>
        </p:nvSpPr>
        <p:spPr>
          <a:xfrm>
            <a:off x="685800" y="1125538"/>
            <a:ext cx="7696200" cy="4932362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it-IT" dirty="0" err="1"/>
              <a:t>Each</a:t>
            </a:r>
            <a:r>
              <a:rPr lang="it-IT" dirty="0"/>
              <a:t> party </a:t>
            </a:r>
            <a:r>
              <a:rPr lang="it-IT" dirty="0" err="1"/>
              <a:t>owns</a:t>
            </a:r>
            <a:r>
              <a:rPr lang="it-IT" dirty="0"/>
              <a:t> </a:t>
            </a:r>
            <a:r>
              <a:rPr lang="it-IT" dirty="0" err="1"/>
              <a:t>one</a:t>
            </a:r>
            <a:r>
              <a:rPr lang="it-IT" dirty="0"/>
              <a:t> share</a:t>
            </a:r>
          </a:p>
          <a:p>
            <a:pPr>
              <a:buFont typeface="Wingdings" pitchFamily="2" charset="2"/>
              <a:buNone/>
              <a:defRPr/>
            </a:pPr>
            <a:endParaRPr lang="it-IT" dirty="0"/>
          </a:p>
          <a:p>
            <a:pPr>
              <a:defRPr/>
            </a:pPr>
            <a:r>
              <a:rPr lang="it-IT" dirty="0"/>
              <a:t>Party </a:t>
            </a:r>
            <a:r>
              <a:rPr lang="it-IT" dirty="0" err="1"/>
              <a:t>gets</a:t>
            </a:r>
            <a:r>
              <a:rPr lang="it-IT" dirty="0"/>
              <a:t> g</a:t>
            </a:r>
            <a:r>
              <a:rPr lang="it-IT" baseline="30000" dirty="0"/>
              <a:t>r</a:t>
            </a:r>
            <a:r>
              <a:rPr lang="it-IT" dirty="0"/>
              <a:t> </a:t>
            </a:r>
            <a:r>
              <a:rPr lang="it-IT" dirty="0" err="1"/>
              <a:t>from</a:t>
            </a:r>
            <a:r>
              <a:rPr lang="it-IT" dirty="0"/>
              <a:t> </a:t>
            </a:r>
            <a:r>
              <a:rPr lang="it-IT" dirty="0" err="1"/>
              <a:t>ciphertext</a:t>
            </a:r>
            <a:endParaRPr lang="it-IT" dirty="0"/>
          </a:p>
          <a:p>
            <a:pPr>
              <a:defRPr/>
            </a:pPr>
            <a:endParaRPr lang="it-IT" dirty="0"/>
          </a:p>
          <a:p>
            <a:pPr>
              <a:defRPr/>
            </a:pPr>
            <a:r>
              <a:rPr lang="it-IT" dirty="0" err="1"/>
              <a:t>Computes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usual</a:t>
            </a:r>
            <a:r>
              <a:rPr lang="it-IT" dirty="0"/>
              <a:t> </a:t>
            </a:r>
            <a:r>
              <a:rPr lang="it-IT" dirty="0" err="1"/>
              <a:t>Lagrange</a:t>
            </a:r>
            <a:r>
              <a:rPr lang="it-IT" dirty="0"/>
              <a:t> </a:t>
            </a:r>
            <a:r>
              <a:rPr lang="it-IT" dirty="0" err="1"/>
              <a:t>coefficients</a:t>
            </a:r>
            <a:endParaRPr lang="it-IT" dirty="0"/>
          </a:p>
          <a:p>
            <a:pPr lvl="1">
              <a:defRPr/>
            </a:pPr>
            <a:r>
              <a:rPr lang="it-IT" dirty="0" err="1"/>
              <a:t>Depend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on (</a:t>
            </a:r>
            <a:r>
              <a:rPr lang="it-IT" dirty="0" err="1"/>
              <a:t>known</a:t>
            </a:r>
            <a:r>
              <a:rPr lang="it-IT" dirty="0"/>
              <a:t>) </a:t>
            </a:r>
            <a:r>
              <a:rPr lang="it-IT" dirty="0" err="1"/>
              <a:t>x-axis</a:t>
            </a:r>
            <a:r>
              <a:rPr lang="it-IT" dirty="0"/>
              <a:t> share </a:t>
            </a:r>
            <a:r>
              <a:rPr lang="it-IT" dirty="0" err="1"/>
              <a:t>values</a:t>
            </a:r>
            <a:endParaRPr lang="it-IT" dirty="0"/>
          </a:p>
          <a:p>
            <a:pPr>
              <a:defRPr/>
            </a:pPr>
            <a:endParaRPr lang="it-IT" dirty="0"/>
          </a:p>
          <a:p>
            <a:pPr>
              <a:defRPr/>
            </a:pPr>
            <a:r>
              <a:rPr lang="it-IT" dirty="0" err="1"/>
              <a:t>Computes</a:t>
            </a:r>
            <a:r>
              <a:rPr lang="it-IT" dirty="0"/>
              <a:t> </a:t>
            </a:r>
            <a:r>
              <a:rPr lang="it-IT" dirty="0" err="1"/>
              <a:t>exponent</a:t>
            </a:r>
            <a:r>
              <a:rPr lang="it-IT" dirty="0"/>
              <a:t> share</a:t>
            </a:r>
          </a:p>
          <a:p>
            <a:pPr>
              <a:defRPr/>
            </a:pPr>
            <a:endParaRPr lang="it-IT" dirty="0"/>
          </a:p>
          <a:p>
            <a:pPr>
              <a:defRPr/>
            </a:pPr>
            <a:r>
              <a:rPr lang="it-IT" dirty="0" err="1"/>
              <a:t>Sufficient</a:t>
            </a:r>
            <a:r>
              <a:rPr lang="it-IT" dirty="0"/>
              <a:t> # </a:t>
            </a:r>
            <a:r>
              <a:rPr lang="it-IT" dirty="0" err="1"/>
              <a:t>of</a:t>
            </a:r>
            <a:r>
              <a:rPr lang="it-IT" dirty="0"/>
              <a:t> </a:t>
            </a:r>
            <a:r>
              <a:rPr lang="it-IT" dirty="0" err="1"/>
              <a:t>shares</a:t>
            </a:r>
            <a:r>
              <a:rPr lang="it-IT" dirty="0"/>
              <a:t> </a:t>
            </a:r>
            <a:r>
              <a:rPr lang="it-IT" dirty="0" err="1"/>
              <a:t>permit</a:t>
            </a:r>
            <a:r>
              <a:rPr lang="it-IT" dirty="0"/>
              <a:t> </a:t>
            </a:r>
            <a:r>
              <a:rPr lang="it-IT" dirty="0" err="1"/>
              <a:t>to</a:t>
            </a:r>
            <a:r>
              <a:rPr lang="it-IT" dirty="0"/>
              <a:t> </a:t>
            </a:r>
            <a:r>
              <a:rPr lang="it-IT" dirty="0" err="1"/>
              <a:t>reconstruct</a:t>
            </a:r>
            <a:r>
              <a:rPr lang="it-IT" dirty="0"/>
              <a:t> </a:t>
            </a:r>
            <a:r>
              <a:rPr lang="it-IT" dirty="0" err="1"/>
              <a:t>decryption</a:t>
            </a:r>
            <a:r>
              <a:rPr lang="it-IT" dirty="0"/>
              <a:t> </a:t>
            </a:r>
            <a:r>
              <a:rPr lang="it-IT" dirty="0" err="1"/>
              <a:t>term</a:t>
            </a:r>
            <a:endParaRPr lang="it-IT" dirty="0"/>
          </a:p>
          <a:p>
            <a:pPr>
              <a:defRPr/>
            </a:pPr>
            <a:endParaRPr lang="it-IT" dirty="0"/>
          </a:p>
          <a:p>
            <a:pPr>
              <a:defRPr/>
            </a:pPr>
            <a:endParaRPr lang="it-IT" dirty="0"/>
          </a:p>
          <a:p>
            <a:pPr>
              <a:defRPr/>
            </a:pPr>
            <a:r>
              <a:rPr lang="it-IT" dirty="0" err="1"/>
              <a:t>Finally</a:t>
            </a:r>
            <a:r>
              <a:rPr lang="it-IT" dirty="0"/>
              <a:t> </a:t>
            </a:r>
            <a:r>
              <a:rPr lang="it-IT" dirty="0" err="1"/>
              <a:t>factor</a:t>
            </a:r>
            <a:r>
              <a:rPr lang="it-IT" dirty="0"/>
              <a:t> </a:t>
            </a:r>
            <a:r>
              <a:rPr lang="it-IT" dirty="0" err="1"/>
              <a:t>away</a:t>
            </a:r>
            <a:r>
              <a:rPr lang="it-IT" dirty="0"/>
              <a:t> </a:t>
            </a:r>
            <a:br>
              <a:rPr lang="it-IT" dirty="0"/>
            </a:br>
            <a:r>
              <a:rPr lang="it-IT" dirty="0" err="1"/>
              <a:t>decryption</a:t>
            </a:r>
            <a:r>
              <a:rPr lang="it-IT" dirty="0"/>
              <a:t> </a:t>
            </a:r>
            <a:r>
              <a:rPr lang="it-IT" dirty="0" err="1"/>
              <a:t>term</a:t>
            </a:r>
            <a:endParaRPr lang="it-IT" dirty="0"/>
          </a:p>
        </p:txBody>
      </p:sp>
      <p:graphicFrame>
        <p:nvGraphicFramePr>
          <p:cNvPr id="4099" name="Object 2"/>
          <p:cNvGraphicFramePr>
            <a:graphicFrameLocks noChangeAspect="1"/>
          </p:cNvGraphicFramePr>
          <p:nvPr/>
        </p:nvGraphicFramePr>
        <p:xfrm>
          <a:off x="5529263" y="1087438"/>
          <a:ext cx="242728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2" imgW="1180800" imgH="228600" progId="Equation.3">
                  <p:embed/>
                </p:oleObj>
              </mc:Choice>
              <mc:Fallback>
                <p:oleObj name="Equazione" r:id="rId2" imgW="11808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9263" y="1087438"/>
                        <a:ext cx="2427287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5688013" y="1700213"/>
          <a:ext cx="1503362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4" imgW="660240" imgH="228600" progId="Equation.3">
                  <p:embed/>
                </p:oleObj>
              </mc:Choice>
              <mc:Fallback>
                <p:oleObj name="Equazione" r:id="rId4" imgW="66024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8013" y="1700213"/>
                        <a:ext cx="1503362" cy="522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154738" y="2528888"/>
          <a:ext cx="2846387" cy="10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6" imgW="1307880" imgH="469800" progId="Equation.3">
                  <p:embed/>
                </p:oleObj>
              </mc:Choice>
              <mc:Fallback>
                <p:oleObj name="Equazione" r:id="rId6" imgW="1307880" imgH="4698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4738" y="2528888"/>
                        <a:ext cx="2846387" cy="1023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4967288" y="3357563"/>
          <a:ext cx="1077912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8" imgW="495000" imgH="266400" progId="Equation.3">
                  <p:embed/>
                </p:oleObj>
              </mc:Choice>
              <mc:Fallback>
                <p:oleObj name="Equazione" r:id="rId8" imgW="495000" imgH="2664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7288" y="3357563"/>
                        <a:ext cx="1077912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3730625" y="4437063"/>
          <a:ext cx="4837113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10" imgW="2222280" imgH="304560" progId="Equation.3">
                  <p:embed/>
                </p:oleObj>
              </mc:Choice>
              <mc:Fallback>
                <p:oleObj name="Equazione" r:id="rId10" imgW="2222280" imgH="30456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0625" y="4437063"/>
                        <a:ext cx="4837113" cy="663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" name="Object 3"/>
          <p:cNvGraphicFramePr>
            <a:graphicFrameLocks noChangeAspect="1"/>
          </p:cNvGraphicFramePr>
          <p:nvPr/>
        </p:nvGraphicFramePr>
        <p:xfrm>
          <a:off x="4356100" y="5373688"/>
          <a:ext cx="2728913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12" imgW="1218960" imgH="444240" progId="Equation.3">
                  <p:embed/>
                </p:oleObj>
              </mc:Choice>
              <mc:Fallback>
                <p:oleObj name="Equazione" r:id="rId12" imgW="1218960" imgH="4442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5373688"/>
                        <a:ext cx="2728913" cy="995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1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1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10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498725"/>
            <a:ext cx="7772400" cy="1470025"/>
          </a:xfrm>
        </p:spPr>
        <p:txBody>
          <a:bodyPr/>
          <a:lstStyle/>
          <a:p>
            <a:pPr eaLnBrk="1" hangingPunct="1">
              <a:defRPr/>
            </a:pPr>
            <a:r>
              <a:rPr lang="it-IT" dirty="0" err="1"/>
              <a:t>Threshold</a:t>
            </a:r>
            <a:r>
              <a:rPr lang="it-IT" dirty="0"/>
              <a:t> </a:t>
            </a:r>
            <a:r>
              <a:rPr lang="it-IT" dirty="0" err="1"/>
              <a:t>signature</a:t>
            </a:r>
            <a:br>
              <a:rPr lang="it-IT" dirty="0"/>
            </a:br>
            <a:r>
              <a:rPr lang="it-IT" sz="2400" dirty="0"/>
              <a:t>(</a:t>
            </a:r>
            <a:r>
              <a:rPr lang="it-IT" sz="2400" dirty="0" err="1"/>
              <a:t>use-case</a:t>
            </a:r>
            <a:r>
              <a:rPr lang="it-IT" sz="2400" dirty="0"/>
              <a:t>: RSA)</a:t>
            </a:r>
            <a:endParaRPr lang="it-IT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Why</a:t>
            </a:r>
            <a:r>
              <a:rPr lang="it-IT" dirty="0"/>
              <a:t> a </a:t>
            </a:r>
            <a:r>
              <a:rPr lang="it-IT" dirty="0" err="1"/>
              <a:t>threshold</a:t>
            </a:r>
            <a:r>
              <a:rPr lang="it-IT" dirty="0"/>
              <a:t> </a:t>
            </a:r>
            <a:r>
              <a:rPr lang="it-IT" dirty="0" err="1"/>
              <a:t>signature</a:t>
            </a:r>
            <a:r>
              <a:rPr lang="it-IT" dirty="0"/>
              <a:t>?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it-IT" dirty="0" err="1"/>
              <a:t>Any</a:t>
            </a:r>
            <a:r>
              <a:rPr lang="it-IT" dirty="0"/>
              <a:t> t out </a:t>
            </a:r>
            <a:r>
              <a:rPr lang="it-IT" dirty="0" err="1"/>
              <a:t>of</a:t>
            </a:r>
            <a:r>
              <a:rPr lang="it-IT" dirty="0"/>
              <a:t> n </a:t>
            </a:r>
            <a:r>
              <a:rPr lang="it-IT" dirty="0" err="1"/>
              <a:t>members</a:t>
            </a:r>
            <a:r>
              <a:rPr lang="it-IT" dirty="0"/>
              <a:t> </a:t>
            </a:r>
            <a:r>
              <a:rPr lang="it-IT" dirty="0" err="1"/>
              <a:t>of</a:t>
            </a:r>
            <a:r>
              <a:rPr lang="it-IT" dirty="0"/>
              <a:t> a </a:t>
            </a:r>
            <a:r>
              <a:rPr lang="it-IT" dirty="0" err="1"/>
              <a:t>group</a:t>
            </a:r>
            <a:r>
              <a:rPr lang="it-IT" dirty="0"/>
              <a:t> can </a:t>
            </a:r>
            <a:r>
              <a:rPr lang="it-IT" dirty="0" err="1"/>
              <a:t>sign</a:t>
            </a:r>
            <a:r>
              <a:rPr lang="it-IT" dirty="0"/>
              <a:t> a </a:t>
            </a:r>
            <a:r>
              <a:rPr lang="it-IT" dirty="0" err="1"/>
              <a:t>message</a:t>
            </a:r>
            <a:endParaRPr lang="it-IT" dirty="0"/>
          </a:p>
          <a:p>
            <a:pPr lvl="2">
              <a:defRPr/>
            </a:pPr>
            <a:r>
              <a:rPr lang="it-IT" dirty="0" err="1"/>
              <a:t>Validity</a:t>
            </a:r>
            <a:r>
              <a:rPr lang="it-IT" dirty="0"/>
              <a:t> </a:t>
            </a:r>
            <a:r>
              <a:rPr lang="it-IT" dirty="0" err="1"/>
              <a:t>of</a:t>
            </a:r>
            <a:r>
              <a:rPr lang="it-IT" dirty="0"/>
              <a:t> (</a:t>
            </a:r>
            <a:r>
              <a:rPr lang="it-IT" dirty="0" err="1"/>
              <a:t>signed</a:t>
            </a:r>
            <a:r>
              <a:rPr lang="it-IT" dirty="0"/>
              <a:t>) </a:t>
            </a:r>
            <a:r>
              <a:rPr lang="it-IT" dirty="0" err="1"/>
              <a:t>message</a:t>
            </a:r>
            <a:r>
              <a:rPr lang="it-IT" dirty="0"/>
              <a:t> </a:t>
            </a:r>
            <a:r>
              <a:rPr lang="it-IT" dirty="0" err="1"/>
              <a:t>endorsed</a:t>
            </a:r>
            <a:r>
              <a:rPr lang="it-IT" dirty="0"/>
              <a:t> </a:t>
            </a:r>
            <a:r>
              <a:rPr lang="it-IT" dirty="0" err="1"/>
              <a:t>by</a:t>
            </a:r>
            <a:r>
              <a:rPr lang="it-IT" dirty="0"/>
              <a:t> multiple “</a:t>
            </a:r>
            <a:r>
              <a:rPr lang="it-IT" dirty="0" err="1"/>
              <a:t>notaries</a:t>
            </a:r>
            <a:r>
              <a:rPr lang="it-IT" dirty="0"/>
              <a:t>”</a:t>
            </a:r>
          </a:p>
          <a:p>
            <a:pPr lvl="2">
              <a:defRPr/>
            </a:pPr>
            <a:r>
              <a:rPr lang="it-IT" dirty="0"/>
              <a:t>Group </a:t>
            </a:r>
            <a:r>
              <a:rPr lang="it-IT" dirty="0" err="1"/>
              <a:t>member</a:t>
            </a:r>
            <a:r>
              <a:rPr lang="it-IT" dirty="0"/>
              <a:t> </a:t>
            </a:r>
            <a:r>
              <a:rPr lang="it-IT" dirty="0" err="1"/>
              <a:t>certified</a:t>
            </a:r>
            <a:r>
              <a:rPr lang="it-IT" dirty="0"/>
              <a:t> </a:t>
            </a:r>
            <a:r>
              <a:rPr lang="it-IT" dirty="0" err="1"/>
              <a:t>by</a:t>
            </a:r>
            <a:r>
              <a:rPr lang="it-IT" dirty="0"/>
              <a:t> </a:t>
            </a:r>
            <a:r>
              <a:rPr lang="it-IT" dirty="0" err="1"/>
              <a:t>other</a:t>
            </a:r>
            <a:r>
              <a:rPr lang="it-IT" dirty="0"/>
              <a:t> t </a:t>
            </a:r>
            <a:r>
              <a:rPr lang="it-IT" dirty="0" err="1"/>
              <a:t>members</a:t>
            </a:r>
            <a:endParaRPr lang="it-IT" dirty="0"/>
          </a:p>
          <a:p>
            <a:pPr lvl="2">
              <a:defRPr/>
            </a:pPr>
            <a:r>
              <a:rPr lang="it-IT" dirty="0" err="1"/>
              <a:t>Place</a:t>
            </a:r>
            <a:r>
              <a:rPr lang="it-IT" dirty="0"/>
              <a:t> trust in more </a:t>
            </a:r>
            <a:r>
              <a:rPr lang="it-IT" dirty="0" err="1"/>
              <a:t>than</a:t>
            </a:r>
            <a:r>
              <a:rPr lang="it-IT" dirty="0"/>
              <a:t> ONE </a:t>
            </a:r>
            <a:r>
              <a:rPr lang="it-IT" dirty="0" err="1"/>
              <a:t>Certification</a:t>
            </a:r>
            <a:r>
              <a:rPr lang="it-IT" dirty="0"/>
              <a:t> Authority</a:t>
            </a:r>
          </a:p>
          <a:p>
            <a:pPr lvl="2">
              <a:defRPr/>
            </a:pPr>
            <a:r>
              <a:rPr lang="it-IT" dirty="0" err="1"/>
              <a:t>Etc</a:t>
            </a:r>
            <a:endParaRPr lang="it-IT" dirty="0"/>
          </a:p>
          <a:p>
            <a:pPr>
              <a:defRPr/>
            </a:pP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less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t </a:t>
            </a:r>
            <a:r>
              <a:rPr lang="it-IT" dirty="0" err="1"/>
              <a:t>members</a:t>
            </a:r>
            <a:r>
              <a:rPr lang="it-IT" dirty="0"/>
              <a:t>, </a:t>
            </a:r>
            <a:r>
              <a:rPr lang="it-IT" dirty="0" err="1"/>
              <a:t>impossible</a:t>
            </a:r>
            <a:r>
              <a:rPr lang="it-IT" dirty="0"/>
              <a:t> </a:t>
            </a:r>
            <a:r>
              <a:rPr lang="it-IT" dirty="0" err="1"/>
              <a:t>to</a:t>
            </a:r>
            <a:r>
              <a:rPr lang="it-IT" dirty="0"/>
              <a:t> forge a </a:t>
            </a:r>
            <a:r>
              <a:rPr lang="it-IT" dirty="0" err="1"/>
              <a:t>signature</a:t>
            </a:r>
            <a:endParaRPr lang="it-IT" dirty="0"/>
          </a:p>
          <a:p>
            <a:pPr>
              <a:defRPr/>
            </a:pPr>
            <a:endParaRPr lang="it-IT" dirty="0"/>
          </a:p>
          <a:p>
            <a:pPr>
              <a:defRPr/>
            </a:pPr>
            <a:r>
              <a:rPr lang="it-IT" dirty="0" err="1"/>
              <a:t>Further</a:t>
            </a:r>
            <a:r>
              <a:rPr lang="it-IT" dirty="0"/>
              <a:t> </a:t>
            </a:r>
            <a:r>
              <a:rPr lang="it-IT" dirty="0" err="1"/>
              <a:t>requirements</a:t>
            </a:r>
            <a:endParaRPr lang="it-IT" dirty="0"/>
          </a:p>
          <a:p>
            <a:pPr lvl="1">
              <a:defRPr/>
            </a:pPr>
            <a:r>
              <a:rPr lang="it-IT" dirty="0" err="1"/>
              <a:t>Should</a:t>
            </a:r>
            <a:r>
              <a:rPr lang="it-IT" dirty="0"/>
              <a:t> </a:t>
            </a:r>
            <a:r>
              <a:rPr lang="it-IT" dirty="0" err="1"/>
              <a:t>reuse</a:t>
            </a:r>
            <a:r>
              <a:rPr lang="it-IT" dirty="0"/>
              <a:t> </a:t>
            </a:r>
            <a:r>
              <a:rPr lang="it-IT" dirty="0" err="1"/>
              <a:t>existing</a:t>
            </a:r>
            <a:r>
              <a:rPr lang="it-IT" dirty="0"/>
              <a:t> </a:t>
            </a:r>
            <a:r>
              <a:rPr lang="it-IT" dirty="0" err="1"/>
              <a:t>signature</a:t>
            </a:r>
            <a:r>
              <a:rPr lang="it-IT" dirty="0"/>
              <a:t> </a:t>
            </a:r>
            <a:r>
              <a:rPr lang="it-IT" dirty="0" err="1"/>
              <a:t>approaches</a:t>
            </a:r>
            <a:endParaRPr lang="it-IT" dirty="0"/>
          </a:p>
          <a:p>
            <a:pPr lvl="2">
              <a:defRPr/>
            </a:pPr>
            <a:r>
              <a:rPr lang="it-IT" dirty="0"/>
              <a:t>(</a:t>
            </a:r>
            <a:r>
              <a:rPr lang="it-IT" dirty="0" err="1"/>
              <a:t>not</a:t>
            </a:r>
            <a:r>
              <a:rPr lang="it-IT" dirty="0"/>
              <a:t> a </a:t>
            </a:r>
            <a:r>
              <a:rPr lang="it-IT" dirty="0" err="1"/>
              <a:t>new</a:t>
            </a:r>
            <a:r>
              <a:rPr lang="it-IT" dirty="0"/>
              <a:t> </a:t>
            </a:r>
            <a:r>
              <a:rPr lang="it-IT" dirty="0" err="1"/>
              <a:t>signature</a:t>
            </a:r>
            <a:r>
              <a:rPr lang="it-IT" dirty="0"/>
              <a:t> </a:t>
            </a:r>
            <a:r>
              <a:rPr lang="it-IT" dirty="0" err="1"/>
              <a:t>type</a:t>
            </a:r>
            <a:r>
              <a:rPr lang="it-IT" dirty="0"/>
              <a:t>)</a:t>
            </a:r>
          </a:p>
          <a:p>
            <a:pPr lvl="1">
              <a:defRPr/>
            </a:pPr>
            <a:r>
              <a:rPr lang="it-IT" dirty="0" err="1"/>
              <a:t>Size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“</a:t>
            </a:r>
            <a:r>
              <a:rPr lang="it-IT" dirty="0" err="1"/>
              <a:t>blow</a:t>
            </a:r>
            <a:r>
              <a:rPr lang="it-IT" dirty="0"/>
              <a:t> up” </a:t>
            </a:r>
            <a:r>
              <a:rPr lang="it-IT" dirty="0" err="1"/>
              <a:t>with</a:t>
            </a:r>
            <a:r>
              <a:rPr lang="it-IT" dirty="0"/>
              <a:t> t 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RSA </a:t>
            </a:r>
            <a:r>
              <a:rPr lang="it-IT" dirty="0" err="1"/>
              <a:t>signature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it-IT" dirty="0" err="1"/>
              <a:t>Large</a:t>
            </a:r>
            <a:r>
              <a:rPr lang="it-IT" dirty="0"/>
              <a:t> </a:t>
            </a:r>
            <a:r>
              <a:rPr lang="it-IT" dirty="0" err="1"/>
              <a:t>primes</a:t>
            </a:r>
            <a:r>
              <a:rPr lang="it-IT" dirty="0"/>
              <a:t> p, q; </a:t>
            </a:r>
            <a:r>
              <a:rPr lang="it-IT" dirty="0" err="1"/>
              <a:t>N=pq</a:t>
            </a:r>
            <a:endParaRPr lang="it-IT" dirty="0"/>
          </a:p>
          <a:p>
            <a:pPr lvl="1">
              <a:defRPr/>
            </a:pPr>
            <a:r>
              <a:rPr lang="it-IT" dirty="0">
                <a:latin typeface="Symbol" pitchFamily="18" charset="2"/>
              </a:rPr>
              <a:t>f</a:t>
            </a:r>
            <a:r>
              <a:rPr lang="it-IT" dirty="0"/>
              <a:t>(N) = (p-1)(q-1)</a:t>
            </a:r>
          </a:p>
          <a:p>
            <a:pPr>
              <a:defRPr/>
            </a:pPr>
            <a:r>
              <a:rPr lang="it-IT" dirty="0" err="1"/>
              <a:t>Pick</a:t>
            </a:r>
            <a:r>
              <a:rPr lang="it-IT" dirty="0"/>
              <a:t> e </a:t>
            </a:r>
            <a:r>
              <a:rPr lang="it-IT" dirty="0" err="1"/>
              <a:t>s.t.coprime</a:t>
            </a:r>
            <a:r>
              <a:rPr lang="it-IT" dirty="0"/>
              <a:t> </a:t>
            </a:r>
            <a:r>
              <a:rPr lang="it-IT" dirty="0" err="1"/>
              <a:t>to</a:t>
            </a:r>
            <a:r>
              <a:rPr lang="it-IT" dirty="0"/>
              <a:t> </a:t>
            </a:r>
            <a:r>
              <a:rPr lang="it-IT" dirty="0">
                <a:latin typeface="Symbol" pitchFamily="18" charset="2"/>
              </a:rPr>
              <a:t>f</a:t>
            </a:r>
            <a:r>
              <a:rPr lang="it-IT" dirty="0"/>
              <a:t>(N)</a:t>
            </a:r>
          </a:p>
          <a:p>
            <a:pPr>
              <a:defRPr/>
            </a:pPr>
            <a:r>
              <a:rPr lang="it-IT" dirty="0" err="1"/>
              <a:t>Compute</a:t>
            </a:r>
            <a:r>
              <a:rPr lang="it-IT" dirty="0"/>
              <a:t> d = e</a:t>
            </a:r>
            <a:r>
              <a:rPr lang="it-IT" baseline="30000" dirty="0"/>
              <a:t>-1</a:t>
            </a:r>
            <a:r>
              <a:rPr lang="it-IT" dirty="0"/>
              <a:t> </a:t>
            </a:r>
            <a:r>
              <a:rPr lang="it-IT" dirty="0" err="1"/>
              <a:t>mod</a:t>
            </a:r>
            <a:r>
              <a:rPr lang="it-IT" dirty="0"/>
              <a:t> </a:t>
            </a:r>
            <a:r>
              <a:rPr lang="it-IT" dirty="0">
                <a:latin typeface="Symbol" pitchFamily="18" charset="2"/>
              </a:rPr>
              <a:t>f</a:t>
            </a:r>
            <a:r>
              <a:rPr lang="it-IT" dirty="0"/>
              <a:t>(N)</a:t>
            </a:r>
          </a:p>
          <a:p>
            <a:pPr lvl="1">
              <a:defRPr/>
            </a:pPr>
            <a:r>
              <a:rPr lang="it-IT" dirty="0"/>
              <a:t>i.e. e∙d=1 </a:t>
            </a:r>
            <a:r>
              <a:rPr lang="it-IT" dirty="0" err="1"/>
              <a:t>mod</a:t>
            </a:r>
            <a:r>
              <a:rPr lang="it-IT" dirty="0"/>
              <a:t> </a:t>
            </a:r>
            <a:r>
              <a:rPr lang="it-IT" dirty="0">
                <a:latin typeface="Symbol" pitchFamily="18" charset="2"/>
              </a:rPr>
              <a:t>f</a:t>
            </a:r>
            <a:r>
              <a:rPr lang="it-IT" dirty="0"/>
              <a:t>(N)</a:t>
            </a:r>
          </a:p>
          <a:p>
            <a:pPr lvl="1">
              <a:defRPr/>
            </a:pPr>
            <a:endParaRPr lang="it-IT" dirty="0"/>
          </a:p>
          <a:p>
            <a:pPr>
              <a:defRPr/>
            </a:pPr>
            <a:r>
              <a:rPr lang="it-IT" dirty="0" err="1"/>
              <a:t>Signing</a:t>
            </a:r>
            <a:r>
              <a:rPr lang="it-IT" dirty="0"/>
              <a:t> a </a:t>
            </a:r>
            <a:r>
              <a:rPr lang="it-IT" dirty="0" err="1"/>
              <a:t>message</a:t>
            </a:r>
            <a:r>
              <a:rPr lang="it-IT" dirty="0"/>
              <a:t>: </a:t>
            </a:r>
          </a:p>
          <a:p>
            <a:pPr lvl="1">
              <a:defRPr/>
            </a:pPr>
            <a:r>
              <a:rPr lang="it-IT" dirty="0">
                <a:sym typeface="Wingdings" pitchFamily="2" charset="2"/>
              </a:rPr>
              <a:t> </a:t>
            </a:r>
            <a:r>
              <a:rPr lang="it-IT" dirty="0"/>
              <a:t>[m,H(m)</a:t>
            </a:r>
            <a:r>
              <a:rPr lang="it-IT" baseline="30000" dirty="0"/>
              <a:t>d</a:t>
            </a:r>
            <a:r>
              <a:rPr lang="it-IT" dirty="0"/>
              <a:t>]</a:t>
            </a:r>
          </a:p>
          <a:p>
            <a:pPr>
              <a:defRPr/>
            </a:pPr>
            <a:r>
              <a:rPr lang="it-IT" dirty="0" err="1"/>
              <a:t>Verifying</a:t>
            </a:r>
            <a:r>
              <a:rPr lang="it-IT" dirty="0"/>
              <a:t> </a:t>
            </a:r>
            <a:r>
              <a:rPr lang="it-IT" dirty="0" err="1"/>
              <a:t>signature</a:t>
            </a:r>
            <a:r>
              <a:rPr lang="it-IT" dirty="0"/>
              <a:t>:</a:t>
            </a:r>
          </a:p>
          <a:p>
            <a:pPr lvl="1">
              <a:defRPr/>
            </a:pPr>
            <a:r>
              <a:rPr lang="it-IT" dirty="0"/>
              <a:t>H(m) = (H(m)</a:t>
            </a:r>
            <a:r>
              <a:rPr lang="it-IT" baseline="30000" dirty="0"/>
              <a:t>d</a:t>
            </a:r>
            <a:r>
              <a:rPr lang="it-IT" dirty="0"/>
              <a:t>)</a:t>
            </a:r>
            <a:r>
              <a:rPr lang="it-IT" baseline="30000" dirty="0"/>
              <a:t>e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Threshold</a:t>
            </a:r>
            <a:r>
              <a:rPr lang="it-IT" dirty="0"/>
              <a:t> RSA </a:t>
            </a:r>
            <a:br>
              <a:rPr lang="it-IT" dirty="0"/>
            </a:br>
            <a:r>
              <a:rPr lang="it-IT" sz="2400" dirty="0"/>
              <a:t>(</a:t>
            </a:r>
            <a:r>
              <a:rPr lang="it-IT" sz="2400" dirty="0" err="1"/>
              <a:t>multi-signatures</a:t>
            </a:r>
            <a:r>
              <a:rPr lang="it-IT" sz="2400" dirty="0"/>
              <a:t>)</a:t>
            </a:r>
            <a:endParaRPr lang="it-IT" dirty="0"/>
          </a:p>
        </p:txBody>
      </p:sp>
      <p:sp>
        <p:nvSpPr>
          <p:cNvPr id="5128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Usual</a:t>
            </a:r>
            <a:r>
              <a:rPr lang="it-IT" dirty="0"/>
              <a:t> </a:t>
            </a:r>
            <a:r>
              <a:rPr lang="it-IT" dirty="0" err="1"/>
              <a:t>approach</a:t>
            </a:r>
            <a:r>
              <a:rPr lang="it-IT" dirty="0"/>
              <a:t> (?)</a:t>
            </a:r>
          </a:p>
          <a:p>
            <a:r>
              <a:rPr lang="it-IT" dirty="0"/>
              <a:t>Dealer:</a:t>
            </a:r>
          </a:p>
          <a:p>
            <a:pPr lvl="4"/>
            <a:endParaRPr lang="it-IT" dirty="0"/>
          </a:p>
          <a:p>
            <a:r>
              <a:rPr lang="it-IT" dirty="0"/>
              <a:t>Share of </a:t>
            </a:r>
            <a:r>
              <a:rPr lang="it-IT" dirty="0" err="1"/>
              <a:t>P</a:t>
            </a:r>
            <a:r>
              <a:rPr lang="it-IT" baseline="-25000" dirty="0" err="1"/>
              <a:t>i</a:t>
            </a:r>
            <a:endParaRPr lang="it-IT" baseline="-25000" dirty="0"/>
          </a:p>
          <a:p>
            <a:r>
              <a:rPr lang="it-IT" dirty="0"/>
              <a:t>Message to be </a:t>
            </a:r>
            <a:r>
              <a:rPr lang="it-IT" dirty="0" err="1"/>
              <a:t>signed</a:t>
            </a:r>
            <a:endParaRPr lang="it-IT" dirty="0"/>
          </a:p>
          <a:p>
            <a:r>
              <a:rPr lang="it-IT" dirty="0" err="1"/>
              <a:t>Signature</a:t>
            </a:r>
            <a:r>
              <a:rPr lang="it-IT" dirty="0"/>
              <a:t> share</a:t>
            </a:r>
          </a:p>
          <a:p>
            <a:r>
              <a:rPr lang="it-IT" dirty="0" err="1"/>
              <a:t>Valid</a:t>
            </a:r>
            <a:r>
              <a:rPr lang="it-IT" dirty="0"/>
              <a:t> </a:t>
            </a:r>
            <a:r>
              <a:rPr lang="it-IT" dirty="0" err="1"/>
              <a:t>signature</a:t>
            </a:r>
            <a:endParaRPr lang="it-IT" dirty="0"/>
          </a:p>
          <a:p>
            <a:pPr lvl="1"/>
            <a:endParaRPr lang="it-IT" dirty="0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3000375" y="1844675"/>
          <a:ext cx="555942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2" imgW="2705040" imgH="241200" progId="Equation.3">
                  <p:embed/>
                </p:oleObj>
              </mc:Choice>
              <mc:Fallback>
                <p:oleObj name="Equazione" r:id="rId2" imgW="2705040" imgH="241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1844675"/>
                        <a:ext cx="5559425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uppo 14"/>
          <p:cNvGrpSpPr>
            <a:grpSpLocks/>
          </p:cNvGrpSpPr>
          <p:nvPr/>
        </p:nvGrpSpPr>
        <p:grpSpPr bwMode="auto">
          <a:xfrm>
            <a:off x="3563938" y="2530475"/>
            <a:ext cx="3960812" cy="142875"/>
            <a:chOff x="3563938" y="2530475"/>
            <a:chExt cx="3960812" cy="142875"/>
          </a:xfrm>
        </p:grpSpPr>
        <p:sp>
          <p:nvSpPr>
            <p:cNvPr id="5131" name="Freccia in giù 4"/>
            <p:cNvSpPr>
              <a:spLocks noChangeArrowheads="1"/>
            </p:cNvSpPr>
            <p:nvPr/>
          </p:nvSpPr>
          <p:spPr bwMode="auto">
            <a:xfrm>
              <a:off x="3563938" y="2530475"/>
              <a:ext cx="252412" cy="142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FF99">
                <a:alpha val="50195"/>
              </a:srgb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5132" name="Freccia in giù 5"/>
            <p:cNvSpPr>
              <a:spLocks noChangeArrowheads="1"/>
            </p:cNvSpPr>
            <p:nvPr/>
          </p:nvSpPr>
          <p:spPr bwMode="auto">
            <a:xfrm>
              <a:off x="4500563" y="2530475"/>
              <a:ext cx="250825" cy="142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FF99">
                <a:alpha val="50195"/>
              </a:srgb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5133" name="Freccia in giù 6"/>
            <p:cNvSpPr>
              <a:spLocks noChangeArrowheads="1"/>
            </p:cNvSpPr>
            <p:nvPr/>
          </p:nvSpPr>
          <p:spPr bwMode="auto">
            <a:xfrm>
              <a:off x="5327650" y="2530475"/>
              <a:ext cx="252413" cy="142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FF99">
                <a:alpha val="50195"/>
              </a:srgb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7" name="Freccia in giù 7"/>
            <p:cNvSpPr>
              <a:spLocks noChangeArrowheads="1"/>
            </p:cNvSpPr>
            <p:nvPr/>
          </p:nvSpPr>
          <p:spPr bwMode="auto">
            <a:xfrm>
              <a:off x="6335713" y="2530475"/>
              <a:ext cx="252412" cy="142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FF99">
                <a:alpha val="50195"/>
              </a:srgb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5135" name="Freccia in giù 8"/>
            <p:cNvSpPr>
              <a:spLocks noChangeArrowheads="1"/>
            </p:cNvSpPr>
            <p:nvPr/>
          </p:nvSpPr>
          <p:spPr bwMode="auto">
            <a:xfrm>
              <a:off x="7272338" y="2530475"/>
              <a:ext cx="252412" cy="142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FF99">
                <a:alpha val="50195"/>
              </a:srgb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it-IT"/>
            </a:p>
          </p:txBody>
        </p:sp>
      </p:grpSp>
      <p:graphicFrame>
        <p:nvGraphicFramePr>
          <p:cNvPr id="4099" name="Object 2"/>
          <p:cNvGraphicFramePr>
            <a:graphicFrameLocks noChangeAspect="1"/>
          </p:cNvGraphicFramePr>
          <p:nvPr/>
        </p:nvGraphicFramePr>
        <p:xfrm>
          <a:off x="3714750" y="2779713"/>
          <a:ext cx="339407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4" imgW="1650960" imgH="228600" progId="Equation.3">
                  <p:embed/>
                </p:oleObj>
              </mc:Choice>
              <mc:Fallback>
                <p:oleObj name="Equazione" r:id="rId4" imgW="165096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50" y="2779713"/>
                        <a:ext cx="3394075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5903913" y="3321050"/>
          <a:ext cx="114935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6" imgW="558720" imgH="215640" progId="Equation.3">
                  <p:embed/>
                </p:oleObj>
              </mc:Choice>
              <mc:Fallback>
                <p:oleObj name="Equazione" r:id="rId6" imgW="558720" imgH="215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3913" y="3321050"/>
                        <a:ext cx="1149350" cy="442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4778375" y="3905250"/>
          <a:ext cx="217011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8" imgW="1054080" imgH="241200" progId="Equation.3">
                  <p:embed/>
                </p:oleObj>
              </mc:Choice>
              <mc:Fallback>
                <p:oleObj name="Equazione" r:id="rId8" imgW="1054080" imgH="241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8375" y="3905250"/>
                        <a:ext cx="2170113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4494213" y="4437063"/>
          <a:ext cx="4470400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10" imgW="2171520" imgH="279360" progId="Equation.3">
                  <p:embed/>
                </p:oleObj>
              </mc:Choice>
              <mc:Fallback>
                <p:oleObj name="Equazione" r:id="rId10" imgW="2171520" imgH="27936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4213" y="4437063"/>
                        <a:ext cx="4470400" cy="573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4" name="CasellaDiTesto 14"/>
          <p:cNvSpPr txBox="1">
            <a:spLocks noChangeArrowheads="1"/>
          </p:cNvSpPr>
          <p:nvPr/>
        </p:nvSpPr>
        <p:spPr bwMode="auto">
          <a:xfrm>
            <a:off x="792163" y="5121275"/>
            <a:ext cx="7869237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it-IT" sz="3600" b="1">
                <a:solidFill>
                  <a:srgbClr val="FF0000"/>
                </a:solidFill>
              </a:rPr>
              <a:t>What’s wrong????</a:t>
            </a:r>
          </a:p>
          <a:p>
            <a:pPr algn="ctr"/>
            <a:r>
              <a:rPr lang="it-IT" sz="3600" b="1">
                <a:solidFill>
                  <a:srgbClr val="FF0000"/>
                </a:solidFill>
              </a:rPr>
              <a:t>What differs with RSA wrt previous cases?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8" grpId="0" build="p"/>
      <p:bldP spid="513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Computing</a:t>
            </a:r>
            <a:r>
              <a:rPr lang="it-IT" dirty="0"/>
              <a:t> </a:t>
            </a:r>
            <a:r>
              <a:rPr lang="it-IT" dirty="0" err="1"/>
              <a:t>signature</a:t>
            </a:r>
            <a:r>
              <a:rPr lang="it-IT" dirty="0"/>
              <a:t> </a:t>
            </a:r>
            <a:r>
              <a:rPr lang="it-IT" dirty="0" err="1"/>
              <a:t>share…</a:t>
            </a:r>
            <a:br>
              <a:rPr lang="it-IT" dirty="0"/>
            </a:br>
            <a:r>
              <a:rPr lang="it-IT" dirty="0"/>
              <a:t> </a:t>
            </a:r>
            <a:r>
              <a:rPr lang="it-IT" sz="2400" dirty="0"/>
              <a:t>(</a:t>
            </a:r>
            <a:r>
              <a:rPr lang="it-IT" sz="2400" dirty="0" err="1"/>
              <a:t>Devil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in the </a:t>
            </a:r>
            <a:r>
              <a:rPr lang="it-IT" sz="2400" dirty="0" err="1"/>
              <a:t>details</a:t>
            </a:r>
            <a:r>
              <a:rPr lang="it-IT" sz="2400" dirty="0"/>
              <a:t>)</a:t>
            </a:r>
            <a:endParaRPr lang="it-IT" dirty="0"/>
          </a:p>
        </p:txBody>
      </p:sp>
      <p:sp>
        <p:nvSpPr>
          <p:cNvPr id="6151" name="Segnaposto contenuto 2"/>
          <p:cNvSpPr>
            <a:spLocks noGrp="1"/>
          </p:cNvSpPr>
          <p:nvPr>
            <p:ph idx="1"/>
          </p:nvPr>
        </p:nvSpPr>
        <p:spPr>
          <a:xfrm>
            <a:off x="685800" y="1449388"/>
            <a:ext cx="7696200" cy="4286250"/>
          </a:xfrm>
        </p:spPr>
        <p:txBody>
          <a:bodyPr/>
          <a:lstStyle/>
          <a:p>
            <a:r>
              <a:rPr lang="it-IT" sz="2400"/>
              <a:t>Party i must compute</a:t>
            </a:r>
          </a:p>
          <a:p>
            <a:endParaRPr lang="it-IT" sz="2400"/>
          </a:p>
          <a:p>
            <a:endParaRPr lang="it-IT" sz="1800"/>
          </a:p>
          <a:p>
            <a:r>
              <a:rPr lang="it-IT" sz="2400"/>
              <a:t>Where</a:t>
            </a:r>
          </a:p>
          <a:p>
            <a:endParaRPr lang="it-IT" sz="2400"/>
          </a:p>
          <a:p>
            <a:endParaRPr lang="it-IT" sz="1600"/>
          </a:p>
          <a:p>
            <a:r>
              <a:rPr lang="it-IT" sz="2400"/>
              <a:t>Hence</a:t>
            </a:r>
          </a:p>
          <a:p>
            <a:endParaRPr lang="it-IT" sz="2400"/>
          </a:p>
          <a:p>
            <a:endParaRPr lang="it-IT" sz="1200"/>
          </a:p>
          <a:p>
            <a:r>
              <a:rPr lang="it-IT" sz="2400"/>
              <a:t>where</a:t>
            </a:r>
          </a:p>
        </p:txBody>
      </p:sp>
      <p:graphicFrame>
        <p:nvGraphicFramePr>
          <p:cNvPr id="4099" name="Object 2"/>
          <p:cNvGraphicFramePr>
            <a:graphicFrameLocks noChangeAspect="1"/>
          </p:cNvGraphicFramePr>
          <p:nvPr/>
        </p:nvGraphicFramePr>
        <p:xfrm>
          <a:off x="5003800" y="1304925"/>
          <a:ext cx="2997200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2" imgW="1054080" imgH="241200" progId="Equation.3">
                  <p:embed/>
                </p:oleObj>
              </mc:Choice>
              <mc:Fallback>
                <p:oleObj name="Equazione" r:id="rId2" imgW="1054080" imgH="241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1304925"/>
                        <a:ext cx="2997200" cy="684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519363" y="2349500"/>
          <a:ext cx="3646487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4" imgW="1676160" imgH="482400" progId="Equation.3">
                  <p:embed/>
                </p:oleObj>
              </mc:Choice>
              <mc:Fallback>
                <p:oleObj name="Equazione" r:id="rId4" imgW="1676160" imgH="482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9363" y="2349500"/>
                        <a:ext cx="3646487" cy="1050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2376488" y="3681413"/>
          <a:ext cx="5380037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6" imgW="1892160" imgH="266400" progId="Equation.3">
                  <p:embed/>
                </p:oleObj>
              </mc:Choice>
              <mc:Fallback>
                <p:oleObj name="Equazione" r:id="rId6" imgW="1892160" imgH="2664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6488" y="3681413"/>
                        <a:ext cx="5380037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2484438" y="4797425"/>
          <a:ext cx="3792537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8" imgW="1333440" imgH="253800" progId="Equation.3">
                  <p:embed/>
                </p:oleObj>
              </mc:Choice>
              <mc:Fallback>
                <p:oleObj name="Equazione" r:id="rId8" imgW="1333440" imgH="2538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4797425"/>
                        <a:ext cx="3792537" cy="719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2" name="CasellaDiTesto 7"/>
          <p:cNvSpPr txBox="1">
            <a:spLocks noChangeArrowheads="1"/>
          </p:cNvSpPr>
          <p:nvPr/>
        </p:nvSpPr>
        <p:spPr bwMode="auto">
          <a:xfrm>
            <a:off x="107950" y="5661025"/>
            <a:ext cx="87391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sz="2000" b="1">
                <a:solidFill>
                  <a:srgbClr val="FF0000"/>
                </a:solidFill>
              </a:rPr>
              <a:t>1) We CANNOT compute inverse without </a:t>
            </a:r>
            <a:r>
              <a:rPr lang="it-IT" sz="2000" b="1">
                <a:solidFill>
                  <a:srgbClr val="FF0000"/>
                </a:solidFill>
                <a:latin typeface="Symbol" pitchFamily="18" charset="2"/>
              </a:rPr>
              <a:t>f</a:t>
            </a:r>
            <a:r>
              <a:rPr lang="it-IT" sz="2000" b="1">
                <a:solidFill>
                  <a:srgbClr val="FF0000"/>
                </a:solidFill>
              </a:rPr>
              <a:t>(N) </a:t>
            </a:r>
            <a:r>
              <a:rPr lang="it-IT" sz="2000" b="1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it-IT" sz="2000" b="1">
                <a:solidFill>
                  <a:srgbClr val="FF0000"/>
                </a:solidFill>
              </a:rPr>
              <a:t>factorization needed </a:t>
            </a:r>
            <a:r>
              <a:rPr lang="it-IT" sz="2000" b="1">
                <a:solidFill>
                  <a:srgbClr val="FF0000"/>
                </a:solidFill>
                <a:sym typeface="Wingdings" pitchFamily="2" charset="2"/>
              </a:rPr>
              <a:t> RSA breaks!</a:t>
            </a:r>
          </a:p>
          <a:p>
            <a:r>
              <a:rPr lang="it-IT" sz="2000" b="1">
                <a:solidFill>
                  <a:srgbClr val="FF0000"/>
                </a:solidFill>
                <a:sym typeface="Wingdings" pitchFamily="2" charset="2"/>
              </a:rPr>
              <a:t>2) If </a:t>
            </a:r>
            <a:r>
              <a:rPr lang="it-IT" sz="2000" b="1">
                <a:solidFill>
                  <a:srgbClr val="FF0000"/>
                </a:solidFill>
                <a:latin typeface="Symbol" pitchFamily="18" charset="2"/>
                <a:sym typeface="Wingdings" pitchFamily="2" charset="2"/>
              </a:rPr>
              <a:t>b</a:t>
            </a:r>
            <a:r>
              <a:rPr lang="it-IT" sz="2000" b="1">
                <a:solidFill>
                  <a:srgbClr val="FF0000"/>
                </a:solidFill>
                <a:sym typeface="Wingdings" pitchFamily="2" charset="2"/>
              </a:rPr>
              <a:t> happens to be even (as it may well be), inverse does NOT exists</a:t>
            </a:r>
            <a:endParaRPr lang="it-IT" sz="20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1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1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1" grpId="0" build="p"/>
      <p:bldP spid="615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How</a:t>
            </a:r>
            <a:r>
              <a:rPr lang="it-IT" dirty="0"/>
              <a:t> </a:t>
            </a:r>
            <a:r>
              <a:rPr lang="it-IT" dirty="0" err="1"/>
              <a:t>to</a:t>
            </a:r>
            <a:r>
              <a:rPr lang="it-IT" dirty="0"/>
              <a:t> </a:t>
            </a:r>
            <a:r>
              <a:rPr lang="it-IT" dirty="0" err="1"/>
              <a:t>avoid</a:t>
            </a:r>
            <a:r>
              <a:rPr lang="it-IT" dirty="0"/>
              <a:t> </a:t>
            </a:r>
            <a:r>
              <a:rPr lang="it-IT" dirty="0" err="1"/>
              <a:t>inverses</a:t>
            </a:r>
            <a:r>
              <a:rPr lang="it-IT" dirty="0"/>
              <a:t>?</a:t>
            </a:r>
            <a:br>
              <a:rPr lang="it-IT" dirty="0"/>
            </a:br>
            <a:r>
              <a:rPr lang="it-IT" sz="2400" dirty="0"/>
              <a:t>(</a:t>
            </a:r>
            <a:r>
              <a:rPr lang="it-IT" sz="2400" dirty="0" err="1"/>
              <a:t>brilliant</a:t>
            </a:r>
            <a:r>
              <a:rPr lang="it-IT" sz="2400" dirty="0"/>
              <a:t> </a:t>
            </a:r>
            <a:r>
              <a:rPr lang="it-IT" sz="2400" dirty="0" err="1"/>
              <a:t>remark</a:t>
            </a:r>
            <a:r>
              <a:rPr lang="it-IT" sz="2400" dirty="0"/>
              <a:t>!!)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1125538"/>
            <a:ext cx="7696200" cy="4498975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it-IT" dirty="0"/>
              <a:t>Assume </a:t>
            </a:r>
            <a:r>
              <a:rPr lang="it-IT" dirty="0" err="1"/>
              <a:t>usual</a:t>
            </a:r>
            <a:r>
              <a:rPr lang="it-IT" dirty="0"/>
              <a:t> </a:t>
            </a:r>
            <a:r>
              <a:rPr lang="it-IT" dirty="0" err="1"/>
              <a:t>x</a:t>
            </a:r>
            <a:r>
              <a:rPr lang="it-IT" baseline="-25000" dirty="0" err="1"/>
              <a:t>i</a:t>
            </a:r>
            <a:r>
              <a:rPr lang="it-IT" dirty="0" err="1"/>
              <a:t>=i</a:t>
            </a:r>
            <a:r>
              <a:rPr lang="it-IT" dirty="0"/>
              <a:t>, and L </a:t>
            </a:r>
            <a:r>
              <a:rPr lang="it-IT" dirty="0" err="1"/>
              <a:t>players</a:t>
            </a:r>
            <a:endParaRPr lang="it-IT" dirty="0"/>
          </a:p>
          <a:p>
            <a:pPr>
              <a:defRPr/>
            </a:pPr>
            <a:r>
              <a:rPr lang="it-IT" dirty="0"/>
              <a:t>Look at </a:t>
            </a:r>
            <a:r>
              <a:rPr lang="it-IT" dirty="0" err="1"/>
              <a:t>Lagrange</a:t>
            </a:r>
            <a:r>
              <a:rPr lang="it-IT" dirty="0"/>
              <a:t> </a:t>
            </a:r>
            <a:r>
              <a:rPr lang="it-IT" dirty="0" err="1"/>
              <a:t>polynomial</a:t>
            </a:r>
            <a:r>
              <a:rPr lang="it-IT" dirty="0"/>
              <a:t> </a:t>
            </a:r>
            <a:r>
              <a:rPr lang="it-IT" dirty="0" err="1"/>
              <a:t>denominator</a:t>
            </a:r>
            <a:endParaRPr lang="it-IT" dirty="0"/>
          </a:p>
          <a:p>
            <a:pPr lvl="1">
              <a:defRPr/>
            </a:pPr>
            <a:r>
              <a:rPr lang="it-IT" dirty="0" err="1"/>
              <a:t>Worst</a:t>
            </a:r>
            <a:r>
              <a:rPr lang="it-IT" dirty="0"/>
              <a:t> case </a:t>
            </a:r>
            <a:r>
              <a:rPr lang="it-IT" dirty="0" err="1"/>
              <a:t>of</a:t>
            </a:r>
            <a:r>
              <a:rPr lang="it-IT" dirty="0"/>
              <a:t> </a:t>
            </a:r>
            <a:r>
              <a:rPr lang="it-IT" dirty="0" err="1"/>
              <a:t>interpolation</a:t>
            </a:r>
            <a:r>
              <a:rPr lang="it-IT" dirty="0"/>
              <a:t> on </a:t>
            </a:r>
            <a:r>
              <a:rPr lang="it-IT" dirty="0" err="1"/>
              <a:t>all</a:t>
            </a:r>
            <a:r>
              <a:rPr lang="it-IT" dirty="0"/>
              <a:t> L </a:t>
            </a:r>
            <a:r>
              <a:rPr lang="it-IT" dirty="0" err="1"/>
              <a:t>shares</a:t>
            </a:r>
            <a:r>
              <a:rPr lang="it-IT" dirty="0"/>
              <a:t>:</a:t>
            </a:r>
          </a:p>
          <a:p>
            <a:pPr lvl="1">
              <a:defRPr/>
            </a:pPr>
            <a:endParaRPr lang="it-IT" dirty="0"/>
          </a:p>
          <a:p>
            <a:pPr lvl="1">
              <a:defRPr/>
            </a:pPr>
            <a:endParaRPr lang="it-IT" dirty="0"/>
          </a:p>
          <a:p>
            <a:pPr>
              <a:defRPr/>
            </a:pP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denominator</a:t>
            </a:r>
            <a:r>
              <a:rPr lang="it-IT" dirty="0"/>
              <a:t> </a:t>
            </a:r>
            <a:r>
              <a:rPr lang="it-IT" dirty="0" err="1"/>
              <a:t>surely</a:t>
            </a:r>
            <a:r>
              <a:rPr lang="it-IT" dirty="0"/>
              <a:t> </a:t>
            </a:r>
            <a:r>
              <a:rPr lang="it-IT" dirty="0" err="1"/>
              <a:t>divides</a:t>
            </a:r>
            <a:r>
              <a:rPr lang="it-IT" dirty="0"/>
              <a:t> i!(L-i)!</a:t>
            </a:r>
          </a:p>
          <a:p>
            <a:pPr>
              <a:defRPr/>
            </a:pPr>
            <a:r>
              <a:rPr lang="it-IT" dirty="0" err="1"/>
              <a:t>Which</a:t>
            </a:r>
            <a:r>
              <a:rPr lang="it-IT" dirty="0"/>
              <a:t> in </a:t>
            </a:r>
            <a:r>
              <a:rPr lang="it-IT" dirty="0" err="1"/>
              <a:t>turns</a:t>
            </a:r>
            <a:r>
              <a:rPr lang="it-IT" dirty="0"/>
              <a:t> </a:t>
            </a:r>
            <a:r>
              <a:rPr lang="it-IT" dirty="0" err="1"/>
              <a:t>surely</a:t>
            </a:r>
            <a:r>
              <a:rPr lang="it-IT" dirty="0"/>
              <a:t> </a:t>
            </a:r>
            <a:r>
              <a:rPr lang="it-IT" dirty="0" err="1"/>
              <a:t>divides</a:t>
            </a:r>
            <a:r>
              <a:rPr lang="it-IT" dirty="0"/>
              <a:t> L! </a:t>
            </a:r>
            <a:r>
              <a:rPr lang="it-IT" dirty="0">
                <a:sym typeface="Wingdings" pitchFamily="2" charset="2"/>
              </a:rPr>
              <a:t></a:t>
            </a:r>
            <a:endParaRPr lang="it-IT" dirty="0"/>
          </a:p>
          <a:p>
            <a:pPr>
              <a:defRPr/>
            </a:pPr>
            <a:endParaRPr lang="it-IT" dirty="0"/>
          </a:p>
          <a:p>
            <a:pPr>
              <a:defRPr/>
            </a:pPr>
            <a:r>
              <a:rPr lang="it-IT" dirty="0" err="1"/>
              <a:t>Consequence</a:t>
            </a:r>
            <a:r>
              <a:rPr lang="it-IT" dirty="0"/>
              <a:t>:</a:t>
            </a:r>
          </a:p>
        </p:txBody>
      </p:sp>
      <p:graphicFrame>
        <p:nvGraphicFramePr>
          <p:cNvPr id="4100" name="Object 3"/>
          <p:cNvGraphicFramePr>
            <a:graphicFrameLocks noChangeAspect="1"/>
          </p:cNvGraphicFramePr>
          <p:nvPr/>
        </p:nvGraphicFramePr>
        <p:xfrm>
          <a:off x="971550" y="2816225"/>
          <a:ext cx="7870825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2" imgW="3974760" imgH="469800" progId="Equation.3">
                  <p:embed/>
                </p:oleObj>
              </mc:Choice>
              <mc:Fallback>
                <p:oleObj name="Equazione" r:id="rId2" imgW="3974760" imgH="469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816225"/>
                        <a:ext cx="7870825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017838" y="5481638"/>
          <a:ext cx="5211762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4" imgW="2006280" imgH="253800" progId="Equation.3">
                  <p:embed/>
                </p:oleObj>
              </mc:Choice>
              <mc:Fallback>
                <p:oleObj name="Equazione" r:id="rId4" imgW="2006280" imgH="253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7838" y="5481638"/>
                        <a:ext cx="5211762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From</a:t>
            </a:r>
            <a:r>
              <a:rPr lang="it-IT" dirty="0"/>
              <a:t> </a:t>
            </a:r>
            <a:r>
              <a:rPr lang="it-IT" dirty="0" err="1"/>
              <a:t>theory</a:t>
            </a:r>
            <a:r>
              <a:rPr lang="it-IT" dirty="0"/>
              <a:t> </a:t>
            </a:r>
            <a:r>
              <a:rPr lang="it-IT" dirty="0" err="1"/>
              <a:t>to</a:t>
            </a:r>
            <a:r>
              <a:rPr lang="it-IT" dirty="0"/>
              <a:t> </a:t>
            </a:r>
            <a:r>
              <a:rPr lang="it-IT" dirty="0" err="1"/>
              <a:t>practice</a:t>
            </a:r>
            <a:endParaRPr lang="it-IT" dirty="0"/>
          </a:p>
        </p:txBody>
      </p:sp>
      <p:sp>
        <p:nvSpPr>
          <p:cNvPr id="3075" name="Segnaposto contenuto 2"/>
          <p:cNvSpPr>
            <a:spLocks noGrp="1"/>
          </p:cNvSpPr>
          <p:nvPr>
            <p:ph idx="1"/>
          </p:nvPr>
        </p:nvSpPr>
        <p:spPr>
          <a:xfrm>
            <a:off x="685800" y="1125538"/>
            <a:ext cx="7696200" cy="4751387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it-IT" dirty="0" err="1"/>
              <a:t>Practical</a:t>
            </a:r>
            <a:r>
              <a:rPr lang="it-IT" dirty="0"/>
              <a:t> </a:t>
            </a:r>
            <a:r>
              <a:rPr lang="it-IT" dirty="0" err="1"/>
              <a:t>applications</a:t>
            </a:r>
            <a:r>
              <a:rPr lang="it-IT" dirty="0"/>
              <a:t> </a:t>
            </a:r>
            <a:r>
              <a:rPr lang="it-IT" dirty="0" err="1"/>
              <a:t>of</a:t>
            </a:r>
            <a:r>
              <a:rPr lang="it-IT" dirty="0"/>
              <a:t> secret </a:t>
            </a:r>
            <a:r>
              <a:rPr lang="it-IT" dirty="0" err="1"/>
              <a:t>sharing</a:t>
            </a:r>
            <a:r>
              <a:rPr lang="it-IT" dirty="0"/>
              <a:t> “</a:t>
            </a:r>
            <a:r>
              <a:rPr lang="it-IT" dirty="0" err="1"/>
              <a:t>machinery</a:t>
            </a:r>
            <a:r>
              <a:rPr lang="it-IT" dirty="0"/>
              <a:t>”</a:t>
            </a:r>
          </a:p>
          <a:p>
            <a:pPr>
              <a:defRPr/>
            </a:pPr>
            <a:r>
              <a:rPr lang="it-IT" dirty="0" err="1"/>
              <a:t>Several</a:t>
            </a:r>
            <a:r>
              <a:rPr lang="it-IT" dirty="0"/>
              <a:t> </a:t>
            </a:r>
            <a:r>
              <a:rPr lang="it-IT" dirty="0" err="1"/>
              <a:t>Scenarios</a:t>
            </a:r>
            <a:endParaRPr lang="it-IT" dirty="0"/>
          </a:p>
          <a:p>
            <a:pPr lvl="1">
              <a:defRPr/>
            </a:pPr>
            <a:r>
              <a:rPr lang="it-IT" dirty="0" err="1"/>
              <a:t>group-oriented</a:t>
            </a:r>
            <a:r>
              <a:rPr lang="it-IT" dirty="0"/>
              <a:t> </a:t>
            </a:r>
            <a:r>
              <a:rPr lang="it-IT" dirty="0" err="1"/>
              <a:t>crypto</a:t>
            </a:r>
            <a:endParaRPr lang="it-IT" dirty="0"/>
          </a:p>
          <a:p>
            <a:pPr lvl="2">
              <a:defRPr/>
            </a:pPr>
            <a:r>
              <a:rPr lang="it-IT" dirty="0" err="1"/>
              <a:t>Threshold</a:t>
            </a:r>
            <a:r>
              <a:rPr lang="it-IT" dirty="0"/>
              <a:t> </a:t>
            </a:r>
            <a:r>
              <a:rPr lang="it-IT" dirty="0" err="1"/>
              <a:t>Encryption</a:t>
            </a:r>
            <a:endParaRPr lang="it-IT" dirty="0"/>
          </a:p>
          <a:p>
            <a:pPr lvl="2">
              <a:defRPr/>
            </a:pPr>
            <a:r>
              <a:rPr lang="it-IT" dirty="0" err="1"/>
              <a:t>Threshold</a:t>
            </a:r>
            <a:r>
              <a:rPr lang="it-IT" dirty="0"/>
              <a:t> </a:t>
            </a:r>
            <a:r>
              <a:rPr lang="it-IT" dirty="0" err="1"/>
              <a:t>Signatures</a:t>
            </a:r>
            <a:endParaRPr lang="it-IT" dirty="0"/>
          </a:p>
          <a:p>
            <a:pPr lvl="2">
              <a:defRPr/>
            </a:pPr>
            <a:r>
              <a:rPr lang="it-IT" dirty="0" err="1"/>
              <a:t>Fancy</a:t>
            </a:r>
            <a:r>
              <a:rPr lang="it-IT" dirty="0"/>
              <a:t> </a:t>
            </a:r>
            <a:r>
              <a:rPr lang="it-IT" dirty="0" err="1"/>
              <a:t>constructions</a:t>
            </a:r>
            <a:endParaRPr lang="it-IT" dirty="0"/>
          </a:p>
          <a:p>
            <a:pPr lvl="1">
              <a:defRPr/>
            </a:pPr>
            <a:r>
              <a:rPr lang="it-IT" dirty="0" err="1"/>
              <a:t>Attribute-based</a:t>
            </a:r>
            <a:r>
              <a:rPr lang="it-IT" dirty="0"/>
              <a:t> </a:t>
            </a:r>
            <a:r>
              <a:rPr lang="it-IT" dirty="0" err="1"/>
              <a:t>cryptosystems</a:t>
            </a:r>
            <a:endParaRPr lang="it-IT" dirty="0"/>
          </a:p>
          <a:p>
            <a:pPr lvl="2">
              <a:defRPr/>
            </a:pPr>
            <a:r>
              <a:rPr lang="it-IT" dirty="0"/>
              <a:t>(monotone) </a:t>
            </a:r>
            <a:r>
              <a:rPr lang="it-IT" dirty="0" err="1"/>
              <a:t>access</a:t>
            </a:r>
            <a:r>
              <a:rPr lang="it-IT" dirty="0"/>
              <a:t> </a:t>
            </a:r>
            <a:r>
              <a:rPr lang="it-IT" dirty="0" err="1"/>
              <a:t>control</a:t>
            </a:r>
            <a:r>
              <a:rPr lang="it-IT" dirty="0"/>
              <a:t> </a:t>
            </a:r>
            <a:r>
              <a:rPr lang="it-IT" dirty="0" err="1"/>
              <a:t>policies</a:t>
            </a:r>
            <a:endParaRPr lang="it-IT" dirty="0"/>
          </a:p>
          <a:p>
            <a:pPr lvl="2">
              <a:defRPr/>
            </a:pPr>
            <a:r>
              <a:rPr lang="it-IT" dirty="0"/>
              <a:t>More </a:t>
            </a:r>
            <a:r>
              <a:rPr lang="it-IT" dirty="0" err="1"/>
              <a:t>expressive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“just” </a:t>
            </a:r>
            <a:r>
              <a:rPr lang="it-IT" dirty="0" err="1"/>
              <a:t>thresholds</a:t>
            </a:r>
            <a:endParaRPr lang="it-IT" dirty="0"/>
          </a:p>
          <a:p>
            <a:pPr lvl="1">
              <a:defRPr/>
            </a:pPr>
            <a:r>
              <a:rPr lang="it-IT" dirty="0" err="1"/>
              <a:t>Delegation</a:t>
            </a:r>
            <a:r>
              <a:rPr lang="it-IT" dirty="0"/>
              <a:t> and </a:t>
            </a:r>
            <a:r>
              <a:rPr lang="it-IT" dirty="0" err="1"/>
              <a:t>distribution</a:t>
            </a:r>
            <a:r>
              <a:rPr lang="it-IT" dirty="0"/>
              <a:t> </a:t>
            </a:r>
            <a:r>
              <a:rPr lang="it-IT" dirty="0" err="1"/>
              <a:t>of</a:t>
            </a:r>
            <a:r>
              <a:rPr lang="it-IT" dirty="0"/>
              <a:t> authority</a:t>
            </a:r>
          </a:p>
          <a:p>
            <a:pPr lvl="2">
              <a:defRPr/>
            </a:pPr>
            <a:r>
              <a:rPr lang="it-IT" dirty="0" err="1"/>
              <a:t>Avoid</a:t>
            </a:r>
            <a:r>
              <a:rPr lang="it-IT" dirty="0"/>
              <a:t> </a:t>
            </a:r>
            <a:r>
              <a:rPr lang="it-IT" dirty="0" err="1"/>
              <a:t>points</a:t>
            </a:r>
            <a:r>
              <a:rPr lang="it-IT" dirty="0"/>
              <a:t> </a:t>
            </a:r>
            <a:r>
              <a:rPr lang="it-IT" dirty="0" err="1"/>
              <a:t>of</a:t>
            </a:r>
            <a:r>
              <a:rPr lang="it-IT" dirty="0"/>
              <a:t> </a:t>
            </a:r>
            <a:r>
              <a:rPr lang="it-IT" dirty="0" err="1"/>
              <a:t>failure</a:t>
            </a:r>
            <a:r>
              <a:rPr lang="it-IT" dirty="0"/>
              <a:t>, </a:t>
            </a:r>
            <a:r>
              <a:rPr lang="it-IT" dirty="0" err="1"/>
              <a:t>improve</a:t>
            </a:r>
            <a:r>
              <a:rPr lang="it-IT" dirty="0"/>
              <a:t> </a:t>
            </a:r>
            <a:r>
              <a:rPr lang="it-IT" dirty="0" err="1"/>
              <a:t>resiliance</a:t>
            </a:r>
            <a:endParaRPr lang="it-IT" dirty="0"/>
          </a:p>
          <a:p>
            <a:pPr lvl="2">
              <a:defRPr/>
            </a:pPr>
            <a:r>
              <a:rPr lang="it-IT" dirty="0" err="1"/>
              <a:t>Capture</a:t>
            </a:r>
            <a:r>
              <a:rPr lang="it-IT" dirty="0"/>
              <a:t> </a:t>
            </a:r>
            <a:r>
              <a:rPr lang="it-IT"/>
              <a:t>resistance</a:t>
            </a:r>
            <a:endParaRPr lang="it-IT" dirty="0"/>
          </a:p>
          <a:p>
            <a:pPr lvl="2">
              <a:defRPr/>
            </a:pPr>
            <a:r>
              <a:rPr lang="it-IT" dirty="0"/>
              <a:t>Delegate security </a:t>
            </a:r>
            <a:r>
              <a:rPr lang="it-IT" dirty="0" err="1"/>
              <a:t>functionalities</a:t>
            </a:r>
            <a:r>
              <a:rPr lang="it-IT" dirty="0"/>
              <a:t> </a:t>
            </a:r>
            <a:r>
              <a:rPr lang="it-IT" dirty="0" err="1"/>
              <a:t>to</a:t>
            </a:r>
            <a:r>
              <a:rPr lang="it-IT" dirty="0"/>
              <a:t> </a:t>
            </a:r>
            <a:r>
              <a:rPr lang="it-IT" dirty="0" err="1"/>
              <a:t>proxies</a:t>
            </a:r>
            <a:r>
              <a:rPr lang="it-IT" dirty="0"/>
              <a:t>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So </a:t>
            </a:r>
            <a:r>
              <a:rPr lang="it-IT" dirty="0" err="1"/>
              <a:t>what</a:t>
            </a:r>
            <a:r>
              <a:rPr lang="it-IT" dirty="0"/>
              <a:t>?</a:t>
            </a:r>
          </a:p>
        </p:txBody>
      </p:sp>
      <p:sp>
        <p:nvSpPr>
          <p:cNvPr id="4" name="Segnaposto contenuto 2"/>
          <p:cNvSpPr>
            <a:spLocks noGrp="1"/>
          </p:cNvSpPr>
          <p:nvPr>
            <p:ph idx="1"/>
          </p:nvPr>
        </p:nvSpPr>
        <p:spPr>
          <a:xfrm>
            <a:off x="685800" y="1125538"/>
            <a:ext cx="7696200" cy="3743325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it-IT" dirty="0"/>
              <a:t>Dealer:</a:t>
            </a:r>
          </a:p>
          <a:p>
            <a:pPr>
              <a:buFont typeface="Wingdings" pitchFamily="2" charset="2"/>
              <a:buNone/>
              <a:defRPr/>
            </a:pPr>
            <a:endParaRPr lang="it-IT" dirty="0"/>
          </a:p>
          <a:p>
            <a:pPr>
              <a:defRPr/>
            </a:pPr>
            <a:r>
              <a:rPr lang="it-IT" dirty="0"/>
              <a:t>Share i:</a:t>
            </a:r>
            <a:endParaRPr lang="it-IT" baseline="-25000" dirty="0"/>
          </a:p>
          <a:p>
            <a:pPr>
              <a:buFont typeface="Wingdings" pitchFamily="2" charset="2"/>
              <a:buNone/>
              <a:defRPr/>
            </a:pPr>
            <a:endParaRPr lang="it-IT" dirty="0"/>
          </a:p>
          <a:p>
            <a:pPr>
              <a:buFont typeface="Wingdings" pitchFamily="2" charset="2"/>
              <a:buNone/>
              <a:defRPr/>
            </a:pPr>
            <a:endParaRPr lang="it-IT" dirty="0"/>
          </a:p>
          <a:p>
            <a:pPr>
              <a:defRPr/>
            </a:pPr>
            <a:r>
              <a:rPr lang="it-IT" dirty="0" err="1"/>
              <a:t>Compute</a:t>
            </a:r>
            <a:r>
              <a:rPr lang="it-IT" dirty="0"/>
              <a:t> </a:t>
            </a:r>
            <a:r>
              <a:rPr lang="it-IT" dirty="0" err="1"/>
              <a:t>signature</a:t>
            </a:r>
            <a:r>
              <a:rPr lang="it-IT" dirty="0"/>
              <a:t> share </a:t>
            </a:r>
            <a:r>
              <a:rPr lang="it-IT" dirty="0" err="1"/>
              <a:t>as</a:t>
            </a:r>
            <a:r>
              <a:rPr lang="it-IT" dirty="0"/>
              <a:t>:</a:t>
            </a:r>
          </a:p>
          <a:p>
            <a:pPr lvl="1">
              <a:defRPr/>
            </a:pPr>
            <a:r>
              <a:rPr lang="it-IT" dirty="0"/>
              <a:t>no inverse </a:t>
            </a:r>
            <a:r>
              <a:rPr lang="it-IT" dirty="0" err="1"/>
              <a:t>needed</a:t>
            </a:r>
            <a:r>
              <a:rPr lang="it-IT" dirty="0"/>
              <a:t> </a:t>
            </a:r>
            <a:r>
              <a:rPr lang="it-IT" dirty="0" err="1"/>
              <a:t>anymore</a:t>
            </a:r>
            <a:r>
              <a:rPr lang="it-IT" dirty="0"/>
              <a:t> </a:t>
            </a:r>
          </a:p>
          <a:p>
            <a:pPr lvl="1">
              <a:defRPr/>
            </a:pPr>
            <a:r>
              <a:rPr lang="it-IT" dirty="0" err="1"/>
              <a:t>Largange</a:t>
            </a:r>
            <a:r>
              <a:rPr lang="it-IT" dirty="0"/>
              <a:t> are NOW </a:t>
            </a:r>
            <a:r>
              <a:rPr lang="it-IT" dirty="0" err="1"/>
              <a:t>integers</a:t>
            </a:r>
            <a:endParaRPr lang="it-IT" dirty="0"/>
          </a:p>
          <a:p>
            <a:pPr>
              <a:buFont typeface="Wingdings" pitchFamily="2" charset="2"/>
              <a:buNone/>
              <a:defRPr/>
            </a:pPr>
            <a:endParaRPr lang="it-IT" dirty="0"/>
          </a:p>
          <a:p>
            <a:pPr>
              <a:defRPr/>
            </a:pPr>
            <a:r>
              <a:rPr lang="it-IT" dirty="0" err="1"/>
              <a:t>Construct</a:t>
            </a:r>
            <a:r>
              <a:rPr lang="it-IT" dirty="0"/>
              <a:t> “</a:t>
            </a:r>
            <a:r>
              <a:rPr lang="it-IT" dirty="0" err="1"/>
              <a:t>signature</a:t>
            </a:r>
            <a:r>
              <a:rPr lang="it-IT" dirty="0"/>
              <a:t>” (?!) </a:t>
            </a:r>
            <a:r>
              <a:rPr lang="it-IT" dirty="0" err="1"/>
              <a:t>as</a:t>
            </a:r>
            <a:endParaRPr lang="it-IT" dirty="0"/>
          </a:p>
          <a:p>
            <a:pPr lvl="1">
              <a:defRPr/>
            </a:pPr>
            <a:endParaRPr lang="it-IT" dirty="0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2700338" y="1062038"/>
          <a:ext cx="555942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2" imgW="2705040" imgH="241200" progId="Equation.3">
                  <p:embed/>
                </p:oleObj>
              </mc:Choice>
              <mc:Fallback>
                <p:oleObj name="Equazione" r:id="rId2" imgW="2705040" imgH="241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1062038"/>
                        <a:ext cx="5559425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"/>
          <p:cNvGraphicFramePr>
            <a:graphicFrameLocks noChangeAspect="1"/>
          </p:cNvGraphicFramePr>
          <p:nvPr/>
        </p:nvGraphicFramePr>
        <p:xfrm>
          <a:off x="2700338" y="1736725"/>
          <a:ext cx="310673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4" imgW="1511280" imgH="228600" progId="Equation.3">
                  <p:embed/>
                </p:oleObj>
              </mc:Choice>
              <mc:Fallback>
                <p:oleObj name="Equazione" r:id="rId4" imgW="151128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1736725"/>
                        <a:ext cx="3106737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"/>
          <p:cNvGraphicFramePr>
            <a:graphicFrameLocks noChangeAspect="1"/>
          </p:cNvGraphicFramePr>
          <p:nvPr/>
        </p:nvGraphicFramePr>
        <p:xfrm>
          <a:off x="5616575" y="2708275"/>
          <a:ext cx="219710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6" imgW="1066680" imgH="253800" progId="Equation.3">
                  <p:embed/>
                </p:oleObj>
              </mc:Choice>
              <mc:Fallback>
                <p:oleObj name="Equazione" r:id="rId6" imgW="1066680" imgH="2538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6575" y="2708275"/>
                        <a:ext cx="2197100" cy="522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"/>
          <p:cNvGraphicFramePr>
            <a:graphicFrameLocks noChangeAspect="1"/>
          </p:cNvGraphicFramePr>
          <p:nvPr/>
        </p:nvGraphicFramePr>
        <p:xfrm>
          <a:off x="1974850" y="4581525"/>
          <a:ext cx="577850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8" imgW="2806560" imgH="279360" progId="Equation.3">
                  <p:embed/>
                </p:oleObj>
              </mc:Choice>
              <mc:Fallback>
                <p:oleObj name="Equazione" r:id="rId8" imgW="2806560" imgH="27936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4850" y="4581525"/>
                        <a:ext cx="5778500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0" name="CasellaDiTesto 14"/>
          <p:cNvSpPr txBox="1">
            <a:spLocks noChangeArrowheads="1"/>
          </p:cNvSpPr>
          <p:nvPr/>
        </p:nvSpPr>
        <p:spPr bwMode="auto">
          <a:xfrm>
            <a:off x="215900" y="5207000"/>
            <a:ext cx="9021763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it-IT" sz="3200" b="1">
                <a:solidFill>
                  <a:srgbClr val="FF0000"/>
                </a:solidFill>
              </a:rPr>
              <a:t>Not yet our signature: extra factor L! at exponent…</a:t>
            </a:r>
          </a:p>
          <a:p>
            <a:pPr algn="ctr"/>
            <a:r>
              <a:rPr lang="it-IT" sz="2400" b="1">
                <a:solidFill>
                  <a:srgbClr val="FF0000"/>
                </a:solidFill>
              </a:rPr>
              <a:t>How to get rid of this?? (cannot do mod </a:t>
            </a:r>
            <a:r>
              <a:rPr lang="it-IT" sz="2400" b="1">
                <a:solidFill>
                  <a:srgbClr val="FF0000"/>
                </a:solidFill>
                <a:latin typeface="Symbol" pitchFamily="18" charset="2"/>
              </a:rPr>
              <a:t>f</a:t>
            </a:r>
            <a:r>
              <a:rPr lang="it-IT" sz="2400" b="1">
                <a:solidFill>
                  <a:srgbClr val="FF0000"/>
                </a:solidFill>
              </a:rPr>
              <a:t>(N) inverses: back to the start!)</a:t>
            </a:r>
            <a:r>
              <a:rPr lang="it-IT" sz="3600" b="1">
                <a:solidFill>
                  <a:srgbClr val="FF0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20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really…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it-IT" dirty="0" err="1"/>
              <a:t>Remember</a:t>
            </a:r>
            <a:r>
              <a:rPr lang="it-IT" dirty="0"/>
              <a:t> RSA common </a:t>
            </a:r>
            <a:r>
              <a:rPr lang="it-IT" dirty="0" err="1"/>
              <a:t>modulus</a:t>
            </a:r>
            <a:r>
              <a:rPr lang="it-IT" dirty="0"/>
              <a:t> </a:t>
            </a:r>
            <a:r>
              <a:rPr lang="it-IT" dirty="0" err="1"/>
              <a:t>attack</a:t>
            </a:r>
            <a:endParaRPr lang="it-IT" dirty="0"/>
          </a:p>
          <a:p>
            <a:pPr lvl="2">
              <a:defRPr/>
            </a:pPr>
            <a:r>
              <a:rPr lang="it-IT" dirty="0"/>
              <a:t>Alice </a:t>
            </a:r>
            <a:r>
              <a:rPr lang="it-IT" dirty="0" err="1"/>
              <a:t>encrypt</a:t>
            </a:r>
            <a:r>
              <a:rPr lang="it-IT" dirty="0"/>
              <a:t> </a:t>
            </a:r>
            <a:r>
              <a:rPr lang="it-IT" dirty="0" err="1"/>
              <a:t>message</a:t>
            </a:r>
            <a:r>
              <a:rPr lang="it-IT" dirty="0"/>
              <a:t> m </a:t>
            </a:r>
            <a:r>
              <a:rPr lang="it-IT" dirty="0" err="1"/>
              <a:t>with</a:t>
            </a:r>
            <a:r>
              <a:rPr lang="it-IT" dirty="0"/>
              <a:t> public key </a:t>
            </a:r>
            <a:r>
              <a:rPr lang="it-IT" dirty="0" err="1"/>
              <a:t>e</a:t>
            </a:r>
            <a:r>
              <a:rPr lang="it-IT" baseline="-25000" dirty="0" err="1"/>
              <a:t>a</a:t>
            </a:r>
            <a:endParaRPr lang="it-IT" baseline="-25000" dirty="0"/>
          </a:p>
          <a:p>
            <a:pPr lvl="2">
              <a:defRPr/>
            </a:pPr>
            <a:r>
              <a:rPr lang="it-IT" dirty="0"/>
              <a:t>Bob </a:t>
            </a:r>
            <a:r>
              <a:rPr lang="it-IT" dirty="0" err="1"/>
              <a:t>encrypt</a:t>
            </a:r>
            <a:r>
              <a:rPr lang="it-IT" dirty="0"/>
              <a:t> SAME </a:t>
            </a:r>
            <a:r>
              <a:rPr lang="it-IT" dirty="0" err="1"/>
              <a:t>message</a:t>
            </a:r>
            <a:r>
              <a:rPr lang="it-IT" dirty="0"/>
              <a:t> m </a:t>
            </a:r>
            <a:r>
              <a:rPr lang="it-IT" dirty="0" err="1"/>
              <a:t>with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public key </a:t>
            </a:r>
            <a:r>
              <a:rPr lang="it-IT" dirty="0" err="1"/>
              <a:t>e</a:t>
            </a:r>
            <a:r>
              <a:rPr lang="it-IT" baseline="-25000" dirty="0" err="1"/>
              <a:t>b</a:t>
            </a:r>
            <a:endParaRPr lang="it-IT" baseline="-25000" dirty="0"/>
          </a:p>
          <a:p>
            <a:pPr lvl="2">
              <a:defRPr/>
            </a:pPr>
            <a:r>
              <a:rPr lang="it-IT" dirty="0" err="1"/>
              <a:t>Module</a:t>
            </a:r>
            <a:r>
              <a:rPr lang="it-IT" dirty="0"/>
              <a:t> N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same</a:t>
            </a:r>
            <a:endParaRPr lang="it-IT" dirty="0"/>
          </a:p>
          <a:p>
            <a:pPr lvl="2">
              <a:defRPr/>
            </a:pPr>
            <a:r>
              <a:rPr lang="it-IT" dirty="0" err="1"/>
              <a:t>gcd</a:t>
            </a:r>
            <a:r>
              <a:rPr lang="it-IT" dirty="0"/>
              <a:t>(</a:t>
            </a:r>
            <a:r>
              <a:rPr lang="it-IT" dirty="0" err="1"/>
              <a:t>e</a:t>
            </a:r>
            <a:r>
              <a:rPr lang="it-IT" baseline="-25000" dirty="0" err="1"/>
              <a:t>a</a:t>
            </a:r>
            <a:r>
              <a:rPr lang="it-IT" dirty="0"/>
              <a:t>,</a:t>
            </a:r>
            <a:r>
              <a:rPr lang="it-IT" dirty="0" err="1"/>
              <a:t>e</a:t>
            </a:r>
            <a:r>
              <a:rPr lang="it-IT" baseline="-25000" dirty="0" err="1"/>
              <a:t>b</a:t>
            </a:r>
            <a:r>
              <a:rPr lang="it-IT" dirty="0"/>
              <a:t>)=1</a:t>
            </a:r>
          </a:p>
          <a:p>
            <a:pPr lvl="1">
              <a:defRPr/>
            </a:pPr>
            <a:r>
              <a:rPr lang="it-IT" dirty="0" err="1"/>
              <a:t>Then</a:t>
            </a:r>
            <a:endParaRPr lang="it-IT" dirty="0"/>
          </a:p>
          <a:p>
            <a:pPr lvl="2">
              <a:defRPr/>
            </a:pPr>
            <a:r>
              <a:rPr lang="it-IT" dirty="0" err="1"/>
              <a:t>Message</a:t>
            </a:r>
            <a:r>
              <a:rPr lang="it-IT" dirty="0"/>
              <a:t> can </a:t>
            </a:r>
            <a:r>
              <a:rPr lang="it-IT" dirty="0" err="1"/>
              <a:t>be</a:t>
            </a:r>
            <a:r>
              <a:rPr lang="it-IT" dirty="0"/>
              <a:t> </a:t>
            </a:r>
            <a:r>
              <a:rPr lang="it-IT" dirty="0" err="1"/>
              <a:t>easily</a:t>
            </a:r>
            <a:r>
              <a:rPr lang="it-IT" dirty="0"/>
              <a:t> </a:t>
            </a:r>
            <a:r>
              <a:rPr lang="it-IT" dirty="0" err="1"/>
              <a:t>decrypted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Extended</a:t>
            </a:r>
            <a:r>
              <a:rPr lang="it-IT" dirty="0"/>
              <a:t> </a:t>
            </a:r>
            <a:r>
              <a:rPr lang="it-IT" dirty="0" err="1"/>
              <a:t>euclidean</a:t>
            </a:r>
            <a:r>
              <a:rPr lang="it-IT" dirty="0"/>
              <a:t> </a:t>
            </a:r>
            <a:r>
              <a:rPr lang="it-IT" dirty="0" err="1"/>
              <a:t>algorithm</a:t>
            </a:r>
            <a:r>
              <a:rPr lang="it-IT" dirty="0"/>
              <a:t>:</a:t>
            </a:r>
          </a:p>
          <a:p>
            <a:pPr lvl="3">
              <a:defRPr/>
            </a:pPr>
            <a:r>
              <a:rPr lang="it-IT" dirty="0" err="1"/>
              <a:t>Find</a:t>
            </a:r>
            <a:r>
              <a:rPr lang="it-IT" dirty="0"/>
              <a:t> r,s s.t. e</a:t>
            </a:r>
            <a:r>
              <a:rPr lang="it-IT" baseline="-25000" dirty="0"/>
              <a:t>a</a:t>
            </a:r>
            <a:r>
              <a:rPr lang="it-IT" dirty="0"/>
              <a:t>∙r+e</a:t>
            </a:r>
            <a:r>
              <a:rPr lang="it-IT" baseline="-25000" dirty="0"/>
              <a:t>b</a:t>
            </a:r>
            <a:r>
              <a:rPr lang="it-IT" dirty="0"/>
              <a:t>∙s=gcd(</a:t>
            </a:r>
            <a:r>
              <a:rPr lang="it-IT" dirty="0" err="1"/>
              <a:t>e</a:t>
            </a:r>
            <a:r>
              <a:rPr lang="it-IT" baseline="-25000" dirty="0" err="1"/>
              <a:t>a</a:t>
            </a:r>
            <a:r>
              <a:rPr lang="it-IT" dirty="0"/>
              <a:t>,</a:t>
            </a:r>
            <a:r>
              <a:rPr lang="it-IT" dirty="0" err="1"/>
              <a:t>e</a:t>
            </a:r>
            <a:r>
              <a:rPr lang="it-IT" baseline="-25000" dirty="0" err="1"/>
              <a:t>b</a:t>
            </a:r>
            <a:r>
              <a:rPr lang="it-IT" dirty="0"/>
              <a:t>)=1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225425"/>
            <a:ext cx="8062913" cy="649288"/>
          </a:xfrm>
        </p:spPr>
        <p:txBody>
          <a:bodyPr/>
          <a:lstStyle/>
          <a:p>
            <a:pPr>
              <a:defRPr/>
            </a:pPr>
            <a:r>
              <a:rPr lang="it-IT" dirty="0"/>
              <a:t>RSA common </a:t>
            </a:r>
            <a:r>
              <a:rPr lang="it-IT" dirty="0" err="1"/>
              <a:t>modulus</a:t>
            </a:r>
            <a:r>
              <a:rPr lang="it-IT" dirty="0"/>
              <a:t> </a:t>
            </a:r>
            <a:r>
              <a:rPr lang="it-IT" dirty="0" err="1"/>
              <a:t>attack…</a:t>
            </a:r>
            <a:endParaRPr lang="it-IT" dirty="0"/>
          </a:p>
        </p:txBody>
      </p:sp>
      <p:sp>
        <p:nvSpPr>
          <p:cNvPr id="9222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400"/>
              <a:t>You know e</a:t>
            </a:r>
            <a:r>
              <a:rPr lang="it-IT" sz="2400" baseline="-25000"/>
              <a:t>a</a:t>
            </a:r>
            <a:r>
              <a:rPr lang="it-IT" sz="2400"/>
              <a:t>,e</a:t>
            </a:r>
            <a:r>
              <a:rPr lang="it-IT" sz="2400" baseline="-25000"/>
              <a:t>b </a:t>
            </a:r>
            <a:r>
              <a:rPr lang="it-IT" sz="2400"/>
              <a:t>(co-primes)</a:t>
            </a:r>
          </a:p>
          <a:p>
            <a:endParaRPr lang="it-IT" sz="2400"/>
          </a:p>
          <a:p>
            <a:r>
              <a:rPr lang="it-IT" sz="2400"/>
              <a:t>Determine r,s from Extended Euclidean Algorithm s.t.</a:t>
            </a:r>
          </a:p>
          <a:p>
            <a:pPr>
              <a:buFont typeface="Wingdings" pitchFamily="2" charset="2"/>
              <a:buNone/>
            </a:pPr>
            <a:endParaRPr lang="it-IT" sz="2400"/>
          </a:p>
          <a:p>
            <a:r>
              <a:rPr lang="it-IT" sz="2400"/>
              <a:t>You are given encrypted messages</a:t>
            </a:r>
          </a:p>
          <a:p>
            <a:endParaRPr lang="it-IT" sz="2400"/>
          </a:p>
          <a:p>
            <a:r>
              <a:rPr lang="it-IT" sz="2400"/>
              <a:t>You wish to know m, but no decrypt key…</a:t>
            </a:r>
          </a:p>
          <a:p>
            <a:endParaRPr lang="it-IT" sz="2400"/>
          </a:p>
          <a:p>
            <a:r>
              <a:rPr lang="it-IT" sz="2400"/>
              <a:t>Not needed! Decrypt message as</a:t>
            </a:r>
          </a:p>
        </p:txBody>
      </p:sp>
      <p:graphicFrame>
        <p:nvGraphicFramePr>
          <p:cNvPr id="4099" name="Object 2"/>
          <p:cNvGraphicFramePr>
            <a:graphicFrameLocks noChangeAspect="1"/>
          </p:cNvGraphicFramePr>
          <p:nvPr/>
        </p:nvGraphicFramePr>
        <p:xfrm>
          <a:off x="4745038" y="2492375"/>
          <a:ext cx="2455862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2" imgW="914400" imgH="228600" progId="Equation.3">
                  <p:embed/>
                </p:oleObj>
              </mc:Choice>
              <mc:Fallback>
                <p:oleObj name="Equazione" r:id="rId2" imgW="9144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5038" y="2492375"/>
                        <a:ext cx="2455862" cy="614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6837363" y="3213100"/>
          <a:ext cx="1335087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4" imgW="520560" imgH="228600" progId="Equation.3">
                  <p:embed/>
                </p:oleObj>
              </mc:Choice>
              <mc:Fallback>
                <p:oleObj name="Equazione" r:id="rId4" imgW="52056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7363" y="3213100"/>
                        <a:ext cx="1335087" cy="585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3167063" y="5443538"/>
          <a:ext cx="5372100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6" imgW="1726920" imgH="266400" progId="Equation.3">
                  <p:embed/>
                </p:oleObj>
              </mc:Choice>
              <mc:Fallback>
                <p:oleObj name="Equazione" r:id="rId6" imgW="1726920" imgH="2664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7063" y="5443538"/>
                        <a:ext cx="5372100" cy="830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2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2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…used</a:t>
            </a:r>
            <a:r>
              <a:rPr lang="it-IT" dirty="0"/>
              <a:t> </a:t>
            </a:r>
            <a:r>
              <a:rPr lang="it-IT" dirty="0" err="1"/>
              <a:t>for</a:t>
            </a:r>
            <a:r>
              <a:rPr lang="it-IT" dirty="0"/>
              <a:t> a </a:t>
            </a:r>
            <a:r>
              <a:rPr lang="it-IT" dirty="0" err="1"/>
              <a:t>good</a:t>
            </a:r>
            <a:r>
              <a:rPr lang="it-IT" dirty="0"/>
              <a:t> </a:t>
            </a:r>
            <a:r>
              <a:rPr lang="it-IT" dirty="0" err="1"/>
              <a:t>purpose</a:t>
            </a:r>
            <a:r>
              <a:rPr lang="it-IT" dirty="0"/>
              <a:t> </a:t>
            </a:r>
            <a:r>
              <a:rPr lang="it-IT" dirty="0" err="1"/>
              <a:t>here</a:t>
            </a:r>
            <a:r>
              <a:rPr lang="it-IT" dirty="0"/>
              <a:t>!</a:t>
            </a: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1511300" y="1268413"/>
          <a:ext cx="6354763" cy="393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2" imgW="2781000" imgH="1726920" progId="Equation.3">
                  <p:embed/>
                </p:oleObj>
              </mc:Choice>
              <mc:Fallback>
                <p:oleObj name="Equazione" r:id="rId2" imgW="2781000" imgH="17269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1268413"/>
                        <a:ext cx="6354763" cy="3930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CasellaDiTesto 6"/>
          <p:cNvSpPr txBox="1">
            <a:spLocks noChangeArrowheads="1"/>
          </p:cNvSpPr>
          <p:nvPr/>
        </p:nvSpPr>
        <p:spPr bwMode="auto">
          <a:xfrm>
            <a:off x="925513" y="5262563"/>
            <a:ext cx="7602537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it-IT" sz="2400" b="1">
                <a:solidFill>
                  <a:srgbClr val="FF0000"/>
                </a:solidFill>
              </a:rPr>
              <a:t>If public key e is a prime larger than L, then this surely works!</a:t>
            </a:r>
          </a:p>
          <a:p>
            <a:pPr algn="ctr"/>
            <a:r>
              <a:rPr lang="it-IT" sz="2400" b="1">
                <a:solidFill>
                  <a:srgbClr val="FF0000"/>
                </a:solidFill>
              </a:rPr>
              <a:t>Besides this, RSA signature remains perfectly standard!</a:t>
            </a:r>
          </a:p>
        </p:txBody>
      </p:sp>
      <p:sp>
        <p:nvSpPr>
          <p:cNvPr id="10245" name="CasellaDiTesto 7"/>
          <p:cNvSpPr txBox="1">
            <a:spLocks noChangeArrowheads="1"/>
          </p:cNvSpPr>
          <p:nvPr/>
        </p:nvSpPr>
        <p:spPr bwMode="auto">
          <a:xfrm>
            <a:off x="7304088" y="2924175"/>
            <a:ext cx="1660525" cy="120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>
                <a:solidFill>
                  <a:srgbClr val="FF0000"/>
                </a:solidFill>
              </a:rPr>
              <a:t>We have cast </a:t>
            </a:r>
            <a:br>
              <a:rPr lang="it-IT">
                <a:solidFill>
                  <a:srgbClr val="FF0000"/>
                </a:solidFill>
              </a:rPr>
            </a:br>
            <a:r>
              <a:rPr lang="it-IT">
                <a:solidFill>
                  <a:srgbClr val="FF0000"/>
                </a:solidFill>
              </a:rPr>
              <a:t>our problem as </a:t>
            </a:r>
            <a:br>
              <a:rPr lang="it-IT">
                <a:solidFill>
                  <a:srgbClr val="FF0000"/>
                </a:solidFill>
              </a:rPr>
            </a:br>
            <a:r>
              <a:rPr lang="it-IT">
                <a:solidFill>
                  <a:srgbClr val="FF0000"/>
                </a:solidFill>
              </a:rPr>
              <a:t>an RSA common </a:t>
            </a:r>
            <a:br>
              <a:rPr lang="it-IT">
                <a:solidFill>
                  <a:srgbClr val="FF0000"/>
                </a:solidFill>
              </a:rPr>
            </a:br>
            <a:r>
              <a:rPr lang="it-IT">
                <a:solidFill>
                  <a:srgbClr val="FF0000"/>
                </a:solidFill>
              </a:rPr>
              <a:t>modulus attack!</a:t>
            </a:r>
          </a:p>
        </p:txBody>
      </p:sp>
      <p:cxnSp>
        <p:nvCxnSpPr>
          <p:cNvPr id="10246" name="Connettore 2 9"/>
          <p:cNvCxnSpPr>
            <a:cxnSpLocks noChangeShapeType="1"/>
            <a:stCxn id="10245" idx="1"/>
          </p:cNvCxnSpPr>
          <p:nvPr/>
        </p:nvCxnSpPr>
        <p:spPr bwMode="auto">
          <a:xfrm flipH="1" flipV="1">
            <a:off x="5435600" y="3284538"/>
            <a:ext cx="1868488" cy="241300"/>
          </a:xfrm>
          <a:prstGeom prst="straightConnector1">
            <a:avLst/>
          </a:prstGeom>
          <a:noFill/>
          <a:ln w="50800" algn="ctr">
            <a:solidFill>
              <a:srgbClr val="FF0000"/>
            </a:solidFill>
            <a:round/>
            <a:headEnd type="none" w="sm" len="sm"/>
            <a:tailEnd type="arrow" w="med" len="med"/>
          </a:ln>
        </p:spPr>
      </p:cxnSp>
      <p:cxnSp>
        <p:nvCxnSpPr>
          <p:cNvPr id="10247" name="Connettore 2 12"/>
          <p:cNvCxnSpPr>
            <a:cxnSpLocks noChangeShapeType="1"/>
            <a:stCxn id="10245" idx="1"/>
          </p:cNvCxnSpPr>
          <p:nvPr/>
        </p:nvCxnSpPr>
        <p:spPr bwMode="auto">
          <a:xfrm flipH="1">
            <a:off x="6443663" y="3525838"/>
            <a:ext cx="860425" cy="371475"/>
          </a:xfrm>
          <a:prstGeom prst="straightConnector1">
            <a:avLst/>
          </a:prstGeom>
          <a:noFill/>
          <a:ln w="50800" algn="ctr">
            <a:solidFill>
              <a:srgbClr val="FF0000"/>
            </a:solidFill>
            <a:round/>
            <a:headEnd type="none" w="sm" len="sm"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/>
      <p:bldP spid="1024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Caveats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it-IT" dirty="0" err="1"/>
              <a:t>Previous</a:t>
            </a:r>
            <a:r>
              <a:rPr lang="it-IT" dirty="0"/>
              <a:t> </a:t>
            </a:r>
            <a:r>
              <a:rPr lang="it-IT" dirty="0" err="1"/>
              <a:t>presentation</a:t>
            </a:r>
            <a:r>
              <a:rPr lang="it-IT" dirty="0"/>
              <a:t> </a:t>
            </a:r>
            <a:r>
              <a:rPr lang="it-IT" dirty="0" err="1"/>
              <a:t>largely</a:t>
            </a:r>
            <a:r>
              <a:rPr lang="it-IT" dirty="0"/>
              <a:t> </a:t>
            </a:r>
            <a:r>
              <a:rPr lang="it-IT" dirty="0" err="1"/>
              <a:t>simplified</a:t>
            </a:r>
            <a:endParaRPr lang="it-IT" dirty="0"/>
          </a:p>
          <a:p>
            <a:pPr lvl="1">
              <a:defRPr/>
            </a:pPr>
            <a:r>
              <a:rPr lang="it-IT" dirty="0" err="1"/>
              <a:t>Actual</a:t>
            </a:r>
            <a:r>
              <a:rPr lang="it-IT" dirty="0"/>
              <a:t> </a:t>
            </a:r>
            <a:r>
              <a:rPr lang="it-IT" dirty="0" err="1"/>
              <a:t>proposal</a:t>
            </a:r>
            <a:r>
              <a:rPr lang="it-IT" dirty="0"/>
              <a:t> </a:t>
            </a:r>
            <a:r>
              <a:rPr lang="it-IT" dirty="0" err="1"/>
              <a:t>by</a:t>
            </a:r>
            <a:r>
              <a:rPr lang="it-IT" dirty="0"/>
              <a:t> Victor </a:t>
            </a:r>
            <a:r>
              <a:rPr lang="it-IT" dirty="0" err="1"/>
              <a:t>Shoup</a:t>
            </a:r>
            <a:r>
              <a:rPr lang="it-IT" dirty="0"/>
              <a:t>, 2000, </a:t>
            </a:r>
            <a:r>
              <a:rPr lang="it-IT" dirty="0" err="1"/>
              <a:t>Practical</a:t>
            </a:r>
            <a:r>
              <a:rPr lang="it-IT" dirty="0"/>
              <a:t> </a:t>
            </a:r>
            <a:r>
              <a:rPr lang="it-IT" dirty="0" err="1"/>
              <a:t>threshold</a:t>
            </a:r>
            <a:r>
              <a:rPr lang="it-IT" dirty="0"/>
              <a:t> </a:t>
            </a:r>
            <a:r>
              <a:rPr lang="it-IT" dirty="0" err="1"/>
              <a:t>signatures</a:t>
            </a:r>
            <a:endParaRPr lang="it-IT" dirty="0"/>
          </a:p>
          <a:p>
            <a:pPr lvl="2">
              <a:defRPr/>
            </a:pPr>
            <a:r>
              <a:rPr lang="it-IT" dirty="0" err="1"/>
              <a:t>Runs</a:t>
            </a:r>
            <a:r>
              <a:rPr lang="it-IT" dirty="0"/>
              <a:t> </a:t>
            </a:r>
            <a:r>
              <a:rPr lang="it-IT" dirty="0" err="1"/>
              <a:t>computations</a:t>
            </a:r>
            <a:r>
              <a:rPr lang="it-IT" dirty="0"/>
              <a:t> on </a:t>
            </a:r>
            <a:r>
              <a:rPr lang="it-IT" dirty="0" err="1"/>
              <a:t>special</a:t>
            </a:r>
            <a:r>
              <a:rPr lang="it-IT" dirty="0"/>
              <a:t> </a:t>
            </a:r>
            <a:r>
              <a:rPr lang="it-IT" dirty="0" err="1"/>
              <a:t>subgroup</a:t>
            </a:r>
            <a:r>
              <a:rPr lang="it-IT" dirty="0"/>
              <a:t> (</a:t>
            </a:r>
            <a:r>
              <a:rPr lang="it-IT" dirty="0" err="1"/>
              <a:t>quadratic</a:t>
            </a:r>
            <a:r>
              <a:rPr lang="it-IT" dirty="0"/>
              <a:t> </a:t>
            </a:r>
            <a:r>
              <a:rPr lang="it-IT" dirty="0" err="1"/>
              <a:t>residues</a:t>
            </a:r>
            <a:r>
              <a:rPr lang="it-IT" dirty="0"/>
              <a:t>) and </a:t>
            </a:r>
            <a:r>
              <a:rPr lang="it-IT" dirty="0" err="1"/>
              <a:t>relies</a:t>
            </a:r>
            <a:r>
              <a:rPr lang="it-IT" dirty="0"/>
              <a:t> on strong RSA (</a:t>
            </a:r>
            <a:r>
              <a:rPr lang="it-IT" dirty="0" err="1"/>
              <a:t>safe</a:t>
            </a:r>
            <a:r>
              <a:rPr lang="it-IT" dirty="0"/>
              <a:t> </a:t>
            </a:r>
            <a:r>
              <a:rPr lang="it-IT" dirty="0" err="1"/>
              <a:t>primes</a:t>
            </a:r>
            <a:r>
              <a:rPr lang="it-IT" dirty="0"/>
              <a:t>)</a:t>
            </a:r>
          </a:p>
          <a:p>
            <a:pPr lvl="2">
              <a:defRPr/>
            </a:pPr>
            <a:r>
              <a:rPr lang="it-IT" dirty="0" err="1"/>
              <a:t>explicitly</a:t>
            </a:r>
            <a:r>
              <a:rPr lang="it-IT" dirty="0"/>
              <a:t> </a:t>
            </a:r>
            <a:r>
              <a:rPr lang="it-IT" dirty="0" err="1"/>
              <a:t>includes</a:t>
            </a:r>
            <a:r>
              <a:rPr lang="it-IT" dirty="0"/>
              <a:t> </a:t>
            </a:r>
            <a:r>
              <a:rPr lang="it-IT" dirty="0" err="1"/>
              <a:t>verifiability</a:t>
            </a:r>
            <a:r>
              <a:rPr lang="it-IT" dirty="0"/>
              <a:t> and security </a:t>
            </a:r>
            <a:r>
              <a:rPr lang="it-IT" dirty="0" err="1"/>
              <a:t>proofs</a:t>
            </a:r>
            <a:endParaRPr lang="it-IT" dirty="0"/>
          </a:p>
          <a:p>
            <a:pPr lvl="1">
              <a:defRPr/>
            </a:pPr>
            <a:r>
              <a:rPr lang="it-IT" dirty="0" err="1"/>
              <a:t>However</a:t>
            </a:r>
            <a:r>
              <a:rPr lang="it-IT" dirty="0"/>
              <a:t>, </a:t>
            </a:r>
            <a:r>
              <a:rPr lang="it-IT" dirty="0" err="1"/>
              <a:t>essence</a:t>
            </a:r>
            <a:r>
              <a:rPr lang="it-IT" dirty="0"/>
              <a:t> </a:t>
            </a:r>
            <a:r>
              <a:rPr lang="it-IT" dirty="0" err="1"/>
              <a:t>captured</a:t>
            </a:r>
            <a:r>
              <a:rPr lang="it-IT" dirty="0"/>
              <a:t> </a:t>
            </a:r>
            <a:r>
              <a:rPr lang="it-IT" dirty="0" err="1"/>
              <a:t>by</a:t>
            </a:r>
            <a:r>
              <a:rPr lang="it-IT" dirty="0"/>
              <a:t>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simplified</a:t>
            </a:r>
            <a:r>
              <a:rPr lang="it-IT" dirty="0"/>
              <a:t> </a:t>
            </a:r>
            <a:r>
              <a:rPr lang="it-IT" dirty="0" err="1"/>
              <a:t>explanation</a:t>
            </a:r>
            <a:endParaRPr lang="it-IT" dirty="0"/>
          </a:p>
          <a:p>
            <a:pPr lvl="1">
              <a:defRPr/>
            </a:pPr>
            <a:endParaRPr lang="it-IT" dirty="0"/>
          </a:p>
          <a:p>
            <a:pPr lvl="1">
              <a:defRPr/>
            </a:pPr>
            <a:endParaRPr lang="it-IT" dirty="0"/>
          </a:p>
          <a:p>
            <a:pPr>
              <a:defRPr/>
            </a:pPr>
            <a:r>
              <a:rPr lang="it-IT" dirty="0" err="1"/>
              <a:t>Further</a:t>
            </a:r>
            <a:r>
              <a:rPr lang="it-IT" dirty="0"/>
              <a:t> </a:t>
            </a:r>
            <a:r>
              <a:rPr lang="it-IT" dirty="0" err="1"/>
              <a:t>extended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fully</a:t>
            </a:r>
            <a:r>
              <a:rPr lang="it-IT" dirty="0"/>
              <a:t> </a:t>
            </a:r>
            <a:r>
              <a:rPr lang="it-IT" dirty="0" err="1"/>
              <a:t>distributed</a:t>
            </a:r>
            <a:endParaRPr lang="it-IT" dirty="0"/>
          </a:p>
          <a:p>
            <a:pPr lvl="1">
              <a:defRPr/>
            </a:pPr>
            <a:r>
              <a:rPr lang="it-IT" dirty="0" err="1"/>
              <a:t>Foque+Stern</a:t>
            </a:r>
            <a:r>
              <a:rPr lang="it-IT" dirty="0"/>
              <a:t>, 2001</a:t>
            </a:r>
          </a:p>
          <a:p>
            <a:pPr lvl="1">
              <a:defRPr/>
            </a:pPr>
            <a:r>
              <a:rPr lang="it-IT" dirty="0" err="1"/>
              <a:t>Complexity</a:t>
            </a:r>
            <a:r>
              <a:rPr lang="it-IT" dirty="0"/>
              <a:t> </a:t>
            </a:r>
            <a:r>
              <a:rPr lang="it-IT" dirty="0" err="1"/>
              <a:t>overcome</a:t>
            </a:r>
            <a:r>
              <a:rPr lang="it-IT" dirty="0"/>
              <a:t>: hard </a:t>
            </a:r>
            <a:r>
              <a:rPr lang="it-IT" dirty="0" err="1"/>
              <a:t>to</a:t>
            </a:r>
            <a:r>
              <a:rPr lang="it-IT" dirty="0"/>
              <a:t> </a:t>
            </a:r>
            <a:r>
              <a:rPr lang="it-IT" dirty="0" err="1"/>
              <a:t>distributely</a:t>
            </a:r>
            <a:r>
              <a:rPr lang="it-IT" dirty="0"/>
              <a:t> generate strong RSA </a:t>
            </a:r>
            <a:r>
              <a:rPr lang="it-IT" dirty="0" err="1"/>
              <a:t>module</a:t>
            </a:r>
            <a:endParaRPr lang="it-IT" dirty="0"/>
          </a:p>
          <a:p>
            <a:pPr lvl="2">
              <a:defRPr/>
            </a:pPr>
            <a:r>
              <a:rPr lang="it-IT" dirty="0" err="1"/>
              <a:t>Bypassed</a:t>
            </a:r>
            <a:r>
              <a:rPr lang="it-IT" dirty="0"/>
              <a:t> in </a:t>
            </a:r>
            <a:r>
              <a:rPr lang="it-IT" dirty="0" err="1"/>
              <a:t>Foque</a:t>
            </a:r>
            <a:r>
              <a:rPr lang="it-IT" dirty="0"/>
              <a:t>/Stern work </a:t>
            </a:r>
            <a:r>
              <a:rPr lang="it-IT" dirty="0" err="1"/>
              <a:t>by</a:t>
            </a:r>
            <a:r>
              <a:rPr lang="it-IT" dirty="0"/>
              <a:t> alternative </a:t>
            </a:r>
            <a:r>
              <a:rPr lang="it-IT" dirty="0" err="1"/>
              <a:t>approach</a:t>
            </a:r>
            <a:endParaRPr lang="it-IT" dirty="0"/>
          </a:p>
          <a:p>
            <a:pPr lvl="1">
              <a:defRPr/>
            </a:pPr>
            <a:endParaRPr lang="it-IT" dirty="0"/>
          </a:p>
          <a:p>
            <a:pPr>
              <a:defRPr/>
            </a:pP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498725"/>
            <a:ext cx="7772400" cy="1470025"/>
          </a:xfrm>
        </p:spPr>
        <p:txBody>
          <a:bodyPr/>
          <a:lstStyle/>
          <a:p>
            <a:pPr eaLnBrk="1" hangingPunct="1">
              <a:defRPr/>
            </a:pPr>
            <a:r>
              <a:rPr lang="it-IT" dirty="0" err="1"/>
              <a:t>Threshold</a:t>
            </a:r>
            <a:r>
              <a:rPr lang="it-IT" dirty="0"/>
              <a:t> </a:t>
            </a:r>
            <a:r>
              <a:rPr lang="it-IT" dirty="0" err="1"/>
              <a:t>encryption</a:t>
            </a:r>
            <a:br>
              <a:rPr lang="it-IT" dirty="0"/>
            </a:br>
            <a:r>
              <a:rPr lang="it-IT" sz="2400" dirty="0"/>
              <a:t>(</a:t>
            </a:r>
            <a:r>
              <a:rPr lang="it-IT" sz="2400" dirty="0" err="1"/>
              <a:t>use-case</a:t>
            </a:r>
            <a:r>
              <a:rPr lang="it-IT" sz="2400" dirty="0"/>
              <a:t>: </a:t>
            </a:r>
            <a:r>
              <a:rPr lang="it-IT" sz="2400" dirty="0" err="1"/>
              <a:t>ElGamal</a:t>
            </a:r>
            <a:r>
              <a:rPr lang="it-IT" sz="2400" dirty="0"/>
              <a:t>)</a:t>
            </a:r>
            <a:endParaRPr lang="it-IT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1500" y="225425"/>
            <a:ext cx="9001000" cy="649288"/>
          </a:xfrm>
        </p:spPr>
        <p:txBody>
          <a:bodyPr/>
          <a:lstStyle/>
          <a:p>
            <a:r>
              <a:rPr lang="it-IT" dirty="0"/>
              <a:t>Public Key </a:t>
            </a:r>
            <a:r>
              <a:rPr lang="it-IT" dirty="0" err="1"/>
              <a:t>Encryption</a:t>
            </a:r>
            <a:r>
              <a:rPr lang="it-IT" dirty="0"/>
              <a:t> with DLOG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it-IT" dirty="0" err="1"/>
              <a:t>Recap</a:t>
            </a:r>
            <a:r>
              <a:rPr lang="it-IT" dirty="0"/>
              <a:t>:</a:t>
            </a:r>
          </a:p>
          <a:p>
            <a:pPr lvl="1"/>
            <a:r>
              <a:rPr lang="it-IT" dirty="0"/>
              <a:t>1976: </a:t>
            </a:r>
            <a:r>
              <a:rPr lang="it-IT" dirty="0" err="1"/>
              <a:t>Diffie-Hellman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DLOG </a:t>
            </a:r>
            <a:r>
              <a:rPr lang="it-IT" dirty="0" err="1"/>
              <a:t>but</a:t>
            </a:r>
            <a:r>
              <a:rPr lang="it-IT" dirty="0"/>
              <a:t> «</a:t>
            </a:r>
            <a:r>
              <a:rPr lang="it-IT" dirty="0" err="1"/>
              <a:t>only</a:t>
            </a:r>
            <a:r>
              <a:rPr lang="it-IT" dirty="0"/>
              <a:t>» for </a:t>
            </a:r>
            <a:r>
              <a:rPr lang="it-IT" dirty="0" err="1"/>
              <a:t>key</a:t>
            </a:r>
            <a:r>
              <a:rPr lang="it-IT" dirty="0"/>
              <a:t> </a:t>
            </a:r>
            <a:r>
              <a:rPr lang="it-IT" dirty="0" err="1"/>
              <a:t>agreement</a:t>
            </a:r>
            <a:endParaRPr lang="it-IT" dirty="0"/>
          </a:p>
          <a:p>
            <a:pPr lvl="1"/>
            <a:r>
              <a:rPr lang="it-IT" dirty="0"/>
              <a:t>1977: RSA </a:t>
            </a:r>
            <a:r>
              <a:rPr lang="it-IT" dirty="0" err="1"/>
              <a:t>solved</a:t>
            </a:r>
            <a:r>
              <a:rPr lang="it-IT" dirty="0"/>
              <a:t> public </a:t>
            </a:r>
            <a:r>
              <a:rPr lang="it-IT" dirty="0" err="1"/>
              <a:t>key</a:t>
            </a:r>
            <a:r>
              <a:rPr lang="it-IT" dirty="0"/>
              <a:t> </a:t>
            </a:r>
            <a:r>
              <a:rPr lang="it-IT" dirty="0" err="1"/>
              <a:t>encryption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with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assumption</a:t>
            </a:r>
            <a:r>
              <a:rPr lang="it-IT" dirty="0"/>
              <a:t> (</a:t>
            </a:r>
            <a:r>
              <a:rPr lang="it-IT" dirty="0" err="1"/>
              <a:t>factorization</a:t>
            </a:r>
            <a:r>
              <a:rPr lang="it-IT" dirty="0"/>
              <a:t>)</a:t>
            </a:r>
          </a:p>
          <a:p>
            <a:pPr lvl="4"/>
            <a:endParaRPr lang="it-IT" dirty="0"/>
          </a:p>
          <a:p>
            <a:r>
              <a:rPr lang="it-IT" dirty="0" err="1"/>
              <a:t>Question</a:t>
            </a:r>
            <a:r>
              <a:rPr lang="it-IT" dirty="0"/>
              <a:t>: public </a:t>
            </a:r>
            <a:r>
              <a:rPr lang="it-IT" dirty="0" err="1"/>
              <a:t>key</a:t>
            </a:r>
            <a:r>
              <a:rPr lang="it-IT" dirty="0"/>
              <a:t> </a:t>
            </a:r>
            <a:r>
              <a:rPr lang="it-IT" dirty="0" err="1"/>
              <a:t>encryption</a:t>
            </a:r>
            <a:r>
              <a:rPr lang="it-IT" dirty="0"/>
              <a:t> with DLOG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dirty="0" err="1">
                <a:sym typeface="Wingdings" panose="05000000000000000000" pitchFamily="2" charset="2"/>
              </a:rPr>
              <a:t>how</a:t>
            </a:r>
            <a:r>
              <a:rPr lang="it-IT" dirty="0">
                <a:sym typeface="Wingdings" panose="05000000000000000000" pitchFamily="2" charset="2"/>
              </a:rPr>
              <a:t> to?</a:t>
            </a:r>
          </a:p>
          <a:p>
            <a:pPr lvl="4"/>
            <a:endParaRPr lang="it-IT" dirty="0">
              <a:sym typeface="Wingdings" panose="05000000000000000000" pitchFamily="2" charset="2"/>
            </a:endParaRPr>
          </a:p>
          <a:p>
            <a:r>
              <a:rPr lang="it-IT" dirty="0" err="1">
                <a:sym typeface="Wingdings" panose="05000000000000000000" pitchFamily="2" charset="2"/>
              </a:rPr>
              <a:t>Answer</a:t>
            </a:r>
            <a:r>
              <a:rPr lang="it-IT" dirty="0">
                <a:sym typeface="Wingdings" panose="05000000000000000000" pitchFamily="2" charset="2"/>
              </a:rPr>
              <a:t>: </a:t>
            </a:r>
            <a:r>
              <a:rPr lang="it-IT" dirty="0" err="1">
                <a:sym typeface="Wingdings" panose="05000000000000000000" pitchFamily="2" charset="2"/>
              </a:rPr>
              <a:t>El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Gamal</a:t>
            </a:r>
            <a:r>
              <a:rPr lang="it-IT" dirty="0">
                <a:sym typeface="Wingdings" panose="05000000000000000000" pitchFamily="2" charset="2"/>
              </a:rPr>
              <a:t>, 1985</a:t>
            </a:r>
          </a:p>
          <a:p>
            <a:pPr lvl="1"/>
            <a:r>
              <a:rPr lang="it-IT" dirty="0">
                <a:sym typeface="Wingdings" panose="05000000000000000000" pitchFamily="2" charset="2"/>
              </a:rPr>
              <a:t>turn DH </a:t>
            </a:r>
            <a:r>
              <a:rPr lang="it-IT" dirty="0" err="1">
                <a:sym typeface="Wingdings" panose="05000000000000000000" pitchFamily="2" charset="2"/>
              </a:rPr>
              <a:t>key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agreement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into</a:t>
            </a:r>
            <a:r>
              <a:rPr lang="it-IT" dirty="0">
                <a:sym typeface="Wingdings" panose="05000000000000000000" pitchFamily="2" charset="2"/>
              </a:rPr>
              <a:t> an </a:t>
            </a:r>
            <a:r>
              <a:rPr lang="it-IT" dirty="0" err="1">
                <a:sym typeface="Wingdings" panose="05000000000000000000" pitchFamily="2" charset="2"/>
              </a:rPr>
              <a:t>encryption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protocol</a:t>
            </a:r>
            <a:endParaRPr lang="it-IT" dirty="0">
              <a:sym typeface="Wingdings" panose="05000000000000000000" pitchFamily="2" charset="2"/>
            </a:endParaRPr>
          </a:p>
          <a:p>
            <a:pPr lvl="1"/>
            <a:r>
              <a:rPr lang="it-IT" dirty="0">
                <a:sym typeface="Wingdings" panose="05000000000000000000" pitchFamily="2" charset="2"/>
              </a:rPr>
              <a:t>Construction: a Columbus </a:t>
            </a:r>
            <a:r>
              <a:rPr lang="it-IT" dirty="0" err="1">
                <a:sym typeface="Wingdings" panose="05000000000000000000" pitchFamily="2" charset="2"/>
              </a:rPr>
              <a:t>egg</a:t>
            </a:r>
            <a:r>
              <a:rPr lang="it-IT" dirty="0">
                <a:sym typeface="Wingdings" panose="05000000000000000000" pitchFamily="2" charset="2"/>
              </a:rPr>
              <a:t>! 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4108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Why</a:t>
            </a:r>
            <a:r>
              <a:rPr lang="it-IT" dirty="0"/>
              <a:t> DLOG </a:t>
            </a:r>
            <a:r>
              <a:rPr lang="it-IT" dirty="0" err="1"/>
              <a:t>cryptosystems</a:t>
            </a:r>
            <a:r>
              <a:rPr lang="it-IT" dirty="0"/>
              <a:t>?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1367644" y="3248980"/>
            <a:ext cx="5724644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24"/>
              </a:spcBef>
              <a:buFont typeface="Wingdings" pitchFamily="2" charset="2"/>
              <a:buNone/>
            </a:pPr>
            <a:r>
              <a:rPr lang="en-US" sz="2400" u="sng" dirty="0" err="1"/>
              <a:t>Symm</a:t>
            </a:r>
            <a:r>
              <a:rPr lang="en-US" sz="2400" u="sng" dirty="0"/>
              <a:t> key equiv</a:t>
            </a:r>
            <a:r>
              <a:rPr lang="en-US" sz="2400" dirty="0"/>
              <a:t>	</a:t>
            </a:r>
            <a:r>
              <a:rPr lang="en-US" sz="2400" u="sng" dirty="0"/>
              <a:t>modulus size</a:t>
            </a:r>
            <a:r>
              <a:rPr lang="en-US" sz="2400" dirty="0"/>
              <a:t>	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80 bits		  	1024 bits	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128 bits		  	3072 bits	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256 bits 		</a:t>
            </a:r>
            <a:r>
              <a:rPr lang="en-US" sz="2400" b="1" u="sng" dirty="0"/>
              <a:t>15360</a:t>
            </a:r>
            <a:r>
              <a:rPr lang="en-US" sz="2400" dirty="0"/>
              <a:t> bits</a:t>
            </a:r>
            <a:endParaRPr lang="it-IT" sz="2400" dirty="0"/>
          </a:p>
        </p:txBody>
      </p:sp>
      <p:grpSp>
        <p:nvGrpSpPr>
          <p:cNvPr id="5" name="Group 5"/>
          <p:cNvGrpSpPr/>
          <p:nvPr/>
        </p:nvGrpSpPr>
        <p:grpSpPr>
          <a:xfrm>
            <a:off x="6322967" y="3265472"/>
            <a:ext cx="1752600" cy="387798"/>
            <a:chOff x="6400800" y="2123962"/>
            <a:chExt cx="1752600" cy="290849"/>
          </a:xfrm>
        </p:grpSpPr>
        <p:sp>
          <p:nvSpPr>
            <p:cNvPr id="6" name="TextBox 6"/>
            <p:cNvSpPr txBox="1"/>
            <p:nvPr/>
          </p:nvSpPr>
          <p:spPr>
            <a:xfrm>
              <a:off x="6420383" y="2123962"/>
              <a:ext cx="1661031" cy="2908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400" dirty="0"/>
                <a:t>Elliptic Curve</a:t>
              </a:r>
            </a:p>
          </p:txBody>
        </p:sp>
        <p:cxnSp>
          <p:nvCxnSpPr>
            <p:cNvPr id="7" name="Straight Connector 7"/>
            <p:cNvCxnSpPr/>
            <p:nvPr/>
          </p:nvCxnSpPr>
          <p:spPr>
            <a:xfrm>
              <a:off x="6400800" y="2372344"/>
              <a:ext cx="1752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8"/>
          <p:cNvSpPr txBox="1"/>
          <p:nvPr/>
        </p:nvSpPr>
        <p:spPr>
          <a:xfrm>
            <a:off x="6566754" y="3570757"/>
            <a:ext cx="1072730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163 bits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283 bits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571 bits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1450667" y="4592690"/>
            <a:ext cx="589776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it-IT" sz="2400" b="1" dirty="0">
              <a:solidFill>
                <a:srgbClr val="FF0000"/>
              </a:solidFill>
            </a:endParaRPr>
          </a:p>
          <a:p>
            <a:pPr algn="ctr"/>
            <a:r>
              <a:rPr lang="it-IT" sz="2400" b="1" dirty="0">
                <a:solidFill>
                  <a:srgbClr val="FF0000"/>
                </a:solidFill>
              </a:rPr>
              <a:t>EC </a:t>
            </a:r>
            <a:r>
              <a:rPr lang="it-IT" sz="2400" b="1" dirty="0" err="1">
                <a:solidFill>
                  <a:srgbClr val="FF0000"/>
                </a:solidFill>
              </a:rPr>
              <a:t>scales</a:t>
            </a:r>
            <a:r>
              <a:rPr lang="it-IT" sz="2400" b="1" dirty="0">
                <a:solidFill>
                  <a:srgbClr val="FF0000"/>
                </a:solidFill>
              </a:rPr>
              <a:t> </a:t>
            </a:r>
            <a:r>
              <a:rPr lang="it-IT" sz="2400" b="1" dirty="0" err="1">
                <a:solidFill>
                  <a:srgbClr val="FF0000"/>
                </a:solidFill>
              </a:rPr>
              <a:t>better</a:t>
            </a:r>
            <a:r>
              <a:rPr lang="it-IT" sz="2400" b="1" dirty="0">
                <a:solidFill>
                  <a:srgbClr val="FF0000"/>
                </a:solidFill>
              </a:rPr>
              <a:t> </a:t>
            </a:r>
            <a:r>
              <a:rPr lang="it-IT" sz="2400" b="1" dirty="0" err="1">
                <a:solidFill>
                  <a:srgbClr val="FF0000"/>
                </a:solidFill>
              </a:rPr>
              <a:t>than</a:t>
            </a:r>
            <a:r>
              <a:rPr lang="it-IT" sz="2400" b="1" dirty="0">
                <a:solidFill>
                  <a:srgbClr val="FF0000"/>
                </a:solidFill>
              </a:rPr>
              <a:t> </a:t>
            </a:r>
            <a:r>
              <a:rPr lang="it-IT" sz="2400" b="1" dirty="0" err="1">
                <a:solidFill>
                  <a:srgbClr val="FF0000"/>
                </a:solidFill>
              </a:rPr>
              <a:t>ordinary</a:t>
            </a:r>
            <a:r>
              <a:rPr lang="it-IT" sz="2400" b="1" dirty="0">
                <a:solidFill>
                  <a:srgbClr val="FF0000"/>
                </a:solidFill>
              </a:rPr>
              <a:t> modular </a:t>
            </a:r>
            <a:r>
              <a:rPr lang="it-IT" sz="2400" b="1" dirty="0" err="1">
                <a:solidFill>
                  <a:srgbClr val="FF0000"/>
                </a:solidFill>
              </a:rPr>
              <a:t>groups</a:t>
            </a:r>
            <a:r>
              <a:rPr lang="it-IT" sz="2400" b="1" dirty="0">
                <a:solidFill>
                  <a:srgbClr val="FF0000"/>
                </a:solidFill>
              </a:rPr>
              <a:t> </a:t>
            </a:r>
            <a:br>
              <a:rPr lang="it-IT" sz="2400" b="1" dirty="0">
                <a:solidFill>
                  <a:srgbClr val="FF0000"/>
                </a:solidFill>
              </a:rPr>
            </a:br>
            <a:r>
              <a:rPr lang="it-IT" sz="2400" b="1" dirty="0">
                <a:solidFill>
                  <a:srgbClr val="FF0000"/>
                </a:solidFill>
              </a:rPr>
              <a:t>with </a:t>
            </a:r>
            <a:r>
              <a:rPr lang="it-IT" sz="2400" b="1" dirty="0" err="1">
                <a:solidFill>
                  <a:srgbClr val="FF0000"/>
                </a:solidFill>
              </a:rPr>
              <a:t>increased</a:t>
            </a:r>
            <a:r>
              <a:rPr lang="it-IT" sz="2400" b="1" dirty="0">
                <a:solidFill>
                  <a:srgbClr val="FF0000"/>
                </a:solidFill>
              </a:rPr>
              <a:t> security </a:t>
            </a:r>
            <a:r>
              <a:rPr lang="it-IT" sz="2400" b="1" dirty="0" err="1">
                <a:solidFill>
                  <a:srgbClr val="FF0000"/>
                </a:solidFill>
              </a:rPr>
              <a:t>parameter</a:t>
            </a:r>
            <a:r>
              <a:rPr lang="it-IT" sz="2400" b="1" dirty="0">
                <a:solidFill>
                  <a:srgbClr val="FF0000"/>
                </a:solidFill>
              </a:rPr>
              <a:t>!! </a:t>
            </a:r>
          </a:p>
          <a:p>
            <a:pPr algn="ctr"/>
            <a:r>
              <a:rPr lang="it-IT" sz="2400" b="1" dirty="0" err="1"/>
              <a:t>Obvious</a:t>
            </a:r>
            <a:r>
              <a:rPr lang="it-IT" sz="2400" b="1" dirty="0"/>
              <a:t> long </a:t>
            </a:r>
            <a:r>
              <a:rPr lang="it-IT" sz="2400" b="1" dirty="0" err="1"/>
              <a:t>term</a:t>
            </a:r>
            <a:r>
              <a:rPr lang="it-IT" sz="2400" b="1" dirty="0"/>
              <a:t> </a:t>
            </a:r>
            <a:r>
              <a:rPr lang="it-IT" sz="2400" b="1" dirty="0" err="1"/>
              <a:t>deployment</a:t>
            </a:r>
            <a:r>
              <a:rPr lang="it-IT" sz="2400" b="1" dirty="0"/>
              <a:t> </a:t>
            </a:r>
            <a:r>
              <a:rPr lang="it-IT" sz="2400" b="1" dirty="0" err="1"/>
              <a:t>choice</a:t>
            </a:r>
            <a:r>
              <a:rPr lang="it-IT" sz="2400" b="1" dirty="0"/>
              <a:t>!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685800" y="1418799"/>
            <a:ext cx="7798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 err="1"/>
              <a:t>Conveniently</a:t>
            </a:r>
            <a:r>
              <a:rPr lang="it-IT" sz="2800" b="1" dirty="0"/>
              <a:t> </a:t>
            </a:r>
            <a:r>
              <a:rPr lang="it-IT" sz="2800" b="1" dirty="0" err="1"/>
              <a:t>implemented</a:t>
            </a:r>
            <a:r>
              <a:rPr lang="it-IT" sz="2800" b="1" dirty="0"/>
              <a:t> over </a:t>
            </a:r>
            <a:r>
              <a:rPr lang="it-IT" sz="2800" b="1" dirty="0" err="1"/>
              <a:t>Elliptic</a:t>
            </a:r>
            <a:r>
              <a:rPr lang="it-IT" sz="2800" b="1" dirty="0"/>
              <a:t> Curve </a:t>
            </a:r>
            <a:r>
              <a:rPr lang="it-IT" sz="2800" b="1" dirty="0" err="1"/>
              <a:t>Groups</a:t>
            </a:r>
            <a:endParaRPr lang="it-IT" sz="2800" b="1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2155008" y="1873869"/>
            <a:ext cx="52060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it-IT" sz="2400" b="1" dirty="0">
              <a:solidFill>
                <a:srgbClr val="FF0000"/>
              </a:solidFill>
            </a:endParaRPr>
          </a:p>
          <a:p>
            <a:pPr algn="ctr"/>
            <a:r>
              <a:rPr lang="it-IT" sz="2400" b="1" dirty="0">
                <a:solidFill>
                  <a:srgbClr val="FF0000"/>
                </a:solidFill>
              </a:rPr>
              <a:t>And </a:t>
            </a:r>
            <a:r>
              <a:rPr lang="it-IT" sz="2400" b="1" dirty="0" err="1">
                <a:solidFill>
                  <a:srgbClr val="FF0000"/>
                </a:solidFill>
              </a:rPr>
              <a:t>why</a:t>
            </a:r>
            <a:r>
              <a:rPr lang="it-IT" sz="2400" b="1" dirty="0">
                <a:solidFill>
                  <a:srgbClr val="FF0000"/>
                </a:solidFill>
              </a:rPr>
              <a:t> </a:t>
            </a:r>
            <a:r>
              <a:rPr lang="it-IT" sz="2400" b="1" dirty="0" err="1">
                <a:solidFill>
                  <a:srgbClr val="FF0000"/>
                </a:solidFill>
              </a:rPr>
              <a:t>we</a:t>
            </a:r>
            <a:r>
              <a:rPr lang="it-IT" sz="2400" b="1" dirty="0">
                <a:solidFill>
                  <a:srgbClr val="FF0000"/>
                </a:solidFill>
              </a:rPr>
              <a:t> </a:t>
            </a:r>
            <a:r>
              <a:rPr lang="it-IT" sz="2400" b="1" dirty="0" err="1">
                <a:solidFill>
                  <a:srgbClr val="FF0000"/>
                </a:solidFill>
              </a:rPr>
              <a:t>want</a:t>
            </a:r>
            <a:r>
              <a:rPr lang="it-IT" sz="2400" b="1" dirty="0">
                <a:solidFill>
                  <a:srgbClr val="FF0000"/>
                </a:solidFill>
              </a:rPr>
              <a:t> EC </a:t>
            </a:r>
            <a:r>
              <a:rPr lang="it-IT" sz="2400" b="1" dirty="0" err="1">
                <a:solidFill>
                  <a:srgbClr val="FF0000"/>
                </a:solidFill>
              </a:rPr>
              <a:t>cryptography</a:t>
            </a:r>
            <a:r>
              <a:rPr lang="it-IT" sz="2400" b="1" dirty="0">
                <a:solidFill>
                  <a:srgbClr val="FF0000"/>
                </a:solidFill>
              </a:rPr>
              <a:t>, </a:t>
            </a:r>
            <a:r>
              <a:rPr lang="it-IT" sz="2400" b="1" dirty="0" err="1">
                <a:solidFill>
                  <a:srgbClr val="FF0000"/>
                </a:solidFill>
              </a:rPr>
              <a:t>then</a:t>
            </a:r>
            <a:r>
              <a:rPr lang="it-IT" sz="2400" b="1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71164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ElGamal</a:t>
            </a:r>
            <a:r>
              <a:rPr lang="it-IT" dirty="0"/>
              <a:t> - background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it-IT" dirty="0" err="1"/>
              <a:t>Asymmetric</a:t>
            </a:r>
            <a:r>
              <a:rPr lang="it-IT" dirty="0"/>
              <a:t> </a:t>
            </a:r>
            <a:r>
              <a:rPr lang="it-IT" dirty="0" err="1"/>
              <a:t>cryptosystem</a:t>
            </a:r>
            <a:endParaRPr lang="it-IT" dirty="0"/>
          </a:p>
          <a:p>
            <a:pPr lvl="1">
              <a:defRPr/>
            </a:pPr>
            <a:r>
              <a:rPr lang="it-IT" dirty="0"/>
              <a:t>Public key system, 1985, </a:t>
            </a:r>
            <a:r>
              <a:rPr lang="it-IT" dirty="0" err="1"/>
              <a:t>Taher</a:t>
            </a:r>
            <a:r>
              <a:rPr lang="it-IT" dirty="0"/>
              <a:t> </a:t>
            </a:r>
            <a:r>
              <a:rPr lang="it-IT" dirty="0" err="1"/>
              <a:t>Elgamal</a:t>
            </a:r>
            <a:endParaRPr lang="it-IT" dirty="0"/>
          </a:p>
          <a:p>
            <a:pPr lvl="1">
              <a:defRPr/>
            </a:pPr>
            <a:r>
              <a:rPr lang="it-IT" dirty="0" err="1"/>
              <a:t>Based</a:t>
            </a:r>
            <a:r>
              <a:rPr lang="it-IT" dirty="0"/>
              <a:t> on Discrete log</a:t>
            </a:r>
          </a:p>
          <a:p>
            <a:pPr lvl="2">
              <a:defRPr/>
            </a:pPr>
            <a:r>
              <a:rPr lang="it-IT" dirty="0" err="1"/>
              <a:t>Different</a:t>
            </a:r>
            <a:r>
              <a:rPr lang="it-IT" dirty="0"/>
              <a:t> “hard”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RSA (factoring)</a:t>
            </a:r>
          </a:p>
          <a:p>
            <a:pPr lvl="1">
              <a:defRPr/>
            </a:pPr>
            <a:r>
              <a:rPr lang="it-IT" dirty="0" err="1"/>
              <a:t>Dlog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Public Key (</a:t>
            </a:r>
            <a:r>
              <a:rPr lang="it-IT" dirty="0" err="1"/>
              <a:t>asymmetric</a:t>
            </a:r>
            <a:r>
              <a:rPr lang="it-IT" dirty="0"/>
              <a:t>) </a:t>
            </a:r>
            <a:r>
              <a:rPr lang="it-IT" dirty="0" err="1"/>
              <a:t>cryptosystem</a:t>
            </a:r>
            <a:endParaRPr lang="it-IT" dirty="0"/>
          </a:p>
          <a:p>
            <a:pPr>
              <a:defRPr/>
            </a:pPr>
            <a:endParaRPr lang="it-IT" dirty="0"/>
          </a:p>
          <a:p>
            <a:pPr>
              <a:defRPr/>
            </a:pPr>
            <a:r>
              <a:rPr lang="it-IT" dirty="0" err="1"/>
              <a:t>Inspired</a:t>
            </a:r>
            <a:r>
              <a:rPr lang="it-IT" dirty="0"/>
              <a:t> </a:t>
            </a:r>
            <a:r>
              <a:rPr lang="it-IT" dirty="0" err="1"/>
              <a:t>by</a:t>
            </a:r>
            <a:r>
              <a:rPr lang="it-IT" dirty="0"/>
              <a:t> DH</a:t>
            </a:r>
          </a:p>
          <a:p>
            <a:pPr lvl="1">
              <a:defRPr/>
            </a:pPr>
            <a:r>
              <a:rPr lang="it-IT" dirty="0"/>
              <a:t>DH = key agreement, NOT a </a:t>
            </a:r>
            <a:r>
              <a:rPr lang="it-IT" dirty="0" err="1"/>
              <a:t>cipher</a:t>
            </a:r>
            <a:endParaRPr lang="it-IT" dirty="0"/>
          </a:p>
          <a:p>
            <a:pPr lvl="1">
              <a:defRPr/>
            </a:pPr>
            <a:r>
              <a:rPr lang="it-IT" dirty="0" err="1"/>
              <a:t>ElGamal</a:t>
            </a:r>
            <a:r>
              <a:rPr lang="it-IT" dirty="0"/>
              <a:t>: </a:t>
            </a:r>
            <a:r>
              <a:rPr lang="it-IT" dirty="0" err="1"/>
              <a:t>turns</a:t>
            </a:r>
            <a:r>
              <a:rPr lang="it-IT" dirty="0"/>
              <a:t> DH idea </a:t>
            </a:r>
            <a:r>
              <a:rPr lang="it-IT" dirty="0" err="1"/>
              <a:t>into</a:t>
            </a:r>
            <a:r>
              <a:rPr lang="it-IT" dirty="0"/>
              <a:t> </a:t>
            </a:r>
            <a:r>
              <a:rPr lang="it-IT" dirty="0" err="1"/>
              <a:t>an</a:t>
            </a:r>
            <a:r>
              <a:rPr lang="it-IT" dirty="0"/>
              <a:t> </a:t>
            </a:r>
            <a:r>
              <a:rPr lang="it-IT" dirty="0" err="1"/>
              <a:t>asymmetric</a:t>
            </a:r>
            <a:r>
              <a:rPr lang="it-IT" dirty="0"/>
              <a:t> </a:t>
            </a:r>
            <a:r>
              <a:rPr lang="it-IT" dirty="0" err="1"/>
              <a:t>cipher</a:t>
            </a:r>
            <a:endParaRPr lang="it-IT" dirty="0"/>
          </a:p>
          <a:p>
            <a:pPr lvl="2">
              <a:defRPr/>
            </a:pPr>
            <a:endParaRPr lang="it-IT" dirty="0"/>
          </a:p>
          <a:p>
            <a:pPr>
              <a:defRPr/>
            </a:pPr>
            <a:r>
              <a:rPr lang="it-IT" dirty="0" err="1"/>
              <a:t>Probabilistic</a:t>
            </a:r>
            <a:r>
              <a:rPr lang="it-IT" dirty="0"/>
              <a:t> </a:t>
            </a:r>
            <a:r>
              <a:rPr lang="it-IT" dirty="0" err="1"/>
              <a:t>cipher</a:t>
            </a:r>
            <a:endParaRPr lang="it-IT" dirty="0"/>
          </a:p>
          <a:p>
            <a:pPr lvl="1">
              <a:defRPr/>
            </a:pPr>
            <a:r>
              <a:rPr lang="it-IT" dirty="0"/>
              <a:t>Multiple </a:t>
            </a:r>
            <a:r>
              <a:rPr lang="it-IT" dirty="0" err="1"/>
              <a:t>encrypt</a:t>
            </a:r>
            <a:r>
              <a:rPr lang="it-IT" dirty="0"/>
              <a:t> </a:t>
            </a:r>
            <a:r>
              <a:rPr lang="it-IT" dirty="0" err="1"/>
              <a:t>of</a:t>
            </a:r>
            <a:r>
              <a:rPr lang="it-IT" dirty="0"/>
              <a:t>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message</a:t>
            </a:r>
            <a:r>
              <a:rPr lang="it-IT" dirty="0"/>
              <a:t> =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ciphertexts</a:t>
            </a:r>
            <a:endParaRPr lang="it-IT" dirty="0"/>
          </a:p>
          <a:p>
            <a:pPr lvl="1">
              <a:defRPr/>
            </a:pPr>
            <a:r>
              <a:rPr lang="it-IT" dirty="0" err="1"/>
              <a:t>Semantic</a:t>
            </a:r>
            <a:r>
              <a:rPr lang="it-IT" dirty="0"/>
              <a:t> security (under DDH </a:t>
            </a:r>
            <a:r>
              <a:rPr lang="it-IT" dirty="0" err="1"/>
              <a:t>assumption</a:t>
            </a:r>
            <a:r>
              <a:rPr lang="it-IT" dirty="0"/>
              <a:t>)</a:t>
            </a:r>
          </a:p>
          <a:p>
            <a:pPr lvl="1">
              <a:defRPr/>
            </a:pPr>
            <a:r>
              <a:rPr lang="it-IT" dirty="0"/>
              <a:t>Price </a:t>
            </a:r>
            <a:r>
              <a:rPr lang="it-IT" dirty="0" err="1"/>
              <a:t>to</a:t>
            </a:r>
            <a:r>
              <a:rPr lang="it-IT" dirty="0"/>
              <a:t> </a:t>
            </a:r>
            <a:r>
              <a:rPr lang="it-IT" dirty="0" err="1"/>
              <a:t>pay</a:t>
            </a:r>
            <a:r>
              <a:rPr lang="it-IT" dirty="0"/>
              <a:t>: 1</a:t>
            </a:r>
            <a:r>
              <a:rPr lang="it-IT" dirty="0">
                <a:sym typeface="Wingdings" pitchFamily="2" charset="2"/>
              </a:rPr>
              <a:t></a:t>
            </a:r>
            <a:r>
              <a:rPr lang="it-IT" dirty="0"/>
              <a:t>2 </a:t>
            </a:r>
            <a:r>
              <a:rPr lang="it-IT" dirty="0" err="1"/>
              <a:t>ciphertext</a:t>
            </a:r>
            <a:r>
              <a:rPr lang="it-IT" dirty="0"/>
              <a:t> </a:t>
            </a:r>
            <a:r>
              <a:rPr lang="it-IT" dirty="0" err="1"/>
              <a:t>expansion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ElGamal</a:t>
            </a:r>
            <a:r>
              <a:rPr lang="it-IT" dirty="0"/>
              <a:t> - sketch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48150" y="1341438"/>
            <a:ext cx="4133850" cy="466725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operations</a:t>
            </a:r>
            <a:r>
              <a:rPr lang="it-IT" dirty="0"/>
              <a:t> </a:t>
            </a:r>
            <a:r>
              <a:rPr lang="it-IT" dirty="0" err="1"/>
              <a:t>mod</a:t>
            </a:r>
            <a:r>
              <a:rPr lang="it-IT" dirty="0"/>
              <a:t> p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042988" y="1125538"/>
          <a:ext cx="3057525" cy="327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2" imgW="1282680" imgH="1371600" progId="Equation.3">
                  <p:embed/>
                </p:oleObj>
              </mc:Choice>
              <mc:Fallback>
                <p:oleObj name="Equazione" r:id="rId2" imgW="1282680" imgH="1371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125538"/>
                        <a:ext cx="3057525" cy="3271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CasellaDiTesto 4"/>
          <p:cNvSpPr txBox="1">
            <a:spLocks noChangeArrowheads="1"/>
          </p:cNvSpPr>
          <p:nvPr/>
        </p:nvSpPr>
        <p:spPr bwMode="auto">
          <a:xfrm>
            <a:off x="4535488" y="2133600"/>
            <a:ext cx="4667250" cy="166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Creative way to “</a:t>
            </a:r>
            <a:r>
              <a:rPr lang="it-IT" b="1" dirty="0" err="1">
                <a:solidFill>
                  <a:srgbClr val="FF0000"/>
                </a:solidFill>
              </a:rPr>
              <a:t>reuse</a:t>
            </a:r>
            <a:r>
              <a:rPr lang="it-IT" b="1" dirty="0">
                <a:solidFill>
                  <a:srgbClr val="FF0000"/>
                </a:solidFill>
              </a:rPr>
              <a:t>” </a:t>
            </a:r>
            <a:r>
              <a:rPr lang="it-IT" b="1" dirty="0" err="1">
                <a:solidFill>
                  <a:srgbClr val="FF0000"/>
                </a:solidFill>
              </a:rPr>
              <a:t>Diffie-Hellman</a:t>
            </a:r>
            <a:r>
              <a:rPr lang="it-IT" b="1" dirty="0">
                <a:solidFill>
                  <a:srgbClr val="FF0000"/>
                </a:solidFill>
              </a:rPr>
              <a:t>!</a:t>
            </a:r>
          </a:p>
          <a:p>
            <a:r>
              <a:rPr lang="it-IT" sz="2400" b="1" dirty="0" err="1">
                <a:solidFill>
                  <a:srgbClr val="FF0000"/>
                </a:solidFill>
              </a:rPr>
              <a:t>g</a:t>
            </a:r>
            <a:r>
              <a:rPr lang="it-IT" sz="2400" b="1" baseline="30000" dirty="0" err="1">
                <a:solidFill>
                  <a:srgbClr val="FF0000"/>
                </a:solidFill>
              </a:rPr>
              <a:t>s</a:t>
            </a:r>
            <a:r>
              <a:rPr lang="it-IT" b="1" dirty="0">
                <a:solidFill>
                  <a:srgbClr val="FF0000"/>
                </a:solidFill>
              </a:rPr>
              <a:t>, </a:t>
            </a:r>
            <a:r>
              <a:rPr lang="it-IT" sz="2400" b="1" dirty="0">
                <a:solidFill>
                  <a:srgbClr val="FF0000"/>
                </a:solidFill>
              </a:rPr>
              <a:t>g</a:t>
            </a:r>
            <a:r>
              <a:rPr lang="it-IT" sz="2400" b="1" baseline="30000" dirty="0">
                <a:solidFill>
                  <a:srgbClr val="FF0000"/>
                </a:solidFill>
              </a:rPr>
              <a:t>r</a:t>
            </a:r>
            <a:r>
              <a:rPr lang="it-IT" b="1" dirty="0">
                <a:solidFill>
                  <a:srgbClr val="FF0000"/>
                </a:solidFill>
              </a:rPr>
              <a:t> :  </a:t>
            </a:r>
            <a:r>
              <a:rPr lang="it-IT" b="1" dirty="0" err="1">
                <a:solidFill>
                  <a:srgbClr val="FF0000"/>
                </a:solidFill>
              </a:rPr>
              <a:t>known</a:t>
            </a:r>
            <a:r>
              <a:rPr lang="it-IT" b="1" dirty="0">
                <a:solidFill>
                  <a:srgbClr val="FF0000"/>
                </a:solidFill>
              </a:rPr>
              <a:t> to </a:t>
            </a:r>
            <a:r>
              <a:rPr lang="it-IT" b="1" dirty="0" err="1">
                <a:solidFill>
                  <a:srgbClr val="FF0000"/>
                </a:solidFill>
              </a:rPr>
              <a:t>all</a:t>
            </a:r>
            <a:r>
              <a:rPr lang="it-IT" b="1" dirty="0">
                <a:solidFill>
                  <a:srgbClr val="FF0000"/>
                </a:solidFill>
              </a:rPr>
              <a:t> (</a:t>
            </a:r>
            <a:r>
              <a:rPr lang="it-IT" sz="2400" b="1" dirty="0" err="1">
                <a:solidFill>
                  <a:srgbClr val="FF0000"/>
                </a:solidFill>
              </a:rPr>
              <a:t>g</a:t>
            </a:r>
            <a:r>
              <a:rPr lang="it-IT" sz="2400" b="1" baseline="30000" dirty="0" err="1">
                <a:solidFill>
                  <a:srgbClr val="FF0000"/>
                </a:solidFill>
              </a:rPr>
              <a:t>s</a:t>
            </a:r>
            <a:r>
              <a:rPr lang="it-IT" b="1" dirty="0">
                <a:solidFill>
                  <a:srgbClr val="FF0000"/>
                </a:solidFill>
              </a:rPr>
              <a:t> public, </a:t>
            </a:r>
            <a:r>
              <a:rPr lang="it-IT" sz="2400" b="1" dirty="0">
                <a:solidFill>
                  <a:srgbClr val="FF0000"/>
                </a:solidFill>
              </a:rPr>
              <a:t>g</a:t>
            </a:r>
            <a:r>
              <a:rPr lang="it-IT" sz="2400" b="1" baseline="30000" dirty="0">
                <a:solidFill>
                  <a:srgbClr val="FF0000"/>
                </a:solidFill>
              </a:rPr>
              <a:t>r</a:t>
            </a:r>
            <a:r>
              <a:rPr lang="it-IT" b="1" dirty="0">
                <a:solidFill>
                  <a:srgbClr val="FF0000"/>
                </a:solidFill>
              </a:rPr>
              <a:t> in </a:t>
            </a:r>
            <a:r>
              <a:rPr lang="it-IT" b="1" dirty="0" err="1">
                <a:solidFill>
                  <a:srgbClr val="FF0000"/>
                </a:solidFill>
              </a:rPr>
              <a:t>ciphertext</a:t>
            </a:r>
            <a:r>
              <a:rPr lang="it-IT" b="1" dirty="0">
                <a:solidFill>
                  <a:srgbClr val="FF0000"/>
                </a:solidFill>
              </a:rPr>
              <a:t>) </a:t>
            </a:r>
          </a:p>
          <a:p>
            <a:r>
              <a:rPr lang="it-IT" b="1" dirty="0">
                <a:solidFill>
                  <a:srgbClr val="FF0000"/>
                </a:solidFill>
              </a:rPr>
              <a:t>s:            </a:t>
            </a:r>
            <a:r>
              <a:rPr lang="it-IT" b="1" dirty="0" err="1">
                <a:solidFill>
                  <a:srgbClr val="FF0000"/>
                </a:solidFill>
              </a:rPr>
              <a:t>known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dirty="0" err="1">
                <a:solidFill>
                  <a:srgbClr val="FF0000"/>
                </a:solidFill>
              </a:rPr>
              <a:t>only</a:t>
            </a:r>
            <a:r>
              <a:rPr lang="it-IT" b="1" dirty="0">
                <a:solidFill>
                  <a:srgbClr val="FF0000"/>
                </a:solidFill>
              </a:rPr>
              <a:t> by RX (secret </a:t>
            </a:r>
            <a:r>
              <a:rPr lang="it-IT" b="1" dirty="0" err="1">
                <a:solidFill>
                  <a:srgbClr val="FF0000"/>
                </a:solidFill>
              </a:rPr>
              <a:t>key</a:t>
            </a:r>
            <a:r>
              <a:rPr lang="it-IT" b="1" dirty="0">
                <a:solidFill>
                  <a:srgbClr val="FF0000"/>
                </a:solidFill>
              </a:rPr>
              <a:t>)</a:t>
            </a:r>
          </a:p>
          <a:p>
            <a:r>
              <a:rPr lang="it-IT" b="1">
                <a:solidFill>
                  <a:srgbClr val="FF0000"/>
                </a:solidFill>
              </a:rPr>
              <a:t>r:            </a:t>
            </a:r>
            <a:r>
              <a:rPr lang="it-IT" b="1" dirty="0" err="1">
                <a:solidFill>
                  <a:srgbClr val="FF0000"/>
                </a:solidFill>
              </a:rPr>
              <a:t>known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dirty="0" err="1">
                <a:solidFill>
                  <a:srgbClr val="FF0000"/>
                </a:solidFill>
              </a:rPr>
              <a:t>only</a:t>
            </a:r>
            <a:r>
              <a:rPr lang="it-IT" b="1" dirty="0">
                <a:solidFill>
                  <a:srgbClr val="FF0000"/>
                </a:solidFill>
              </a:rPr>
              <a:t> by TX (random) </a:t>
            </a:r>
          </a:p>
          <a:p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sz="2400" b="1" dirty="0" err="1">
                <a:solidFill>
                  <a:srgbClr val="FF0000"/>
                </a:solidFill>
              </a:rPr>
              <a:t>g</a:t>
            </a:r>
            <a:r>
              <a:rPr lang="it-IT" sz="2400" b="1" baseline="30000" dirty="0" err="1">
                <a:solidFill>
                  <a:srgbClr val="FF0000"/>
                </a:solidFill>
              </a:rPr>
              <a:t>sr</a:t>
            </a:r>
            <a:r>
              <a:rPr lang="it-IT" b="1" dirty="0">
                <a:solidFill>
                  <a:srgbClr val="FF0000"/>
                </a:solidFill>
              </a:rPr>
              <a:t> :      No way for </a:t>
            </a:r>
            <a:r>
              <a:rPr lang="it-IT" b="1" dirty="0" err="1">
                <a:solidFill>
                  <a:srgbClr val="FF0000"/>
                </a:solidFill>
              </a:rPr>
              <a:t>anybody</a:t>
            </a:r>
            <a:r>
              <a:rPr lang="it-IT" b="1" dirty="0">
                <a:solidFill>
                  <a:srgbClr val="FF0000"/>
                </a:solidFill>
              </a:rPr>
              <a:t> else to compute</a:t>
            </a:r>
          </a:p>
        </p:txBody>
      </p:sp>
      <p:graphicFrame>
        <p:nvGraphicFramePr>
          <p:cNvPr id="1030" name="Object 2"/>
          <p:cNvGraphicFramePr>
            <a:graphicFrameLocks noChangeAspect="1"/>
          </p:cNvGraphicFramePr>
          <p:nvPr/>
        </p:nvGraphicFramePr>
        <p:xfrm>
          <a:off x="1042988" y="4538663"/>
          <a:ext cx="4208462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4" imgW="1765080" imgH="228600" progId="Equation.3">
                  <p:embed/>
                </p:oleObj>
              </mc:Choice>
              <mc:Fallback>
                <p:oleObj name="Equazione" r:id="rId4" imgW="176508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538663"/>
                        <a:ext cx="4208462" cy="546100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1" name="Object 2"/>
          <p:cNvGraphicFramePr>
            <a:graphicFrameLocks noChangeAspect="1"/>
          </p:cNvGraphicFramePr>
          <p:nvPr/>
        </p:nvGraphicFramePr>
        <p:xfrm>
          <a:off x="1042988" y="5121275"/>
          <a:ext cx="6781800" cy="115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6" imgW="2844720" imgH="482400" progId="Equation.3">
                  <p:embed/>
                </p:oleObj>
              </mc:Choice>
              <mc:Fallback>
                <p:oleObj name="Equazione" r:id="rId6" imgW="2844720" imgH="4824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5121275"/>
                        <a:ext cx="6781800" cy="1150938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" descr="Horizontal brick"/>
          <p:cNvSpPr>
            <a:spLocks noChangeArrowheads="1"/>
          </p:cNvSpPr>
          <p:nvPr/>
        </p:nvSpPr>
        <p:spPr bwMode="auto">
          <a:xfrm>
            <a:off x="5435600" y="5445125"/>
            <a:ext cx="1368425" cy="576263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 b="1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Anymmetric</a:t>
            </a:r>
            <a:r>
              <a:rPr lang="it-IT" dirty="0"/>
              <a:t> </a:t>
            </a:r>
            <a:r>
              <a:rPr lang="it-IT" dirty="0" err="1"/>
              <a:t>ciphers</a:t>
            </a:r>
            <a:r>
              <a:rPr lang="it-IT" dirty="0"/>
              <a:t>: </a:t>
            </a:r>
            <a:br>
              <a:rPr lang="it-IT" dirty="0"/>
            </a:br>
            <a:r>
              <a:rPr lang="it-IT" sz="2800" dirty="0"/>
              <a:t>“</a:t>
            </a:r>
            <a:r>
              <a:rPr lang="it-IT" sz="2800" dirty="0" err="1"/>
              <a:t>hybrid</a:t>
            </a:r>
            <a:r>
              <a:rPr lang="it-IT" sz="2800" dirty="0"/>
              <a:t>” </a:t>
            </a:r>
            <a:r>
              <a:rPr lang="it-IT" sz="2800" dirty="0" err="1"/>
              <a:t>usage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1376363"/>
            <a:ext cx="7696200" cy="1836737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it-IT" dirty="0" err="1"/>
              <a:t>Message</a:t>
            </a:r>
            <a:r>
              <a:rPr lang="it-IT" dirty="0"/>
              <a:t> </a:t>
            </a:r>
            <a:r>
              <a:rPr lang="it-IT" dirty="0" err="1"/>
              <a:t>must</a:t>
            </a:r>
            <a:r>
              <a:rPr lang="it-IT" dirty="0"/>
              <a:t> </a:t>
            </a:r>
            <a:r>
              <a:rPr lang="it-IT" dirty="0" err="1"/>
              <a:t>be</a:t>
            </a:r>
            <a:r>
              <a:rPr lang="it-IT" dirty="0"/>
              <a:t> </a:t>
            </a:r>
            <a:r>
              <a:rPr lang="it-IT" dirty="0" err="1"/>
              <a:t>point</a:t>
            </a:r>
            <a:r>
              <a:rPr lang="it-IT" dirty="0"/>
              <a:t> in </a:t>
            </a:r>
            <a:r>
              <a:rPr lang="it-IT" dirty="0" err="1"/>
              <a:t>group</a:t>
            </a:r>
            <a:endParaRPr lang="it-IT" dirty="0"/>
          </a:p>
          <a:p>
            <a:pPr lvl="1">
              <a:defRPr/>
            </a:pPr>
            <a:r>
              <a:rPr lang="it-IT" dirty="0"/>
              <a:t>E.g., a </a:t>
            </a:r>
            <a:r>
              <a:rPr lang="it-IT" dirty="0" err="1"/>
              <a:t>number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1 and p-1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mod</a:t>
            </a:r>
            <a:r>
              <a:rPr lang="it-IT" dirty="0"/>
              <a:t> p </a:t>
            </a:r>
            <a:r>
              <a:rPr lang="it-IT" dirty="0" err="1"/>
              <a:t>integers</a:t>
            </a:r>
            <a:endParaRPr lang="it-IT" dirty="0"/>
          </a:p>
          <a:p>
            <a:pPr lvl="1">
              <a:defRPr/>
            </a:pPr>
            <a:r>
              <a:rPr lang="it-IT" dirty="0"/>
              <a:t>Prime p: </a:t>
            </a:r>
            <a:r>
              <a:rPr lang="it-IT" dirty="0" err="1"/>
              <a:t>for</a:t>
            </a:r>
            <a:r>
              <a:rPr lang="it-IT" dirty="0"/>
              <a:t> </a:t>
            </a:r>
            <a:r>
              <a:rPr lang="it-IT" dirty="0" err="1"/>
              <a:t>instance</a:t>
            </a:r>
            <a:r>
              <a:rPr lang="it-IT" dirty="0"/>
              <a:t> 1024 </a:t>
            </a:r>
            <a:r>
              <a:rPr lang="it-IT" dirty="0" err="1"/>
              <a:t>bits</a:t>
            </a:r>
            <a:endParaRPr lang="it-IT" dirty="0"/>
          </a:p>
          <a:p>
            <a:pPr lvl="1">
              <a:defRPr/>
            </a:pP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messages</a:t>
            </a:r>
            <a:r>
              <a:rPr lang="it-IT" dirty="0"/>
              <a:t> can </a:t>
            </a:r>
            <a:r>
              <a:rPr lang="it-IT" dirty="0" err="1"/>
              <a:t>be</a:t>
            </a:r>
            <a:r>
              <a:rPr lang="it-IT" dirty="0"/>
              <a:t> </a:t>
            </a:r>
            <a:r>
              <a:rPr lang="it-IT" dirty="0" err="1"/>
              <a:t>much</a:t>
            </a:r>
            <a:r>
              <a:rPr lang="it-IT" dirty="0"/>
              <a:t> </a:t>
            </a:r>
            <a:r>
              <a:rPr lang="it-IT" dirty="0" err="1"/>
              <a:t>longer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!</a:t>
            </a:r>
          </a:p>
          <a:p>
            <a:pPr>
              <a:defRPr/>
            </a:pPr>
            <a:r>
              <a:rPr lang="it-IT" dirty="0" err="1"/>
              <a:t>Hybrid</a:t>
            </a:r>
            <a:r>
              <a:rPr lang="it-IT" dirty="0"/>
              <a:t> </a:t>
            </a:r>
            <a:r>
              <a:rPr lang="it-IT" dirty="0" err="1"/>
              <a:t>encryption</a:t>
            </a:r>
            <a:endParaRPr lang="it-IT" dirty="0"/>
          </a:p>
        </p:txBody>
      </p:sp>
      <p:sp>
        <p:nvSpPr>
          <p:cNvPr id="16389" name="Rettangolo 3"/>
          <p:cNvSpPr>
            <a:spLocks noChangeArrowheads="1"/>
          </p:cNvSpPr>
          <p:nvPr/>
        </p:nvSpPr>
        <p:spPr bwMode="auto">
          <a:xfrm>
            <a:off x="827088" y="3536950"/>
            <a:ext cx="4500562" cy="396875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lang="it-IT"/>
              <a:t>Long message m</a:t>
            </a:r>
          </a:p>
        </p:txBody>
      </p:sp>
      <p:sp>
        <p:nvSpPr>
          <p:cNvPr id="16390" name="Freccia in giù 4"/>
          <p:cNvSpPr>
            <a:spLocks noChangeArrowheads="1"/>
          </p:cNvSpPr>
          <p:nvPr/>
        </p:nvSpPr>
        <p:spPr bwMode="auto">
          <a:xfrm>
            <a:off x="1258888" y="4076700"/>
            <a:ext cx="504825" cy="1368425"/>
          </a:xfrm>
          <a:prstGeom prst="downArrow">
            <a:avLst>
              <a:gd name="adj1" fmla="val 50000"/>
              <a:gd name="adj2" fmla="val 49934"/>
            </a:avLst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  <p:sp>
        <p:nvSpPr>
          <p:cNvPr id="16391" name="CasellaDiTesto 5"/>
          <p:cNvSpPr txBox="1">
            <a:spLocks noChangeArrowheads="1"/>
          </p:cNvSpPr>
          <p:nvPr/>
        </p:nvSpPr>
        <p:spPr bwMode="auto">
          <a:xfrm>
            <a:off x="2159000" y="4125913"/>
            <a:ext cx="27273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/>
              <a:t>Encrypt with ordinary </a:t>
            </a:r>
            <a:br>
              <a:rPr lang="it-IT"/>
            </a:br>
            <a:r>
              <a:rPr lang="it-IT" b="1"/>
              <a:t>simmetric </a:t>
            </a:r>
            <a:r>
              <a:rPr lang="it-IT"/>
              <a:t>cipher (e.g., AES), </a:t>
            </a:r>
            <a:br>
              <a:rPr lang="it-IT"/>
            </a:br>
            <a:r>
              <a:rPr lang="it-IT"/>
              <a:t>randomly choose K</a:t>
            </a:r>
          </a:p>
        </p:txBody>
      </p:sp>
      <p:sp>
        <p:nvSpPr>
          <p:cNvPr id="16392" name="Rettangolo 6"/>
          <p:cNvSpPr>
            <a:spLocks noChangeArrowheads="1"/>
          </p:cNvSpPr>
          <p:nvPr/>
        </p:nvSpPr>
        <p:spPr bwMode="auto">
          <a:xfrm>
            <a:off x="5435600" y="4400550"/>
            <a:ext cx="865188" cy="360363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lang="it-IT"/>
              <a:t>Key K</a:t>
            </a:r>
          </a:p>
        </p:txBody>
      </p:sp>
      <p:sp>
        <p:nvSpPr>
          <p:cNvPr id="16393" name="Freccia in giù 7"/>
          <p:cNvSpPr>
            <a:spLocks noChangeArrowheads="1"/>
          </p:cNvSpPr>
          <p:nvPr/>
        </p:nvSpPr>
        <p:spPr bwMode="auto">
          <a:xfrm>
            <a:off x="5651500" y="4868863"/>
            <a:ext cx="504825" cy="576262"/>
          </a:xfrm>
          <a:prstGeom prst="downArrow">
            <a:avLst>
              <a:gd name="adj1" fmla="val 50000"/>
              <a:gd name="adj2" fmla="val 49941"/>
            </a:avLst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  <p:sp>
        <p:nvSpPr>
          <p:cNvPr id="16394" name="CasellaDiTesto 8"/>
          <p:cNvSpPr txBox="1">
            <a:spLocks noChangeArrowheads="1"/>
          </p:cNvSpPr>
          <p:nvPr/>
        </p:nvSpPr>
        <p:spPr bwMode="auto">
          <a:xfrm>
            <a:off x="6253163" y="4486275"/>
            <a:ext cx="1995487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/>
              <a:t>Encrypt with ElGamal</a:t>
            </a:r>
            <a:br>
              <a:rPr lang="it-IT"/>
            </a:br>
            <a:r>
              <a:rPr lang="it-IT"/>
              <a:t>or other </a:t>
            </a:r>
            <a:r>
              <a:rPr lang="it-IT" b="1"/>
              <a:t>asymmetric</a:t>
            </a:r>
            <a:r>
              <a:rPr lang="it-IT"/>
              <a:t> </a:t>
            </a:r>
            <a:br>
              <a:rPr lang="it-IT"/>
            </a:br>
            <a:r>
              <a:rPr lang="it-IT"/>
              <a:t>cipher</a:t>
            </a:r>
          </a:p>
        </p:txBody>
      </p:sp>
      <p:sp>
        <p:nvSpPr>
          <p:cNvPr id="16395" name="Rectangle 10" descr="Horizontal brick"/>
          <p:cNvSpPr>
            <a:spLocks noChangeArrowheads="1"/>
          </p:cNvSpPr>
          <p:nvPr/>
        </p:nvSpPr>
        <p:spPr bwMode="auto">
          <a:xfrm>
            <a:off x="792163" y="5445125"/>
            <a:ext cx="4572000" cy="576263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 b="1"/>
          </a:p>
        </p:txBody>
      </p:sp>
      <p:sp>
        <p:nvSpPr>
          <p:cNvPr id="16396" name="Rettangolo 10"/>
          <p:cNvSpPr>
            <a:spLocks noChangeArrowheads="1"/>
          </p:cNvSpPr>
          <p:nvPr/>
        </p:nvSpPr>
        <p:spPr bwMode="auto">
          <a:xfrm>
            <a:off x="827088" y="5516563"/>
            <a:ext cx="4500562" cy="396875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lang="it-IT"/>
              <a:t>Long message m</a:t>
            </a:r>
          </a:p>
        </p:txBody>
      </p:sp>
      <p:sp>
        <p:nvSpPr>
          <p:cNvPr id="16397" name="Rettangolo 12"/>
          <p:cNvSpPr>
            <a:spLocks noChangeArrowheads="1"/>
          </p:cNvSpPr>
          <p:nvPr/>
        </p:nvSpPr>
        <p:spPr bwMode="auto">
          <a:xfrm>
            <a:off x="5472113" y="5516563"/>
            <a:ext cx="863600" cy="360362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lang="it-IT"/>
              <a:t>Key 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animBg="1"/>
      <p:bldP spid="3" grpId="0" build="p"/>
      <p:bldP spid="16389" grpId="0" animBg="1"/>
      <p:bldP spid="16390" grpId="0" animBg="1"/>
      <p:bldP spid="16391" grpId="0"/>
      <p:bldP spid="16392" grpId="0" animBg="1"/>
      <p:bldP spid="16393" grpId="0" animBg="1"/>
      <p:bldP spid="16394" grpId="0"/>
      <p:bldP spid="16395" grpId="0" animBg="1"/>
      <p:bldP spid="16396" grpId="0" animBg="1"/>
      <p:bldP spid="1639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-108520" y="225425"/>
            <a:ext cx="9217024" cy="649288"/>
          </a:xfrm>
        </p:spPr>
        <p:txBody>
          <a:bodyPr/>
          <a:lstStyle/>
          <a:p>
            <a:pPr>
              <a:defRPr/>
            </a:pPr>
            <a:r>
              <a:rPr lang="it-IT" sz="3200" dirty="0"/>
              <a:t>How </a:t>
            </a:r>
            <a:r>
              <a:rPr lang="it-IT" sz="3200" dirty="0" err="1"/>
              <a:t>El-Gamal-type</a:t>
            </a:r>
            <a:r>
              <a:rPr lang="it-IT" sz="3200" dirty="0"/>
              <a:t> </a:t>
            </a:r>
            <a:r>
              <a:rPr lang="it-IT" sz="3200" dirty="0" err="1"/>
              <a:t>crypto</a:t>
            </a:r>
            <a:r>
              <a:rPr lang="it-IT" sz="3200" dirty="0"/>
              <a:t> </a:t>
            </a:r>
            <a:r>
              <a:rPr lang="it-IT" sz="3200" dirty="0" err="1"/>
              <a:t>is</a:t>
            </a:r>
            <a:r>
              <a:rPr lang="it-IT" sz="3200" dirty="0"/>
              <a:t> </a:t>
            </a:r>
            <a:r>
              <a:rPr lang="it-IT" sz="3200" dirty="0" err="1"/>
              <a:t>used</a:t>
            </a:r>
            <a:r>
              <a:rPr lang="it-IT" sz="3200" dirty="0"/>
              <a:t> </a:t>
            </a:r>
            <a:r>
              <a:rPr lang="it-IT" sz="3200" dirty="0" err="1"/>
              <a:t>today</a:t>
            </a:r>
            <a:r>
              <a:rPr lang="it-IT" sz="3200" dirty="0"/>
              <a:t>? ECIES = </a:t>
            </a:r>
            <a:r>
              <a:rPr lang="it-IT" sz="3200" dirty="0" err="1"/>
              <a:t>Hybrid</a:t>
            </a:r>
            <a:r>
              <a:rPr lang="it-IT" sz="3200" dirty="0"/>
              <a:t> </a:t>
            </a:r>
            <a:r>
              <a:rPr lang="it-IT" sz="3200" dirty="0" err="1"/>
              <a:t>Encryption</a:t>
            </a:r>
            <a:r>
              <a:rPr lang="it-IT" sz="3200" dirty="0"/>
              <a:t> in 5G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1376363"/>
            <a:ext cx="7696200" cy="3492797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it-IT" dirty="0"/>
              <a:t>SUPI (IMSI) </a:t>
            </a:r>
            <a:r>
              <a:rPr lang="it-IT" dirty="0">
                <a:sym typeface="Wingdings" panose="05000000000000000000" pitchFamily="2" charset="2"/>
              </a:rPr>
              <a:t> SUCI</a:t>
            </a:r>
            <a:endParaRPr lang="it-IT" dirty="0"/>
          </a:p>
          <a:p>
            <a:pPr lvl="1">
              <a:defRPr/>
            </a:pPr>
            <a:r>
              <a:rPr lang="it-IT" dirty="0" err="1"/>
              <a:t>Subscriber</a:t>
            </a:r>
            <a:r>
              <a:rPr lang="it-IT" dirty="0"/>
              <a:t> </a:t>
            </a:r>
            <a:r>
              <a:rPr lang="it-IT" dirty="0" err="1"/>
              <a:t>Concealed</a:t>
            </a:r>
            <a:r>
              <a:rPr lang="it-IT" dirty="0"/>
              <a:t> </a:t>
            </a:r>
            <a:r>
              <a:rPr lang="it-IT" dirty="0" err="1"/>
              <a:t>Identifier</a:t>
            </a:r>
            <a:endParaRPr lang="it-IT" dirty="0"/>
          </a:p>
          <a:p>
            <a:pPr lvl="1">
              <a:defRPr/>
            </a:pPr>
            <a:r>
              <a:rPr lang="it-IT" dirty="0"/>
              <a:t>Public </a:t>
            </a:r>
            <a:r>
              <a:rPr lang="it-IT" dirty="0" err="1"/>
              <a:t>key</a:t>
            </a:r>
            <a:r>
              <a:rPr lang="it-IT" dirty="0"/>
              <a:t> </a:t>
            </a:r>
            <a:r>
              <a:rPr lang="it-IT" dirty="0" err="1"/>
              <a:t>encryption</a:t>
            </a:r>
            <a:r>
              <a:rPr lang="it-IT" dirty="0"/>
              <a:t> of SUPI (IMSI)!</a:t>
            </a:r>
          </a:p>
          <a:p>
            <a:pPr lvl="1">
              <a:defRPr/>
            </a:pPr>
            <a:r>
              <a:rPr lang="it-IT" dirty="0"/>
              <a:t>Use home network public </a:t>
            </a:r>
            <a:r>
              <a:rPr lang="it-IT" dirty="0" err="1"/>
              <a:t>key</a:t>
            </a:r>
            <a:r>
              <a:rPr lang="it-IT" dirty="0"/>
              <a:t> </a:t>
            </a:r>
            <a:r>
              <a:rPr lang="it-IT" dirty="0" err="1"/>
              <a:t>pre-loaded</a:t>
            </a:r>
            <a:r>
              <a:rPr lang="it-IT" dirty="0"/>
              <a:t> in SIM</a:t>
            </a:r>
          </a:p>
          <a:p>
            <a:pPr>
              <a:defRPr/>
            </a:pPr>
            <a:r>
              <a:rPr lang="it-IT" dirty="0" err="1"/>
              <a:t>Approach</a:t>
            </a:r>
            <a:r>
              <a:rPr lang="it-IT" dirty="0"/>
              <a:t>: ECIES</a:t>
            </a:r>
          </a:p>
          <a:p>
            <a:pPr lvl="1">
              <a:defRPr/>
            </a:pPr>
            <a:r>
              <a:rPr lang="it-IT" dirty="0" err="1"/>
              <a:t>Elliptic</a:t>
            </a:r>
            <a:r>
              <a:rPr lang="it-IT" dirty="0"/>
              <a:t> Curve </a:t>
            </a:r>
            <a:r>
              <a:rPr lang="it-IT" dirty="0" err="1"/>
              <a:t>Integrated</a:t>
            </a:r>
            <a:r>
              <a:rPr lang="it-IT" dirty="0"/>
              <a:t> </a:t>
            </a:r>
            <a:r>
              <a:rPr lang="it-IT" dirty="0" err="1"/>
              <a:t>Encryption</a:t>
            </a:r>
            <a:r>
              <a:rPr lang="it-IT" dirty="0"/>
              <a:t> </a:t>
            </a:r>
            <a:r>
              <a:rPr lang="it-IT" dirty="0" err="1"/>
              <a:t>Scheme</a:t>
            </a:r>
            <a:endParaRPr lang="it-IT" dirty="0"/>
          </a:p>
          <a:p>
            <a:pPr>
              <a:defRPr/>
            </a:pPr>
            <a:r>
              <a:rPr lang="it-IT" dirty="0"/>
              <a:t>Idea (</a:t>
            </a:r>
            <a:r>
              <a:rPr lang="it-IT" dirty="0" err="1"/>
              <a:t>without</a:t>
            </a:r>
            <a:r>
              <a:rPr lang="it-IT" dirty="0"/>
              <a:t> EC </a:t>
            </a:r>
            <a:r>
              <a:rPr lang="it-IT" dirty="0" err="1"/>
              <a:t>details</a:t>
            </a:r>
            <a:r>
              <a:rPr lang="it-IT" dirty="0"/>
              <a:t>):</a:t>
            </a:r>
          </a:p>
        </p:txBody>
      </p:sp>
      <p:pic>
        <p:nvPicPr>
          <p:cNvPr id="11266" name="Picture 2" descr="Risultati immagini per sim car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797152"/>
            <a:ext cx="1514599" cy="1514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1501266" y="5481228"/>
            <a:ext cx="582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err="1"/>
              <a:t>g</a:t>
            </a:r>
            <a:r>
              <a:rPr lang="it-IT" sz="2400" b="1" baseline="30000" dirty="0" err="1"/>
              <a:t>HN</a:t>
            </a:r>
            <a:endParaRPr lang="it-IT" sz="2400" b="1" baseline="300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863588" y="4784436"/>
            <a:ext cx="1704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/>
              <a:t>Ephemeral</a:t>
            </a:r>
            <a:r>
              <a:rPr lang="it-IT" sz="2400" dirty="0"/>
              <a:t> </a:t>
            </a:r>
            <a:r>
              <a:rPr lang="it-IT" sz="2400" dirty="0" err="1"/>
              <a:t>g</a:t>
            </a:r>
            <a:r>
              <a:rPr lang="it-IT" sz="2400" baseline="30000" dirty="0" err="1"/>
              <a:t>x</a:t>
            </a:r>
            <a:endParaRPr lang="it-IT" sz="2400" baseline="30000" dirty="0"/>
          </a:p>
        </p:txBody>
      </p:sp>
      <p:cxnSp>
        <p:nvCxnSpPr>
          <p:cNvPr id="7" name="Connettore 2 6"/>
          <p:cNvCxnSpPr/>
          <p:nvPr/>
        </p:nvCxnSpPr>
        <p:spPr bwMode="auto">
          <a:xfrm>
            <a:off x="2411760" y="5301208"/>
            <a:ext cx="324036" cy="253243"/>
          </a:xfrm>
          <a:prstGeom prst="straightConnector1">
            <a:avLst/>
          </a:prstGeom>
          <a:ln>
            <a:headEnd type="none" w="sm" len="sm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/>
          <p:cNvCxnSpPr/>
          <p:nvPr/>
        </p:nvCxnSpPr>
        <p:spPr bwMode="auto">
          <a:xfrm flipV="1">
            <a:off x="2014808" y="5567167"/>
            <a:ext cx="648980" cy="274102"/>
          </a:xfrm>
          <a:prstGeom prst="straightConnector1">
            <a:avLst/>
          </a:prstGeom>
          <a:ln>
            <a:headEnd type="none" w="sm" len="sm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/>
          <p:cNvSpPr txBox="1"/>
          <p:nvPr/>
        </p:nvSpPr>
        <p:spPr>
          <a:xfrm>
            <a:off x="2829167" y="5289994"/>
            <a:ext cx="2124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K = HKDF(g</a:t>
            </a:r>
            <a:r>
              <a:rPr lang="it-IT" sz="2400" baseline="30000" dirty="0"/>
              <a:t>(HN x)</a:t>
            </a:r>
            <a:r>
              <a:rPr lang="it-IT" sz="2400" dirty="0"/>
              <a:t>)</a:t>
            </a:r>
          </a:p>
        </p:txBody>
      </p:sp>
      <p:cxnSp>
        <p:nvCxnSpPr>
          <p:cNvPr id="23" name="Connettore 2 22"/>
          <p:cNvCxnSpPr/>
          <p:nvPr/>
        </p:nvCxnSpPr>
        <p:spPr bwMode="auto">
          <a:xfrm flipV="1">
            <a:off x="4956718" y="5554451"/>
            <a:ext cx="659398" cy="4961"/>
          </a:xfrm>
          <a:prstGeom prst="straightConnector1">
            <a:avLst/>
          </a:prstGeom>
          <a:ln>
            <a:headEnd type="none" w="sm" len="sm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/>
          <p:cNvSpPr txBox="1"/>
          <p:nvPr/>
        </p:nvSpPr>
        <p:spPr>
          <a:xfrm>
            <a:off x="5616116" y="5323618"/>
            <a:ext cx="1614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AES</a:t>
            </a:r>
            <a:r>
              <a:rPr lang="it-IT" sz="2400" baseline="-25000" dirty="0"/>
              <a:t>K</a:t>
            </a:r>
            <a:r>
              <a:rPr lang="it-IT" sz="2400" dirty="0"/>
              <a:t>(SUPI)</a:t>
            </a:r>
          </a:p>
        </p:txBody>
      </p:sp>
      <p:cxnSp>
        <p:nvCxnSpPr>
          <p:cNvPr id="26" name="Connettore 2 25"/>
          <p:cNvCxnSpPr/>
          <p:nvPr/>
        </p:nvCxnSpPr>
        <p:spPr bwMode="auto">
          <a:xfrm flipV="1">
            <a:off x="7236296" y="5568045"/>
            <a:ext cx="659398" cy="4961"/>
          </a:xfrm>
          <a:prstGeom prst="straightConnector1">
            <a:avLst/>
          </a:prstGeom>
          <a:ln>
            <a:headEnd type="none" w="sm" len="sm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/>
          <p:cNvSpPr txBox="1"/>
          <p:nvPr/>
        </p:nvSpPr>
        <p:spPr>
          <a:xfrm>
            <a:off x="7895694" y="5337212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HMAC</a:t>
            </a:r>
          </a:p>
        </p:txBody>
      </p:sp>
    </p:spTree>
    <p:extLst>
      <p:ext uri="{BB962C8B-B14F-4D97-AF65-F5344CB8AC3E}">
        <p14:creationId xmlns:p14="http://schemas.microsoft.com/office/powerpoint/2010/main" val="217491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10" grpId="0"/>
      <p:bldP spid="25" grpId="0"/>
      <p:bldP spid="27" grpId="0"/>
    </p:bldLst>
  </p:timing>
</p:sld>
</file>

<file path=ppt/theme/theme1.xml><?xml version="1.0" encoding="utf-8"?>
<a:theme xmlns:a="http://schemas.openxmlformats.org/drawingml/2006/main" name="214templ">
  <a:themeElements>
    <a:clrScheme name="">
      <a:dk1>
        <a:srgbClr val="000000"/>
      </a:dk1>
      <a:lt1>
        <a:srgbClr val="FFFFFF"/>
      </a:lt1>
      <a:dk2>
        <a:srgbClr val="000000"/>
      </a:dk2>
      <a:lt2>
        <a:srgbClr val="CECECE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214templ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>
            <a:alpha val="50000"/>
          </a:srgbClr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>
            <a:alpha val="50000"/>
          </a:srgbClr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214temp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4temp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F4404EDE06B74896CE995CA1635C9A" ma:contentTypeVersion="2" ma:contentTypeDescription="Creare un nuovo documento." ma:contentTypeScope="" ma:versionID="df8825bb54ea6b4758f41e730d5e181a">
  <xsd:schema xmlns:xsd="http://www.w3.org/2001/XMLSchema" xmlns:xs="http://www.w3.org/2001/XMLSchema" xmlns:p="http://schemas.microsoft.com/office/2006/metadata/properties" xmlns:ns2="aab38bbc-f1e2-4a95-9610-b1cc8c002f8f" targetNamespace="http://schemas.microsoft.com/office/2006/metadata/properties" ma:root="true" ma:fieldsID="fef2024a7147d1a265f674d3206f8dbb" ns2:_="">
    <xsd:import namespace="aab38bbc-f1e2-4a95-9610-b1cc8c002f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b38bbc-f1e2-4a95-9610-b1cc8c002f8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4B283B5-1CDC-47E8-9594-3B7EB1BC321B}"/>
</file>

<file path=customXml/itemProps2.xml><?xml version="1.0" encoding="utf-8"?>
<ds:datastoreItem xmlns:ds="http://schemas.openxmlformats.org/officeDocument/2006/customXml" ds:itemID="{4CB5595F-EAC8-4A65-8DB9-54F3033F1FB5}"/>
</file>

<file path=customXml/itemProps3.xml><?xml version="1.0" encoding="utf-8"?>
<ds:datastoreItem xmlns:ds="http://schemas.openxmlformats.org/officeDocument/2006/customXml" ds:itemID="{FC840B20-30DA-4DAE-9EF7-64175437A343}"/>
</file>

<file path=docProps/app.xml><?xml version="1.0" encoding="utf-8"?>
<Properties xmlns="http://schemas.openxmlformats.org/officeDocument/2006/extended-properties" xmlns:vt="http://schemas.openxmlformats.org/officeDocument/2006/docPropsVTypes">
  <Template>c:\214\214templ.ppt</Template>
  <TotalTime>0</TotalTime>
  <Pages>22</Pages>
  <Words>1315</Words>
  <Application>Microsoft Office PowerPoint</Application>
  <PresentationFormat>Presentazione su schermo (4:3)</PresentationFormat>
  <Paragraphs>238</Paragraphs>
  <Slides>24</Slides>
  <Notes>1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34" baseType="lpstr">
      <vt:lpstr>Arial</vt:lpstr>
      <vt:lpstr>Arial Narrow</vt:lpstr>
      <vt:lpstr>Book Antiqua</vt:lpstr>
      <vt:lpstr>Bookman Old Style</vt:lpstr>
      <vt:lpstr>Comic Sans MS</vt:lpstr>
      <vt:lpstr>Symbol</vt:lpstr>
      <vt:lpstr>Times New Roman</vt:lpstr>
      <vt:lpstr>Wingdings</vt:lpstr>
      <vt:lpstr>214templ</vt:lpstr>
      <vt:lpstr>Equazione</vt:lpstr>
      <vt:lpstr>Presentazione standard di PowerPoint</vt:lpstr>
      <vt:lpstr>From theory to practice</vt:lpstr>
      <vt:lpstr>Threshold encryption (use-case: ElGamal)</vt:lpstr>
      <vt:lpstr>Public Key Encryption with DLOG</vt:lpstr>
      <vt:lpstr>Why DLOG cryptosystems?</vt:lpstr>
      <vt:lpstr>ElGamal - background</vt:lpstr>
      <vt:lpstr>ElGamal - sketch</vt:lpstr>
      <vt:lpstr>Anymmetric ciphers:  “hybrid” usage</vt:lpstr>
      <vt:lpstr>How El-Gamal-type crypto is used today? ECIES = Hybrid Encryption in 5G</vt:lpstr>
      <vt:lpstr>Threshold ElGamal</vt:lpstr>
      <vt:lpstr>Towards the solution…</vt:lpstr>
      <vt:lpstr>Getting closer…</vt:lpstr>
      <vt:lpstr>Actual solution</vt:lpstr>
      <vt:lpstr>Threshold signature (use-case: RSA)</vt:lpstr>
      <vt:lpstr>Why a threshold signature?</vt:lpstr>
      <vt:lpstr>RSA signature</vt:lpstr>
      <vt:lpstr>Threshold RSA  (multi-signatures)</vt:lpstr>
      <vt:lpstr>Computing signature share…  (Devil is in the details)</vt:lpstr>
      <vt:lpstr>How to avoid inverses? (brilliant remark!!)</vt:lpstr>
      <vt:lpstr>So what?</vt:lpstr>
      <vt:lpstr>Not really…</vt:lpstr>
      <vt:lpstr>RSA common modulus attack…</vt:lpstr>
      <vt:lpstr>…used for a good purpose here!</vt:lpstr>
      <vt:lpstr>Caveats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101</dc:title>
  <dc:subject>Lecture</dc:subject>
  <dc:creator>Giuseppe Bianchi</dc:creator>
  <cp:lastModifiedBy>GB</cp:lastModifiedBy>
  <cp:revision>605</cp:revision>
  <cp:lastPrinted>1998-04-09T13:49:28Z</cp:lastPrinted>
  <dcterms:created xsi:type="dcterms:W3CDTF">1996-09-11T22:41:56Z</dcterms:created>
  <dcterms:modified xsi:type="dcterms:W3CDTF">2020-12-21T05:12:20Z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0x0101007AF4404EDE06B74896CE995CA1635C9A</vt:lpwstr>
  </property>
</Properties>
</file>