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63" r:id="rId2"/>
    <p:sldId id="764" r:id="rId3"/>
    <p:sldId id="765" r:id="rId4"/>
    <p:sldId id="766" r:id="rId5"/>
    <p:sldId id="807" r:id="rId6"/>
    <p:sldId id="767" r:id="rId7"/>
    <p:sldId id="770" r:id="rId8"/>
    <p:sldId id="771" r:id="rId9"/>
    <p:sldId id="773" r:id="rId10"/>
    <p:sldId id="783" r:id="rId11"/>
    <p:sldId id="782" r:id="rId12"/>
    <p:sldId id="774" r:id="rId13"/>
    <p:sldId id="775" r:id="rId14"/>
    <p:sldId id="776" r:id="rId15"/>
    <p:sldId id="777" r:id="rId16"/>
    <p:sldId id="778" r:id="rId17"/>
    <p:sldId id="781" r:id="rId18"/>
    <p:sldId id="784" r:id="rId19"/>
    <p:sldId id="786" r:id="rId20"/>
    <p:sldId id="785" r:id="rId21"/>
    <p:sldId id="787" r:id="rId22"/>
    <p:sldId id="808" r:id="rId23"/>
    <p:sldId id="788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00"/>
    <a:srgbClr val="FFCC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>
      <p:cViewPr varScale="1">
        <p:scale>
          <a:sx n="59" d="100"/>
          <a:sy n="59" d="100"/>
        </p:scale>
        <p:origin x="1494" y="30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708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227" tIns="46777" rIns="95227" bIns="46777">
            <a:spAutoFit/>
          </a:bodyPr>
          <a:lstStyle/>
          <a:p>
            <a:pPr defTabSz="963613" eaLnBrk="0" hangingPunct="0">
              <a:defRPr/>
            </a:pPr>
            <a:fld id="{1748623B-0616-4834-9F8E-5736999A7D95}" type="slidenum">
              <a:rPr lang="en-US" sz="2500">
                <a:latin typeface="Book Antiqua" pitchFamily="18" charset="0"/>
              </a:rPr>
              <a:pPr defTabSz="963613" eaLnBrk="0" hangingPunct="0">
                <a:defRPr/>
              </a:pPr>
              <a:t>‹N›</a:t>
            </a:fld>
            <a:endParaRPr lang="en-US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0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10/25/2006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IPAM - Securing Cyberspace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A2386-DEE2-456F-AA76-57E88194196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Giuseppe Bianchi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Linear Secret 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&amp;</a:t>
            </a:r>
            <a:br>
              <a:rPr lang="it-IT" dirty="0" smtClean="0"/>
            </a:br>
            <a:r>
              <a:rPr lang="it-IT" dirty="0" smtClean="0"/>
              <a:t>Access </a:t>
            </a:r>
            <a:r>
              <a:rPr lang="it-IT" dirty="0" err="1" smtClean="0"/>
              <a:t>Control</a:t>
            </a:r>
            <a:r>
              <a:rPr lang="it-IT" dirty="0" smtClean="0"/>
              <a:t>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Trivial</a:t>
            </a:r>
            <a:r>
              <a:rPr lang="it-IT" dirty="0" smtClean="0"/>
              <a:t> Secret Share </a:t>
            </a:r>
            <a:r>
              <a:rPr lang="it-IT" dirty="0" err="1" smtClean="0"/>
              <a:t>is</a:t>
            </a:r>
            <a:r>
              <a:rPr lang="it-IT" dirty="0" smtClean="0"/>
              <a:t> LSSS</a:t>
            </a:r>
            <a:endParaRPr lang="it-IT" dirty="0"/>
          </a:p>
        </p:txBody>
      </p:sp>
      <p:sp>
        <p:nvSpPr>
          <p:cNvPr id="18436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: (3,3)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Span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Share </a:t>
            </a:r>
            <a:r>
              <a:rPr lang="it-IT" dirty="0" err="1" smtClean="0"/>
              <a:t>rec</a:t>
            </a:r>
            <a:r>
              <a:rPr lang="it-IT" dirty="0" smtClean="0"/>
              <a:t>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03248"/>
              </p:ext>
            </p:extLst>
          </p:nvPr>
        </p:nvGraphicFramePr>
        <p:xfrm>
          <a:off x="2376488" y="1811399"/>
          <a:ext cx="4175732" cy="152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zione" r:id="rId3" imgW="1942920" imgH="711000" progId="Equation.3">
                  <p:embed/>
                </p:oleObj>
              </mc:Choice>
              <mc:Fallback>
                <p:oleObj name="Equazione" r:id="rId3" imgW="194292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1811399"/>
                        <a:ext cx="4175732" cy="1525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041722"/>
              </p:ext>
            </p:extLst>
          </p:nvPr>
        </p:nvGraphicFramePr>
        <p:xfrm>
          <a:off x="2425638" y="4133447"/>
          <a:ext cx="6394834" cy="87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zione" r:id="rId5" imgW="3314520" imgH="457200" progId="Equation.3">
                  <p:embed/>
                </p:oleObj>
              </mc:Choice>
              <mc:Fallback>
                <p:oleObj name="Equazione" r:id="rId5" imgW="3314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638" y="4133447"/>
                        <a:ext cx="6394834" cy="879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42332"/>
              </p:ext>
            </p:extLst>
          </p:nvPr>
        </p:nvGraphicFramePr>
        <p:xfrm>
          <a:off x="2538549" y="5744108"/>
          <a:ext cx="6427064" cy="49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zione" r:id="rId7" imgW="2971800" imgH="228600" progId="Equation.3">
                  <p:embed/>
                </p:oleObj>
              </mc:Choice>
              <mc:Fallback>
                <p:oleObj name="Equazione" r:id="rId7" imgW="2971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549" y="5744108"/>
                        <a:ext cx="6427064" cy="493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Any</a:t>
            </a:r>
            <a:r>
              <a:rPr lang="it-IT" dirty="0" smtClean="0"/>
              <a:t> LSSS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homomorphic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19138" y="1546225"/>
          <a:ext cx="806291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zione" r:id="rId3" imgW="3632040" imgH="1143000" progId="Equation.3">
                  <p:embed/>
                </p:oleObj>
              </mc:Choice>
              <mc:Fallback>
                <p:oleObj name="Equazione" r:id="rId3" imgW="363204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546225"/>
                        <a:ext cx="8062912" cy="253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767513" y="6165850"/>
            <a:ext cx="2376487" cy="38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Times New Roman" pitchFamily="18" charset="0"/>
              </a:rPr>
              <a:t>Slides from A. Beimel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Monotone Span Programs</a:t>
            </a:r>
            <a:br>
              <a:rPr lang="en-US" dirty="0" smtClean="0">
                <a:cs typeface="Tahoma" pitchFamily="34" charset="0"/>
              </a:rPr>
            </a:br>
            <a:r>
              <a:rPr lang="en-US" sz="2400" dirty="0" smtClean="0">
                <a:cs typeface="Tahoma" pitchFamily="34" charset="0"/>
              </a:rPr>
              <a:t>(example in GF2, other fields OK)</a:t>
            </a:r>
          </a:p>
        </p:txBody>
      </p:sp>
      <p:graphicFrame>
        <p:nvGraphicFramePr>
          <p:cNvPr id="210014" name="Group 94"/>
          <p:cNvGraphicFramePr>
            <a:graphicFrameLocks noGrp="1"/>
          </p:cNvGraphicFramePr>
          <p:nvPr/>
        </p:nvGraphicFramePr>
        <p:xfrm>
          <a:off x="2193925" y="1679575"/>
          <a:ext cx="3071813" cy="2559051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009" name="Group 89"/>
          <p:cNvGraphicFramePr>
            <a:graphicFrameLocks noGrp="1"/>
          </p:cNvGraphicFramePr>
          <p:nvPr/>
        </p:nvGraphicFramePr>
        <p:xfrm>
          <a:off x="1428750" y="1690688"/>
          <a:ext cx="766763" cy="2557465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012" name="Group 92"/>
          <p:cNvGraphicFramePr>
            <a:graphicFrameLocks noGrp="1"/>
          </p:cNvGraphicFramePr>
          <p:nvPr/>
        </p:nvGraphicFramePr>
        <p:xfrm>
          <a:off x="2200275" y="4267200"/>
          <a:ext cx="3057525" cy="512763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015" name="Text Box 95"/>
          <p:cNvSpPr txBox="1">
            <a:spLocks noChangeArrowheads="1"/>
          </p:cNvSpPr>
          <p:nvPr/>
        </p:nvSpPr>
        <p:spPr bwMode="auto">
          <a:xfrm>
            <a:off x="1336675" y="4887913"/>
            <a:ext cx="5445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The program accepts a set </a:t>
            </a:r>
            <a:r>
              <a:rPr lang="en-US" sz="2000" i="1"/>
              <a:t>B </a:t>
            </a:r>
          </a:p>
          <a:p>
            <a:pPr algn="ctr"/>
            <a:r>
              <a:rPr lang="en-US" sz="2000"/>
              <a:t>iff </a:t>
            </a:r>
          </a:p>
          <a:p>
            <a:pPr algn="ctr"/>
            <a:r>
              <a:rPr lang="en-US" sz="2000"/>
              <a:t>the rows labeled by </a:t>
            </a:r>
            <a:r>
              <a:rPr lang="en-US" sz="2000" i="1"/>
              <a:t>B </a:t>
            </a:r>
            <a:r>
              <a:rPr lang="en-US" sz="2000"/>
              <a:t>span the target vector.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0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Monotone Span Programs</a:t>
            </a:r>
          </a:p>
        </p:txBody>
      </p:sp>
      <p:graphicFrame>
        <p:nvGraphicFramePr>
          <p:cNvPr id="201862" name="Group 134"/>
          <p:cNvGraphicFramePr>
            <a:graphicFrameLocks noGrp="1"/>
          </p:cNvGraphicFramePr>
          <p:nvPr/>
        </p:nvGraphicFramePr>
        <p:xfrm>
          <a:off x="2193925" y="1679575"/>
          <a:ext cx="3071813" cy="2559051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1863" name="Group 135"/>
          <p:cNvGraphicFramePr>
            <a:graphicFrameLocks noGrp="1"/>
          </p:cNvGraphicFramePr>
          <p:nvPr/>
        </p:nvGraphicFramePr>
        <p:xfrm>
          <a:off x="2200275" y="4267200"/>
          <a:ext cx="3057525" cy="512763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410200" y="1981200"/>
            <a:ext cx="3071813" cy="517525"/>
            <a:chOff x="3408" y="1248"/>
            <a:chExt cx="1935" cy="326"/>
          </a:xfrm>
        </p:grpSpPr>
        <p:sp>
          <p:nvSpPr>
            <p:cNvPr id="41028" name="Rectangle 72"/>
            <p:cNvSpPr>
              <a:spLocks noChangeArrowheads="1"/>
            </p:cNvSpPr>
            <p:nvPr/>
          </p:nvSpPr>
          <p:spPr bwMode="auto">
            <a:xfrm>
              <a:off x="4860" y="1248"/>
              <a:ext cx="48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29" name="Rectangle 73"/>
            <p:cNvSpPr>
              <a:spLocks noChangeArrowheads="1"/>
            </p:cNvSpPr>
            <p:nvPr/>
          </p:nvSpPr>
          <p:spPr bwMode="auto">
            <a:xfrm>
              <a:off x="4376" y="1248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30" name="Rectangle 74"/>
            <p:cNvSpPr>
              <a:spLocks noChangeArrowheads="1"/>
            </p:cNvSpPr>
            <p:nvPr/>
          </p:nvSpPr>
          <p:spPr bwMode="auto">
            <a:xfrm>
              <a:off x="3892" y="1248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1031" name="Rectangle 75"/>
            <p:cNvSpPr>
              <a:spLocks noChangeArrowheads="1"/>
            </p:cNvSpPr>
            <p:nvPr/>
          </p:nvSpPr>
          <p:spPr bwMode="auto">
            <a:xfrm>
              <a:off x="3408" y="1248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32" name="Line 76"/>
            <p:cNvSpPr>
              <a:spLocks noChangeShapeType="1"/>
            </p:cNvSpPr>
            <p:nvPr/>
          </p:nvSpPr>
          <p:spPr bwMode="auto">
            <a:xfrm>
              <a:off x="3408" y="1248"/>
              <a:ext cx="19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3" name="Line 77"/>
            <p:cNvSpPr>
              <a:spLocks noChangeShapeType="1"/>
            </p:cNvSpPr>
            <p:nvPr/>
          </p:nvSpPr>
          <p:spPr bwMode="auto">
            <a:xfrm>
              <a:off x="3408" y="1574"/>
              <a:ext cx="19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4" name="Line 78"/>
            <p:cNvSpPr>
              <a:spLocks noChangeShapeType="1"/>
            </p:cNvSpPr>
            <p:nvPr/>
          </p:nvSpPr>
          <p:spPr bwMode="auto">
            <a:xfrm>
              <a:off x="3408" y="124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5" name="Line 79"/>
            <p:cNvSpPr>
              <a:spLocks noChangeShapeType="1"/>
            </p:cNvSpPr>
            <p:nvPr/>
          </p:nvSpPr>
          <p:spPr bwMode="auto">
            <a:xfrm>
              <a:off x="3892" y="124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6" name="Line 80"/>
            <p:cNvSpPr>
              <a:spLocks noChangeShapeType="1"/>
            </p:cNvSpPr>
            <p:nvPr/>
          </p:nvSpPr>
          <p:spPr bwMode="auto">
            <a:xfrm>
              <a:off x="4376" y="124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7" name="Line 81"/>
            <p:cNvSpPr>
              <a:spLocks noChangeShapeType="1"/>
            </p:cNvSpPr>
            <p:nvPr/>
          </p:nvSpPr>
          <p:spPr bwMode="auto">
            <a:xfrm>
              <a:off x="4860" y="124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8" name="Line 82"/>
            <p:cNvSpPr>
              <a:spLocks noChangeShapeType="1"/>
            </p:cNvSpPr>
            <p:nvPr/>
          </p:nvSpPr>
          <p:spPr bwMode="auto">
            <a:xfrm>
              <a:off x="5343" y="124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5386388" y="3733800"/>
            <a:ext cx="3071812" cy="517525"/>
            <a:chOff x="3393" y="2352"/>
            <a:chExt cx="1935" cy="326"/>
          </a:xfrm>
        </p:grpSpPr>
        <p:sp>
          <p:nvSpPr>
            <p:cNvPr id="41017" name="Rectangle 84"/>
            <p:cNvSpPr>
              <a:spLocks noChangeArrowheads="1"/>
            </p:cNvSpPr>
            <p:nvPr/>
          </p:nvSpPr>
          <p:spPr bwMode="auto">
            <a:xfrm>
              <a:off x="4845" y="2352"/>
              <a:ext cx="48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18" name="Rectangle 85"/>
            <p:cNvSpPr>
              <a:spLocks noChangeArrowheads="1"/>
            </p:cNvSpPr>
            <p:nvPr/>
          </p:nvSpPr>
          <p:spPr bwMode="auto">
            <a:xfrm>
              <a:off x="4361" y="2352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019" name="Rectangle 86"/>
            <p:cNvSpPr>
              <a:spLocks noChangeArrowheads="1"/>
            </p:cNvSpPr>
            <p:nvPr/>
          </p:nvSpPr>
          <p:spPr bwMode="auto">
            <a:xfrm>
              <a:off x="3877" y="2352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1020" name="Rectangle 87"/>
            <p:cNvSpPr>
              <a:spLocks noChangeArrowheads="1"/>
            </p:cNvSpPr>
            <p:nvPr/>
          </p:nvSpPr>
          <p:spPr bwMode="auto">
            <a:xfrm>
              <a:off x="3393" y="2352"/>
              <a:ext cx="4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0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1021" name="Line 88"/>
            <p:cNvSpPr>
              <a:spLocks noChangeShapeType="1"/>
            </p:cNvSpPr>
            <p:nvPr/>
          </p:nvSpPr>
          <p:spPr bwMode="auto">
            <a:xfrm>
              <a:off x="3393" y="2352"/>
              <a:ext cx="19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2" name="Line 89"/>
            <p:cNvSpPr>
              <a:spLocks noChangeShapeType="1"/>
            </p:cNvSpPr>
            <p:nvPr/>
          </p:nvSpPr>
          <p:spPr bwMode="auto">
            <a:xfrm>
              <a:off x="3393" y="2678"/>
              <a:ext cx="19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3" name="Line 90"/>
            <p:cNvSpPr>
              <a:spLocks noChangeShapeType="1"/>
            </p:cNvSpPr>
            <p:nvPr/>
          </p:nvSpPr>
          <p:spPr bwMode="auto">
            <a:xfrm>
              <a:off x="3393" y="235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4" name="Line 91"/>
            <p:cNvSpPr>
              <a:spLocks noChangeShapeType="1"/>
            </p:cNvSpPr>
            <p:nvPr/>
          </p:nvSpPr>
          <p:spPr bwMode="auto">
            <a:xfrm>
              <a:off x="3877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5" name="Line 92"/>
            <p:cNvSpPr>
              <a:spLocks noChangeShapeType="1"/>
            </p:cNvSpPr>
            <p:nvPr/>
          </p:nvSpPr>
          <p:spPr bwMode="auto">
            <a:xfrm>
              <a:off x="4361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6" name="Line 93"/>
            <p:cNvSpPr>
              <a:spLocks noChangeShapeType="1"/>
            </p:cNvSpPr>
            <p:nvPr/>
          </p:nvSpPr>
          <p:spPr bwMode="auto">
            <a:xfrm>
              <a:off x="4845" y="235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7" name="Line 94"/>
            <p:cNvSpPr>
              <a:spLocks noChangeShapeType="1"/>
            </p:cNvSpPr>
            <p:nvPr/>
          </p:nvSpPr>
          <p:spPr bwMode="auto">
            <a:xfrm>
              <a:off x="5328" y="235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01823" name="AutoShape 95"/>
          <p:cNvSpPr>
            <a:spLocks noChangeArrowheads="1"/>
          </p:cNvSpPr>
          <p:nvPr/>
        </p:nvSpPr>
        <p:spPr bwMode="auto">
          <a:xfrm>
            <a:off x="6705600" y="2895600"/>
            <a:ext cx="457200" cy="457200"/>
          </a:xfrm>
          <a:prstGeom prst="flowChartOr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>
              <a:solidFill>
                <a:srgbClr val="FF0000"/>
              </a:solidFill>
            </a:endParaRPr>
          </a:p>
        </p:txBody>
      </p:sp>
      <p:graphicFrame>
        <p:nvGraphicFramePr>
          <p:cNvPr id="201864" name="Group 136"/>
          <p:cNvGraphicFramePr>
            <a:graphicFrameLocks noGrp="1"/>
          </p:cNvGraphicFramePr>
          <p:nvPr/>
        </p:nvGraphicFramePr>
        <p:xfrm>
          <a:off x="5387975" y="4283075"/>
          <a:ext cx="3057525" cy="512763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1839" name="Picture 111" descr="Check-Mark-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6963" y="4800600"/>
            <a:ext cx="1524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1858" name="Group 130"/>
          <p:cNvGraphicFramePr>
            <a:graphicFrameLocks noGrp="1"/>
          </p:cNvGraphicFramePr>
          <p:nvPr/>
        </p:nvGraphicFramePr>
        <p:xfrm>
          <a:off x="1428750" y="1690688"/>
          <a:ext cx="766763" cy="2557465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015" name="Text Box 132"/>
          <p:cNvSpPr txBox="1">
            <a:spLocks noChangeArrowheads="1"/>
          </p:cNvSpPr>
          <p:nvPr/>
        </p:nvSpPr>
        <p:spPr bwMode="auto">
          <a:xfrm>
            <a:off x="1066800" y="5257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{P2,P4}</a:t>
            </a:r>
          </a:p>
        </p:txBody>
      </p:sp>
      <p:sp>
        <p:nvSpPr>
          <p:cNvPr id="41016" name="Segnaposto numero diapositiva 4"/>
          <p:cNvSpPr txBox="1">
            <a:spLocks/>
          </p:cNvSpPr>
          <p:nvPr/>
        </p:nvSpPr>
        <p:spPr bwMode="auto">
          <a:xfrm>
            <a:off x="6767513" y="6165850"/>
            <a:ext cx="23764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Times New Roman" pitchFamily="18" charset="0"/>
              </a:rPr>
              <a:t>Slides from A. Beimel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0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1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1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Tahoma" pitchFamily="34" charset="0"/>
              </a:rPr>
              <a:t>Monotone Span Programs</a:t>
            </a:r>
          </a:p>
        </p:txBody>
      </p:sp>
      <p:graphicFrame>
        <p:nvGraphicFramePr>
          <p:cNvPr id="206977" name="Group 129"/>
          <p:cNvGraphicFramePr>
            <a:graphicFrameLocks noGrp="1"/>
          </p:cNvGraphicFramePr>
          <p:nvPr/>
        </p:nvGraphicFramePr>
        <p:xfrm>
          <a:off x="2193925" y="1679575"/>
          <a:ext cx="3071813" cy="2559051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6978" name="Group 130"/>
          <p:cNvGraphicFramePr>
            <a:graphicFrameLocks noGrp="1"/>
          </p:cNvGraphicFramePr>
          <p:nvPr/>
        </p:nvGraphicFramePr>
        <p:xfrm>
          <a:off x="2200275" y="4267200"/>
          <a:ext cx="3057525" cy="512763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919" name="Group 71"/>
          <p:cNvGraphicFramePr>
            <a:graphicFrameLocks noGrp="1"/>
          </p:cNvGraphicFramePr>
          <p:nvPr/>
        </p:nvGraphicFramePr>
        <p:xfrm>
          <a:off x="5400675" y="4257675"/>
          <a:ext cx="3057525" cy="517525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934" name="Group 86"/>
          <p:cNvGraphicFramePr>
            <a:graphicFrameLocks noGrp="1"/>
          </p:cNvGraphicFramePr>
          <p:nvPr/>
        </p:nvGraphicFramePr>
        <p:xfrm>
          <a:off x="5334000" y="1676400"/>
          <a:ext cx="3071813" cy="1552575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74" name="Group 126"/>
          <p:cNvGraphicFramePr>
            <a:graphicFrameLocks noGrp="1"/>
          </p:cNvGraphicFramePr>
          <p:nvPr/>
        </p:nvGraphicFramePr>
        <p:xfrm>
          <a:off x="1428750" y="1690688"/>
          <a:ext cx="766763" cy="2557465"/>
        </p:xfrm>
        <a:graphic>
          <a:graphicData uri="http://schemas.openxmlformats.org/drawingml/2006/table">
            <a:tbl>
              <a:tblPr rtl="1"/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57" name="Text Box 127"/>
          <p:cNvSpPr txBox="1">
            <a:spLocks noChangeArrowheads="1"/>
          </p:cNvSpPr>
          <p:nvPr/>
        </p:nvSpPr>
        <p:spPr bwMode="auto">
          <a:xfrm>
            <a:off x="1066800" y="5257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{P1,P2}</a:t>
            </a:r>
          </a:p>
        </p:txBody>
      </p:sp>
      <p:pic>
        <p:nvPicPr>
          <p:cNvPr id="206976" name="Picture 128" descr="REJ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963" y="48006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59" name="Segnaposto numero diapositiva 4"/>
          <p:cNvSpPr txBox="1">
            <a:spLocks/>
          </p:cNvSpPr>
          <p:nvPr/>
        </p:nvSpPr>
        <p:spPr bwMode="auto">
          <a:xfrm>
            <a:off x="6767513" y="6165850"/>
            <a:ext cx="237648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Times New Roman" pitchFamily="18" charset="0"/>
              </a:rPr>
              <a:t>Slides from A. Beimel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6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7" name="Group 3"/>
          <p:cNvGraphicFramePr>
            <a:graphicFrameLocks noGrp="1"/>
          </p:cNvGraphicFramePr>
          <p:nvPr/>
        </p:nvGraphicFramePr>
        <p:xfrm>
          <a:off x="1500188" y="1679575"/>
          <a:ext cx="3071812" cy="2559051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1219" name="Group 35"/>
          <p:cNvGraphicFramePr>
            <a:graphicFrameLocks noGrp="1"/>
          </p:cNvGraphicFramePr>
          <p:nvPr/>
        </p:nvGraphicFramePr>
        <p:xfrm>
          <a:off x="604838" y="1690688"/>
          <a:ext cx="766762" cy="2557465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1237" name="Group 53"/>
          <p:cNvGraphicFramePr>
            <a:graphicFrameLocks noGrp="1"/>
          </p:cNvGraphicFramePr>
          <p:nvPr>
            <p:ph idx="1"/>
          </p:nvPr>
        </p:nvGraphicFramePr>
        <p:xfrm>
          <a:off x="4800600" y="1690688"/>
          <a:ext cx="769938" cy="2044700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1249" name="Group 65"/>
          <p:cNvGraphicFramePr>
            <a:graphicFrameLocks noGrp="1"/>
          </p:cNvGraphicFramePr>
          <p:nvPr/>
        </p:nvGraphicFramePr>
        <p:xfrm>
          <a:off x="6172200" y="1752600"/>
          <a:ext cx="1063625" cy="2438400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s+ 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s+r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263" name="Text Box 79"/>
          <p:cNvSpPr txBox="1">
            <a:spLocks noChangeArrowheads="1"/>
          </p:cNvSpPr>
          <p:nvPr/>
        </p:nvSpPr>
        <p:spPr bwMode="auto">
          <a:xfrm>
            <a:off x="5651500" y="24511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21264" name="Text Box 80"/>
          <p:cNvSpPr txBox="1">
            <a:spLocks noChangeArrowheads="1"/>
          </p:cNvSpPr>
          <p:nvPr/>
        </p:nvSpPr>
        <p:spPr bwMode="auto">
          <a:xfrm>
            <a:off x="7620000" y="1752600"/>
            <a:ext cx="9144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P2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P2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P1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P3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</a:t>
            </a:r>
            <a:r>
              <a:rPr lang="en-US" sz="2200" baseline="30000"/>
              <a:t>4</a:t>
            </a:r>
            <a:endParaRPr lang="en-US" sz="2200"/>
          </a:p>
        </p:txBody>
      </p:sp>
      <p:sp>
        <p:nvSpPr>
          <p:cNvPr id="221266" name="Text Box 82"/>
          <p:cNvSpPr txBox="1">
            <a:spLocks noChangeArrowheads="1"/>
          </p:cNvSpPr>
          <p:nvPr/>
        </p:nvSpPr>
        <p:spPr bwMode="auto">
          <a:xfrm>
            <a:off x="1219200" y="4800600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</a:t>
            </a:r>
            <a:r>
              <a:rPr lang="en-US" sz="2000" i="1"/>
              <a:t>s</a:t>
            </a:r>
            <a:r>
              <a:rPr lang="en-US" sz="2000"/>
              <a:t>=1,</a:t>
            </a:r>
            <a:r>
              <a:rPr lang="en-US" sz="2000" i="1"/>
              <a:t>r</a:t>
            </a:r>
            <a:r>
              <a:rPr lang="en-US" sz="2000"/>
              <a:t>2=</a:t>
            </a:r>
            <a:r>
              <a:rPr lang="en-US" sz="2000" i="1"/>
              <a:t>r</a:t>
            </a:r>
            <a:r>
              <a:rPr lang="en-US" sz="2000"/>
              <a:t>3=0, </a:t>
            </a:r>
            <a:r>
              <a:rPr lang="en-US" sz="2000" i="1"/>
              <a:t>r</a:t>
            </a:r>
            <a:r>
              <a:rPr lang="en-US" sz="2000"/>
              <a:t>4=1 </a:t>
            </a:r>
          </a:p>
        </p:txBody>
      </p:sp>
      <p:graphicFrame>
        <p:nvGraphicFramePr>
          <p:cNvPr id="221300" name="Group 116"/>
          <p:cNvGraphicFramePr>
            <a:graphicFrameLocks noGrp="1"/>
          </p:cNvGraphicFramePr>
          <p:nvPr/>
        </p:nvGraphicFramePr>
        <p:xfrm>
          <a:off x="4979988" y="4343400"/>
          <a:ext cx="590550" cy="19812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301" name="Text Box 117"/>
          <p:cNvSpPr txBox="1">
            <a:spLocks noChangeArrowheads="1"/>
          </p:cNvSpPr>
          <p:nvPr/>
        </p:nvSpPr>
        <p:spPr bwMode="auto">
          <a:xfrm>
            <a:off x="5715000" y="4308475"/>
            <a:ext cx="914400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/>
              <a:t>P2</a:t>
            </a:r>
          </a:p>
          <a:p>
            <a:pPr algn="ctr">
              <a:spcBef>
                <a:spcPct val="50000"/>
              </a:spcBef>
            </a:pPr>
            <a:r>
              <a:rPr lang="en-US"/>
              <a:t>P2</a:t>
            </a:r>
          </a:p>
          <a:p>
            <a:pPr algn="ctr">
              <a:spcBef>
                <a:spcPct val="50000"/>
              </a:spcBef>
            </a:pPr>
            <a:r>
              <a:rPr lang="en-US"/>
              <a:t>P1</a:t>
            </a:r>
          </a:p>
          <a:p>
            <a:pPr algn="ctr">
              <a:spcBef>
                <a:spcPct val="50000"/>
              </a:spcBef>
            </a:pPr>
            <a:r>
              <a:rPr lang="en-US"/>
              <a:t>P3</a:t>
            </a:r>
          </a:p>
          <a:p>
            <a:pPr algn="ctr">
              <a:spcBef>
                <a:spcPct val="50000"/>
              </a:spcBef>
            </a:pPr>
            <a:r>
              <a:rPr lang="en-US"/>
              <a:t>P</a:t>
            </a:r>
            <a:r>
              <a:rPr lang="en-US" baseline="30000"/>
              <a:t>4</a:t>
            </a:r>
            <a:endParaRPr lang="en-US"/>
          </a:p>
        </p:txBody>
      </p:sp>
      <p:sp>
        <p:nvSpPr>
          <p:cNvPr id="43092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xfrm>
            <a:off x="6767513" y="6165850"/>
            <a:ext cx="2376487" cy="384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smtClean="0">
                <a:latin typeface="Times New Roman" pitchFamily="18" charset="0"/>
              </a:rPr>
              <a:t>Slides from A. Beimel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0391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Span Programs </a:t>
            </a:r>
            <a:r>
              <a:rPr lang="en-US" dirty="0" smtClean="0">
                <a:cs typeface="Tahoma" pitchFamily="34" charset="0"/>
                <a:sym typeface="Euclid Symbol" pitchFamily="18" charset="2"/>
              </a:rPr>
              <a:t> Secret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21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21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64" grpId="0"/>
      <p:bldP spid="221266" grpId="0"/>
      <p:bldP spid="221266" grpId="1"/>
      <p:bldP spid="221301" grpId="0"/>
      <p:bldP spid="22130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0391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Span Programs </a:t>
            </a:r>
            <a:r>
              <a:rPr lang="en-US" dirty="0" smtClean="0">
                <a:cs typeface="Tahoma" pitchFamily="34" charset="0"/>
                <a:sym typeface="Euclid Symbol" pitchFamily="18" charset="2"/>
              </a:rPr>
              <a:t> Secret Sharing</a:t>
            </a:r>
          </a:p>
        </p:txBody>
      </p:sp>
      <p:graphicFrame>
        <p:nvGraphicFramePr>
          <p:cNvPr id="210947" name="Group 3"/>
          <p:cNvGraphicFramePr>
            <a:graphicFrameLocks noGrp="1"/>
          </p:cNvGraphicFramePr>
          <p:nvPr/>
        </p:nvGraphicFramePr>
        <p:xfrm>
          <a:off x="1500188" y="1679575"/>
          <a:ext cx="3071812" cy="2559051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979" name="Group 35"/>
          <p:cNvGraphicFramePr>
            <a:graphicFrameLocks noGrp="1"/>
          </p:cNvGraphicFramePr>
          <p:nvPr/>
        </p:nvGraphicFramePr>
        <p:xfrm>
          <a:off x="604838" y="1690688"/>
          <a:ext cx="766762" cy="2557465"/>
        </p:xfrm>
        <a:graphic>
          <a:graphicData uri="http://schemas.openxmlformats.org/drawingml/2006/table">
            <a:tbl>
              <a:tblPr rtl="1"/>
              <a:tblGrid>
                <a:gridCol w="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1095" name="Group 151"/>
          <p:cNvGraphicFramePr>
            <a:graphicFrameLocks noGrp="1"/>
          </p:cNvGraphicFramePr>
          <p:nvPr>
            <p:ph idx="1"/>
          </p:nvPr>
        </p:nvGraphicFramePr>
        <p:xfrm>
          <a:off x="4800600" y="1690688"/>
          <a:ext cx="769938" cy="2044700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1430" name="Group 486"/>
          <p:cNvGraphicFramePr>
            <a:graphicFrameLocks noGrp="1"/>
          </p:cNvGraphicFramePr>
          <p:nvPr/>
        </p:nvGraphicFramePr>
        <p:xfrm>
          <a:off x="6172200" y="1752600"/>
          <a:ext cx="1066800" cy="2438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s+r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99" name="Text Box 192"/>
          <p:cNvSpPr txBox="1">
            <a:spLocks noChangeArrowheads="1"/>
          </p:cNvSpPr>
          <p:nvPr/>
        </p:nvSpPr>
        <p:spPr bwMode="auto">
          <a:xfrm>
            <a:off x="5651500" y="2451100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44100" name="Text Box 385"/>
          <p:cNvSpPr txBox="1">
            <a:spLocks noChangeArrowheads="1"/>
          </p:cNvSpPr>
          <p:nvPr/>
        </p:nvSpPr>
        <p:spPr bwMode="auto">
          <a:xfrm>
            <a:off x="7620000" y="1752600"/>
            <a:ext cx="914400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/>
              <a:t>P2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P2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P1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P3</a:t>
            </a:r>
          </a:p>
          <a:p>
            <a:pPr algn="ctr">
              <a:spcBef>
                <a:spcPct val="50000"/>
              </a:spcBef>
            </a:pPr>
            <a:r>
              <a:rPr lang="en-US" sz="2200"/>
              <a:t>P</a:t>
            </a:r>
            <a:r>
              <a:rPr lang="en-US" sz="2200" baseline="30000"/>
              <a:t>4</a:t>
            </a:r>
            <a:endParaRPr lang="en-US" sz="2200"/>
          </a:p>
        </p:txBody>
      </p:sp>
      <p:sp>
        <p:nvSpPr>
          <p:cNvPr id="44101" name="Text Box 386"/>
          <p:cNvSpPr txBox="1">
            <a:spLocks noChangeArrowheads="1"/>
          </p:cNvSpPr>
          <p:nvPr/>
        </p:nvSpPr>
        <p:spPr bwMode="auto">
          <a:xfrm>
            <a:off x="1066800" y="5257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{P2,P4}</a:t>
            </a:r>
          </a:p>
        </p:txBody>
      </p:sp>
      <p:graphicFrame>
        <p:nvGraphicFramePr>
          <p:cNvPr id="211424" name="Group 480"/>
          <p:cNvGraphicFramePr>
            <a:graphicFrameLocks noGrp="1"/>
          </p:cNvGraphicFramePr>
          <p:nvPr/>
        </p:nvGraphicFramePr>
        <p:xfrm>
          <a:off x="1524000" y="4438650"/>
          <a:ext cx="3048000" cy="5143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427" name="Text Box 483"/>
          <p:cNvSpPr txBox="1">
            <a:spLocks noChangeArrowheads="1"/>
          </p:cNvSpPr>
          <p:nvPr/>
        </p:nvSpPr>
        <p:spPr bwMode="auto">
          <a:xfrm>
            <a:off x="6172200" y="44386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4115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xfrm>
            <a:off x="6767513" y="6165850"/>
            <a:ext cx="2376487" cy="384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smtClean="0">
                <a:latin typeface="Times New Roman" pitchFamily="18" charset="0"/>
              </a:rPr>
              <a:t>Slides from A. Beimel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4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LSSS and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 smtClean="0"/>
              <a:t>Every</a:t>
            </a:r>
            <a:r>
              <a:rPr lang="it-IT" dirty="0" smtClean="0"/>
              <a:t> (monotone)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realized</a:t>
            </a:r>
            <a:endParaRPr lang="it-IT" dirty="0" smtClean="0"/>
          </a:p>
          <a:p>
            <a:pPr>
              <a:buFont typeface="Wingdings" pitchFamily="2" charset="2"/>
              <a:buNone/>
              <a:defRPr/>
            </a:pPr>
            <a:endParaRPr lang="it-IT" dirty="0" smtClean="0"/>
          </a:p>
          <a:p>
            <a:pPr lvl="1">
              <a:defRPr/>
            </a:pPr>
            <a:endParaRPr lang="it-IT" dirty="0" smtClean="0"/>
          </a:p>
          <a:p>
            <a:pPr lvl="1">
              <a:defRPr/>
            </a:pPr>
            <a:endParaRPr lang="it-IT" dirty="0" smtClean="0"/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Consequence</a:t>
            </a:r>
            <a:r>
              <a:rPr lang="it-IT" dirty="0" smtClean="0"/>
              <a:t>: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boolean</a:t>
            </a:r>
            <a:r>
              <a:rPr lang="it-IT" dirty="0" smtClean="0"/>
              <a:t> predicate (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negation</a:t>
            </a:r>
            <a:r>
              <a:rPr lang="it-IT" dirty="0" smtClean="0"/>
              <a:t>)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supported</a:t>
            </a:r>
            <a:endParaRPr lang="it-IT" dirty="0" smtClean="0"/>
          </a:p>
          <a:p>
            <a:pPr lvl="3">
              <a:defRPr/>
            </a:pP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Scheme</a:t>
            </a:r>
            <a:r>
              <a:rPr lang="it-IT" dirty="0" smtClean="0"/>
              <a:t> May NOT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ideal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May </a:t>
            </a:r>
            <a:r>
              <a:rPr lang="it-IT" dirty="0" err="1" smtClean="0"/>
              <a:t>entail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1 share per partner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43175" y="1804988"/>
          <a:ext cx="52514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zione" r:id="rId3" imgW="2158920" imgH="698400" progId="Equation.3">
                  <p:embed/>
                </p:oleObj>
              </mc:Choice>
              <mc:Fallback>
                <p:oleObj name="Equazione" r:id="rId3" imgW="2158920" imgH="69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1804988"/>
                        <a:ext cx="5251450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962275" y="4400550"/>
          <a:ext cx="43243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zione" r:id="rId5" imgW="1777680" imgH="228600" progId="Equation.3">
                  <p:embed/>
                </p:oleObj>
              </mc:Choice>
              <mc:Fallback>
                <p:oleObj name="Equazione" r:id="rId5" imgW="1777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4400550"/>
                        <a:ext cx="43243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LSSS </a:t>
            </a:r>
            <a:r>
              <a:rPr lang="it-IT" dirty="0" err="1" smtClean="0"/>
              <a:t>matrix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AC Predicate</a:t>
            </a:r>
            <a:endParaRPr lang="it-IT" dirty="0"/>
          </a:p>
        </p:txBody>
      </p:sp>
      <p:sp>
        <p:nvSpPr>
          <p:cNvPr id="21508" name="Ovale 3"/>
          <p:cNvSpPr>
            <a:spLocks noChangeArrowheads="1"/>
          </p:cNvSpPr>
          <p:nvPr/>
        </p:nvSpPr>
        <p:spPr bwMode="auto">
          <a:xfrm>
            <a:off x="3924300" y="2168525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09" name="CasellaDiTesto 5"/>
          <p:cNvSpPr txBox="1">
            <a:spLocks noChangeArrowheads="1"/>
          </p:cNvSpPr>
          <p:nvPr/>
        </p:nvSpPr>
        <p:spPr bwMode="auto">
          <a:xfrm>
            <a:off x="4025900" y="2168525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dirty="0" smtClean="0">
                <a:sym typeface="Symbol"/>
              </a:rPr>
              <a:t></a:t>
            </a:r>
            <a:endParaRPr lang="it-IT" sz="2800" b="1" dirty="0"/>
          </a:p>
        </p:txBody>
      </p:sp>
      <p:sp>
        <p:nvSpPr>
          <p:cNvPr id="21510" name="CasellaDiTesto 6"/>
          <p:cNvSpPr txBox="1">
            <a:spLocks noChangeArrowheads="1"/>
          </p:cNvSpPr>
          <p:nvPr/>
        </p:nvSpPr>
        <p:spPr bwMode="auto">
          <a:xfrm>
            <a:off x="4535488" y="2276475"/>
            <a:ext cx="1008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AND gate</a:t>
            </a:r>
          </a:p>
        </p:txBody>
      </p:sp>
      <p:cxnSp>
        <p:nvCxnSpPr>
          <p:cNvPr id="21511" name="Connettore 2 8"/>
          <p:cNvCxnSpPr>
            <a:cxnSpLocks noChangeShapeType="1"/>
            <a:endCxn id="21509" idx="0"/>
          </p:cNvCxnSpPr>
          <p:nvPr/>
        </p:nvCxnSpPr>
        <p:spPr bwMode="auto">
          <a:xfrm flipH="1">
            <a:off x="4226436" y="1736725"/>
            <a:ext cx="7427" cy="431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1512" name="CasellaDiTesto 12"/>
          <p:cNvSpPr txBox="1">
            <a:spLocks noChangeArrowheads="1"/>
          </p:cNvSpPr>
          <p:nvPr/>
        </p:nvSpPr>
        <p:spPr bwMode="auto">
          <a:xfrm>
            <a:off x="3887788" y="1412875"/>
            <a:ext cx="731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ROOT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61572"/>
              </p:ext>
            </p:extLst>
          </p:nvPr>
        </p:nvGraphicFramePr>
        <p:xfrm>
          <a:off x="576263" y="1936750"/>
          <a:ext cx="28717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zione" r:id="rId3" imgW="1180800" imgH="228600" progId="Equation.3">
                  <p:embed/>
                </p:oleObj>
              </mc:Choice>
              <mc:Fallback>
                <p:oleObj name="Equazione" r:id="rId3" imgW="1180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936750"/>
                        <a:ext cx="28717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Ovale 16"/>
          <p:cNvSpPr>
            <a:spLocks noChangeArrowheads="1"/>
          </p:cNvSpPr>
          <p:nvPr/>
        </p:nvSpPr>
        <p:spPr bwMode="auto">
          <a:xfrm>
            <a:off x="3167063" y="31051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14" name="CasellaDiTesto 17"/>
          <p:cNvSpPr txBox="1">
            <a:spLocks noChangeArrowheads="1"/>
          </p:cNvSpPr>
          <p:nvPr/>
        </p:nvSpPr>
        <p:spPr bwMode="auto">
          <a:xfrm>
            <a:off x="3240088" y="3105150"/>
            <a:ext cx="4905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ym typeface="Mathematica3" pitchFamily="2" charset="2"/>
              </a:rPr>
              <a:t>P</a:t>
            </a:r>
            <a:r>
              <a:rPr lang="it-IT" sz="2800" b="1" baseline="-25000">
                <a:sym typeface="Mathematica3" pitchFamily="2" charset="2"/>
              </a:rPr>
              <a:t>1</a:t>
            </a:r>
            <a:endParaRPr lang="it-IT" sz="2800" b="1" baseline="-25000"/>
          </a:p>
        </p:txBody>
      </p:sp>
      <p:sp>
        <p:nvSpPr>
          <p:cNvPr id="21515" name="Ovale 18"/>
          <p:cNvSpPr>
            <a:spLocks noChangeArrowheads="1"/>
          </p:cNvSpPr>
          <p:nvPr/>
        </p:nvSpPr>
        <p:spPr bwMode="auto">
          <a:xfrm>
            <a:off x="4643438" y="31051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16" name="CasellaDiTesto 19"/>
          <p:cNvSpPr txBox="1">
            <a:spLocks noChangeArrowheads="1"/>
          </p:cNvSpPr>
          <p:nvPr/>
        </p:nvSpPr>
        <p:spPr bwMode="auto">
          <a:xfrm>
            <a:off x="4746625" y="3105150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dirty="0" smtClean="0">
                <a:sym typeface="Symbol"/>
              </a:rPr>
              <a:t></a:t>
            </a:r>
            <a:endParaRPr lang="it-IT" sz="2800" b="1" dirty="0"/>
          </a:p>
        </p:txBody>
      </p:sp>
      <p:sp>
        <p:nvSpPr>
          <p:cNvPr id="21517" name="Ovale 20"/>
          <p:cNvSpPr>
            <a:spLocks noChangeArrowheads="1"/>
          </p:cNvSpPr>
          <p:nvPr/>
        </p:nvSpPr>
        <p:spPr bwMode="auto">
          <a:xfrm>
            <a:off x="4103688" y="41846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18" name="CasellaDiTesto 21"/>
          <p:cNvSpPr txBox="1">
            <a:spLocks noChangeArrowheads="1"/>
          </p:cNvSpPr>
          <p:nvPr/>
        </p:nvSpPr>
        <p:spPr bwMode="auto">
          <a:xfrm>
            <a:off x="4205288" y="4184650"/>
            <a:ext cx="492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ym typeface="Mathematica3" pitchFamily="2" charset="2"/>
              </a:rPr>
              <a:t>P</a:t>
            </a:r>
            <a:r>
              <a:rPr lang="it-IT" sz="2800" b="1" baseline="-25000">
                <a:sym typeface="Mathematica3" pitchFamily="2" charset="2"/>
              </a:rPr>
              <a:t>2</a:t>
            </a:r>
            <a:endParaRPr lang="it-IT" sz="2800" b="1" baseline="-25000"/>
          </a:p>
        </p:txBody>
      </p:sp>
      <p:sp>
        <p:nvSpPr>
          <p:cNvPr id="21519" name="Ovale 22"/>
          <p:cNvSpPr>
            <a:spLocks noChangeArrowheads="1"/>
          </p:cNvSpPr>
          <p:nvPr/>
        </p:nvSpPr>
        <p:spPr bwMode="auto">
          <a:xfrm>
            <a:off x="5472113" y="41846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20" name="CasellaDiTesto 23"/>
          <p:cNvSpPr txBox="1">
            <a:spLocks noChangeArrowheads="1"/>
          </p:cNvSpPr>
          <p:nvPr/>
        </p:nvSpPr>
        <p:spPr bwMode="auto">
          <a:xfrm>
            <a:off x="5573713" y="4184650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dirty="0" smtClean="0">
                <a:sym typeface="Symbol"/>
              </a:rPr>
              <a:t></a:t>
            </a:r>
            <a:endParaRPr lang="it-IT" sz="2800" b="1" dirty="0"/>
          </a:p>
        </p:txBody>
      </p:sp>
      <p:sp>
        <p:nvSpPr>
          <p:cNvPr id="21521" name="Ovale 24"/>
          <p:cNvSpPr>
            <a:spLocks noChangeArrowheads="1"/>
          </p:cNvSpPr>
          <p:nvPr/>
        </p:nvSpPr>
        <p:spPr bwMode="auto">
          <a:xfrm>
            <a:off x="5040313" y="5229225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22" name="CasellaDiTesto 25"/>
          <p:cNvSpPr txBox="1">
            <a:spLocks noChangeArrowheads="1"/>
          </p:cNvSpPr>
          <p:nvPr/>
        </p:nvSpPr>
        <p:spPr bwMode="auto">
          <a:xfrm>
            <a:off x="5141913" y="5229225"/>
            <a:ext cx="490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ym typeface="Mathematica3" pitchFamily="2" charset="2"/>
              </a:rPr>
              <a:t>P</a:t>
            </a:r>
            <a:r>
              <a:rPr lang="it-IT" sz="2800" b="1" baseline="-25000">
                <a:sym typeface="Mathematica3" pitchFamily="2" charset="2"/>
              </a:rPr>
              <a:t>3</a:t>
            </a:r>
            <a:endParaRPr lang="it-IT" sz="2800" b="1" baseline="-25000"/>
          </a:p>
        </p:txBody>
      </p:sp>
      <p:sp>
        <p:nvSpPr>
          <p:cNvPr id="21523" name="Ovale 26"/>
          <p:cNvSpPr>
            <a:spLocks noChangeArrowheads="1"/>
          </p:cNvSpPr>
          <p:nvPr/>
        </p:nvSpPr>
        <p:spPr bwMode="auto">
          <a:xfrm>
            <a:off x="6156325" y="5229225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524" name="CasellaDiTesto 27"/>
          <p:cNvSpPr txBox="1">
            <a:spLocks noChangeArrowheads="1"/>
          </p:cNvSpPr>
          <p:nvPr/>
        </p:nvSpPr>
        <p:spPr bwMode="auto">
          <a:xfrm>
            <a:off x="6257925" y="5229225"/>
            <a:ext cx="490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ym typeface="Mathematica3" pitchFamily="2" charset="2"/>
              </a:rPr>
              <a:t>P</a:t>
            </a:r>
            <a:r>
              <a:rPr lang="it-IT" sz="2800" b="1" baseline="-25000">
                <a:sym typeface="Mathematica3" pitchFamily="2" charset="2"/>
              </a:rPr>
              <a:t>4</a:t>
            </a:r>
            <a:endParaRPr lang="it-IT" sz="2800" b="1" baseline="-25000"/>
          </a:p>
        </p:txBody>
      </p:sp>
      <p:cxnSp>
        <p:nvCxnSpPr>
          <p:cNvPr id="21525" name="Connettore 1 29"/>
          <p:cNvCxnSpPr>
            <a:cxnSpLocks noChangeShapeType="1"/>
            <a:stCxn id="21508" idx="3"/>
          </p:cNvCxnSpPr>
          <p:nvPr/>
        </p:nvCxnSpPr>
        <p:spPr bwMode="auto">
          <a:xfrm flipH="1">
            <a:off x="3635375" y="2660650"/>
            <a:ext cx="373063" cy="515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26" name="Connettore 1 30"/>
          <p:cNvCxnSpPr>
            <a:cxnSpLocks noChangeShapeType="1"/>
            <a:stCxn id="21508" idx="5"/>
            <a:endCxn id="21515" idx="1"/>
          </p:cNvCxnSpPr>
          <p:nvPr/>
        </p:nvCxnSpPr>
        <p:spPr bwMode="auto">
          <a:xfrm>
            <a:off x="4414838" y="2660650"/>
            <a:ext cx="314325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27" name="Connettore 1 37"/>
          <p:cNvCxnSpPr>
            <a:cxnSpLocks noChangeShapeType="1"/>
          </p:cNvCxnSpPr>
          <p:nvPr/>
        </p:nvCxnSpPr>
        <p:spPr bwMode="auto">
          <a:xfrm>
            <a:off x="5940425" y="4724400"/>
            <a:ext cx="360363" cy="576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28" name="Connettore 1 40"/>
          <p:cNvCxnSpPr>
            <a:cxnSpLocks noChangeShapeType="1"/>
          </p:cNvCxnSpPr>
          <p:nvPr/>
        </p:nvCxnSpPr>
        <p:spPr bwMode="auto">
          <a:xfrm>
            <a:off x="5111750" y="3644900"/>
            <a:ext cx="431800" cy="647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29" name="Connettore 1 42"/>
          <p:cNvCxnSpPr>
            <a:cxnSpLocks noChangeShapeType="1"/>
          </p:cNvCxnSpPr>
          <p:nvPr/>
        </p:nvCxnSpPr>
        <p:spPr bwMode="auto">
          <a:xfrm flipH="1">
            <a:off x="4572000" y="3644900"/>
            <a:ext cx="179388" cy="612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1530" name="Connettore 1 46"/>
          <p:cNvCxnSpPr>
            <a:cxnSpLocks noChangeShapeType="1"/>
          </p:cNvCxnSpPr>
          <p:nvPr/>
        </p:nvCxnSpPr>
        <p:spPr bwMode="auto">
          <a:xfrm flipH="1">
            <a:off x="5508625" y="4724400"/>
            <a:ext cx="179388" cy="612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1531" name="CasellaDiTesto 47"/>
          <p:cNvSpPr txBox="1">
            <a:spLocks noChangeArrowheads="1"/>
          </p:cNvSpPr>
          <p:nvPr/>
        </p:nvSpPr>
        <p:spPr bwMode="auto">
          <a:xfrm>
            <a:off x="5219700" y="3203575"/>
            <a:ext cx="892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OR gate</a:t>
            </a:r>
          </a:p>
        </p:txBody>
      </p:sp>
      <p:sp>
        <p:nvSpPr>
          <p:cNvPr id="21532" name="CasellaDiTesto 48"/>
          <p:cNvSpPr txBox="1">
            <a:spLocks noChangeArrowheads="1"/>
          </p:cNvSpPr>
          <p:nvPr/>
        </p:nvSpPr>
        <p:spPr bwMode="auto">
          <a:xfrm>
            <a:off x="3924300" y="4716463"/>
            <a:ext cx="4905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leaf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AND </a:t>
            </a:r>
            <a:r>
              <a:rPr lang="it-IT" dirty="0" err="1" smtClean="0"/>
              <a:t>gate</a:t>
            </a:r>
            <a:endParaRPr lang="it-IT" dirty="0"/>
          </a:p>
        </p:txBody>
      </p:sp>
      <p:sp>
        <p:nvSpPr>
          <p:cNvPr id="22532" name="Ovale 3"/>
          <p:cNvSpPr>
            <a:spLocks noChangeArrowheads="1"/>
          </p:cNvSpPr>
          <p:nvPr/>
        </p:nvSpPr>
        <p:spPr bwMode="auto">
          <a:xfrm>
            <a:off x="3924300" y="2168525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2533" name="CasellaDiTesto 4"/>
          <p:cNvSpPr txBox="1">
            <a:spLocks noChangeArrowheads="1"/>
          </p:cNvSpPr>
          <p:nvPr/>
        </p:nvSpPr>
        <p:spPr bwMode="auto">
          <a:xfrm>
            <a:off x="4025900" y="2168525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dirty="0" smtClean="0">
                <a:sym typeface="Symbol"/>
              </a:rPr>
              <a:t></a:t>
            </a:r>
            <a:endParaRPr lang="it-IT" sz="2800" b="1" dirty="0"/>
          </a:p>
        </p:txBody>
      </p:sp>
      <p:cxnSp>
        <p:nvCxnSpPr>
          <p:cNvPr id="22534" name="Connettore 2 6"/>
          <p:cNvCxnSpPr>
            <a:cxnSpLocks noChangeShapeType="1"/>
            <a:endCxn id="22533" idx="0"/>
          </p:cNvCxnSpPr>
          <p:nvPr/>
        </p:nvCxnSpPr>
        <p:spPr bwMode="auto">
          <a:xfrm flipH="1">
            <a:off x="4226436" y="1736725"/>
            <a:ext cx="7428" cy="431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2535" name="CasellaDiTesto 7"/>
          <p:cNvSpPr txBox="1">
            <a:spLocks noChangeArrowheads="1"/>
          </p:cNvSpPr>
          <p:nvPr/>
        </p:nvSpPr>
        <p:spPr bwMode="auto">
          <a:xfrm>
            <a:off x="3995738" y="1341438"/>
            <a:ext cx="5191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(X)</a:t>
            </a:r>
            <a:endParaRPr lang="it-IT"/>
          </a:p>
        </p:txBody>
      </p:sp>
      <p:sp>
        <p:nvSpPr>
          <p:cNvPr id="22536" name="Ovale 8"/>
          <p:cNvSpPr>
            <a:spLocks noChangeArrowheads="1"/>
          </p:cNvSpPr>
          <p:nvPr/>
        </p:nvSpPr>
        <p:spPr bwMode="auto">
          <a:xfrm>
            <a:off x="2663825" y="3105150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2537" name="Ovale 10"/>
          <p:cNvSpPr>
            <a:spLocks noChangeArrowheads="1"/>
          </p:cNvSpPr>
          <p:nvPr/>
        </p:nvSpPr>
        <p:spPr bwMode="auto">
          <a:xfrm>
            <a:off x="3924300" y="3105150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cxnSp>
        <p:nvCxnSpPr>
          <p:cNvPr id="22538" name="Connettore 1 12"/>
          <p:cNvCxnSpPr>
            <a:cxnSpLocks noChangeShapeType="1"/>
            <a:stCxn id="22532" idx="3"/>
            <a:endCxn id="22536" idx="7"/>
          </p:cNvCxnSpPr>
          <p:nvPr/>
        </p:nvCxnSpPr>
        <p:spPr bwMode="auto">
          <a:xfrm flipH="1">
            <a:off x="3155950" y="2660650"/>
            <a:ext cx="852488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2539" name="Connettore 1 13"/>
          <p:cNvCxnSpPr>
            <a:cxnSpLocks noChangeShapeType="1"/>
            <a:stCxn id="22532" idx="4"/>
            <a:endCxn id="22537" idx="0"/>
          </p:cNvCxnSpPr>
          <p:nvPr/>
        </p:nvCxnSpPr>
        <p:spPr bwMode="auto">
          <a:xfrm>
            <a:off x="4211638" y="2744788"/>
            <a:ext cx="0" cy="3603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2540" name="CasellaDiTesto 14"/>
          <p:cNvSpPr txBox="1">
            <a:spLocks noChangeArrowheads="1"/>
          </p:cNvSpPr>
          <p:nvPr/>
        </p:nvSpPr>
        <p:spPr bwMode="auto">
          <a:xfrm>
            <a:off x="2376488" y="3651250"/>
            <a:ext cx="1082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(X, 1, 1)</a:t>
            </a:r>
            <a:endParaRPr lang="it-IT"/>
          </a:p>
        </p:txBody>
      </p:sp>
      <p:sp>
        <p:nvSpPr>
          <p:cNvPr id="22541" name="CasellaDiTesto 15"/>
          <p:cNvSpPr txBox="1">
            <a:spLocks noChangeArrowheads="1"/>
          </p:cNvSpPr>
          <p:nvPr/>
        </p:nvSpPr>
        <p:spPr bwMode="auto">
          <a:xfrm>
            <a:off x="3708400" y="3644900"/>
            <a:ext cx="1139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 -1, 0)</a:t>
            </a:r>
            <a:endParaRPr lang="it-IT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276975" y="2076450"/>
          <a:ext cx="22558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zione" r:id="rId3" imgW="927000" imgH="711000" progId="Equation.3">
                  <p:embed/>
                </p:oleObj>
              </mc:Choice>
              <mc:Fallback>
                <p:oleObj name="Equazione" r:id="rId3" imgW="92700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2076450"/>
                        <a:ext cx="2255838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Ovale 19"/>
          <p:cNvSpPr>
            <a:spLocks noChangeArrowheads="1"/>
          </p:cNvSpPr>
          <p:nvPr/>
        </p:nvSpPr>
        <p:spPr bwMode="auto">
          <a:xfrm>
            <a:off x="5040313" y="3141663"/>
            <a:ext cx="576262" cy="574675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cxnSp>
        <p:nvCxnSpPr>
          <p:cNvPr id="22543" name="Connettore 1 20"/>
          <p:cNvCxnSpPr>
            <a:cxnSpLocks noChangeShapeType="1"/>
            <a:endCxn id="22542" idx="0"/>
          </p:cNvCxnSpPr>
          <p:nvPr/>
        </p:nvCxnSpPr>
        <p:spPr bwMode="auto">
          <a:xfrm>
            <a:off x="4427538" y="2636838"/>
            <a:ext cx="900112" cy="5048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2544" name="CasellaDiTesto 22"/>
          <p:cNvSpPr txBox="1">
            <a:spLocks noChangeArrowheads="1"/>
          </p:cNvSpPr>
          <p:nvPr/>
        </p:nvSpPr>
        <p:spPr bwMode="auto">
          <a:xfrm>
            <a:off x="4979988" y="3644900"/>
            <a:ext cx="1139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 0, -1)</a:t>
            </a: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Revisiting</a:t>
            </a:r>
            <a:r>
              <a:rPr lang="it-IT" dirty="0" smtClean="0"/>
              <a:t> </a:t>
            </a:r>
            <a:r>
              <a:rPr lang="it-IT" dirty="0" err="1" smtClean="0"/>
              <a:t>Shamir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954963" cy="41036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smtClean="0"/>
              <a:t>Secret s</a:t>
            </a:r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smtClean="0"/>
              <a:t>Share i:</a:t>
            </a:r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Vector</a:t>
            </a:r>
            <a:r>
              <a:rPr lang="it-IT" dirty="0" smtClean="0"/>
              <a:t> </a:t>
            </a:r>
            <a:r>
              <a:rPr lang="it-IT" dirty="0" err="1" smtClean="0"/>
              <a:t>interpretation</a:t>
            </a:r>
            <a:r>
              <a:rPr lang="it-IT" dirty="0" smtClean="0"/>
              <a:t>: scalar </a:t>
            </a:r>
            <a:r>
              <a:rPr lang="it-IT" dirty="0" err="1" smtClean="0"/>
              <a:t>product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Coefficients</a:t>
            </a:r>
            <a:r>
              <a:rPr lang="it-IT" dirty="0" smtClean="0"/>
              <a:t> a</a:t>
            </a:r>
            <a:r>
              <a:rPr lang="it-IT" baseline="-25000" dirty="0" smtClean="0"/>
              <a:t>i</a:t>
            </a:r>
            <a:r>
              <a:rPr lang="it-IT" dirty="0" smtClean="0"/>
              <a:t> are </a:t>
            </a:r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>
                <a:sym typeface="Wingdings" pitchFamily="2" charset="2"/>
              </a:rPr>
              <a:t>call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them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r</a:t>
            </a:r>
            <a:r>
              <a:rPr lang="it-IT" baseline="-25000" dirty="0" err="1" smtClean="0"/>
              <a:t>i</a:t>
            </a:r>
            <a:endParaRPr lang="it-IT" baseline="-25000" dirty="0" smtClean="0"/>
          </a:p>
          <a:p>
            <a:pPr>
              <a:defRPr/>
            </a:pP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849563" y="1925638"/>
          <a:ext cx="60071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zione" r:id="rId3" imgW="2552400" imgH="241200" progId="Equation.3">
                  <p:embed/>
                </p:oleObj>
              </mc:Choice>
              <mc:Fallback>
                <p:oleObj name="Equazione" r:id="rId3" imgW="25524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1925638"/>
                        <a:ext cx="60071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16013" y="3509963"/>
          <a:ext cx="69961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zione" r:id="rId5" imgW="2971800" imgH="241200" progId="Equation.3">
                  <p:embed/>
                </p:oleObj>
              </mc:Choice>
              <mc:Fallback>
                <p:oleObj name="Equazione" r:id="rId5" imgW="2971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9963"/>
                        <a:ext cx="6996112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250950" y="5275263"/>
          <a:ext cx="67262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zione" r:id="rId7" imgW="2857320" imgH="241200" progId="Equation.3">
                  <p:embed/>
                </p:oleObj>
              </mc:Choice>
              <mc:Fallback>
                <p:oleObj name="Equazione" r:id="rId7" imgW="28573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275263"/>
                        <a:ext cx="6726238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OR </a:t>
            </a:r>
            <a:r>
              <a:rPr lang="it-IT" dirty="0" err="1" smtClean="0"/>
              <a:t>gate</a:t>
            </a:r>
            <a:endParaRPr lang="it-IT" dirty="0"/>
          </a:p>
        </p:txBody>
      </p:sp>
      <p:sp>
        <p:nvSpPr>
          <p:cNvPr id="23556" name="Ovale 3"/>
          <p:cNvSpPr>
            <a:spLocks noChangeArrowheads="1"/>
          </p:cNvSpPr>
          <p:nvPr/>
        </p:nvSpPr>
        <p:spPr bwMode="auto">
          <a:xfrm>
            <a:off x="3924300" y="2168525"/>
            <a:ext cx="576263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3557" name="CasellaDiTesto 4"/>
          <p:cNvSpPr txBox="1">
            <a:spLocks noChangeArrowheads="1"/>
          </p:cNvSpPr>
          <p:nvPr/>
        </p:nvSpPr>
        <p:spPr bwMode="auto">
          <a:xfrm>
            <a:off x="4025900" y="2168525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 smtClean="0">
                <a:sym typeface="Symbol"/>
              </a:rPr>
              <a:t></a:t>
            </a:r>
            <a:endParaRPr lang="it-IT" sz="2800" b="1" dirty="0"/>
          </a:p>
        </p:txBody>
      </p:sp>
      <p:cxnSp>
        <p:nvCxnSpPr>
          <p:cNvPr id="23558" name="Connettore 2 6"/>
          <p:cNvCxnSpPr>
            <a:cxnSpLocks noChangeShapeType="1"/>
            <a:endCxn id="23557" idx="0"/>
          </p:cNvCxnSpPr>
          <p:nvPr/>
        </p:nvCxnSpPr>
        <p:spPr bwMode="auto">
          <a:xfrm flipH="1">
            <a:off x="4226436" y="1736725"/>
            <a:ext cx="7428" cy="431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3559" name="CasellaDiTesto 7"/>
          <p:cNvSpPr txBox="1">
            <a:spLocks noChangeArrowheads="1"/>
          </p:cNvSpPr>
          <p:nvPr/>
        </p:nvSpPr>
        <p:spPr bwMode="auto">
          <a:xfrm>
            <a:off x="3995738" y="1341438"/>
            <a:ext cx="5191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(X)</a:t>
            </a:r>
            <a:endParaRPr lang="it-IT"/>
          </a:p>
        </p:txBody>
      </p:sp>
      <p:sp>
        <p:nvSpPr>
          <p:cNvPr id="23560" name="Ovale 8"/>
          <p:cNvSpPr>
            <a:spLocks noChangeArrowheads="1"/>
          </p:cNvSpPr>
          <p:nvPr/>
        </p:nvSpPr>
        <p:spPr bwMode="auto">
          <a:xfrm>
            <a:off x="3167063" y="31051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3561" name="Ovale 10"/>
          <p:cNvSpPr>
            <a:spLocks noChangeArrowheads="1"/>
          </p:cNvSpPr>
          <p:nvPr/>
        </p:nvSpPr>
        <p:spPr bwMode="auto">
          <a:xfrm>
            <a:off x="4643438" y="3105150"/>
            <a:ext cx="576262" cy="576263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cxnSp>
        <p:nvCxnSpPr>
          <p:cNvPr id="23562" name="Connettore 1 12"/>
          <p:cNvCxnSpPr>
            <a:cxnSpLocks noChangeShapeType="1"/>
            <a:stCxn id="23556" idx="3"/>
          </p:cNvCxnSpPr>
          <p:nvPr/>
        </p:nvCxnSpPr>
        <p:spPr bwMode="auto">
          <a:xfrm flipH="1">
            <a:off x="3635375" y="2660650"/>
            <a:ext cx="373063" cy="515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563" name="Connettore 1 13"/>
          <p:cNvCxnSpPr>
            <a:cxnSpLocks noChangeShapeType="1"/>
            <a:stCxn id="23556" idx="5"/>
            <a:endCxn id="23561" idx="1"/>
          </p:cNvCxnSpPr>
          <p:nvPr/>
        </p:nvCxnSpPr>
        <p:spPr bwMode="auto">
          <a:xfrm>
            <a:off x="4414838" y="2660650"/>
            <a:ext cx="314325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564" name="CasellaDiTesto 14"/>
          <p:cNvSpPr txBox="1">
            <a:spLocks noChangeArrowheads="1"/>
          </p:cNvSpPr>
          <p:nvPr/>
        </p:nvSpPr>
        <p:spPr bwMode="auto">
          <a:xfrm>
            <a:off x="3187700" y="3651250"/>
            <a:ext cx="520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(X)</a:t>
            </a:r>
            <a:endParaRPr lang="it-IT"/>
          </a:p>
        </p:txBody>
      </p:sp>
      <p:sp>
        <p:nvSpPr>
          <p:cNvPr id="23565" name="CasellaDiTesto 15"/>
          <p:cNvSpPr txBox="1">
            <a:spLocks noChangeArrowheads="1"/>
          </p:cNvSpPr>
          <p:nvPr/>
        </p:nvSpPr>
        <p:spPr bwMode="auto">
          <a:xfrm>
            <a:off x="4664075" y="3644900"/>
            <a:ext cx="520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(X)</a:t>
            </a:r>
            <a:endParaRPr lang="it-IT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489700" y="2384425"/>
          <a:ext cx="7731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zione" r:id="rId3" imgW="317160" imgH="457200" progId="Equation.3">
                  <p:embed/>
                </p:oleObj>
              </mc:Choice>
              <mc:Fallback>
                <p:oleObj name="Equazione" r:id="rId3" imgW="3171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2384425"/>
                        <a:ext cx="773113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Matrix </a:t>
            </a:r>
            <a:r>
              <a:rPr lang="it-IT" dirty="0" err="1" smtClean="0"/>
              <a:t>construction</a:t>
            </a:r>
            <a:endParaRPr lang="it-IT" dirty="0"/>
          </a:p>
        </p:txBody>
      </p:sp>
      <p:grpSp>
        <p:nvGrpSpPr>
          <p:cNvPr id="24580" name="Gruppo 28"/>
          <p:cNvGrpSpPr>
            <a:grpSpLocks/>
          </p:cNvGrpSpPr>
          <p:nvPr/>
        </p:nvGrpSpPr>
        <p:grpSpPr bwMode="auto">
          <a:xfrm>
            <a:off x="2862263" y="1736725"/>
            <a:ext cx="3581400" cy="4068763"/>
            <a:chOff x="2862808" y="1736725"/>
            <a:chExt cx="3581400" cy="4068763"/>
          </a:xfrm>
        </p:grpSpPr>
        <p:sp>
          <p:nvSpPr>
            <p:cNvPr id="24612" name="Ovale 3"/>
            <p:cNvSpPr>
              <a:spLocks noChangeArrowheads="1"/>
            </p:cNvSpPr>
            <p:nvPr/>
          </p:nvSpPr>
          <p:spPr bwMode="auto">
            <a:xfrm>
              <a:off x="3620045" y="2168525"/>
              <a:ext cx="576263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13" name="CasellaDiTesto 5"/>
            <p:cNvSpPr txBox="1">
              <a:spLocks noChangeArrowheads="1"/>
            </p:cNvSpPr>
            <p:nvPr/>
          </p:nvSpPr>
          <p:spPr bwMode="auto">
            <a:xfrm>
              <a:off x="3721645" y="2168525"/>
              <a:ext cx="4010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 dirty="0" smtClean="0">
                  <a:sym typeface="Symbol"/>
                </a:rPr>
                <a:t></a:t>
              </a:r>
              <a:endParaRPr lang="it-IT" sz="2800" b="1" dirty="0"/>
            </a:p>
          </p:txBody>
        </p:sp>
        <p:cxnSp>
          <p:nvCxnSpPr>
            <p:cNvPr id="24614" name="Connettore 2 8"/>
            <p:cNvCxnSpPr>
              <a:cxnSpLocks noChangeShapeType="1"/>
              <a:endCxn id="24613" idx="0"/>
            </p:cNvCxnSpPr>
            <p:nvPr/>
          </p:nvCxnSpPr>
          <p:spPr bwMode="auto">
            <a:xfrm flipH="1">
              <a:off x="3922181" y="1736725"/>
              <a:ext cx="7428" cy="4318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4615" name="Ovale 16"/>
            <p:cNvSpPr>
              <a:spLocks noChangeArrowheads="1"/>
            </p:cNvSpPr>
            <p:nvPr/>
          </p:nvSpPr>
          <p:spPr bwMode="auto">
            <a:xfrm>
              <a:off x="2862808" y="3105150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16" name="CasellaDiTesto 17"/>
            <p:cNvSpPr txBox="1">
              <a:spLocks noChangeArrowheads="1"/>
            </p:cNvSpPr>
            <p:nvPr/>
          </p:nvSpPr>
          <p:spPr bwMode="auto">
            <a:xfrm>
              <a:off x="2935833" y="3105150"/>
              <a:ext cx="490537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>
                  <a:sym typeface="Mathematica3" pitchFamily="2" charset="2"/>
                </a:rPr>
                <a:t>P</a:t>
              </a:r>
              <a:r>
                <a:rPr lang="it-IT" sz="2800" b="1" baseline="-25000">
                  <a:sym typeface="Mathematica3" pitchFamily="2" charset="2"/>
                </a:rPr>
                <a:t>1</a:t>
              </a:r>
              <a:endParaRPr lang="it-IT" sz="2800" b="1" baseline="-25000"/>
            </a:p>
          </p:txBody>
        </p:sp>
        <p:sp>
          <p:nvSpPr>
            <p:cNvPr id="24617" name="Ovale 18"/>
            <p:cNvSpPr>
              <a:spLocks noChangeArrowheads="1"/>
            </p:cNvSpPr>
            <p:nvPr/>
          </p:nvSpPr>
          <p:spPr bwMode="auto">
            <a:xfrm>
              <a:off x="4339183" y="3105150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18" name="CasellaDiTesto 19"/>
            <p:cNvSpPr txBox="1">
              <a:spLocks noChangeArrowheads="1"/>
            </p:cNvSpPr>
            <p:nvPr/>
          </p:nvSpPr>
          <p:spPr bwMode="auto">
            <a:xfrm>
              <a:off x="4442370" y="3105150"/>
              <a:ext cx="4010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 dirty="0" smtClean="0">
                  <a:sym typeface="Symbol"/>
                </a:rPr>
                <a:t></a:t>
              </a:r>
              <a:endParaRPr lang="it-IT" sz="2800" b="1" dirty="0"/>
            </a:p>
          </p:txBody>
        </p:sp>
        <p:sp>
          <p:nvSpPr>
            <p:cNvPr id="24619" name="Ovale 20"/>
            <p:cNvSpPr>
              <a:spLocks noChangeArrowheads="1"/>
            </p:cNvSpPr>
            <p:nvPr/>
          </p:nvSpPr>
          <p:spPr bwMode="auto">
            <a:xfrm>
              <a:off x="3799433" y="4184650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20" name="CasellaDiTesto 21"/>
            <p:cNvSpPr txBox="1">
              <a:spLocks noChangeArrowheads="1"/>
            </p:cNvSpPr>
            <p:nvPr/>
          </p:nvSpPr>
          <p:spPr bwMode="auto">
            <a:xfrm>
              <a:off x="3901033" y="4184650"/>
              <a:ext cx="4921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>
                  <a:sym typeface="Mathematica3" pitchFamily="2" charset="2"/>
                </a:rPr>
                <a:t>P</a:t>
              </a:r>
              <a:r>
                <a:rPr lang="it-IT" sz="2800" b="1" baseline="-25000">
                  <a:sym typeface="Mathematica3" pitchFamily="2" charset="2"/>
                </a:rPr>
                <a:t>2</a:t>
              </a:r>
              <a:endParaRPr lang="it-IT" sz="2800" b="1" baseline="-25000"/>
            </a:p>
          </p:txBody>
        </p:sp>
        <p:sp>
          <p:nvSpPr>
            <p:cNvPr id="24621" name="Ovale 22"/>
            <p:cNvSpPr>
              <a:spLocks noChangeArrowheads="1"/>
            </p:cNvSpPr>
            <p:nvPr/>
          </p:nvSpPr>
          <p:spPr bwMode="auto">
            <a:xfrm>
              <a:off x="5167858" y="4184650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22" name="CasellaDiTesto 23"/>
            <p:cNvSpPr txBox="1">
              <a:spLocks noChangeArrowheads="1"/>
            </p:cNvSpPr>
            <p:nvPr/>
          </p:nvSpPr>
          <p:spPr bwMode="auto">
            <a:xfrm>
              <a:off x="5269458" y="4184650"/>
              <a:ext cx="4010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 dirty="0" smtClean="0">
                  <a:sym typeface="Symbol"/>
                </a:rPr>
                <a:t></a:t>
              </a:r>
              <a:endParaRPr lang="it-IT" sz="2800" b="1" dirty="0"/>
            </a:p>
          </p:txBody>
        </p:sp>
        <p:sp>
          <p:nvSpPr>
            <p:cNvPr id="24623" name="Ovale 24"/>
            <p:cNvSpPr>
              <a:spLocks noChangeArrowheads="1"/>
            </p:cNvSpPr>
            <p:nvPr/>
          </p:nvSpPr>
          <p:spPr bwMode="auto">
            <a:xfrm>
              <a:off x="4736058" y="5229225"/>
              <a:ext cx="576262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24" name="CasellaDiTesto 25"/>
            <p:cNvSpPr txBox="1">
              <a:spLocks noChangeArrowheads="1"/>
            </p:cNvSpPr>
            <p:nvPr/>
          </p:nvSpPr>
          <p:spPr bwMode="auto">
            <a:xfrm>
              <a:off x="4837658" y="5229225"/>
              <a:ext cx="49053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>
                  <a:sym typeface="Mathematica3" pitchFamily="2" charset="2"/>
                </a:rPr>
                <a:t>P</a:t>
              </a:r>
              <a:r>
                <a:rPr lang="it-IT" sz="2800" b="1" baseline="-25000">
                  <a:sym typeface="Mathematica3" pitchFamily="2" charset="2"/>
                </a:rPr>
                <a:t>3</a:t>
              </a:r>
              <a:endParaRPr lang="it-IT" sz="2800" b="1" baseline="-25000"/>
            </a:p>
          </p:txBody>
        </p:sp>
        <p:sp>
          <p:nvSpPr>
            <p:cNvPr id="24625" name="Ovale 26"/>
            <p:cNvSpPr>
              <a:spLocks noChangeArrowheads="1"/>
            </p:cNvSpPr>
            <p:nvPr/>
          </p:nvSpPr>
          <p:spPr bwMode="auto">
            <a:xfrm>
              <a:off x="5852070" y="5229225"/>
              <a:ext cx="576263" cy="576263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626" name="CasellaDiTesto 27"/>
            <p:cNvSpPr txBox="1">
              <a:spLocks noChangeArrowheads="1"/>
            </p:cNvSpPr>
            <p:nvPr/>
          </p:nvSpPr>
          <p:spPr bwMode="auto">
            <a:xfrm>
              <a:off x="5953670" y="5229225"/>
              <a:ext cx="4905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800" b="1">
                  <a:sym typeface="Mathematica3" pitchFamily="2" charset="2"/>
                </a:rPr>
                <a:t>P</a:t>
              </a:r>
              <a:r>
                <a:rPr lang="it-IT" sz="2800" b="1" baseline="-25000">
                  <a:sym typeface="Mathematica3" pitchFamily="2" charset="2"/>
                </a:rPr>
                <a:t>4</a:t>
              </a:r>
              <a:endParaRPr lang="it-IT" sz="2800" b="1" baseline="-25000"/>
            </a:p>
          </p:txBody>
        </p:sp>
        <p:cxnSp>
          <p:nvCxnSpPr>
            <p:cNvPr id="24627" name="Connettore 1 29"/>
            <p:cNvCxnSpPr>
              <a:cxnSpLocks noChangeShapeType="1"/>
              <a:stCxn id="24612" idx="3"/>
            </p:cNvCxnSpPr>
            <p:nvPr/>
          </p:nvCxnSpPr>
          <p:spPr bwMode="auto">
            <a:xfrm flipH="1">
              <a:off x="3331120" y="2660650"/>
              <a:ext cx="373063" cy="5159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28" name="Connettore 1 30"/>
            <p:cNvCxnSpPr>
              <a:cxnSpLocks noChangeShapeType="1"/>
              <a:stCxn id="24612" idx="5"/>
              <a:endCxn id="24617" idx="1"/>
            </p:cNvCxnSpPr>
            <p:nvPr/>
          </p:nvCxnSpPr>
          <p:spPr bwMode="auto">
            <a:xfrm>
              <a:off x="4110583" y="2660650"/>
              <a:ext cx="314325" cy="5286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29" name="Connettore 1 37"/>
            <p:cNvCxnSpPr>
              <a:cxnSpLocks noChangeShapeType="1"/>
            </p:cNvCxnSpPr>
            <p:nvPr/>
          </p:nvCxnSpPr>
          <p:spPr bwMode="auto">
            <a:xfrm>
              <a:off x="5636170" y="4724400"/>
              <a:ext cx="360363" cy="5762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30" name="Connettore 1 40"/>
            <p:cNvCxnSpPr>
              <a:cxnSpLocks noChangeShapeType="1"/>
            </p:cNvCxnSpPr>
            <p:nvPr/>
          </p:nvCxnSpPr>
          <p:spPr bwMode="auto">
            <a:xfrm>
              <a:off x="4807495" y="3644900"/>
              <a:ext cx="431800" cy="6477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31" name="Connettore 1 42"/>
            <p:cNvCxnSpPr>
              <a:cxnSpLocks noChangeShapeType="1"/>
            </p:cNvCxnSpPr>
            <p:nvPr/>
          </p:nvCxnSpPr>
          <p:spPr bwMode="auto">
            <a:xfrm flipH="1">
              <a:off x="4267745" y="3644900"/>
              <a:ext cx="179388" cy="6127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32" name="Connettore 1 46"/>
            <p:cNvCxnSpPr>
              <a:cxnSpLocks noChangeShapeType="1"/>
            </p:cNvCxnSpPr>
            <p:nvPr/>
          </p:nvCxnSpPr>
          <p:spPr bwMode="auto">
            <a:xfrm flipH="1">
              <a:off x="5204370" y="4724400"/>
              <a:ext cx="179388" cy="6127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0" name="CasellaDiTesto 29"/>
          <p:cNvSpPr txBox="1">
            <a:spLocks noChangeArrowheads="1"/>
          </p:cNvSpPr>
          <p:nvPr/>
        </p:nvSpPr>
        <p:spPr bwMode="auto">
          <a:xfrm>
            <a:off x="3708400" y="1268413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(1)</a:t>
            </a:r>
          </a:p>
        </p:txBody>
      </p:sp>
      <p:sp>
        <p:nvSpPr>
          <p:cNvPr id="31" name="CasellaDiTesto 30"/>
          <p:cNvSpPr txBox="1">
            <a:spLocks noChangeArrowheads="1"/>
          </p:cNvSpPr>
          <p:nvPr/>
        </p:nvSpPr>
        <p:spPr bwMode="auto">
          <a:xfrm>
            <a:off x="3100388" y="1808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(1,1)</a:t>
            </a:r>
          </a:p>
        </p:txBody>
      </p:sp>
      <p:sp>
        <p:nvSpPr>
          <p:cNvPr id="32" name="CasellaDiTesto 31"/>
          <p:cNvSpPr txBox="1">
            <a:spLocks noChangeArrowheads="1"/>
          </p:cNvSpPr>
          <p:nvPr/>
        </p:nvSpPr>
        <p:spPr bwMode="auto">
          <a:xfrm>
            <a:off x="3903663" y="1808163"/>
            <a:ext cx="78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(0,-1)</a:t>
            </a:r>
          </a:p>
        </p:txBody>
      </p:sp>
      <p:sp>
        <p:nvSpPr>
          <p:cNvPr id="33" name="CasellaDiTesto 32"/>
          <p:cNvSpPr txBox="1">
            <a:spLocks noChangeArrowheads="1"/>
          </p:cNvSpPr>
          <p:nvPr/>
        </p:nvSpPr>
        <p:spPr bwMode="auto">
          <a:xfrm>
            <a:off x="2159000" y="3176588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(1,1)</a:t>
            </a:r>
          </a:p>
        </p:txBody>
      </p:sp>
      <p:sp>
        <p:nvSpPr>
          <p:cNvPr id="34" name="CasellaDiTesto 33"/>
          <p:cNvSpPr txBox="1">
            <a:spLocks noChangeArrowheads="1"/>
          </p:cNvSpPr>
          <p:nvPr/>
        </p:nvSpPr>
        <p:spPr bwMode="auto">
          <a:xfrm>
            <a:off x="3635375" y="3141663"/>
            <a:ext cx="787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(0,-1)</a:t>
            </a:r>
          </a:p>
        </p:txBody>
      </p:sp>
      <p:sp>
        <p:nvSpPr>
          <p:cNvPr id="35" name="CasellaDiTesto 34"/>
          <p:cNvSpPr txBox="1">
            <a:spLocks noChangeArrowheads="1"/>
          </p:cNvSpPr>
          <p:nvPr/>
        </p:nvSpPr>
        <p:spPr bwMode="auto">
          <a:xfrm>
            <a:off x="4895850" y="3148013"/>
            <a:ext cx="787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(0,-1)</a:t>
            </a:r>
          </a:p>
        </p:txBody>
      </p:sp>
      <p:sp>
        <p:nvSpPr>
          <p:cNvPr id="36" name="CasellaDiTesto 35"/>
          <p:cNvSpPr txBox="1">
            <a:spLocks noChangeArrowheads="1"/>
          </p:cNvSpPr>
          <p:nvPr/>
        </p:nvSpPr>
        <p:spPr bwMode="auto">
          <a:xfrm>
            <a:off x="3111500" y="4227513"/>
            <a:ext cx="78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(0,-1)</a:t>
            </a:r>
          </a:p>
        </p:txBody>
      </p:sp>
      <p:sp>
        <p:nvSpPr>
          <p:cNvPr id="37" name="CasellaDiTesto 36"/>
          <p:cNvSpPr txBox="1">
            <a:spLocks noChangeArrowheads="1"/>
          </p:cNvSpPr>
          <p:nvPr/>
        </p:nvSpPr>
        <p:spPr bwMode="auto">
          <a:xfrm>
            <a:off x="4397375" y="4551363"/>
            <a:ext cx="998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(0,-1,1)</a:t>
            </a:r>
          </a:p>
        </p:txBody>
      </p:sp>
      <p:sp>
        <p:nvSpPr>
          <p:cNvPr id="38" name="CasellaDiTesto 37"/>
          <p:cNvSpPr txBox="1">
            <a:spLocks noChangeArrowheads="1"/>
          </p:cNvSpPr>
          <p:nvPr/>
        </p:nvSpPr>
        <p:spPr bwMode="auto">
          <a:xfrm>
            <a:off x="5697538" y="4545013"/>
            <a:ext cx="998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/>
              <a:t>(0,0,-1)</a:t>
            </a:r>
          </a:p>
        </p:txBody>
      </p:sp>
      <p:sp>
        <p:nvSpPr>
          <p:cNvPr id="40" name="CasellaDiTesto 39"/>
          <p:cNvSpPr txBox="1">
            <a:spLocks noChangeArrowheads="1"/>
          </p:cNvSpPr>
          <p:nvPr/>
        </p:nvSpPr>
        <p:spPr bwMode="auto">
          <a:xfrm>
            <a:off x="6048375" y="1341438"/>
            <a:ext cx="4905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/>
              <a:t>P</a:t>
            </a:r>
            <a:r>
              <a:rPr lang="it-IT" sz="2800" b="1" baseline="-25000"/>
              <a:t>1</a:t>
            </a:r>
            <a:endParaRPr lang="it-IT" b="1" baseline="-25000"/>
          </a:p>
        </p:txBody>
      </p:sp>
      <p:cxnSp>
        <p:nvCxnSpPr>
          <p:cNvPr id="42" name="Connettore 1 41"/>
          <p:cNvCxnSpPr>
            <a:cxnSpLocks noChangeShapeType="1"/>
          </p:cNvCxnSpPr>
          <p:nvPr/>
        </p:nvCxnSpPr>
        <p:spPr bwMode="auto">
          <a:xfrm>
            <a:off x="6588125" y="1916113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5" name="Connettore 1 44"/>
          <p:cNvCxnSpPr>
            <a:cxnSpLocks noChangeShapeType="1"/>
          </p:cNvCxnSpPr>
          <p:nvPr/>
        </p:nvCxnSpPr>
        <p:spPr bwMode="auto">
          <a:xfrm>
            <a:off x="6588125" y="1412875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46" name="CasellaDiTesto 45"/>
          <p:cNvSpPr txBox="1">
            <a:spLocks noChangeArrowheads="1"/>
          </p:cNvSpPr>
          <p:nvPr/>
        </p:nvSpPr>
        <p:spPr bwMode="auto">
          <a:xfrm>
            <a:off x="6048375" y="1844675"/>
            <a:ext cx="490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/>
              <a:t>P</a:t>
            </a:r>
            <a:r>
              <a:rPr lang="it-IT" sz="2800" b="1" baseline="-25000"/>
              <a:t>2</a:t>
            </a:r>
            <a:endParaRPr lang="it-IT" b="1" baseline="-25000"/>
          </a:p>
        </p:txBody>
      </p:sp>
      <p:cxnSp>
        <p:nvCxnSpPr>
          <p:cNvPr id="47" name="Connettore 1 46"/>
          <p:cNvCxnSpPr>
            <a:cxnSpLocks noChangeShapeType="1"/>
          </p:cNvCxnSpPr>
          <p:nvPr/>
        </p:nvCxnSpPr>
        <p:spPr bwMode="auto">
          <a:xfrm>
            <a:off x="6588125" y="2420938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8" name="Connettore 1 47"/>
          <p:cNvCxnSpPr>
            <a:cxnSpLocks noChangeShapeType="1"/>
          </p:cNvCxnSpPr>
          <p:nvPr/>
        </p:nvCxnSpPr>
        <p:spPr bwMode="auto">
          <a:xfrm>
            <a:off x="6588125" y="1916113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49" name="CasellaDiTesto 48"/>
          <p:cNvSpPr txBox="1">
            <a:spLocks noChangeArrowheads="1"/>
          </p:cNvSpPr>
          <p:nvPr/>
        </p:nvSpPr>
        <p:spPr bwMode="auto">
          <a:xfrm>
            <a:off x="6048375" y="2349500"/>
            <a:ext cx="4905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/>
              <a:t>P</a:t>
            </a:r>
            <a:r>
              <a:rPr lang="it-IT" sz="2800" b="1" baseline="-25000"/>
              <a:t>3</a:t>
            </a:r>
            <a:endParaRPr lang="it-IT" b="1" baseline="-25000"/>
          </a:p>
        </p:txBody>
      </p:sp>
      <p:cxnSp>
        <p:nvCxnSpPr>
          <p:cNvPr id="50" name="Connettore 1 49"/>
          <p:cNvCxnSpPr>
            <a:cxnSpLocks noChangeShapeType="1"/>
          </p:cNvCxnSpPr>
          <p:nvPr/>
        </p:nvCxnSpPr>
        <p:spPr bwMode="auto">
          <a:xfrm>
            <a:off x="6588125" y="2924175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52" name="CasellaDiTesto 51"/>
          <p:cNvSpPr txBox="1">
            <a:spLocks noChangeArrowheads="1"/>
          </p:cNvSpPr>
          <p:nvPr/>
        </p:nvSpPr>
        <p:spPr bwMode="auto">
          <a:xfrm>
            <a:off x="6048375" y="2852738"/>
            <a:ext cx="490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/>
              <a:t>P</a:t>
            </a:r>
            <a:r>
              <a:rPr lang="it-IT" sz="2800" b="1" baseline="-25000"/>
              <a:t>4</a:t>
            </a:r>
            <a:endParaRPr lang="it-IT" b="1" baseline="-25000"/>
          </a:p>
        </p:txBody>
      </p:sp>
      <p:cxnSp>
        <p:nvCxnSpPr>
          <p:cNvPr id="53" name="Connettore 1 52"/>
          <p:cNvCxnSpPr>
            <a:cxnSpLocks noChangeShapeType="1"/>
          </p:cNvCxnSpPr>
          <p:nvPr/>
        </p:nvCxnSpPr>
        <p:spPr bwMode="auto">
          <a:xfrm>
            <a:off x="6588125" y="3429000"/>
            <a:ext cx="20526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55" name="CasellaDiTesto 54"/>
          <p:cNvSpPr txBox="1">
            <a:spLocks noChangeArrowheads="1"/>
          </p:cNvSpPr>
          <p:nvPr/>
        </p:nvSpPr>
        <p:spPr bwMode="auto">
          <a:xfrm>
            <a:off x="6731000" y="1449388"/>
            <a:ext cx="325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1</a:t>
            </a:r>
          </a:p>
        </p:txBody>
      </p:sp>
      <p:sp>
        <p:nvSpPr>
          <p:cNvPr id="56" name="CasellaDiTesto 55"/>
          <p:cNvSpPr txBox="1">
            <a:spLocks noChangeArrowheads="1"/>
          </p:cNvSpPr>
          <p:nvPr/>
        </p:nvSpPr>
        <p:spPr bwMode="auto">
          <a:xfrm>
            <a:off x="7415213" y="1449388"/>
            <a:ext cx="3254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1</a:t>
            </a:r>
          </a:p>
        </p:txBody>
      </p:sp>
      <p:sp>
        <p:nvSpPr>
          <p:cNvPr id="57" name="CasellaDiTesto 56"/>
          <p:cNvSpPr txBox="1">
            <a:spLocks noChangeArrowheads="1"/>
          </p:cNvSpPr>
          <p:nvPr/>
        </p:nvSpPr>
        <p:spPr bwMode="auto">
          <a:xfrm>
            <a:off x="8099425" y="1449388"/>
            <a:ext cx="325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58" name="CasellaDiTesto 57"/>
          <p:cNvSpPr txBox="1">
            <a:spLocks noChangeArrowheads="1"/>
          </p:cNvSpPr>
          <p:nvPr/>
        </p:nvSpPr>
        <p:spPr bwMode="auto">
          <a:xfrm>
            <a:off x="6732588" y="1958975"/>
            <a:ext cx="325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59" name="CasellaDiTesto 58"/>
          <p:cNvSpPr txBox="1">
            <a:spLocks noChangeArrowheads="1"/>
          </p:cNvSpPr>
          <p:nvPr/>
        </p:nvSpPr>
        <p:spPr bwMode="auto">
          <a:xfrm>
            <a:off x="7416800" y="195897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-1</a:t>
            </a:r>
          </a:p>
        </p:txBody>
      </p:sp>
      <p:sp>
        <p:nvSpPr>
          <p:cNvPr id="60" name="CasellaDiTesto 59"/>
          <p:cNvSpPr txBox="1">
            <a:spLocks noChangeArrowheads="1"/>
          </p:cNvSpPr>
          <p:nvPr/>
        </p:nvSpPr>
        <p:spPr bwMode="auto">
          <a:xfrm>
            <a:off x="8101013" y="1958975"/>
            <a:ext cx="325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61" name="CasellaDiTesto 60"/>
          <p:cNvSpPr txBox="1">
            <a:spLocks noChangeArrowheads="1"/>
          </p:cNvSpPr>
          <p:nvPr/>
        </p:nvSpPr>
        <p:spPr bwMode="auto">
          <a:xfrm>
            <a:off x="6732588" y="2463800"/>
            <a:ext cx="3254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62" name="CasellaDiTesto 61"/>
          <p:cNvSpPr txBox="1">
            <a:spLocks noChangeArrowheads="1"/>
          </p:cNvSpPr>
          <p:nvPr/>
        </p:nvSpPr>
        <p:spPr bwMode="auto">
          <a:xfrm>
            <a:off x="7416800" y="2463800"/>
            <a:ext cx="4079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-1</a:t>
            </a:r>
          </a:p>
        </p:txBody>
      </p:sp>
      <p:sp>
        <p:nvSpPr>
          <p:cNvPr id="63" name="CasellaDiTesto 62"/>
          <p:cNvSpPr txBox="1">
            <a:spLocks noChangeArrowheads="1"/>
          </p:cNvSpPr>
          <p:nvPr/>
        </p:nvSpPr>
        <p:spPr bwMode="auto">
          <a:xfrm>
            <a:off x="8101013" y="2463800"/>
            <a:ext cx="3254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1</a:t>
            </a:r>
          </a:p>
        </p:txBody>
      </p:sp>
      <p:sp>
        <p:nvSpPr>
          <p:cNvPr id="64" name="CasellaDiTesto 63"/>
          <p:cNvSpPr txBox="1">
            <a:spLocks noChangeArrowheads="1"/>
          </p:cNvSpPr>
          <p:nvPr/>
        </p:nvSpPr>
        <p:spPr bwMode="auto">
          <a:xfrm>
            <a:off x="6732588" y="2967038"/>
            <a:ext cx="325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65" name="CasellaDiTesto 64"/>
          <p:cNvSpPr txBox="1">
            <a:spLocks noChangeArrowheads="1"/>
          </p:cNvSpPr>
          <p:nvPr/>
        </p:nvSpPr>
        <p:spPr bwMode="auto">
          <a:xfrm>
            <a:off x="7416800" y="2967038"/>
            <a:ext cx="325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0</a:t>
            </a:r>
          </a:p>
        </p:txBody>
      </p:sp>
      <p:sp>
        <p:nvSpPr>
          <p:cNvPr id="66" name="CasellaDiTesto 65"/>
          <p:cNvSpPr txBox="1">
            <a:spLocks noChangeArrowheads="1"/>
          </p:cNvSpPr>
          <p:nvPr/>
        </p:nvSpPr>
        <p:spPr bwMode="auto">
          <a:xfrm>
            <a:off x="8101013" y="2967038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-1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95288" y="1268413"/>
          <a:ext cx="28717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zione" r:id="rId3" imgW="1180800" imgH="228600" progId="Equation.3">
                  <p:embed/>
                </p:oleObj>
              </mc:Choice>
              <mc:Fallback>
                <p:oleObj name="Equazione" r:id="rId3" imgW="1180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268413"/>
                        <a:ext cx="28717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58002E-6 L -0.04358 0.15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2895E-6 L 0.05035 0.1186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5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21E-7 L 0.00416 0.113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57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2895E-6 L 0.05035 0.1186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5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5671E-6 L -0.07084 0.0862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82 0.07354 " pathEditMode="relative" ptsTypes="AA"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  <p:bldP spid="32" grpId="0"/>
      <p:bldP spid="32" grpId="1"/>
      <p:bldP spid="33" grpId="0"/>
      <p:bldP spid="34" grpId="0"/>
      <p:bldP spid="34" grpId="1"/>
      <p:bldP spid="34" grpId="2"/>
      <p:bldP spid="35" grpId="0"/>
      <p:bldP spid="35" grpId="1"/>
      <p:bldP spid="35" grpId="2"/>
      <p:bldP spid="36" grpId="0"/>
      <p:bldP spid="37" grpId="0"/>
      <p:bldP spid="37" grpId="1"/>
      <p:bldP spid="38" grpId="0"/>
      <p:bldP spid="38" grpId="1"/>
      <p:bldP spid="40" grpId="0"/>
      <p:bldP spid="46" grpId="0"/>
      <p:bldP spid="49" grpId="0"/>
      <p:bldP spid="52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Careful</a:t>
            </a:r>
            <a:r>
              <a:rPr lang="it-IT" dirty="0" smtClean="0"/>
              <a:t> with </a:t>
            </a:r>
            <a:r>
              <a:rPr lang="it-IT" dirty="0" err="1" smtClean="0"/>
              <a:t>padding</a:t>
            </a:r>
            <a:r>
              <a:rPr lang="it-IT" dirty="0" smtClean="0"/>
              <a:t>…</a:t>
            </a:r>
            <a:endParaRPr lang="it-IT" dirty="0"/>
          </a:p>
        </p:txBody>
      </p:sp>
      <p:graphicFrame>
        <p:nvGraphicFramePr>
          <p:cNvPr id="27" name="Ogget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9878"/>
              </p:ext>
            </p:extLst>
          </p:nvPr>
        </p:nvGraphicFramePr>
        <p:xfrm>
          <a:off x="2699792" y="1484784"/>
          <a:ext cx="38608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zione" r:id="rId3" imgW="1434960" imgH="1612800" progId="Equation.3">
                  <p:embed/>
                </p:oleObj>
              </mc:Choice>
              <mc:Fallback>
                <p:oleObj name="Equazione" r:id="rId3" imgW="1434960" imgH="16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84784"/>
                        <a:ext cx="3860800" cy="432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Wrap</a:t>
            </a:r>
            <a:r>
              <a:rPr lang="it-IT" dirty="0" smtClean="0"/>
              <a:t> 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026660" cy="525579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smtClean="0"/>
              <a:t>LSSS/MSP: </a:t>
            </a:r>
            <a:r>
              <a:rPr lang="it-IT" dirty="0" err="1" smtClean="0"/>
              <a:t>generalization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arbitrary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structures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Must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monotone</a:t>
            </a:r>
          </a:p>
          <a:p>
            <a:pPr lvl="2">
              <a:defRPr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parties</a:t>
            </a:r>
            <a:r>
              <a:rPr lang="it-IT" dirty="0" smtClean="0"/>
              <a:t> </a:t>
            </a:r>
            <a:r>
              <a:rPr lang="it-IT" dirty="0" err="1" smtClean="0"/>
              <a:t>A+B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, </a:t>
            </a:r>
            <a:r>
              <a:rPr lang="it-IT" dirty="0" err="1" smtClean="0"/>
              <a:t>also</a:t>
            </a:r>
            <a:r>
              <a:rPr lang="it-IT" dirty="0" smtClean="0"/>
              <a:t> A+B+C </a:t>
            </a:r>
            <a:r>
              <a:rPr lang="it-IT" dirty="0" err="1" smtClean="0"/>
              <a:t>may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Cannot</a:t>
            </a:r>
            <a:r>
              <a:rPr lang="it-IT" dirty="0" smtClean="0"/>
              <a:t> </a:t>
            </a:r>
            <a:r>
              <a:rPr lang="it-IT" dirty="0" err="1" smtClean="0"/>
              <a:t>model</a:t>
            </a:r>
            <a:r>
              <a:rPr lang="it-IT" dirty="0" smtClean="0"/>
              <a:t> </a:t>
            </a:r>
            <a:r>
              <a:rPr lang="it-IT" dirty="0" err="1" smtClean="0"/>
              <a:t>policies</a:t>
            </a:r>
            <a:r>
              <a:rPr lang="it-IT" dirty="0" smtClean="0"/>
              <a:t>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A+B+NOT(C)</a:t>
            </a:r>
          </a:p>
          <a:p>
            <a:pPr lvl="3">
              <a:defRPr/>
            </a:pPr>
            <a:r>
              <a:rPr lang="it-IT" dirty="0" err="1" smtClean="0"/>
              <a:t>Issue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revocation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endParaRPr lang="it-IT" dirty="0" smtClean="0"/>
          </a:p>
          <a:p>
            <a:pPr>
              <a:defRPr/>
            </a:pPr>
            <a:r>
              <a:rPr lang="it-IT" dirty="0" err="1" smtClean="0"/>
              <a:t>Sub-optimal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Parties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1 share</a:t>
            </a:r>
          </a:p>
          <a:p>
            <a:pPr lvl="1">
              <a:defRPr/>
            </a:pPr>
            <a:r>
              <a:rPr lang="it-IT" dirty="0" smtClean="0"/>
              <a:t>Minimum </a:t>
            </a:r>
            <a:r>
              <a:rPr lang="it-IT" dirty="0" err="1" smtClean="0"/>
              <a:t>overhead</a:t>
            </a:r>
            <a:r>
              <a:rPr lang="it-IT" dirty="0" smtClean="0"/>
              <a:t>: open </a:t>
            </a:r>
            <a:r>
              <a:rPr lang="it-IT" dirty="0" err="1" smtClean="0"/>
              <a:t>research</a:t>
            </a:r>
            <a:r>
              <a:rPr lang="it-IT" dirty="0" smtClean="0"/>
              <a:t> </a:t>
            </a:r>
            <a:r>
              <a:rPr lang="it-IT" dirty="0" err="1" smtClean="0"/>
              <a:t>issue</a:t>
            </a:r>
            <a:endParaRPr lang="it-IT" dirty="0"/>
          </a:p>
          <a:p>
            <a:pPr>
              <a:defRPr/>
            </a:pPr>
            <a:r>
              <a:rPr lang="it-IT" dirty="0" err="1" smtClean="0"/>
              <a:t>Improved</a:t>
            </a:r>
            <a:r>
              <a:rPr lang="it-IT" dirty="0" smtClean="0"/>
              <a:t> </a:t>
            </a:r>
            <a:r>
              <a:rPr lang="it-IT" dirty="0" err="1" smtClean="0"/>
              <a:t>constructions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Explicit</a:t>
            </a:r>
            <a:r>
              <a:rPr lang="it-IT" dirty="0" smtClean="0"/>
              <a:t>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gates</a:t>
            </a:r>
            <a:r>
              <a:rPr lang="it-IT" dirty="0" smtClean="0"/>
              <a:t> [</a:t>
            </a:r>
            <a:r>
              <a:rPr lang="it-IT" dirty="0" err="1" smtClean="0"/>
              <a:t>Liu,Cao</a:t>
            </a:r>
            <a:r>
              <a:rPr lang="it-IT" dirty="0" smtClean="0"/>
              <a:t>, 2010], </a:t>
            </a:r>
            <a:r>
              <a:rPr lang="it-IT" dirty="0" err="1" smtClean="0"/>
              <a:t>but</a:t>
            </a:r>
            <a:r>
              <a:rPr lang="it-IT" dirty="0" smtClean="0"/>
              <a:t> prime </a:t>
            </a:r>
            <a:r>
              <a:rPr lang="it-IT" dirty="0" err="1" smtClean="0"/>
              <a:t>fields</a:t>
            </a:r>
            <a:r>
              <a:rPr lang="it-IT" dirty="0" smtClean="0"/>
              <a:t>…</a:t>
            </a:r>
          </a:p>
          <a:p>
            <a:pPr>
              <a:defRPr/>
            </a:pPr>
            <a:r>
              <a:rPr lang="it-IT" dirty="0" err="1" smtClean="0"/>
              <a:t>Applications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Dramatic</a:t>
            </a:r>
            <a:r>
              <a:rPr lang="it-IT" dirty="0" smtClean="0"/>
              <a:t>!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modern</a:t>
            </a:r>
            <a:r>
              <a:rPr lang="it-IT" dirty="0" smtClean="0"/>
              <a:t> </a:t>
            </a:r>
            <a:r>
              <a:rPr lang="it-IT" dirty="0" err="1" smtClean="0"/>
              <a:t>crypto</a:t>
            </a:r>
            <a:r>
              <a:rPr lang="it-IT" dirty="0" smtClean="0"/>
              <a:t> </a:t>
            </a:r>
          </a:p>
          <a:p>
            <a:pPr lvl="2">
              <a:defRPr/>
            </a:pPr>
            <a:r>
              <a:rPr lang="it-IT" dirty="0" smtClean="0"/>
              <a:t>E.g.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cryptography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Shamir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in </a:t>
            </a:r>
            <a:r>
              <a:rPr lang="it-IT" dirty="0" err="1" smtClean="0"/>
              <a:t>matrix</a:t>
            </a:r>
            <a:r>
              <a:rPr lang="it-IT" dirty="0" smtClean="0"/>
              <a:t> </a:t>
            </a:r>
            <a:r>
              <a:rPr lang="it-IT" dirty="0" err="1" smtClean="0"/>
              <a:t>form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58888" y="3251200"/>
          <a:ext cx="4772025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zione" r:id="rId3" imgW="1498320" imgH="939600" progId="Equation.3">
                  <p:embed/>
                </p:oleObj>
              </mc:Choice>
              <mc:Fallback>
                <p:oleObj name="Equazione" r:id="rId3" imgW="149832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51200"/>
                        <a:ext cx="4772025" cy="298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419475" y="873125"/>
          <a:ext cx="1917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zione" r:id="rId5" imgW="444240" imgH="177480" progId="Equation.3">
                  <p:embed/>
                </p:oleObj>
              </mc:Choice>
              <mc:Fallback>
                <p:oleObj name="Equazione" r:id="rId5" imgW="4442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873125"/>
                        <a:ext cx="19177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85800" y="1700213"/>
            <a:ext cx="7954963" cy="16573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smtClean="0"/>
              <a:t>A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/>
              <a:t>matrix</a:t>
            </a:r>
            <a:r>
              <a:rPr lang="it-IT" dirty="0" smtClean="0"/>
              <a:t>, n x t	GIVEN</a:t>
            </a:r>
          </a:p>
          <a:p>
            <a:pPr>
              <a:defRPr/>
            </a:pPr>
            <a:r>
              <a:rPr lang="it-IT" dirty="0" smtClean="0"/>
              <a:t>x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/>
              <a:t>vector</a:t>
            </a:r>
            <a:r>
              <a:rPr lang="it-IT" dirty="0" smtClean="0"/>
              <a:t>, t	[secret, </a:t>
            </a:r>
            <a:r>
              <a:rPr lang="it-IT" dirty="0" err="1" smtClean="0"/>
              <a:t>rand</a:t>
            </a:r>
            <a:r>
              <a:rPr lang="it-IT" dirty="0" smtClean="0"/>
              <a:t>, </a:t>
            </a:r>
            <a:r>
              <a:rPr lang="it-IT" dirty="0" err="1" smtClean="0"/>
              <a:t>rand</a:t>
            </a:r>
            <a:r>
              <a:rPr lang="it-IT" dirty="0" smtClean="0"/>
              <a:t>,…]</a:t>
            </a:r>
          </a:p>
          <a:p>
            <a:pPr>
              <a:defRPr/>
            </a:pPr>
            <a:r>
              <a:rPr lang="it-IT" dirty="0" smtClean="0"/>
              <a:t>b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>
                <a:sym typeface="Wingdings" pitchFamily="2" charset="2"/>
              </a:rPr>
              <a:t>vector</a:t>
            </a:r>
            <a:r>
              <a:rPr lang="it-IT" dirty="0" smtClean="0">
                <a:sym typeface="Wingdings" pitchFamily="2" charset="2"/>
              </a:rPr>
              <a:t>, n	</a:t>
            </a:r>
            <a:r>
              <a:rPr lang="it-IT" dirty="0" err="1" smtClean="0">
                <a:sym typeface="Wingdings" pitchFamily="2" charset="2"/>
              </a:rPr>
              <a:t>resulting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shares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Example</a:t>
            </a:r>
            <a:r>
              <a:rPr lang="it-IT" dirty="0" smtClean="0"/>
              <a:t>: (3,4)</a:t>
            </a:r>
          </a:p>
        </p:txBody>
      </p:sp>
      <p:sp>
        <p:nvSpPr>
          <p:cNvPr id="12294" name="CasellaDiTesto 6"/>
          <p:cNvSpPr txBox="1">
            <a:spLocks noChangeArrowheads="1"/>
          </p:cNvSpPr>
          <p:nvPr/>
        </p:nvSpPr>
        <p:spPr bwMode="auto">
          <a:xfrm>
            <a:off x="6119813" y="4005263"/>
            <a:ext cx="30003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800">
                <a:solidFill>
                  <a:srgbClr val="FF0000"/>
                </a:solidFill>
              </a:rPr>
              <a:t>Special type of matrix</a:t>
            </a:r>
          </a:p>
          <a:p>
            <a:pPr algn="ctr"/>
            <a:r>
              <a:rPr lang="it-IT" sz="2800" b="1">
                <a:solidFill>
                  <a:srgbClr val="FF0000"/>
                </a:solidFill>
              </a:rPr>
              <a:t>Vandermonde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2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Reconstructing</a:t>
            </a:r>
            <a:r>
              <a:rPr lang="it-IT" smtClean="0"/>
              <a:t> secret</a:t>
            </a:r>
            <a:endParaRPr lang="it-IT" dirty="0"/>
          </a:p>
        </p:txBody>
      </p:sp>
      <p:sp>
        <p:nvSpPr>
          <p:cNvPr id="13316" name="Segnaposto contenuto 2"/>
          <p:cNvSpPr>
            <a:spLocks noGrp="1"/>
          </p:cNvSpPr>
          <p:nvPr>
            <p:ph idx="1"/>
          </p:nvPr>
        </p:nvSpPr>
        <p:spPr>
          <a:xfrm>
            <a:off x="685800" y="1557338"/>
            <a:ext cx="4210050" cy="136683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smtClean="0"/>
              <a:t>Linear system </a:t>
            </a:r>
          </a:p>
          <a:p>
            <a:pPr lvl="1">
              <a:defRPr/>
            </a:pPr>
            <a:r>
              <a:rPr lang="it-IT" dirty="0" smtClean="0"/>
              <a:t>t </a:t>
            </a:r>
            <a:r>
              <a:rPr lang="it-IT" dirty="0" err="1" smtClean="0"/>
              <a:t>entries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E.g. 3 </a:t>
            </a:r>
            <a:r>
              <a:rPr lang="it-IT" dirty="0" err="1" smtClean="0"/>
              <a:t>shares</a:t>
            </a:r>
            <a:r>
              <a:rPr lang="it-IT" dirty="0" smtClean="0"/>
              <a:t> out </a:t>
            </a:r>
            <a:r>
              <a:rPr lang="it-IT" dirty="0" err="1" smtClean="0"/>
              <a:t>of</a:t>
            </a:r>
            <a:r>
              <a:rPr lang="it-IT" dirty="0" smtClean="0"/>
              <a:t> 4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040313" y="1376363"/>
          <a:ext cx="37369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zione" r:id="rId3" imgW="1498320" imgH="736560" progId="Equation.3">
                  <p:embed/>
                </p:oleObj>
              </mc:Choice>
              <mc:Fallback>
                <p:oleObj name="Equazione" r:id="rId3" imgW="1498320" imgH="736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376363"/>
                        <a:ext cx="37369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CasellaDiTesto 5"/>
          <p:cNvSpPr txBox="1">
            <a:spLocks noChangeArrowheads="1"/>
          </p:cNvSpPr>
          <p:nvPr/>
        </p:nvSpPr>
        <p:spPr bwMode="auto">
          <a:xfrm>
            <a:off x="511175" y="4652963"/>
            <a:ext cx="4922838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 dirty="0" err="1"/>
              <a:t>Reconstruction</a:t>
            </a:r>
            <a:r>
              <a:rPr lang="it-IT" sz="2000" b="1" dirty="0"/>
              <a:t> </a:t>
            </a:r>
            <a:r>
              <a:rPr lang="it-IT" sz="2000" b="1" dirty="0" err="1"/>
              <a:t>coefficients</a:t>
            </a:r>
            <a:r>
              <a:rPr lang="it-IT" sz="2000" b="1" dirty="0"/>
              <a:t>: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it-IT" sz="2000" b="1" dirty="0">
                <a:solidFill>
                  <a:srgbClr val="FF0000"/>
                </a:solidFill>
              </a:rPr>
              <a:t>-  </a:t>
            </a:r>
            <a:r>
              <a:rPr lang="it-IT" sz="2000" b="1" dirty="0" err="1">
                <a:solidFill>
                  <a:srgbClr val="FF0000"/>
                </a:solidFill>
              </a:rPr>
              <a:t>Previous</a:t>
            </a:r>
            <a:r>
              <a:rPr lang="it-IT" sz="2000" b="1">
                <a:solidFill>
                  <a:srgbClr val="FF0000"/>
                </a:solidFill>
              </a:rPr>
              <a:t>: </a:t>
            </a:r>
            <a:r>
              <a:rPr lang="it-IT" sz="2000" b="1" smtClean="0">
                <a:solidFill>
                  <a:srgbClr val="FF0000"/>
                </a:solidFill>
              </a:rPr>
              <a:t>Lagrange formula</a:t>
            </a:r>
            <a:endParaRPr lang="it-IT" sz="20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it-IT" sz="2000" b="1" dirty="0">
                <a:solidFill>
                  <a:srgbClr val="FF0000"/>
                </a:solidFill>
              </a:rPr>
              <a:t>  </a:t>
            </a:r>
            <a:r>
              <a:rPr lang="it-IT" sz="2000" b="1" dirty="0" err="1">
                <a:solidFill>
                  <a:srgbClr val="FF0000"/>
                </a:solidFill>
              </a:rPr>
              <a:t>Now</a:t>
            </a:r>
            <a:r>
              <a:rPr lang="it-IT" sz="2000" b="1" dirty="0">
                <a:solidFill>
                  <a:srgbClr val="FF0000"/>
                </a:solidFill>
              </a:rPr>
              <a:t>: MIGHT solve </a:t>
            </a:r>
            <a:r>
              <a:rPr lang="it-IT" sz="2000" b="1" dirty="0" err="1">
                <a:solidFill>
                  <a:srgbClr val="FF0000"/>
                </a:solidFill>
              </a:rPr>
              <a:t>as</a:t>
            </a:r>
            <a:r>
              <a:rPr lang="it-IT" sz="2000" b="1" dirty="0">
                <a:solidFill>
                  <a:srgbClr val="FF0000"/>
                </a:solidFill>
              </a:rPr>
              <a:t> linear </a:t>
            </a:r>
            <a:r>
              <a:rPr lang="it-IT" sz="2000" b="1" dirty="0" err="1">
                <a:solidFill>
                  <a:srgbClr val="FF0000"/>
                </a:solidFill>
              </a:rPr>
              <a:t>system</a:t>
            </a:r>
            <a:endParaRPr lang="it-IT" sz="2000" b="1" dirty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it-IT" sz="1600" b="1" dirty="0">
                <a:solidFill>
                  <a:srgbClr val="FF0000"/>
                </a:solidFill>
              </a:rPr>
              <a:t>Solution for s </a:t>
            </a:r>
            <a:r>
              <a:rPr lang="it-IT" sz="1600" b="1" dirty="0" err="1">
                <a:solidFill>
                  <a:srgbClr val="FF0000"/>
                </a:solidFill>
              </a:rPr>
              <a:t>gives</a:t>
            </a:r>
            <a:r>
              <a:rPr lang="it-IT" sz="1600" b="1" dirty="0">
                <a:solidFill>
                  <a:srgbClr val="FF0000"/>
                </a:solidFill>
              </a:rPr>
              <a:t> </a:t>
            </a:r>
            <a:r>
              <a:rPr lang="it-IT" sz="1600" b="1" dirty="0" err="1">
                <a:solidFill>
                  <a:srgbClr val="FF0000"/>
                </a:solidFill>
              </a:rPr>
              <a:t>usual</a:t>
            </a:r>
            <a:r>
              <a:rPr lang="it-IT" sz="1600" b="1" dirty="0">
                <a:solidFill>
                  <a:srgbClr val="FF0000"/>
                </a:solidFill>
              </a:rPr>
              <a:t> Laplace formula, of </a:t>
            </a:r>
            <a:r>
              <a:rPr lang="it-IT" sz="1600" b="1" dirty="0" err="1">
                <a:solidFill>
                  <a:srgbClr val="FF0000"/>
                </a:solidFill>
              </a:rPr>
              <a:t>course</a:t>
            </a:r>
            <a:r>
              <a:rPr lang="it-IT" sz="1600" b="1" dirty="0">
                <a:solidFill>
                  <a:srgbClr val="FF0000"/>
                </a:solidFill>
              </a:rPr>
              <a:t/>
            </a:r>
            <a:br>
              <a:rPr lang="it-IT" sz="1600" b="1" dirty="0">
                <a:solidFill>
                  <a:srgbClr val="FF0000"/>
                </a:solidFill>
              </a:rPr>
            </a:br>
            <a:endParaRPr lang="it-IT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348288" y="4508500"/>
          <a:ext cx="3363912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zione" r:id="rId5" imgW="1612800" imgH="774360" progId="Equation.3">
                  <p:embed/>
                </p:oleObj>
              </mc:Choice>
              <mc:Fallback>
                <p:oleObj name="Equazione" r:id="rId5" imgW="1612800" imgH="774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4508500"/>
                        <a:ext cx="3363912" cy="161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  <p:bldP spid="133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Reconstructing</a:t>
            </a:r>
            <a:r>
              <a:rPr lang="it-IT" dirty="0"/>
              <a:t> </a:t>
            </a:r>
            <a:r>
              <a:rPr lang="it-IT" dirty="0" smtClean="0"/>
              <a:t>secret</a:t>
            </a: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56136"/>
              </p:ext>
            </p:extLst>
          </p:nvPr>
        </p:nvGraphicFramePr>
        <p:xfrm>
          <a:off x="71500" y="1373781"/>
          <a:ext cx="9024058" cy="198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Equazione" r:id="rId3" imgW="4622760" imgH="1015920" progId="Equation.3">
                  <p:embed/>
                </p:oleObj>
              </mc:Choice>
              <mc:Fallback>
                <p:oleObj name="Equazione" r:id="rId3" imgW="462276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0" y="1373781"/>
                        <a:ext cx="9024058" cy="1983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47978"/>
              </p:ext>
            </p:extLst>
          </p:nvPr>
        </p:nvGraphicFramePr>
        <p:xfrm>
          <a:off x="67734" y="4325007"/>
          <a:ext cx="9040770" cy="94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zione" r:id="rId5" imgW="4152600" imgH="431640" progId="Equation.3">
                  <p:embed/>
                </p:oleObj>
              </mc:Choice>
              <mc:Fallback>
                <p:oleObj name="Equazione" r:id="rId5" imgW="4152600" imgH="431640" progId="Equation.3">
                  <p:embed/>
                  <p:pic>
                    <p:nvPicPr>
                      <p:cNvPr id="0" name="Ogget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4" y="4325007"/>
                        <a:ext cx="9040770" cy="94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8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An alternative </a:t>
            </a:r>
            <a:r>
              <a:rPr lang="it-IT" dirty="0" err="1" smtClean="0"/>
              <a:t>interpretation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149600" y="1306513"/>
          <a:ext cx="385603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zione" r:id="rId3" imgW="1460160" imgH="736560" progId="Equation.3">
                  <p:embed/>
                </p:oleObj>
              </mc:Choice>
              <mc:Fallback>
                <p:oleObj name="Equazione" r:id="rId3" imgW="1460160" imgH="736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306513"/>
                        <a:ext cx="3856038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ttangolo 3"/>
          <p:cNvSpPr>
            <a:spLocks noChangeArrowheads="1"/>
          </p:cNvSpPr>
          <p:nvPr/>
        </p:nvSpPr>
        <p:spPr bwMode="auto">
          <a:xfrm>
            <a:off x="3095625" y="1341438"/>
            <a:ext cx="2009775" cy="609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42" name="CasellaDiTesto 4"/>
          <p:cNvSpPr txBox="1">
            <a:spLocks noChangeArrowheads="1"/>
          </p:cNvSpPr>
          <p:nvPr/>
        </p:nvSpPr>
        <p:spPr bwMode="auto">
          <a:xfrm>
            <a:off x="1076325" y="1449388"/>
            <a:ext cx="173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/>
              <a:t>Row of party P</a:t>
            </a:r>
            <a:r>
              <a:rPr lang="it-IT" sz="2000" b="1" baseline="-25000"/>
              <a:t>1</a:t>
            </a:r>
          </a:p>
        </p:txBody>
      </p:sp>
      <p:sp>
        <p:nvSpPr>
          <p:cNvPr id="14343" name="Rettangolo 5"/>
          <p:cNvSpPr>
            <a:spLocks noChangeArrowheads="1"/>
          </p:cNvSpPr>
          <p:nvPr/>
        </p:nvSpPr>
        <p:spPr bwMode="auto">
          <a:xfrm>
            <a:off x="3105150" y="1951038"/>
            <a:ext cx="2009775" cy="612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44" name="CasellaDiTesto 6"/>
          <p:cNvSpPr txBox="1">
            <a:spLocks noChangeArrowheads="1"/>
          </p:cNvSpPr>
          <p:nvPr/>
        </p:nvSpPr>
        <p:spPr bwMode="auto">
          <a:xfrm>
            <a:off x="1082675" y="2058988"/>
            <a:ext cx="173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/>
              <a:t>Row of party P</a:t>
            </a:r>
            <a:r>
              <a:rPr lang="it-IT" sz="2000" b="1" baseline="-25000"/>
              <a:t>2</a:t>
            </a:r>
          </a:p>
        </p:txBody>
      </p:sp>
      <p:sp>
        <p:nvSpPr>
          <p:cNvPr id="14345" name="Rettangolo 7"/>
          <p:cNvSpPr>
            <a:spLocks noChangeArrowheads="1"/>
          </p:cNvSpPr>
          <p:nvPr/>
        </p:nvSpPr>
        <p:spPr bwMode="auto">
          <a:xfrm>
            <a:off x="3105150" y="2563813"/>
            <a:ext cx="2009775" cy="612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46" name="CasellaDiTesto 8"/>
          <p:cNvSpPr txBox="1">
            <a:spLocks noChangeArrowheads="1"/>
          </p:cNvSpPr>
          <p:nvPr/>
        </p:nvSpPr>
        <p:spPr bwMode="auto">
          <a:xfrm>
            <a:off x="1082675" y="2671763"/>
            <a:ext cx="1735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/>
              <a:t>Row of party P</a:t>
            </a:r>
            <a:r>
              <a:rPr lang="it-IT" sz="2000" b="1" baseline="-25000"/>
              <a:t>4</a:t>
            </a:r>
          </a:p>
        </p:txBody>
      </p:sp>
      <p:sp>
        <p:nvSpPr>
          <p:cNvPr id="14347" name="Rettangolo 9"/>
          <p:cNvSpPr>
            <a:spLocks noChangeArrowheads="1"/>
          </p:cNvSpPr>
          <p:nvPr/>
        </p:nvSpPr>
        <p:spPr bwMode="auto">
          <a:xfrm>
            <a:off x="5187950" y="1125538"/>
            <a:ext cx="661988" cy="2203450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48" name="CasellaDiTesto 10"/>
          <p:cNvSpPr txBox="1">
            <a:spLocks noChangeArrowheads="1"/>
          </p:cNvSpPr>
          <p:nvPr/>
        </p:nvSpPr>
        <p:spPr bwMode="auto">
          <a:xfrm rot="5400000">
            <a:off x="4928394" y="2380456"/>
            <a:ext cx="1181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1600" b="1">
                <a:solidFill>
                  <a:srgbClr val="FF0000"/>
                </a:solidFill>
              </a:rPr>
              <a:t>randomness</a:t>
            </a:r>
            <a:endParaRPr lang="it-IT" b="1">
              <a:solidFill>
                <a:srgbClr val="FF0000"/>
              </a:solidFill>
            </a:endParaRPr>
          </a:p>
        </p:txBody>
      </p:sp>
      <p:sp>
        <p:nvSpPr>
          <p:cNvPr id="14349" name="Rettangolo 11"/>
          <p:cNvSpPr>
            <a:spLocks noChangeArrowheads="1"/>
          </p:cNvSpPr>
          <p:nvPr/>
        </p:nvSpPr>
        <p:spPr bwMode="auto">
          <a:xfrm>
            <a:off x="6083300" y="1341438"/>
            <a:ext cx="1038225" cy="609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50" name="Rettangolo 12"/>
          <p:cNvSpPr>
            <a:spLocks noChangeArrowheads="1"/>
          </p:cNvSpPr>
          <p:nvPr/>
        </p:nvSpPr>
        <p:spPr bwMode="auto">
          <a:xfrm>
            <a:off x="6091238" y="1951038"/>
            <a:ext cx="1036637" cy="612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51" name="Rettangolo 13"/>
          <p:cNvSpPr>
            <a:spLocks noChangeArrowheads="1"/>
          </p:cNvSpPr>
          <p:nvPr/>
        </p:nvSpPr>
        <p:spPr bwMode="auto">
          <a:xfrm>
            <a:off x="6091238" y="2563813"/>
            <a:ext cx="1036637" cy="6127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352" name="CasellaDiTesto 14"/>
          <p:cNvSpPr txBox="1">
            <a:spLocks noChangeArrowheads="1"/>
          </p:cNvSpPr>
          <p:nvPr/>
        </p:nvSpPr>
        <p:spPr bwMode="auto">
          <a:xfrm>
            <a:off x="647700" y="3533775"/>
            <a:ext cx="2354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Each row = vector</a:t>
            </a:r>
          </a:p>
          <a:p>
            <a:r>
              <a:rPr lang="it-IT" sz="2400" b="1"/>
              <a:t>	v</a:t>
            </a:r>
            <a:r>
              <a:rPr lang="it-IT" sz="2400" b="1" baseline="-25000"/>
              <a:t>1</a:t>
            </a:r>
            <a:r>
              <a:rPr lang="it-IT" sz="2400" b="1"/>
              <a:t>, v</a:t>
            </a:r>
            <a:r>
              <a:rPr lang="it-IT" sz="2400" b="1" baseline="-25000"/>
              <a:t>2</a:t>
            </a:r>
            <a:r>
              <a:rPr lang="it-IT" sz="2400" b="1"/>
              <a:t>, v</a:t>
            </a:r>
            <a:r>
              <a:rPr lang="it-IT" sz="2400" b="1" baseline="-25000"/>
              <a:t>3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111750" y="4437063"/>
          <a:ext cx="310673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zione" r:id="rId5" imgW="1549080" imgH="711000" progId="Equation.3">
                  <p:embed/>
                </p:oleObj>
              </mc:Choice>
              <mc:Fallback>
                <p:oleObj name="Equazione" r:id="rId5" imgW="15490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437063"/>
                        <a:ext cx="310673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asellaDiTesto 14"/>
          <p:cNvSpPr txBox="1">
            <a:spLocks noChangeArrowheads="1"/>
          </p:cNvSpPr>
          <p:nvPr/>
        </p:nvSpPr>
        <p:spPr bwMode="auto">
          <a:xfrm>
            <a:off x="611188" y="4614863"/>
            <a:ext cx="4079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FF0000"/>
                </a:solidFill>
              </a:rPr>
              <a:t>Such vectors “span” a 3D space</a:t>
            </a:r>
          </a:p>
          <a:p>
            <a:r>
              <a:rPr lang="it-IT" sz="2400" b="1">
                <a:solidFill>
                  <a:srgbClr val="FF0000"/>
                </a:solidFill>
              </a:rPr>
              <a:t>	</a:t>
            </a:r>
            <a:r>
              <a:rPr lang="it-IT" sz="2400" b="1"/>
              <a:t> </a:t>
            </a:r>
            <a:r>
              <a:rPr lang="it-IT" sz="2400">
                <a:solidFill>
                  <a:srgbClr val="FF0000"/>
                </a:solidFill>
              </a:rPr>
              <a:t>c</a:t>
            </a:r>
            <a:r>
              <a:rPr lang="it-IT" sz="2400" baseline="-25000">
                <a:solidFill>
                  <a:srgbClr val="FF0000"/>
                </a:solidFill>
              </a:rPr>
              <a:t>1</a:t>
            </a:r>
            <a:r>
              <a:rPr lang="it-IT" sz="2400" b="1">
                <a:solidFill>
                  <a:srgbClr val="FF0000"/>
                </a:solidFill>
              </a:rPr>
              <a:t>v</a:t>
            </a:r>
            <a:r>
              <a:rPr lang="it-IT" sz="2400" b="1" baseline="-25000">
                <a:solidFill>
                  <a:srgbClr val="FF0000"/>
                </a:solidFill>
              </a:rPr>
              <a:t>1</a:t>
            </a:r>
            <a:r>
              <a:rPr lang="it-IT" sz="2400" b="1">
                <a:solidFill>
                  <a:srgbClr val="FF0000"/>
                </a:solidFill>
              </a:rPr>
              <a:t>+</a:t>
            </a:r>
            <a:r>
              <a:rPr lang="it-IT" sz="2400">
                <a:solidFill>
                  <a:srgbClr val="FF0000"/>
                </a:solidFill>
              </a:rPr>
              <a:t>c</a:t>
            </a:r>
            <a:r>
              <a:rPr lang="it-IT" sz="2400" baseline="-25000">
                <a:solidFill>
                  <a:srgbClr val="FF0000"/>
                </a:solidFill>
              </a:rPr>
              <a:t>2</a:t>
            </a:r>
            <a:r>
              <a:rPr lang="it-IT" sz="2400" b="1">
                <a:solidFill>
                  <a:srgbClr val="FF0000"/>
                </a:solidFill>
              </a:rPr>
              <a:t>v</a:t>
            </a:r>
            <a:r>
              <a:rPr lang="it-IT" sz="2400" b="1" baseline="-25000">
                <a:solidFill>
                  <a:srgbClr val="FF0000"/>
                </a:solidFill>
              </a:rPr>
              <a:t>2</a:t>
            </a:r>
            <a:r>
              <a:rPr lang="it-IT" sz="2400" b="1">
                <a:solidFill>
                  <a:srgbClr val="FF0000"/>
                </a:solidFill>
              </a:rPr>
              <a:t>+</a:t>
            </a:r>
            <a:r>
              <a:rPr lang="it-IT" sz="2400">
                <a:solidFill>
                  <a:srgbClr val="FF0000"/>
                </a:solidFill>
              </a:rPr>
              <a:t>c</a:t>
            </a:r>
            <a:r>
              <a:rPr lang="it-IT" sz="2400" baseline="-25000">
                <a:solidFill>
                  <a:srgbClr val="FF0000"/>
                </a:solidFill>
              </a:rPr>
              <a:t>3</a:t>
            </a:r>
            <a:r>
              <a:rPr lang="it-IT" sz="2400" b="1">
                <a:solidFill>
                  <a:srgbClr val="FF0000"/>
                </a:solidFill>
              </a:rPr>
              <a:t>v</a:t>
            </a:r>
            <a:r>
              <a:rPr lang="it-IT" sz="2400" b="1" baseline="-25000">
                <a:solidFill>
                  <a:srgbClr val="FF0000"/>
                </a:solidFill>
              </a:rPr>
              <a:t>3</a:t>
            </a:r>
            <a:endParaRPr lang="it-IT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/>
      <p:bldP spid="14343" grpId="0" animBg="1"/>
      <p:bldP spid="14344" grpId="0"/>
      <p:bldP spid="14345" grpId="0" animBg="1"/>
      <p:bldP spid="14346" grpId="0"/>
      <p:bldP spid="14347" grpId="0" animBg="1"/>
      <p:bldP spid="14349" grpId="0" animBg="1"/>
      <p:bldP spid="14350" grpId="0" animBg="1"/>
      <p:bldP spid="14351" grpId="0" animBg="1"/>
      <p:bldP spid="14352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An alternative </a:t>
            </a:r>
            <a:r>
              <a:rPr lang="it-IT" dirty="0" err="1" smtClean="0"/>
              <a:t>interpretation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6263" y="1196975"/>
            <a:ext cx="7696200" cy="1260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Vector [1,0,0] included in “span”</a:t>
            </a:r>
          </a:p>
          <a:p>
            <a:pPr lvl="1">
              <a:defRPr/>
            </a:pPr>
            <a:r>
              <a:rPr lang="en-US" dirty="0" smtClean="0"/>
              <a:t>Exists linear combination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it-IT" dirty="0" smtClean="0">
                <a:solidFill>
                  <a:srgbClr val="FF0000"/>
                </a:solidFill>
              </a:rPr>
              <a:t>c</a:t>
            </a:r>
            <a:r>
              <a:rPr lang="it-IT" baseline="-25000" dirty="0" smtClean="0">
                <a:solidFill>
                  <a:srgbClr val="FF0000"/>
                </a:solidFill>
              </a:rPr>
              <a:t>1</a:t>
            </a:r>
            <a:r>
              <a:rPr lang="it-IT" b="1" dirty="0" smtClean="0">
                <a:solidFill>
                  <a:srgbClr val="FF0000"/>
                </a:solidFill>
              </a:rPr>
              <a:t>v</a:t>
            </a:r>
            <a:r>
              <a:rPr lang="it-IT" b="1" baseline="-25000" dirty="0" smtClean="0">
                <a:solidFill>
                  <a:srgbClr val="FF0000"/>
                </a:solidFill>
              </a:rPr>
              <a:t>1</a:t>
            </a:r>
            <a:r>
              <a:rPr lang="it-IT" b="1" dirty="0" smtClean="0">
                <a:solidFill>
                  <a:srgbClr val="FF0000"/>
                </a:solidFill>
              </a:rPr>
              <a:t>+</a:t>
            </a:r>
            <a:r>
              <a:rPr lang="it-IT" dirty="0" smtClean="0">
                <a:solidFill>
                  <a:srgbClr val="FF0000"/>
                </a:solidFill>
              </a:rPr>
              <a:t>c</a:t>
            </a:r>
            <a:r>
              <a:rPr lang="it-IT" baseline="-25000" dirty="0" smtClean="0">
                <a:solidFill>
                  <a:srgbClr val="FF0000"/>
                </a:solidFill>
              </a:rPr>
              <a:t>2</a:t>
            </a:r>
            <a:r>
              <a:rPr lang="it-IT" b="1" dirty="0" smtClean="0">
                <a:solidFill>
                  <a:srgbClr val="FF0000"/>
                </a:solidFill>
              </a:rPr>
              <a:t>v</a:t>
            </a:r>
            <a:r>
              <a:rPr lang="it-IT" b="1" baseline="-25000" dirty="0" smtClean="0">
                <a:solidFill>
                  <a:srgbClr val="FF0000"/>
                </a:solidFill>
              </a:rPr>
              <a:t>2</a:t>
            </a:r>
            <a:r>
              <a:rPr lang="it-IT" b="1" dirty="0" smtClean="0">
                <a:solidFill>
                  <a:srgbClr val="FF0000"/>
                </a:solidFill>
              </a:rPr>
              <a:t>+</a:t>
            </a:r>
            <a:r>
              <a:rPr lang="it-IT" dirty="0" smtClean="0">
                <a:solidFill>
                  <a:srgbClr val="FF0000"/>
                </a:solidFill>
              </a:rPr>
              <a:t>c</a:t>
            </a:r>
            <a:r>
              <a:rPr lang="it-IT" baseline="-25000" dirty="0" smtClean="0">
                <a:solidFill>
                  <a:srgbClr val="FF0000"/>
                </a:solidFill>
              </a:rPr>
              <a:t>3</a:t>
            </a:r>
            <a:r>
              <a:rPr lang="it-IT" b="1" dirty="0" smtClean="0">
                <a:solidFill>
                  <a:srgbClr val="FF0000"/>
                </a:solidFill>
              </a:rPr>
              <a:t>v</a:t>
            </a:r>
            <a:r>
              <a:rPr lang="it-IT" b="1" baseline="-25000" dirty="0" smtClean="0">
                <a:solidFill>
                  <a:srgbClr val="FF0000"/>
                </a:solidFill>
              </a:rPr>
              <a:t>3</a:t>
            </a:r>
            <a:r>
              <a:rPr lang="it-IT" b="1" dirty="0" smtClean="0">
                <a:solidFill>
                  <a:srgbClr val="FF0000"/>
                </a:solidFill>
              </a:rPr>
              <a:t>=[1,0,0]</a:t>
            </a:r>
            <a:endParaRPr lang="en-US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403850" y="3192463"/>
          <a:ext cx="313213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zione" r:id="rId3" imgW="1562040" imgH="711000" progId="Equation.3">
                  <p:embed/>
                </p:oleObj>
              </mc:Choice>
              <mc:Fallback>
                <p:oleObj name="Equazione" r:id="rId3" imgW="156204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192463"/>
                        <a:ext cx="313213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27188" y="2457450"/>
          <a:ext cx="69770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zione" r:id="rId5" imgW="3479760" imgH="241200" progId="Equation.3">
                  <p:embed/>
                </p:oleObj>
              </mc:Choice>
              <mc:Fallback>
                <p:oleObj name="Equazione" r:id="rId5" imgW="34797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457450"/>
                        <a:ext cx="69770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576263" y="3409950"/>
            <a:ext cx="76962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77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en-US" sz="3200" b="1" kern="0" dirty="0">
                <a:latin typeface="+mn-lt"/>
              </a:rPr>
              <a:t>Found by solving </a:t>
            </a:r>
            <a:br>
              <a:rPr lang="en-US" sz="3200" b="1" kern="0" dirty="0">
                <a:latin typeface="+mn-lt"/>
              </a:rPr>
            </a:br>
            <a:r>
              <a:rPr lang="en-US" sz="3200" b="1" kern="0" dirty="0">
                <a:latin typeface="+mn-lt"/>
              </a:rPr>
              <a:t>different linear system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en-US" sz="3200" b="1" kern="0" dirty="0">
                <a:latin typeface="+mn-lt"/>
              </a:rPr>
              <a:t>Result… guess what </a:t>
            </a:r>
            <a:r>
              <a:rPr lang="en-US" sz="3200" b="1" kern="0" dirty="0">
                <a:latin typeface="+mn-lt"/>
                <a:sym typeface="Wingdings" pitchFamily="2" charset="2"/>
              </a:rPr>
              <a:t></a:t>
            </a:r>
            <a:endParaRPr lang="en-US" sz="3200" b="1" kern="0" dirty="0">
              <a:latin typeface="+mn-lt"/>
            </a:endParaRPr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52473"/>
              </p:ext>
            </p:extLst>
          </p:nvPr>
        </p:nvGraphicFramePr>
        <p:xfrm>
          <a:off x="35496" y="5089754"/>
          <a:ext cx="9074596" cy="89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zione" r:id="rId7" imgW="4381200" imgH="431640" progId="Equation.3">
                  <p:embed/>
                </p:oleObj>
              </mc:Choice>
              <mc:Fallback>
                <p:oleObj name="Equazione" r:id="rId7" imgW="4381200" imgH="431640" progId="Equation.3">
                  <p:embed/>
                  <p:pic>
                    <p:nvPicPr>
                      <p:cNvPr id="0" name="Ogget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089754"/>
                        <a:ext cx="9074596" cy="89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An alternative </a:t>
            </a:r>
            <a:r>
              <a:rPr lang="it-IT" dirty="0" err="1" smtClean="0"/>
              <a:t>interpretation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6375" y="1304925"/>
          <a:ext cx="85820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zione" r:id="rId3" imgW="4279680" imgH="711000" progId="Equation.3">
                  <p:embed/>
                </p:oleObj>
              </mc:Choice>
              <mc:Fallback>
                <p:oleObj name="Equazione" r:id="rId3" imgW="427968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304925"/>
                        <a:ext cx="85820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CasellaDiTesto 4"/>
          <p:cNvSpPr txBox="1">
            <a:spLocks noChangeArrowheads="1"/>
          </p:cNvSpPr>
          <p:nvPr/>
        </p:nvSpPr>
        <p:spPr bwMode="auto">
          <a:xfrm>
            <a:off x="250825" y="1089025"/>
            <a:ext cx="85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/>
              <a:t>But…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39750" y="2852738"/>
          <a:ext cx="74866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zione" r:id="rId5" imgW="3733560" imgH="711000" progId="Equation.3">
                  <p:embed/>
                </p:oleObj>
              </mc:Choice>
              <mc:Fallback>
                <p:oleObj name="Equazione" r:id="rId5" imgW="373356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748665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27088" y="4833938"/>
          <a:ext cx="2597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zione" r:id="rId7" imgW="1295280" imgH="228600" progId="Equation.3">
                  <p:embed/>
                </p:oleObj>
              </mc:Choice>
              <mc:Fallback>
                <p:oleObj name="Equazione" r:id="rId7" imgW="12952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33938"/>
                        <a:ext cx="2597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e 7"/>
          <p:cNvSpPr>
            <a:spLocks noChangeArrowheads="1"/>
          </p:cNvSpPr>
          <p:nvPr/>
        </p:nvSpPr>
        <p:spPr bwMode="auto">
          <a:xfrm>
            <a:off x="792163" y="2673350"/>
            <a:ext cx="2087562" cy="1763713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cxnSp>
        <p:nvCxnSpPr>
          <p:cNvPr id="16392" name="Connettore 2 9"/>
          <p:cNvCxnSpPr>
            <a:cxnSpLocks noChangeShapeType="1"/>
            <a:stCxn id="8" idx="4"/>
          </p:cNvCxnSpPr>
          <p:nvPr/>
        </p:nvCxnSpPr>
        <p:spPr bwMode="auto">
          <a:xfrm flipH="1">
            <a:off x="1258888" y="4437063"/>
            <a:ext cx="576262" cy="50482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1800225" y="4473575"/>
            <a:ext cx="658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share</a:t>
            </a: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935038" y="5842000"/>
            <a:ext cx="74882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FF0000"/>
                </a:solidFill>
              </a:rPr>
              <a:t>SUMMARY: shamir secret sharing treated as “span”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Much</a:t>
            </a:r>
            <a:r>
              <a:rPr lang="it-IT" dirty="0" smtClean="0"/>
              <a:t> more </a:t>
            </a:r>
            <a:r>
              <a:rPr lang="it-IT" dirty="0" err="1" smtClean="0"/>
              <a:t>general</a:t>
            </a:r>
            <a:r>
              <a:rPr lang="it-IT" dirty="0" smtClean="0"/>
              <a:t>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0429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smtClean="0"/>
              <a:t>Linear Secret 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(LSSS)</a:t>
            </a:r>
          </a:p>
          <a:p>
            <a:pPr lvl="1">
              <a:defRPr/>
            </a:pPr>
            <a:r>
              <a:rPr lang="it-IT" dirty="0" smtClean="0"/>
              <a:t>Matrix can </a:t>
            </a:r>
            <a:r>
              <a:rPr lang="it-IT" dirty="0" err="1" smtClean="0"/>
              <a:t>be</a:t>
            </a:r>
            <a:r>
              <a:rPr lang="it-IT" dirty="0" smtClean="0"/>
              <a:t> ARBITRARY!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28763" y="2205038"/>
          <a:ext cx="5459412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zione" r:id="rId3" imgW="1714320" imgH="939600" progId="Equation.3">
                  <p:embed/>
                </p:oleObj>
              </mc:Choice>
              <mc:Fallback>
                <p:oleObj name="Equazione" r:id="rId3" imgW="171432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205038"/>
                        <a:ext cx="5459412" cy="298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84213" y="5516563"/>
            <a:ext cx="76962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700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Equivalence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with</a:t>
            </a:r>
            <a:r>
              <a:rPr lang="it-IT" sz="3200" b="1" kern="0" dirty="0">
                <a:latin typeface="+mn-lt"/>
              </a:rPr>
              <a:t> (monotone) “</a:t>
            </a:r>
            <a:r>
              <a:rPr lang="it-IT" sz="3200" b="1" kern="0" dirty="0" err="1">
                <a:latin typeface="+mn-lt"/>
              </a:rPr>
              <a:t>span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programs</a:t>
            </a:r>
            <a:r>
              <a:rPr lang="it-IT" sz="3200" b="1" kern="0" dirty="0">
                <a:latin typeface="+mn-lt"/>
              </a:rPr>
              <a:t>”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Amos </a:t>
            </a:r>
            <a:r>
              <a:rPr lang="it-IT" sz="3200" b="1" kern="0" dirty="0" err="1">
                <a:latin typeface="+mn-lt"/>
              </a:rPr>
              <a:t>Beimel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theorem</a:t>
            </a:r>
            <a:r>
              <a:rPr lang="it-IT" sz="3200" b="1" kern="0" dirty="0">
                <a:latin typeface="+mn-lt"/>
              </a:rPr>
              <a:t>: LSSS = MSP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9E01F7-DD9B-4AF4-9AF7-2200B479EB01}"/>
</file>

<file path=customXml/itemProps2.xml><?xml version="1.0" encoding="utf-8"?>
<ds:datastoreItem xmlns:ds="http://schemas.openxmlformats.org/officeDocument/2006/customXml" ds:itemID="{CD2F4A31-F488-4258-82B4-38C8FDC6277B}"/>
</file>

<file path=customXml/itemProps3.xml><?xml version="1.0" encoding="utf-8"?>
<ds:datastoreItem xmlns:ds="http://schemas.openxmlformats.org/officeDocument/2006/customXml" ds:itemID="{45609927-C61F-4BCF-9361-84D152582AF8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722</Words>
  <Application>Microsoft Office PowerPoint</Application>
  <PresentationFormat>Presentazione su schermo (4:3)</PresentationFormat>
  <Paragraphs>370</Paragraphs>
  <Slides>23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5" baseType="lpstr">
      <vt:lpstr>Arial</vt:lpstr>
      <vt:lpstr>Arial Narrow</vt:lpstr>
      <vt:lpstr>Book Antiqua</vt:lpstr>
      <vt:lpstr>Bookman Old Style</vt:lpstr>
      <vt:lpstr>Euclid Symbol</vt:lpstr>
      <vt:lpstr>Mathematica3</vt:lpstr>
      <vt:lpstr>Symbol</vt:lpstr>
      <vt:lpstr>Tahoma</vt:lpstr>
      <vt:lpstr>Times New Roman</vt:lpstr>
      <vt:lpstr>Wingdings</vt:lpstr>
      <vt:lpstr>214templ</vt:lpstr>
      <vt:lpstr>Equazione</vt:lpstr>
      <vt:lpstr>Linear Secret Sharing  &amp; Access Control Matrix</vt:lpstr>
      <vt:lpstr>Revisiting Shamir Scheme</vt:lpstr>
      <vt:lpstr>Shamir scheme in matrix form</vt:lpstr>
      <vt:lpstr>Reconstructing secret</vt:lpstr>
      <vt:lpstr>Reconstructing secret</vt:lpstr>
      <vt:lpstr>An alternative interpretation</vt:lpstr>
      <vt:lpstr>An alternative interpretation</vt:lpstr>
      <vt:lpstr>An alternative interpretation</vt:lpstr>
      <vt:lpstr>Much more general!</vt:lpstr>
      <vt:lpstr>Trivial Secret Share is LSSS</vt:lpstr>
      <vt:lpstr>Any LSSS is homomorphic</vt:lpstr>
      <vt:lpstr>Monotone Span Programs (example in GF2, other fields OK)</vt:lpstr>
      <vt:lpstr>Monotone Span Programs</vt:lpstr>
      <vt:lpstr>Monotone Span Programs</vt:lpstr>
      <vt:lpstr>Span Programs  Secret Sharing</vt:lpstr>
      <vt:lpstr>Span Programs  Secret Sharing</vt:lpstr>
      <vt:lpstr>LSSS and access structure</vt:lpstr>
      <vt:lpstr>LSSS matrix from AC Predicate</vt:lpstr>
      <vt:lpstr>AND gate</vt:lpstr>
      <vt:lpstr>OR gate</vt:lpstr>
      <vt:lpstr>Matrix construction</vt:lpstr>
      <vt:lpstr>Careful with padding…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Giuseppe Bianchi</cp:lastModifiedBy>
  <cp:revision>601</cp:revision>
  <cp:lastPrinted>1998-04-09T13:49:28Z</cp:lastPrinted>
  <dcterms:created xsi:type="dcterms:W3CDTF">1996-09-11T22:41:56Z</dcterms:created>
  <dcterms:modified xsi:type="dcterms:W3CDTF">2019-12-16T12:27:08Z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