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70" r:id="rId9"/>
    <p:sldId id="274" r:id="rId10"/>
    <p:sldId id="271" r:id="rId11"/>
    <p:sldId id="273" r:id="rId12"/>
    <p:sldId id="272" r:id="rId13"/>
    <p:sldId id="262" r:id="rId14"/>
    <p:sldId id="263" r:id="rId15"/>
    <p:sldId id="264" r:id="rId16"/>
    <p:sldId id="266" r:id="rId17"/>
    <p:sldId id="265" r:id="rId18"/>
    <p:sldId id="268" r:id="rId19"/>
    <p:sldId id="26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3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0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0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1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9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7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3E0DCD-2E96-4D1E-3CDF-D9C7CD8D8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Global Terrorism Database   ( GTD )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266DBF-BC3F-1BE5-1613-4CAA3BA43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4219234" cy="22405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600" dirty="0"/>
              <a:t>University</a:t>
            </a:r>
            <a:r>
              <a:rPr lang="it-IT" sz="1600" i="0" dirty="0"/>
              <a:t> del Maryland - </a:t>
            </a:r>
            <a:r>
              <a:rPr lang="it-IT" sz="1600" i="0" dirty="0">
                <a:ea typeface="+mn-lt"/>
                <a:cs typeface="+mn-lt"/>
              </a:rPr>
              <a:t>START </a:t>
            </a:r>
            <a:r>
              <a:rPr lang="it-IT" sz="1600" dirty="0">
                <a:ea typeface="+mn-lt"/>
                <a:cs typeface="+mn-lt"/>
              </a:rPr>
              <a:t> Consortium</a:t>
            </a:r>
            <a:endParaRPr lang="it-IT" sz="1600" i="0" dirty="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it-IT" sz="1600" dirty="0" err="1">
                <a:ea typeface="+mn-lt"/>
                <a:cs typeface="+mn-lt"/>
              </a:rPr>
              <a:t>Keeps</a:t>
            </a:r>
            <a:r>
              <a:rPr lang="it-IT" sz="1600" i="0" dirty="0">
                <a:ea typeface="+mn-lt"/>
                <a:cs typeface="+mn-lt"/>
              </a:rPr>
              <a:t> </a:t>
            </a:r>
            <a:r>
              <a:rPr lang="it-IT" sz="1600" dirty="0">
                <a:ea typeface="+mn-lt"/>
                <a:cs typeface="+mn-lt"/>
              </a:rPr>
              <a:t>track of </a:t>
            </a:r>
            <a:r>
              <a:rPr lang="it-IT" sz="1600" i="0" dirty="0">
                <a:ea typeface="+mn-lt"/>
                <a:cs typeface="+mn-lt"/>
              </a:rPr>
              <a:t>180k+ </a:t>
            </a:r>
            <a:r>
              <a:rPr lang="it-IT" sz="1600" dirty="0" err="1">
                <a:ea typeface="+mn-lt"/>
                <a:cs typeface="+mn-lt"/>
              </a:rPr>
              <a:t>terrorist</a:t>
            </a:r>
            <a:r>
              <a:rPr lang="it-IT" sz="1600" dirty="0">
                <a:ea typeface="+mn-lt"/>
                <a:cs typeface="+mn-lt"/>
              </a:rPr>
              <a:t> </a:t>
            </a:r>
            <a:r>
              <a:rPr lang="it-IT" sz="1600" dirty="0" err="1">
                <a:ea typeface="+mn-lt"/>
                <a:cs typeface="+mn-lt"/>
              </a:rPr>
              <a:t>attacks</a:t>
            </a:r>
            <a:r>
              <a:rPr lang="it-IT" sz="1600" dirty="0">
                <a:ea typeface="+mn-lt"/>
                <a:cs typeface="+mn-lt"/>
              </a:rPr>
              <a:t> on a global scale</a:t>
            </a:r>
            <a:r>
              <a:rPr lang="it-IT" sz="1600" i="0" dirty="0">
                <a:ea typeface="+mn-lt"/>
                <a:cs typeface="+mn-lt"/>
              </a:rPr>
              <a:t> ( 1970 – 2017 ) </a:t>
            </a:r>
          </a:p>
          <a:p>
            <a:pPr>
              <a:lnSpc>
                <a:spcPct val="100000"/>
              </a:lnSpc>
            </a:pPr>
            <a:r>
              <a:rPr lang="it-IT" sz="1600" i="0" dirty="0">
                <a:ea typeface="+mn-lt"/>
                <a:cs typeface="+mn-lt"/>
              </a:rPr>
              <a:t>130+ </a:t>
            </a:r>
            <a:r>
              <a:rPr lang="it-IT" sz="1600" dirty="0" err="1">
                <a:ea typeface="+mn-lt"/>
                <a:cs typeface="+mn-lt"/>
              </a:rPr>
              <a:t>columns</a:t>
            </a:r>
            <a:r>
              <a:rPr lang="it-IT" sz="1600" dirty="0">
                <a:ea typeface="+mn-lt"/>
                <a:cs typeface="+mn-lt"/>
              </a:rPr>
              <a:t> of </a:t>
            </a:r>
            <a:r>
              <a:rPr lang="it-IT" sz="1600" dirty="0" err="1">
                <a:ea typeface="+mn-lt"/>
                <a:cs typeface="+mn-lt"/>
              </a:rPr>
              <a:t>unique</a:t>
            </a:r>
            <a:r>
              <a:rPr lang="it-IT" sz="1600" dirty="0">
                <a:ea typeface="+mn-lt"/>
                <a:cs typeface="+mn-lt"/>
              </a:rPr>
              <a:t> data: </a:t>
            </a:r>
            <a:r>
              <a:rPr lang="it-IT" sz="1600" dirty="0" err="1">
                <a:ea typeface="+mn-lt"/>
                <a:cs typeface="+mn-lt"/>
              </a:rPr>
              <a:t>Coordinates</a:t>
            </a:r>
            <a:r>
              <a:rPr lang="it-IT" sz="1600" i="0" dirty="0">
                <a:ea typeface="+mn-lt"/>
                <a:cs typeface="+mn-lt"/>
              </a:rPr>
              <a:t>, </a:t>
            </a:r>
            <a:r>
              <a:rPr lang="it-IT" sz="1600" dirty="0" err="1">
                <a:ea typeface="+mn-lt"/>
                <a:cs typeface="+mn-lt"/>
              </a:rPr>
              <a:t>Terrorist</a:t>
            </a:r>
            <a:r>
              <a:rPr lang="it-IT" sz="1600" dirty="0">
                <a:ea typeface="+mn-lt"/>
                <a:cs typeface="+mn-lt"/>
              </a:rPr>
              <a:t> Group Names</a:t>
            </a:r>
            <a:r>
              <a:rPr lang="it-IT" sz="1600" i="0" dirty="0">
                <a:ea typeface="+mn-lt"/>
                <a:cs typeface="+mn-lt"/>
              </a:rPr>
              <a:t>, </a:t>
            </a:r>
            <a:r>
              <a:rPr lang="it-IT" sz="1600" dirty="0">
                <a:ea typeface="+mn-lt"/>
                <a:cs typeface="+mn-lt"/>
              </a:rPr>
              <a:t>Activity and </a:t>
            </a:r>
            <a:r>
              <a:rPr lang="it-IT" sz="1600" dirty="0" err="1">
                <a:ea typeface="+mn-lt"/>
                <a:cs typeface="+mn-lt"/>
              </a:rPr>
              <a:t>much</a:t>
            </a:r>
            <a:r>
              <a:rPr lang="it-IT" sz="1600" dirty="0">
                <a:ea typeface="+mn-lt"/>
                <a:cs typeface="+mn-lt"/>
              </a:rPr>
              <a:t> more</a:t>
            </a:r>
            <a:endParaRPr lang="it-IT" sz="1600" dirty="0"/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5F1657DD-6834-74A6-85B8-9A7AD600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16" r="9454" b="-3"/>
          <a:stretch>
            <a:fillRect/>
          </a:stretch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751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83D5F6-949F-4ABE-12E0-2A35B21F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093" y="465453"/>
            <a:ext cx="8164750" cy="788838"/>
          </a:xfrm>
        </p:spPr>
        <p:txBody>
          <a:bodyPr/>
          <a:lstStyle/>
          <a:p>
            <a:r>
              <a:rPr lang="en-US" dirty="0"/>
              <a:t>Preferred Weapons by Groups</a:t>
            </a:r>
          </a:p>
        </p:txBody>
      </p:sp>
      <p:pic>
        <p:nvPicPr>
          <p:cNvPr id="7" name="Segnaposto contenuto 6" descr="Immagine che contiene testo, schermata, quadrato, diagramma">
            <a:extLst>
              <a:ext uri="{FF2B5EF4-FFF2-40B4-BE49-F238E27FC236}">
                <a16:creationId xmlns:a16="http://schemas.microsoft.com/office/drawing/2014/main" id="{B3742AD3-B6B2-02AB-4986-78464883A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422" y="1254291"/>
            <a:ext cx="7643001" cy="5455281"/>
          </a:xfrm>
        </p:spPr>
      </p:pic>
    </p:spTree>
    <p:extLst>
      <p:ext uri="{BB962C8B-B14F-4D97-AF65-F5344CB8AC3E}">
        <p14:creationId xmlns:p14="http://schemas.microsoft.com/office/powerpoint/2010/main" val="283455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212BF0-F6D4-A5A9-65FD-FCA16DF6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254" y="495668"/>
            <a:ext cx="7642698" cy="949492"/>
          </a:xfrm>
        </p:spPr>
        <p:txBody>
          <a:bodyPr>
            <a:normAutofit fontScale="90000"/>
          </a:bodyPr>
          <a:lstStyle/>
          <a:p>
            <a:r>
              <a:rPr lang="en-US" dirty="0"/>
              <a:t>Weapon Type Trend by decade</a:t>
            </a:r>
          </a:p>
        </p:txBody>
      </p:sp>
      <p:pic>
        <p:nvPicPr>
          <p:cNvPr id="9" name="Segnaposto contenuto 8" descr="Immagine che contiene schermata, Diagramma, diagramma, linea">
            <a:extLst>
              <a:ext uri="{FF2B5EF4-FFF2-40B4-BE49-F238E27FC236}">
                <a16:creationId xmlns:a16="http://schemas.microsoft.com/office/drawing/2014/main" id="{650670A3-CCAC-B998-249E-F0BEEDFED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48" y="2367064"/>
            <a:ext cx="11308104" cy="4095280"/>
          </a:xfrm>
        </p:spPr>
      </p:pic>
    </p:spTree>
    <p:extLst>
      <p:ext uri="{BB962C8B-B14F-4D97-AF65-F5344CB8AC3E}">
        <p14:creationId xmlns:p14="http://schemas.microsoft.com/office/powerpoint/2010/main" val="24332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92AD45-94BD-E7D4-6989-A0BC499E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45" y="512618"/>
            <a:ext cx="7146973" cy="955092"/>
          </a:xfrm>
        </p:spPr>
        <p:txBody>
          <a:bodyPr>
            <a:normAutofit fontScale="90000"/>
          </a:bodyPr>
          <a:lstStyle/>
          <a:p>
            <a:r>
              <a:rPr lang="en-US" dirty="0"/>
              <a:t>Attack Type Trend by decade</a:t>
            </a:r>
          </a:p>
        </p:txBody>
      </p:sp>
      <p:pic>
        <p:nvPicPr>
          <p:cNvPr id="5" name="Segnaposto contenuto 4" descr="Immagine che contiene schermata, testo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2FB85FEE-68E5-3FD1-58AF-375EC9347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82" y="2227456"/>
            <a:ext cx="11370636" cy="4117926"/>
          </a:xfrm>
        </p:spPr>
      </p:pic>
    </p:spTree>
    <p:extLst>
      <p:ext uri="{BB962C8B-B14F-4D97-AF65-F5344CB8AC3E}">
        <p14:creationId xmlns:p14="http://schemas.microsoft.com/office/powerpoint/2010/main" val="1663174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49AA7A-5C77-7D64-0934-619B40A6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933" y="372671"/>
            <a:ext cx="5822244" cy="782286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 err="1">
                <a:cs typeface="Posterama"/>
              </a:rPr>
              <a:t>Most</a:t>
            </a:r>
            <a:r>
              <a:rPr lang="it-IT" dirty="0">
                <a:cs typeface="Posterama"/>
              </a:rPr>
              <a:t> Common Attacks</a:t>
            </a:r>
            <a:endParaRPr lang="it-IT" dirty="0"/>
          </a:p>
        </p:txBody>
      </p:sp>
      <p:pic>
        <p:nvPicPr>
          <p:cNvPr id="7" name="Segnaposto contenuto 6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CEF5FE9-796B-EDE6-98CD-A2B181144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7" y="1414033"/>
            <a:ext cx="11243000" cy="4806658"/>
          </a:xfrm>
        </p:spPr>
      </p:pic>
    </p:spTree>
    <p:extLst>
      <p:ext uri="{BB962C8B-B14F-4D97-AF65-F5344CB8AC3E}">
        <p14:creationId xmlns:p14="http://schemas.microsoft.com/office/powerpoint/2010/main" val="292964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0CB6FB-DFFA-B047-BBAC-D0A2C494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346" y="246649"/>
            <a:ext cx="6238523" cy="831675"/>
          </a:xfrm>
        </p:spPr>
        <p:txBody>
          <a:bodyPr/>
          <a:lstStyle/>
          <a:p>
            <a:pPr algn="r"/>
            <a:r>
              <a:rPr lang="it-IT" dirty="0" err="1">
                <a:cs typeface="Posterama"/>
              </a:rPr>
              <a:t>Deaths</a:t>
            </a:r>
            <a:r>
              <a:rPr lang="it-IT" dirty="0">
                <a:cs typeface="Posterama"/>
              </a:rPr>
              <a:t> by Attack </a:t>
            </a:r>
            <a:r>
              <a:rPr lang="it-IT" dirty="0" err="1">
                <a:cs typeface="Posterama"/>
              </a:rPr>
              <a:t>Type</a:t>
            </a:r>
            <a:endParaRPr lang="it-IT" dirty="0">
              <a:cs typeface="Posterama"/>
            </a:endParaRPr>
          </a:p>
        </p:txBody>
      </p:sp>
      <p:pic>
        <p:nvPicPr>
          <p:cNvPr id="7" name="Segnaposto contenuto 6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35B34B99-14D8-E1BC-1C38-E127AE090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54" y="1272288"/>
            <a:ext cx="8006209" cy="5454865"/>
          </a:xfrm>
        </p:spPr>
      </p:pic>
    </p:spTree>
    <p:extLst>
      <p:ext uri="{BB962C8B-B14F-4D97-AF65-F5344CB8AC3E}">
        <p14:creationId xmlns:p14="http://schemas.microsoft.com/office/powerpoint/2010/main" val="846099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1800A6-D7A6-E3E2-F33F-81570729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100" y="207059"/>
            <a:ext cx="8051800" cy="773527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cs typeface="Posterama"/>
              </a:rPr>
              <a:t>Weapon</a:t>
            </a:r>
            <a:r>
              <a:rPr lang="it-IT" dirty="0">
                <a:cs typeface="Posterama"/>
              </a:rPr>
              <a:t> trends </a:t>
            </a:r>
            <a:r>
              <a:rPr lang="it-IT" dirty="0" err="1">
                <a:cs typeface="Posterama"/>
              </a:rPr>
              <a:t>during</a:t>
            </a:r>
            <a:r>
              <a:rPr lang="it-IT" dirty="0">
                <a:cs typeface="Posterama"/>
              </a:rPr>
              <a:t> the </a:t>
            </a:r>
            <a:r>
              <a:rPr lang="it-IT" dirty="0" err="1">
                <a:cs typeface="Posterama"/>
              </a:rPr>
              <a:t>years</a:t>
            </a:r>
          </a:p>
        </p:txBody>
      </p:sp>
      <p:pic>
        <p:nvPicPr>
          <p:cNvPr id="5" name="Immagine 4" descr="Immagine che contiene testo, schermata, diagramma, schermo&#10;&#10;Il contenuto generato dall'IA potrebbe non essere corretto.">
            <a:extLst>
              <a:ext uri="{FF2B5EF4-FFF2-40B4-BE49-F238E27FC236}">
                <a16:creationId xmlns:a16="http://schemas.microsoft.com/office/drawing/2014/main" id="{C83BE71A-E089-A956-8981-A39A33E11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5" y="1049476"/>
            <a:ext cx="9574350" cy="57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5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7A0D8-5B7B-C881-8DA3-8473D7CB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16" y="327883"/>
            <a:ext cx="7295189" cy="6620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Pearson Correlations</a:t>
            </a:r>
            <a:endParaRPr lang="en-US" dirty="0">
              <a:cs typeface="Posterama"/>
            </a:endParaRPr>
          </a:p>
        </p:txBody>
      </p:sp>
      <p:pic>
        <p:nvPicPr>
          <p:cNvPr id="4" name="Segnaposto contenuto 3" descr="Immagine che contiene testo, diagramma, schermata, quadrato&#10;&#10;Il contenuto generato dall&amp;#39;IA potrebbe non essere corretto.">
            <a:extLst>
              <a:ext uri="{FF2B5EF4-FFF2-40B4-BE49-F238E27FC236}">
                <a16:creationId xmlns:a16="http://schemas.microsoft.com/office/drawing/2014/main" id="{14A213DF-6397-D4F6-094E-7745C75BC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24" y="1222856"/>
            <a:ext cx="4939074" cy="4668247"/>
          </a:xfrm>
          <a:prstGeom prst="rect">
            <a:avLst/>
          </a:prstGeom>
          <a:ln>
            <a:noFill/>
          </a:ln>
        </p:spPr>
      </p:pic>
      <p:pic>
        <p:nvPicPr>
          <p:cNvPr id="8" name="Immagine 7" descr="Immagine che contiene diagramma, schermata, Rettangolo, linea&#10;&#10;Il contenuto generato dall'IA potrebbe non essere corretto.">
            <a:extLst>
              <a:ext uri="{FF2B5EF4-FFF2-40B4-BE49-F238E27FC236}">
                <a16:creationId xmlns:a16="http://schemas.microsoft.com/office/drawing/2014/main" id="{330FD646-24FC-E69D-CA1B-D13FA1D1E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345" y="1417841"/>
            <a:ext cx="6700011" cy="447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62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6EC2A1-EF6F-2F9E-08B7-7C63F918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445" y="124691"/>
            <a:ext cx="6931330" cy="1357745"/>
          </a:xfrm>
        </p:spPr>
        <p:txBody>
          <a:bodyPr>
            <a:normAutofit fontScale="90000"/>
          </a:bodyPr>
          <a:lstStyle/>
          <a:p>
            <a:pPr algn="r"/>
            <a:r>
              <a:rPr lang="it-IT" dirty="0" err="1">
                <a:cs typeface="Posterama"/>
              </a:rPr>
              <a:t>Spearman</a:t>
            </a:r>
            <a:r>
              <a:rPr lang="it-IT" dirty="0">
                <a:cs typeface="Posterama"/>
              </a:rPr>
              <a:t> </a:t>
            </a:r>
            <a:r>
              <a:rPr lang="it-IT" dirty="0" err="1">
                <a:cs typeface="Posterama"/>
              </a:rPr>
              <a:t>Correlations</a:t>
            </a:r>
            <a:r>
              <a:rPr lang="it-IT" dirty="0">
                <a:cs typeface="Posterama"/>
              </a:rPr>
              <a:t> and </a:t>
            </a:r>
            <a:r>
              <a:rPr lang="it-IT" dirty="0" err="1">
                <a:cs typeface="Posterama"/>
              </a:rPr>
              <a:t>Logistic</a:t>
            </a:r>
            <a:r>
              <a:rPr lang="it-IT" dirty="0">
                <a:cs typeface="Posterama"/>
              </a:rPr>
              <a:t> </a:t>
            </a:r>
            <a:r>
              <a:rPr lang="it-IT" dirty="0" err="1">
                <a:cs typeface="Posterama"/>
              </a:rPr>
              <a:t>Regression</a:t>
            </a:r>
            <a:endParaRPr lang="it-IT" dirty="0" err="1"/>
          </a:p>
        </p:txBody>
      </p:sp>
      <p:pic>
        <p:nvPicPr>
          <p:cNvPr id="4" name="Segnaposto contenuto 3" descr="Immagine che contiene testo, diagramma, schermata, quadrato&#10;&#10;Il contenuto generato dall&amp;#39;IA potrebbe non essere corretto.">
            <a:extLst>
              <a:ext uri="{FF2B5EF4-FFF2-40B4-BE49-F238E27FC236}">
                <a16:creationId xmlns:a16="http://schemas.microsoft.com/office/drawing/2014/main" id="{75014A75-225C-EDBF-68E0-3100C069B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9856" y="1750749"/>
            <a:ext cx="5077287" cy="479853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F1C638-B4E4-75A9-2D55-D8E937774C63}"/>
              </a:ext>
            </a:extLst>
          </p:cNvPr>
          <p:cNvSpPr txBox="1"/>
          <p:nvPr/>
        </p:nvSpPr>
        <p:spPr>
          <a:xfrm>
            <a:off x="477213" y="5963090"/>
            <a:ext cx="50670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 score: 0.81</a:t>
            </a:r>
          </a:p>
        </p:txBody>
      </p:sp>
      <p:pic>
        <p:nvPicPr>
          <p:cNvPr id="6" name="Immagine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94AC37EC-426E-2845-144E-0100747CD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7" y="1162480"/>
            <a:ext cx="6318517" cy="48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45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98F1DF-4994-F8FB-16BD-221DF496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02" y="273708"/>
            <a:ext cx="10972800" cy="1325563"/>
          </a:xfrm>
        </p:spPr>
        <p:txBody>
          <a:bodyPr/>
          <a:lstStyle/>
          <a:p>
            <a:pPr algn="ctr"/>
            <a:r>
              <a:rPr lang="it-IT" dirty="0">
                <a:cs typeface="Posterama"/>
              </a:rPr>
              <a:t>Recap - </a:t>
            </a:r>
            <a:r>
              <a:rPr lang="it-IT" dirty="0" err="1">
                <a:cs typeface="Posterama"/>
              </a:rPr>
              <a:t>What</a:t>
            </a:r>
            <a:r>
              <a:rPr lang="it-IT" dirty="0">
                <a:cs typeface="Posterama"/>
              </a:rPr>
              <a:t> </a:t>
            </a:r>
            <a:r>
              <a:rPr lang="it-IT" dirty="0" err="1">
                <a:cs typeface="Posterama"/>
              </a:rPr>
              <a:t>We've</a:t>
            </a:r>
            <a:r>
              <a:rPr lang="it-IT" dirty="0">
                <a:cs typeface="Posterama"/>
              </a:rPr>
              <a:t> </a:t>
            </a:r>
            <a:r>
              <a:rPr lang="it-IT" dirty="0" err="1">
                <a:cs typeface="Posterama"/>
              </a:rPr>
              <a:t>Covered</a:t>
            </a:r>
            <a:endParaRPr lang="it-IT" dirty="0">
              <a:cs typeface="Posterama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5DA0278-3F0A-DDD9-EB8D-9BD0A6C0F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567" y="2993309"/>
            <a:ext cx="10972800" cy="40365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General analysis of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Geographic trends and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Temporal trends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Group preferences – Weapons and Attack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Statistical analysis: correlations and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199824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65BFC2-BDC8-404D-8A5B-5D18A461B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8692CD0-B857-410A-881C-A1F31FB7F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8" cy="6858000"/>
          </a:xfrm>
          <a:custGeom>
            <a:avLst/>
            <a:gdLst>
              <a:gd name="connsiteX0" fmla="*/ 7169275 w 10615628"/>
              <a:gd name="connsiteY0" fmla="*/ 5665108 h 6858000"/>
              <a:gd name="connsiteX1" fmla="*/ 7514896 w 10615628"/>
              <a:gd name="connsiteY1" fmla="*/ 6010729 h 6858000"/>
              <a:gd name="connsiteX2" fmla="*/ 7169275 w 10615628"/>
              <a:gd name="connsiteY2" fmla="*/ 6356350 h 6858000"/>
              <a:gd name="connsiteX3" fmla="*/ 6823654 w 10615628"/>
              <a:gd name="connsiteY3" fmla="*/ 6010729 h 6858000"/>
              <a:gd name="connsiteX4" fmla="*/ 7169275 w 10615628"/>
              <a:gd name="connsiteY4" fmla="*/ 5665108 h 6858000"/>
              <a:gd name="connsiteX5" fmla="*/ 10010445 w 10615628"/>
              <a:gd name="connsiteY5" fmla="*/ 2285547 h 6858000"/>
              <a:gd name="connsiteX6" fmla="*/ 10456759 w 10615628"/>
              <a:gd name="connsiteY6" fmla="*/ 2731861 h 6858000"/>
              <a:gd name="connsiteX7" fmla="*/ 10010445 w 10615628"/>
              <a:gd name="connsiteY7" fmla="*/ 3178175 h 6858000"/>
              <a:gd name="connsiteX8" fmla="*/ 9564131 w 10615628"/>
              <a:gd name="connsiteY8" fmla="*/ 2731861 h 6858000"/>
              <a:gd name="connsiteX9" fmla="*/ 10010445 w 10615628"/>
              <a:gd name="connsiteY9" fmla="*/ 2285547 h 6858000"/>
              <a:gd name="connsiteX10" fmla="*/ 10354144 w 10615628"/>
              <a:gd name="connsiteY10" fmla="*/ 1626055 h 6858000"/>
              <a:gd name="connsiteX11" fmla="*/ 10615628 w 10615628"/>
              <a:gd name="connsiteY11" fmla="*/ 1887539 h 6858000"/>
              <a:gd name="connsiteX12" fmla="*/ 10354144 w 10615628"/>
              <a:gd name="connsiteY12" fmla="*/ 2149023 h 6858000"/>
              <a:gd name="connsiteX13" fmla="*/ 10092660 w 10615628"/>
              <a:gd name="connsiteY13" fmla="*/ 1887539 h 6858000"/>
              <a:gd name="connsiteX14" fmla="*/ 10354144 w 10615628"/>
              <a:gd name="connsiteY14" fmla="*/ 1626055 h 6858000"/>
              <a:gd name="connsiteX15" fmla="*/ 1458900 w 10615628"/>
              <a:gd name="connsiteY15" fmla="*/ 620486 h 6858000"/>
              <a:gd name="connsiteX16" fmla="*/ 1905214 w 10615628"/>
              <a:gd name="connsiteY16" fmla="*/ 1066801 h 6858000"/>
              <a:gd name="connsiteX17" fmla="*/ 1458900 w 10615628"/>
              <a:gd name="connsiteY17" fmla="*/ 1513115 h 6858000"/>
              <a:gd name="connsiteX18" fmla="*/ 1012586 w 10615628"/>
              <a:gd name="connsiteY18" fmla="*/ 1066801 h 6858000"/>
              <a:gd name="connsiteX19" fmla="*/ 1458900 w 10615628"/>
              <a:gd name="connsiteY19" fmla="*/ 620486 h 6858000"/>
              <a:gd name="connsiteX20" fmla="*/ 6634576 w 10615628"/>
              <a:gd name="connsiteY20" fmla="*/ 0 h 6858000"/>
              <a:gd name="connsiteX21" fmla="*/ 10141833 w 10615628"/>
              <a:gd name="connsiteY21" fmla="*/ 0 h 6858000"/>
              <a:gd name="connsiteX22" fmla="*/ 10200259 w 10615628"/>
              <a:gd name="connsiteY22" fmla="*/ 112226 h 6858000"/>
              <a:gd name="connsiteX23" fmla="*/ 9914574 w 10615628"/>
              <a:gd name="connsiteY23" fmla="*/ 1675664 h 6858000"/>
              <a:gd name="connsiteX24" fmla="*/ 9361608 w 10615628"/>
              <a:gd name="connsiteY24" fmla="*/ 2357295 h 6858000"/>
              <a:gd name="connsiteX25" fmla="*/ 9334634 w 10615628"/>
              <a:gd name="connsiteY25" fmla="*/ 3068329 h 6858000"/>
              <a:gd name="connsiteX26" fmla="*/ 9815041 w 10615628"/>
              <a:gd name="connsiteY26" fmla="*/ 3852733 h 6858000"/>
              <a:gd name="connsiteX27" fmla="*/ 9376175 w 10615628"/>
              <a:gd name="connsiteY27" fmla="*/ 5163128 h 6858000"/>
              <a:gd name="connsiteX28" fmla="*/ 7869812 w 10615628"/>
              <a:gd name="connsiteY28" fmla="*/ 5397802 h 6858000"/>
              <a:gd name="connsiteX29" fmla="*/ 6545391 w 10615628"/>
              <a:gd name="connsiteY29" fmla="*/ 5591204 h 6858000"/>
              <a:gd name="connsiteX30" fmla="*/ 5772722 w 10615628"/>
              <a:gd name="connsiteY30" fmla="*/ 6463273 h 6858000"/>
              <a:gd name="connsiteX31" fmla="*/ 5542128 w 10615628"/>
              <a:gd name="connsiteY31" fmla="*/ 6751894 h 6858000"/>
              <a:gd name="connsiteX32" fmla="*/ 5455474 w 10615628"/>
              <a:gd name="connsiteY32" fmla="*/ 6858000 h 6858000"/>
              <a:gd name="connsiteX33" fmla="*/ 3884321 w 10615628"/>
              <a:gd name="connsiteY33" fmla="*/ 6858000 h 6858000"/>
              <a:gd name="connsiteX34" fmla="*/ 3874161 w 10615628"/>
              <a:gd name="connsiteY34" fmla="*/ 6844415 h 6858000"/>
              <a:gd name="connsiteX35" fmla="*/ 3692625 w 10615628"/>
              <a:gd name="connsiteY35" fmla="*/ 6276208 h 6858000"/>
              <a:gd name="connsiteX36" fmla="*/ 2561203 w 10615628"/>
              <a:gd name="connsiteY36" fmla="*/ 5655807 h 6858000"/>
              <a:gd name="connsiteX37" fmla="*/ 69616 w 10615628"/>
              <a:gd name="connsiteY37" fmla="*/ 4277707 h 6858000"/>
              <a:gd name="connsiteX38" fmla="*/ 1642 w 10615628"/>
              <a:gd name="connsiteY38" fmla="*/ 3679829 h 6858000"/>
              <a:gd name="connsiteX39" fmla="*/ 368893 w 10615628"/>
              <a:gd name="connsiteY39" fmla="*/ 2516307 h 6858000"/>
              <a:gd name="connsiteX40" fmla="*/ 1113509 w 10615628"/>
              <a:gd name="connsiteY40" fmla="*/ 2192619 h 6858000"/>
              <a:gd name="connsiteX41" fmla="*/ 2037232 w 10615628"/>
              <a:gd name="connsiteY41" fmla="*/ 2005556 h 6858000"/>
              <a:gd name="connsiteX42" fmla="*/ 2547311 w 10615628"/>
              <a:gd name="connsiteY42" fmla="*/ 1405116 h 6858000"/>
              <a:gd name="connsiteX43" fmla="*/ 3900863 w 10615628"/>
              <a:gd name="connsiteY43" fmla="*/ 578768 h 6858000"/>
              <a:gd name="connsiteX44" fmla="*/ 4571571 w 10615628"/>
              <a:gd name="connsiteY44" fmla="*/ 860779 h 6858000"/>
              <a:gd name="connsiteX45" fmla="*/ 6039225 w 10615628"/>
              <a:gd name="connsiteY45" fmla="*/ 631501 h 6858000"/>
              <a:gd name="connsiteX46" fmla="*/ 6449432 w 10615628"/>
              <a:gd name="connsiteY46" fmla="*/ 1932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8" h="6858000">
                <a:moveTo>
                  <a:pt x="7169275" y="5665108"/>
                </a:moveTo>
                <a:cubicBezTo>
                  <a:pt x="7360156" y="5665108"/>
                  <a:pt x="7514896" y="5819848"/>
                  <a:pt x="7514896" y="6010729"/>
                </a:cubicBezTo>
                <a:cubicBezTo>
                  <a:pt x="7514896" y="6201610"/>
                  <a:pt x="7360156" y="6356350"/>
                  <a:pt x="7169275" y="6356350"/>
                </a:cubicBezTo>
                <a:cubicBezTo>
                  <a:pt x="6978394" y="6356350"/>
                  <a:pt x="6823654" y="6201610"/>
                  <a:pt x="6823654" y="6010729"/>
                </a:cubicBezTo>
                <a:cubicBezTo>
                  <a:pt x="6823654" y="5819848"/>
                  <a:pt x="6978394" y="5665108"/>
                  <a:pt x="7169275" y="5665108"/>
                </a:cubicBezTo>
                <a:close/>
                <a:moveTo>
                  <a:pt x="10010445" y="2285547"/>
                </a:moveTo>
                <a:cubicBezTo>
                  <a:pt x="10256937" y="2285547"/>
                  <a:pt x="10456759" y="2485369"/>
                  <a:pt x="10456759" y="2731861"/>
                </a:cubicBezTo>
                <a:cubicBezTo>
                  <a:pt x="10456759" y="2978353"/>
                  <a:pt x="10256937" y="3178175"/>
                  <a:pt x="10010445" y="3178175"/>
                </a:cubicBezTo>
                <a:cubicBezTo>
                  <a:pt x="9763953" y="3178175"/>
                  <a:pt x="9564131" y="2978353"/>
                  <a:pt x="9564131" y="2731861"/>
                </a:cubicBezTo>
                <a:cubicBezTo>
                  <a:pt x="9564131" y="2485369"/>
                  <a:pt x="9763953" y="2285547"/>
                  <a:pt x="10010445" y="2285547"/>
                </a:cubicBezTo>
                <a:close/>
                <a:moveTo>
                  <a:pt x="10354144" y="1626055"/>
                </a:moveTo>
                <a:cubicBezTo>
                  <a:pt x="10498558" y="1626055"/>
                  <a:pt x="10615628" y="1743125"/>
                  <a:pt x="10615628" y="1887539"/>
                </a:cubicBezTo>
                <a:cubicBezTo>
                  <a:pt x="10615628" y="2031953"/>
                  <a:pt x="10498558" y="2149023"/>
                  <a:pt x="10354144" y="2149023"/>
                </a:cubicBezTo>
                <a:cubicBezTo>
                  <a:pt x="10209730" y="2149023"/>
                  <a:pt x="10092660" y="2031953"/>
                  <a:pt x="10092660" y="1887539"/>
                </a:cubicBezTo>
                <a:cubicBezTo>
                  <a:pt x="10092660" y="1743125"/>
                  <a:pt x="10209730" y="1626055"/>
                  <a:pt x="10354144" y="1626055"/>
                </a:cubicBezTo>
                <a:close/>
                <a:moveTo>
                  <a:pt x="1458900" y="620486"/>
                </a:moveTo>
                <a:cubicBezTo>
                  <a:pt x="1705392" y="620486"/>
                  <a:pt x="1905214" y="820308"/>
                  <a:pt x="1905214" y="1066801"/>
                </a:cubicBezTo>
                <a:cubicBezTo>
                  <a:pt x="1905214" y="1313293"/>
                  <a:pt x="1705392" y="1513115"/>
                  <a:pt x="1458900" y="1513115"/>
                </a:cubicBezTo>
                <a:cubicBezTo>
                  <a:pt x="1212408" y="1513115"/>
                  <a:pt x="1012586" y="1313293"/>
                  <a:pt x="1012586" y="1066801"/>
                </a:cubicBezTo>
                <a:cubicBezTo>
                  <a:pt x="1012586" y="820308"/>
                  <a:pt x="1212408" y="620486"/>
                  <a:pt x="1458900" y="620486"/>
                </a:cubicBezTo>
                <a:close/>
                <a:moveTo>
                  <a:pt x="6634576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7"/>
                  <a:pt x="10394871" y="1153566"/>
                  <a:pt x="9914574" y="1675664"/>
                </a:cubicBezTo>
                <a:cubicBezTo>
                  <a:pt x="9716855" y="1890647"/>
                  <a:pt x="9539637" y="2125050"/>
                  <a:pt x="9361608" y="2357295"/>
                </a:cubicBezTo>
                <a:cubicBezTo>
                  <a:pt x="9193291" y="2576999"/>
                  <a:pt x="9188571" y="2830555"/>
                  <a:pt x="9334634" y="3068329"/>
                </a:cubicBezTo>
                <a:cubicBezTo>
                  <a:pt x="9495669" y="3329572"/>
                  <a:pt x="9683003" y="3577867"/>
                  <a:pt x="9815041" y="3852733"/>
                </a:cubicBezTo>
                <a:cubicBezTo>
                  <a:pt x="10050524" y="4342849"/>
                  <a:pt x="9955574" y="4825683"/>
                  <a:pt x="9376175" y="5163128"/>
                </a:cubicBezTo>
                <a:cubicBezTo>
                  <a:pt x="8901028" y="5439881"/>
                  <a:pt x="8396076" y="5450671"/>
                  <a:pt x="7869812" y="5397802"/>
                </a:cubicBezTo>
                <a:cubicBezTo>
                  <a:pt x="7414763" y="5352215"/>
                  <a:pt x="6924916" y="5316880"/>
                  <a:pt x="6545391" y="5591204"/>
                </a:cubicBezTo>
                <a:cubicBezTo>
                  <a:pt x="6238293" y="5813470"/>
                  <a:pt x="6024794" y="6166020"/>
                  <a:pt x="5772722" y="6463273"/>
                </a:cubicBezTo>
                <a:cubicBezTo>
                  <a:pt x="5693284" y="6557075"/>
                  <a:pt x="5618532" y="6655327"/>
                  <a:pt x="5542128" y="6751894"/>
                </a:cubicBezTo>
                <a:lnTo>
                  <a:pt x="5455474" y="6858000"/>
                </a:lnTo>
                <a:lnTo>
                  <a:pt x="3884321" y="6858000"/>
                </a:lnTo>
                <a:lnTo>
                  <a:pt x="3874161" y="6844415"/>
                </a:lnTo>
                <a:cubicBezTo>
                  <a:pt x="3769501" y="6682571"/>
                  <a:pt x="3725803" y="6471500"/>
                  <a:pt x="3692625" y="6276208"/>
                </a:cubicBezTo>
                <a:cubicBezTo>
                  <a:pt x="3594979" y="5704765"/>
                  <a:pt x="2996562" y="5529974"/>
                  <a:pt x="2561203" y="5655807"/>
                </a:cubicBezTo>
                <a:cubicBezTo>
                  <a:pt x="1295583" y="6024676"/>
                  <a:pt x="405172" y="5378784"/>
                  <a:pt x="69616" y="4277707"/>
                </a:cubicBezTo>
                <a:cubicBezTo>
                  <a:pt x="12162" y="4089023"/>
                  <a:pt x="22817" y="3880246"/>
                  <a:pt x="1642" y="3679829"/>
                </a:cubicBezTo>
                <a:cubicBezTo>
                  <a:pt x="-11845" y="3246492"/>
                  <a:pt x="53163" y="2840534"/>
                  <a:pt x="368893" y="2516307"/>
                </a:cubicBezTo>
                <a:cubicBezTo>
                  <a:pt x="570253" y="2309552"/>
                  <a:pt x="826642" y="2227146"/>
                  <a:pt x="1113509" y="2192619"/>
                </a:cubicBezTo>
                <a:cubicBezTo>
                  <a:pt x="1425464" y="2154856"/>
                  <a:pt x="1739170" y="2099965"/>
                  <a:pt x="2037232" y="2005556"/>
                </a:cubicBezTo>
                <a:cubicBezTo>
                  <a:pt x="2313447" y="1917890"/>
                  <a:pt x="2430109" y="1649903"/>
                  <a:pt x="2547311" y="1405116"/>
                </a:cubicBezTo>
                <a:cubicBezTo>
                  <a:pt x="2839303" y="794963"/>
                  <a:pt x="3300289" y="490428"/>
                  <a:pt x="3900863" y="578768"/>
                </a:cubicBezTo>
                <a:cubicBezTo>
                  <a:pt x="4133784" y="613024"/>
                  <a:pt x="4362118" y="739802"/>
                  <a:pt x="4571571" y="860779"/>
                </a:cubicBezTo>
                <a:cubicBezTo>
                  <a:pt x="5133169" y="1185277"/>
                  <a:pt x="5641898" y="1029502"/>
                  <a:pt x="6039225" y="631501"/>
                </a:cubicBezTo>
                <a:cubicBezTo>
                  <a:pt x="6180164" y="489888"/>
                  <a:pt x="6313483" y="339980"/>
                  <a:pt x="6449432" y="1932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B464E6A-7CE3-1B92-65C8-8CC85436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012" y="2587649"/>
            <a:ext cx="6260951" cy="16772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/>
              <a:t>THANKS FOR THE ATTENTION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3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286DEE-FF74-0EF0-CF4E-4CC32D41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74" y="552782"/>
            <a:ext cx="5149326" cy="1643663"/>
          </a:xfrm>
        </p:spPr>
        <p:txBody>
          <a:bodyPr>
            <a:normAutofit/>
          </a:bodyPr>
          <a:lstStyle/>
          <a:p>
            <a:r>
              <a:rPr lang="it-IT" dirty="0">
                <a:cs typeface="Posterama"/>
              </a:rPr>
              <a:t>Analysis goals</a:t>
            </a:r>
          </a:p>
        </p:txBody>
      </p:sp>
      <p:pic>
        <p:nvPicPr>
          <p:cNvPr id="19" name="Picture 4" descr="Lente di ingrandimento che mostra prestazioni in calo">
            <a:extLst>
              <a:ext uri="{FF2B5EF4-FFF2-40B4-BE49-F238E27FC236}">
                <a16:creationId xmlns:a16="http://schemas.microsoft.com/office/drawing/2014/main" id="{11EEB6DC-DD85-E34F-086D-DA9E6B5C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00" r="6001" b="4"/>
          <a:stretch>
            <a:fillRect/>
          </a:stretch>
        </p:blipFill>
        <p:spPr>
          <a:xfrm>
            <a:off x="2" y="10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B504-C841-D2D5-16DC-EBDDFD2F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074" y="2735229"/>
            <a:ext cx="5149326" cy="31083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/>
              <a:t>Extract</a:t>
            </a:r>
            <a:r>
              <a:rPr lang="it-IT" dirty="0"/>
              <a:t> </a:t>
            </a:r>
            <a:r>
              <a:rPr lang="it-IT" dirty="0" err="1"/>
              <a:t>interesting</a:t>
            </a:r>
            <a:r>
              <a:rPr lang="it-IT" dirty="0"/>
              <a:t> and </a:t>
            </a:r>
            <a:r>
              <a:rPr lang="it-IT" dirty="0" err="1"/>
              <a:t>relevant</a:t>
            </a:r>
            <a:r>
              <a:rPr lang="it-IT" dirty="0"/>
              <a:t> information: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🌍</a:t>
            </a:r>
            <a:r>
              <a:rPr lang="it-IT" dirty="0"/>
              <a:t>  Geographic </a:t>
            </a:r>
            <a:r>
              <a:rPr lang="it-IT" dirty="0" err="1"/>
              <a:t>factors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⏳   </a:t>
            </a:r>
            <a:r>
              <a:rPr lang="it-IT" dirty="0" err="1">
                <a:ea typeface="+mn-lt"/>
                <a:cs typeface="+mn-lt"/>
              </a:rPr>
              <a:t>Temporal</a:t>
            </a:r>
            <a:r>
              <a:rPr lang="it-IT" dirty="0">
                <a:ea typeface="+mn-lt"/>
                <a:cs typeface="+mn-lt"/>
              </a:rPr>
              <a:t> trends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💥</a:t>
            </a:r>
            <a:r>
              <a:rPr lang="it-IT" dirty="0"/>
              <a:t>  </a:t>
            </a:r>
            <a:r>
              <a:rPr lang="it-IT" dirty="0" err="1">
                <a:ea typeface="+mn-lt"/>
                <a:cs typeface="+mn-lt"/>
              </a:rPr>
              <a:t>Operational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methods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🔁  Data </a:t>
            </a:r>
            <a:r>
              <a:rPr lang="it-IT" dirty="0" err="1">
                <a:ea typeface="+mn-lt"/>
                <a:cs typeface="+mn-lt"/>
              </a:rPr>
              <a:t>relationships</a:t>
            </a:r>
            <a:endParaRPr lang="it-IT" dirty="0" err="1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850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F253E5-B82A-3C40-EC82-5B357185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390" y="220494"/>
            <a:ext cx="8381859" cy="786095"/>
          </a:xfrm>
        </p:spPr>
        <p:txBody>
          <a:bodyPr/>
          <a:lstStyle/>
          <a:p>
            <a:r>
              <a:rPr lang="it-IT" dirty="0">
                <a:cs typeface="Posterama"/>
              </a:rPr>
              <a:t>Global </a:t>
            </a:r>
            <a:r>
              <a:rPr lang="it-IT" dirty="0" err="1">
                <a:cs typeface="Posterama"/>
              </a:rPr>
              <a:t>Map</a:t>
            </a:r>
            <a:r>
              <a:rPr lang="it-IT" dirty="0">
                <a:cs typeface="Posterama"/>
              </a:rPr>
              <a:t> of </a:t>
            </a:r>
            <a:r>
              <a:rPr lang="it-IT" dirty="0" err="1">
                <a:cs typeface="Posterama"/>
              </a:rPr>
              <a:t>Terrorist</a:t>
            </a:r>
            <a:r>
              <a:rPr lang="it-IT" dirty="0">
                <a:cs typeface="Posterama"/>
              </a:rPr>
              <a:t> Attacks</a:t>
            </a:r>
          </a:p>
        </p:txBody>
      </p:sp>
      <p:pic>
        <p:nvPicPr>
          <p:cNvPr id="4" name="Segnaposto contenuto 3" descr="Immagine che contiene mappa, testo, atlante">
            <a:extLst>
              <a:ext uri="{FF2B5EF4-FFF2-40B4-BE49-F238E27FC236}">
                <a16:creationId xmlns:a16="http://schemas.microsoft.com/office/drawing/2014/main" id="{16AE3B6A-43D3-9284-BD8F-B4DC0FA24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3" y="1084410"/>
            <a:ext cx="11233132" cy="5657140"/>
          </a:xfrm>
        </p:spPr>
      </p:pic>
    </p:spTree>
    <p:extLst>
      <p:ext uri="{BB962C8B-B14F-4D97-AF65-F5344CB8AC3E}">
        <p14:creationId xmlns:p14="http://schemas.microsoft.com/office/powerpoint/2010/main" val="10176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" name="Background Fill">
            <a:extLst>
              <a:ext uri="{FF2B5EF4-FFF2-40B4-BE49-F238E27FC236}">
                <a16:creationId xmlns:a16="http://schemas.microsoft.com/office/drawing/2014/main" id="{4BD3D2AC-21AB-44A3-8D46-777B3B880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04E8BC0-F283-4E94-9331-304A94903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02369452-A38F-421A-87AB-9CE1B5955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8831334" cy="4923095"/>
          </a:xfrm>
          <a:custGeom>
            <a:avLst/>
            <a:gdLst>
              <a:gd name="connsiteX0" fmla="*/ 1412408 w 8831334"/>
              <a:gd name="connsiteY0" fmla="*/ 4231273 h 4923095"/>
              <a:gd name="connsiteX1" fmla="*/ 1480115 w 8831334"/>
              <a:gd name="connsiteY1" fmla="*/ 4255873 h 4923095"/>
              <a:gd name="connsiteX2" fmla="*/ 1555026 w 8831334"/>
              <a:gd name="connsiteY2" fmla="*/ 4493895 h 4923095"/>
              <a:gd name="connsiteX3" fmla="*/ 1315323 w 8831334"/>
              <a:gd name="connsiteY3" fmla="*/ 4546785 h 4923095"/>
              <a:gd name="connsiteX4" fmla="*/ 1240411 w 8831334"/>
              <a:gd name="connsiteY4" fmla="*/ 4308763 h 4923095"/>
              <a:gd name="connsiteX5" fmla="*/ 1344748 w 8831334"/>
              <a:gd name="connsiteY5" fmla="*/ 4233023 h 4923095"/>
              <a:gd name="connsiteX6" fmla="*/ 1412408 w 8831334"/>
              <a:gd name="connsiteY6" fmla="*/ 4231273 h 4923095"/>
              <a:gd name="connsiteX7" fmla="*/ 622613 w 8831334"/>
              <a:gd name="connsiteY7" fmla="*/ 3711323 h 4923095"/>
              <a:gd name="connsiteX8" fmla="*/ 726058 w 8831334"/>
              <a:gd name="connsiteY8" fmla="*/ 3713477 h 4923095"/>
              <a:gd name="connsiteX9" fmla="*/ 862930 w 8831334"/>
              <a:gd name="connsiteY9" fmla="*/ 3763207 h 4923095"/>
              <a:gd name="connsiteX10" fmla="*/ 1014368 w 8831334"/>
              <a:gd name="connsiteY10" fmla="*/ 4244384 h 4923095"/>
              <a:gd name="connsiteX11" fmla="*/ 529792 w 8831334"/>
              <a:gd name="connsiteY11" fmla="*/ 4351304 h 4923095"/>
              <a:gd name="connsiteX12" fmla="*/ 378355 w 8831334"/>
              <a:gd name="connsiteY12" fmla="*/ 3870127 h 4923095"/>
              <a:gd name="connsiteX13" fmla="*/ 622613 w 8831334"/>
              <a:gd name="connsiteY13" fmla="*/ 3711323 h 4923095"/>
              <a:gd name="connsiteX14" fmla="*/ 0 w 8831334"/>
              <a:gd name="connsiteY14" fmla="*/ 0 h 4923095"/>
              <a:gd name="connsiteX15" fmla="*/ 7345477 w 8831334"/>
              <a:gd name="connsiteY15" fmla="*/ 0 h 4923095"/>
              <a:gd name="connsiteX16" fmla="*/ 7330937 w 8831334"/>
              <a:gd name="connsiteY16" fmla="*/ 57909 h 4923095"/>
              <a:gd name="connsiteX17" fmla="*/ 7204045 w 8831334"/>
              <a:gd name="connsiteY17" fmla="*/ 525057 h 4923095"/>
              <a:gd name="connsiteX18" fmla="*/ 7423939 w 8831334"/>
              <a:gd name="connsiteY18" fmla="*/ 1259431 h 4923095"/>
              <a:gd name="connsiteX19" fmla="*/ 8123848 w 8831334"/>
              <a:gd name="connsiteY19" fmla="*/ 1829863 h 4923095"/>
              <a:gd name="connsiteX20" fmla="*/ 8304560 w 8831334"/>
              <a:gd name="connsiteY20" fmla="*/ 4410617 h 4923095"/>
              <a:gd name="connsiteX21" fmla="*/ 5824906 w 8831334"/>
              <a:gd name="connsiteY21" fmla="*/ 4582246 h 4923095"/>
              <a:gd name="connsiteX22" fmla="*/ 4814027 w 8831334"/>
              <a:gd name="connsiteY22" fmla="*/ 3900391 h 4923095"/>
              <a:gd name="connsiteX23" fmla="*/ 3389336 w 8831334"/>
              <a:gd name="connsiteY23" fmla="*/ 4033298 h 4923095"/>
              <a:gd name="connsiteX24" fmla="*/ 2844266 w 8831334"/>
              <a:gd name="connsiteY24" fmla="*/ 4497245 h 4923095"/>
              <a:gd name="connsiteX25" fmla="*/ 1361823 w 8831334"/>
              <a:gd name="connsiteY25" fmla="*/ 3978831 h 4923095"/>
              <a:gd name="connsiteX26" fmla="*/ 723961 w 8831334"/>
              <a:gd name="connsiteY26" fmla="*/ 3482165 h 4923095"/>
              <a:gd name="connsiteX27" fmla="*/ 41451 w 8831334"/>
              <a:gd name="connsiteY27" fmla="*/ 3495177 h 4923095"/>
              <a:gd name="connsiteX28" fmla="*/ 0 w 8831334"/>
              <a:gd name="connsiteY28" fmla="*/ 3499960 h 49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31334" h="4923095">
                <a:moveTo>
                  <a:pt x="1412408" y="4231273"/>
                </a:moveTo>
                <a:cubicBezTo>
                  <a:pt x="1435398" y="4234988"/>
                  <a:pt x="1458395" y="4243092"/>
                  <a:pt x="1480115" y="4255873"/>
                </a:cubicBezTo>
                <a:cubicBezTo>
                  <a:pt x="1566994" y="4306997"/>
                  <a:pt x="1600533" y="4413563"/>
                  <a:pt x="1555026" y="4493895"/>
                </a:cubicBezTo>
                <a:cubicBezTo>
                  <a:pt x="1509520" y="4574228"/>
                  <a:pt x="1402201" y="4597907"/>
                  <a:pt x="1315323" y="4546785"/>
                </a:cubicBezTo>
                <a:cubicBezTo>
                  <a:pt x="1228444" y="4495662"/>
                  <a:pt x="1194905" y="4389095"/>
                  <a:pt x="1240411" y="4308763"/>
                </a:cubicBezTo>
                <a:cubicBezTo>
                  <a:pt x="1263164" y="4268597"/>
                  <a:pt x="1301371" y="4242593"/>
                  <a:pt x="1344748" y="4233023"/>
                </a:cubicBezTo>
                <a:cubicBezTo>
                  <a:pt x="1366437" y="4228237"/>
                  <a:pt x="1389419" y="4227559"/>
                  <a:pt x="1412408" y="4231273"/>
                </a:cubicBezTo>
                <a:close/>
                <a:moveTo>
                  <a:pt x="622613" y="3711323"/>
                </a:moveTo>
                <a:cubicBezTo>
                  <a:pt x="656354" y="3707209"/>
                  <a:pt x="691202" y="3707845"/>
                  <a:pt x="726058" y="3713477"/>
                </a:cubicBezTo>
                <a:cubicBezTo>
                  <a:pt x="772533" y="3720984"/>
                  <a:pt x="819023" y="3737370"/>
                  <a:pt x="862930" y="3763207"/>
                </a:cubicBezTo>
                <a:cubicBezTo>
                  <a:pt x="1038560" y="3866555"/>
                  <a:pt x="1106361" y="4081986"/>
                  <a:pt x="1014368" y="4244384"/>
                </a:cubicBezTo>
                <a:cubicBezTo>
                  <a:pt x="922373" y="4406782"/>
                  <a:pt x="705422" y="4454653"/>
                  <a:pt x="529792" y="4351304"/>
                </a:cubicBezTo>
                <a:cubicBezTo>
                  <a:pt x="354162" y="4247957"/>
                  <a:pt x="286361" y="4032525"/>
                  <a:pt x="378355" y="3870127"/>
                </a:cubicBezTo>
                <a:cubicBezTo>
                  <a:pt x="430102" y="3778778"/>
                  <a:pt x="521385" y="3723667"/>
                  <a:pt x="622613" y="3711323"/>
                </a:cubicBezTo>
                <a:close/>
                <a:moveTo>
                  <a:pt x="0" y="0"/>
                </a:moveTo>
                <a:lnTo>
                  <a:pt x="7345477" y="0"/>
                </a:lnTo>
                <a:lnTo>
                  <a:pt x="7330937" y="57909"/>
                </a:lnTo>
                <a:cubicBezTo>
                  <a:pt x="7288864" y="213626"/>
                  <a:pt x="7242961" y="368487"/>
                  <a:pt x="7204045" y="525057"/>
                </a:cubicBezTo>
                <a:cubicBezTo>
                  <a:pt x="7133676" y="809936"/>
                  <a:pt x="7207545" y="1073056"/>
                  <a:pt x="7423939" y="1259431"/>
                </a:cubicBezTo>
                <a:cubicBezTo>
                  <a:pt x="7652783" y="1456418"/>
                  <a:pt x="7881464" y="1655861"/>
                  <a:pt x="8123848" y="1829863"/>
                </a:cubicBezTo>
                <a:cubicBezTo>
                  <a:pt x="9170527" y="2581053"/>
                  <a:pt x="8902406" y="3889765"/>
                  <a:pt x="8304560" y="4410617"/>
                </a:cubicBezTo>
                <a:cubicBezTo>
                  <a:pt x="7554009" y="5063887"/>
                  <a:pt x="6697479" y="5060469"/>
                  <a:pt x="5824906" y="4582246"/>
                </a:cubicBezTo>
                <a:cubicBezTo>
                  <a:pt x="5473190" y="4390333"/>
                  <a:pt x="5153204" y="4124206"/>
                  <a:pt x="4814027" y="3900391"/>
                </a:cubicBezTo>
                <a:cubicBezTo>
                  <a:pt x="4336267" y="3586184"/>
                  <a:pt x="3821519" y="3552717"/>
                  <a:pt x="3389336" y="4033298"/>
                </a:cubicBezTo>
                <a:cubicBezTo>
                  <a:pt x="3228138" y="4212489"/>
                  <a:pt x="3051008" y="4402509"/>
                  <a:pt x="2844266" y="4497245"/>
                </a:cubicBezTo>
                <a:cubicBezTo>
                  <a:pt x="2311195" y="4741524"/>
                  <a:pt x="1799982" y="4540883"/>
                  <a:pt x="1361823" y="3978831"/>
                </a:cubicBezTo>
                <a:cubicBezTo>
                  <a:pt x="1185983" y="3753353"/>
                  <a:pt x="1004288" y="3503556"/>
                  <a:pt x="723961" y="3482165"/>
                </a:cubicBezTo>
                <a:cubicBezTo>
                  <a:pt x="497125" y="3465003"/>
                  <a:pt x="268214" y="3473242"/>
                  <a:pt x="41451" y="3495177"/>
                </a:cubicBezTo>
                <a:lnTo>
                  <a:pt x="0" y="3499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DF6512-FC16-B99E-9401-5332D769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14" y="258518"/>
            <a:ext cx="7472194" cy="9652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Most Attacked Countries</a:t>
            </a:r>
            <a:endParaRPr lang="it-IT" dirty="0"/>
          </a:p>
        </p:txBody>
      </p:sp>
      <p:pic>
        <p:nvPicPr>
          <p:cNvPr id="4" name="Immagine 3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2F9DEA3F-B9A3-2A59-E21C-0490B729E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3" y="1516277"/>
            <a:ext cx="10500895" cy="50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2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8E3DCA-40ED-BE19-E0E9-2D63D512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05412"/>
            <a:ext cx="9367737" cy="14652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Annual Attack Trend</a:t>
            </a:r>
            <a:endParaRPr lang="en-US" sz="4600" dirty="0">
              <a:cs typeface="Posterama"/>
            </a:endParaRPr>
          </a:p>
        </p:txBody>
      </p:sp>
      <p:pic>
        <p:nvPicPr>
          <p:cNvPr id="7" name="Segnaposto contenuto 6" descr="Immagine che contiene linea, Diagramm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DB5D43F6-7738-6FE3-82CE-FA5419B7D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08" y="1308316"/>
            <a:ext cx="11023660" cy="5196394"/>
          </a:xfrm>
        </p:spPr>
      </p:pic>
    </p:spTree>
    <p:extLst>
      <p:ext uri="{BB962C8B-B14F-4D97-AF65-F5344CB8AC3E}">
        <p14:creationId xmlns:p14="http://schemas.microsoft.com/office/powerpoint/2010/main" val="264071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9E2473-BA28-CF32-E84E-8CDF2ACF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988" y="162672"/>
            <a:ext cx="7945967" cy="874008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cs typeface="Posterama"/>
              </a:rPr>
              <a:t>Monthly</a:t>
            </a:r>
            <a:r>
              <a:rPr lang="it-IT" dirty="0">
                <a:cs typeface="Posterama"/>
              </a:rPr>
              <a:t> </a:t>
            </a:r>
            <a:r>
              <a:rPr lang="it-IT" dirty="0" err="1">
                <a:cs typeface="Posterama"/>
              </a:rPr>
              <a:t>Average</a:t>
            </a:r>
            <a:r>
              <a:rPr lang="it-IT" dirty="0">
                <a:cs typeface="Posterama"/>
              </a:rPr>
              <a:t> ( 1970 – 2017 )</a:t>
            </a:r>
            <a:endParaRPr lang="it-IT" dirty="0"/>
          </a:p>
        </p:txBody>
      </p:sp>
      <p:pic>
        <p:nvPicPr>
          <p:cNvPr id="7" name="Segnaposto contenuto 6" descr="Immagine che contiene schermata, testo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35A7BC5E-7BDE-6B7A-AC05-72995663A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91" y="1134929"/>
            <a:ext cx="10439401" cy="5456491"/>
          </a:xfrm>
        </p:spPr>
      </p:pic>
    </p:spTree>
    <p:extLst>
      <p:ext uri="{BB962C8B-B14F-4D97-AF65-F5344CB8AC3E}">
        <p14:creationId xmlns:p14="http://schemas.microsoft.com/office/powerpoint/2010/main" val="181539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C7A5CC7-A1F9-46CC-BAC8-46E258CD3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ADD940-367A-E906-BADD-675973E6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53" y="671779"/>
            <a:ext cx="3211895" cy="220717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dirty="0">
                <a:cs typeface="Posterama"/>
              </a:rPr>
              <a:t>Most Active and Violent Groups </a:t>
            </a:r>
            <a:br>
              <a:rPr lang="en-US" dirty="0">
                <a:cs typeface="Posterama"/>
              </a:rPr>
            </a:br>
            <a:r>
              <a:rPr lang="en-US" dirty="0">
                <a:cs typeface="Posterama"/>
              </a:rPr>
              <a:t>( log scale )</a:t>
            </a:r>
            <a:endParaRPr lang="it-IT" dirty="0"/>
          </a:p>
        </p:txBody>
      </p:sp>
      <p:pic>
        <p:nvPicPr>
          <p:cNvPr id="6" name="Immagine 5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1D11D042-B50B-9848-2869-750E78773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1111"/>
            <a:ext cx="7557527" cy="3303192"/>
          </a:xfrm>
          <a:prstGeom prst="rect">
            <a:avLst/>
          </a:prstGeom>
        </p:spPr>
      </p:pic>
      <p:pic>
        <p:nvPicPr>
          <p:cNvPr id="8" name="Immagine 7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C194B298-9ED2-F6F5-B710-74B84E43E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3" y="3550727"/>
            <a:ext cx="7197309" cy="318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1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74590-96AF-D78C-16EF-2F1F12CD4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B7B33EAB-5AA9-C2F7-9A47-A11D3DD30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95BB320-F2F6-AECA-A761-308858C89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BE3BBAB-FA17-C98B-0056-2A95B8E5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433" y="671297"/>
            <a:ext cx="3487010" cy="220717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dirty="0">
                <a:cs typeface="Posterama"/>
              </a:rPr>
              <a:t>Most Active and Violent Groups </a:t>
            </a:r>
            <a:br>
              <a:rPr lang="en-US" dirty="0">
                <a:cs typeface="Posterama"/>
              </a:rPr>
            </a:br>
            <a:r>
              <a:rPr lang="en-US" dirty="0">
                <a:cs typeface="Posterama"/>
              </a:rPr>
              <a:t>( linear scale )</a:t>
            </a:r>
            <a:endParaRPr lang="it-IT" dirty="0"/>
          </a:p>
        </p:txBody>
      </p:sp>
      <p:pic>
        <p:nvPicPr>
          <p:cNvPr id="6" name="Immagine 5" descr="Immagine che contiene testo, schermata, linea, Parallelo&#10;&#10;Il contenuto generato dall'IA potrebbe non essere corretto.">
            <a:extLst>
              <a:ext uri="{FF2B5EF4-FFF2-40B4-BE49-F238E27FC236}">
                <a16:creationId xmlns:a16="http://schemas.microsoft.com/office/drawing/2014/main" id="{D928B568-7040-08CB-13BA-B58BD6EFA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55" y="140473"/>
            <a:ext cx="7487272" cy="3288527"/>
          </a:xfrm>
          <a:prstGeom prst="rect">
            <a:avLst/>
          </a:prstGeom>
        </p:spPr>
      </p:pic>
      <p:pic>
        <p:nvPicPr>
          <p:cNvPr id="8" name="Immagine 7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DAE10115-4970-3A74-A4FF-CB9089D22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3" y="3549764"/>
            <a:ext cx="7155745" cy="316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9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2F11C0-FFA7-0A1E-4EBF-3207FAE7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254" y="678872"/>
            <a:ext cx="8756073" cy="906602"/>
          </a:xfrm>
        </p:spPr>
        <p:txBody>
          <a:bodyPr/>
          <a:lstStyle/>
          <a:p>
            <a:r>
              <a:rPr lang="en-US" dirty="0"/>
              <a:t>Most Active Groups each decade</a:t>
            </a:r>
          </a:p>
        </p:txBody>
      </p:sp>
      <p:pic>
        <p:nvPicPr>
          <p:cNvPr id="5" name="Segnaposto contenuto 4" descr="Immagine che contiene testo, Diagramm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C1B7C97E-5FB7-6A21-710A-75E0D4417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0" y="2050155"/>
            <a:ext cx="11409219" cy="4128973"/>
          </a:xfrm>
        </p:spPr>
      </p:pic>
    </p:spTree>
    <p:extLst>
      <p:ext uri="{BB962C8B-B14F-4D97-AF65-F5344CB8AC3E}">
        <p14:creationId xmlns:p14="http://schemas.microsoft.com/office/powerpoint/2010/main" val="288595725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180</Words>
  <Application>Microsoft Office PowerPoint</Application>
  <PresentationFormat>Widescreen</PresentationFormat>
  <Paragraphs>33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Avenir Next LT Pro</vt:lpstr>
      <vt:lpstr>Posterama</vt:lpstr>
      <vt:lpstr>SplashVTI</vt:lpstr>
      <vt:lpstr>Global Terrorism Database   ( GTD )</vt:lpstr>
      <vt:lpstr>Analysis goals</vt:lpstr>
      <vt:lpstr>Global Map of Terrorist Attacks</vt:lpstr>
      <vt:lpstr>Most Attacked Countries</vt:lpstr>
      <vt:lpstr>Annual Attack Trend</vt:lpstr>
      <vt:lpstr>Monthly Average ( 1970 – 2017 )</vt:lpstr>
      <vt:lpstr>Most Active and Violent Groups  ( log scale )</vt:lpstr>
      <vt:lpstr>Most Active and Violent Groups  ( linear scale )</vt:lpstr>
      <vt:lpstr>Most Active Groups each decade</vt:lpstr>
      <vt:lpstr>Preferred Weapons by Groups</vt:lpstr>
      <vt:lpstr>Weapon Type Trend by decade</vt:lpstr>
      <vt:lpstr>Attack Type Trend by decade</vt:lpstr>
      <vt:lpstr>Most Common Attacks</vt:lpstr>
      <vt:lpstr>Deaths by Attack Type</vt:lpstr>
      <vt:lpstr>Weapon trends during the years</vt:lpstr>
      <vt:lpstr>Pearson Correlations</vt:lpstr>
      <vt:lpstr>Spearman Correlations and Logistic Regression</vt:lpstr>
      <vt:lpstr>Recap - What We've Covered</vt:lpstr>
      <vt:lpstr>THANKS FOR THE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Olexandr Pidhurskyy</cp:lastModifiedBy>
  <cp:revision>600</cp:revision>
  <cp:lastPrinted>2025-07-16T22:28:54Z</cp:lastPrinted>
  <dcterms:created xsi:type="dcterms:W3CDTF">2025-07-11T08:25:33Z</dcterms:created>
  <dcterms:modified xsi:type="dcterms:W3CDTF">2025-07-16T23:26:52Z</dcterms:modified>
</cp:coreProperties>
</file>