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0" r:id="rId9"/>
    <p:sldId id="274" r:id="rId10"/>
    <p:sldId id="271" r:id="rId11"/>
    <p:sldId id="273" r:id="rId12"/>
    <p:sldId id="272" r:id="rId13"/>
    <p:sldId id="262" r:id="rId14"/>
    <p:sldId id="263" r:id="rId15"/>
    <p:sldId id="264" r:id="rId16"/>
    <p:sldId id="266" r:id="rId17"/>
    <p:sldId id="265" r:id="rId18"/>
    <p:sldId id="268" r:id="rId19"/>
    <p:sldId id="26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3E0DCD-2E96-4D1E-3CDF-D9C7CD8D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Global Terrorism Database   ( GTD 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266DBF-BC3F-1BE5-1613-4CAA3BA4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4219234" cy="2240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dirty="0"/>
              <a:t>University</a:t>
            </a:r>
            <a:r>
              <a:rPr lang="it-IT" sz="1600" i="0" dirty="0"/>
              <a:t> del Maryland - </a:t>
            </a:r>
            <a:r>
              <a:rPr lang="it-IT" sz="1600" i="0" dirty="0">
                <a:ea typeface="+mn-lt"/>
                <a:cs typeface="+mn-lt"/>
              </a:rPr>
              <a:t>START </a:t>
            </a:r>
            <a:r>
              <a:rPr lang="it-IT" sz="1600" dirty="0">
                <a:ea typeface="+mn-lt"/>
                <a:cs typeface="+mn-lt"/>
              </a:rPr>
              <a:t> Consortium</a:t>
            </a:r>
            <a:endParaRPr lang="it-IT" sz="1600" i="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it-IT" sz="1600" dirty="0" err="1">
                <a:ea typeface="+mn-lt"/>
                <a:cs typeface="+mn-lt"/>
              </a:rPr>
              <a:t>Keeps</a:t>
            </a:r>
            <a:r>
              <a:rPr lang="it-IT" sz="1600" i="0" dirty="0">
                <a:ea typeface="+mn-lt"/>
                <a:cs typeface="+mn-lt"/>
              </a:rPr>
              <a:t> </a:t>
            </a:r>
            <a:r>
              <a:rPr lang="it-IT" sz="1600" dirty="0">
                <a:ea typeface="+mn-lt"/>
                <a:cs typeface="+mn-lt"/>
              </a:rPr>
              <a:t>track of </a:t>
            </a:r>
            <a:r>
              <a:rPr lang="it-IT" sz="1600" i="0" dirty="0">
                <a:ea typeface="+mn-lt"/>
                <a:cs typeface="+mn-lt"/>
              </a:rPr>
              <a:t>180k+ </a:t>
            </a:r>
            <a:r>
              <a:rPr lang="it-IT" sz="1600" dirty="0" err="1">
                <a:ea typeface="+mn-lt"/>
                <a:cs typeface="+mn-lt"/>
              </a:rPr>
              <a:t>terrorist</a:t>
            </a:r>
            <a:r>
              <a:rPr lang="it-IT" sz="1600" dirty="0">
                <a:ea typeface="+mn-lt"/>
                <a:cs typeface="+mn-lt"/>
              </a:rPr>
              <a:t> </a:t>
            </a:r>
            <a:r>
              <a:rPr lang="it-IT" sz="1600" dirty="0" err="1">
                <a:ea typeface="+mn-lt"/>
                <a:cs typeface="+mn-lt"/>
              </a:rPr>
              <a:t>attacks</a:t>
            </a:r>
            <a:r>
              <a:rPr lang="it-IT" sz="1600" dirty="0">
                <a:ea typeface="+mn-lt"/>
                <a:cs typeface="+mn-lt"/>
              </a:rPr>
              <a:t> on a global scale</a:t>
            </a:r>
            <a:r>
              <a:rPr lang="it-IT" sz="1600" i="0" dirty="0">
                <a:ea typeface="+mn-lt"/>
                <a:cs typeface="+mn-lt"/>
              </a:rPr>
              <a:t> ( 1970 – 2017 ) </a:t>
            </a:r>
          </a:p>
          <a:p>
            <a:pPr>
              <a:lnSpc>
                <a:spcPct val="100000"/>
              </a:lnSpc>
            </a:pPr>
            <a:r>
              <a:rPr lang="it-IT" sz="1600" i="0" dirty="0">
                <a:ea typeface="+mn-lt"/>
                <a:cs typeface="+mn-lt"/>
              </a:rPr>
              <a:t>130+ </a:t>
            </a:r>
            <a:r>
              <a:rPr lang="it-IT" sz="1600" dirty="0" err="1">
                <a:ea typeface="+mn-lt"/>
                <a:cs typeface="+mn-lt"/>
              </a:rPr>
              <a:t>columns</a:t>
            </a:r>
            <a:r>
              <a:rPr lang="it-IT" sz="1600" dirty="0">
                <a:ea typeface="+mn-lt"/>
                <a:cs typeface="+mn-lt"/>
              </a:rPr>
              <a:t> of </a:t>
            </a:r>
            <a:r>
              <a:rPr lang="it-IT" sz="1600" dirty="0" err="1">
                <a:ea typeface="+mn-lt"/>
                <a:cs typeface="+mn-lt"/>
              </a:rPr>
              <a:t>unique</a:t>
            </a:r>
            <a:r>
              <a:rPr lang="it-IT" sz="1600" dirty="0">
                <a:ea typeface="+mn-lt"/>
                <a:cs typeface="+mn-lt"/>
              </a:rPr>
              <a:t> data: </a:t>
            </a:r>
            <a:r>
              <a:rPr lang="it-IT" sz="1600" dirty="0" err="1">
                <a:ea typeface="+mn-lt"/>
                <a:cs typeface="+mn-lt"/>
              </a:rPr>
              <a:t>Coordinates</a:t>
            </a:r>
            <a:r>
              <a:rPr lang="it-IT" sz="1600" i="0" dirty="0">
                <a:ea typeface="+mn-lt"/>
                <a:cs typeface="+mn-lt"/>
              </a:rPr>
              <a:t>, </a:t>
            </a:r>
            <a:r>
              <a:rPr lang="it-IT" sz="1600" dirty="0" err="1">
                <a:ea typeface="+mn-lt"/>
                <a:cs typeface="+mn-lt"/>
              </a:rPr>
              <a:t>Terrorist</a:t>
            </a:r>
            <a:r>
              <a:rPr lang="it-IT" sz="1600" dirty="0">
                <a:ea typeface="+mn-lt"/>
                <a:cs typeface="+mn-lt"/>
              </a:rPr>
              <a:t> Group Names</a:t>
            </a:r>
            <a:r>
              <a:rPr lang="it-IT" sz="1600" i="0" dirty="0">
                <a:ea typeface="+mn-lt"/>
                <a:cs typeface="+mn-lt"/>
              </a:rPr>
              <a:t>, </a:t>
            </a:r>
            <a:r>
              <a:rPr lang="it-IT" sz="1600" dirty="0">
                <a:ea typeface="+mn-lt"/>
                <a:cs typeface="+mn-lt"/>
              </a:rPr>
              <a:t>Activity and </a:t>
            </a:r>
            <a:r>
              <a:rPr lang="it-IT" sz="1600" dirty="0" err="1">
                <a:ea typeface="+mn-lt"/>
                <a:cs typeface="+mn-lt"/>
              </a:rPr>
              <a:t>much</a:t>
            </a:r>
            <a:r>
              <a:rPr lang="it-IT" sz="1600" dirty="0">
                <a:ea typeface="+mn-lt"/>
                <a:cs typeface="+mn-lt"/>
              </a:rPr>
              <a:t> more</a:t>
            </a:r>
            <a:endParaRPr lang="it-IT" sz="1600" dirty="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5F1657DD-6834-74A6-85B8-9A7AD60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6" r="9454" b="-3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51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3D5F6-949F-4ABE-12E0-2A35B21F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093" y="465453"/>
            <a:ext cx="8164750" cy="788838"/>
          </a:xfrm>
        </p:spPr>
        <p:txBody>
          <a:bodyPr/>
          <a:lstStyle/>
          <a:p>
            <a:r>
              <a:rPr lang="en-US" dirty="0"/>
              <a:t>Preferred Weapons by Groups</a:t>
            </a:r>
          </a:p>
        </p:txBody>
      </p:sp>
      <p:pic>
        <p:nvPicPr>
          <p:cNvPr id="5" name="Segnaposto contenuto 4" descr="Immagine che contiene testo, schermata, quadrato, diagramma">
            <a:extLst>
              <a:ext uri="{FF2B5EF4-FFF2-40B4-BE49-F238E27FC236}">
                <a16:creationId xmlns:a16="http://schemas.microsoft.com/office/drawing/2014/main" id="{27962351-6D29-0464-A6C9-1B52FCFE3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36" y="1332113"/>
            <a:ext cx="7567928" cy="5401696"/>
          </a:xfrm>
        </p:spPr>
      </p:pic>
    </p:spTree>
    <p:extLst>
      <p:ext uri="{BB962C8B-B14F-4D97-AF65-F5344CB8AC3E}">
        <p14:creationId xmlns:p14="http://schemas.microsoft.com/office/powerpoint/2010/main" val="283455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212BF0-F6D4-A5A9-65FD-FCA16DF6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254" y="495668"/>
            <a:ext cx="7642698" cy="949492"/>
          </a:xfrm>
        </p:spPr>
        <p:txBody>
          <a:bodyPr>
            <a:normAutofit fontScale="90000"/>
          </a:bodyPr>
          <a:lstStyle/>
          <a:p>
            <a:r>
              <a:rPr lang="en-US" dirty="0"/>
              <a:t>Weapon Type Trend by decade</a:t>
            </a:r>
          </a:p>
        </p:txBody>
      </p:sp>
      <p:pic>
        <p:nvPicPr>
          <p:cNvPr id="9" name="Segnaposto contenuto 8" descr="Immagine che contiene schermata, Diagramma, diagramma, linea">
            <a:extLst>
              <a:ext uri="{FF2B5EF4-FFF2-40B4-BE49-F238E27FC236}">
                <a16:creationId xmlns:a16="http://schemas.microsoft.com/office/drawing/2014/main" id="{650670A3-CCAC-B998-249E-F0BEEDFED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8" y="2367064"/>
            <a:ext cx="11308104" cy="4095280"/>
          </a:xfrm>
        </p:spPr>
      </p:pic>
    </p:spTree>
    <p:extLst>
      <p:ext uri="{BB962C8B-B14F-4D97-AF65-F5344CB8AC3E}">
        <p14:creationId xmlns:p14="http://schemas.microsoft.com/office/powerpoint/2010/main" val="24332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2AD45-94BD-E7D4-6989-A0BC499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5" y="512618"/>
            <a:ext cx="7146973" cy="955092"/>
          </a:xfrm>
        </p:spPr>
        <p:txBody>
          <a:bodyPr>
            <a:normAutofit fontScale="90000"/>
          </a:bodyPr>
          <a:lstStyle/>
          <a:p>
            <a:r>
              <a:rPr lang="en-US" dirty="0"/>
              <a:t>Attack Type Trend by decade</a:t>
            </a:r>
          </a:p>
        </p:txBody>
      </p:sp>
      <p:pic>
        <p:nvPicPr>
          <p:cNvPr id="5" name="Segnaposto contenuto 4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2FB85FEE-68E5-3FD1-58AF-375EC9347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2227456"/>
            <a:ext cx="11370636" cy="4117926"/>
          </a:xfrm>
        </p:spPr>
      </p:pic>
    </p:spTree>
    <p:extLst>
      <p:ext uri="{BB962C8B-B14F-4D97-AF65-F5344CB8AC3E}">
        <p14:creationId xmlns:p14="http://schemas.microsoft.com/office/powerpoint/2010/main" val="166317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AA7A-5C77-7D64-0934-619B40A6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933" y="372671"/>
            <a:ext cx="5822244" cy="782286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cs typeface="Posterama"/>
              </a:rPr>
              <a:t>Most</a:t>
            </a:r>
            <a:r>
              <a:rPr lang="it-IT" dirty="0">
                <a:cs typeface="Posterama"/>
              </a:rPr>
              <a:t> Common Attacks</a:t>
            </a:r>
            <a:endParaRPr lang="it-IT" dirty="0"/>
          </a:p>
        </p:txBody>
      </p:sp>
      <p:pic>
        <p:nvPicPr>
          <p:cNvPr id="7" name="Segnaposto contenuto 6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CEF5FE9-796B-EDE6-98CD-A2B181144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" y="1414033"/>
            <a:ext cx="11243000" cy="4806658"/>
          </a:xfrm>
        </p:spPr>
      </p:pic>
    </p:spTree>
    <p:extLst>
      <p:ext uri="{BB962C8B-B14F-4D97-AF65-F5344CB8AC3E}">
        <p14:creationId xmlns:p14="http://schemas.microsoft.com/office/powerpoint/2010/main" val="292964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CB6FB-DFFA-B047-BBAC-D0A2C494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346" y="246649"/>
            <a:ext cx="6238523" cy="831675"/>
          </a:xfrm>
        </p:spPr>
        <p:txBody>
          <a:bodyPr/>
          <a:lstStyle/>
          <a:p>
            <a:pPr algn="r"/>
            <a:r>
              <a:rPr lang="it-IT" dirty="0" err="1">
                <a:cs typeface="Posterama"/>
              </a:rPr>
              <a:t>Deaths</a:t>
            </a:r>
            <a:r>
              <a:rPr lang="it-IT" dirty="0">
                <a:cs typeface="Posterama"/>
              </a:rPr>
              <a:t> by Attack </a:t>
            </a:r>
            <a:r>
              <a:rPr lang="it-IT" dirty="0" err="1">
                <a:cs typeface="Posterama"/>
              </a:rPr>
              <a:t>Type</a:t>
            </a:r>
            <a:endParaRPr lang="it-IT" dirty="0">
              <a:cs typeface="Posterama"/>
            </a:endParaRPr>
          </a:p>
        </p:txBody>
      </p:sp>
      <p:pic>
        <p:nvPicPr>
          <p:cNvPr id="7" name="Segnaposto contenuto 6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35B34B99-14D8-E1BC-1C38-E127AE09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54" y="1272288"/>
            <a:ext cx="8006209" cy="5454865"/>
          </a:xfrm>
        </p:spPr>
      </p:pic>
    </p:spTree>
    <p:extLst>
      <p:ext uri="{BB962C8B-B14F-4D97-AF65-F5344CB8AC3E}">
        <p14:creationId xmlns:p14="http://schemas.microsoft.com/office/powerpoint/2010/main" val="84609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1800A6-D7A6-E3E2-F33F-81570729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07059"/>
            <a:ext cx="8051800" cy="773527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cs typeface="Posterama"/>
              </a:rPr>
              <a:t>Weapon</a:t>
            </a:r>
            <a:r>
              <a:rPr lang="it-IT" dirty="0">
                <a:cs typeface="Posterama"/>
              </a:rPr>
              <a:t> trends </a:t>
            </a:r>
            <a:r>
              <a:rPr lang="it-IT" dirty="0" err="1">
                <a:cs typeface="Posterama"/>
              </a:rPr>
              <a:t>during</a:t>
            </a:r>
            <a:r>
              <a:rPr lang="it-IT" dirty="0">
                <a:cs typeface="Posterama"/>
              </a:rPr>
              <a:t> the </a:t>
            </a:r>
            <a:r>
              <a:rPr lang="it-IT" dirty="0" err="1">
                <a:cs typeface="Posterama"/>
              </a:rPr>
              <a:t>years</a:t>
            </a:r>
          </a:p>
        </p:txBody>
      </p:sp>
      <p:pic>
        <p:nvPicPr>
          <p:cNvPr id="5" name="Immagine 4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C83BE71A-E089-A956-8981-A39A33E1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5" y="1049476"/>
            <a:ext cx="9574350" cy="57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5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7A0D8-5B7B-C881-8DA3-8473D7CB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16" y="327883"/>
            <a:ext cx="7295189" cy="6620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Pearson Correlations</a:t>
            </a:r>
            <a:endParaRPr lang="en-US" dirty="0">
              <a:cs typeface="Posterama"/>
            </a:endParaRPr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14A213DF-6397-D4F6-094E-7745C75B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24" y="1222856"/>
            <a:ext cx="4939074" cy="4668247"/>
          </a:xfrm>
          <a:prstGeom prst="rect">
            <a:avLst/>
          </a:prstGeom>
          <a:ln>
            <a:noFill/>
          </a:ln>
        </p:spPr>
      </p:pic>
      <p:pic>
        <p:nvPicPr>
          <p:cNvPr id="8" name="Immagine 7" descr="Immagine che contiene diagramma, schermata, Rettangolo, linea&#10;&#10;Il contenuto generato dall'IA potrebbe non essere corretto.">
            <a:extLst>
              <a:ext uri="{FF2B5EF4-FFF2-40B4-BE49-F238E27FC236}">
                <a16:creationId xmlns:a16="http://schemas.microsoft.com/office/drawing/2014/main" id="{330FD646-24FC-E69D-CA1B-D13FA1D1E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45" y="1417841"/>
            <a:ext cx="6700011" cy="44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6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EC2A1-EF6F-2F9E-08B7-7C63F918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45" y="124691"/>
            <a:ext cx="6931330" cy="1357745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cs typeface="Posterama"/>
              </a:rPr>
              <a:t>Spearman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Correlations</a:t>
            </a:r>
            <a:r>
              <a:rPr lang="it-IT" dirty="0">
                <a:cs typeface="Posterama"/>
              </a:rPr>
              <a:t> and </a:t>
            </a:r>
            <a:r>
              <a:rPr lang="it-IT" dirty="0" err="1">
                <a:cs typeface="Posterama"/>
              </a:rPr>
              <a:t>Logistic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Regression</a:t>
            </a:r>
            <a:endParaRPr lang="it-IT" dirty="0" err="1"/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75014A75-225C-EDBF-68E0-3100C069B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856" y="1750749"/>
            <a:ext cx="5077287" cy="479853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F1C638-B4E4-75A9-2D55-D8E937774C63}"/>
              </a:ext>
            </a:extLst>
          </p:cNvPr>
          <p:cNvSpPr txBox="1"/>
          <p:nvPr/>
        </p:nvSpPr>
        <p:spPr>
          <a:xfrm>
            <a:off x="477213" y="5963090"/>
            <a:ext cx="5067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score: 0.81</a:t>
            </a:r>
          </a:p>
        </p:txBody>
      </p:sp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94AC37EC-426E-2845-144E-0100747C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7" y="1162480"/>
            <a:ext cx="6318517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8F1DF-4994-F8FB-16BD-221DF496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02" y="273708"/>
            <a:ext cx="10972800" cy="1325563"/>
          </a:xfrm>
        </p:spPr>
        <p:txBody>
          <a:bodyPr/>
          <a:lstStyle/>
          <a:p>
            <a:pPr algn="ctr"/>
            <a:r>
              <a:rPr lang="it-IT" dirty="0">
                <a:cs typeface="Posterama"/>
              </a:rPr>
              <a:t>Recap - </a:t>
            </a:r>
            <a:r>
              <a:rPr lang="it-IT" dirty="0" err="1">
                <a:cs typeface="Posterama"/>
              </a:rPr>
              <a:t>What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We've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Covered</a:t>
            </a:r>
            <a:endParaRPr lang="it-IT" dirty="0">
              <a:cs typeface="Posterama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5DA0278-3F0A-DDD9-EB8D-9BD0A6C0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67" y="2993309"/>
            <a:ext cx="10972800" cy="4036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analysis of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Geographic trends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Temporal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preferences – Weapons and Attack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Statistical analysis: correlations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9982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5BFC2-BDC8-404D-8A5B-5D18A461B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692CD0-B857-410A-881C-A1F31FB7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464E6A-7CE3-1B92-65C8-8CC85436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12" y="2587649"/>
            <a:ext cx="6260951" cy="16772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THANKS FOR THE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286DEE-FF74-0EF0-CF4E-4CC32D41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Analysis goals</a:t>
            </a:r>
          </a:p>
        </p:txBody>
      </p:sp>
      <p:pic>
        <p:nvPicPr>
          <p:cNvPr id="19" name="Picture 4" descr="Lente di ingrandimento che mostra prestazioni in calo">
            <a:extLst>
              <a:ext uri="{FF2B5EF4-FFF2-40B4-BE49-F238E27FC236}">
                <a16:creationId xmlns:a16="http://schemas.microsoft.com/office/drawing/2014/main" id="{11EEB6DC-DD85-E34F-086D-DA9E6B5C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0" r="6001" b="4"/>
          <a:stretch>
            <a:fillRect/>
          </a:stretch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B504-C841-D2D5-16DC-EBDDFD2F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and </a:t>
            </a:r>
            <a:r>
              <a:rPr lang="it-IT" dirty="0" err="1"/>
              <a:t>relevant</a:t>
            </a:r>
            <a:r>
              <a:rPr lang="it-IT" dirty="0"/>
              <a:t> information: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🌍</a:t>
            </a:r>
            <a:r>
              <a:rPr lang="it-IT" dirty="0"/>
              <a:t>  Geographic </a:t>
            </a:r>
            <a:r>
              <a:rPr lang="it-IT" dirty="0" err="1"/>
              <a:t>factors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⏳   </a:t>
            </a:r>
            <a:r>
              <a:rPr lang="it-IT" dirty="0" err="1">
                <a:ea typeface="+mn-lt"/>
                <a:cs typeface="+mn-lt"/>
              </a:rPr>
              <a:t>Temporal</a:t>
            </a:r>
            <a:r>
              <a:rPr lang="it-IT" dirty="0">
                <a:ea typeface="+mn-lt"/>
                <a:cs typeface="+mn-lt"/>
              </a:rPr>
              <a:t> trends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💥</a:t>
            </a:r>
            <a:r>
              <a:rPr lang="it-IT" dirty="0"/>
              <a:t>  </a:t>
            </a:r>
            <a:r>
              <a:rPr lang="it-IT" dirty="0" err="1">
                <a:ea typeface="+mn-lt"/>
                <a:cs typeface="+mn-lt"/>
              </a:rPr>
              <a:t>Operational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methods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🔁  Data </a:t>
            </a:r>
            <a:r>
              <a:rPr lang="it-IT" dirty="0" err="1">
                <a:ea typeface="+mn-lt"/>
                <a:cs typeface="+mn-lt"/>
              </a:rPr>
              <a:t>relationships</a:t>
            </a:r>
            <a:endParaRPr lang="it-IT" dirty="0" err="1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253E5-B82A-3C40-EC82-5B357185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390" y="220494"/>
            <a:ext cx="8381859" cy="786095"/>
          </a:xfrm>
        </p:spPr>
        <p:txBody>
          <a:bodyPr/>
          <a:lstStyle/>
          <a:p>
            <a:r>
              <a:rPr lang="it-IT" dirty="0">
                <a:cs typeface="Posterama"/>
              </a:rPr>
              <a:t>Global </a:t>
            </a:r>
            <a:r>
              <a:rPr lang="it-IT" dirty="0" err="1">
                <a:cs typeface="Posterama"/>
              </a:rPr>
              <a:t>Map</a:t>
            </a:r>
            <a:r>
              <a:rPr lang="it-IT" dirty="0">
                <a:cs typeface="Posterama"/>
              </a:rPr>
              <a:t> of </a:t>
            </a:r>
            <a:r>
              <a:rPr lang="it-IT" dirty="0" err="1">
                <a:cs typeface="Posterama"/>
              </a:rPr>
              <a:t>Terrorist</a:t>
            </a:r>
            <a:r>
              <a:rPr lang="it-IT" dirty="0">
                <a:cs typeface="Posterama"/>
              </a:rPr>
              <a:t> Attacks</a:t>
            </a:r>
          </a:p>
        </p:txBody>
      </p:sp>
      <p:pic>
        <p:nvPicPr>
          <p:cNvPr id="4" name="Segnaposto contenuto 3" descr="Immagine che contiene mappa, testo, atlante">
            <a:extLst>
              <a:ext uri="{FF2B5EF4-FFF2-40B4-BE49-F238E27FC236}">
                <a16:creationId xmlns:a16="http://schemas.microsoft.com/office/drawing/2014/main" id="{16AE3B6A-43D3-9284-BD8F-B4DC0FA24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3" y="1084410"/>
            <a:ext cx="11233132" cy="5657140"/>
          </a:xfrm>
        </p:spPr>
      </p:pic>
    </p:spTree>
    <p:extLst>
      <p:ext uri="{BB962C8B-B14F-4D97-AF65-F5344CB8AC3E}">
        <p14:creationId xmlns:p14="http://schemas.microsoft.com/office/powerpoint/2010/main" val="10176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" name="Background Fill">
            <a:extLst>
              <a:ext uri="{FF2B5EF4-FFF2-40B4-BE49-F238E27FC236}">
                <a16:creationId xmlns:a16="http://schemas.microsoft.com/office/drawing/2014/main" id="{4BD3D2AC-21AB-44A3-8D46-777B3B880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4E8BC0-F283-4E94-9331-304A9490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2369452-A38F-421A-87AB-9CE1B5955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8831334" cy="4923095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DF6512-FC16-B99E-9401-5332D769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4" y="258518"/>
            <a:ext cx="7472194" cy="9652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Most Attacked Countries</a:t>
            </a:r>
            <a:endParaRPr lang="it-IT" dirty="0"/>
          </a:p>
        </p:txBody>
      </p:sp>
      <p:pic>
        <p:nvPicPr>
          <p:cNvPr id="4" name="Immagine 3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F9DEA3F-B9A3-2A59-E21C-0490B729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3" y="1516277"/>
            <a:ext cx="10500895" cy="50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8E3DCA-40ED-BE19-E0E9-2D63D512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5412"/>
            <a:ext cx="9367737" cy="1465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Annual Attack Trend</a:t>
            </a:r>
            <a:endParaRPr lang="en-US" sz="4600" dirty="0">
              <a:cs typeface="Posterama"/>
            </a:endParaRPr>
          </a:p>
        </p:txBody>
      </p:sp>
      <p:pic>
        <p:nvPicPr>
          <p:cNvPr id="7" name="Segnaposto contenuto 6" descr="Immagine che contiene linea, Diagramm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DB5D43F6-7738-6FE3-82CE-FA5419B7D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8" y="1308316"/>
            <a:ext cx="11023660" cy="5196394"/>
          </a:xfrm>
        </p:spPr>
      </p:pic>
    </p:spTree>
    <p:extLst>
      <p:ext uri="{BB962C8B-B14F-4D97-AF65-F5344CB8AC3E}">
        <p14:creationId xmlns:p14="http://schemas.microsoft.com/office/powerpoint/2010/main" val="264071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E2473-BA28-CF32-E84E-8CDF2ACF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88" y="162672"/>
            <a:ext cx="7945967" cy="874008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cs typeface="Posterama"/>
              </a:rPr>
              <a:t>Monthly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Average</a:t>
            </a:r>
            <a:r>
              <a:rPr lang="it-IT" dirty="0">
                <a:cs typeface="Posterama"/>
              </a:rPr>
              <a:t> ( 1970 – 2017 )</a:t>
            </a:r>
            <a:endParaRPr lang="it-IT" dirty="0"/>
          </a:p>
        </p:txBody>
      </p:sp>
      <p:pic>
        <p:nvPicPr>
          <p:cNvPr id="7" name="Segnaposto contenuto 6" descr="Immagine che contiene schermata, testo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35A7BC5E-7BDE-6B7A-AC05-72995663A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134929"/>
            <a:ext cx="10439401" cy="5456491"/>
          </a:xfrm>
        </p:spPr>
      </p:pic>
    </p:spTree>
    <p:extLst>
      <p:ext uri="{BB962C8B-B14F-4D97-AF65-F5344CB8AC3E}">
        <p14:creationId xmlns:p14="http://schemas.microsoft.com/office/powerpoint/2010/main" val="181539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ADD940-367A-E906-BADD-675973E6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3" y="671779"/>
            <a:ext cx="3211895" cy="220717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Most Active and Violent Groups 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( log scale )</a:t>
            </a:r>
            <a:endParaRPr lang="it-IT" dirty="0"/>
          </a:p>
        </p:txBody>
      </p:sp>
      <p:pic>
        <p:nvPicPr>
          <p:cNvPr id="6" name="Immagine 5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D11D042-B50B-9848-2869-750E7877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111"/>
            <a:ext cx="7557527" cy="3303192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C194B298-9ED2-F6F5-B710-74B84E43E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3" y="3550727"/>
            <a:ext cx="7197309" cy="31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1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74590-96AF-D78C-16EF-2F1F12CD4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7B33EAB-5AA9-C2F7-9A47-A11D3DD30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5BB320-F2F6-AECA-A761-308858C89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E3BBAB-FA17-C98B-0056-2A95B8E5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33" y="671297"/>
            <a:ext cx="3487010" cy="220717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Most Active and Violent Groups 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( linear scale )</a:t>
            </a:r>
            <a:endParaRPr lang="it-IT" dirty="0"/>
          </a:p>
        </p:txBody>
      </p:sp>
      <p:pic>
        <p:nvPicPr>
          <p:cNvPr id="6" name="Immagine 5" descr="Immagine che contiene testo, schermat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D928B568-7040-08CB-13BA-B58BD6EF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55" y="140473"/>
            <a:ext cx="7487272" cy="3288527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AE10115-4970-3A74-A4FF-CB9089D22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3" y="3549764"/>
            <a:ext cx="7155745" cy="31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9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2F11C0-FFA7-0A1E-4EBF-3207FAE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4" y="678872"/>
            <a:ext cx="8756073" cy="906602"/>
          </a:xfrm>
        </p:spPr>
        <p:txBody>
          <a:bodyPr/>
          <a:lstStyle/>
          <a:p>
            <a:r>
              <a:rPr lang="en-US" dirty="0"/>
              <a:t>Most Active Groups each decade</a:t>
            </a:r>
          </a:p>
        </p:txBody>
      </p:sp>
      <p:pic>
        <p:nvPicPr>
          <p:cNvPr id="5" name="Segnaposto contenuto 4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C1B7C97E-5FB7-6A21-710A-75E0D441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0" y="2050155"/>
            <a:ext cx="11409219" cy="4128973"/>
          </a:xfrm>
        </p:spPr>
      </p:pic>
    </p:spTree>
    <p:extLst>
      <p:ext uri="{BB962C8B-B14F-4D97-AF65-F5344CB8AC3E}">
        <p14:creationId xmlns:p14="http://schemas.microsoft.com/office/powerpoint/2010/main" val="288595725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180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Posterama</vt:lpstr>
      <vt:lpstr>SplashVTI</vt:lpstr>
      <vt:lpstr>Global Terrorism Database   ( GTD )</vt:lpstr>
      <vt:lpstr>Analysis goals</vt:lpstr>
      <vt:lpstr>Global Map of Terrorist Attacks</vt:lpstr>
      <vt:lpstr>Most Attacked Countries</vt:lpstr>
      <vt:lpstr>Annual Attack Trend</vt:lpstr>
      <vt:lpstr>Monthly Average ( 1970 – 2017 )</vt:lpstr>
      <vt:lpstr>Most Active and Violent Groups  ( log scale )</vt:lpstr>
      <vt:lpstr>Most Active and Violent Groups  ( linear scale )</vt:lpstr>
      <vt:lpstr>Most Active Groups each decade</vt:lpstr>
      <vt:lpstr>Preferred Weapons by Groups</vt:lpstr>
      <vt:lpstr>Weapon Type Trend by decade</vt:lpstr>
      <vt:lpstr>Attack Type Trend by decade</vt:lpstr>
      <vt:lpstr>Most Common Attacks</vt:lpstr>
      <vt:lpstr>Deaths by Attack Type</vt:lpstr>
      <vt:lpstr>Weapon trends during the years</vt:lpstr>
      <vt:lpstr>Pearson Correlations</vt:lpstr>
      <vt:lpstr>Spearman Correlations and Logistic Regression</vt:lpstr>
      <vt:lpstr>Recap - What We've Covered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Olexandr Pidhurskyy</cp:lastModifiedBy>
  <cp:revision>599</cp:revision>
  <cp:lastPrinted>2025-07-16T22:28:54Z</cp:lastPrinted>
  <dcterms:created xsi:type="dcterms:W3CDTF">2025-07-11T08:25:33Z</dcterms:created>
  <dcterms:modified xsi:type="dcterms:W3CDTF">2025-07-16T23:16:52Z</dcterms:modified>
</cp:coreProperties>
</file>