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0D59D-1CDD-25F8-CB70-4E6F214F0B66}" v="1788" dt="2025-07-11T21:47:31.529"/>
    <p1510:client id="{A0C80BCC-B579-FBCE-F3BB-D97382231F76}" v="67" dt="2025-07-11T09:40:3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E0DCD-2E96-4D1E-3CDF-D9C7CD8D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Terrorism Database ( GTD 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266DBF-BC3F-1BE5-1613-4CAA3BA4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i="0"/>
              <a:t>Università del Maryland - </a:t>
            </a:r>
            <a:r>
              <a:rPr lang="it-IT" sz="1600" i="0">
                <a:ea typeface="+mn-lt"/>
                <a:cs typeface="+mn-lt"/>
              </a:rPr>
              <a:t>Consorzio START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Tiene traccia di 180k+ di attacchi   terroristici a livello globale ( 1970 – 2017 )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130+ colonne di dati: Coordinate, Nomi dei Gruppi, Attività e molto altro</a:t>
            </a:r>
            <a:endParaRPr lang="it-IT" sz="160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F1657DD-6834-74A6-85B8-9A7AD60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6" r="9454" b="-3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5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7A0D8-5B7B-C881-8DA3-8473D7C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80" y="234935"/>
            <a:ext cx="7295189" cy="1380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Correlazioni con Pearson e regressione lineare</a:t>
            </a:r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14A213DF-6397-D4F6-094E-7745C75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03" y="1861870"/>
            <a:ext cx="4939074" cy="4668247"/>
          </a:xfrm>
          <a:prstGeom prst="rect">
            <a:avLst/>
          </a:prstGeom>
          <a:ln>
            <a:noFill/>
          </a:ln>
        </p:spPr>
      </p:pic>
      <p:pic>
        <p:nvPicPr>
          <p:cNvPr id="6" name="Immagine 5" descr="Immagine che contiene testo, line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E67BC5CD-D3AA-F61E-97AA-65F07E12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20" y="2421310"/>
            <a:ext cx="5820575" cy="4109278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457BC1B-764F-25BD-6A69-2DC071B9768E}"/>
              </a:ext>
            </a:extLst>
          </p:cNvPr>
          <p:cNvSpPr txBox="1"/>
          <p:nvPr/>
        </p:nvSpPr>
        <p:spPr>
          <a:xfrm>
            <a:off x="6683805" y="1977274"/>
            <a:ext cx="49459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/>
              <a:t>Score: 0.25</a:t>
            </a:r>
          </a:p>
        </p:txBody>
      </p:sp>
    </p:spTree>
    <p:extLst>
      <p:ext uri="{BB962C8B-B14F-4D97-AF65-F5344CB8AC3E}">
        <p14:creationId xmlns:p14="http://schemas.microsoft.com/office/powerpoint/2010/main" val="208146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C2A1-EF6F-2F9E-08B7-7C63F91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945" y="691"/>
            <a:ext cx="6733775" cy="858118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Posterama"/>
              </a:rPr>
              <a:t>Correlazioni con </a:t>
            </a:r>
            <a:r>
              <a:rPr lang="it-IT" dirty="0" err="1">
                <a:cs typeface="Posterama"/>
              </a:rPr>
              <a:t>Spearman</a:t>
            </a:r>
            <a:endParaRPr lang="it-IT" dirty="0" err="1"/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75014A75-225C-EDBF-68E0-3100C069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667" y="1030440"/>
            <a:ext cx="5077287" cy="4798534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25AB45E5-9C8C-7C3A-DF75-FF18BCEB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0" y="2616855"/>
            <a:ext cx="5185842" cy="4102394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F1C638-B4E4-75A9-2D55-D8E937774C63}"/>
              </a:ext>
            </a:extLst>
          </p:cNvPr>
          <p:cNvSpPr txBox="1"/>
          <p:nvPr/>
        </p:nvSpPr>
        <p:spPr>
          <a:xfrm>
            <a:off x="917223" y="1030230"/>
            <a:ext cx="50670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 fianco una </a:t>
            </a:r>
            <a:r>
              <a:rPr lang="it-IT" dirty="0" err="1"/>
              <a:t>clustermap</a:t>
            </a:r>
            <a:r>
              <a:rPr lang="it-IT" dirty="0"/>
              <a:t> contente coefficienti di correlazione di </a:t>
            </a:r>
            <a:r>
              <a:rPr lang="it-IT" dirty="0" err="1"/>
              <a:t>Spearman</a:t>
            </a:r>
            <a:endParaRPr lang="it-IT"/>
          </a:p>
          <a:p>
            <a:endParaRPr lang="it-IT" dirty="0"/>
          </a:p>
          <a:p>
            <a:r>
              <a:rPr lang="it-IT" dirty="0"/>
              <a:t>Di seguito un modello basato su regressione logistica con score pari a 0.81 ( grado 2 )</a:t>
            </a:r>
          </a:p>
        </p:txBody>
      </p:sp>
    </p:spTree>
    <p:extLst>
      <p:ext uri="{BB962C8B-B14F-4D97-AF65-F5344CB8AC3E}">
        <p14:creationId xmlns:p14="http://schemas.microsoft.com/office/powerpoint/2010/main" val="2916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86DEE-FF74-0EF0-CF4E-4CC32D4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Scopo dell'analisi</a:t>
            </a:r>
            <a:endParaRPr lang="it-IT" dirty="0"/>
          </a:p>
        </p:txBody>
      </p:sp>
      <p:pic>
        <p:nvPicPr>
          <p:cNvPr id="19" name="Picture 4" descr="Lente di ingrandimento che mostra prestazioni in calo">
            <a:extLst>
              <a:ext uri="{FF2B5EF4-FFF2-40B4-BE49-F238E27FC236}">
                <a16:creationId xmlns:a16="http://schemas.microsoft.com/office/drawing/2014/main" id="{11EEB6DC-DD85-E34F-086D-DA9E6B5C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0" r="6001" b="4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B504-C841-D2D5-16DC-EBDDFD2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 err="1"/>
              <a:t>Estrappolare</a:t>
            </a:r>
            <a:r>
              <a:rPr lang="it-IT" dirty="0"/>
              <a:t> informazioni rilevanti e di interesse: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🌍</a:t>
            </a:r>
            <a:r>
              <a:rPr lang="it-IT" dirty="0"/>
              <a:t>  Fattori geografici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⏳   Tendenze temporali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💥</a:t>
            </a:r>
            <a:r>
              <a:rPr lang="it-IT" dirty="0"/>
              <a:t>  Metodi operativi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🔁  Relazioni tra dati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" name="Background Fill">
            <a:extLst>
              <a:ext uri="{FF2B5EF4-FFF2-40B4-BE49-F238E27FC236}">
                <a16:creationId xmlns:a16="http://schemas.microsoft.com/office/drawing/2014/main" id="{4BD3D2AC-21AB-44A3-8D46-777B3B88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4E8BC0-F283-4E94-9331-304A9490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2369452-A38F-421A-87AB-9CE1B595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8831334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6512-FC16-B99E-9401-5332D76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" y="232412"/>
            <a:ext cx="6900694" cy="965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Nazioni</a:t>
            </a:r>
            <a:r>
              <a:rPr lang="en-US" sz="5400" dirty="0"/>
              <a:t> </a:t>
            </a:r>
            <a:r>
              <a:rPr lang="en-US" sz="5400" dirty="0" err="1"/>
              <a:t>più</a:t>
            </a:r>
            <a:r>
              <a:rPr lang="en-US" sz="5400" dirty="0"/>
              <a:t> </a:t>
            </a:r>
            <a:r>
              <a:rPr lang="en-US" sz="5400" dirty="0" err="1"/>
              <a:t>attaccate</a:t>
            </a:r>
            <a:endParaRPr lang="en-US" sz="5400" dirty="0" err="1">
              <a:cs typeface="Posterama"/>
            </a:endParaRPr>
          </a:p>
        </p:txBody>
      </p:sp>
      <p:pic>
        <p:nvPicPr>
          <p:cNvPr id="24" name="Immagine 23" descr="Immagine che contiene testo, schermat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18C1EF94-3B0D-B1B0-1254-E4E91C40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0" y="1477056"/>
            <a:ext cx="9962750" cy="50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8E3DCA-40ED-BE19-E0E9-2D63D512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5412"/>
            <a:ext cx="9367737" cy="1465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Andamento annuale degli attachi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FBA79E87-2885-7ED6-21E9-C7E7E9BC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22" y="1378853"/>
            <a:ext cx="10683333" cy="51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E2473-BA28-CF32-E84E-8CDF2AC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88" y="162672"/>
            <a:ext cx="7945967" cy="874008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Media mensile ( 1970 – 2017 )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753398C-50E3-7D19-B2AD-853CF8CA9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76" y="1280704"/>
            <a:ext cx="10283771" cy="5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DD940-367A-E906-BADD-675973E6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90" y="608870"/>
            <a:ext cx="3211895" cy="220717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cs typeface="Posterama"/>
              </a:rPr>
              <a:t>Gruppi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più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attivi</a:t>
            </a:r>
            <a:r>
              <a:rPr lang="en-US" u="sng" dirty="0">
                <a:cs typeface="Posterama"/>
              </a:rPr>
              <a:t> e </a:t>
            </a:r>
            <a:r>
              <a:rPr lang="en-US" u="sng" dirty="0" err="1">
                <a:cs typeface="Posterama"/>
              </a:rPr>
              <a:t>violenti</a:t>
            </a:r>
          </a:p>
        </p:txBody>
      </p:sp>
      <p:pic>
        <p:nvPicPr>
          <p:cNvPr id="3" name="Immagine 2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17720FB-DC4A-A0E5-6AED-790526D4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3553464"/>
            <a:ext cx="6900824" cy="3164062"/>
          </a:xfrm>
          <a:prstGeom prst="rect">
            <a:avLst/>
          </a:prstGeom>
        </p:spPr>
      </p:pic>
      <p:pic>
        <p:nvPicPr>
          <p:cNvPr id="4" name="Immagine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614FDB25-8CF8-AF93-1BD0-AB6B42D4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69" y="140473"/>
            <a:ext cx="7129183" cy="329213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E6B6D1-BB98-BDD3-ADD0-33E601053702}"/>
              </a:ext>
            </a:extLst>
          </p:cNvPr>
          <p:cNvSpPr txBox="1"/>
          <p:nvPr/>
        </p:nvSpPr>
        <p:spPr>
          <a:xfrm>
            <a:off x="7817911" y="3738791"/>
            <a:ext cx="35707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Informazioni in scala logaritmica a causa di valori troppo elevati rendendo illeggibili i valori più bassi</a:t>
            </a:r>
          </a:p>
        </p:txBody>
      </p:sp>
    </p:spTree>
    <p:extLst>
      <p:ext uri="{BB962C8B-B14F-4D97-AF65-F5344CB8AC3E}">
        <p14:creationId xmlns:p14="http://schemas.microsoft.com/office/powerpoint/2010/main" val="18537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AA7A-5C77-7D64-0934-619B40A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9" y="282616"/>
            <a:ext cx="5483578" cy="782286"/>
          </a:xfrm>
        </p:spPr>
        <p:txBody>
          <a:bodyPr/>
          <a:lstStyle/>
          <a:p>
            <a:pPr algn="r"/>
            <a:r>
              <a:rPr lang="it-IT" dirty="0">
                <a:cs typeface="Posterama"/>
              </a:rPr>
              <a:t>Attacchi più comuni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CD60806-309B-61AA-1D81-7C138C96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23" y="1379481"/>
            <a:ext cx="10981019" cy="49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B6FB-DFFA-B047-BBAC-D0A2C494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21" y="205599"/>
            <a:ext cx="10972800" cy="1325563"/>
          </a:xfrm>
        </p:spPr>
        <p:txBody>
          <a:bodyPr/>
          <a:lstStyle/>
          <a:p>
            <a:r>
              <a:rPr lang="it-IT" dirty="0">
                <a:cs typeface="Posterama"/>
              </a:rPr>
              <a:t>Morti in base agli attacchi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ED26E9F7-4387-918D-9007-9BB67A72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41" y="1638759"/>
            <a:ext cx="7465722" cy="522115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73CFA2-F2FE-207B-C674-F1BDA4E98865}"/>
              </a:ext>
            </a:extLst>
          </p:cNvPr>
          <p:cNvSpPr txBox="1"/>
          <p:nvPr/>
        </p:nvSpPr>
        <p:spPr>
          <a:xfrm>
            <a:off x="8565444" y="1798277"/>
            <a:ext cx="32577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stima che le vittime totali  siano </a:t>
            </a:r>
            <a:r>
              <a:rPr lang="it-IT" dirty="0">
                <a:latin typeface="Avenir Next LT Pro"/>
              </a:rPr>
              <a:t>165900</a:t>
            </a:r>
          </a:p>
          <a:p>
            <a:endParaRPr lang="it-IT" dirty="0">
              <a:latin typeface="Avenir Next LT Pro"/>
            </a:endParaRPr>
          </a:p>
          <a:p>
            <a:r>
              <a:rPr lang="it-IT" dirty="0">
                <a:latin typeface="Avenir Next LT Pro"/>
              </a:rPr>
              <a:t>Si ricorda che questi sono dati da eventi registrati e verificati</a:t>
            </a:r>
          </a:p>
        </p:txBody>
      </p:sp>
    </p:spTree>
    <p:extLst>
      <p:ext uri="{BB962C8B-B14F-4D97-AF65-F5344CB8AC3E}">
        <p14:creationId xmlns:p14="http://schemas.microsoft.com/office/powerpoint/2010/main" val="8460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800A6-D7A6-E3E2-F33F-815707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767" y="214115"/>
            <a:ext cx="7120467" cy="773527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Trend delle armi negli anni</a:t>
            </a:r>
          </a:p>
        </p:txBody>
      </p:sp>
      <p:pic>
        <p:nvPicPr>
          <p:cNvPr id="4" name="Segnaposto contenuto 3" descr="Immagine che contiene testo, schermata, diagramma, schermo&#10;&#10;Il contenuto generato dall&amp;#39;IA potrebbe non essere corretto.">
            <a:extLst>
              <a:ext uri="{FF2B5EF4-FFF2-40B4-BE49-F238E27FC236}">
                <a16:creationId xmlns:a16="http://schemas.microsoft.com/office/drawing/2014/main" id="{F3DCBF36-66FC-AB71-7AB7-33210706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95" y="1268016"/>
            <a:ext cx="8979371" cy="55899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65605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SplashVTI</vt:lpstr>
      <vt:lpstr>Global Terrorism Database ( GTD )</vt:lpstr>
      <vt:lpstr>Scopo dell'analisi</vt:lpstr>
      <vt:lpstr>Nazioni più attaccate</vt:lpstr>
      <vt:lpstr>Andamento annuale degli attachi</vt:lpstr>
      <vt:lpstr>Media mensile ( 1970 – 2017 )</vt:lpstr>
      <vt:lpstr>Gruppi più attivi e violenti</vt:lpstr>
      <vt:lpstr>Attacchi più comuni</vt:lpstr>
      <vt:lpstr>Morti in base agli attacchi</vt:lpstr>
      <vt:lpstr>Trend delle armi negli anni</vt:lpstr>
      <vt:lpstr>Correlazioni con Pearson e regressione lineare</vt:lpstr>
      <vt:lpstr>Correlazioni con Spearman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443</cp:revision>
  <dcterms:created xsi:type="dcterms:W3CDTF">2025-07-11T08:25:33Z</dcterms:created>
  <dcterms:modified xsi:type="dcterms:W3CDTF">2025-07-11T21:52:47Z</dcterms:modified>
</cp:coreProperties>
</file>