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0D59D-1CDD-25F8-CB70-4E6F214F0B66}" v="1788" dt="2025-07-11T21:47:31.529"/>
    <p1510:client id="{674DB2AD-E9FD-B707-A948-43817F022CDF}" v="40" dt="2025-07-11T22:11:33.900"/>
    <p1510:client id="{A0C80BCC-B579-FBCE-F3BB-D97382231F76}" v="67" dt="2025-07-11T09:40:38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3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0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0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1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34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9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7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C3E0DCD-2E96-4D1E-3CDF-D9C7CD8D8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Global Terrorism Database   ( GTD )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9266DBF-BC3F-1BE5-1613-4CAA3BA43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i="0"/>
              <a:t>Università del Maryland - </a:t>
            </a:r>
            <a:r>
              <a:rPr lang="it-IT" sz="1600" i="0">
                <a:ea typeface="+mn-lt"/>
                <a:cs typeface="+mn-lt"/>
              </a:rPr>
              <a:t>Consorzio START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Tiene traccia di 180k+ di attacchi   terroristici a livello globale ( 1970 – 2017 ) </a:t>
            </a:r>
          </a:p>
          <a:p>
            <a:pPr>
              <a:lnSpc>
                <a:spcPct val="100000"/>
              </a:lnSpc>
            </a:pPr>
            <a:r>
              <a:rPr lang="it-IT" sz="1600" i="0">
                <a:ea typeface="+mn-lt"/>
                <a:cs typeface="+mn-lt"/>
              </a:rPr>
              <a:t>130+ colonne di dati: Coordinate, Nomi dei Gruppi, Attività e molto altro</a:t>
            </a:r>
            <a:endParaRPr lang="it-IT" sz="1600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5F1657DD-6834-74A6-85B8-9A7AD600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6" r="9454" b="-3"/>
          <a:stretch>
            <a:fillRect/>
          </a:stretch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27514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17A0D8-5B7B-C881-8DA3-8473D7CB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0" y="234935"/>
            <a:ext cx="7295189" cy="13803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Correlazioni con Pearson e regressione lineare</a:t>
            </a:r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14A213DF-6397-D4F6-094E-7745C75BC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503" y="1861870"/>
            <a:ext cx="4939074" cy="4668247"/>
          </a:xfrm>
          <a:prstGeom prst="rect">
            <a:avLst/>
          </a:prstGeom>
          <a:ln>
            <a:noFill/>
          </a:ln>
        </p:spPr>
      </p:pic>
      <p:pic>
        <p:nvPicPr>
          <p:cNvPr id="3" name="Immagine 2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6E377DDB-F42E-DAF2-9136-E3412A043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01" y="2328743"/>
            <a:ext cx="3604293" cy="37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6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EC2A1-EF6F-2F9E-08B7-7C63F918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945" y="691"/>
            <a:ext cx="6733775" cy="858118"/>
          </a:xfrm>
        </p:spPr>
        <p:txBody>
          <a:bodyPr>
            <a:normAutofit fontScale="90000"/>
          </a:bodyPr>
          <a:lstStyle/>
          <a:p>
            <a:r>
              <a:rPr lang="it-IT" dirty="0">
                <a:cs typeface="Posterama"/>
              </a:rPr>
              <a:t>Correlazioni con </a:t>
            </a:r>
            <a:r>
              <a:rPr lang="it-IT" dirty="0" err="1">
                <a:cs typeface="Posterama"/>
              </a:rPr>
              <a:t>Spearman</a:t>
            </a:r>
            <a:endParaRPr lang="it-IT" dirty="0" err="1"/>
          </a:p>
        </p:txBody>
      </p:sp>
      <p:pic>
        <p:nvPicPr>
          <p:cNvPr id="4" name="Segnaposto contenuto 3" descr="Immagine che contiene testo, diagramma, schermata, quadrato&#10;&#10;Il contenuto generato dall&amp;#39;IA potrebbe non essere corretto.">
            <a:extLst>
              <a:ext uri="{FF2B5EF4-FFF2-40B4-BE49-F238E27FC236}">
                <a16:creationId xmlns:a16="http://schemas.microsoft.com/office/drawing/2014/main" id="{75014A75-225C-EDBF-68E0-3100C069B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6667" y="1030440"/>
            <a:ext cx="5077287" cy="4798534"/>
          </a:xfrm>
          <a:prstGeom prst="rect">
            <a:avLst/>
          </a:prstGeom>
        </p:spPr>
      </p:pic>
      <p:pic>
        <p:nvPicPr>
          <p:cNvPr id="5" name="Immagine 4" descr="Immagine che contiene testo, schermat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25AB45E5-9C8C-7C3A-DF75-FF18BCEB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0" y="2616855"/>
            <a:ext cx="5185842" cy="4102394"/>
          </a:xfrm>
          <a:prstGeom prst="rect">
            <a:avLst/>
          </a:prstGeom>
          <a:ln>
            <a:noFill/>
          </a:ln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F1C638-B4E4-75A9-2D55-D8E937774C63}"/>
              </a:ext>
            </a:extLst>
          </p:cNvPr>
          <p:cNvSpPr txBox="1"/>
          <p:nvPr/>
        </p:nvSpPr>
        <p:spPr>
          <a:xfrm>
            <a:off x="917223" y="1030230"/>
            <a:ext cx="506707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A fianco una </a:t>
            </a:r>
            <a:r>
              <a:rPr lang="it-IT" dirty="0" err="1"/>
              <a:t>clustermap</a:t>
            </a:r>
            <a:r>
              <a:rPr lang="it-IT" dirty="0"/>
              <a:t> contente coefficienti di correlazione di </a:t>
            </a:r>
            <a:r>
              <a:rPr lang="it-IT" dirty="0" err="1"/>
              <a:t>Spearman</a:t>
            </a:r>
            <a:endParaRPr lang="it-IT"/>
          </a:p>
          <a:p>
            <a:endParaRPr lang="it-IT" dirty="0"/>
          </a:p>
          <a:p>
            <a:r>
              <a:rPr lang="it-IT" dirty="0"/>
              <a:t>Di seguito un modello basato su regressione logistica con score pari a 0.81 ( grado 2 )</a:t>
            </a:r>
          </a:p>
        </p:txBody>
      </p:sp>
    </p:spTree>
    <p:extLst>
      <p:ext uri="{BB962C8B-B14F-4D97-AF65-F5344CB8AC3E}">
        <p14:creationId xmlns:p14="http://schemas.microsoft.com/office/powerpoint/2010/main" val="291604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286DEE-FF74-0EF0-CF4E-4CC32D4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Scopo dell'analisi</a:t>
            </a:r>
            <a:endParaRPr lang="it-IT" dirty="0"/>
          </a:p>
        </p:txBody>
      </p:sp>
      <p:pic>
        <p:nvPicPr>
          <p:cNvPr id="19" name="Picture 4" descr="Lente di ingrandimento che mostra prestazioni in calo">
            <a:extLst>
              <a:ext uri="{FF2B5EF4-FFF2-40B4-BE49-F238E27FC236}">
                <a16:creationId xmlns:a16="http://schemas.microsoft.com/office/drawing/2014/main" id="{11EEB6DC-DD85-E34F-086D-DA9E6B5C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00" r="6001" b="4"/>
          <a:stretch>
            <a:fillRect/>
          </a:stretch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0BB504-C841-D2D5-16DC-EBDDFD2F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Estrapolare informazioni rilevanti e di interesse: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🌍</a:t>
            </a:r>
            <a:r>
              <a:rPr lang="it-IT" dirty="0"/>
              <a:t>  Fattori geografici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⏳   Tendenze temporali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💥</a:t>
            </a:r>
            <a:r>
              <a:rPr lang="it-IT" dirty="0"/>
              <a:t>  Metodi operativi</a:t>
            </a:r>
          </a:p>
          <a:p>
            <a:pPr marL="342900" indent="-34290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🔁  Relazioni tra dati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850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3" name="Background Fill">
            <a:extLst>
              <a:ext uri="{FF2B5EF4-FFF2-40B4-BE49-F238E27FC236}">
                <a16:creationId xmlns:a16="http://schemas.microsoft.com/office/drawing/2014/main" id="{4BD3D2AC-21AB-44A3-8D46-777B3B880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4E8BC0-F283-4E94-9331-304A94903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02369452-A38F-421A-87AB-9CE1B5955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8831334" cy="4923095"/>
          </a:xfrm>
          <a:custGeom>
            <a:avLst/>
            <a:gdLst>
              <a:gd name="connsiteX0" fmla="*/ 1412408 w 8831334"/>
              <a:gd name="connsiteY0" fmla="*/ 4231273 h 4923095"/>
              <a:gd name="connsiteX1" fmla="*/ 1480115 w 8831334"/>
              <a:gd name="connsiteY1" fmla="*/ 4255873 h 4923095"/>
              <a:gd name="connsiteX2" fmla="*/ 1555026 w 8831334"/>
              <a:gd name="connsiteY2" fmla="*/ 4493895 h 4923095"/>
              <a:gd name="connsiteX3" fmla="*/ 1315323 w 8831334"/>
              <a:gd name="connsiteY3" fmla="*/ 4546785 h 4923095"/>
              <a:gd name="connsiteX4" fmla="*/ 1240411 w 8831334"/>
              <a:gd name="connsiteY4" fmla="*/ 4308763 h 4923095"/>
              <a:gd name="connsiteX5" fmla="*/ 1344748 w 8831334"/>
              <a:gd name="connsiteY5" fmla="*/ 4233023 h 4923095"/>
              <a:gd name="connsiteX6" fmla="*/ 1412408 w 8831334"/>
              <a:gd name="connsiteY6" fmla="*/ 4231273 h 4923095"/>
              <a:gd name="connsiteX7" fmla="*/ 622613 w 8831334"/>
              <a:gd name="connsiteY7" fmla="*/ 3711323 h 4923095"/>
              <a:gd name="connsiteX8" fmla="*/ 726058 w 8831334"/>
              <a:gd name="connsiteY8" fmla="*/ 3713477 h 4923095"/>
              <a:gd name="connsiteX9" fmla="*/ 862930 w 8831334"/>
              <a:gd name="connsiteY9" fmla="*/ 3763207 h 4923095"/>
              <a:gd name="connsiteX10" fmla="*/ 1014368 w 8831334"/>
              <a:gd name="connsiteY10" fmla="*/ 4244384 h 4923095"/>
              <a:gd name="connsiteX11" fmla="*/ 529792 w 8831334"/>
              <a:gd name="connsiteY11" fmla="*/ 4351304 h 4923095"/>
              <a:gd name="connsiteX12" fmla="*/ 378355 w 8831334"/>
              <a:gd name="connsiteY12" fmla="*/ 3870127 h 4923095"/>
              <a:gd name="connsiteX13" fmla="*/ 622613 w 8831334"/>
              <a:gd name="connsiteY13" fmla="*/ 3711323 h 4923095"/>
              <a:gd name="connsiteX14" fmla="*/ 0 w 8831334"/>
              <a:gd name="connsiteY14" fmla="*/ 0 h 4923095"/>
              <a:gd name="connsiteX15" fmla="*/ 7345477 w 8831334"/>
              <a:gd name="connsiteY15" fmla="*/ 0 h 4923095"/>
              <a:gd name="connsiteX16" fmla="*/ 7330937 w 8831334"/>
              <a:gd name="connsiteY16" fmla="*/ 57909 h 4923095"/>
              <a:gd name="connsiteX17" fmla="*/ 7204045 w 8831334"/>
              <a:gd name="connsiteY17" fmla="*/ 525057 h 4923095"/>
              <a:gd name="connsiteX18" fmla="*/ 7423939 w 8831334"/>
              <a:gd name="connsiteY18" fmla="*/ 1259431 h 4923095"/>
              <a:gd name="connsiteX19" fmla="*/ 8123848 w 8831334"/>
              <a:gd name="connsiteY19" fmla="*/ 1829863 h 4923095"/>
              <a:gd name="connsiteX20" fmla="*/ 8304560 w 8831334"/>
              <a:gd name="connsiteY20" fmla="*/ 4410617 h 4923095"/>
              <a:gd name="connsiteX21" fmla="*/ 5824906 w 8831334"/>
              <a:gd name="connsiteY21" fmla="*/ 4582246 h 4923095"/>
              <a:gd name="connsiteX22" fmla="*/ 4814027 w 8831334"/>
              <a:gd name="connsiteY22" fmla="*/ 3900391 h 4923095"/>
              <a:gd name="connsiteX23" fmla="*/ 3389336 w 8831334"/>
              <a:gd name="connsiteY23" fmla="*/ 4033298 h 4923095"/>
              <a:gd name="connsiteX24" fmla="*/ 2844266 w 8831334"/>
              <a:gd name="connsiteY24" fmla="*/ 4497245 h 4923095"/>
              <a:gd name="connsiteX25" fmla="*/ 1361823 w 8831334"/>
              <a:gd name="connsiteY25" fmla="*/ 3978831 h 4923095"/>
              <a:gd name="connsiteX26" fmla="*/ 723961 w 8831334"/>
              <a:gd name="connsiteY26" fmla="*/ 3482165 h 4923095"/>
              <a:gd name="connsiteX27" fmla="*/ 41451 w 8831334"/>
              <a:gd name="connsiteY27" fmla="*/ 3495177 h 4923095"/>
              <a:gd name="connsiteX28" fmla="*/ 0 w 8831334"/>
              <a:gd name="connsiteY28" fmla="*/ 3499960 h 4923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31334" h="4923095">
                <a:moveTo>
                  <a:pt x="1412408" y="4231273"/>
                </a:moveTo>
                <a:cubicBezTo>
                  <a:pt x="1435398" y="4234988"/>
                  <a:pt x="1458395" y="4243092"/>
                  <a:pt x="1480115" y="4255873"/>
                </a:cubicBezTo>
                <a:cubicBezTo>
                  <a:pt x="1566994" y="4306997"/>
                  <a:pt x="1600533" y="4413563"/>
                  <a:pt x="1555026" y="4493895"/>
                </a:cubicBezTo>
                <a:cubicBezTo>
                  <a:pt x="1509520" y="4574228"/>
                  <a:pt x="1402201" y="4597907"/>
                  <a:pt x="1315323" y="4546785"/>
                </a:cubicBezTo>
                <a:cubicBezTo>
                  <a:pt x="1228444" y="4495662"/>
                  <a:pt x="1194905" y="4389095"/>
                  <a:pt x="1240411" y="4308763"/>
                </a:cubicBezTo>
                <a:cubicBezTo>
                  <a:pt x="1263164" y="4268597"/>
                  <a:pt x="1301371" y="4242593"/>
                  <a:pt x="1344748" y="4233023"/>
                </a:cubicBezTo>
                <a:cubicBezTo>
                  <a:pt x="1366437" y="4228237"/>
                  <a:pt x="1389419" y="4227559"/>
                  <a:pt x="1412408" y="4231273"/>
                </a:cubicBezTo>
                <a:close/>
                <a:moveTo>
                  <a:pt x="622613" y="3711323"/>
                </a:moveTo>
                <a:cubicBezTo>
                  <a:pt x="656354" y="3707209"/>
                  <a:pt x="691202" y="3707845"/>
                  <a:pt x="726058" y="3713477"/>
                </a:cubicBezTo>
                <a:cubicBezTo>
                  <a:pt x="772533" y="3720984"/>
                  <a:pt x="819023" y="3737370"/>
                  <a:pt x="862930" y="3763207"/>
                </a:cubicBezTo>
                <a:cubicBezTo>
                  <a:pt x="1038560" y="3866555"/>
                  <a:pt x="1106361" y="4081986"/>
                  <a:pt x="1014368" y="4244384"/>
                </a:cubicBezTo>
                <a:cubicBezTo>
                  <a:pt x="922373" y="4406782"/>
                  <a:pt x="705422" y="4454653"/>
                  <a:pt x="529792" y="4351304"/>
                </a:cubicBezTo>
                <a:cubicBezTo>
                  <a:pt x="354162" y="4247957"/>
                  <a:pt x="286361" y="4032525"/>
                  <a:pt x="378355" y="3870127"/>
                </a:cubicBezTo>
                <a:cubicBezTo>
                  <a:pt x="430102" y="3778778"/>
                  <a:pt x="521385" y="3723667"/>
                  <a:pt x="622613" y="3711323"/>
                </a:cubicBezTo>
                <a:close/>
                <a:moveTo>
                  <a:pt x="0" y="0"/>
                </a:moveTo>
                <a:lnTo>
                  <a:pt x="7345477" y="0"/>
                </a:lnTo>
                <a:lnTo>
                  <a:pt x="7330937" y="57909"/>
                </a:lnTo>
                <a:cubicBezTo>
                  <a:pt x="7288864" y="213626"/>
                  <a:pt x="7242961" y="368487"/>
                  <a:pt x="7204045" y="525057"/>
                </a:cubicBezTo>
                <a:cubicBezTo>
                  <a:pt x="7133676" y="809936"/>
                  <a:pt x="7207545" y="1073056"/>
                  <a:pt x="7423939" y="1259431"/>
                </a:cubicBezTo>
                <a:cubicBezTo>
                  <a:pt x="7652783" y="1456418"/>
                  <a:pt x="7881464" y="1655861"/>
                  <a:pt x="8123848" y="1829863"/>
                </a:cubicBezTo>
                <a:cubicBezTo>
                  <a:pt x="9170527" y="2581053"/>
                  <a:pt x="8902406" y="3889765"/>
                  <a:pt x="8304560" y="4410617"/>
                </a:cubicBezTo>
                <a:cubicBezTo>
                  <a:pt x="7554009" y="5063887"/>
                  <a:pt x="6697479" y="5060469"/>
                  <a:pt x="5824906" y="4582246"/>
                </a:cubicBezTo>
                <a:cubicBezTo>
                  <a:pt x="5473190" y="4390333"/>
                  <a:pt x="5153204" y="4124206"/>
                  <a:pt x="4814027" y="3900391"/>
                </a:cubicBezTo>
                <a:cubicBezTo>
                  <a:pt x="4336267" y="3586184"/>
                  <a:pt x="3821519" y="3552717"/>
                  <a:pt x="3389336" y="4033298"/>
                </a:cubicBezTo>
                <a:cubicBezTo>
                  <a:pt x="3228138" y="4212489"/>
                  <a:pt x="3051008" y="4402509"/>
                  <a:pt x="2844266" y="4497245"/>
                </a:cubicBezTo>
                <a:cubicBezTo>
                  <a:pt x="2311195" y="4741524"/>
                  <a:pt x="1799982" y="4540883"/>
                  <a:pt x="1361823" y="3978831"/>
                </a:cubicBezTo>
                <a:cubicBezTo>
                  <a:pt x="1185983" y="3753353"/>
                  <a:pt x="1004288" y="3503556"/>
                  <a:pt x="723961" y="3482165"/>
                </a:cubicBezTo>
                <a:cubicBezTo>
                  <a:pt x="497125" y="3465003"/>
                  <a:pt x="268214" y="3473242"/>
                  <a:pt x="41451" y="3495177"/>
                </a:cubicBezTo>
                <a:lnTo>
                  <a:pt x="0" y="34999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3DF6512-FC16-B99E-9401-5332D769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" y="232412"/>
            <a:ext cx="6900694" cy="965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Nazioni</a:t>
            </a:r>
            <a:r>
              <a:rPr lang="en-US" sz="5400" dirty="0"/>
              <a:t> </a:t>
            </a:r>
            <a:r>
              <a:rPr lang="en-US" sz="5400" dirty="0" err="1"/>
              <a:t>più</a:t>
            </a:r>
            <a:r>
              <a:rPr lang="en-US" sz="5400" dirty="0"/>
              <a:t> </a:t>
            </a:r>
            <a:r>
              <a:rPr lang="en-US" sz="5400" dirty="0" err="1"/>
              <a:t>attaccate</a:t>
            </a:r>
            <a:endParaRPr lang="en-US" sz="5400" dirty="0" err="1">
              <a:cs typeface="Posterama"/>
            </a:endParaRPr>
          </a:p>
        </p:txBody>
      </p:sp>
      <p:pic>
        <p:nvPicPr>
          <p:cNvPr id="24" name="Immagine 23" descr="Immagine che contiene testo, schermat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18C1EF94-3B0D-B1B0-1254-E4E91C40E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0" y="1477056"/>
            <a:ext cx="9962750" cy="502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8E3DCA-40ED-BE19-E0E9-2D63D512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05412"/>
            <a:ext cx="9367737" cy="14652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Andamento annuale degli attachi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FBA79E87-2885-7ED6-21E9-C7E7E9BCA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4222" y="1378853"/>
            <a:ext cx="10683333" cy="518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E2473-BA28-CF32-E84E-8CDF2ACF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988" y="162672"/>
            <a:ext cx="7945967" cy="874008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Media mensile ( 1970 – 2017 )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753398C-50E3-7D19-B2AD-853CF8CA9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976" y="1280704"/>
            <a:ext cx="10283771" cy="557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92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C7A5CC7-A1F9-46CC-BAC8-46E258CD3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EADD940-367A-E906-BADD-675973E6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90" y="608870"/>
            <a:ext cx="3211895" cy="22071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err="1">
                <a:cs typeface="Posterama"/>
              </a:rPr>
              <a:t>Gruppi</a:t>
            </a:r>
            <a:r>
              <a:rPr lang="en-US" dirty="0">
                <a:cs typeface="Posterama"/>
              </a:rPr>
              <a:t> </a:t>
            </a:r>
            <a:r>
              <a:rPr lang="en-US" err="1">
                <a:cs typeface="Posterama"/>
              </a:rPr>
              <a:t>più</a:t>
            </a:r>
            <a:r>
              <a:rPr lang="en-US" dirty="0">
                <a:cs typeface="Posterama"/>
              </a:rPr>
              <a:t> </a:t>
            </a:r>
            <a:r>
              <a:rPr lang="en-US" err="1">
                <a:cs typeface="Posterama"/>
              </a:rPr>
              <a:t>attivi</a:t>
            </a:r>
            <a:r>
              <a:rPr lang="en-US" dirty="0">
                <a:cs typeface="Posterama"/>
              </a:rPr>
              <a:t> e </a:t>
            </a:r>
            <a:r>
              <a:rPr lang="en-US" err="1">
                <a:cs typeface="Posterama"/>
              </a:rPr>
              <a:t>violenti</a:t>
            </a:r>
            <a:endParaRPr lang="en-US">
              <a:cs typeface="Posterama"/>
            </a:endParaRPr>
          </a:p>
        </p:txBody>
      </p:sp>
      <p:pic>
        <p:nvPicPr>
          <p:cNvPr id="3" name="Immagine 2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7720FB-DC4A-A0E5-6AED-790526D41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3" y="3553464"/>
            <a:ext cx="6900824" cy="3164062"/>
          </a:xfrm>
          <a:prstGeom prst="rect">
            <a:avLst/>
          </a:prstGeom>
        </p:spPr>
      </p:pic>
      <p:pic>
        <p:nvPicPr>
          <p:cNvPr id="4" name="Immagine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614FDB25-8CF8-AF93-1BD0-AB6B42D4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669" y="140473"/>
            <a:ext cx="7129183" cy="32921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6E6B6D1-BB98-BDD3-ADD0-33E601053702}"/>
              </a:ext>
            </a:extLst>
          </p:cNvPr>
          <p:cNvSpPr txBox="1"/>
          <p:nvPr/>
        </p:nvSpPr>
        <p:spPr>
          <a:xfrm>
            <a:off x="7817911" y="3738791"/>
            <a:ext cx="357070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Informazioni in scala logaritmica a causa di valori troppo elevati che rendono illeggibili i valori più bassi</a:t>
            </a:r>
          </a:p>
        </p:txBody>
      </p:sp>
    </p:spTree>
    <p:extLst>
      <p:ext uri="{BB962C8B-B14F-4D97-AF65-F5344CB8AC3E}">
        <p14:creationId xmlns:p14="http://schemas.microsoft.com/office/powerpoint/2010/main" val="1853710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49AA7A-5C77-7D64-0934-619B40A6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9" y="282616"/>
            <a:ext cx="5483578" cy="782286"/>
          </a:xfrm>
        </p:spPr>
        <p:txBody>
          <a:bodyPr/>
          <a:lstStyle/>
          <a:p>
            <a:pPr algn="r"/>
            <a:r>
              <a:rPr lang="it-IT" dirty="0">
                <a:cs typeface="Posterama"/>
              </a:rPr>
              <a:t>Attacchi più comuni</a:t>
            </a:r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7CD60806-309B-61AA-1D81-7C138C960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323" y="1379481"/>
            <a:ext cx="10981019" cy="491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64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0CB6FB-DFFA-B047-BBAC-D0A2C494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21" y="205599"/>
            <a:ext cx="10972800" cy="1325563"/>
          </a:xfrm>
        </p:spPr>
        <p:txBody>
          <a:bodyPr/>
          <a:lstStyle/>
          <a:p>
            <a:r>
              <a:rPr lang="it-IT" dirty="0">
                <a:cs typeface="Posterama"/>
              </a:rPr>
              <a:t>Morti in base agli attacchi</a:t>
            </a:r>
            <a:endParaRPr lang="it-IT" dirty="0"/>
          </a:p>
        </p:txBody>
      </p:sp>
      <p:pic>
        <p:nvPicPr>
          <p:cNvPr id="4" name="Segnaposto contenuto 3" descr="Immagine che contiene testo, schermat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ED26E9F7-4387-918D-9007-9BB67A721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341" y="1638759"/>
            <a:ext cx="7465722" cy="522115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373CFA2-F2FE-207B-C674-F1BDA4E98865}"/>
              </a:ext>
            </a:extLst>
          </p:cNvPr>
          <p:cNvSpPr txBox="1"/>
          <p:nvPr/>
        </p:nvSpPr>
        <p:spPr>
          <a:xfrm>
            <a:off x="8565444" y="1798277"/>
            <a:ext cx="325770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/>
              <a:t>Si stima che le vittime totali  siano </a:t>
            </a:r>
            <a:r>
              <a:rPr lang="it-IT" dirty="0">
                <a:latin typeface="Avenir Next LT Pro"/>
              </a:rPr>
              <a:t>165900</a:t>
            </a:r>
          </a:p>
          <a:p>
            <a:endParaRPr lang="it-IT" dirty="0">
              <a:latin typeface="Avenir Next LT Pro"/>
            </a:endParaRPr>
          </a:p>
          <a:p>
            <a:r>
              <a:rPr lang="it-IT" dirty="0">
                <a:latin typeface="Avenir Next LT Pro"/>
              </a:rPr>
              <a:t>Si ricorda che questi sono dati da eventi registrati e verificati</a:t>
            </a:r>
          </a:p>
        </p:txBody>
      </p:sp>
    </p:spTree>
    <p:extLst>
      <p:ext uri="{BB962C8B-B14F-4D97-AF65-F5344CB8AC3E}">
        <p14:creationId xmlns:p14="http://schemas.microsoft.com/office/powerpoint/2010/main" val="846099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D1800A6-D7A6-E3E2-F33F-81570729D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767" y="214115"/>
            <a:ext cx="7120467" cy="773527"/>
          </a:xfrm>
        </p:spPr>
        <p:txBody>
          <a:bodyPr>
            <a:normAutofit/>
          </a:bodyPr>
          <a:lstStyle/>
          <a:p>
            <a:r>
              <a:rPr lang="it-IT" dirty="0">
                <a:cs typeface="Posterama"/>
              </a:rPr>
              <a:t>Trend delle armi negli anni</a:t>
            </a:r>
          </a:p>
        </p:txBody>
      </p:sp>
      <p:pic>
        <p:nvPicPr>
          <p:cNvPr id="4" name="Segnaposto contenuto 3" descr="Immagine che contiene testo, schermata, diagramma, schermo&#10;&#10;Il contenuto generato dall&amp;#39;IA potrebbe non essere corretto.">
            <a:extLst>
              <a:ext uri="{FF2B5EF4-FFF2-40B4-BE49-F238E27FC236}">
                <a16:creationId xmlns:a16="http://schemas.microsoft.com/office/drawing/2014/main" id="{F3DCBF36-66FC-AB71-7AB7-33210706E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95" y="1268016"/>
            <a:ext cx="8979371" cy="558990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656056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SplashVTI</vt:lpstr>
      <vt:lpstr>Global Terrorism Database   ( GTD )</vt:lpstr>
      <vt:lpstr>Scopo dell'analisi</vt:lpstr>
      <vt:lpstr>Nazioni più attaccate</vt:lpstr>
      <vt:lpstr>Andamento annuale degli attachi</vt:lpstr>
      <vt:lpstr>Media mensile ( 1970 – 2017 )</vt:lpstr>
      <vt:lpstr>Gruppi più attivi e violenti</vt:lpstr>
      <vt:lpstr>Attacchi più comuni</vt:lpstr>
      <vt:lpstr>Morti in base agli attacchi</vt:lpstr>
      <vt:lpstr>Trend delle armi negli anni</vt:lpstr>
      <vt:lpstr>Correlazioni con Pearson e regressione lineare</vt:lpstr>
      <vt:lpstr>Correlazioni con Spearman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455</cp:revision>
  <dcterms:created xsi:type="dcterms:W3CDTF">2025-07-11T08:25:33Z</dcterms:created>
  <dcterms:modified xsi:type="dcterms:W3CDTF">2025-07-11T22:12:10Z</dcterms:modified>
</cp:coreProperties>
</file>