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0D59D-1CDD-25F8-CB70-4E6F214F0B66}" v="1788" dt="2025-07-11T21:47:31.529"/>
    <p1510:client id="{674DB2AD-E9FD-B707-A948-43817F022CDF}" v="40" dt="2025-07-11T22:11:33.900"/>
    <p1510:client id="{A0C80BCC-B579-FBCE-F3BB-D97382231F76}" v="67" dt="2025-07-11T09:40:38.286"/>
    <p1510:client id="{E0C4668F-F9DC-D4DE-D769-8E4C7A8CBA39}" v="42" dt="2025-07-11T22:38:0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 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i="0"/>
              <a:t>Università del Maryland - </a:t>
            </a:r>
            <a:r>
              <a:rPr lang="it-IT" sz="1600" i="0">
                <a:ea typeface="+mn-lt"/>
                <a:cs typeface="+mn-lt"/>
              </a:rPr>
              <a:t>Consorzio START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Tiene traccia di 180k+ di attacchi   terroristici a livello globale ( 1970 – 2017 )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130+ colonne di dati: Coordinate, Nomi dei Gruppi, Attività e molto altro</a:t>
            </a:r>
            <a:endParaRPr lang="it-IT" sz="160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0" y="234935"/>
            <a:ext cx="7295189" cy="1380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Correlazioni con Pearson e regressione lineare</a:t>
            </a: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3" y="1861870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testo, schermat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6E377DDB-F42E-DAF2-9136-E3412A04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01" y="2328743"/>
            <a:ext cx="3604293" cy="37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45" y="691"/>
            <a:ext cx="6733775" cy="858118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Posterama"/>
              </a:rPr>
              <a:t>Correlazioni con </a:t>
            </a:r>
            <a:r>
              <a:rPr lang="it-IT" dirty="0" err="1">
                <a:cs typeface="Posterama"/>
              </a:rPr>
              <a:t>Spearman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667" y="1030440"/>
            <a:ext cx="5077287" cy="4798534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25AB45E5-9C8C-7C3A-DF75-FF18BCEB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0" y="2616855"/>
            <a:ext cx="5185842" cy="4102394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917223" y="1030230"/>
            <a:ext cx="50670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fianco una </a:t>
            </a:r>
            <a:r>
              <a:rPr lang="it-IT" dirty="0" err="1"/>
              <a:t>clustermap</a:t>
            </a:r>
            <a:r>
              <a:rPr lang="it-IT" dirty="0"/>
              <a:t> contente coefficienti di correlazione di </a:t>
            </a:r>
            <a:r>
              <a:rPr lang="it-IT" dirty="0" err="1"/>
              <a:t>Spearman</a:t>
            </a:r>
            <a:endParaRPr lang="it-IT"/>
          </a:p>
          <a:p>
            <a:endParaRPr lang="it-IT" dirty="0"/>
          </a:p>
          <a:p>
            <a:r>
              <a:rPr lang="it-IT" dirty="0"/>
              <a:t>Di seguito un modello basato su regressione logistica con score pari a 0.81 ( grado 2 )</a:t>
            </a:r>
          </a:p>
        </p:txBody>
      </p:sp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464E6A-7CE3-1B92-65C8-8CC85436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12" y="2587649"/>
            <a:ext cx="6260951" cy="16772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RINGRAZIO </a:t>
            </a:r>
            <a:br>
              <a:rPr lang="en-US" sz="5400" dirty="0"/>
            </a:br>
            <a:r>
              <a:rPr lang="en-US" sz="5400" dirty="0"/>
              <a:t>PER L'ATTENZIONE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Scopo dell'analisi</a:t>
            </a:r>
            <a:endParaRPr lang="it-IT" dirty="0"/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Estrapolare informazioni rilevanti e di interesse: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Fattori geografici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Tendenze temporali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Metodi operativi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Relazioni tra dati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" y="232412"/>
            <a:ext cx="6900694" cy="965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Nazioni</a:t>
            </a:r>
            <a:r>
              <a:rPr lang="en-US" sz="5400" dirty="0"/>
              <a:t> </a:t>
            </a:r>
            <a:r>
              <a:rPr lang="en-US" sz="5400" dirty="0" err="1"/>
              <a:t>più</a:t>
            </a:r>
            <a:r>
              <a:rPr lang="en-US" sz="5400" dirty="0"/>
              <a:t> </a:t>
            </a:r>
            <a:r>
              <a:rPr lang="en-US" sz="5400" dirty="0" err="1"/>
              <a:t>attaccate</a:t>
            </a:r>
            <a:endParaRPr lang="en-US" sz="5400" dirty="0" err="1">
              <a:cs typeface="Posterama"/>
            </a:endParaRPr>
          </a:p>
        </p:txBody>
      </p:sp>
      <p:pic>
        <p:nvPicPr>
          <p:cNvPr id="24" name="Immagine 23" descr="Immagine che contiene testo, schermat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18C1EF94-3B0D-B1B0-1254-E4E91C40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" y="1477056"/>
            <a:ext cx="9962750" cy="50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Andamento annuale degli attachi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FBA79E87-2885-7ED6-21E9-C7E7E9BC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22" y="1378853"/>
            <a:ext cx="10683333" cy="51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Media mensile ( 1970 – 2017 )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753398C-50E3-7D19-B2AD-853CF8CA9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76" y="1280704"/>
            <a:ext cx="10283771" cy="5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90" y="608870"/>
            <a:ext cx="3211895" cy="22071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err="1">
                <a:cs typeface="Posterama"/>
              </a:rPr>
              <a:t>Gruppi</a:t>
            </a:r>
            <a:r>
              <a:rPr lang="en-US" dirty="0">
                <a:cs typeface="Posterama"/>
              </a:rPr>
              <a:t> </a:t>
            </a:r>
            <a:r>
              <a:rPr lang="en-US" err="1">
                <a:cs typeface="Posterama"/>
              </a:rPr>
              <a:t>più</a:t>
            </a:r>
            <a:r>
              <a:rPr lang="en-US" dirty="0">
                <a:cs typeface="Posterama"/>
              </a:rPr>
              <a:t> </a:t>
            </a:r>
            <a:r>
              <a:rPr lang="en-US" err="1">
                <a:cs typeface="Posterama"/>
              </a:rPr>
              <a:t>attivi</a:t>
            </a:r>
            <a:r>
              <a:rPr lang="en-US" dirty="0">
                <a:cs typeface="Posterama"/>
              </a:rPr>
              <a:t> e </a:t>
            </a:r>
            <a:r>
              <a:rPr lang="en-US" err="1">
                <a:cs typeface="Posterama"/>
              </a:rPr>
              <a:t>violenti</a:t>
            </a:r>
            <a:endParaRPr lang="en-US">
              <a:cs typeface="Posterama"/>
            </a:endParaRPr>
          </a:p>
        </p:txBody>
      </p:sp>
      <p:pic>
        <p:nvPicPr>
          <p:cNvPr id="3" name="Immagine 2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7720FB-DC4A-A0E5-6AED-790526D4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3553464"/>
            <a:ext cx="6900824" cy="3164062"/>
          </a:xfrm>
          <a:prstGeom prst="rect">
            <a:avLst/>
          </a:prstGeom>
        </p:spPr>
      </p:pic>
      <p:pic>
        <p:nvPicPr>
          <p:cNvPr id="4" name="Immagine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614FDB25-8CF8-AF93-1BD0-AB6B42D4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69" y="140473"/>
            <a:ext cx="7129183" cy="329213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E6B6D1-BB98-BDD3-ADD0-33E601053702}"/>
              </a:ext>
            </a:extLst>
          </p:cNvPr>
          <p:cNvSpPr txBox="1"/>
          <p:nvPr/>
        </p:nvSpPr>
        <p:spPr>
          <a:xfrm>
            <a:off x="7817911" y="3738791"/>
            <a:ext cx="35707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Informazioni in scala logaritmica a causa di valori troppo elevati che rendono illeggibili i valori più bassi</a:t>
            </a:r>
          </a:p>
        </p:txBody>
      </p:sp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9" y="282616"/>
            <a:ext cx="5483578" cy="782286"/>
          </a:xfrm>
        </p:spPr>
        <p:txBody>
          <a:bodyPr/>
          <a:lstStyle/>
          <a:p>
            <a:pPr algn="r"/>
            <a:r>
              <a:rPr lang="it-IT" dirty="0">
                <a:cs typeface="Posterama"/>
              </a:rPr>
              <a:t>Attacchi più comuni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CD60806-309B-61AA-1D81-7C138C96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23" y="1379481"/>
            <a:ext cx="10981019" cy="49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21" y="205599"/>
            <a:ext cx="10972800" cy="1325563"/>
          </a:xfrm>
        </p:spPr>
        <p:txBody>
          <a:bodyPr/>
          <a:lstStyle/>
          <a:p>
            <a:r>
              <a:rPr lang="it-IT" dirty="0">
                <a:cs typeface="Posterama"/>
              </a:rPr>
              <a:t>Morti in base agli attacchi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ED26E9F7-4387-918D-9007-9BB67A72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41" y="1638759"/>
            <a:ext cx="7465722" cy="52211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73CFA2-F2FE-207B-C674-F1BDA4E98865}"/>
              </a:ext>
            </a:extLst>
          </p:cNvPr>
          <p:cNvSpPr txBox="1"/>
          <p:nvPr/>
        </p:nvSpPr>
        <p:spPr>
          <a:xfrm>
            <a:off x="8565444" y="1798277"/>
            <a:ext cx="32577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stima che le vittime totali  siano </a:t>
            </a:r>
            <a:r>
              <a:rPr lang="it-IT" dirty="0">
                <a:latin typeface="Avenir Next LT Pro"/>
              </a:rPr>
              <a:t>165900</a:t>
            </a:r>
          </a:p>
          <a:p>
            <a:endParaRPr lang="it-IT" dirty="0">
              <a:latin typeface="Avenir Next LT Pro"/>
            </a:endParaRPr>
          </a:p>
          <a:p>
            <a:r>
              <a:rPr lang="it-IT" dirty="0">
                <a:latin typeface="Avenir Next LT Pro"/>
              </a:rPr>
              <a:t>Si ricorda che questi sono dati da eventi registrati e verificati</a:t>
            </a:r>
          </a:p>
        </p:txBody>
      </p:sp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767" y="214115"/>
            <a:ext cx="7120467" cy="773527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Trend delle armi negli anni</a:t>
            </a:r>
          </a:p>
        </p:txBody>
      </p:sp>
      <p:pic>
        <p:nvPicPr>
          <p:cNvPr id="4" name="Segnaposto contenuto 3" descr="Immagine che contiene testo, schermata, diagramma, schermo&#10;&#10;Il contenuto generato dall&amp;#39;IA potrebbe non essere corretto.">
            <a:extLst>
              <a:ext uri="{FF2B5EF4-FFF2-40B4-BE49-F238E27FC236}">
                <a16:creationId xmlns:a16="http://schemas.microsoft.com/office/drawing/2014/main" id="{F3DCBF36-66FC-AB71-7AB7-33210706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5" y="1268016"/>
            <a:ext cx="8979371" cy="55899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SplashVTI</vt:lpstr>
      <vt:lpstr>Global Terrorism Database   ( GTD )</vt:lpstr>
      <vt:lpstr>Scopo dell'analisi</vt:lpstr>
      <vt:lpstr>Nazioni più attaccate</vt:lpstr>
      <vt:lpstr>Andamento annuale degli attachi</vt:lpstr>
      <vt:lpstr>Media mensile ( 1970 – 2017 )</vt:lpstr>
      <vt:lpstr>Gruppi più attivi e violenti</vt:lpstr>
      <vt:lpstr>Attacchi più comuni</vt:lpstr>
      <vt:lpstr>Morti in base agli attacchi</vt:lpstr>
      <vt:lpstr>Trend delle armi negli anni</vt:lpstr>
      <vt:lpstr>Correlazioni con Pearson e regressione lineare</vt:lpstr>
      <vt:lpstr>Correlazioni con Spearman</vt:lpstr>
      <vt:lpstr>RINGRAZIO 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469</cp:revision>
  <dcterms:created xsi:type="dcterms:W3CDTF">2025-07-11T08:25:33Z</dcterms:created>
  <dcterms:modified xsi:type="dcterms:W3CDTF">2025-07-11T22:38:13Z</dcterms:modified>
</cp:coreProperties>
</file>