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2" r:id="rId6"/>
    <p:sldId id="273" r:id="rId7"/>
    <p:sldId id="269" r:id="rId8"/>
    <p:sldId id="268" r:id="rId9"/>
    <p:sldId id="271" r:id="rId10"/>
    <p:sldId id="274" r:id="rId11"/>
    <p:sldId id="275" r:id="rId12"/>
    <p:sldId id="266" r:id="rId13"/>
    <p:sldId id="276" r:id="rId14"/>
    <p:sldId id="277" r:id="rId15"/>
    <p:sldId id="279" r:id="rId16"/>
    <p:sldId id="280" r:id="rId17"/>
    <p:sldId id="267" r:id="rId18"/>
    <p:sldId id="278" r:id="rId19"/>
    <p:sldId id="260" r:id="rId20"/>
    <p:sldId id="281" r:id="rId21"/>
    <p:sldId id="282" r:id="rId22"/>
    <p:sldId id="283" r:id="rId23"/>
    <p:sldId id="258" r:id="rId24"/>
    <p:sldId id="285" r:id="rId25"/>
    <p:sldId id="284" r:id="rId26"/>
    <p:sldId id="286" r:id="rId27"/>
    <p:sldId id="287" r:id="rId28"/>
    <p:sldId id="290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3" autoAdjust="0"/>
    <p:restoredTop sz="86420" autoAdjust="0"/>
  </p:normalViewPr>
  <p:slideViewPr>
    <p:cSldViewPr>
      <p:cViewPr varScale="1">
        <p:scale>
          <a:sx n="118" d="100"/>
          <a:sy n="118" d="100"/>
        </p:scale>
        <p:origin x="-1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6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18D9-B71D-4AAF-B4D0-EF6978F9C93C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A7DC-E698-4B47-B04F-D3066B1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RobotC</a:t>
            </a:r>
            <a:r>
              <a:rPr lang="en-US" dirty="0" smtClean="0"/>
              <a:t> Introductory Seminar: 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Robert Atkinson</a:t>
            </a:r>
          </a:p>
          <a:p>
            <a:r>
              <a:rPr lang="en-US" dirty="0" smtClean="0"/>
              <a:t>Mentor, FTC Team 417</a:t>
            </a:r>
          </a:p>
          <a:p>
            <a:r>
              <a:rPr lang="en-US" dirty="0" smtClean="0"/>
              <a:t>bob@theatkinsons.org</a:t>
            </a:r>
          </a:p>
          <a:p>
            <a:r>
              <a:rPr lang="en-US" dirty="0" smtClean="0"/>
              <a:t>27 August 2011</a:t>
            </a:r>
          </a:p>
        </p:txBody>
      </p:sp>
    </p:spTree>
    <p:extLst>
      <p:ext uri="{BB962C8B-B14F-4D97-AF65-F5344CB8AC3E}">
        <p14:creationId xmlns:p14="http://schemas.microsoft.com/office/powerpoint/2010/main" val="375998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Controllers: Joysticks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Two joysticks, each with X &amp; Y directions</a:t>
            </a:r>
          </a:p>
          <a:p>
            <a:pPr lvl="1"/>
            <a:r>
              <a:rPr lang="en-US" sz="2000" dirty="0" smtClean="0"/>
              <a:t>Each value is in range -128 to 127</a:t>
            </a:r>
          </a:p>
          <a:p>
            <a:pPr lvl="1"/>
            <a:r>
              <a:rPr lang="en-US" sz="2000" dirty="0" smtClean="0"/>
              <a:t>Joysticks don’t return exactly to zero</a:t>
            </a:r>
          </a:p>
          <a:p>
            <a:pPr lvl="2"/>
            <a:r>
              <a:rPr lang="en-US" sz="1800" dirty="0" smtClean="0"/>
              <a:t>Use a ‘dead </a:t>
            </a:r>
            <a:r>
              <a:rPr lang="en-US" sz="1800" smtClean="0"/>
              <a:t>zone</a:t>
            </a:r>
            <a:r>
              <a:rPr lang="en-US" sz="1800" smtClean="0"/>
              <a:t>’</a:t>
            </a:r>
            <a:endParaRPr lang="en-US" sz="1800" dirty="0" smtClean="0"/>
          </a:p>
          <a:p>
            <a:r>
              <a:rPr lang="en-US" sz="2400" dirty="0" err="1" smtClean="0"/>
              <a:t>joyX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 JOY_LEFT) returns the current value of the left joystick on controller ‘</a:t>
            </a:r>
            <a:r>
              <a:rPr lang="en-US" sz="2400" dirty="0" err="1" smtClean="0"/>
              <a:t>jyc</a:t>
            </a:r>
            <a:r>
              <a:rPr lang="en-US" sz="2400" dirty="0" smtClean="0"/>
              <a:t>’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joyX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JOY_RIGHT), </a:t>
            </a:r>
            <a:r>
              <a:rPr lang="en-US" sz="2000" dirty="0" err="1" smtClean="0"/>
              <a:t>joyY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JOY_LEFT), </a:t>
            </a:r>
            <a:r>
              <a:rPr lang="en-US" sz="2000" dirty="0" err="1" smtClean="0"/>
              <a:t>joyY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JOY_RIGHT) similar</a:t>
            </a:r>
          </a:p>
          <a:p>
            <a:pPr marL="857250" lvl="2" indent="0">
              <a:buNone/>
            </a:pP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stickRange</a:t>
            </a:r>
            <a:r>
              <a:rPr lang="en-US" sz="1400" dirty="0" smtClean="0">
                <a:latin typeface="Lucida Console" pitchFamily="49" charset="0"/>
              </a:rPr>
              <a:t> = 128 - </a:t>
            </a:r>
            <a:r>
              <a:rPr lang="en-US" sz="1400" dirty="0" err="1" smtClean="0">
                <a:latin typeface="Lucida Console" pitchFamily="49" charset="0"/>
              </a:rPr>
              <a:t>joyThrottleDeadZone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motorRange</a:t>
            </a:r>
            <a:r>
              <a:rPr lang="en-US" sz="1400" dirty="0" smtClean="0">
                <a:latin typeface="Lucida Console" pitchFamily="49" charset="0"/>
              </a:rPr>
              <a:t> = 100;</a:t>
            </a:r>
          </a:p>
          <a:p>
            <a:pPr marL="857250" lvl="2" indent="0">
              <a:buNone/>
            </a:pP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stick      = </a:t>
            </a:r>
            <a:r>
              <a:rPr lang="en-US" sz="1400" dirty="0" err="1" smtClean="0">
                <a:latin typeface="Lucida Console" pitchFamily="49" charset="0"/>
              </a:rPr>
              <a:t>joyY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jyc</a:t>
            </a:r>
            <a:r>
              <a:rPr lang="en-US" sz="1400" dirty="0" smtClean="0">
                <a:latin typeface="Lucida Console" pitchFamily="49" charset="0"/>
              </a:rPr>
              <a:t>, JOY_LEFT); </a:t>
            </a:r>
          </a:p>
          <a:p>
            <a:pPr marL="857250" lvl="2" indent="0">
              <a:buNone/>
            </a:pP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motorPower</a:t>
            </a:r>
            <a:r>
              <a:rPr lang="en-US" sz="1400" dirty="0" smtClean="0">
                <a:latin typeface="Lucida Console" pitchFamily="49" charset="0"/>
              </a:rPr>
              <a:t> = Max(0, abs(stick) - </a:t>
            </a:r>
            <a:r>
              <a:rPr lang="en-US" sz="1400" dirty="0" err="1" smtClean="0">
                <a:latin typeface="Lucida Console" pitchFamily="49" charset="0"/>
              </a:rPr>
              <a:t>joyThrottleDeadZone</a:t>
            </a:r>
            <a:r>
              <a:rPr lang="en-US" sz="1400" dirty="0" smtClean="0">
                <a:latin typeface="Lucida Console" pitchFamily="49" charset="0"/>
              </a:rPr>
              <a:t>) * </a:t>
            </a:r>
          </a:p>
          <a:p>
            <a:pPr marL="857250" lvl="2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dirty="0" err="1" smtClean="0">
                <a:latin typeface="Lucida Console" pitchFamily="49" charset="0"/>
              </a:rPr>
              <a:t>motorRange</a:t>
            </a:r>
            <a:r>
              <a:rPr lang="en-US" sz="1400" dirty="0" smtClean="0">
                <a:latin typeface="Lucida Console" pitchFamily="49" charset="0"/>
              </a:rPr>
              <a:t> / </a:t>
            </a:r>
            <a:r>
              <a:rPr lang="en-US" sz="1400" dirty="0" err="1" smtClean="0">
                <a:latin typeface="Lucida Console" pitchFamily="49" charset="0"/>
              </a:rPr>
              <a:t>stickRange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en-US" sz="1400" dirty="0" smtClean="0">
                <a:latin typeface="Lucida Console" pitchFamily="49" charset="0"/>
              </a:rPr>
              <a:t>if (stick &lt; 0)</a:t>
            </a:r>
          </a:p>
          <a:p>
            <a:pPr marL="857250" lvl="2" indent="0">
              <a:buNone/>
            </a:pPr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dirty="0" err="1" smtClean="0">
                <a:latin typeface="Lucida Console" pitchFamily="49" charset="0"/>
              </a:rPr>
              <a:t>motorPower</a:t>
            </a:r>
            <a:r>
              <a:rPr lang="en-US" sz="1400" dirty="0" smtClean="0">
                <a:latin typeface="Lucida Console" pitchFamily="49" charset="0"/>
              </a:rPr>
              <a:t> = -</a:t>
            </a:r>
            <a:r>
              <a:rPr lang="en-US" sz="1400" dirty="0" err="1" smtClean="0">
                <a:latin typeface="Lucida Console" pitchFamily="49" charset="0"/>
              </a:rPr>
              <a:t>motorPower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7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Joystick Controllers: Joysticks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joyFlick</a:t>
            </a:r>
            <a:r>
              <a:rPr lang="en-US" sz="2800" dirty="0" smtClean="0"/>
              <a:t>(</a:t>
            </a:r>
            <a:r>
              <a:rPr lang="en-US" sz="2800" dirty="0" err="1" smtClean="0"/>
              <a:t>jyc</a:t>
            </a:r>
            <a:r>
              <a:rPr lang="en-US" sz="2800" dirty="0" smtClean="0"/>
              <a:t>, JOY_LEFT, JOYDIR_LEFT) returns true if the left joystick of controller ‘</a:t>
            </a:r>
            <a:r>
              <a:rPr lang="en-US" sz="2800" dirty="0" err="1" smtClean="0"/>
              <a:t>jyc</a:t>
            </a:r>
            <a:r>
              <a:rPr lang="en-US" sz="2800" dirty="0" smtClean="0"/>
              <a:t>’ is flicked to the left</a:t>
            </a:r>
          </a:p>
          <a:p>
            <a:pPr lvl="1"/>
            <a:r>
              <a:rPr lang="en-US" sz="2400" dirty="0" smtClean="0"/>
              <a:t>JOYDIR_LEFT, JOYDIR_RIGHT, JOYDIR_UP, JOYDIR_DOWN</a:t>
            </a:r>
          </a:p>
          <a:p>
            <a:pPr lvl="1"/>
            <a:r>
              <a:rPr lang="en-US" sz="2400" dirty="0" smtClean="0"/>
              <a:t>Sort of allows the use of a joystick like four additional buttons</a:t>
            </a:r>
          </a:p>
          <a:p>
            <a:pPr marL="857250" lvl="2" indent="0">
              <a:buNone/>
            </a:pPr>
            <a:r>
              <a:rPr lang="en-US" sz="1400" dirty="0" smtClean="0">
                <a:latin typeface="Lucida Console" pitchFamily="49" charset="0"/>
              </a:rPr>
              <a:t>if (</a:t>
            </a:r>
            <a:r>
              <a:rPr lang="en-US" sz="1400" dirty="0" err="1" smtClean="0">
                <a:latin typeface="Lucida Console" pitchFamily="49" charset="0"/>
              </a:rPr>
              <a:t>joyFlick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jyc,JOY_RIGHT,JOY_UP</a:t>
            </a:r>
            <a:r>
              <a:rPr lang="en-US" sz="1400" dirty="0" smtClean="0">
                <a:latin typeface="Lucida Console" pitchFamily="49" charset="0"/>
              </a:rPr>
              <a:t>))</a:t>
            </a:r>
          </a:p>
          <a:p>
            <a:pPr marL="857250" lvl="2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{</a:t>
            </a:r>
          </a:p>
          <a:p>
            <a:pPr marL="857250" lvl="2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…</a:t>
            </a:r>
          </a:p>
          <a:p>
            <a:pPr marL="857250" lvl="2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2800" dirty="0" err="1" smtClean="0"/>
              <a:t>joyFlickOnce</a:t>
            </a:r>
            <a:r>
              <a:rPr lang="en-US" sz="2800" dirty="0" smtClean="0"/>
              <a:t>(</a:t>
            </a:r>
            <a:r>
              <a:rPr lang="en-US" sz="2800" dirty="0" err="1" smtClean="0"/>
              <a:t>jyc</a:t>
            </a:r>
            <a:r>
              <a:rPr lang="en-US" sz="2800" dirty="0" smtClean="0"/>
              <a:t>, JOY_LEFT, JOYDIR_UP) returns true only once per flick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19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kinds of motors</a:t>
            </a:r>
          </a:p>
          <a:p>
            <a:pPr lvl="1"/>
            <a:r>
              <a:rPr lang="en-US" dirty="0" smtClean="0"/>
              <a:t>Plastic Lego motors</a:t>
            </a:r>
          </a:p>
          <a:p>
            <a:pPr lvl="1"/>
            <a:r>
              <a:rPr lang="en-US" dirty="0" smtClean="0"/>
              <a:t>Steel 12V </a:t>
            </a:r>
            <a:r>
              <a:rPr lang="en-US" dirty="0" err="1" smtClean="0"/>
              <a:t>Tetrix</a:t>
            </a:r>
            <a:r>
              <a:rPr lang="en-US" dirty="0" smtClean="0"/>
              <a:t> motors</a:t>
            </a:r>
          </a:p>
          <a:p>
            <a:r>
              <a:rPr lang="en-US" dirty="0" smtClean="0"/>
              <a:t>In competition we use mostly </a:t>
            </a:r>
            <a:r>
              <a:rPr lang="en-US" dirty="0" err="1" smtClean="0"/>
              <a:t>Tetrix</a:t>
            </a:r>
            <a:r>
              <a:rPr lang="en-US" dirty="0" smtClean="0"/>
              <a:t> motors </a:t>
            </a:r>
          </a:p>
          <a:p>
            <a:pPr lvl="1"/>
            <a:r>
              <a:rPr lang="en-US" dirty="0" smtClean="0"/>
              <a:t>Power, torque, physical robustness</a:t>
            </a:r>
          </a:p>
          <a:p>
            <a:pPr lvl="1"/>
            <a:r>
              <a:rPr lang="en-US" dirty="0" smtClean="0"/>
              <a:t>But more complicated wiring</a:t>
            </a:r>
          </a:p>
          <a:p>
            <a:r>
              <a:rPr lang="en-US" dirty="0" smtClean="0"/>
              <a:t>We’ll use Lego motors here</a:t>
            </a:r>
          </a:p>
          <a:p>
            <a:pPr lvl="1"/>
            <a:r>
              <a:rPr lang="en-US" dirty="0" smtClean="0"/>
              <a:t>Simplicity</a:t>
            </a:r>
          </a:p>
          <a:p>
            <a:r>
              <a:rPr lang="en-US" dirty="0" smtClean="0"/>
              <a:t>Different electrically, similar </a:t>
            </a:r>
            <a:r>
              <a:rPr lang="en-US" dirty="0" err="1" smtClean="0"/>
              <a:t>programatically</a:t>
            </a:r>
            <a:endParaRPr lang="en-US" dirty="0" smtClean="0"/>
          </a:p>
        </p:txBody>
      </p:sp>
      <p:pic>
        <p:nvPicPr>
          <p:cNvPr id="4" name="Picture 3" descr="http://www.philohome.com/nxtmotor/motor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514600" cy="12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lincolnrobotics.wikispaces.com/file/view/XL_TETRIX152rpmMotor.jpg/93069228/XL_TETRIX152rpmMo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47" y="3429000"/>
            <a:ext cx="2485634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two Lego motors </a:t>
            </a:r>
          </a:p>
          <a:p>
            <a:pPr lvl="1"/>
            <a:r>
              <a:rPr lang="en-US" dirty="0" smtClean="0"/>
              <a:t>As if for a “tank-drive” robot</a:t>
            </a:r>
          </a:p>
          <a:p>
            <a:pPr lvl="1"/>
            <a:r>
              <a:rPr lang="en-US" dirty="0" smtClean="0"/>
              <a:t>Robot/Motor and Sensors Setup</a:t>
            </a:r>
          </a:p>
          <a:p>
            <a:pPr lvl="2"/>
            <a:r>
              <a:rPr lang="en-US" dirty="0" smtClean="0"/>
              <a:t>Will insert #pragma statements at start of your .c file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3886200"/>
            <a:ext cx="77247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7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Motors: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motor power level using motor[] array</a:t>
            </a:r>
          </a:p>
          <a:p>
            <a:pPr marL="800100" lvl="2" indent="0">
              <a:buNone/>
            </a:pPr>
            <a:r>
              <a:rPr lang="en-US" dirty="0" smtClean="0">
                <a:latin typeface="Lucida Console" pitchFamily="49" charset="0"/>
              </a:rPr>
              <a:t>motor[</a:t>
            </a:r>
            <a:r>
              <a:rPr lang="en-US" dirty="0" err="1" smtClean="0">
                <a:latin typeface="Lucida Console" pitchFamily="49" charset="0"/>
              </a:rPr>
              <a:t>motorLeft</a:t>
            </a:r>
            <a:r>
              <a:rPr lang="en-US" dirty="0" smtClean="0">
                <a:latin typeface="Lucida Console" pitchFamily="49" charset="0"/>
              </a:rPr>
              <a:t>] = </a:t>
            </a:r>
            <a:r>
              <a:rPr lang="en-US" dirty="0" err="1" smtClean="0">
                <a:latin typeface="Lucida Console" pitchFamily="49" charset="0"/>
              </a:rPr>
              <a:t>motorPower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 smtClean="0">
                <a:latin typeface="Lucida Console" pitchFamily="49" charset="0"/>
              </a:rPr>
              <a:t>motor[</a:t>
            </a:r>
            <a:r>
              <a:rPr lang="en-US" dirty="0" err="1" smtClean="0">
                <a:latin typeface="Lucida Console" pitchFamily="49" charset="0"/>
              </a:rPr>
              <a:t>motorRight</a:t>
            </a:r>
            <a:r>
              <a:rPr lang="en-US" dirty="0" smtClean="0">
                <a:latin typeface="Lucida Console" pitchFamily="49" charset="0"/>
              </a:rPr>
              <a:t>] = </a:t>
            </a:r>
            <a:r>
              <a:rPr lang="en-US" dirty="0" err="1" smtClean="0">
                <a:latin typeface="Lucida Console" pitchFamily="49" charset="0"/>
              </a:rPr>
              <a:t>motorPower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/>
              <a:t>Motor power ranges </a:t>
            </a:r>
            <a:r>
              <a:rPr lang="en-US" dirty="0" smtClean="0"/>
              <a:t>from -100 to +100</a:t>
            </a:r>
          </a:p>
          <a:p>
            <a:pPr lvl="1"/>
            <a:r>
              <a:rPr lang="en-US" dirty="0" smtClean="0"/>
              <a:t>-100 == full reverse, </a:t>
            </a:r>
          </a:p>
          <a:p>
            <a:pPr lvl="1"/>
            <a:r>
              <a:rPr lang="en-US" dirty="0" smtClean="0"/>
              <a:t>100 == full forward, </a:t>
            </a:r>
          </a:p>
          <a:p>
            <a:pPr lvl="1"/>
            <a:r>
              <a:rPr lang="en-US" dirty="0" smtClean="0"/>
              <a:t>0 == stop</a:t>
            </a:r>
          </a:p>
          <a:p>
            <a:pPr lvl="1"/>
            <a:r>
              <a:rPr lang="en-US" dirty="0" smtClean="0"/>
              <a:t>Power values of magnitude &gt; 100 are clamped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0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Motors: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Optical ‘encoders’ attached to motor shafts keep track of how far the shaft turns</a:t>
            </a:r>
          </a:p>
          <a:p>
            <a:pPr lvl="1"/>
            <a:r>
              <a:rPr lang="en-US" dirty="0" smtClean="0"/>
              <a:t>Use: you can know how far your robot goes!</a:t>
            </a:r>
          </a:p>
          <a:p>
            <a:pPr lvl="1"/>
            <a:r>
              <a:rPr lang="en-US" dirty="0" smtClean="0"/>
              <a:t>Encoders built-in to Lego motors</a:t>
            </a:r>
          </a:p>
          <a:p>
            <a:pPr lvl="1"/>
            <a:r>
              <a:rPr lang="en-US" dirty="0" smtClean="0"/>
              <a:t>Optional addition to </a:t>
            </a:r>
            <a:r>
              <a:rPr lang="en-US" dirty="0" err="1" smtClean="0"/>
              <a:t>Tetrix</a:t>
            </a:r>
            <a:r>
              <a:rPr lang="en-US" dirty="0" smtClean="0"/>
              <a:t> motors</a:t>
            </a:r>
          </a:p>
          <a:p>
            <a:pPr lvl="2"/>
            <a:r>
              <a:rPr lang="en-US" dirty="0" smtClean="0"/>
              <a:t>Use whenever you can</a:t>
            </a:r>
          </a:p>
          <a:p>
            <a:r>
              <a:rPr lang="en-US" dirty="0" smtClean="0"/>
              <a:t>Number of encoder ticks per revolution</a:t>
            </a:r>
          </a:p>
          <a:p>
            <a:pPr lvl="1"/>
            <a:r>
              <a:rPr lang="en-US" dirty="0" smtClean="0"/>
              <a:t>360 for Lego motors</a:t>
            </a:r>
          </a:p>
          <a:p>
            <a:pPr lvl="1"/>
            <a:r>
              <a:rPr lang="en-US" dirty="0" smtClean="0"/>
              <a:t>1440 for </a:t>
            </a:r>
            <a:r>
              <a:rPr lang="en-US" dirty="0" err="1" smtClean="0"/>
              <a:t>Tetrix</a:t>
            </a:r>
            <a:r>
              <a:rPr lang="en-US" dirty="0" smtClean="0"/>
              <a:t> motors (== 4 * 360)</a:t>
            </a:r>
          </a:p>
          <a:p>
            <a:r>
              <a:rPr lang="en-US" dirty="0" err="1" smtClean="0"/>
              <a:t>nMotorEncoder</a:t>
            </a:r>
            <a:r>
              <a:rPr lang="en-US" dirty="0" smtClean="0"/>
              <a:t>[] array returns encoder values</a:t>
            </a:r>
          </a:p>
          <a:p>
            <a:pPr lvl="1"/>
            <a:r>
              <a:rPr lang="en-US" dirty="0" err="1" smtClean="0"/>
              <a:t>nMotorEncoder</a:t>
            </a:r>
            <a:r>
              <a:rPr lang="en-US" dirty="0" smtClean="0"/>
              <a:t>[</a:t>
            </a:r>
            <a:r>
              <a:rPr lang="en-US" dirty="0" err="1" smtClean="0"/>
              <a:t>motorLeft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591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Debugging: Tracing to Debug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place where you can write simple tracing output during program development</a:t>
            </a:r>
          </a:p>
          <a:p>
            <a:pPr lvl="1"/>
            <a:r>
              <a:rPr lang="en-US" sz="2400" dirty="0" smtClean="0"/>
              <a:t>Can be really, really handy way to find out what on earth your program is up to</a:t>
            </a:r>
          </a:p>
          <a:p>
            <a:pPr lvl="1"/>
            <a:r>
              <a:rPr lang="en-US" sz="2400" dirty="0" smtClean="0"/>
              <a:t>Robot / Debugger Windows/ Debug Stream</a:t>
            </a:r>
          </a:p>
          <a:p>
            <a:pPr lvl="1"/>
            <a:r>
              <a:rPr lang="en-US" sz="2400" dirty="0" smtClean="0"/>
              <a:t>Robot / Debugger / (Pause Refresh vs. Continuous)</a:t>
            </a:r>
          </a:p>
          <a:p>
            <a:r>
              <a:rPr lang="en-US" sz="2800" dirty="0" err="1" smtClean="0"/>
              <a:t>writeDebugStreamLine</a:t>
            </a:r>
            <a:r>
              <a:rPr lang="en-US" sz="2800" dirty="0" smtClean="0"/>
              <a:t>(“format string”, values)</a:t>
            </a:r>
          </a:p>
          <a:p>
            <a:pPr marL="800100" lvl="2" indent="0">
              <a:buNone/>
            </a:pPr>
            <a:r>
              <a:rPr lang="en-US" sz="1500" dirty="0" err="1" smtClean="0">
                <a:latin typeface="Lucida Console" pitchFamily="49" charset="0"/>
              </a:rPr>
              <a:t>writeDebugStreamLine</a:t>
            </a:r>
            <a:r>
              <a:rPr lang="en-US" sz="1500" dirty="0" smtClean="0">
                <a:latin typeface="Lucida Console" pitchFamily="49" charset="0"/>
              </a:rPr>
              <a:t>(“my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 is: %d”, 3);</a:t>
            </a:r>
          </a:p>
          <a:p>
            <a:pPr marL="800100" lvl="2" indent="0">
              <a:buNone/>
            </a:pPr>
            <a:r>
              <a:rPr lang="en-US" sz="1500" dirty="0" err="1" smtClean="0">
                <a:latin typeface="Lucida Console" pitchFamily="49" charset="0"/>
              </a:rPr>
              <a:t>writeDebugStreamLine</a:t>
            </a:r>
            <a:r>
              <a:rPr lang="en-US" sz="1500" dirty="0" smtClean="0">
                <a:latin typeface="Lucida Console" pitchFamily="49" charset="0"/>
              </a:rPr>
              <a:t>(“my </a:t>
            </a:r>
            <a:r>
              <a:rPr lang="en-US" sz="1500" dirty="0" err="1" smtClean="0">
                <a:latin typeface="Lucida Console" pitchFamily="49" charset="0"/>
              </a:rPr>
              <a:t>str</a:t>
            </a:r>
            <a:r>
              <a:rPr lang="en-US" sz="1500" dirty="0" smtClean="0">
                <a:latin typeface="Lucida Console" pitchFamily="49" charset="0"/>
              </a:rPr>
              <a:t> is: %s”, “hello”);</a:t>
            </a:r>
          </a:p>
          <a:p>
            <a:pPr marL="800100" lvl="2" indent="0">
              <a:buNone/>
            </a:pPr>
            <a:r>
              <a:rPr lang="en-US" sz="1500" dirty="0" err="1" smtClean="0">
                <a:latin typeface="Lucida Console" pitchFamily="49" charset="0"/>
              </a:rPr>
              <a:t>writeDebugStreamLine</a:t>
            </a:r>
            <a:r>
              <a:rPr lang="en-US" sz="1500" dirty="0" smtClean="0">
                <a:latin typeface="Lucida Console" pitchFamily="49" charset="0"/>
              </a:rPr>
              <a:t>(“value of pi is: %f”, PI);</a:t>
            </a:r>
          </a:p>
          <a:p>
            <a:pPr marL="800100" lvl="2" indent="0">
              <a:buNone/>
            </a:pPr>
            <a:r>
              <a:rPr lang="en-US" sz="1500" dirty="0" err="1" smtClean="0">
                <a:latin typeface="Lucida Console" pitchFamily="49" charset="0"/>
              </a:rPr>
              <a:t>writeDebugStreamLine</a:t>
            </a:r>
            <a:r>
              <a:rPr lang="en-US" sz="1500" dirty="0" smtClean="0">
                <a:latin typeface="Lucida Console" pitchFamily="49" charset="0"/>
              </a:rPr>
              <a:t>(“page: %d of %d”, </a:t>
            </a:r>
            <a:r>
              <a:rPr lang="en-US" sz="1500" dirty="0" err="1" smtClean="0">
                <a:latin typeface="Lucida Console" pitchFamily="49" charset="0"/>
              </a:rPr>
              <a:t>pageNumber</a:t>
            </a:r>
            <a:r>
              <a:rPr lang="en-US" sz="1500" dirty="0" smtClean="0">
                <a:latin typeface="Lucida Console" pitchFamily="49" charset="0"/>
              </a:rPr>
              <a:t>, </a:t>
            </a:r>
            <a:r>
              <a:rPr lang="en-US" sz="1500" dirty="0" err="1" smtClean="0">
                <a:latin typeface="Lucida Console" pitchFamily="49" charset="0"/>
              </a:rPr>
              <a:t>pageCount</a:t>
            </a:r>
            <a:r>
              <a:rPr lang="en-US" sz="1500" dirty="0" smtClean="0">
                <a:latin typeface="Lucida Console" pitchFamily="49" charset="0"/>
              </a:rPr>
              <a:t>);</a:t>
            </a:r>
          </a:p>
          <a:p>
            <a:r>
              <a:rPr lang="en-US" sz="2800" dirty="0" smtClean="0"/>
              <a:t>Caution: tracing can be slow-</a:t>
            </a:r>
            <a:r>
              <a:rPr lang="en-US" sz="2800" dirty="0" err="1" smtClean="0"/>
              <a:t>ish</a:t>
            </a:r>
            <a:endParaRPr lang="en-US" sz="2800" dirty="0" smtClean="0"/>
          </a:p>
          <a:p>
            <a:pPr lvl="1"/>
            <a:r>
              <a:rPr lang="en-US" sz="2400" dirty="0" smtClean="0"/>
              <a:t>Keep things to just a few traces per second at most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11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Modify your joystick controller exercise to:</a:t>
            </a:r>
          </a:p>
          <a:p>
            <a:pPr lvl="1"/>
            <a:r>
              <a:rPr lang="en-US" dirty="0" smtClean="0"/>
              <a:t>Use the Y value of the left joystick for power</a:t>
            </a:r>
          </a:p>
          <a:p>
            <a:pPr lvl="2"/>
            <a:r>
              <a:rPr lang="en-US" dirty="0" smtClean="0"/>
              <a:t>Forward and backward motion of your bot</a:t>
            </a:r>
          </a:p>
          <a:p>
            <a:pPr lvl="1"/>
            <a:r>
              <a:rPr lang="en-US" dirty="0" smtClean="0"/>
              <a:t>Use the X value of the right joystick for steering</a:t>
            </a:r>
          </a:p>
          <a:p>
            <a:pPr lvl="2"/>
            <a:r>
              <a:rPr lang="en-US" dirty="0" smtClean="0"/>
              <a:t>Left and right motion of your bot</a:t>
            </a:r>
          </a:p>
          <a:p>
            <a:pPr lvl="1"/>
            <a:r>
              <a:rPr lang="en-US" dirty="0" smtClean="0"/>
              <a:t>Every half second trace the encoder values to the debug stream</a:t>
            </a:r>
          </a:p>
          <a:p>
            <a:pPr lvl="2"/>
            <a:r>
              <a:rPr lang="en-US" dirty="0" smtClean="0"/>
              <a:t>Bonus: report # of motor revolutions instead of raw encoder values</a:t>
            </a:r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Get the forward/backward part fully working before worrying about the left/right part</a:t>
            </a:r>
          </a:p>
          <a:p>
            <a:pPr lvl="1"/>
            <a:r>
              <a:rPr lang="en-US" dirty="0" smtClean="0"/>
              <a:t>Then do the tracing part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nSysTime</a:t>
            </a:r>
            <a:r>
              <a:rPr lang="en-US" dirty="0" smtClean="0"/>
              <a:t> variable gives you the system time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32214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Motors: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built-in </a:t>
            </a:r>
            <a:r>
              <a:rPr lang="en-US" dirty="0" err="1" smtClean="0"/>
              <a:t>RobotC</a:t>
            </a:r>
            <a:r>
              <a:rPr lang="en-US" dirty="0" smtClean="0"/>
              <a:t> motor features only work for Lego motors, not </a:t>
            </a:r>
            <a:r>
              <a:rPr lang="en-US" dirty="0" err="1" smtClean="0"/>
              <a:t>Tetrix</a:t>
            </a:r>
            <a:r>
              <a:rPr lang="en-US" dirty="0" smtClean="0"/>
              <a:t> motors</a:t>
            </a:r>
          </a:p>
          <a:p>
            <a:pPr lvl="1"/>
            <a:r>
              <a:rPr lang="en-US" dirty="0" err="1" smtClean="0"/>
              <a:t>nSyncedMotors</a:t>
            </a:r>
            <a:r>
              <a:rPr lang="en-US" dirty="0" smtClean="0"/>
              <a:t>, </a:t>
            </a:r>
            <a:r>
              <a:rPr lang="en-US" dirty="0" err="1" smtClean="0"/>
              <a:t>nSyncedTurnRatio</a:t>
            </a:r>
            <a:r>
              <a:rPr lang="en-US" dirty="0" smtClean="0"/>
              <a:t>, </a:t>
            </a:r>
            <a:r>
              <a:rPr lang="en-US" dirty="0" err="1" smtClean="0"/>
              <a:t>nMotorRunState</a:t>
            </a:r>
            <a:r>
              <a:rPr lang="en-US" dirty="0" smtClean="0"/>
              <a:t>, </a:t>
            </a:r>
            <a:r>
              <a:rPr lang="en-US" dirty="0" err="1" smtClean="0"/>
              <a:t>nMaxRegulatedSpeedNXT</a:t>
            </a:r>
            <a:endParaRPr lang="en-US" dirty="0" smtClean="0"/>
          </a:p>
          <a:p>
            <a:pPr lvl="2"/>
            <a:r>
              <a:rPr lang="en-US" dirty="0" smtClean="0"/>
              <a:t>nMaxRegulatedSpeed12V has no effect, documentation to the contrary notwithstanding</a:t>
            </a:r>
          </a:p>
          <a:p>
            <a:pPr lvl="1"/>
            <a:r>
              <a:rPr lang="en-US" dirty="0" err="1" smtClean="0"/>
              <a:t>nMotorEncoderTarget</a:t>
            </a:r>
            <a:r>
              <a:rPr lang="en-US" dirty="0" smtClean="0"/>
              <a:t> not reliable for 12V</a:t>
            </a:r>
          </a:p>
          <a:p>
            <a:pPr lvl="2"/>
            <a:r>
              <a:rPr lang="en-US" dirty="0" smtClean="0"/>
              <a:t>You can accomplish the </a:t>
            </a:r>
            <a:r>
              <a:rPr lang="en-US" smtClean="0"/>
              <a:t>same effect yourself </a:t>
            </a:r>
            <a:r>
              <a:rPr lang="en-US" dirty="0" smtClean="0"/>
              <a:t>though</a:t>
            </a:r>
          </a:p>
          <a:p>
            <a:r>
              <a:rPr lang="en-US" dirty="0" err="1" smtClean="0"/>
              <a:t>RobotC</a:t>
            </a:r>
            <a:r>
              <a:rPr lang="en-US" dirty="0" smtClean="0"/>
              <a:t> initializes </a:t>
            </a:r>
            <a:r>
              <a:rPr lang="en-US" dirty="0" err="1" smtClean="0"/>
              <a:t>Tetrix</a:t>
            </a:r>
            <a:r>
              <a:rPr lang="en-US" dirty="0" smtClean="0"/>
              <a:t> motors when the NXT brick is powered on</a:t>
            </a:r>
          </a:p>
          <a:p>
            <a:pPr lvl="1"/>
            <a:r>
              <a:rPr lang="en-US" dirty="0" smtClean="0"/>
              <a:t>Thus, ALWAYS power on your NXT brick after your 12V power supply</a:t>
            </a:r>
          </a:p>
          <a:p>
            <a:pPr lvl="1"/>
            <a:r>
              <a:rPr lang="en-US" dirty="0" smtClean="0"/>
              <a:t>Otherwise, motors will coast instead of brake at zero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following:</a:t>
            </a:r>
          </a:p>
          <a:p>
            <a:pPr lvl="1"/>
            <a:r>
              <a:rPr lang="en-US" dirty="0" smtClean="0"/>
              <a:t>Somehow your bot isn’t behaving like you think it should</a:t>
            </a:r>
          </a:p>
          <a:p>
            <a:pPr lvl="2"/>
            <a:r>
              <a:rPr lang="en-US" dirty="0" smtClean="0"/>
              <a:t>Maybe you’re trying to turn the bot using the gyro sensor, and it’s not getting the angle right. Why? Where does the fault lie?</a:t>
            </a:r>
          </a:p>
          <a:p>
            <a:pPr lvl="1"/>
            <a:r>
              <a:rPr lang="en-US" dirty="0" smtClean="0"/>
              <a:t>So you want to get some hard data to see what’s going on</a:t>
            </a:r>
          </a:p>
          <a:p>
            <a:pPr lvl="2"/>
            <a:r>
              <a:rPr lang="en-US" dirty="0" smtClean="0"/>
              <a:t>Maybe lots and lots of data</a:t>
            </a:r>
          </a:p>
          <a:p>
            <a:pPr lvl="2"/>
            <a:r>
              <a:rPr lang="en-US" dirty="0" smtClean="0"/>
              <a:t>And what you </a:t>
            </a:r>
            <a:r>
              <a:rPr lang="en-US" i="1" dirty="0" smtClean="0"/>
              <a:t>really </a:t>
            </a:r>
            <a:r>
              <a:rPr lang="en-US" dirty="0" smtClean="0"/>
              <a:t>want is some nice charts of this data</a:t>
            </a:r>
          </a:p>
          <a:p>
            <a:r>
              <a:rPr lang="en-US" dirty="0" err="1" smtClean="0"/>
              <a:t>RobotC</a:t>
            </a:r>
            <a:r>
              <a:rPr lang="en-US" dirty="0" smtClean="0"/>
              <a:t> has built in data-logging, but</a:t>
            </a:r>
          </a:p>
          <a:p>
            <a:pPr lvl="1"/>
            <a:r>
              <a:rPr lang="en-US" dirty="0" smtClean="0"/>
              <a:t>Limited in capacity to 5k of data</a:t>
            </a:r>
          </a:p>
          <a:p>
            <a:pPr lvl="2"/>
            <a:r>
              <a:rPr lang="en-US" dirty="0" smtClean="0"/>
              <a:t>In practice, just not enough</a:t>
            </a:r>
          </a:p>
          <a:p>
            <a:pPr lvl="1"/>
            <a:r>
              <a:rPr lang="en-US" dirty="0" smtClean="0"/>
              <a:t>Multiple items per record cumbersome and awkward</a:t>
            </a:r>
          </a:p>
          <a:p>
            <a:pPr lvl="1"/>
            <a:r>
              <a:rPr lang="en-US" dirty="0" smtClean="0"/>
              <a:t>Only integer data supported</a:t>
            </a:r>
          </a:p>
          <a:p>
            <a:pPr lvl="1"/>
            <a:r>
              <a:rPr lang="en-US" dirty="0" smtClean="0"/>
              <a:t>After program is finished, many-click manual steps needed to import into spreadsheet</a:t>
            </a:r>
          </a:p>
          <a:p>
            <a:pPr lvl="2"/>
            <a:r>
              <a:rPr lang="en-US" dirty="0" smtClean="0"/>
              <a:t>Data is staged in files on NXT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Joysticks</a:t>
            </a:r>
          </a:p>
          <a:p>
            <a:pPr lvl="1"/>
            <a:r>
              <a:rPr lang="en-US" dirty="0" smtClean="0"/>
              <a:t>Taking human control of your bot</a:t>
            </a:r>
          </a:p>
          <a:p>
            <a:pPr lvl="0"/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Making your robot go</a:t>
            </a:r>
          </a:p>
          <a:p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Getting actual data off the NXT so you can understand why on earth it didn’t do what you thought you told it to do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Doing several things at once</a:t>
            </a:r>
          </a:p>
        </p:txBody>
      </p:sp>
    </p:spTree>
    <p:extLst>
      <p:ext uri="{BB962C8B-B14F-4D97-AF65-F5344CB8AC3E}">
        <p14:creationId xmlns:p14="http://schemas.microsoft.com/office/powerpoint/2010/main" val="321453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Telemetry: </a:t>
            </a:r>
            <a:r>
              <a:rPr lang="en-US" dirty="0" err="1" smtClean="0"/>
              <a:t>TelemetryFTC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telemetry streaming from NXT directly into Microsoft Excel</a:t>
            </a:r>
          </a:p>
          <a:p>
            <a:pPr lvl="1"/>
            <a:r>
              <a:rPr lang="en-US" dirty="0" smtClean="0"/>
              <a:t>Up to about 1000 records per second achievable</a:t>
            </a:r>
          </a:p>
          <a:p>
            <a:pPr lvl="1"/>
            <a:r>
              <a:rPr lang="en-US" dirty="0" smtClean="0"/>
              <a:t>Virtually unlimited data capacity</a:t>
            </a:r>
          </a:p>
          <a:p>
            <a:pPr lvl="1"/>
            <a:r>
              <a:rPr lang="en-US" dirty="0" smtClean="0"/>
              <a:t>All basic data types supported</a:t>
            </a:r>
          </a:p>
          <a:p>
            <a:pPr marL="914400" lvl="2" indent="0">
              <a:buNone/>
            </a:pPr>
            <a:r>
              <a:rPr lang="en-US" dirty="0" smtClean="0"/>
              <a:t>int8, int16, int32, uint8, uint16, uint32, </a:t>
            </a:r>
          </a:p>
          <a:p>
            <a:pPr marL="914400" lvl="2" indent="0">
              <a:buNone/>
            </a:pPr>
            <a:r>
              <a:rPr lang="en-US" dirty="0" smtClean="0"/>
              <a:t>float, string, </a:t>
            </a:r>
            <a:r>
              <a:rPr lang="en-US" dirty="0" err="1" smtClean="0"/>
              <a:t>bool</a:t>
            </a:r>
            <a:r>
              <a:rPr lang="en-US" dirty="0" smtClean="0"/>
              <a:t>, char</a:t>
            </a:r>
          </a:p>
          <a:p>
            <a:pPr lvl="1"/>
            <a:r>
              <a:rPr lang="en-US" dirty="0" err="1" smtClean="0"/>
              <a:t>Programatically</a:t>
            </a:r>
            <a:r>
              <a:rPr lang="en-US" dirty="0" smtClean="0"/>
              <a:t> easy to create multi-item records</a:t>
            </a:r>
          </a:p>
          <a:p>
            <a:pPr lvl="1"/>
            <a:r>
              <a:rPr lang="en-US" dirty="0" smtClean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76977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Telemetry: </a:t>
            </a:r>
            <a:r>
              <a:rPr lang="en-US" dirty="0" err="1" smtClean="0"/>
              <a:t>TelemetryFTC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Add telemetry calls to your program</a:t>
            </a:r>
          </a:p>
          <a:p>
            <a:pPr lvl="1"/>
            <a:r>
              <a:rPr lang="en-US" sz="1900" dirty="0" smtClean="0"/>
              <a:t>Once:</a:t>
            </a:r>
          </a:p>
          <a:p>
            <a:pPr marL="857250" lvl="2" indent="0">
              <a:buNone/>
            </a:pPr>
            <a:r>
              <a:rPr lang="en-US" sz="1200" dirty="0" err="1" smtClean="0">
                <a:latin typeface="Lucida Console" pitchFamily="49" charset="0"/>
              </a:rPr>
              <a:t>TelemetryInitialize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pPr marL="857250" lvl="2" indent="0">
              <a:buNone/>
            </a:pPr>
            <a:r>
              <a:rPr lang="en-US" sz="1200" dirty="0" err="1" smtClean="0">
                <a:latin typeface="Lucida Console" pitchFamily="49" charset="0"/>
              </a:rPr>
              <a:t>TelemetryUseBluetooth</a:t>
            </a:r>
            <a:r>
              <a:rPr lang="en-US" sz="1200" dirty="0" smtClean="0">
                <a:latin typeface="Lucida Console" pitchFamily="49" charset="0"/>
              </a:rPr>
              <a:t>(true);	// if telemetry will indeed use Bluetooth</a:t>
            </a:r>
          </a:p>
          <a:p>
            <a:pPr lvl="1"/>
            <a:r>
              <a:rPr lang="en-US" sz="1900" dirty="0" smtClean="0"/>
              <a:t>As needed:</a:t>
            </a:r>
            <a:endParaRPr lang="en-US" sz="1900" dirty="0"/>
          </a:p>
          <a:p>
            <a:pPr marL="857250" lvl="2" indent="0">
              <a:buNone/>
            </a:pPr>
            <a:r>
              <a:rPr lang="en-US" sz="1200" dirty="0" smtClean="0">
                <a:latin typeface="Lucida Console" pitchFamily="49" charset="0"/>
              </a:rPr>
              <a:t>TelemetryAddInt32(</a:t>
            </a:r>
            <a:r>
              <a:rPr lang="en-US" sz="1200" dirty="0" err="1" smtClean="0">
                <a:latin typeface="Lucida Console" pitchFamily="49" charset="0"/>
              </a:rPr>
              <a:t>nMotorEncoder</a:t>
            </a:r>
            <a:r>
              <a:rPr lang="en-US" sz="1200" dirty="0" smtClean="0">
                <a:latin typeface="Lucida Console" pitchFamily="49" charset="0"/>
              </a:rPr>
              <a:t>[</a:t>
            </a:r>
            <a:r>
              <a:rPr lang="en-US" sz="1200" dirty="0" err="1" smtClean="0">
                <a:latin typeface="Lucida Console" pitchFamily="49" charset="0"/>
              </a:rPr>
              <a:t>motorLeft</a:t>
            </a:r>
            <a:r>
              <a:rPr lang="en-US" sz="1200" dirty="0" smtClean="0">
                <a:latin typeface="Lucida Console" pitchFamily="49" charset="0"/>
              </a:rPr>
              <a:t>]);</a:t>
            </a:r>
          </a:p>
          <a:p>
            <a:pPr marL="857250" lvl="2" indent="0">
              <a:buNone/>
            </a:pPr>
            <a:r>
              <a:rPr lang="en-US" sz="1200" dirty="0" err="1" smtClean="0">
                <a:latin typeface="Lucida Console" pitchFamily="49" charset="0"/>
              </a:rPr>
              <a:t>TelemetryAddFloat</a:t>
            </a:r>
            <a:r>
              <a:rPr lang="en-US" sz="1200" dirty="0" smtClean="0">
                <a:latin typeface="Lucida Console" pitchFamily="49" charset="0"/>
              </a:rPr>
              <a:t>(PI * </a:t>
            </a:r>
            <a:r>
              <a:rPr lang="en-US" sz="1200" dirty="0" err="1" smtClean="0">
                <a:latin typeface="Lucida Console" pitchFamily="49" charset="0"/>
              </a:rPr>
              <a:t>someFunction</a:t>
            </a:r>
            <a:r>
              <a:rPr lang="en-US" sz="1200" dirty="0" smtClean="0">
                <a:latin typeface="Lucida Console" pitchFamily="49" charset="0"/>
              </a:rPr>
              <a:t>());</a:t>
            </a:r>
          </a:p>
          <a:p>
            <a:pPr marL="857250" lvl="2" indent="0">
              <a:buNone/>
            </a:pPr>
            <a:r>
              <a:rPr lang="en-US" sz="1200" dirty="0" err="1" smtClean="0">
                <a:latin typeface="Lucida Console" pitchFamily="49" charset="0"/>
              </a:rPr>
              <a:t>TelemetryAddString</a:t>
            </a:r>
            <a:r>
              <a:rPr lang="en-US" sz="1200" dirty="0" smtClean="0">
                <a:latin typeface="Lucida Console" pitchFamily="49" charset="0"/>
              </a:rPr>
              <a:t>(“hello”);</a:t>
            </a:r>
          </a:p>
          <a:p>
            <a:pPr marL="857250" lvl="2" indent="0">
              <a:buNone/>
            </a:pPr>
            <a:r>
              <a:rPr lang="en-US" sz="1200" dirty="0" err="1" smtClean="0">
                <a:latin typeface="Lucida Console" pitchFamily="49" charset="0"/>
              </a:rPr>
              <a:t>TelemetrySend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pPr lvl="1"/>
            <a:r>
              <a:rPr lang="en-US" sz="1900" dirty="0" smtClean="0"/>
              <a:t>See </a:t>
            </a:r>
            <a:r>
              <a:rPr lang="en-US" sz="1900" dirty="0" err="1" smtClean="0"/>
              <a:t>TelemetrySample.c</a:t>
            </a:r>
            <a:r>
              <a:rPr lang="en-US" sz="1900" dirty="0" smtClean="0"/>
              <a:t> for other examples</a:t>
            </a:r>
            <a:endParaRPr lang="en-US" sz="1200" dirty="0" smtClean="0">
              <a:latin typeface="Lucida Console" pitchFamily="49" charset="0"/>
            </a:endParaRPr>
          </a:p>
          <a:p>
            <a:pPr marL="400050"/>
            <a:r>
              <a:rPr lang="en-US" sz="2400" dirty="0" smtClean="0"/>
              <a:t>Run </a:t>
            </a:r>
            <a:r>
              <a:rPr lang="en-US" sz="2400" dirty="0" err="1" smtClean="0"/>
              <a:t>TelemetryFTC</a:t>
            </a:r>
            <a:endParaRPr lang="en-US" sz="2400" dirty="0" smtClean="0"/>
          </a:p>
          <a:p>
            <a:pPr marL="800100" lvl="1"/>
            <a:r>
              <a:rPr lang="en-US" sz="2000" dirty="0" smtClean="0"/>
              <a:t>Connect to your NXT using </a:t>
            </a:r>
            <a:r>
              <a:rPr lang="en-US" sz="2000" dirty="0" err="1" smtClean="0"/>
              <a:t>TelmetryFTC</a:t>
            </a:r>
            <a:r>
              <a:rPr lang="en-US" sz="2000" dirty="0" smtClean="0"/>
              <a:t> UI</a:t>
            </a:r>
          </a:p>
          <a:p>
            <a:pPr marL="400050"/>
            <a:r>
              <a:rPr lang="en-US" sz="2400" dirty="0" smtClean="0"/>
              <a:t>Run your program on your NXT</a:t>
            </a:r>
          </a:p>
          <a:p>
            <a:pPr marL="800100" lvl="1"/>
            <a:r>
              <a:rPr lang="en-US" sz="2000" dirty="0" smtClean="0"/>
              <a:t>Excel sheet will open automatically and fill up with data</a:t>
            </a:r>
          </a:p>
          <a:p>
            <a:pPr marL="800100" lvl="1"/>
            <a:r>
              <a:rPr lang="en-US" sz="2000" dirty="0" smtClean="0"/>
              <a:t>Each telemetry record will be a row in the sheet</a:t>
            </a:r>
          </a:p>
          <a:p>
            <a:pPr marL="800100" lvl="1"/>
            <a:r>
              <a:rPr lang="en-US" sz="2000" dirty="0" smtClean="0"/>
              <a:t>Each item in each record will be in its own column</a:t>
            </a:r>
          </a:p>
          <a:p>
            <a:pPr marL="400050"/>
            <a:r>
              <a:rPr lang="en-US" sz="2400" dirty="0" smtClean="0"/>
              <a:t>Caveat</a:t>
            </a:r>
          </a:p>
          <a:p>
            <a:pPr marL="800100" lvl="1"/>
            <a:r>
              <a:rPr lang="en-US" sz="2000" dirty="0" err="1" smtClean="0"/>
              <a:t>RobotC</a:t>
            </a:r>
            <a:r>
              <a:rPr lang="en-US" sz="2000" dirty="0" smtClean="0"/>
              <a:t> and </a:t>
            </a:r>
            <a:r>
              <a:rPr lang="en-US" sz="2000" dirty="0" err="1" smtClean="0"/>
              <a:t>TelemetryFTC</a:t>
            </a:r>
            <a:r>
              <a:rPr lang="en-US" sz="2000" dirty="0" smtClean="0"/>
              <a:t> can’t both use Bluetooth simultaneously, so</a:t>
            </a:r>
          </a:p>
          <a:p>
            <a:pPr marL="800100" lvl="1"/>
            <a:r>
              <a:rPr lang="en-US" sz="2000" dirty="0" smtClean="0"/>
              <a:t>Connect one with Bluetooth and the other with USB, or</a:t>
            </a:r>
          </a:p>
          <a:p>
            <a:pPr marL="800100" lvl="1"/>
            <a:r>
              <a:rPr lang="en-US" sz="2000" dirty="0" smtClean="0"/>
              <a:t>Disconnect </a:t>
            </a:r>
            <a:r>
              <a:rPr lang="en-US" sz="2000" dirty="0" err="1" smtClean="0"/>
              <a:t>RobotC</a:t>
            </a:r>
            <a:r>
              <a:rPr lang="en-US" sz="2000" dirty="0" smtClean="0"/>
              <a:t> and run program manually using NXT buttons</a:t>
            </a:r>
          </a:p>
          <a:p>
            <a:pPr marL="1200150" lvl="2"/>
            <a:r>
              <a:rPr lang="en-US" sz="1600" dirty="0" err="1" smtClean="0"/>
              <a:t>TelemetryFTC</a:t>
            </a:r>
            <a:r>
              <a:rPr lang="en-US" sz="1600" dirty="0" smtClean="0"/>
              <a:t> can send joystick to NXT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Telemetry: </a:t>
            </a:r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program that sends telemetry records containing the values of the left and right motor encoders</a:t>
            </a:r>
          </a:p>
          <a:p>
            <a:pPr lvl="1"/>
            <a:r>
              <a:rPr lang="en-US" dirty="0" smtClean="0"/>
              <a:t>Run each motor at </a:t>
            </a:r>
          </a:p>
          <a:p>
            <a:pPr lvl="2"/>
            <a:r>
              <a:rPr lang="en-US" dirty="0" smtClean="0"/>
              <a:t>power==100 for 2 seconds, then power==0 for 1 second</a:t>
            </a:r>
          </a:p>
          <a:p>
            <a:pPr lvl="2"/>
            <a:r>
              <a:rPr lang="en-US" dirty="0" smtClean="0"/>
              <a:t>power==90 for 2 seconds, then power==0 for 1 second</a:t>
            </a:r>
          </a:p>
          <a:p>
            <a:pPr lvl="2"/>
            <a:r>
              <a:rPr lang="en-US" dirty="0" smtClean="0"/>
              <a:t>power==80 for 2 seconds, … 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Include a </a:t>
            </a:r>
            <a:r>
              <a:rPr lang="en-US" dirty="0" err="1" smtClean="0"/>
              <a:t>ms</a:t>
            </a:r>
            <a:r>
              <a:rPr lang="en-US" dirty="0" smtClean="0"/>
              <a:t> timestamp and a telemetry record serial # as the first two items in each telemetry record</a:t>
            </a:r>
          </a:p>
          <a:p>
            <a:pPr lvl="1"/>
            <a:r>
              <a:rPr lang="en-US" dirty="0" smtClean="0"/>
              <a:t>Include appropriate column headers as a first telemetry record</a:t>
            </a:r>
          </a:p>
          <a:p>
            <a:pPr lvl="1"/>
            <a:r>
              <a:rPr lang="en-US" dirty="0" smtClean="0"/>
              <a:t>Plot the results in an Excel graph</a:t>
            </a:r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err="1" smtClean="0"/>
              <a:t>TelemetrySample.c</a:t>
            </a:r>
            <a:r>
              <a:rPr lang="en-US" dirty="0" smtClean="0"/>
              <a:t> has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Advanced++ Topic: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“Multitasking” is a term used to describe the act of </a:t>
            </a:r>
            <a:r>
              <a:rPr lang="en-US" dirty="0" err="1" smtClean="0"/>
              <a:t>somone</a:t>
            </a:r>
            <a:r>
              <a:rPr lang="en-US" dirty="0" smtClean="0"/>
              <a:t> doing many things at the same time</a:t>
            </a:r>
          </a:p>
          <a:p>
            <a:r>
              <a:rPr lang="en-US" dirty="0" smtClean="0"/>
              <a:t>In much the same way, computer programs can run multiple tasks concurrently</a:t>
            </a:r>
          </a:p>
          <a:p>
            <a:r>
              <a:rPr lang="en-US" dirty="0" smtClean="0"/>
              <a:t>This technique is like a sharp knife</a:t>
            </a:r>
          </a:p>
          <a:p>
            <a:pPr lvl="1"/>
            <a:r>
              <a:rPr lang="en-US" dirty="0" smtClean="0"/>
              <a:t>It can do it’s job very effectively</a:t>
            </a:r>
          </a:p>
          <a:p>
            <a:pPr lvl="1"/>
            <a:r>
              <a:rPr lang="en-US" dirty="0" smtClean="0"/>
              <a:t>But it can cut you if you’re not careful</a:t>
            </a:r>
          </a:p>
          <a:p>
            <a:pPr lvl="1"/>
            <a:r>
              <a:rPr lang="en-US" dirty="0" smtClean="0"/>
              <a:t>Keeping yourself safe takes constant vigilance and careful thinking</a:t>
            </a:r>
          </a:p>
          <a:p>
            <a:pPr lvl="2"/>
            <a:r>
              <a:rPr lang="en-US" dirty="0" smtClean="0"/>
              <a:t>This </a:t>
            </a:r>
            <a:r>
              <a:rPr lang="en-US" i="1" dirty="0" smtClean="0"/>
              <a:t>is </a:t>
            </a:r>
            <a:r>
              <a:rPr lang="en-US" dirty="0" smtClean="0"/>
              <a:t>rocket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7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‘task’ keyword indicates a new task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 pitchFamily="49" charset="0"/>
              </a:rPr>
              <a:t>task </a:t>
            </a:r>
            <a:r>
              <a:rPr lang="en-US" sz="2000" dirty="0" err="1">
                <a:latin typeface="Lucida Console" pitchFamily="49" charset="0"/>
              </a:rPr>
              <a:t>d</a:t>
            </a:r>
            <a:r>
              <a:rPr lang="en-US" sz="2000" dirty="0" err="1" smtClean="0">
                <a:latin typeface="Lucida Console" pitchFamily="49" charset="0"/>
              </a:rPr>
              <a:t>isplayTask</a:t>
            </a:r>
            <a:r>
              <a:rPr lang="en-US" sz="2000" dirty="0" smtClean="0">
                <a:latin typeface="Lucida Console" pitchFamily="49" charset="0"/>
              </a:rPr>
              <a:t>() { … }</a:t>
            </a:r>
          </a:p>
          <a:p>
            <a:r>
              <a:rPr lang="en-US" dirty="0" smtClean="0"/>
              <a:t>Each task will execute concurrently with other tasks</a:t>
            </a:r>
          </a:p>
          <a:p>
            <a:pPr lvl="1"/>
            <a:r>
              <a:rPr lang="en-US" dirty="0" smtClean="0"/>
              <a:t>Reality: each task executes for a little while, then the next one gets a turn</a:t>
            </a:r>
          </a:p>
          <a:p>
            <a:pPr lvl="2"/>
            <a:r>
              <a:rPr lang="en-US" dirty="0" smtClean="0"/>
              <a:t>Hundreds or thousands of times per second</a:t>
            </a:r>
          </a:p>
          <a:p>
            <a:pPr lvl="2"/>
            <a:r>
              <a:rPr lang="en-US" dirty="0" smtClean="0"/>
              <a:t>Non-deterministic</a:t>
            </a:r>
          </a:p>
          <a:p>
            <a:r>
              <a:rPr lang="en-US" dirty="0" smtClean="0"/>
              <a:t>Functions for manipulating tasks</a:t>
            </a:r>
          </a:p>
          <a:p>
            <a:pPr lvl="1"/>
            <a:r>
              <a:rPr lang="en-US" dirty="0" err="1" smtClean="0"/>
              <a:t>StartTask</a:t>
            </a:r>
            <a:r>
              <a:rPr lang="en-US" dirty="0" smtClean="0"/>
              <a:t>(</a:t>
            </a:r>
            <a:r>
              <a:rPr lang="en-US" dirty="0" err="1" smtClean="0"/>
              <a:t>displayTask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StopTask</a:t>
            </a:r>
            <a:r>
              <a:rPr lang="en-US" dirty="0" smtClean="0"/>
              <a:t>(</a:t>
            </a:r>
            <a:r>
              <a:rPr lang="en-US" dirty="0" err="1" smtClean="0"/>
              <a:t>displayTask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EndTimeSlice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Current task has nothing better to do</a:t>
            </a:r>
          </a:p>
          <a:p>
            <a:pPr lvl="2"/>
            <a:r>
              <a:rPr lang="en-US" dirty="0" smtClean="0"/>
              <a:t>Let’s other tasks run</a:t>
            </a:r>
          </a:p>
          <a:p>
            <a:r>
              <a:rPr lang="en-US" dirty="0" smtClean="0"/>
              <a:t>Tasks can have priorities </a:t>
            </a:r>
          </a:p>
          <a:p>
            <a:pPr lvl="1"/>
            <a:r>
              <a:rPr lang="en-US" dirty="0" smtClean="0"/>
              <a:t>But there be dragons</a:t>
            </a:r>
          </a:p>
          <a:p>
            <a:pPr lvl="1"/>
            <a:r>
              <a:rPr lang="en-US" dirty="0" smtClean="0"/>
              <a:t>Using task priorities will only give you grief</a:t>
            </a:r>
          </a:p>
          <a:p>
            <a:pPr lvl="1"/>
            <a:r>
              <a:rPr lang="en-US" dirty="0" smtClean="0"/>
              <a:t>Don’t use them! Just don’t!</a:t>
            </a:r>
          </a:p>
        </p:txBody>
      </p:sp>
    </p:spTree>
    <p:extLst>
      <p:ext uri="{BB962C8B-B14F-4D97-AF65-F5344CB8AC3E}">
        <p14:creationId xmlns:p14="http://schemas.microsoft.com/office/powerpoint/2010/main" val="189924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Pitfalls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void deposit(float </a:t>
            </a:r>
            <a:r>
              <a:rPr lang="en-US" sz="700" dirty="0" err="1" smtClean="0">
                <a:latin typeface="Lucida Console" pitchFamily="49" charset="0"/>
              </a:rPr>
              <a:t>depositAmount</a:t>
            </a:r>
            <a:r>
              <a:rPr lang="en-US" sz="700" dirty="0" smtClean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float balance = </a:t>
            </a:r>
            <a:r>
              <a:rPr lang="en-US" sz="700" dirty="0" err="1" smtClean="0">
                <a:latin typeface="Lucida Console" pitchFamily="49" charset="0"/>
              </a:rPr>
              <a:t>readCurrentBalance</a:t>
            </a:r>
            <a:r>
              <a:rPr lang="en-US" sz="700" dirty="0" smtClean="0">
                <a:latin typeface="Lucida Console" pitchFamily="49" charset="0"/>
              </a:rPr>
              <a:t>();   // 1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balance += </a:t>
            </a:r>
            <a:r>
              <a:rPr lang="en-US" sz="700" dirty="0" err="1" smtClean="0">
                <a:latin typeface="Lucida Console" pitchFamily="49" charset="0"/>
              </a:rPr>
              <a:t>depositAmount</a:t>
            </a:r>
            <a:r>
              <a:rPr lang="en-US" sz="700" dirty="0" smtClean="0">
                <a:latin typeface="Lucida Console" pitchFamily="49" charset="0"/>
              </a:rPr>
              <a:t>;               // 2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</a:t>
            </a:r>
            <a:r>
              <a:rPr lang="en-US" sz="700" dirty="0" err="1" smtClean="0">
                <a:latin typeface="Lucida Console" pitchFamily="49" charset="0"/>
              </a:rPr>
              <a:t>writeCurrentBalance</a:t>
            </a:r>
            <a:r>
              <a:rPr lang="en-US" sz="700" dirty="0" smtClean="0">
                <a:latin typeface="Lucida Console" pitchFamily="49" charset="0"/>
              </a:rPr>
              <a:t>(balance);           // 3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sz="7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void withdraw(float </a:t>
            </a:r>
            <a:r>
              <a:rPr lang="en-US" sz="700" dirty="0" err="1" smtClean="0">
                <a:latin typeface="Lucida Console" pitchFamily="49" charset="0"/>
              </a:rPr>
              <a:t>withdrawalAmount</a:t>
            </a:r>
            <a:r>
              <a:rPr lang="en-US" sz="700" dirty="0" smtClean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float balance = </a:t>
            </a:r>
            <a:r>
              <a:rPr lang="en-US" sz="700" dirty="0" err="1" smtClean="0">
                <a:latin typeface="Lucida Console" pitchFamily="49" charset="0"/>
              </a:rPr>
              <a:t>readCurrentBalance</a:t>
            </a:r>
            <a:r>
              <a:rPr lang="en-US" sz="700" dirty="0" smtClean="0">
                <a:latin typeface="Lucida Console" pitchFamily="49" charset="0"/>
              </a:rPr>
              <a:t>();   // 4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balance -= </a:t>
            </a:r>
            <a:r>
              <a:rPr lang="en-US" sz="700" dirty="0" err="1" smtClean="0">
                <a:latin typeface="Lucida Console" pitchFamily="49" charset="0"/>
              </a:rPr>
              <a:t>withdrawalAmount</a:t>
            </a:r>
            <a:r>
              <a:rPr lang="en-US" sz="700" dirty="0" smtClean="0">
                <a:latin typeface="Lucida Console" pitchFamily="49" charset="0"/>
              </a:rPr>
              <a:t>;            // 5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</a:t>
            </a:r>
            <a:r>
              <a:rPr lang="en-US" sz="700" dirty="0" err="1" smtClean="0">
                <a:latin typeface="Lucida Console" pitchFamily="49" charset="0"/>
              </a:rPr>
              <a:t>writeCurrentBalance</a:t>
            </a:r>
            <a:r>
              <a:rPr lang="en-US" sz="700" dirty="0" smtClean="0">
                <a:latin typeface="Lucida Console" pitchFamily="49" charset="0"/>
              </a:rPr>
              <a:t>(balance);           // 6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sz="7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task </a:t>
            </a:r>
            <a:r>
              <a:rPr lang="en-US" sz="700" dirty="0" err="1" smtClean="0">
                <a:latin typeface="Lucida Console" pitchFamily="49" charset="0"/>
              </a:rPr>
              <a:t>oneTask</a:t>
            </a:r>
            <a:r>
              <a:rPr lang="en-US" sz="700" dirty="0" smtClean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deposit(100.00);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sz="7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task </a:t>
            </a:r>
            <a:r>
              <a:rPr lang="en-US" sz="700" dirty="0" err="1" smtClean="0">
                <a:latin typeface="Lucida Console" pitchFamily="49" charset="0"/>
              </a:rPr>
              <a:t>anotherTask</a:t>
            </a:r>
            <a:r>
              <a:rPr lang="en-US" sz="700" dirty="0" smtClean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withdraw(50.00);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 smtClean="0">
                <a:latin typeface="Lucida Console" pitchFamily="49" charset="0"/>
              </a:rPr>
              <a:t>     </a:t>
            </a:r>
          </a:p>
          <a:p>
            <a:r>
              <a:rPr lang="en-US" sz="1400" dirty="0" smtClean="0"/>
              <a:t>What happens if </a:t>
            </a:r>
            <a:r>
              <a:rPr lang="en-US" sz="1400" dirty="0" err="1" smtClean="0"/>
              <a:t>oneTask</a:t>
            </a:r>
            <a:r>
              <a:rPr lang="en-US" sz="1400" dirty="0" smtClean="0"/>
              <a:t>() and </a:t>
            </a:r>
            <a:r>
              <a:rPr lang="en-US" sz="1400" dirty="0" err="1" smtClean="0"/>
              <a:t>anotherTask</a:t>
            </a:r>
            <a:r>
              <a:rPr lang="en-US" sz="1400" dirty="0" smtClean="0"/>
              <a:t>() execute ‘simultaneously’?</a:t>
            </a:r>
          </a:p>
          <a:p>
            <a:pPr lvl="1"/>
            <a:r>
              <a:rPr lang="en-US" sz="1200" dirty="0" smtClean="0"/>
              <a:t>Execution order: 1,2,3,4,5,6: ok</a:t>
            </a:r>
          </a:p>
          <a:p>
            <a:pPr lvl="1"/>
            <a:r>
              <a:rPr lang="en-US" sz="1200" dirty="0" smtClean="0"/>
              <a:t>Execution order: 4,5,6,1,2,3: ok</a:t>
            </a:r>
          </a:p>
          <a:p>
            <a:pPr lvl="1"/>
            <a:r>
              <a:rPr lang="en-US" sz="1200" dirty="0" smtClean="0"/>
              <a:t>Execution order: 1,4,2,3,5,6: disaster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150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100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#include “</a:t>
            </a:r>
            <a:r>
              <a:rPr lang="en-US" dirty="0" err="1" smtClean="0">
                <a:latin typeface="Lucida Console" pitchFamily="49" charset="0"/>
              </a:rPr>
              <a:t>Lock.h</a:t>
            </a:r>
            <a:r>
              <a:rPr lang="en-US" dirty="0" smtClean="0"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LOCK </a:t>
            </a:r>
            <a:r>
              <a:rPr lang="en-US" dirty="0" err="1" smtClean="0">
                <a:latin typeface="Lucida Console" pitchFamily="49" charset="0"/>
              </a:rPr>
              <a:t>accountLock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void deposit(float </a:t>
            </a:r>
            <a:r>
              <a:rPr lang="en-US" dirty="0" err="1" smtClean="0">
                <a:latin typeface="Lucida Console" pitchFamily="49" charset="0"/>
              </a:rPr>
              <a:t>depositAmount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itchFamily="49" charset="0"/>
              </a:rPr>
              <a:t>    </a:t>
            </a:r>
            <a:r>
              <a:rPr lang="en-US" b="1" dirty="0" err="1" smtClean="0">
                <a:latin typeface="Lucida Console" pitchFamily="49" charset="0"/>
              </a:rPr>
              <a:t>LockExclusive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accountLock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//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float balance = </a:t>
            </a:r>
            <a:r>
              <a:rPr lang="en-US" dirty="0" err="1" smtClean="0">
                <a:latin typeface="Lucida Console" pitchFamily="49" charset="0"/>
              </a:rPr>
              <a:t>readCurrentBalance</a:t>
            </a:r>
            <a:r>
              <a:rPr lang="en-US" dirty="0" smtClean="0">
                <a:latin typeface="Lucida Console" pitchFamily="49" charset="0"/>
              </a:rPr>
              <a:t>();   // 1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balance += </a:t>
            </a:r>
            <a:r>
              <a:rPr lang="en-US" dirty="0" err="1" smtClean="0">
                <a:latin typeface="Lucida Console" pitchFamily="49" charset="0"/>
              </a:rPr>
              <a:t>depositAmount</a:t>
            </a:r>
            <a:r>
              <a:rPr lang="en-US" dirty="0" smtClean="0">
                <a:latin typeface="Lucida Console" pitchFamily="49" charset="0"/>
              </a:rPr>
              <a:t>;               // 2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writeCurrentBalance</a:t>
            </a:r>
            <a:r>
              <a:rPr lang="en-US" dirty="0" smtClean="0">
                <a:latin typeface="Lucida Console" pitchFamily="49" charset="0"/>
              </a:rPr>
              <a:t>(balance);           // 3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//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itchFamily="49" charset="0"/>
              </a:rPr>
              <a:t>    </a:t>
            </a:r>
            <a:r>
              <a:rPr lang="en-US" b="1" dirty="0" err="1" smtClean="0">
                <a:latin typeface="Lucida Console" pitchFamily="49" charset="0"/>
              </a:rPr>
              <a:t>ReleaseLock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accountLock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void withdraw(float </a:t>
            </a:r>
            <a:r>
              <a:rPr lang="en-US" dirty="0" err="1" smtClean="0">
                <a:latin typeface="Lucida Console" pitchFamily="49" charset="0"/>
              </a:rPr>
              <a:t>withdrawalAmount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itchFamily="49" charset="0"/>
              </a:rPr>
              <a:t>    </a:t>
            </a:r>
            <a:r>
              <a:rPr lang="en-US" b="1" dirty="0" err="1" smtClean="0">
                <a:latin typeface="Lucida Console" pitchFamily="49" charset="0"/>
              </a:rPr>
              <a:t>LockExclusive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accountLock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//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float balance = </a:t>
            </a:r>
            <a:r>
              <a:rPr lang="en-US" dirty="0" err="1" smtClean="0">
                <a:latin typeface="Lucida Console" pitchFamily="49" charset="0"/>
              </a:rPr>
              <a:t>readCurrentBalance</a:t>
            </a:r>
            <a:r>
              <a:rPr lang="en-US" dirty="0" smtClean="0">
                <a:latin typeface="Lucida Console" pitchFamily="49" charset="0"/>
              </a:rPr>
              <a:t>();   // 4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balance -= </a:t>
            </a:r>
            <a:r>
              <a:rPr lang="en-US" dirty="0" err="1" smtClean="0">
                <a:latin typeface="Lucida Console" pitchFamily="49" charset="0"/>
              </a:rPr>
              <a:t>withdrawalAmount</a:t>
            </a:r>
            <a:r>
              <a:rPr lang="en-US" dirty="0" smtClean="0">
                <a:latin typeface="Lucida Console" pitchFamily="49" charset="0"/>
              </a:rPr>
              <a:t>;            //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writeCurrentBalance</a:t>
            </a:r>
            <a:r>
              <a:rPr lang="en-US" dirty="0" smtClean="0">
                <a:latin typeface="Lucida Console" pitchFamily="49" charset="0"/>
              </a:rPr>
              <a:t>(balance);           // 6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//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itchFamily="49" charset="0"/>
              </a:rPr>
              <a:t>    </a:t>
            </a:r>
            <a:r>
              <a:rPr lang="en-US" b="1" dirty="0" err="1" smtClean="0">
                <a:latin typeface="Lucida Console" pitchFamily="49" charset="0"/>
              </a:rPr>
              <a:t>ReleaseLock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accountLock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task </a:t>
            </a:r>
            <a:r>
              <a:rPr lang="en-US" dirty="0" err="1" smtClean="0">
                <a:latin typeface="Lucida Console" pitchFamily="49" charset="0"/>
              </a:rPr>
              <a:t>oneTask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deposit(100.00);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task </a:t>
            </a:r>
            <a:r>
              <a:rPr lang="en-US" dirty="0" err="1" smtClean="0">
                <a:latin typeface="Lucida Console" pitchFamily="49" charset="0"/>
              </a:rPr>
              <a:t>anotherTask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withdraw(50.00);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371600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Lucida Console" pitchFamily="49" charset="0"/>
              </a:rPr>
              <a:t>task main()</a:t>
            </a:r>
          </a:p>
          <a:p>
            <a:r>
              <a:rPr lang="en-US" sz="800" dirty="0" smtClean="0">
                <a:latin typeface="Lucida Console" pitchFamily="49" charset="0"/>
              </a:rPr>
              <a:t>    {</a:t>
            </a:r>
          </a:p>
          <a:p>
            <a:r>
              <a:rPr lang="en-US" sz="800" b="1" dirty="0" smtClean="0">
                <a:latin typeface="Lucida Console" pitchFamily="49" charset="0"/>
              </a:rPr>
              <a:t>    </a:t>
            </a:r>
            <a:r>
              <a:rPr lang="en-US" sz="800" b="1" dirty="0" err="1" smtClean="0">
                <a:latin typeface="Lucida Console" pitchFamily="49" charset="0"/>
              </a:rPr>
              <a:t>InitializeLock</a:t>
            </a:r>
            <a:r>
              <a:rPr lang="en-US" sz="800" b="1" dirty="0" smtClean="0">
                <a:latin typeface="Lucida Console" pitchFamily="49" charset="0"/>
              </a:rPr>
              <a:t>(</a:t>
            </a:r>
            <a:r>
              <a:rPr lang="en-US" sz="800" b="1" dirty="0" err="1" smtClean="0">
                <a:latin typeface="Lucida Console" pitchFamily="49" charset="0"/>
              </a:rPr>
              <a:t>accountLock</a:t>
            </a:r>
            <a:r>
              <a:rPr lang="en-US" sz="800" b="1" dirty="0" smtClean="0">
                <a:latin typeface="Lucida Console" pitchFamily="49" charset="0"/>
              </a:rPr>
              <a:t>);</a:t>
            </a:r>
          </a:p>
          <a:p>
            <a:r>
              <a:rPr lang="en-US" sz="800" dirty="0" smtClean="0">
                <a:latin typeface="Lucida Console" pitchFamily="49" charset="0"/>
              </a:rPr>
              <a:t>    </a:t>
            </a:r>
            <a:r>
              <a:rPr lang="en-US" sz="800" dirty="0" err="1" smtClean="0">
                <a:latin typeface="Lucida Console" pitchFamily="49" charset="0"/>
              </a:rPr>
              <a:t>StartTask</a:t>
            </a:r>
            <a:r>
              <a:rPr lang="en-US" sz="800" dirty="0" smtClean="0">
                <a:latin typeface="Lucida Console" pitchFamily="49" charset="0"/>
              </a:rPr>
              <a:t>(</a:t>
            </a:r>
            <a:r>
              <a:rPr lang="en-US" sz="800" dirty="0" err="1" smtClean="0">
                <a:latin typeface="Lucida Console" pitchFamily="49" charset="0"/>
              </a:rPr>
              <a:t>oneTask</a:t>
            </a:r>
            <a:r>
              <a:rPr lang="en-US" sz="800" dirty="0" smtClean="0">
                <a:latin typeface="Lucida Console" pitchFamily="49" charset="0"/>
              </a:rPr>
              <a:t>);</a:t>
            </a:r>
          </a:p>
          <a:p>
            <a:r>
              <a:rPr lang="en-US" sz="800" dirty="0" smtClean="0">
                <a:latin typeface="Lucida Console" pitchFamily="49" charset="0"/>
              </a:rPr>
              <a:t>    </a:t>
            </a:r>
            <a:r>
              <a:rPr lang="en-US" sz="800" dirty="0" err="1" smtClean="0">
                <a:latin typeface="Lucida Console" pitchFamily="49" charset="0"/>
              </a:rPr>
              <a:t>StartTask</a:t>
            </a:r>
            <a:r>
              <a:rPr lang="en-US" sz="800" dirty="0" smtClean="0">
                <a:latin typeface="Lucida Console" pitchFamily="49" charset="0"/>
              </a:rPr>
              <a:t>(</a:t>
            </a:r>
            <a:r>
              <a:rPr lang="en-US" sz="800" dirty="0" err="1" smtClean="0">
                <a:latin typeface="Lucida Console" pitchFamily="49" charset="0"/>
              </a:rPr>
              <a:t>anotherTask</a:t>
            </a:r>
            <a:r>
              <a:rPr lang="en-US" sz="800" dirty="0" smtClean="0">
                <a:latin typeface="Lucida Console" pitchFamily="49" charset="0"/>
              </a:rPr>
              <a:t>);</a:t>
            </a:r>
          </a:p>
          <a:p>
            <a:r>
              <a:rPr lang="en-US" sz="800" dirty="0" smtClean="0">
                <a:latin typeface="Lucida Console" pitchFamily="49" charset="0"/>
              </a:rPr>
              <a:t>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6280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Tasks: Three Task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Main task</a:t>
            </a:r>
          </a:p>
          <a:p>
            <a:pPr lvl="1"/>
            <a:r>
              <a:rPr lang="en-US" sz="1200" dirty="0"/>
              <a:t>Main app logic</a:t>
            </a:r>
          </a:p>
          <a:p>
            <a:pPr lvl="1"/>
            <a:r>
              <a:rPr lang="en-US" sz="1200" dirty="0"/>
              <a:t>“Drive 30cm, Turn left 90deg, Drive until you hit a white line”</a:t>
            </a:r>
          </a:p>
          <a:p>
            <a:pPr lvl="1"/>
            <a:r>
              <a:rPr lang="en-US" sz="1200" dirty="0"/>
              <a:t>Often ‘blocks’, waiting for something to finish or some event to happen</a:t>
            </a:r>
          </a:p>
          <a:p>
            <a:r>
              <a:rPr lang="en-US" sz="1400" dirty="0"/>
              <a:t>‘Blackboard’ task</a:t>
            </a:r>
          </a:p>
          <a:p>
            <a:pPr lvl="1"/>
            <a:r>
              <a:rPr lang="en-US" sz="1200" dirty="0"/>
              <a:t>High frequency task</a:t>
            </a:r>
          </a:p>
          <a:p>
            <a:pPr lvl="2"/>
            <a:r>
              <a:rPr lang="en-US" sz="1100" dirty="0"/>
              <a:t>Maybe 50 </a:t>
            </a:r>
            <a:r>
              <a:rPr lang="en-US" sz="1100" dirty="0" err="1"/>
              <a:t>ms</a:t>
            </a:r>
            <a:r>
              <a:rPr lang="en-US" sz="1100" dirty="0"/>
              <a:t> interval</a:t>
            </a:r>
          </a:p>
          <a:p>
            <a:pPr lvl="1"/>
            <a:r>
              <a:rPr lang="en-US" sz="1200" dirty="0"/>
              <a:t>Does </a:t>
            </a:r>
            <a:r>
              <a:rPr lang="en-US" sz="1200" dirty="0" err="1"/>
              <a:t>repetative</a:t>
            </a:r>
            <a:r>
              <a:rPr lang="en-US" sz="1200" dirty="0"/>
              <a:t> stuff that needs constant and frequent attention</a:t>
            </a:r>
          </a:p>
          <a:p>
            <a:pPr lvl="1"/>
            <a:r>
              <a:rPr lang="en-US" sz="1200" dirty="0"/>
              <a:t>Only task to actually read sensor values</a:t>
            </a:r>
          </a:p>
          <a:p>
            <a:pPr lvl="2"/>
            <a:r>
              <a:rPr lang="en-US" sz="1100" dirty="0"/>
              <a:t>Computes derived sensor values</a:t>
            </a:r>
          </a:p>
          <a:p>
            <a:pPr lvl="3"/>
            <a:r>
              <a:rPr lang="en-US" sz="1050" dirty="0"/>
              <a:t>E.g.: gyro </a:t>
            </a:r>
            <a:r>
              <a:rPr lang="en-US" sz="1050" dirty="0" smtClean="0"/>
              <a:t>reports </a:t>
            </a:r>
            <a:r>
              <a:rPr lang="en-US" sz="1050" dirty="0"/>
              <a:t>rate of turn, want accumulated turn angle</a:t>
            </a:r>
          </a:p>
          <a:p>
            <a:pPr lvl="2"/>
            <a:r>
              <a:rPr lang="en-US" sz="1100" dirty="0"/>
              <a:t>Stores values in global variables</a:t>
            </a:r>
          </a:p>
          <a:p>
            <a:pPr lvl="2"/>
            <a:r>
              <a:rPr lang="en-US" sz="1100" dirty="0"/>
              <a:t>Computes ‘stop condition’ events for each sensor</a:t>
            </a:r>
          </a:p>
          <a:p>
            <a:pPr lvl="3"/>
            <a:r>
              <a:rPr lang="en-US" sz="1050" dirty="0"/>
              <a:t>E.g.: has the gyro reached a certain angle</a:t>
            </a:r>
          </a:p>
          <a:p>
            <a:pPr lvl="3"/>
            <a:r>
              <a:rPr lang="en-US" sz="1050" dirty="0"/>
              <a:t>E.g.: does the color sensor see a requested color (white)</a:t>
            </a:r>
          </a:p>
          <a:p>
            <a:pPr lvl="2"/>
            <a:r>
              <a:rPr lang="en-US" sz="1100" dirty="0"/>
              <a:t>Main task indicates which sensors and stop conditions are of interest</a:t>
            </a:r>
          </a:p>
          <a:p>
            <a:pPr lvl="1"/>
            <a:r>
              <a:rPr lang="en-US" sz="1200" dirty="0"/>
              <a:t>Does miscellaneous housekeeping</a:t>
            </a:r>
          </a:p>
          <a:p>
            <a:pPr lvl="2"/>
            <a:r>
              <a:rPr lang="en-US" sz="1100" dirty="0"/>
              <a:t>E.g.: Check for motor stall (this will save you $$$!)</a:t>
            </a:r>
          </a:p>
          <a:p>
            <a:pPr lvl="2"/>
            <a:r>
              <a:rPr lang="en-US" sz="1100" dirty="0"/>
              <a:t>E.g.: Check for rotational servo stall</a:t>
            </a:r>
          </a:p>
          <a:p>
            <a:pPr lvl="2"/>
            <a:r>
              <a:rPr lang="en-US" sz="1100" dirty="0"/>
              <a:t>E.g.: Send heartbeat message to hardware that needs it</a:t>
            </a:r>
          </a:p>
        </p:txBody>
      </p:sp>
    </p:spTree>
    <p:extLst>
      <p:ext uri="{BB962C8B-B14F-4D97-AF65-F5344CB8AC3E}">
        <p14:creationId xmlns:p14="http://schemas.microsoft.com/office/powerpoint/2010/main" val="368055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Tasks: Three Task </a:t>
            </a:r>
            <a:r>
              <a:rPr lang="en-US" dirty="0" err="1" smtClean="0"/>
              <a:t>Architecure</a:t>
            </a:r>
            <a:r>
              <a:rPr lang="en-US" dirty="0" smtClean="0"/>
              <a:t>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Display task</a:t>
            </a:r>
          </a:p>
          <a:p>
            <a:pPr lvl="1"/>
            <a:r>
              <a:rPr lang="en-US" dirty="0"/>
              <a:t>Low frequency task</a:t>
            </a:r>
          </a:p>
          <a:p>
            <a:pPr lvl="2"/>
            <a:r>
              <a:rPr lang="en-US" dirty="0"/>
              <a:t>Maybe 750 </a:t>
            </a:r>
            <a:r>
              <a:rPr lang="en-US" dirty="0" err="1"/>
              <a:t>ms</a:t>
            </a:r>
            <a:r>
              <a:rPr lang="en-US" dirty="0"/>
              <a:t> interval</a:t>
            </a:r>
          </a:p>
          <a:p>
            <a:pPr lvl="1"/>
            <a:r>
              <a:rPr lang="en-US" dirty="0"/>
              <a:t>Posts stuff on the NXT display</a:t>
            </a:r>
          </a:p>
          <a:p>
            <a:r>
              <a:rPr lang="en-US" dirty="0"/>
              <a:t>Important: use locks to control concurrency between tasks</a:t>
            </a:r>
          </a:p>
          <a:p>
            <a:pPr lvl="1"/>
            <a:r>
              <a:rPr lang="en-US" dirty="0"/>
              <a:t>Blackboard lock </a:t>
            </a:r>
          </a:p>
          <a:p>
            <a:pPr lvl="2"/>
            <a:r>
              <a:rPr lang="en-US" dirty="0"/>
              <a:t>Owned by the blackboard task to </a:t>
            </a:r>
            <a:r>
              <a:rPr lang="en-US" dirty="0" smtClean="0"/>
              <a:t>write the </a:t>
            </a:r>
            <a:r>
              <a:rPr lang="en-US" dirty="0"/>
              <a:t>state it updates</a:t>
            </a:r>
          </a:p>
          <a:p>
            <a:pPr lvl="2"/>
            <a:r>
              <a:rPr lang="en-US" dirty="0"/>
              <a:t>Owned by other tasks </a:t>
            </a:r>
            <a:r>
              <a:rPr lang="en-US" dirty="0" smtClean="0"/>
              <a:t>when they want to read that state</a:t>
            </a:r>
          </a:p>
          <a:p>
            <a:pPr lvl="1"/>
            <a:r>
              <a:rPr lang="en-US" dirty="0" smtClean="0"/>
              <a:t>Display lock</a:t>
            </a:r>
          </a:p>
          <a:p>
            <a:pPr lvl="2"/>
            <a:r>
              <a:rPr lang="en-US" dirty="0" smtClean="0"/>
              <a:t>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RobotC</a:t>
            </a:r>
            <a:r>
              <a:rPr lang="en-US" dirty="0" smtClean="0"/>
              <a:t> quirk</a:t>
            </a:r>
          </a:p>
          <a:p>
            <a:pPr lvl="1"/>
            <a:r>
              <a:rPr lang="en-US" dirty="0" smtClean="0"/>
              <a:t>A function may be called only by one task at a time</a:t>
            </a:r>
          </a:p>
          <a:p>
            <a:pPr lvl="2"/>
            <a:r>
              <a:rPr lang="en-US" dirty="0" smtClean="0"/>
              <a:t>Exception: all </a:t>
            </a:r>
            <a:r>
              <a:rPr lang="en-US" dirty="0" err="1" smtClean="0"/>
              <a:t>RobotC</a:t>
            </a:r>
            <a:r>
              <a:rPr lang="en-US" dirty="0" smtClean="0"/>
              <a:t> ‘</a:t>
            </a:r>
            <a:r>
              <a:rPr lang="en-US" dirty="0" err="1" smtClean="0"/>
              <a:t>intrinsics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So think carefully about who calls which of the functions you write, and what locks (if any) control that</a:t>
            </a:r>
          </a:p>
          <a:p>
            <a:r>
              <a:rPr lang="en-US" dirty="0" smtClean="0"/>
              <a:t>Avoid ‘deadlock’</a:t>
            </a:r>
          </a:p>
          <a:p>
            <a:pPr lvl="1"/>
            <a:r>
              <a:rPr lang="en-US" dirty="0" smtClean="0"/>
              <a:t>If using multiple locks, define a strict locking order</a:t>
            </a:r>
          </a:p>
          <a:p>
            <a:pPr lvl="1"/>
            <a:r>
              <a:rPr lang="en-US" dirty="0" smtClean="0"/>
              <a:t>E.g.: if you acquire both the blackboard and the display locks, you </a:t>
            </a:r>
            <a:r>
              <a:rPr lang="en-US" i="1" dirty="0" smtClean="0"/>
              <a:t>must </a:t>
            </a:r>
            <a:r>
              <a:rPr lang="en-US" dirty="0" smtClean="0"/>
              <a:t>get the blackboard lock first</a:t>
            </a:r>
          </a:p>
          <a:p>
            <a:pPr lvl="1"/>
            <a:r>
              <a:rPr lang="en-US" dirty="0" smtClean="0"/>
              <a:t>Exception: leaf locks</a:t>
            </a:r>
          </a:p>
        </p:txBody>
      </p:sp>
    </p:spTree>
    <p:extLst>
      <p:ext uri="{BB962C8B-B14F-4D97-AF65-F5344CB8AC3E}">
        <p14:creationId xmlns:p14="http://schemas.microsoft.com/office/powerpoint/2010/main" val="8415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TeleOp</a:t>
            </a:r>
            <a:r>
              <a:rPr lang="en-US" sz="2800" dirty="0" smtClean="0"/>
              <a:t> mode in First Tech </a:t>
            </a:r>
            <a:r>
              <a:rPr lang="en-US" sz="2800" dirty="0" err="1" smtClean="0"/>
              <a:t>Challege</a:t>
            </a:r>
            <a:r>
              <a:rPr lang="en-US" sz="2800" dirty="0" smtClean="0"/>
              <a:t> is played with one or two 10-button joystick controllers</a:t>
            </a:r>
          </a:p>
          <a:p>
            <a:r>
              <a:rPr lang="en-US" sz="2800" dirty="0" smtClean="0"/>
              <a:t>Robot/Debugger Windows/Joystick Control - Game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26594"/>
            <a:ext cx="4276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6594"/>
            <a:ext cx="39243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6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program that uses the Three Task Architecture</a:t>
            </a:r>
          </a:p>
          <a:p>
            <a:pPr lvl="1"/>
            <a:r>
              <a:rPr lang="en-US" dirty="0" smtClean="0"/>
              <a:t>Choose some sensor(s) for the blackboard task to read if the main task wishes to see them</a:t>
            </a:r>
          </a:p>
          <a:p>
            <a:pPr lvl="1"/>
            <a:r>
              <a:rPr lang="en-US" dirty="0" smtClean="0"/>
              <a:t>Define appropriate stop condition events for those sensors and have the blackboard task compute whether those events have been triggered or not</a:t>
            </a:r>
          </a:p>
          <a:p>
            <a:pPr lvl="1"/>
            <a:r>
              <a:rPr lang="en-US" dirty="0" smtClean="0"/>
              <a:t>Have the main task perform a sequence of actions based on sensor events</a:t>
            </a:r>
          </a:p>
          <a:p>
            <a:pPr lvl="2"/>
            <a:r>
              <a:rPr lang="en-US" dirty="0" smtClean="0"/>
              <a:t>E.g.: Playing beeps or music</a:t>
            </a:r>
          </a:p>
          <a:p>
            <a:pPr lvl="2"/>
            <a:r>
              <a:rPr lang="en-US" dirty="0" smtClean="0"/>
              <a:t>E.g.: Starting or stopping motors</a:t>
            </a:r>
          </a:p>
          <a:p>
            <a:pPr lvl="1"/>
            <a:r>
              <a:rPr lang="en-US" dirty="0" smtClean="0"/>
              <a:t>Have the display task post some useful diagnostic information to the screen</a:t>
            </a:r>
          </a:p>
          <a:p>
            <a:pPr lvl="1"/>
            <a:r>
              <a:rPr lang="en-US" dirty="0" smtClean="0"/>
              <a:t>Bonus: have the blackboard task check for motor stall</a:t>
            </a:r>
          </a:p>
          <a:p>
            <a:pPr lvl="2"/>
            <a:r>
              <a:rPr lang="en-US" dirty="0" smtClean="0"/>
              <a:t>A motor is stalled if it has power applied to it but it hasn’t moved in “a while”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JoystickDriver.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Compatible with “</a:t>
            </a:r>
            <a:r>
              <a:rPr lang="en-US" dirty="0" err="1" smtClean="0"/>
              <a:t>JoystickDriver.c</a:t>
            </a:r>
            <a:r>
              <a:rPr lang="en-US" dirty="0" smtClean="0"/>
              <a:t>” built-in to </a:t>
            </a:r>
            <a:r>
              <a:rPr lang="en-US" dirty="0" err="1" smtClean="0"/>
              <a:t>RobotC</a:t>
            </a:r>
            <a:endParaRPr lang="en-US" dirty="0" smtClean="0"/>
          </a:p>
          <a:p>
            <a:pPr lvl="1"/>
            <a:r>
              <a:rPr lang="en-US" dirty="0" smtClean="0"/>
              <a:t>Includes enhancements and bug fixes</a:t>
            </a:r>
            <a:endParaRPr lang="en-US" dirty="0" smtClean="0"/>
          </a:p>
          <a:p>
            <a:r>
              <a:rPr lang="en-US" dirty="0" err="1" smtClean="0"/>
              <a:t>getJoystickSettings</a:t>
            </a:r>
            <a:r>
              <a:rPr lang="en-US" dirty="0" smtClean="0"/>
              <a:t>(joystick) function</a:t>
            </a:r>
          </a:p>
          <a:p>
            <a:pPr lvl="1"/>
            <a:r>
              <a:rPr lang="en-US" dirty="0" smtClean="0"/>
              <a:t>Reads the current state of the joystick controllers into the global variable ‘joystick’</a:t>
            </a:r>
          </a:p>
          <a:p>
            <a:pPr lvl="1"/>
            <a:r>
              <a:rPr lang="en-US" dirty="0" smtClean="0"/>
              <a:t>Returns a Boolean indicating whether there’s </a:t>
            </a:r>
            <a:r>
              <a:rPr lang="en-US" dirty="0" smtClean="0"/>
              <a:t>anything new </a:t>
            </a:r>
            <a:r>
              <a:rPr lang="en-US" dirty="0" smtClean="0"/>
              <a:t>since the last time it was called.</a:t>
            </a:r>
          </a:p>
          <a:p>
            <a:pPr marL="857250" lvl="2" indent="0">
              <a:buNone/>
            </a:pPr>
            <a:r>
              <a:rPr lang="en-US" sz="1600" dirty="0" smtClean="0">
                <a:latin typeface="Lucida Console" pitchFamily="49" charset="0"/>
              </a:rPr>
              <a:t>if (</a:t>
            </a:r>
            <a:r>
              <a:rPr lang="en-US" sz="1600" dirty="0" err="1" smtClean="0">
                <a:latin typeface="Lucida Console" pitchFamily="49" charset="0"/>
              </a:rPr>
              <a:t>getJoystickSettings</a:t>
            </a:r>
            <a:r>
              <a:rPr lang="en-US" sz="1600" dirty="0" smtClean="0">
                <a:latin typeface="Lucida Console" pitchFamily="49" charset="0"/>
              </a:rPr>
              <a:t>(joystick))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{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…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}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Controllers: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Each of the </a:t>
            </a:r>
            <a:r>
              <a:rPr lang="en-US" sz="2000" dirty="0" smtClean="0"/>
              <a:t>buttons </a:t>
            </a:r>
            <a:r>
              <a:rPr lang="en-US" sz="2000" dirty="0" smtClean="0"/>
              <a:t>has a name:</a:t>
            </a:r>
          </a:p>
          <a:p>
            <a:pPr lvl="1"/>
            <a:r>
              <a:rPr lang="en-US" sz="1400" dirty="0" smtClean="0">
                <a:latin typeface="Lucida Console" pitchFamily="49" charset="0"/>
              </a:rPr>
              <a:t>JOYBTN_LEFTTRIGGER_UPPER, JOYBTN_RIGHTTRIGGER_UPPER, JOYBTN_LEFTTRIGGER_LOWER, JOYBTN_RIGHTTRIGGER_LOWER, JOYBTN_TOP_LEFT, JOYBTN_TOP_RIGHT, JOYBTN_JOYSTICK_LEFT, JOYBTN_JOYSTICK_RIGHT, </a:t>
            </a:r>
            <a:r>
              <a:rPr lang="en-US" sz="1400" dirty="0">
                <a:latin typeface="Lucida Console" pitchFamily="49" charset="0"/>
              </a:rPr>
              <a:t>JOYBTN_1, JOYBTN_2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 JOYBTN_</a:t>
            </a:r>
            <a:r>
              <a:rPr lang="en-US" sz="1400" dirty="0" smtClean="0">
                <a:latin typeface="Lucida Console" pitchFamily="49" charset="0"/>
              </a:rPr>
              <a:t>3,</a:t>
            </a:r>
            <a:r>
              <a:rPr lang="en-US" sz="1400" dirty="0">
                <a:latin typeface="Lucida Console" pitchFamily="49" charset="0"/>
              </a:rPr>
              <a:t> JOYBTN_</a:t>
            </a:r>
            <a:r>
              <a:rPr lang="en-US" sz="1400" dirty="0" smtClean="0">
                <a:latin typeface="Lucida Console" pitchFamily="49" charset="0"/>
              </a:rPr>
              <a:t>4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2000" dirty="0" err="1" smtClean="0"/>
              <a:t>joyBtn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button) returns true if ‘button’ is pressed on controller ‘</a:t>
            </a:r>
            <a:r>
              <a:rPr lang="en-US" sz="2000" dirty="0" err="1" smtClean="0"/>
              <a:t>jyc</a:t>
            </a:r>
            <a:r>
              <a:rPr lang="en-US" sz="2000" dirty="0" smtClean="0"/>
              <a:t>’ (which should have value 1 or 2)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Lucida Console" pitchFamily="49" charset="0"/>
              </a:rPr>
              <a:t>if (</a:t>
            </a:r>
            <a:r>
              <a:rPr lang="en-US" sz="1400" dirty="0" err="1" smtClean="0">
                <a:latin typeface="Lucida Console" pitchFamily="49" charset="0"/>
              </a:rPr>
              <a:t>joyBtn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jyc</a:t>
            </a:r>
            <a:r>
              <a:rPr lang="en-US" sz="1400" dirty="0" smtClean="0">
                <a:latin typeface="Lucida Console" pitchFamily="49" charset="0"/>
              </a:rPr>
              <a:t>, JOYBTN_RIGHTTRIGGER_LOWER))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{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…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2000" dirty="0" err="1" smtClean="0"/>
              <a:t>joyBtnOnce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button) is like </a:t>
            </a:r>
            <a:r>
              <a:rPr lang="en-US" sz="2000" dirty="0" err="1" smtClean="0"/>
              <a:t>joyBtn</a:t>
            </a:r>
            <a:r>
              <a:rPr lang="en-US" sz="2000" dirty="0" smtClean="0"/>
              <a:t>(</a:t>
            </a:r>
            <a:r>
              <a:rPr lang="en-US" sz="2000" dirty="0" err="1" smtClean="0"/>
              <a:t>jyc</a:t>
            </a:r>
            <a:r>
              <a:rPr lang="en-US" sz="2000" dirty="0" smtClean="0"/>
              <a:t>, button), but returns true only once per button </a:t>
            </a:r>
            <a:r>
              <a:rPr lang="en-US" sz="2000" dirty="0" smtClean="0"/>
              <a:t>press</a:t>
            </a:r>
          </a:p>
          <a:p>
            <a:pPr lvl="1"/>
            <a:r>
              <a:rPr lang="en-US" sz="1800" dirty="0" smtClean="0"/>
              <a:t>In your UI, this is often actually what you want: something to happen exactly once whenever a certain button is pressed</a:t>
            </a:r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Controllers: 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‘</a:t>
            </a:r>
            <a:r>
              <a:rPr lang="en-US" sz="2400" dirty="0"/>
              <a:t>h</a:t>
            </a:r>
            <a:r>
              <a:rPr lang="en-US" sz="2400" dirty="0" smtClean="0"/>
              <a:t>at</a:t>
            </a:r>
            <a:r>
              <a:rPr lang="en-US" sz="2400" dirty="0" smtClean="0"/>
              <a:t>’ </a:t>
            </a:r>
            <a:r>
              <a:rPr lang="en-US" sz="2400" dirty="0" smtClean="0"/>
              <a:t>is sometimes </a:t>
            </a:r>
            <a:r>
              <a:rPr lang="en-US" sz="2400" dirty="0" smtClean="0"/>
              <a:t>called ‘directional pad</a:t>
            </a:r>
            <a:r>
              <a:rPr lang="en-US" sz="2400" dirty="0" smtClean="0"/>
              <a:t>’</a:t>
            </a:r>
          </a:p>
          <a:p>
            <a:pPr lvl="1"/>
            <a:r>
              <a:rPr lang="en-US" sz="2000" dirty="0" smtClean="0"/>
              <a:t>But ‘hat’ is shorter and sweeter to type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  <a:p>
            <a:r>
              <a:rPr lang="en-US" sz="2400" dirty="0" smtClean="0"/>
              <a:t>Eight different directions: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Lucida Console" pitchFamily="49" charset="0"/>
              </a:rPr>
              <a:t>JOYHAT_UP, JOYHAT_UPRIGHT, JOYHAT_RIGHT, JOYHAT_DOWNRIGHT, JOYHAT_DOWN, JOYHAT_DOWNLEFT, JOYHAT_LEFT, JOYHAT_UPLEFT, JOYHAT_NONE</a:t>
            </a:r>
          </a:p>
          <a:p>
            <a:r>
              <a:rPr lang="en-US" sz="2400" dirty="0" err="1" smtClean="0"/>
              <a:t>joyHat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 hat) returns true if the hat on controller ‘</a:t>
            </a:r>
            <a:r>
              <a:rPr lang="en-US" sz="2400" dirty="0" err="1" smtClean="0"/>
              <a:t>jyc</a:t>
            </a:r>
            <a:r>
              <a:rPr lang="en-US" sz="2400" dirty="0" smtClean="0"/>
              <a:t>’ is in position ‘hat’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Lucida Console" pitchFamily="49" charset="0"/>
              </a:rPr>
              <a:t>if (</a:t>
            </a:r>
            <a:r>
              <a:rPr lang="en-US" sz="1200" dirty="0" err="1" smtClean="0">
                <a:latin typeface="Lucida Console" pitchFamily="49" charset="0"/>
              </a:rPr>
              <a:t>joyHat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jyc</a:t>
            </a:r>
            <a:r>
              <a:rPr lang="en-US" sz="1200" dirty="0" smtClean="0">
                <a:latin typeface="Lucida Console" pitchFamily="49" charset="0"/>
              </a:rPr>
              <a:t>, JOYHAT_RIGHT))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Lucida Console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Lucida Console" pitchFamily="49" charset="0"/>
              </a:rPr>
              <a:t>    …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Lucida Console" pitchFamily="49" charset="0"/>
              </a:rPr>
              <a:t>    }</a:t>
            </a:r>
          </a:p>
          <a:p>
            <a:pPr marL="344488" indent="-287338"/>
            <a:r>
              <a:rPr lang="en-US" sz="2400" dirty="0" err="1" smtClean="0"/>
              <a:t>joyHatOnce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 hat) like </a:t>
            </a:r>
            <a:r>
              <a:rPr lang="en-US" sz="2400" dirty="0" err="1" smtClean="0"/>
              <a:t>joyHat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 hat), but only returns true once until the hat is no longer in the ‘hat’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36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Joysticks Controllers: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Communication Disconnect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if communication between your human driver and your bot goes down?</a:t>
            </a:r>
          </a:p>
          <a:p>
            <a:pPr lvl="1"/>
            <a:r>
              <a:rPr lang="en-US" sz="2000" dirty="0" smtClean="0"/>
              <a:t>Rare, but </a:t>
            </a:r>
            <a:r>
              <a:rPr lang="en-US" sz="2000" dirty="0" smtClean="0"/>
              <a:t>it does happen</a:t>
            </a:r>
            <a:endParaRPr lang="en-US" sz="2000" dirty="0" smtClean="0"/>
          </a:p>
          <a:p>
            <a:pPr lvl="1"/>
            <a:r>
              <a:rPr lang="en-US" sz="2000" dirty="0" smtClean="0"/>
              <a:t>Want to take conservative protective measures (stop the bot!)</a:t>
            </a:r>
          </a:p>
          <a:p>
            <a:r>
              <a:rPr lang="en-US" sz="2400" dirty="0" err="1" smtClean="0"/>
              <a:t>joyMessageTime</a:t>
            </a:r>
            <a:r>
              <a:rPr lang="en-US" sz="2400" dirty="0" smtClean="0"/>
              <a:t>() returns the time at which the last joystick message was received</a:t>
            </a:r>
          </a:p>
          <a:p>
            <a:pPr lvl="1"/>
            <a:r>
              <a:rPr lang="en-US" sz="2000" dirty="0" smtClean="0"/>
              <a:t>Compare against system clock: </a:t>
            </a:r>
            <a:r>
              <a:rPr lang="en-US" sz="2000" dirty="0" err="1" smtClean="0"/>
              <a:t>nSysTime</a:t>
            </a:r>
            <a:endParaRPr lang="en-US" sz="2000" dirty="0" smtClean="0"/>
          </a:p>
          <a:p>
            <a:r>
              <a:rPr lang="en-US" sz="2400" dirty="0" err="1" smtClean="0"/>
              <a:t>joyMessageCount</a:t>
            </a:r>
            <a:r>
              <a:rPr lang="en-US" sz="2400" dirty="0" smtClean="0"/>
              <a:t>() returns how many messages we’ve seen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Can only ‘lose’ communication if we’ve had some already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if (</a:t>
            </a:r>
            <a:r>
              <a:rPr lang="en-US" sz="1500" dirty="0" err="1" smtClean="0">
                <a:latin typeface="Lucida Console" pitchFamily="49" charset="0"/>
              </a:rPr>
              <a:t>joyMessageCount</a:t>
            </a:r>
            <a:r>
              <a:rPr lang="en-US" sz="1500" dirty="0" smtClean="0">
                <a:latin typeface="Lucida Console" pitchFamily="49" charset="0"/>
              </a:rPr>
              <a:t>() &gt; 0  &amp;&amp; </a:t>
            </a:r>
            <a:r>
              <a:rPr lang="en-US" sz="1500" dirty="0" err="1" smtClean="0">
                <a:latin typeface="Lucida Console" pitchFamily="49" charset="0"/>
              </a:rPr>
              <a:t>nSysTime</a:t>
            </a:r>
            <a:r>
              <a:rPr lang="en-US" sz="1500" dirty="0" smtClean="0">
                <a:latin typeface="Lucida Console" pitchFamily="49" charset="0"/>
              </a:rPr>
              <a:t> - </a:t>
            </a:r>
            <a:r>
              <a:rPr lang="en-US" sz="1500" dirty="0" err="1" smtClean="0">
                <a:latin typeface="Lucida Console" pitchFamily="49" charset="0"/>
              </a:rPr>
              <a:t>joyMessageTime</a:t>
            </a:r>
            <a:r>
              <a:rPr lang="en-US" sz="1500" dirty="0" smtClean="0">
                <a:latin typeface="Lucida Console" pitchFamily="49" charset="0"/>
              </a:rPr>
              <a:t>() &gt; 1000)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500" dirty="0">
                <a:latin typeface="Lucida Console" pitchFamily="49" charset="0"/>
              </a:rPr>
              <a:t> </a:t>
            </a:r>
            <a:r>
              <a:rPr lang="en-US" sz="1500" dirty="0" smtClean="0">
                <a:latin typeface="Lucida Console" pitchFamily="49" charset="0"/>
              </a:rPr>
              <a:t>   …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17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Fun: Making Music and Beeps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#include “</a:t>
            </a:r>
            <a:r>
              <a:rPr lang="en-US" sz="2400" dirty="0" err="1" smtClean="0"/>
              <a:t>music.h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musicFifth</a:t>
            </a:r>
            <a:r>
              <a:rPr lang="en-US" sz="1500" dirty="0" smtClean="0">
                <a:latin typeface="Lucida Console" pitchFamily="49" charset="0"/>
              </a:rPr>
              <a:t>[] =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NOTE_G,      NOTE_EIGHTH,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NOTE_G,      NOTE_EIGHTH,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NOTE_G,      NOTE_EIGHTH,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NOTE_E_FLAT, NOTE_HALF,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};</a:t>
            </a:r>
          </a:p>
          <a:p>
            <a:pPr marL="400050" lvl="1" indent="0"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…</a:t>
            </a:r>
            <a:endParaRPr lang="en-US" sz="1500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</a:t>
            </a:r>
            <a:r>
              <a:rPr lang="en-US" sz="1500" dirty="0" err="1" smtClean="0">
                <a:latin typeface="Lucida Console" pitchFamily="49" charset="0"/>
              </a:rPr>
              <a:t>PlayMusic</a:t>
            </a:r>
            <a:r>
              <a:rPr lang="en-US" sz="1500" dirty="0" smtClean="0">
                <a:latin typeface="Lucida Console" pitchFamily="49" charset="0"/>
              </a:rPr>
              <a:t>(</a:t>
            </a:r>
            <a:r>
              <a:rPr lang="en-US" sz="1500" dirty="0" err="1" smtClean="0">
                <a:latin typeface="Lucida Console" pitchFamily="49" charset="0"/>
              </a:rPr>
              <a:t>musicFifth</a:t>
            </a:r>
            <a:r>
              <a:rPr lang="en-US" sz="1500" dirty="0" smtClean="0">
                <a:latin typeface="Lucida Console" pitchFamily="49" charset="0"/>
              </a:rPr>
              <a:t>, 100, NOTE_QUARTER);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…</a:t>
            </a:r>
          </a:p>
          <a:p>
            <a:pPr marL="400050" lvl="1" indent="0">
              <a:buNone/>
            </a:pPr>
            <a:endParaRPr lang="en-US" sz="1500" dirty="0" smtClean="0">
              <a:latin typeface="Lucida Console" pitchFamily="49" charset="0"/>
            </a:endParaRPr>
          </a:p>
          <a:p>
            <a:r>
              <a:rPr lang="en-US" sz="2600" dirty="0" smtClean="0"/>
              <a:t>Making beeps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1500" dirty="0" smtClean="0">
                <a:latin typeface="Lucida Console" pitchFamily="49" charset="0"/>
              </a:rPr>
              <a:t> …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Beep();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Beep(NOTE_D);</a:t>
            </a:r>
          </a:p>
          <a:p>
            <a:pPr marL="400050" lvl="1" indent="0">
              <a:buNone/>
            </a:pPr>
            <a:r>
              <a:rPr lang="en-US" sz="1500" dirty="0">
                <a:latin typeface="Lucida Console" pitchFamily="49" charset="0"/>
              </a:rPr>
              <a:t> </a:t>
            </a:r>
            <a:r>
              <a:rPr lang="en-US" sz="1500" dirty="0" smtClean="0">
                <a:latin typeface="Lucida Console" pitchFamily="49" charset="0"/>
              </a:rPr>
              <a:t>   Beep(NOTE_E_FLAT, 300);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Lucida Console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49813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Controllers: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Write</a:t>
            </a:r>
            <a:r>
              <a:rPr lang="en-US" sz="2800" baseline="0" dirty="0" smtClean="0"/>
              <a:t> a program that plays a tune when the left upper</a:t>
            </a:r>
            <a:r>
              <a:rPr lang="en-US" sz="2800" dirty="0" smtClean="0"/>
              <a:t> trigger of </a:t>
            </a:r>
            <a:r>
              <a:rPr lang="en-US" sz="2800" baseline="0" dirty="0" smtClean="0"/>
              <a:t>joystick controller #1</a:t>
            </a:r>
            <a:r>
              <a:rPr lang="en-US" sz="2800" dirty="0" smtClean="0"/>
              <a:t> </a:t>
            </a:r>
            <a:r>
              <a:rPr lang="en-US" sz="2800" baseline="0" dirty="0" smtClean="0"/>
              <a:t>is pressed</a:t>
            </a:r>
          </a:p>
          <a:p>
            <a:pPr lvl="1"/>
            <a:r>
              <a:rPr lang="en-US" sz="2400" dirty="0" smtClean="0"/>
              <a:t>Compare the use of </a:t>
            </a:r>
            <a:r>
              <a:rPr lang="en-US" sz="2400" dirty="0" err="1" smtClean="0"/>
              <a:t>joyBtn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,…) with </a:t>
            </a:r>
            <a:r>
              <a:rPr lang="en-US" sz="2400" dirty="0" err="1" smtClean="0"/>
              <a:t>joyBtnOnce</a:t>
            </a:r>
            <a:r>
              <a:rPr lang="en-US" sz="2400" dirty="0" smtClean="0"/>
              <a:t>(</a:t>
            </a:r>
            <a:r>
              <a:rPr lang="en-US" sz="2400" dirty="0" err="1" smtClean="0"/>
              <a:t>jyc</a:t>
            </a:r>
            <a:r>
              <a:rPr lang="en-US" sz="2400" dirty="0" smtClean="0"/>
              <a:t>,…)</a:t>
            </a:r>
            <a:endParaRPr lang="en-US" sz="2400" baseline="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229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</a:rPr>
              <a:t>#include "</a:t>
            </a:r>
            <a:r>
              <a:rPr lang="en-US" sz="1200" dirty="0" err="1" smtClean="0">
                <a:latin typeface="Lucida Console" pitchFamily="49" charset="0"/>
              </a:rPr>
              <a:t>joystickdriver.h</a:t>
            </a:r>
            <a:r>
              <a:rPr lang="en-US" sz="1200" dirty="0" smtClean="0">
                <a:latin typeface="Lucida Console" pitchFamily="49" charset="0"/>
              </a:rPr>
              <a:t>"</a:t>
            </a:r>
          </a:p>
          <a:p>
            <a:r>
              <a:rPr lang="en-US" sz="1200" dirty="0" smtClean="0">
                <a:latin typeface="Lucida Console" pitchFamily="49" charset="0"/>
              </a:rPr>
              <a:t>#include "</a:t>
            </a:r>
            <a:r>
              <a:rPr lang="en-US" sz="1200" dirty="0" err="1" smtClean="0">
                <a:latin typeface="Lucida Console" pitchFamily="49" charset="0"/>
              </a:rPr>
              <a:t>music.h</a:t>
            </a:r>
            <a:r>
              <a:rPr lang="en-US" sz="1200" dirty="0" smtClean="0">
                <a:latin typeface="Lucida Console" pitchFamily="49" charset="0"/>
              </a:rPr>
              <a:t>"</a:t>
            </a:r>
          </a:p>
          <a:p>
            <a:r>
              <a:rPr lang="en-US" sz="1200" dirty="0" smtClean="0">
                <a:latin typeface="Lucida Console" pitchFamily="49" charset="0"/>
              </a:rPr>
              <a:t>task main()</a:t>
            </a:r>
          </a:p>
          <a:p>
            <a:r>
              <a:rPr lang="en-US" sz="1200" dirty="0" smtClean="0">
                <a:latin typeface="Lucida Console" pitchFamily="49" charset="0"/>
              </a:rPr>
              <a:t>    {</a:t>
            </a:r>
          </a:p>
          <a:p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 Beep();	// make a noise when we start</a:t>
            </a:r>
          </a:p>
          <a:p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jyc</a:t>
            </a:r>
            <a:r>
              <a:rPr lang="en-US" sz="1200" dirty="0" smtClean="0">
                <a:latin typeface="Lucida Console" pitchFamily="49" charset="0"/>
              </a:rPr>
              <a:t> = 1;	// we’ll use controller#1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    while (true)</a:t>
            </a:r>
          </a:p>
          <a:p>
            <a:r>
              <a:rPr lang="en-US" sz="1200" dirty="0" smtClean="0">
                <a:latin typeface="Lucida Console" pitchFamily="49" charset="0"/>
              </a:rPr>
              <a:t>        {</a:t>
            </a:r>
          </a:p>
          <a:p>
            <a:r>
              <a:rPr lang="en-US" sz="1200" dirty="0" smtClean="0">
                <a:latin typeface="Lucida Console" pitchFamily="49" charset="0"/>
              </a:rPr>
              <a:t>        if (there’s new joystick data available)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{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respond to the joystick state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}</a:t>
            </a:r>
          </a:p>
          <a:p>
            <a:r>
              <a:rPr lang="en-US" sz="1200" dirty="0" smtClean="0">
                <a:latin typeface="Lucida Console" pitchFamily="49" charset="0"/>
              </a:rPr>
              <a:t>        else if (we’ve been disconnected)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{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do something about it</a:t>
            </a:r>
          </a:p>
          <a:p>
            <a:r>
              <a:rPr lang="en-US" sz="1200" dirty="0" smtClean="0">
                <a:latin typeface="Lucida Console" pitchFamily="49" charset="0"/>
              </a:rPr>
              <a:t>            }</a:t>
            </a:r>
          </a:p>
          <a:p>
            <a:r>
              <a:rPr lang="en-US" sz="1200" dirty="0" smtClean="0">
                <a:latin typeface="Lucida Console" pitchFamily="49" charset="0"/>
              </a:rPr>
              <a:t>        }</a:t>
            </a:r>
          </a:p>
          <a:p>
            <a:r>
              <a:rPr lang="en-US" sz="1200" dirty="0" smtClean="0">
                <a:latin typeface="Lucida Console" pitchFamily="49" charset="0"/>
              </a:rPr>
              <a:t>    }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2397</Words>
  <Application>Microsoft Office PowerPoint</Application>
  <PresentationFormat>On-screen Show (4:3)</PresentationFormat>
  <Paragraphs>407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RobotC Introductory Seminar:  Advanced Topics</vt:lpstr>
      <vt:lpstr>Overview</vt:lpstr>
      <vt:lpstr>Joystick Controllers</vt:lpstr>
      <vt:lpstr>Joystick Controllers: Basics</vt:lpstr>
      <vt:lpstr>Joystick Controllers: Buttons</vt:lpstr>
      <vt:lpstr>Joystick Controllers: Hat</vt:lpstr>
      <vt:lpstr>Joysticks Controllers:  Communication Disconnect</vt:lpstr>
      <vt:lpstr>Fun: Making Music and Beeps</vt:lpstr>
      <vt:lpstr>Joystick Controllers: Exercise</vt:lpstr>
      <vt:lpstr>Joystick Controllers: Joysticks</vt:lpstr>
      <vt:lpstr>Joystick Controllers: Joysticks (cnt’d)</vt:lpstr>
      <vt:lpstr>Motors</vt:lpstr>
      <vt:lpstr>Motors: Configuration</vt:lpstr>
      <vt:lpstr>Motors: Control</vt:lpstr>
      <vt:lpstr>Motors: Encoders</vt:lpstr>
      <vt:lpstr>Debugging: Tracing to Debug Stream</vt:lpstr>
      <vt:lpstr>Motors: Exercise</vt:lpstr>
      <vt:lpstr>Motors: Cautions</vt:lpstr>
      <vt:lpstr>Telemetry</vt:lpstr>
      <vt:lpstr>Telemetry: TelemetryFTC</vt:lpstr>
      <vt:lpstr>Telemetry: TelemetryFTC Basics</vt:lpstr>
      <vt:lpstr>Telemetry: Excercise</vt:lpstr>
      <vt:lpstr>Advanced++ Topic: Tasks</vt:lpstr>
      <vt:lpstr>Tasks: Mechanisms</vt:lpstr>
      <vt:lpstr>Tasks: Pitfalls of Concurrency</vt:lpstr>
      <vt:lpstr>Tasks: Locking</vt:lpstr>
      <vt:lpstr>Tasks: Three Task Architecture</vt:lpstr>
      <vt:lpstr>Tasks: Three Task Architecure (cnt’d)</vt:lpstr>
      <vt:lpstr>Tasks: Cautions</vt:lpstr>
      <vt:lpstr>Tasks: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RobotC: Some Advanced Thoughts</dc:title>
  <dc:creator>Robert Atkinson</dc:creator>
  <cp:lastModifiedBy>Robert Atkinson</cp:lastModifiedBy>
  <cp:revision>329</cp:revision>
  <dcterms:created xsi:type="dcterms:W3CDTF">2011-08-26T17:05:54Z</dcterms:created>
  <dcterms:modified xsi:type="dcterms:W3CDTF">2011-09-01T00:14:41Z</dcterms:modified>
</cp:coreProperties>
</file>