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20"/>
  </p:notesMasterIdLst>
  <p:sldIdLst>
    <p:sldId id="256" r:id="rId2"/>
    <p:sldId id="258" r:id="rId3"/>
    <p:sldId id="257" r:id="rId4"/>
    <p:sldId id="259" r:id="rId5"/>
    <p:sldId id="260" r:id="rId6"/>
    <p:sldId id="261" r:id="rId7"/>
    <p:sldId id="262" r:id="rId8"/>
    <p:sldId id="263" r:id="rId9"/>
    <p:sldId id="264" r:id="rId10"/>
    <p:sldId id="265" r:id="rId11"/>
    <p:sldId id="266" r:id="rId12"/>
    <p:sldId id="273" r:id="rId13"/>
    <p:sldId id="272" r:id="rId14"/>
    <p:sldId id="274" r:id="rId15"/>
    <p:sldId id="275" r:id="rId16"/>
    <p:sldId id="276" r:id="rId17"/>
    <p:sldId id="278" r:id="rId18"/>
    <p:sldId id="28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89" d="100"/>
          <a:sy n="89" d="100"/>
        </p:scale>
        <p:origin x="120" y="10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C27DD-9162-4C5B-B940-F45559814671}" type="datetimeFigureOut">
              <a:rPr lang="fr-FR" smtClean="0"/>
              <a:t>01/07/2022</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DC2709-8750-4ABD-9FA3-7E968C9D59B7}" type="slidenum">
              <a:rPr lang="fr-FR" smtClean="0"/>
              <a:t>‹#›</a:t>
            </a:fld>
            <a:endParaRPr lang="fr-FR"/>
          </a:p>
        </p:txBody>
      </p:sp>
    </p:spTree>
    <p:extLst>
      <p:ext uri="{BB962C8B-B14F-4D97-AF65-F5344CB8AC3E}">
        <p14:creationId xmlns:p14="http://schemas.microsoft.com/office/powerpoint/2010/main" val="3258989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9A5E92C9-7FCC-4558-A919-4203AC49D9AB}" type="datetime1">
              <a:rPr lang="en-US" smtClean="0"/>
              <a:t>7/1/2022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258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1E192C-01E4-4CBB-96C1-37A26E3E667A}" type="datetime1">
              <a:rPr lang="en-US" smtClean="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9758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4668F800-36C6-4293-93EE-CF7E1D49BE64}" type="datetime1">
              <a:rPr lang="en-US" smtClean="0"/>
              <a:t>7/1/2022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3534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470C7A-C6D2-4C7E-A9AB-5C9D7DD846DA}" type="datetime1">
              <a:rPr lang="en-US" smtClean="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7998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D63DEF4-F456-4471-B642-7EBF00CAAEC3}" type="datetime1">
              <a:rPr lang="en-US" smtClean="0"/>
              <a:t>7/1/2022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5270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535251-B4E8-42F5-9762-655B9DE2EF1E}" type="datetime1">
              <a:rPr lang="en-US" smtClean="0"/>
              <a:t>7/1/2022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1159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5D8BC2-89CE-4A69-AD23-2DD35CFDFF45}" type="datetime1">
              <a:rPr lang="en-US" smtClean="0"/>
              <a:t>7/1/2022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0886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D0B76E-5321-4889-8431-A53A93B1B476}" type="datetime1">
              <a:rPr lang="en-US" smtClean="0"/>
              <a:t>7/1/2022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0925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813EE0-9345-43ED-9528-0A9D4D0C6B8E}" type="datetime1">
              <a:rPr lang="en-US" smtClean="0"/>
              <a:t>7/1/2022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0008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074931F3-7583-4925-98E7-471618AC5193}" type="datetime1">
              <a:rPr lang="en-US" smtClean="0"/>
              <a:t>7/1/2022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3048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6C6BB4-02A6-4FA5-9200-F9A612C3C01E}" type="datetime1">
              <a:rPr lang="en-US" smtClean="0"/>
              <a:t>7/1/2022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9534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F822DB6-B6FE-4EEE-8775-2E958185CCB0}" type="datetime1">
              <a:rPr lang="en-US" smtClean="0"/>
              <a:t>7/1/2022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364898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54BFC-242B-4EA3-A0E2-1EA27F74DE4D}"/>
              </a:ext>
            </a:extLst>
          </p:cNvPr>
          <p:cNvSpPr>
            <a:spLocks noGrp="1"/>
          </p:cNvSpPr>
          <p:nvPr>
            <p:ph type="ctrTitle"/>
          </p:nvPr>
        </p:nvSpPr>
        <p:spPr/>
        <p:txBody>
          <a:bodyPr>
            <a:normAutofit/>
          </a:bodyPr>
          <a:lstStyle/>
          <a:p>
            <a:r>
              <a:rPr lang="fr-FR" sz="4800" dirty="0"/>
              <a:t>RAPPORT DE PROJET</a:t>
            </a:r>
          </a:p>
        </p:txBody>
      </p:sp>
      <p:sp>
        <p:nvSpPr>
          <p:cNvPr id="3" name="Subtitle 2">
            <a:extLst>
              <a:ext uri="{FF2B5EF4-FFF2-40B4-BE49-F238E27FC236}">
                <a16:creationId xmlns:a16="http://schemas.microsoft.com/office/drawing/2014/main" id="{0214B3D1-DE31-4A6F-9A75-C9B7A993B5EE}"/>
              </a:ext>
            </a:extLst>
          </p:cNvPr>
          <p:cNvSpPr>
            <a:spLocks noGrp="1"/>
          </p:cNvSpPr>
          <p:nvPr>
            <p:ph type="subTitle" idx="1"/>
          </p:nvPr>
        </p:nvSpPr>
        <p:spPr>
          <a:xfrm>
            <a:off x="517026" y="2567635"/>
            <a:ext cx="10993546" cy="590321"/>
          </a:xfrm>
        </p:spPr>
        <p:txBody>
          <a:bodyPr/>
          <a:lstStyle/>
          <a:p>
            <a:r>
              <a:rPr lang="fr-FR" dirty="0"/>
              <a:t>Développement d’une application web E-commerce</a:t>
            </a:r>
          </a:p>
        </p:txBody>
      </p:sp>
      <p:sp>
        <p:nvSpPr>
          <p:cNvPr id="5" name="Slide Number Placeholder 4">
            <a:extLst>
              <a:ext uri="{FF2B5EF4-FFF2-40B4-BE49-F238E27FC236}">
                <a16:creationId xmlns:a16="http://schemas.microsoft.com/office/drawing/2014/main" id="{8FB1BEB0-276B-41E9-96FF-770E9A227366}"/>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4" name="TextBox 3">
            <a:extLst>
              <a:ext uri="{FF2B5EF4-FFF2-40B4-BE49-F238E27FC236}">
                <a16:creationId xmlns:a16="http://schemas.microsoft.com/office/drawing/2014/main" id="{0FFAEC83-C9AB-4487-83D0-A362B6ABA067}"/>
              </a:ext>
            </a:extLst>
          </p:cNvPr>
          <p:cNvSpPr txBox="1"/>
          <p:nvPr/>
        </p:nvSpPr>
        <p:spPr>
          <a:xfrm>
            <a:off x="761999" y="4536458"/>
            <a:ext cx="6489032" cy="1015663"/>
          </a:xfrm>
          <a:prstGeom prst="rect">
            <a:avLst/>
          </a:prstGeom>
          <a:noFill/>
        </p:spPr>
        <p:txBody>
          <a:bodyPr wrap="square" rtlCol="0">
            <a:spAutoFit/>
          </a:bodyPr>
          <a:lstStyle/>
          <a:p>
            <a:r>
              <a:rPr lang="fr-FR" sz="2400" dirty="0">
                <a:solidFill>
                  <a:schemeClr val="bg1">
                    <a:lumMod val="95000"/>
                  </a:schemeClr>
                </a:solidFill>
              </a:rPr>
              <a:t>Réalisé par :</a:t>
            </a:r>
            <a:br>
              <a:rPr lang="fr-FR" dirty="0"/>
            </a:br>
            <a:r>
              <a:rPr lang="fr-FR" dirty="0">
                <a:solidFill>
                  <a:schemeClr val="bg1">
                    <a:lumMod val="95000"/>
                  </a:schemeClr>
                </a:solidFill>
              </a:rPr>
              <a:t>Mehdi Hayeg</a:t>
            </a:r>
            <a:br>
              <a:rPr lang="fr-FR" dirty="0">
                <a:solidFill>
                  <a:schemeClr val="bg1">
                    <a:lumMod val="95000"/>
                  </a:schemeClr>
                </a:solidFill>
              </a:rPr>
            </a:br>
            <a:r>
              <a:rPr lang="fr-FR" dirty="0" err="1">
                <a:solidFill>
                  <a:schemeClr val="bg1">
                    <a:lumMod val="95000"/>
                  </a:schemeClr>
                </a:solidFill>
              </a:rPr>
              <a:t>Ibtihal</a:t>
            </a:r>
            <a:r>
              <a:rPr lang="fr-FR" dirty="0">
                <a:solidFill>
                  <a:schemeClr val="bg1">
                    <a:lumMod val="95000"/>
                  </a:schemeClr>
                </a:solidFill>
              </a:rPr>
              <a:t> </a:t>
            </a:r>
            <a:r>
              <a:rPr lang="fr-FR" dirty="0" err="1">
                <a:solidFill>
                  <a:schemeClr val="bg1">
                    <a:lumMod val="95000"/>
                  </a:schemeClr>
                </a:solidFill>
              </a:rPr>
              <a:t>Moubarrad</a:t>
            </a:r>
            <a:endParaRPr lang="fr-FR" dirty="0">
              <a:solidFill>
                <a:schemeClr val="bg1">
                  <a:lumMod val="95000"/>
                </a:schemeClr>
              </a:solidFill>
            </a:endParaRPr>
          </a:p>
        </p:txBody>
      </p:sp>
      <p:pic>
        <p:nvPicPr>
          <p:cNvPr id="8" name="Picture 7">
            <a:extLst>
              <a:ext uri="{FF2B5EF4-FFF2-40B4-BE49-F238E27FC236}">
                <a16:creationId xmlns:a16="http://schemas.microsoft.com/office/drawing/2014/main" id="{07FAD44F-F9EF-4B74-A453-FAE7F1D347A4}"/>
              </a:ext>
            </a:extLst>
          </p:cNvPr>
          <p:cNvPicPr>
            <a:picLocks noChangeAspect="1"/>
          </p:cNvPicPr>
          <p:nvPr/>
        </p:nvPicPr>
        <p:blipFill>
          <a:blip r:embed="rId2"/>
          <a:stretch>
            <a:fillRect/>
          </a:stretch>
        </p:blipFill>
        <p:spPr>
          <a:xfrm>
            <a:off x="7095203" y="3300301"/>
            <a:ext cx="3732629" cy="3020961"/>
          </a:xfrm>
          <a:prstGeom prst="rect">
            <a:avLst/>
          </a:prstGeom>
        </p:spPr>
      </p:pic>
    </p:spTree>
    <p:extLst>
      <p:ext uri="{BB962C8B-B14F-4D97-AF65-F5344CB8AC3E}">
        <p14:creationId xmlns:p14="http://schemas.microsoft.com/office/powerpoint/2010/main" val="1040600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FC01-2C41-4D36-A6B1-91DD817875A9}"/>
              </a:ext>
            </a:extLst>
          </p:cNvPr>
          <p:cNvSpPr>
            <a:spLocks noGrp="1"/>
          </p:cNvSpPr>
          <p:nvPr>
            <p:ph type="title"/>
          </p:nvPr>
        </p:nvSpPr>
        <p:spPr/>
        <p:txBody>
          <a:bodyPr/>
          <a:lstStyle/>
          <a:p>
            <a:r>
              <a:rPr lang="fr-FR" b="1" dirty="0"/>
              <a:t>Tables :</a:t>
            </a:r>
          </a:p>
        </p:txBody>
      </p:sp>
      <p:sp>
        <p:nvSpPr>
          <p:cNvPr id="9" name="Slide Number Placeholder 8">
            <a:extLst>
              <a:ext uri="{FF2B5EF4-FFF2-40B4-BE49-F238E27FC236}">
                <a16:creationId xmlns:a16="http://schemas.microsoft.com/office/drawing/2014/main" id="{939EE0D7-71F3-40C7-8F55-7B8ABFE78AF8}"/>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3" name="Picture 2">
            <a:extLst>
              <a:ext uri="{FF2B5EF4-FFF2-40B4-BE49-F238E27FC236}">
                <a16:creationId xmlns:a16="http://schemas.microsoft.com/office/drawing/2014/main" id="{947EA850-7EA4-4FEF-B1B2-C4835EB69446}"/>
              </a:ext>
            </a:extLst>
          </p:cNvPr>
          <p:cNvPicPr>
            <a:picLocks noChangeAspect="1"/>
          </p:cNvPicPr>
          <p:nvPr/>
        </p:nvPicPr>
        <p:blipFill>
          <a:blip r:embed="rId2"/>
          <a:stretch>
            <a:fillRect/>
          </a:stretch>
        </p:blipFill>
        <p:spPr>
          <a:xfrm>
            <a:off x="3541007" y="1949275"/>
            <a:ext cx="4922437" cy="4908725"/>
          </a:xfrm>
          <a:prstGeom prst="rect">
            <a:avLst/>
          </a:prstGeom>
        </p:spPr>
      </p:pic>
    </p:spTree>
    <p:extLst>
      <p:ext uri="{BB962C8B-B14F-4D97-AF65-F5344CB8AC3E}">
        <p14:creationId xmlns:p14="http://schemas.microsoft.com/office/powerpoint/2010/main" val="2118503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FC01-2C41-4D36-A6B1-91DD817875A9}"/>
              </a:ext>
            </a:extLst>
          </p:cNvPr>
          <p:cNvSpPr>
            <a:spLocks noGrp="1"/>
          </p:cNvSpPr>
          <p:nvPr>
            <p:ph type="title"/>
          </p:nvPr>
        </p:nvSpPr>
        <p:spPr/>
        <p:txBody>
          <a:bodyPr/>
          <a:lstStyle/>
          <a:p>
            <a:r>
              <a:rPr lang="fr-FR" dirty="0"/>
              <a:t>Interface de l’application</a:t>
            </a:r>
            <a:endParaRPr lang="fr-FR" b="1" dirty="0"/>
          </a:p>
        </p:txBody>
      </p:sp>
      <p:sp>
        <p:nvSpPr>
          <p:cNvPr id="3" name="Content Placeholder 2">
            <a:extLst>
              <a:ext uri="{FF2B5EF4-FFF2-40B4-BE49-F238E27FC236}">
                <a16:creationId xmlns:a16="http://schemas.microsoft.com/office/drawing/2014/main" id="{0127B3C0-B60C-4A72-945F-B29866CAFD7B}"/>
              </a:ext>
            </a:extLst>
          </p:cNvPr>
          <p:cNvSpPr>
            <a:spLocks noGrp="1"/>
          </p:cNvSpPr>
          <p:nvPr>
            <p:ph idx="1"/>
          </p:nvPr>
        </p:nvSpPr>
        <p:spPr>
          <a:xfrm>
            <a:off x="581192" y="2180497"/>
            <a:ext cx="11029615" cy="2961548"/>
          </a:xfrm>
        </p:spPr>
        <p:txBody>
          <a:bodyPr>
            <a:normAutofit/>
          </a:bodyPr>
          <a:lstStyle/>
          <a:p>
            <a:r>
              <a:rPr lang="fr-FR" sz="2000" dirty="0"/>
              <a:t>Nous exposerons quelques interfaces de notre application, en essayant à chaque fois de décrire les différents objets interactifs mis à la disposition de l’utilisateur.</a:t>
            </a:r>
          </a:p>
          <a:p>
            <a:r>
              <a:rPr lang="fr-FR" sz="2000" dirty="0"/>
              <a:t>Lors de lancement de l’application, une interface apparaît.</a:t>
            </a:r>
          </a:p>
          <a:p>
            <a:endParaRPr lang="fr-FR" dirty="0"/>
          </a:p>
        </p:txBody>
      </p:sp>
      <p:sp>
        <p:nvSpPr>
          <p:cNvPr id="7" name="Slide Number Placeholder 6">
            <a:extLst>
              <a:ext uri="{FF2B5EF4-FFF2-40B4-BE49-F238E27FC236}">
                <a16:creationId xmlns:a16="http://schemas.microsoft.com/office/drawing/2014/main" id="{878D1896-9730-4C38-A7D2-6538ED8057D6}"/>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311500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1BBBCE-5E07-41E7-B670-807413E17616}"/>
              </a:ext>
            </a:extLst>
          </p:cNvPr>
          <p:cNvSpPr txBox="1"/>
          <p:nvPr/>
        </p:nvSpPr>
        <p:spPr>
          <a:xfrm>
            <a:off x="3771293" y="6197501"/>
            <a:ext cx="3621889" cy="369332"/>
          </a:xfrm>
          <a:prstGeom prst="rect">
            <a:avLst/>
          </a:prstGeom>
          <a:noFill/>
        </p:spPr>
        <p:txBody>
          <a:bodyPr wrap="none" rtlCol="0">
            <a:spAutoFit/>
          </a:bodyPr>
          <a:lstStyle/>
          <a:p>
            <a:r>
              <a:rPr lang="fr-FR" dirty="0"/>
              <a:t>vous serez emmener a la page client </a:t>
            </a:r>
          </a:p>
        </p:txBody>
      </p:sp>
      <p:sp>
        <p:nvSpPr>
          <p:cNvPr id="5" name="Slide Number Placeholder 4">
            <a:extLst>
              <a:ext uri="{FF2B5EF4-FFF2-40B4-BE49-F238E27FC236}">
                <a16:creationId xmlns:a16="http://schemas.microsoft.com/office/drawing/2014/main" id="{96B75986-9C2D-408F-A279-5F3192AB739C}"/>
              </a:ext>
            </a:extLst>
          </p:cNvPr>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6" name="Picture 5">
            <a:extLst>
              <a:ext uri="{FF2B5EF4-FFF2-40B4-BE49-F238E27FC236}">
                <a16:creationId xmlns:a16="http://schemas.microsoft.com/office/drawing/2014/main" id="{7D302640-4A17-4015-AAB8-ED489B5FB6C9}"/>
              </a:ext>
            </a:extLst>
          </p:cNvPr>
          <p:cNvPicPr>
            <a:picLocks noChangeAspect="1"/>
          </p:cNvPicPr>
          <p:nvPr/>
        </p:nvPicPr>
        <p:blipFill>
          <a:blip r:embed="rId2"/>
          <a:stretch>
            <a:fillRect/>
          </a:stretch>
        </p:blipFill>
        <p:spPr>
          <a:xfrm>
            <a:off x="0" y="613186"/>
            <a:ext cx="12192000" cy="5584315"/>
          </a:xfrm>
          <a:prstGeom prst="rect">
            <a:avLst/>
          </a:prstGeom>
        </p:spPr>
      </p:pic>
    </p:spTree>
    <p:extLst>
      <p:ext uri="{BB962C8B-B14F-4D97-AF65-F5344CB8AC3E}">
        <p14:creationId xmlns:p14="http://schemas.microsoft.com/office/powerpoint/2010/main" val="3500013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3A50E1-EB72-44E6-8A7E-14B8970A5CB3}"/>
              </a:ext>
            </a:extLst>
          </p:cNvPr>
          <p:cNvSpPr txBox="1"/>
          <p:nvPr/>
        </p:nvSpPr>
        <p:spPr>
          <a:xfrm>
            <a:off x="1387736" y="5931057"/>
            <a:ext cx="9151993" cy="369332"/>
          </a:xfrm>
          <a:prstGeom prst="rect">
            <a:avLst/>
          </a:prstGeom>
          <a:noFill/>
        </p:spPr>
        <p:txBody>
          <a:bodyPr wrap="none" rtlCol="0">
            <a:spAutoFit/>
          </a:bodyPr>
          <a:lstStyle/>
          <a:p>
            <a:r>
              <a:rPr lang="fr-FR" dirty="0"/>
              <a:t>Le responsable ou l’administrateur est invité à s’authentifier en saisissant ses paramètres d’accès</a:t>
            </a:r>
          </a:p>
        </p:txBody>
      </p:sp>
      <p:sp>
        <p:nvSpPr>
          <p:cNvPr id="5" name="Slide Number Placeholder 4">
            <a:extLst>
              <a:ext uri="{FF2B5EF4-FFF2-40B4-BE49-F238E27FC236}">
                <a16:creationId xmlns:a16="http://schemas.microsoft.com/office/drawing/2014/main" id="{1E1346C3-1B8E-4666-BF6D-ADDDF3AD029B}"/>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6" name="Picture 5">
            <a:extLst>
              <a:ext uri="{FF2B5EF4-FFF2-40B4-BE49-F238E27FC236}">
                <a16:creationId xmlns:a16="http://schemas.microsoft.com/office/drawing/2014/main" id="{9F85685B-37D2-44B8-8380-754069981B22}"/>
              </a:ext>
            </a:extLst>
          </p:cNvPr>
          <p:cNvPicPr>
            <a:picLocks noChangeAspect="1"/>
          </p:cNvPicPr>
          <p:nvPr/>
        </p:nvPicPr>
        <p:blipFill>
          <a:blip r:embed="rId2"/>
          <a:stretch>
            <a:fillRect/>
          </a:stretch>
        </p:blipFill>
        <p:spPr>
          <a:xfrm>
            <a:off x="3416372" y="619883"/>
            <a:ext cx="5359255" cy="5336254"/>
          </a:xfrm>
          <a:prstGeom prst="rect">
            <a:avLst/>
          </a:prstGeom>
        </p:spPr>
      </p:pic>
    </p:spTree>
    <p:extLst>
      <p:ext uri="{BB962C8B-B14F-4D97-AF65-F5344CB8AC3E}">
        <p14:creationId xmlns:p14="http://schemas.microsoft.com/office/powerpoint/2010/main" val="2176494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D936EB-F144-470A-9E22-23A5A21D83FE}"/>
              </a:ext>
            </a:extLst>
          </p:cNvPr>
          <p:cNvSpPr txBox="1"/>
          <p:nvPr/>
        </p:nvSpPr>
        <p:spPr>
          <a:xfrm>
            <a:off x="1700413" y="6211669"/>
            <a:ext cx="7811369" cy="369332"/>
          </a:xfrm>
          <a:prstGeom prst="rect">
            <a:avLst/>
          </a:prstGeom>
          <a:noFill/>
        </p:spPr>
        <p:txBody>
          <a:bodyPr wrap="none" rtlCol="0">
            <a:spAutoFit/>
          </a:bodyPr>
          <a:lstStyle/>
          <a:p>
            <a:r>
              <a:rPr lang="fr-FR" dirty="0"/>
              <a:t>Vous pouvez ensuite commencer à gérer les produits, consulter l'application web. </a:t>
            </a:r>
          </a:p>
        </p:txBody>
      </p:sp>
      <p:sp>
        <p:nvSpPr>
          <p:cNvPr id="5" name="Slide Number Placeholder 4">
            <a:extLst>
              <a:ext uri="{FF2B5EF4-FFF2-40B4-BE49-F238E27FC236}">
                <a16:creationId xmlns:a16="http://schemas.microsoft.com/office/drawing/2014/main" id="{C81E59B2-A627-4B97-B795-A8147AE86AF6}"/>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6" name="Picture 5">
            <a:extLst>
              <a:ext uri="{FF2B5EF4-FFF2-40B4-BE49-F238E27FC236}">
                <a16:creationId xmlns:a16="http://schemas.microsoft.com/office/drawing/2014/main" id="{AB4C159B-14A0-4D24-B4BC-D755C99645B0}"/>
              </a:ext>
            </a:extLst>
          </p:cNvPr>
          <p:cNvPicPr>
            <a:picLocks noChangeAspect="1"/>
          </p:cNvPicPr>
          <p:nvPr/>
        </p:nvPicPr>
        <p:blipFill>
          <a:blip r:embed="rId2"/>
          <a:stretch>
            <a:fillRect/>
          </a:stretch>
        </p:blipFill>
        <p:spPr>
          <a:xfrm>
            <a:off x="0" y="1854086"/>
            <a:ext cx="12192000" cy="3149827"/>
          </a:xfrm>
          <a:prstGeom prst="rect">
            <a:avLst/>
          </a:prstGeom>
        </p:spPr>
      </p:pic>
    </p:spTree>
    <p:extLst>
      <p:ext uri="{BB962C8B-B14F-4D97-AF65-F5344CB8AC3E}">
        <p14:creationId xmlns:p14="http://schemas.microsoft.com/office/powerpoint/2010/main" val="3567753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886E24-B26A-4DAD-88DC-97D2C07B0E05}"/>
              </a:ext>
            </a:extLst>
          </p:cNvPr>
          <p:cNvSpPr txBox="1"/>
          <p:nvPr/>
        </p:nvSpPr>
        <p:spPr>
          <a:xfrm>
            <a:off x="3196905" y="5803204"/>
            <a:ext cx="5798190" cy="369332"/>
          </a:xfrm>
          <a:prstGeom prst="rect">
            <a:avLst/>
          </a:prstGeom>
          <a:noFill/>
        </p:spPr>
        <p:txBody>
          <a:bodyPr wrap="none" rtlCol="0">
            <a:spAutoFit/>
          </a:bodyPr>
          <a:lstStyle/>
          <a:p>
            <a:r>
              <a:rPr lang="fr-FR" dirty="0"/>
              <a:t>Représente l’interface qui nous permet d’ajouter un article.</a:t>
            </a:r>
          </a:p>
        </p:txBody>
      </p:sp>
      <p:sp>
        <p:nvSpPr>
          <p:cNvPr id="5" name="Slide Number Placeholder 4">
            <a:extLst>
              <a:ext uri="{FF2B5EF4-FFF2-40B4-BE49-F238E27FC236}">
                <a16:creationId xmlns:a16="http://schemas.microsoft.com/office/drawing/2014/main" id="{ABC0E229-6FDE-4258-90BE-F038DA1A9907}"/>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6" name="Picture 5">
            <a:extLst>
              <a:ext uri="{FF2B5EF4-FFF2-40B4-BE49-F238E27FC236}">
                <a16:creationId xmlns:a16="http://schemas.microsoft.com/office/drawing/2014/main" id="{44C70D38-BE69-4DBD-BCD3-70841562ADB3}"/>
              </a:ext>
            </a:extLst>
          </p:cNvPr>
          <p:cNvPicPr>
            <a:picLocks noChangeAspect="1"/>
          </p:cNvPicPr>
          <p:nvPr/>
        </p:nvPicPr>
        <p:blipFill>
          <a:blip r:embed="rId2"/>
          <a:stretch>
            <a:fillRect/>
          </a:stretch>
        </p:blipFill>
        <p:spPr>
          <a:xfrm>
            <a:off x="1411512" y="922228"/>
            <a:ext cx="9146788" cy="4880976"/>
          </a:xfrm>
          <a:prstGeom prst="rect">
            <a:avLst/>
          </a:prstGeom>
        </p:spPr>
      </p:pic>
    </p:spTree>
    <p:extLst>
      <p:ext uri="{BB962C8B-B14F-4D97-AF65-F5344CB8AC3E}">
        <p14:creationId xmlns:p14="http://schemas.microsoft.com/office/powerpoint/2010/main" val="1827283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29DE73-A432-4A4C-A263-43B7AEFD43C2}"/>
              </a:ext>
            </a:extLst>
          </p:cNvPr>
          <p:cNvSpPr txBox="1"/>
          <p:nvPr/>
        </p:nvSpPr>
        <p:spPr>
          <a:xfrm>
            <a:off x="4615030" y="6161848"/>
            <a:ext cx="4970034" cy="369332"/>
          </a:xfrm>
          <a:prstGeom prst="rect">
            <a:avLst/>
          </a:prstGeom>
          <a:noFill/>
        </p:spPr>
        <p:txBody>
          <a:bodyPr wrap="square" rtlCol="0">
            <a:spAutoFit/>
          </a:bodyPr>
          <a:lstStyle/>
          <a:p>
            <a:r>
              <a:rPr lang="fr-FR" dirty="0"/>
              <a:t>Gérer les commandes</a:t>
            </a:r>
          </a:p>
        </p:txBody>
      </p:sp>
      <p:sp>
        <p:nvSpPr>
          <p:cNvPr id="5" name="Slide Number Placeholder 4">
            <a:extLst>
              <a:ext uri="{FF2B5EF4-FFF2-40B4-BE49-F238E27FC236}">
                <a16:creationId xmlns:a16="http://schemas.microsoft.com/office/drawing/2014/main" id="{28E254B3-A7CE-4BAA-8104-3FCF046CE643}"/>
              </a:ext>
            </a:extLst>
          </p:cNvPr>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6" name="Picture 5">
            <a:extLst>
              <a:ext uri="{FF2B5EF4-FFF2-40B4-BE49-F238E27FC236}">
                <a16:creationId xmlns:a16="http://schemas.microsoft.com/office/drawing/2014/main" id="{3FA29C5E-6F08-4B4F-A18E-6EC22D943781}"/>
              </a:ext>
            </a:extLst>
          </p:cNvPr>
          <p:cNvPicPr>
            <a:picLocks noChangeAspect="1"/>
          </p:cNvPicPr>
          <p:nvPr/>
        </p:nvPicPr>
        <p:blipFill>
          <a:blip r:embed="rId2"/>
          <a:stretch>
            <a:fillRect/>
          </a:stretch>
        </p:blipFill>
        <p:spPr>
          <a:xfrm>
            <a:off x="1500187" y="2286000"/>
            <a:ext cx="9191625" cy="2286000"/>
          </a:xfrm>
          <a:prstGeom prst="rect">
            <a:avLst/>
          </a:prstGeom>
        </p:spPr>
      </p:pic>
    </p:spTree>
    <p:extLst>
      <p:ext uri="{BB962C8B-B14F-4D97-AF65-F5344CB8AC3E}">
        <p14:creationId xmlns:p14="http://schemas.microsoft.com/office/powerpoint/2010/main" val="2961025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3F7CD3-AB85-4B52-9313-37F165B0903D}"/>
              </a:ext>
            </a:extLst>
          </p:cNvPr>
          <p:cNvSpPr/>
          <p:nvPr/>
        </p:nvSpPr>
        <p:spPr>
          <a:xfrm>
            <a:off x="3226655" y="5946365"/>
            <a:ext cx="6526146" cy="369332"/>
          </a:xfrm>
          <a:prstGeom prst="rect">
            <a:avLst/>
          </a:prstGeom>
        </p:spPr>
        <p:txBody>
          <a:bodyPr wrap="none">
            <a:spAutoFit/>
          </a:bodyPr>
          <a:lstStyle/>
          <a:p>
            <a:r>
              <a:rPr lang="fr-FR" dirty="0"/>
              <a:t>Représente l’interface qui nous permet d’ajouter des commandes.</a:t>
            </a:r>
          </a:p>
        </p:txBody>
      </p:sp>
      <p:sp>
        <p:nvSpPr>
          <p:cNvPr id="5" name="Slide Number Placeholder 4">
            <a:extLst>
              <a:ext uri="{FF2B5EF4-FFF2-40B4-BE49-F238E27FC236}">
                <a16:creationId xmlns:a16="http://schemas.microsoft.com/office/drawing/2014/main" id="{EB8FE1E8-4975-4C29-8575-FE9C6B9C3F11}"/>
              </a:ext>
            </a:extLst>
          </p:cNvPr>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6" name="Picture 5">
            <a:extLst>
              <a:ext uri="{FF2B5EF4-FFF2-40B4-BE49-F238E27FC236}">
                <a16:creationId xmlns:a16="http://schemas.microsoft.com/office/drawing/2014/main" id="{5788020B-890A-426E-8192-C6E484A2329A}"/>
              </a:ext>
            </a:extLst>
          </p:cNvPr>
          <p:cNvPicPr>
            <a:picLocks noChangeAspect="1"/>
          </p:cNvPicPr>
          <p:nvPr/>
        </p:nvPicPr>
        <p:blipFill>
          <a:blip r:embed="rId2"/>
          <a:stretch>
            <a:fillRect/>
          </a:stretch>
        </p:blipFill>
        <p:spPr>
          <a:xfrm>
            <a:off x="2890390" y="937865"/>
            <a:ext cx="6411220" cy="4982270"/>
          </a:xfrm>
          <a:prstGeom prst="rect">
            <a:avLst/>
          </a:prstGeom>
        </p:spPr>
      </p:pic>
    </p:spTree>
    <p:extLst>
      <p:ext uri="{BB962C8B-B14F-4D97-AF65-F5344CB8AC3E}">
        <p14:creationId xmlns:p14="http://schemas.microsoft.com/office/powerpoint/2010/main" val="3239402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596BC-2DBB-4822-B4EF-C8D2A9B5DCE8}"/>
              </a:ext>
            </a:extLst>
          </p:cNvPr>
          <p:cNvSpPr>
            <a:spLocks noGrp="1"/>
          </p:cNvSpPr>
          <p:nvPr>
            <p:ph type="title"/>
          </p:nvPr>
        </p:nvSpPr>
        <p:spPr/>
        <p:txBody>
          <a:bodyPr/>
          <a:lstStyle/>
          <a:p>
            <a:r>
              <a:rPr lang="fr-FR" dirty="0"/>
              <a:t>Conclusion</a:t>
            </a:r>
          </a:p>
        </p:txBody>
      </p:sp>
      <p:sp>
        <p:nvSpPr>
          <p:cNvPr id="3" name="Content Placeholder 2">
            <a:extLst>
              <a:ext uri="{FF2B5EF4-FFF2-40B4-BE49-F238E27FC236}">
                <a16:creationId xmlns:a16="http://schemas.microsoft.com/office/drawing/2014/main" id="{A0110495-4EA5-4E00-9656-6FE2D110166B}"/>
              </a:ext>
            </a:extLst>
          </p:cNvPr>
          <p:cNvSpPr>
            <a:spLocks noGrp="1"/>
          </p:cNvSpPr>
          <p:nvPr>
            <p:ph idx="1"/>
          </p:nvPr>
        </p:nvSpPr>
        <p:spPr/>
        <p:txBody>
          <a:bodyPr>
            <a:normAutofit/>
          </a:bodyPr>
          <a:lstStyle/>
          <a:p>
            <a:r>
              <a:rPr lang="fr-FR" sz="2000" dirty="0"/>
              <a:t>Dans ce rapport, nous avons exposé les étapes de conception et de Réalisation, puis Tests et </a:t>
            </a:r>
            <a:r>
              <a:rPr lang="fr-FR" sz="2000" dirty="0" err="1"/>
              <a:t>Execution</a:t>
            </a:r>
            <a:r>
              <a:rPr lang="fr-FR" sz="2000" dirty="0"/>
              <a:t> de notre Projet qui consiste à créer un Site Web en Gestion de stock avec Django. Ce projet se situe en effet, dans le cadre du projet de la 3ère année du cycle d’ingénieur en informatique (3IIR). Ce projet était une véritable expérience de travail en collaboration, qui nous a permis de bien gérer la répartition des tâches et de renforcer l’esprit de partage de connaissance ainsi que la synchronisation du travail.</a:t>
            </a:r>
          </a:p>
        </p:txBody>
      </p:sp>
      <p:sp>
        <p:nvSpPr>
          <p:cNvPr id="4" name="Slide Number Placeholder 3">
            <a:extLst>
              <a:ext uri="{FF2B5EF4-FFF2-40B4-BE49-F238E27FC236}">
                <a16:creationId xmlns:a16="http://schemas.microsoft.com/office/drawing/2014/main" id="{E91B9899-1631-46A2-A5FB-D73D2AB8CCC5}"/>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3424802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6D7E8-D6B8-4A14-9DFA-4F3935BB8F9C}"/>
              </a:ext>
            </a:extLst>
          </p:cNvPr>
          <p:cNvSpPr>
            <a:spLocks noGrp="1"/>
          </p:cNvSpPr>
          <p:nvPr>
            <p:ph type="title"/>
          </p:nvPr>
        </p:nvSpPr>
        <p:spPr/>
        <p:txBody>
          <a:bodyPr/>
          <a:lstStyle/>
          <a:p>
            <a:r>
              <a:rPr lang="fr-FR" dirty="0"/>
              <a:t>SOMMAIRE</a:t>
            </a:r>
          </a:p>
        </p:txBody>
      </p:sp>
      <p:sp>
        <p:nvSpPr>
          <p:cNvPr id="3" name="Content Placeholder 2">
            <a:extLst>
              <a:ext uri="{FF2B5EF4-FFF2-40B4-BE49-F238E27FC236}">
                <a16:creationId xmlns:a16="http://schemas.microsoft.com/office/drawing/2014/main" id="{BF544A9A-8E52-4947-A369-529E445A345A}"/>
              </a:ext>
            </a:extLst>
          </p:cNvPr>
          <p:cNvSpPr>
            <a:spLocks noGrp="1"/>
          </p:cNvSpPr>
          <p:nvPr>
            <p:ph idx="1"/>
          </p:nvPr>
        </p:nvSpPr>
        <p:spPr>
          <a:xfrm>
            <a:off x="581192" y="2470484"/>
            <a:ext cx="11029615" cy="4387516"/>
          </a:xfrm>
        </p:spPr>
        <p:txBody>
          <a:bodyPr>
            <a:normAutofit fontScale="92500" lnSpcReduction="20000"/>
          </a:bodyPr>
          <a:lstStyle/>
          <a:p>
            <a:pPr>
              <a:buFont typeface="Wingdings" panose="05000000000000000000" pitchFamily="2" charset="2"/>
              <a:buChar char="Ø"/>
            </a:pPr>
            <a:r>
              <a:rPr lang="fr-FR" sz="2000" dirty="0"/>
              <a:t>CHAPITRE 1 : Présentation du projet .................................................................................... </a:t>
            </a:r>
          </a:p>
          <a:p>
            <a:r>
              <a:rPr lang="fr-FR" dirty="0"/>
              <a:t>Introduction ...............................................................................................................2</a:t>
            </a:r>
          </a:p>
          <a:p>
            <a:r>
              <a:rPr lang="fr-FR" dirty="0"/>
              <a:t>Présentation générale du projet ................................................................................ 4</a:t>
            </a:r>
          </a:p>
          <a:p>
            <a:r>
              <a:rPr lang="fr-FR" dirty="0"/>
              <a:t>Objectifs du projet .................................................................................................... 5</a:t>
            </a:r>
          </a:p>
          <a:p>
            <a:pPr>
              <a:buFont typeface="Wingdings" panose="05000000000000000000" pitchFamily="2" charset="2"/>
              <a:buChar char="Ø"/>
            </a:pPr>
            <a:r>
              <a:rPr lang="fr-FR" sz="2000" dirty="0"/>
              <a:t>CHAPITRE 2 : Spécification des besoins ............................................................................... 6</a:t>
            </a:r>
          </a:p>
          <a:p>
            <a:pPr lvl="0" fontAlgn="base"/>
            <a:r>
              <a:rPr lang="fr-FR" dirty="0"/>
              <a:t>Introduction ...............................................................................................................6</a:t>
            </a:r>
          </a:p>
          <a:p>
            <a:pPr lvl="0" fontAlgn="base"/>
            <a:r>
              <a:rPr lang="fr-FR" dirty="0"/>
              <a:t>Besoins fonctionnels ................................................................................................. 7</a:t>
            </a:r>
          </a:p>
          <a:p>
            <a:r>
              <a:rPr lang="fr-FR" dirty="0"/>
              <a:t>Traduction des besoins en diagramme de classe.........................................................................................8</a:t>
            </a:r>
          </a:p>
          <a:p>
            <a:pPr>
              <a:buFont typeface="Wingdings" panose="05000000000000000000" pitchFamily="2" charset="2"/>
              <a:buChar char="Ø"/>
            </a:pPr>
            <a:r>
              <a:rPr lang="fr-FR" sz="2600" dirty="0"/>
              <a:t>CHAPITRE 3 : Conception ...................................................................................................9 </a:t>
            </a:r>
          </a:p>
          <a:p>
            <a:pPr lvl="0" fontAlgn="base"/>
            <a:r>
              <a:rPr lang="fr-FR" dirty="0"/>
              <a:t>Introduction ...............................................................................................................9</a:t>
            </a:r>
          </a:p>
          <a:p>
            <a:pPr lvl="0" fontAlgn="base"/>
            <a:r>
              <a:rPr lang="fr-FR" dirty="0"/>
              <a:t>Conception générale de l'application web................................................................. 11</a:t>
            </a:r>
          </a:p>
          <a:p>
            <a:pPr fontAlgn="base">
              <a:buFont typeface="Wingdings" panose="05000000000000000000" pitchFamily="2" charset="2"/>
              <a:buChar char="Ø"/>
            </a:pPr>
            <a:r>
              <a:rPr lang="fr-FR" sz="2300" dirty="0"/>
              <a:t>CONCLUSION ..................................................................................................................... 22</a:t>
            </a:r>
          </a:p>
          <a:p>
            <a:pPr>
              <a:buFont typeface="Wingdings" panose="05000000000000000000" pitchFamily="2" charset="2"/>
              <a:buChar char="Ø"/>
            </a:pPr>
            <a:endParaRPr lang="fr-FR" sz="2000" dirty="0"/>
          </a:p>
          <a:p>
            <a:endParaRPr lang="fr-FR" dirty="0"/>
          </a:p>
        </p:txBody>
      </p:sp>
      <p:sp>
        <p:nvSpPr>
          <p:cNvPr id="5" name="Slide Number Placeholder 4">
            <a:extLst>
              <a:ext uri="{FF2B5EF4-FFF2-40B4-BE49-F238E27FC236}">
                <a16:creationId xmlns:a16="http://schemas.microsoft.com/office/drawing/2014/main" id="{1E9EA297-3BA9-4B21-AC70-3C0DFEA9B70B}"/>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833024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13308-6EDA-441F-AC3E-C513B0ED3910}"/>
              </a:ext>
            </a:extLst>
          </p:cNvPr>
          <p:cNvSpPr>
            <a:spLocks noGrp="1"/>
          </p:cNvSpPr>
          <p:nvPr>
            <p:ph type="title"/>
          </p:nvPr>
        </p:nvSpPr>
        <p:spPr/>
        <p:txBody>
          <a:bodyPr/>
          <a:lstStyle/>
          <a:p>
            <a:r>
              <a:rPr lang="fr-FR" dirty="0"/>
              <a:t>INTRODUCTION</a:t>
            </a:r>
          </a:p>
        </p:txBody>
      </p:sp>
      <p:sp>
        <p:nvSpPr>
          <p:cNvPr id="8" name="Content Placeholder 7">
            <a:extLst>
              <a:ext uri="{FF2B5EF4-FFF2-40B4-BE49-F238E27FC236}">
                <a16:creationId xmlns:a16="http://schemas.microsoft.com/office/drawing/2014/main" id="{17C4964D-ABAB-42EE-ADE9-2BB854E84460}"/>
              </a:ext>
            </a:extLst>
          </p:cNvPr>
          <p:cNvSpPr>
            <a:spLocks noGrp="1"/>
          </p:cNvSpPr>
          <p:nvPr>
            <p:ph idx="1"/>
          </p:nvPr>
        </p:nvSpPr>
        <p:spPr/>
        <p:txBody>
          <a:bodyPr/>
          <a:lstStyle/>
          <a:p>
            <a:r>
              <a:rPr lang="fr-FR" dirty="0"/>
              <a:t>L'</a:t>
            </a:r>
            <a:r>
              <a:rPr lang="fr-FR" b="1" dirty="0"/>
              <a:t>entreprise</a:t>
            </a:r>
            <a:r>
              <a:rPr lang="fr-FR" dirty="0"/>
              <a:t> est une unité économique, juridiquement autonome dont la fonction principale est de produire des biens ou des services pour le marché.</a:t>
            </a:r>
          </a:p>
          <a:p>
            <a:r>
              <a:rPr lang="fr-FR" dirty="0"/>
              <a:t>Sa croissance passe par une organisation établie sur des bases bien définies et des objectifs clairement fixés, tenant compte de son environnement et de la gestion rigoureuse de ses différentes fonctions</a:t>
            </a:r>
          </a:p>
          <a:p>
            <a:r>
              <a:rPr lang="fr-FR" dirty="0"/>
              <a:t>L’une de ses principales fonctions est la fonction APPROVISIONNEMENT. Elle regroupe les opérations d’achat et de stockage des produits et permet à l’entreprise d’avoir une bonne politique de gestion des achats, lui assurant des produits à moindre coût et de bonne qualité.</a:t>
            </a:r>
          </a:p>
          <a:p>
            <a:r>
              <a:rPr lang="fr-FR" dirty="0"/>
              <a:t>Ceci est possible grâce à une gestion conséquente des stocks qui suppose l’existence continue des produits en stock pour la satisfaction de la clientèle.</a:t>
            </a:r>
          </a:p>
        </p:txBody>
      </p:sp>
      <p:sp>
        <p:nvSpPr>
          <p:cNvPr id="3" name="Slide Number Placeholder 2">
            <a:extLst>
              <a:ext uri="{FF2B5EF4-FFF2-40B4-BE49-F238E27FC236}">
                <a16:creationId xmlns:a16="http://schemas.microsoft.com/office/drawing/2014/main" id="{2D4260F2-F2B9-430A-8303-59B34D802D8A}"/>
              </a:ext>
            </a:extLst>
          </p:cNvPr>
          <p:cNvSpPr>
            <a:spLocks noGrp="1"/>
          </p:cNvSpPr>
          <p:nvPr>
            <p:ph type="sldNum" sz="quarter" idx="12"/>
          </p:nvPr>
        </p:nvSpPr>
        <p:spPr>
          <a:xfrm>
            <a:off x="10558299" y="5973281"/>
            <a:ext cx="1052508" cy="365125"/>
          </a:xfrm>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313485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FC01-2C41-4D36-A6B1-91DD817875A9}"/>
              </a:ext>
            </a:extLst>
          </p:cNvPr>
          <p:cNvSpPr>
            <a:spLocks noGrp="1"/>
          </p:cNvSpPr>
          <p:nvPr>
            <p:ph type="title"/>
          </p:nvPr>
        </p:nvSpPr>
        <p:spPr/>
        <p:txBody>
          <a:bodyPr/>
          <a:lstStyle/>
          <a:p>
            <a:r>
              <a:rPr lang="fr-FR" dirty="0"/>
              <a:t>Présentation générale du projet </a:t>
            </a:r>
          </a:p>
        </p:txBody>
      </p:sp>
      <p:sp>
        <p:nvSpPr>
          <p:cNvPr id="3" name="Content Placeholder 2">
            <a:extLst>
              <a:ext uri="{FF2B5EF4-FFF2-40B4-BE49-F238E27FC236}">
                <a16:creationId xmlns:a16="http://schemas.microsoft.com/office/drawing/2014/main" id="{0127B3C0-B60C-4A72-945F-B29866CAFD7B}"/>
              </a:ext>
            </a:extLst>
          </p:cNvPr>
          <p:cNvSpPr>
            <a:spLocks noGrp="1"/>
          </p:cNvSpPr>
          <p:nvPr>
            <p:ph idx="1"/>
          </p:nvPr>
        </p:nvSpPr>
        <p:spPr/>
        <p:txBody>
          <a:bodyPr/>
          <a:lstStyle/>
          <a:p>
            <a:r>
              <a:rPr lang="fr-FR" dirty="0"/>
              <a:t>Chaque grande entreprise ou moyenne se soucis du même problème qui est la mauvaise gestion des stocks, qui entraîne des erreurs et des retards lors de la recherche d’un produit, et donc dans les délais de livraison., les systèmes de stockage disponibles, le taux de rotation de la marchandise et les déplacements des opérateurs. </a:t>
            </a:r>
          </a:p>
          <a:p>
            <a:r>
              <a:rPr lang="fr-FR" dirty="0"/>
              <a:t>La notion de stock est importante dans l’entreprise. Cette dernière fabrique et stock ses produits avant de les vendre. Son souci principal se réduit essentiellement à la mauvaise gestion des stocks. Pour éviter cela, il est nécessaire d’élaborer une stratégie efficace de répartition de la marchandise qui prend en compte les caractéristiques des références.</a:t>
            </a:r>
          </a:p>
        </p:txBody>
      </p:sp>
      <p:sp>
        <p:nvSpPr>
          <p:cNvPr id="5" name="Slide Number Placeholder 4">
            <a:extLst>
              <a:ext uri="{FF2B5EF4-FFF2-40B4-BE49-F238E27FC236}">
                <a16:creationId xmlns:a16="http://schemas.microsoft.com/office/drawing/2014/main" id="{C74A23D6-7DDA-484F-9C5F-B969C40803DE}"/>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4079948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FC01-2C41-4D36-A6B1-91DD817875A9}"/>
              </a:ext>
            </a:extLst>
          </p:cNvPr>
          <p:cNvSpPr>
            <a:spLocks noGrp="1"/>
          </p:cNvSpPr>
          <p:nvPr>
            <p:ph type="title"/>
          </p:nvPr>
        </p:nvSpPr>
        <p:spPr/>
        <p:txBody>
          <a:bodyPr/>
          <a:lstStyle/>
          <a:p>
            <a:r>
              <a:rPr lang="fr-FR" dirty="0"/>
              <a:t>Objectifs du projet </a:t>
            </a:r>
          </a:p>
        </p:txBody>
      </p:sp>
      <p:sp>
        <p:nvSpPr>
          <p:cNvPr id="3" name="Content Placeholder 2">
            <a:extLst>
              <a:ext uri="{FF2B5EF4-FFF2-40B4-BE49-F238E27FC236}">
                <a16:creationId xmlns:a16="http://schemas.microsoft.com/office/drawing/2014/main" id="{0127B3C0-B60C-4A72-945F-B29866CAFD7B}"/>
              </a:ext>
            </a:extLst>
          </p:cNvPr>
          <p:cNvSpPr>
            <a:spLocks noGrp="1"/>
          </p:cNvSpPr>
          <p:nvPr>
            <p:ph idx="1"/>
          </p:nvPr>
        </p:nvSpPr>
        <p:spPr/>
        <p:txBody>
          <a:bodyPr/>
          <a:lstStyle/>
          <a:p>
            <a:pPr>
              <a:buFont typeface="Wingdings" panose="05000000000000000000" pitchFamily="2" charset="2"/>
              <a:buChar char="Ø"/>
            </a:pPr>
            <a:r>
              <a:rPr lang="fr-FR" sz="2400" b="1" dirty="0">
                <a:solidFill>
                  <a:schemeClr val="accent3"/>
                </a:solidFill>
              </a:rPr>
              <a:t>Les problèmes mentionnés précédemment peuvent être résolus par un moyen qui garantit : </a:t>
            </a:r>
          </a:p>
          <a:p>
            <a:pPr lvl="0" fontAlgn="base"/>
            <a:r>
              <a:rPr lang="fr-FR" dirty="0"/>
              <a:t>Le travail demandé lors de ce projet est de réaliser une application Web avec une interface Administrateur et une interface client.  </a:t>
            </a:r>
          </a:p>
          <a:p>
            <a:pPr lvl="0" fontAlgn="base"/>
            <a:r>
              <a:rPr lang="fr-FR" dirty="0"/>
              <a:t>L’administrateur du site doit s’authentifier pour ajouter, modifier, supprimer ou chercher des produits du site. </a:t>
            </a:r>
          </a:p>
        </p:txBody>
      </p:sp>
      <p:sp>
        <p:nvSpPr>
          <p:cNvPr id="5" name="Slide Number Placeholder 4">
            <a:extLst>
              <a:ext uri="{FF2B5EF4-FFF2-40B4-BE49-F238E27FC236}">
                <a16:creationId xmlns:a16="http://schemas.microsoft.com/office/drawing/2014/main" id="{410CAB1C-BFCC-41E5-855A-4EC10BC2CB32}"/>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725422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FC01-2C41-4D36-A6B1-91DD817875A9}"/>
              </a:ext>
            </a:extLst>
          </p:cNvPr>
          <p:cNvSpPr>
            <a:spLocks noGrp="1"/>
          </p:cNvSpPr>
          <p:nvPr>
            <p:ph type="title"/>
          </p:nvPr>
        </p:nvSpPr>
        <p:spPr/>
        <p:txBody>
          <a:bodyPr/>
          <a:lstStyle/>
          <a:p>
            <a:r>
              <a:rPr lang="fr-FR" dirty="0" err="1"/>
              <a:t>CHApitre</a:t>
            </a:r>
            <a:r>
              <a:rPr lang="fr-FR" dirty="0"/>
              <a:t> 2 :</a:t>
            </a:r>
            <a:br>
              <a:rPr lang="fr-FR" dirty="0"/>
            </a:br>
            <a:r>
              <a:rPr lang="fr-FR" dirty="0"/>
              <a:t>Introduction</a:t>
            </a:r>
          </a:p>
        </p:txBody>
      </p:sp>
      <p:sp>
        <p:nvSpPr>
          <p:cNvPr id="3" name="Content Placeholder 2">
            <a:extLst>
              <a:ext uri="{FF2B5EF4-FFF2-40B4-BE49-F238E27FC236}">
                <a16:creationId xmlns:a16="http://schemas.microsoft.com/office/drawing/2014/main" id="{0127B3C0-B60C-4A72-945F-B29866CAFD7B}"/>
              </a:ext>
            </a:extLst>
          </p:cNvPr>
          <p:cNvSpPr>
            <a:spLocks noGrp="1"/>
          </p:cNvSpPr>
          <p:nvPr>
            <p:ph idx="1"/>
          </p:nvPr>
        </p:nvSpPr>
        <p:spPr/>
        <p:txBody>
          <a:bodyPr/>
          <a:lstStyle/>
          <a:p>
            <a:r>
              <a:rPr lang="fr-FR" dirty="0"/>
              <a:t>La réussite de tout projet dépend de la qualité de son départ. De ce fait, l’étape de spécification des besoins constitue la base de départ de notre travail, elle doit décrire sans ambiguïté le logiciel à développer. </a:t>
            </a:r>
          </a:p>
          <a:p>
            <a:r>
              <a:rPr lang="fr-FR" dirty="0"/>
              <a:t>Pour assurer les objectifs attendus, il est essentiel que nous parvenions à une vue claire des différents besoins escomptés de notre projet. Au cours de ce chapitre nous allons dégager les fonctionnalités attendues du module Gestion des stocks en définissant les différents cas d'utilisation et quelques scénarios qui expliquent ces cas. </a:t>
            </a:r>
          </a:p>
        </p:txBody>
      </p:sp>
      <p:sp>
        <p:nvSpPr>
          <p:cNvPr id="5" name="Slide Number Placeholder 4">
            <a:extLst>
              <a:ext uri="{FF2B5EF4-FFF2-40B4-BE49-F238E27FC236}">
                <a16:creationId xmlns:a16="http://schemas.microsoft.com/office/drawing/2014/main" id="{915BA256-1586-4E4E-90DD-A7099335E069}"/>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086128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FC01-2C41-4D36-A6B1-91DD817875A9}"/>
              </a:ext>
            </a:extLst>
          </p:cNvPr>
          <p:cNvSpPr>
            <a:spLocks noGrp="1"/>
          </p:cNvSpPr>
          <p:nvPr>
            <p:ph type="title"/>
          </p:nvPr>
        </p:nvSpPr>
        <p:spPr/>
        <p:txBody>
          <a:bodyPr/>
          <a:lstStyle/>
          <a:p>
            <a:r>
              <a:rPr lang="fr-FR" dirty="0"/>
              <a:t>Besoins fonctionnels</a:t>
            </a:r>
          </a:p>
        </p:txBody>
      </p:sp>
      <p:sp>
        <p:nvSpPr>
          <p:cNvPr id="3" name="Content Placeholder 2">
            <a:extLst>
              <a:ext uri="{FF2B5EF4-FFF2-40B4-BE49-F238E27FC236}">
                <a16:creationId xmlns:a16="http://schemas.microsoft.com/office/drawing/2014/main" id="{0127B3C0-B60C-4A72-945F-B29866CAFD7B}"/>
              </a:ext>
            </a:extLst>
          </p:cNvPr>
          <p:cNvSpPr>
            <a:spLocks noGrp="1"/>
          </p:cNvSpPr>
          <p:nvPr>
            <p:ph idx="1"/>
          </p:nvPr>
        </p:nvSpPr>
        <p:spPr/>
        <p:txBody>
          <a:bodyPr/>
          <a:lstStyle/>
          <a:p>
            <a:pPr>
              <a:buFont typeface="Wingdings" panose="05000000000000000000" pitchFamily="2" charset="2"/>
              <a:buChar char="Ø"/>
            </a:pPr>
            <a:r>
              <a:rPr lang="fr-FR" sz="3200" b="1" dirty="0">
                <a:solidFill>
                  <a:schemeClr val="accent3"/>
                </a:solidFill>
              </a:rPr>
              <a:t>Espace administrateur :</a:t>
            </a:r>
          </a:p>
          <a:p>
            <a:pPr>
              <a:buFont typeface="Wingdings" panose="05000000000000000000" pitchFamily="2" charset="2"/>
              <a:buChar char="§"/>
            </a:pPr>
            <a:r>
              <a:rPr lang="fr-FR" dirty="0"/>
              <a:t>S’authentifier. </a:t>
            </a:r>
          </a:p>
          <a:p>
            <a:pPr lvl="0" fontAlgn="base"/>
            <a:r>
              <a:rPr lang="fr-FR" dirty="0"/>
              <a:t>Ajouter, supprimer ou modifier les articles. </a:t>
            </a:r>
          </a:p>
          <a:p>
            <a:r>
              <a:rPr lang="fr-FR" dirty="0"/>
              <a:t>Classer les articles par catégories ajouter, supprimer ou modifier les fournisseurs</a:t>
            </a:r>
          </a:p>
          <a:p>
            <a:pPr>
              <a:buFont typeface="Wingdings" panose="05000000000000000000" pitchFamily="2" charset="2"/>
              <a:buChar char="Ø"/>
            </a:pPr>
            <a:r>
              <a:rPr lang="fr-FR" sz="3200" b="1" dirty="0">
                <a:solidFill>
                  <a:schemeClr val="accent3"/>
                </a:solidFill>
              </a:rPr>
              <a:t>Espace client :</a:t>
            </a:r>
          </a:p>
          <a:p>
            <a:pPr>
              <a:buFont typeface="Wingdings" panose="05000000000000000000" pitchFamily="2" charset="2"/>
              <a:buChar char="§"/>
            </a:pPr>
            <a:r>
              <a:rPr lang="fr-FR" dirty="0">
                <a:solidFill>
                  <a:schemeClr val="tx1"/>
                </a:solidFill>
              </a:rPr>
              <a:t>Passer des commandes.</a:t>
            </a:r>
          </a:p>
          <a:p>
            <a:endParaRPr lang="fr-FR" dirty="0"/>
          </a:p>
        </p:txBody>
      </p:sp>
      <p:sp>
        <p:nvSpPr>
          <p:cNvPr id="5" name="Slide Number Placeholder 4">
            <a:extLst>
              <a:ext uri="{FF2B5EF4-FFF2-40B4-BE49-F238E27FC236}">
                <a16:creationId xmlns:a16="http://schemas.microsoft.com/office/drawing/2014/main" id="{ED5F0D1F-159F-4938-BE22-88EF4E5F3BA0}"/>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455264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FC01-2C41-4D36-A6B1-91DD817875A9}"/>
              </a:ext>
            </a:extLst>
          </p:cNvPr>
          <p:cNvSpPr>
            <a:spLocks noGrp="1"/>
          </p:cNvSpPr>
          <p:nvPr>
            <p:ph type="title"/>
          </p:nvPr>
        </p:nvSpPr>
        <p:spPr>
          <a:xfrm>
            <a:off x="581192" y="702156"/>
            <a:ext cx="7471944" cy="1013800"/>
          </a:xfrm>
        </p:spPr>
        <p:txBody>
          <a:bodyPr/>
          <a:lstStyle/>
          <a:p>
            <a:r>
              <a:rPr lang="fr-FR" dirty="0"/>
              <a:t>Traduction des besoins en diagramme de classe </a:t>
            </a:r>
            <a:endParaRPr lang="fr-FR" b="1" dirty="0"/>
          </a:p>
        </p:txBody>
      </p:sp>
      <p:sp>
        <p:nvSpPr>
          <p:cNvPr id="7" name="Slide Number Placeholder 6">
            <a:extLst>
              <a:ext uri="{FF2B5EF4-FFF2-40B4-BE49-F238E27FC236}">
                <a16:creationId xmlns:a16="http://schemas.microsoft.com/office/drawing/2014/main" id="{EC377FD2-4DEA-4474-9C1E-2B205B618EFB}"/>
              </a:ext>
            </a:extLst>
          </p:cNvPr>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8" name="Content Placeholder 7">
            <a:extLst>
              <a:ext uri="{FF2B5EF4-FFF2-40B4-BE49-F238E27FC236}">
                <a16:creationId xmlns:a16="http://schemas.microsoft.com/office/drawing/2014/main" id="{FF8D8421-AFC7-4113-95B7-3701F7857041}"/>
              </a:ext>
            </a:extLst>
          </p:cNvPr>
          <p:cNvPicPr>
            <a:picLocks noGrp="1" noChangeAspect="1"/>
          </p:cNvPicPr>
          <p:nvPr>
            <p:ph idx="1"/>
          </p:nvPr>
        </p:nvPicPr>
        <p:blipFill>
          <a:blip r:embed="rId2"/>
          <a:stretch>
            <a:fillRect/>
          </a:stretch>
        </p:blipFill>
        <p:spPr>
          <a:xfrm>
            <a:off x="1000460" y="2200815"/>
            <a:ext cx="10165977" cy="4350592"/>
          </a:xfrm>
        </p:spPr>
      </p:pic>
    </p:spTree>
    <p:extLst>
      <p:ext uri="{BB962C8B-B14F-4D97-AF65-F5344CB8AC3E}">
        <p14:creationId xmlns:p14="http://schemas.microsoft.com/office/powerpoint/2010/main" val="3009985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FC01-2C41-4D36-A6B1-91DD817875A9}"/>
              </a:ext>
            </a:extLst>
          </p:cNvPr>
          <p:cNvSpPr>
            <a:spLocks noGrp="1"/>
          </p:cNvSpPr>
          <p:nvPr>
            <p:ph type="title"/>
          </p:nvPr>
        </p:nvSpPr>
        <p:spPr/>
        <p:txBody>
          <a:bodyPr/>
          <a:lstStyle/>
          <a:p>
            <a:r>
              <a:rPr lang="fr-FR" dirty="0"/>
              <a:t>CHAPITRE 3 : </a:t>
            </a:r>
            <a:br>
              <a:rPr lang="fr-FR" dirty="0"/>
            </a:br>
            <a:r>
              <a:rPr lang="fr-FR" dirty="0"/>
              <a:t>Conception</a:t>
            </a:r>
            <a:endParaRPr lang="fr-FR" b="1" dirty="0"/>
          </a:p>
        </p:txBody>
      </p:sp>
      <p:sp>
        <p:nvSpPr>
          <p:cNvPr id="3" name="Content Placeholder 2">
            <a:extLst>
              <a:ext uri="{FF2B5EF4-FFF2-40B4-BE49-F238E27FC236}">
                <a16:creationId xmlns:a16="http://schemas.microsoft.com/office/drawing/2014/main" id="{0127B3C0-B60C-4A72-945F-B29866CAFD7B}"/>
              </a:ext>
            </a:extLst>
          </p:cNvPr>
          <p:cNvSpPr>
            <a:spLocks noGrp="1"/>
          </p:cNvSpPr>
          <p:nvPr>
            <p:ph idx="1"/>
          </p:nvPr>
        </p:nvSpPr>
        <p:spPr>
          <a:xfrm>
            <a:off x="484373" y="2477541"/>
            <a:ext cx="11029615" cy="3678303"/>
          </a:xfrm>
        </p:spPr>
        <p:txBody>
          <a:bodyPr>
            <a:normAutofit/>
          </a:bodyPr>
          <a:lstStyle/>
          <a:p>
            <a:pPr>
              <a:buFont typeface="Wingdings" panose="05000000000000000000" pitchFamily="2" charset="2"/>
              <a:buChar char="Ø"/>
            </a:pPr>
            <a:r>
              <a:rPr lang="fr-FR" sz="3200" b="1" dirty="0">
                <a:solidFill>
                  <a:schemeClr val="accent3"/>
                </a:solidFill>
              </a:rPr>
              <a:t>Introduction :</a:t>
            </a:r>
          </a:p>
          <a:p>
            <a:pPr>
              <a:buFont typeface="Wingdings" panose="05000000000000000000" pitchFamily="2" charset="2"/>
              <a:buChar char="§"/>
            </a:pPr>
            <a:r>
              <a:rPr lang="fr-FR" sz="3200" dirty="0"/>
              <a:t>La première étape pour commencer notre projet est de créer un diagramme de classe qui représente les tables de notre base de données</a:t>
            </a:r>
          </a:p>
          <a:p>
            <a:pPr>
              <a:buFont typeface="Wingdings" panose="05000000000000000000" pitchFamily="2" charset="2"/>
              <a:buChar char="§"/>
            </a:pPr>
            <a:r>
              <a:rPr lang="fr-FR" sz="3200" dirty="0"/>
              <a:t>La deuxième étape après la création des modèles est de créer la base de données qui va contenir nos tables :</a:t>
            </a:r>
          </a:p>
          <a:p>
            <a:pPr>
              <a:buFont typeface="Wingdings" panose="05000000000000000000" pitchFamily="2" charset="2"/>
              <a:buChar char="§"/>
            </a:pPr>
            <a:endParaRPr lang="fr-FR" sz="3600" b="1" dirty="0">
              <a:solidFill>
                <a:schemeClr val="accent3"/>
              </a:solidFill>
            </a:endParaRPr>
          </a:p>
          <a:p>
            <a:pPr marL="0" indent="0">
              <a:buNone/>
            </a:pPr>
            <a:endParaRPr lang="fr-FR" sz="3600" b="1" dirty="0">
              <a:solidFill>
                <a:schemeClr val="accent3"/>
              </a:solidFill>
            </a:endParaRPr>
          </a:p>
        </p:txBody>
      </p:sp>
      <p:sp>
        <p:nvSpPr>
          <p:cNvPr id="5" name="Slide Number Placeholder 4">
            <a:extLst>
              <a:ext uri="{FF2B5EF4-FFF2-40B4-BE49-F238E27FC236}">
                <a16:creationId xmlns:a16="http://schemas.microsoft.com/office/drawing/2014/main" id="{2D6A36C0-4BF5-49D6-B0DE-8CA588567178}"/>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965336669"/>
      </p:ext>
    </p:extLst>
  </p:cSld>
  <p:clrMapOvr>
    <a:masterClrMapping/>
  </p:clrMapOvr>
</p:sld>
</file>

<file path=ppt/theme/theme1.xml><?xml version="1.0" encoding="utf-8"?>
<a:theme xmlns:a="http://schemas.openxmlformats.org/drawingml/2006/main" name="Dividend">
  <a:themeElements>
    <a:clrScheme name="Custom 2">
      <a:dk1>
        <a:sysClr val="windowText" lastClr="000000"/>
      </a:dk1>
      <a:lt1>
        <a:sysClr val="window" lastClr="FFFFFF"/>
      </a:lt1>
      <a:dk2>
        <a:srgbClr val="3D3D3D"/>
      </a:dk2>
      <a:lt2>
        <a:srgbClr val="EBEBEB"/>
      </a:lt2>
      <a:accent1>
        <a:srgbClr val="7F7F7F"/>
      </a:accent1>
      <a:accent2>
        <a:srgbClr val="B2324B"/>
      </a:accent2>
      <a:accent3>
        <a:srgbClr val="B2324B"/>
      </a:accent3>
      <a:accent4>
        <a:srgbClr val="969FA7"/>
      </a:accent4>
      <a:accent5>
        <a:srgbClr val="B2324B"/>
      </a:accent5>
      <a:accent6>
        <a:srgbClr val="B2324B"/>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305</TotalTime>
  <Words>790</Words>
  <Application>Microsoft Office PowerPoint</Application>
  <PresentationFormat>Widescreen</PresentationFormat>
  <Paragraphs>73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Gill Sans MT</vt:lpstr>
      <vt:lpstr>Wingdings</vt:lpstr>
      <vt:lpstr>Wingdings 2</vt:lpstr>
      <vt:lpstr>Dividend</vt:lpstr>
      <vt:lpstr>RAPPORT DE PROJET</vt:lpstr>
      <vt:lpstr>SOMMAIRE</vt:lpstr>
      <vt:lpstr>INTRODUCTION</vt:lpstr>
      <vt:lpstr>Présentation générale du projet </vt:lpstr>
      <vt:lpstr>Objectifs du projet </vt:lpstr>
      <vt:lpstr>CHApitre 2 : Introduction</vt:lpstr>
      <vt:lpstr>Besoins fonctionnels</vt:lpstr>
      <vt:lpstr>Traduction des besoins en diagramme de classe </vt:lpstr>
      <vt:lpstr>CHAPITRE 3 :  Conception</vt:lpstr>
      <vt:lpstr>Tables :</vt:lpstr>
      <vt:lpstr>Interface de l’application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RAPPORT DE PROJET</dc:title>
  <dc:creator>NoVa_I_KinG .</dc:creator>
  <cp:lastModifiedBy>NoVa_I_KinG .</cp:lastModifiedBy>
  <cp:revision>4</cp:revision>
  <dcterms:created xsi:type="dcterms:W3CDTF">2022-03-04T13:02:24Z</dcterms:created>
  <dcterms:modified xsi:type="dcterms:W3CDTF">2022-07-01T02:31:14Z</dcterms:modified>
</cp:coreProperties>
</file>