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45" r:id="rId3"/>
    <p:sldId id="539" r:id="rId4"/>
    <p:sldId id="538" r:id="rId5"/>
    <p:sldId id="540" r:id="rId6"/>
    <p:sldId id="548" r:id="rId7"/>
    <p:sldId id="551" r:id="rId8"/>
    <p:sldId id="549" r:id="rId9"/>
    <p:sldId id="550" r:id="rId10"/>
    <p:sldId id="565" r:id="rId11"/>
    <p:sldId id="566" r:id="rId12"/>
    <p:sldId id="567" r:id="rId13"/>
    <p:sldId id="555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83" r:id="rId22"/>
    <p:sldId id="556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57" r:id="rId33"/>
    <p:sldId id="568" r:id="rId34"/>
    <p:sldId id="569" r:id="rId35"/>
    <p:sldId id="570" r:id="rId36"/>
    <p:sldId id="585" r:id="rId37"/>
    <p:sldId id="586" r:id="rId38"/>
    <p:sldId id="572" r:id="rId39"/>
    <p:sldId id="587" r:id="rId40"/>
    <p:sldId id="573" r:id="rId41"/>
    <p:sldId id="541" r:id="rId42"/>
    <p:sldId id="365" r:id="rId43"/>
  </p:sldIdLst>
  <p:sldSz cx="9144000" cy="6858000" type="screen4x3"/>
  <p:notesSz cx="9926638" cy="6797675"/>
  <p:embeddedFontLst>
    <p:embeddedFont>
      <p:font typeface="HY헤드라인M" pitchFamily="18" charset="-127"/>
      <p:regular r:id="rId46"/>
    </p:embeddedFont>
    <p:embeddedFont>
      <p:font typeface="HY강B" pitchFamily="18" charset="-127"/>
      <p:regular r:id="rId47"/>
    </p:embeddedFont>
    <p:embeddedFont>
      <p:font typeface="Monotype Corsiva" pitchFamily="66" charset="0"/>
      <p:italic r:id="rId48"/>
    </p:embeddedFont>
    <p:embeddedFont>
      <p:font typeface="맑은 고딕" pitchFamily="50" charset="-127"/>
      <p:regular r:id="rId49"/>
      <p:bold r:id="rId50"/>
    </p:embeddedFont>
    <p:embeddedFont>
      <p:font typeface="HY견고딕" pitchFamily="18" charset="-127"/>
      <p:regular r:id="rId51"/>
    </p:embeddedFont>
    <p:embeddedFont>
      <p:font typeface="HY울릉도M" pitchFamily="18" charset="-127"/>
      <p:regular r:id="rId5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1C3"/>
    <a:srgbClr val="008000"/>
    <a:srgbClr val="DCF8CE"/>
    <a:srgbClr val="9FE6FF"/>
    <a:srgbClr val="C2E49C"/>
    <a:srgbClr val="1EDC74"/>
    <a:srgbClr val="FFCA21"/>
    <a:srgbClr val="006666"/>
    <a:srgbClr val="FBE9D1"/>
    <a:srgbClr val="FFD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8780" autoAdjust="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960" y="-78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4303025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8" tIns="46273" rIns="92548" bIns="4627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616" y="5"/>
            <a:ext cx="4303024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8" tIns="46273" rIns="92548" bIns="462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457880"/>
            <a:ext cx="4303025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8" tIns="46273" rIns="92548" bIns="4627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616" y="6457880"/>
            <a:ext cx="4303024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8" tIns="46273" rIns="92548" bIns="462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6FC4539-500E-4460-A4CD-59FBF32EF9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1246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4303025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8" tIns="46273" rIns="92548" bIns="4627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16" y="5"/>
            <a:ext cx="4303024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8" tIns="46273" rIns="92548" bIns="462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9752"/>
            <a:ext cx="7279112" cy="305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8" tIns="46273" rIns="92548" bIns="46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457880"/>
            <a:ext cx="4303025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8" tIns="46273" rIns="92548" bIns="4627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16" y="6457880"/>
            <a:ext cx="4303024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8" tIns="46273" rIns="92548" bIns="462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AB076CF-930B-43BA-B934-CF8A1A373E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223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4572000" y="6453188"/>
            <a:ext cx="649288" cy="249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buFont typeface="Wingdings" pitchFamily="2" charset="2"/>
              <a:buNone/>
              <a:defRPr/>
            </a:pPr>
            <a:r>
              <a:rPr kumimoji="0" lang="en-US" altLang="ko-KR" sz="1400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굴림" pitchFamily="50" charset="-127"/>
                <a:cs typeface="Arial" charset="0"/>
              </a:rPr>
              <a:t>  </a:t>
            </a:r>
            <a:endParaRPr kumimoji="0" lang="ko-KR" altLang="ko-KR" sz="1400" i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400050" y="6286500"/>
            <a:ext cx="8315325" cy="17463"/>
          </a:xfrm>
          <a:prstGeom prst="rect">
            <a:avLst/>
          </a:prstGeom>
          <a:solidFill>
            <a:srgbClr val="438A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gray">
          <a:xfrm>
            <a:off x="400050" y="828657"/>
            <a:ext cx="8315325" cy="28575"/>
          </a:xfrm>
          <a:prstGeom prst="rect">
            <a:avLst/>
          </a:prstGeom>
          <a:solidFill>
            <a:srgbClr val="438A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9" name="그림 16" descr="신로고가로.jpg"/>
          <p:cNvPicPr>
            <a:picLocks noChangeAspect="1"/>
          </p:cNvPicPr>
          <p:nvPr/>
        </p:nvPicPr>
        <p:blipFill>
          <a:blip r:embed="rId4" cstate="print"/>
          <a:srcRect t="83417" b="5444"/>
          <a:stretch>
            <a:fillRect/>
          </a:stretch>
        </p:blipFill>
        <p:spPr bwMode="auto">
          <a:xfrm>
            <a:off x="6543675" y="6319838"/>
            <a:ext cx="22621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7"/>
          <p:cNvSpPr>
            <a:spLocks noChangeArrowheads="1"/>
          </p:cNvSpPr>
          <p:nvPr/>
        </p:nvSpPr>
        <p:spPr bwMode="auto">
          <a:xfrm>
            <a:off x="1066800" y="6461125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latinLnBrk="0" hangingPunct="0"/>
            <a:endParaRPr kumimoji="0" lang="ko-KR" altLang="ko-KR" sz="1200">
              <a:latin typeface="Arial" charset="0"/>
            </a:endParaRPr>
          </a:p>
        </p:txBody>
      </p:sp>
      <p:sp>
        <p:nvSpPr>
          <p:cNvPr id="3075" name="Rectangle 28"/>
          <p:cNvSpPr>
            <a:spLocks noChangeArrowheads="1"/>
          </p:cNvSpPr>
          <p:nvPr/>
        </p:nvSpPr>
        <p:spPr bwMode="auto">
          <a:xfrm>
            <a:off x="6934200" y="6477000"/>
            <a:ext cx="1839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latinLnBrk="0" hangingPunct="0"/>
            <a:endParaRPr kumimoji="0" lang="ko-KR" altLang="ko-KR" sz="1000" i="1">
              <a:latin typeface="Arial" charset="0"/>
            </a:endParaRPr>
          </a:p>
        </p:txBody>
      </p:sp>
      <p:sp>
        <p:nvSpPr>
          <p:cNvPr id="3076" name="Text Box 29"/>
          <p:cNvSpPr txBox="1">
            <a:spLocks noChangeArrowheads="1"/>
          </p:cNvSpPr>
          <p:nvPr/>
        </p:nvSpPr>
        <p:spPr bwMode="auto">
          <a:xfrm>
            <a:off x="4038600" y="6096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b="1" i="1">
                <a:solidFill>
                  <a:schemeClr val="bg1"/>
                </a:solidFill>
                <a:latin typeface="Arial" charset="0"/>
              </a:rPr>
              <a:t>LOGO</a:t>
            </a:r>
          </a:p>
        </p:txBody>
      </p:sp>
      <p:sp>
        <p:nvSpPr>
          <p:cNvPr id="3077" name="Rectangle 3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gray">
          <a:xfrm>
            <a:off x="827074" y="1041400"/>
            <a:ext cx="7661301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1"/>
            </a:outerShdw>
          </a:effectLst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008000"/>
                </a:solidFill>
                <a:latin typeface="HY울릉도M" pitchFamily="18" charset="-127"/>
                <a:ea typeface="HY울릉도M" pitchFamily="18" charset="-127"/>
              </a:rPr>
              <a:t>R  Project </a:t>
            </a:r>
            <a:r>
              <a:rPr lang="ko-KR" altLang="en-US" sz="2800" b="1" dirty="0" smtClean="0">
                <a:solidFill>
                  <a:srgbClr val="008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800" b="1" dirty="0" smtClean="0">
                <a:solidFill>
                  <a:srgbClr val="008000"/>
                </a:solidFill>
                <a:latin typeface="HY울릉도M" pitchFamily="18" charset="-127"/>
                <a:ea typeface="HY울릉도M" pitchFamily="18" charset="-127"/>
              </a:rPr>
              <a:t>for  Statistical  Computing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800" b="1" dirty="0">
              <a:solidFill>
                <a:srgbClr val="008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442913" y="2286000"/>
            <a:ext cx="84296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 bwMode="auto">
          <a:xfrm>
            <a:off x="442913" y="3857625"/>
            <a:ext cx="84296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4" name="그림 31" descr="신로고가로.jpg"/>
          <p:cNvPicPr>
            <a:picLocks noChangeAspect="1"/>
          </p:cNvPicPr>
          <p:nvPr/>
        </p:nvPicPr>
        <p:blipFill>
          <a:blip r:embed="rId3" cstate="print"/>
          <a:srcRect t="83417" b="6683"/>
          <a:stretch>
            <a:fillRect/>
          </a:stretch>
        </p:blipFill>
        <p:spPr bwMode="auto">
          <a:xfrm>
            <a:off x="5242718" y="5531643"/>
            <a:ext cx="33829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5" name="TextBox 12"/>
          <p:cNvSpPr txBox="1">
            <a:spLocks noChangeArrowheads="1"/>
          </p:cNvSpPr>
          <p:nvPr/>
        </p:nvSpPr>
        <p:spPr bwMode="auto">
          <a:xfrm>
            <a:off x="4682455" y="4660244"/>
            <a:ext cx="3714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2014. 05. 26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2492896"/>
            <a:ext cx="1584176" cy="119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5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▪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; :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한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명령문의 마침은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;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을 이용하여 종료를 나타내고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한 줄에 여러 명령어를 </a:t>
            </a:r>
            <a:r>
              <a:rPr lang="ko-KR" altLang="en-US" sz="1500" dirty="0" err="1" smtClean="0">
                <a:latin typeface="HY강B" pitchFamily="18" charset="-127"/>
                <a:ea typeface="HY강B" pitchFamily="18" charset="-127"/>
              </a:rPr>
              <a:t>입력할때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5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사용한다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▪ </a:t>
            </a:r>
            <a:r>
              <a:rPr lang="en-US" altLang="ko-KR" sz="1500" dirty="0" err="1" smtClean="0">
                <a:latin typeface="HY강B" pitchFamily="18" charset="-127"/>
                <a:ea typeface="HY강B" pitchFamily="18" charset="-127"/>
              </a:rPr>
              <a:t>ls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():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작업공간에 있는 객체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(objects)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를 보여준다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여기서 객체는 상수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데이터 프레임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벡터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, </a:t>
            </a:r>
            <a:endParaRPr lang="en-US" altLang="ko-KR" sz="15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     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행렬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함수 등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에서 정의된 객체들이다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 </a:t>
            </a:r>
            <a:endParaRPr lang="en-US" altLang="ko-KR" sz="15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▪ </a:t>
            </a:r>
            <a:r>
              <a:rPr lang="en-US" altLang="ko-KR" sz="1500" dirty="0" err="1" smtClean="0">
                <a:latin typeface="HY강B" pitchFamily="18" charset="-127"/>
                <a:ea typeface="HY강B" pitchFamily="18" charset="-127"/>
              </a:rPr>
              <a:t>rm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():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작업공간에 있는 객체 중에서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안에 지정한 특정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객체를 삭제한다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▪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help(),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?: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( )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안에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지정한 객체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함수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데이터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의 설명을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보여준다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 help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( )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대신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?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를 사용할 </a:t>
            </a:r>
            <a:endParaRPr lang="en-US" altLang="ko-KR" sz="15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            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수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있다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▪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library(): ( )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안에 지정한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package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load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▪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scan(): ( )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안에 지정한 외부파일을 벡터 형태로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load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▪ </a:t>
            </a:r>
            <a:r>
              <a:rPr lang="en-US" altLang="ko-KR" sz="1500" dirty="0" err="1" smtClean="0">
                <a:latin typeface="HY강B" pitchFamily="18" charset="-127"/>
                <a:ea typeface="HY강B" pitchFamily="18" charset="-127"/>
              </a:rPr>
              <a:t>read.table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(),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read.csv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(): ( )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안에 지정한 외부파일을 데이터프레임 형태로 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load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▪ 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write.table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(), write.csv(): ( )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안에 지정한 객체를 외부파일로 저장한다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▪ save(), 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save.image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(): ( )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안에 지정한 객체를 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R 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데이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터</a:t>
            </a:r>
            <a:r>
              <a:rPr lang="ko-KR" altLang="en-US" sz="1500" dirty="0" smtClean="0">
                <a:latin typeface="HY강B" pitchFamily="18" charset="-127"/>
                <a:ea typeface="HY강B" pitchFamily="18" charset="-127"/>
              </a:rPr>
              <a:t>형식으로 </a:t>
            </a:r>
            <a:r>
              <a:rPr lang="ko-KR" altLang="en-US" sz="1500" dirty="0">
                <a:latin typeface="HY강B" pitchFamily="18" charset="-127"/>
                <a:ea typeface="HY강B" pitchFamily="18" charset="-127"/>
              </a:rPr>
              <a:t>저장한다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5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R - Basic utility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1-2. 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사용법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</p:spTree>
    <p:extLst>
      <p:ext uri="{BB962C8B-B14F-4D97-AF65-F5344CB8AC3E}">
        <p14:creationId xmlns:p14="http://schemas.microsoft.com/office/powerpoint/2010/main" val="25049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굴림"/>
                <a:ea typeface="굴림"/>
              </a:rPr>
              <a:t>▪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load(),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unlink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(): ( )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안에 지정한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R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데이터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파일을 작업환경으로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load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하거나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메모리에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load 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                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했던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R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데이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터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unload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굴림"/>
                <a:ea typeface="굴림"/>
              </a:rPr>
              <a:t>▪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sink():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코드를 실행할 때 나타나는 화면의 출력 내용을 파일로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저장하려고 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할때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 사용한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    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이 경우 화면에는 출력되지 않는다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파일로 저장되던 내용을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다시 화면으로 출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     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력하게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하려면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sink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( )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라고 하면 된다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굴림"/>
                <a:ea typeface="굴림"/>
              </a:rPr>
              <a:t>▪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getwd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():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현재의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작업디렉토리를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출력해준다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굴림"/>
                <a:ea typeface="굴림"/>
              </a:rPr>
              <a:t>▪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setwd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dir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):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작업디렉토리를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dir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로 바꾼다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굴림"/>
                <a:ea typeface="굴림"/>
              </a:rPr>
              <a:t>▪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setwd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dir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):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타이틀바에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현재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작업 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디렉토리를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 나타낸다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굴림"/>
                <a:ea typeface="굴림"/>
              </a:rPr>
              <a:t>▪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Search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() :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기본 패키지 종류 확인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굴림"/>
                <a:ea typeface="굴림"/>
              </a:rPr>
              <a:t>▪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Searchpath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() :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패키지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path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확인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함수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굴림"/>
                <a:ea typeface="굴림"/>
              </a:rPr>
              <a:t>▪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“ “ :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문자를 입력하는 기호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- Basic 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utility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1-2. 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사용법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</p:spTree>
    <p:extLst>
      <p:ext uri="{BB962C8B-B14F-4D97-AF65-F5344CB8AC3E}">
        <p14:creationId xmlns:p14="http://schemas.microsoft.com/office/powerpoint/2010/main" val="37710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- Packages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1-2. 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사용법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1583"/>
            <a:ext cx="5625250" cy="44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install.packages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(“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패키지명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   CRAN mirror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선택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  &gt;library(</a:t>
            </a:r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패키지명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897990" y="5685915"/>
            <a:ext cx="589315" cy="72008"/>
          </a:xfrm>
          <a:prstGeom prst="rect">
            <a:avLst/>
          </a:prstGeom>
          <a:noFill/>
          <a:ln w="2222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buFont typeface="Arial" charset="0"/>
              <a:buChar char="•"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09" y="1619430"/>
            <a:ext cx="1880720" cy="438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이등변 삼각형 181"/>
          <p:cNvSpPr>
            <a:spLocks noChangeArrowheads="1"/>
          </p:cNvSpPr>
          <p:nvPr/>
        </p:nvSpPr>
        <p:spPr bwMode="auto">
          <a:xfrm rot="5400000">
            <a:off x="6075106" y="3563060"/>
            <a:ext cx="722068" cy="502002"/>
          </a:xfrm>
          <a:prstGeom prst="upArrow">
            <a:avLst>
              <a:gd name="adj1" fmla="val 62546"/>
              <a:gd name="adj2" fmla="val 54060"/>
            </a:avLst>
          </a:prstGeom>
          <a:gradFill rotWithShape="1">
            <a:gsLst>
              <a:gs pos="0">
                <a:srgbClr val="C0C0C0"/>
              </a:gs>
              <a:gs pos="100000">
                <a:srgbClr val="F7F7F7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latinLnBrk="0"/>
            <a:endParaRPr lang="ko-KR" altLang="ko-KR" sz="1200">
              <a:solidFill>
                <a:srgbClr val="FFFFFF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7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install.packages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tm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install.packages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twitteR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install.packages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KoNLP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install.packages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wordcloud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knitr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init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&gt;library(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twitteR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 n &lt;- 200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 keyword &lt;- "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삼성전자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 keyword &lt;- enc2utf8(keyword)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rdmTweets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searchTwitter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(keyword,  n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&gt;load(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url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("http://dl.dropbox.com/u/8686172/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twitter.RData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nDocs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length(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rdmTweets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한글 </a:t>
            </a:r>
            <a:r>
              <a:rPr lang="ko-KR" altLang="en-US" sz="1200" dirty="0" err="1" smtClean="0">
                <a:latin typeface="HY헤드라인M" pitchFamily="18" charset="-127"/>
                <a:ea typeface="HY헤드라인M" pitchFamily="18" charset="-127"/>
              </a:rPr>
              <a:t>트위터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2-1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Text mining  – “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tm”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9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knitr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preprocess</a:t>
            </a: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&gt;library(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KoNLP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library(tm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df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do.call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rbind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lapply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rdmTweets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as.data.frame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))</a:t>
            </a: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removeTwit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function(x) {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gsub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("@[[:graph:]]*", "", x)}</a:t>
            </a:r>
          </a:p>
          <a:p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df$ptext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sapply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df$text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removeTwit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removeURL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function(x) {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gsub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("http://[[:graph:]]*", "", x)}</a:t>
            </a:r>
          </a:p>
          <a:p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df$ptext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sapply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df$ptext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removeURL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useSejongDic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()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##Backup was just finished!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##87007 words were added to dic_user.txt.</a:t>
            </a: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df$ptext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sapply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df$ptext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 function(x) {paste(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extractNoun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(x), collapse=" ")}) 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한글 </a:t>
            </a:r>
            <a:r>
              <a:rPr lang="ko-KR" altLang="en-US" sz="1200" dirty="0" err="1" smtClean="0">
                <a:latin typeface="HY헤드라인M" pitchFamily="18" charset="-127"/>
                <a:ea typeface="HY헤드라인M" pitchFamily="18" charset="-127"/>
              </a:rPr>
              <a:t>트위터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2-1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Text mining  – “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tm”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##build corpus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_ &lt;- Corpus(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VectorSource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df$ptext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_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tm_map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_,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removePunctuation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_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tm_map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_,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removeNumbers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_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tm_map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_,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tolower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myStopwords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c(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stopwords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('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english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'), "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_ &lt;-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tm_map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_,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removeWords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myStopwords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한글 </a:t>
            </a:r>
            <a:r>
              <a:rPr lang="ko-KR" altLang="en-US" sz="1200" dirty="0" err="1" smtClean="0">
                <a:latin typeface="HY헤드라인M" pitchFamily="18" charset="-127"/>
                <a:ea typeface="HY헤드라인M" pitchFamily="18" charset="-127"/>
              </a:rPr>
              <a:t>트위터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2-1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Text mining  – “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tm”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6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knitr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eda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myTdm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TermDocumentMatrix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myCorpus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 control=list(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wordLengths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=c(2,Inf)))</a:t>
            </a:r>
          </a:p>
          <a:p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##inspect frequent term</a:t>
            </a: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findFreqTerms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myTdm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lowfreq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=10)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한글 </a:t>
            </a:r>
            <a:r>
              <a:rPr lang="ko-KR" altLang="en-US" sz="1200" dirty="0" err="1" smtClean="0">
                <a:latin typeface="HY헤드라인M" pitchFamily="18" charset="-127"/>
                <a:ea typeface="HY헤드라인M" pitchFamily="18" charset="-127"/>
              </a:rPr>
              <a:t>트위터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2-1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Text mining  – “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tm”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5" name="_x171342656" descr="EMB00000f743f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68" y="3356992"/>
            <a:ext cx="733637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##inspect associations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findAssocs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(myTdm,'lg',0.25)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한글 </a:t>
            </a:r>
            <a:r>
              <a:rPr lang="ko-KR" altLang="en-US" sz="1200" dirty="0" err="1" smtClean="0">
                <a:latin typeface="HY헤드라인M" pitchFamily="18" charset="-127"/>
                <a:ea typeface="HY헤드라인M" pitchFamily="18" charset="-127"/>
              </a:rPr>
              <a:t>트위터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2-1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Text mining  – “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tm”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9" name="_x171342736" descr="EMB00000f743f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98" y="3212976"/>
            <a:ext cx="603223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knitr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barplot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&gt;library(ggplot2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termFrequency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rowSums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as.matrix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myTdm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))</a:t>
            </a: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termFrequency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subset(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termFrequency,termFrequency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&gt;=10)</a:t>
            </a:r>
          </a:p>
          <a:p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ggplot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data.frame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(term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 names(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termFrequency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freq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termFrequency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aes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(term,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freq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)) +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geom_bar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() +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coord_flip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()</a:t>
            </a:r>
          </a:p>
          <a:p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knitr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wordcloud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##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Word Cloud </a:t>
            </a:r>
          </a:p>
          <a:p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&gt;library(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wordcloud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m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as.matrix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myTdm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wordFreq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sort(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rowSums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(m),decreasing=TRUE)</a:t>
            </a: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set.seed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(375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pal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brewer.pal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(8,"Dark2")</a:t>
            </a:r>
          </a:p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wordcloud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(words=names(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wordFreq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),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freq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wordFreq,min.freq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=10,random.order=F,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rot.per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=.1,colors=pal)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한글 </a:t>
            </a:r>
            <a:r>
              <a:rPr lang="ko-KR" altLang="en-US" sz="1200" dirty="0" err="1" smtClean="0">
                <a:latin typeface="HY헤드라인M" pitchFamily="18" charset="-127"/>
                <a:ea typeface="HY헤드라인M" pitchFamily="18" charset="-127"/>
              </a:rPr>
              <a:t>트위터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2-1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Text mining  – “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tm”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2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한글 </a:t>
            </a:r>
            <a:r>
              <a:rPr lang="ko-KR" altLang="en-US" sz="1200" dirty="0" err="1" smtClean="0">
                <a:latin typeface="HY헤드라인M" pitchFamily="18" charset="-127"/>
                <a:ea typeface="HY헤드라인M" pitchFamily="18" charset="-127"/>
              </a:rPr>
              <a:t>트위터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2-1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Text mining  – “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tm”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3" name="_x171313904" descr="EMB00000f743f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12637" r="12430" b="9129"/>
          <a:stretch>
            <a:fillRect/>
          </a:stretch>
        </p:blipFill>
        <p:spPr bwMode="auto">
          <a:xfrm>
            <a:off x="2559224" y="1885150"/>
            <a:ext cx="4025552" cy="38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1800" b="1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Rectangle 15"/>
          <p:cNvSpPr>
            <a:spLocks noChangeArrowheads="1"/>
          </p:cNvSpPr>
          <p:nvPr/>
        </p:nvSpPr>
        <p:spPr bwMode="auto">
          <a:xfrm>
            <a:off x="2987824" y="944564"/>
            <a:ext cx="3352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b="1" dirty="0" smtClean="0">
                <a:solidFill>
                  <a:srgbClr val="316571"/>
                </a:solidFill>
                <a:latin typeface="맑은 고딕" pitchFamily="50" charset="-127"/>
                <a:ea typeface="맑은 고딕" pitchFamily="50" charset="-127"/>
              </a:rPr>
              <a:t>목   차</a:t>
            </a:r>
            <a:endParaRPr lang="ko-KR" altLang="en-US" b="1" dirty="0">
              <a:solidFill>
                <a:srgbClr val="31657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353895" y="2252663"/>
            <a:ext cx="4733925" cy="4562475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102" name="Rectangle 12"/>
          <p:cNvSpPr>
            <a:spLocks noChangeArrowheads="1"/>
          </p:cNvSpPr>
          <p:nvPr/>
        </p:nvSpPr>
        <p:spPr bwMode="gray">
          <a:xfrm>
            <a:off x="0" y="1643063"/>
            <a:ext cx="9144000" cy="142875"/>
          </a:xfrm>
          <a:prstGeom prst="rect">
            <a:avLst/>
          </a:prstGeom>
          <a:solidFill>
            <a:srgbClr val="126E8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103" name="그림 8" descr="ui_only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7702" y="944563"/>
            <a:ext cx="1171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 bwMode="auto">
          <a:xfrm>
            <a:off x="395536" y="2252662"/>
            <a:ext cx="8280920" cy="3840633"/>
          </a:xfrm>
          <a:prstGeom prst="rect">
            <a:avLst/>
          </a:prstGeom>
          <a:noFill/>
          <a:ln w="9525" cap="rnd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1. R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개요 및 사용법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  	1-1. R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개요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1-2. R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사용법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2. R package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demonstrations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2-1. Text mining  – “tm”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2-2. Time series  – “</a:t>
            </a:r>
            <a:r>
              <a:rPr lang="en-US" altLang="ko-KR" sz="1800" dirty="0" err="1" smtClean="0">
                <a:latin typeface="HY강B" pitchFamily="18" charset="-127"/>
                <a:ea typeface="HY강B" pitchFamily="18" charset="-127"/>
              </a:rPr>
              <a:t>ts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2-3. Graphics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– “scatterplot3d”</a:t>
            </a:r>
          </a:p>
        </p:txBody>
      </p:sp>
    </p:spTree>
    <p:extLst>
      <p:ext uri="{BB962C8B-B14F-4D97-AF65-F5344CB8AC3E}">
        <p14:creationId xmlns:p14="http://schemas.microsoft.com/office/powerpoint/2010/main" val="28512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/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## @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knitr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hclust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&gt;myTdm2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removeSparseTerms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myTdm,sparse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=0.95)</a:t>
            </a:r>
          </a:p>
          <a:p>
            <a:pPr algn="just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m2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as.matrix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(myTdm2)</a:t>
            </a:r>
          </a:p>
          <a:p>
            <a:pPr algn="just"/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distMatrix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dist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(scale(m2))</a:t>
            </a:r>
          </a:p>
          <a:p>
            <a:pPr algn="just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fit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hclust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distMatrix,method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="ward")</a:t>
            </a:r>
          </a:p>
          <a:p>
            <a:pPr algn="just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plot(fit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/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rect.hclust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fit,k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=10)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한글 </a:t>
            </a:r>
            <a:r>
              <a:rPr lang="ko-KR" altLang="en-US" sz="1200" dirty="0" err="1" smtClean="0">
                <a:latin typeface="HY헤드라인M" pitchFamily="18" charset="-127"/>
                <a:ea typeface="HY헤드라인M" pitchFamily="18" charset="-127"/>
              </a:rPr>
              <a:t>트위터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2-1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Text mining  – “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tm”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1" name="_x171705280" descr="EMB00000f743f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596711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/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install.packages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wordcloud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 </a:t>
            </a:r>
          </a:p>
          <a:p>
            <a:pPr algn="just"/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install.packages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("tm") </a:t>
            </a:r>
          </a:p>
          <a:p>
            <a:pPr algn="just"/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install.packages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KoNLP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</a:t>
            </a:r>
          </a:p>
          <a:p>
            <a:pPr algn="just"/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library(tm)</a:t>
            </a:r>
          </a:p>
          <a:p>
            <a:pPr algn="just"/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library(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wordcloud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/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library(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KoNLP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/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 &lt;- file("C:/R/CC1.txt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, encoding=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UTF-8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/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txtLines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readLines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(f)</a:t>
            </a:r>
          </a:p>
          <a:p>
            <a:pPr algn="just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close(f)</a:t>
            </a:r>
          </a:p>
          <a:p>
            <a:pPr algn="just"/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nouns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sapply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txtLines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extractNoun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, USE.NAMES=F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/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just"/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wordcount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table(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unlist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(nouns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))</a:t>
            </a:r>
          </a:p>
          <a:p>
            <a:pPr algn="just"/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pal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brewer.pal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(12,"Set3")</a:t>
            </a:r>
          </a:p>
          <a:p>
            <a:pPr algn="just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pal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&lt;- pal[-c(1:2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)]</a:t>
            </a:r>
          </a:p>
          <a:p>
            <a:pPr algn="just"/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/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wordcloud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(names(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wordcount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),</a:t>
            </a:r>
          </a:p>
          <a:p>
            <a:pPr algn="just"/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freq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wordcount,scale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=c(6,0.3),</a:t>
            </a:r>
          </a:p>
          <a:p>
            <a:pPr algn="just"/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min.freq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=25,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random.order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T,rot.per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=.1,colors=pal)</a:t>
            </a:r>
          </a:p>
          <a:p>
            <a:pPr algn="just"/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wordcloud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” 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환경 이슈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2-1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Text mining  – “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tm”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741616"/>
            <a:ext cx="3888432" cy="41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3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▪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The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spreadsheet(raw data)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contains stock data for the TUI AG from Jan., 3rd 2000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to May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14th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2002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, namely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date (1st column), opening values (2nd column),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highest and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lowest 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values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(3rd and 4th column), closing values (5th column) and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trading volumes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(6th column).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Data manipulation and visualization for time series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06" y="2702901"/>
            <a:ext cx="5178582" cy="331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9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&lt;- read.csv("C:/tui.csv", header=T,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dec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=",",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sep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=";")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plot(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[,5],type="l")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Data manipulation and visualization for time series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3401566" cy="352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666720" y="5370784"/>
            <a:ext cx="2733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121C3"/>
                </a:solidFill>
                <a:latin typeface="굴림"/>
                <a:ea typeface="굴림"/>
              </a:rPr>
              <a:t>▪ </a:t>
            </a:r>
            <a:r>
              <a:rPr lang="en-US" altLang="ko-KR" sz="14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Creating </a:t>
            </a:r>
            <a:r>
              <a:rPr lang="en-US" altLang="ko-KR" sz="14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charts with the </a:t>
            </a:r>
            <a:r>
              <a:rPr lang="en-US" altLang="ko-KR" sz="14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plot - 1</a:t>
            </a:r>
            <a:endParaRPr lang="ko-KR" altLang="en-US" sz="1400" dirty="0">
              <a:solidFill>
                <a:srgbClr val="0121C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&gt;plot(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[,5], type="l",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lwd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=2, col="red",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xlab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="time",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ylab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="closing values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",</a:t>
            </a:r>
            <a:r>
              <a:rPr lang="fi-FI" altLang="ko-KR" sz="1600" dirty="0">
                <a:latin typeface="HY강B" pitchFamily="18" charset="-127"/>
                <a:ea typeface="HY강B" pitchFamily="18" charset="-127"/>
              </a:rPr>
              <a:t> main="TUI AG", ylim=c(0,60) </a:t>
            </a:r>
            <a:r>
              <a:rPr lang="fi-FI" altLang="ko-KR" sz="16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fi-FI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Data manipulation and visualization for time series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420888"/>
            <a:ext cx="3744416" cy="345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652120" y="5572557"/>
            <a:ext cx="2765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121C3"/>
                </a:solidFill>
                <a:latin typeface="굴림"/>
                <a:ea typeface="굴림"/>
              </a:rPr>
              <a:t>▪ </a:t>
            </a:r>
            <a:r>
              <a:rPr lang="en-US" altLang="ko-KR" sz="14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Creating </a:t>
            </a:r>
            <a:r>
              <a:rPr lang="en-US" altLang="ko-KR" sz="14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charts with the </a:t>
            </a:r>
            <a:r>
              <a:rPr lang="en-US" altLang="ko-KR" sz="14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plot - 2</a:t>
            </a:r>
            <a:endParaRPr lang="ko-KR" altLang="en-US" sz="1400" dirty="0">
              <a:solidFill>
                <a:srgbClr val="0121C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6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&gt;plot(diff(log(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[,5])),type="l")</a:t>
            </a:r>
            <a:endParaRPr lang="fi-FI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Data manipulation and visualization for time series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65" y="2041944"/>
            <a:ext cx="4107359" cy="394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198644" y="5661308"/>
            <a:ext cx="3403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121C3"/>
                </a:solidFill>
                <a:latin typeface="굴림"/>
                <a:ea typeface="굴림"/>
              </a:rPr>
              <a:t>▪ </a:t>
            </a:r>
            <a:r>
              <a:rPr lang="en-US" altLang="ko-KR" sz="14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Comparing histograms with </a:t>
            </a:r>
            <a:r>
              <a:rPr lang="en-US" altLang="ko-KR" sz="14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densities - 1</a:t>
            </a:r>
            <a:endParaRPr lang="ko-KR" altLang="en-US" sz="1400" dirty="0">
              <a:solidFill>
                <a:srgbClr val="0121C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6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hist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(diff(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[,4]),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prob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T,ylim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=c(0,0.6),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xlim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=c(-5,5),col="red")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lines(density(diff(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[,4])),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lwd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=2)</a:t>
            </a:r>
            <a:endParaRPr lang="fi-FI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Data manipulation and visualization for time series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6" y="2281825"/>
            <a:ext cx="361163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860032" y="5655061"/>
            <a:ext cx="3403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121C3"/>
                </a:solidFill>
                <a:latin typeface="굴림"/>
                <a:ea typeface="굴림"/>
              </a:rPr>
              <a:t>▪ </a:t>
            </a:r>
            <a:r>
              <a:rPr lang="en-US" altLang="ko-KR" sz="14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Comparing histograms with </a:t>
            </a:r>
            <a:r>
              <a:rPr lang="en-US" altLang="ko-KR" sz="14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densities - 1</a:t>
            </a:r>
            <a:endParaRPr lang="ko-KR" altLang="en-US" sz="1400" dirty="0">
              <a:solidFill>
                <a:srgbClr val="0121C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2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de-DE" altLang="ko-KR" sz="1600" dirty="0">
                <a:latin typeface="HY강B" pitchFamily="18" charset="-127"/>
                <a:ea typeface="HY강B" pitchFamily="18" charset="-127"/>
              </a:rPr>
              <a:t>mu&lt;-mean(diff(tui[,4]))</a:t>
            </a:r>
          </a:p>
          <a:p>
            <a:pPr algn="just">
              <a:lnSpc>
                <a:spcPct val="150000"/>
              </a:lnSpc>
            </a:pPr>
            <a:r>
              <a:rPr lang="de-DE" altLang="ko-KR" sz="1600" dirty="0">
                <a:latin typeface="HY강B" pitchFamily="18" charset="-127"/>
                <a:ea typeface="HY강B" pitchFamily="18" charset="-127"/>
              </a:rPr>
              <a:t>sigma&lt;-sd(diff(tui[,4</a:t>
            </a:r>
            <a:r>
              <a:rPr lang="de-DE" altLang="ko-KR" sz="1600" dirty="0" smtClean="0">
                <a:latin typeface="HY강B" pitchFamily="18" charset="-127"/>
                <a:ea typeface="HY강B" pitchFamily="18" charset="-127"/>
              </a:rPr>
              <a:t>]))</a:t>
            </a:r>
          </a:p>
          <a:p>
            <a:pPr algn="just">
              <a:lnSpc>
                <a:spcPct val="150000"/>
              </a:lnSpc>
            </a:pPr>
            <a:r>
              <a:rPr lang="fi-FI" altLang="ko-KR" sz="1600" dirty="0">
                <a:latin typeface="HY강B" pitchFamily="18" charset="-127"/>
                <a:ea typeface="HY강B" pitchFamily="18" charset="-127"/>
              </a:rPr>
              <a:t>x&lt;-seq(-4,4,length=100)</a:t>
            </a:r>
          </a:p>
          <a:p>
            <a:pPr algn="just">
              <a:lnSpc>
                <a:spcPct val="150000"/>
              </a:lnSpc>
            </a:pPr>
            <a:r>
              <a:rPr lang="fi-FI" altLang="ko-KR" sz="1600" dirty="0">
                <a:latin typeface="HY강B" pitchFamily="18" charset="-127"/>
                <a:ea typeface="HY강B" pitchFamily="18" charset="-127"/>
              </a:rPr>
              <a:t>y&lt;-dnorm(x,mu,sigma)</a:t>
            </a:r>
          </a:p>
          <a:p>
            <a:pPr algn="just">
              <a:lnSpc>
                <a:spcPct val="150000"/>
              </a:lnSpc>
            </a:pPr>
            <a:r>
              <a:rPr lang="fi-FI" altLang="ko-KR" sz="1600" dirty="0">
                <a:latin typeface="HY강B" pitchFamily="18" charset="-127"/>
                <a:ea typeface="HY강B" pitchFamily="18" charset="-127"/>
              </a:rPr>
              <a:t>lines(x,y,lwd=2,col="blue")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Data manipulation and visualization for time series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036" y="1700808"/>
            <a:ext cx="3600400" cy="373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404488" y="5661308"/>
            <a:ext cx="3403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121C3"/>
                </a:solidFill>
                <a:latin typeface="굴림"/>
                <a:ea typeface="굴림"/>
              </a:rPr>
              <a:t>▪ </a:t>
            </a:r>
            <a:r>
              <a:rPr lang="en-US" altLang="ko-KR" sz="14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Comparing histograms with </a:t>
            </a:r>
            <a:r>
              <a:rPr lang="en-US" altLang="ko-KR" sz="14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densities - 3</a:t>
            </a:r>
            <a:endParaRPr lang="ko-KR" altLang="en-US" sz="1400" dirty="0">
              <a:solidFill>
                <a:srgbClr val="0121C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7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de-DE" altLang="ko-KR" sz="1600" dirty="0">
                <a:latin typeface="HY강B" pitchFamily="18" charset="-127"/>
                <a:ea typeface="HY강B" pitchFamily="18" charset="-127"/>
              </a:rPr>
              <a:t>qqnorm(diff(tui[,4</a:t>
            </a:r>
            <a:r>
              <a:rPr lang="de-DE" altLang="ko-KR" sz="1600" dirty="0" smtClean="0">
                <a:latin typeface="HY강B" pitchFamily="18" charset="-127"/>
                <a:ea typeface="HY강B" pitchFamily="18" charset="-127"/>
              </a:rPr>
              <a:t>]))</a:t>
            </a:r>
          </a:p>
          <a:p>
            <a:pPr algn="just">
              <a:lnSpc>
                <a:spcPct val="150000"/>
              </a:lnSpc>
            </a:pPr>
            <a:r>
              <a:rPr lang="fi-FI" altLang="ko-KR" sz="1600" dirty="0">
                <a:latin typeface="HY강B" pitchFamily="18" charset="-127"/>
                <a:ea typeface="HY강B" pitchFamily="18" charset="-127"/>
              </a:rPr>
              <a:t>abline(0,1)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Data manipulation and visualization for time series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0723" y="5678560"/>
            <a:ext cx="3882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121C3"/>
                </a:solidFill>
                <a:latin typeface="굴림"/>
                <a:ea typeface="굴림"/>
              </a:rPr>
              <a:t>▪ </a:t>
            </a:r>
            <a:r>
              <a:rPr lang="en-US" altLang="ko-KR" sz="14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Comparing empirical with theoretical </a:t>
            </a:r>
            <a:r>
              <a:rPr lang="en-US" altLang="ko-KR" sz="1400" dirty="0" err="1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quantiles</a:t>
            </a:r>
            <a:endParaRPr lang="ko-KR" altLang="en-US" sz="1400" dirty="0">
              <a:solidFill>
                <a:srgbClr val="0121C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8800"/>
            <a:ext cx="374441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6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Time series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95536" y="1534826"/>
            <a:ext cx="8280920" cy="4558469"/>
            <a:chOff x="395536" y="1534826"/>
            <a:chExt cx="8280920" cy="4558469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395536" y="1534826"/>
              <a:ext cx="8280920" cy="4558469"/>
            </a:xfrm>
            <a:prstGeom prst="rect">
              <a:avLst/>
            </a:prstGeom>
            <a:noFill/>
            <a:ln w="9525" cap="rnd" algn="ctr">
              <a:solidFill>
                <a:srgbClr val="56A4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/>
            <a:lstStyle/>
            <a:p>
              <a:pPr algn="just"/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▪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A 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key concept in traditional time series analysis is the decomposition of a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given time 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series </a:t>
              </a:r>
              <a:r>
                <a:rPr lang="en-US" altLang="ko-KR" sz="1600" dirty="0" err="1">
                  <a:latin typeface="HY강B" pitchFamily="18" charset="-127"/>
                  <a:ea typeface="HY강B" pitchFamily="18" charset="-127"/>
                </a:rPr>
                <a:t>Xt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 into a trend </a:t>
              </a:r>
              <a:r>
                <a:rPr lang="en-US" altLang="ko-KR" sz="1600" dirty="0" err="1">
                  <a:latin typeface="HY강B" pitchFamily="18" charset="-127"/>
                  <a:ea typeface="HY강B" pitchFamily="18" charset="-127"/>
                </a:rPr>
                <a:t>Tt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, a seasonal component St and the remainder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et. A 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common method for obtaining the trend is to use linear filters on given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time series:</a:t>
              </a:r>
            </a:p>
            <a:p>
              <a:pPr algn="just"/>
              <a:endParaRPr lang="en-US" altLang="ko-KR" sz="1600" dirty="0">
                <a:latin typeface="HY강B" pitchFamily="18" charset="-127"/>
                <a:ea typeface="HY강B" pitchFamily="18" charset="-127"/>
              </a:endParaRPr>
            </a:p>
            <a:p>
              <a:pPr algn="just"/>
              <a:endParaRPr lang="en-US" altLang="ko-KR" sz="1600" dirty="0" smtClean="0">
                <a:latin typeface="HY강B" pitchFamily="18" charset="-127"/>
                <a:ea typeface="HY강B" pitchFamily="18" charset="-127"/>
              </a:endParaRPr>
            </a:p>
            <a:p>
              <a:pPr algn="just"/>
              <a:endParaRPr lang="en-US" altLang="ko-KR" sz="1600" dirty="0">
                <a:latin typeface="HY강B" pitchFamily="18" charset="-127"/>
                <a:ea typeface="HY강B" pitchFamily="18" charset="-127"/>
              </a:endParaRPr>
            </a:p>
            <a:p>
              <a:pPr algn="just"/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▪ A 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simple class of linear filters are moving averages with equal weights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:</a:t>
              </a:r>
            </a:p>
            <a:p>
              <a:pPr algn="just"/>
              <a:endParaRPr lang="en-US" altLang="ko-KR" sz="1600" dirty="0">
                <a:latin typeface="HY강B" pitchFamily="18" charset="-127"/>
                <a:ea typeface="HY강B" pitchFamily="18" charset="-127"/>
              </a:endParaRPr>
            </a:p>
            <a:p>
              <a:pPr algn="just"/>
              <a:endParaRPr lang="en-US" altLang="ko-KR" sz="1600" dirty="0" smtClean="0">
                <a:latin typeface="HY강B" pitchFamily="18" charset="-127"/>
                <a:ea typeface="HY강B" pitchFamily="18" charset="-127"/>
              </a:endParaRPr>
            </a:p>
            <a:p>
              <a:pPr algn="just"/>
              <a:endParaRPr lang="en-US" altLang="ko-KR" sz="1600" dirty="0">
                <a:latin typeface="HY강B" pitchFamily="18" charset="-127"/>
                <a:ea typeface="HY강B" pitchFamily="18" charset="-127"/>
              </a:endParaRPr>
            </a:p>
            <a:p>
              <a:pPr algn="just"/>
              <a:endParaRPr lang="en-US" altLang="ko-KR" sz="1600" dirty="0" smtClean="0">
                <a:latin typeface="HY강B" pitchFamily="18" charset="-127"/>
                <a:ea typeface="HY강B" pitchFamily="18" charset="-127"/>
              </a:endParaRPr>
            </a:p>
            <a:p>
              <a:pPr algn="just"/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▪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the 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filtered value of a time series at a given period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    is 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represented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by the 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average of the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values:</a:t>
              </a:r>
            </a:p>
            <a:p>
              <a:pPr algn="just"/>
              <a:endParaRPr lang="en-US" altLang="ko-KR" sz="1600" dirty="0" smtClean="0">
                <a:latin typeface="HY강B" pitchFamily="18" charset="-127"/>
                <a:ea typeface="HY강B" pitchFamily="18" charset="-127"/>
              </a:endParaRPr>
            </a:p>
            <a:p>
              <a:pPr algn="just"/>
              <a:endParaRPr lang="en-US" altLang="ko-KR" sz="1600" dirty="0">
                <a:latin typeface="HY강B" pitchFamily="18" charset="-127"/>
                <a:ea typeface="HY강B" pitchFamily="18" charset="-127"/>
              </a:endParaRPr>
            </a:p>
            <a:p>
              <a:pPr algn="just"/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▪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The 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coefficients of the </a:t>
              </a:r>
              <a:r>
                <a:rPr lang="en-US" altLang="ko-KR" sz="1600" dirty="0" smtClean="0">
                  <a:latin typeface="HY강B" pitchFamily="18" charset="-127"/>
                  <a:ea typeface="HY강B" pitchFamily="18" charset="-127"/>
                </a:rPr>
                <a:t>filtering are:</a:t>
              </a:r>
              <a:endParaRPr lang="en-US" altLang="ko-KR" sz="1600" dirty="0">
                <a:latin typeface="HY강B" pitchFamily="18" charset="-127"/>
                <a:ea typeface="HY강B" pitchFamily="18" charset="-127"/>
              </a:endParaRPr>
            </a:p>
          </p:txBody>
        </p:sp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2132856"/>
              <a:ext cx="2158322" cy="941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3369025"/>
              <a:ext cx="2018952" cy="681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746" y="4581128"/>
              <a:ext cx="3143250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510" y="5229200"/>
              <a:ext cx="2152650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030" y="4311632"/>
              <a:ext cx="171450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09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1-1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개요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95536" y="1052736"/>
            <a:ext cx="8280920" cy="5040560"/>
          </a:xfrm>
          <a:prstGeom prst="rect">
            <a:avLst/>
          </a:prstGeom>
          <a:noFill/>
          <a:ln w="9525" cap="rnd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은 통계분석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software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로서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, 1995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년 뉴질랜드 소재의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University of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Aukland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Ross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Ihaka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Robert Gentleman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이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개발하고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2002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R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fo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u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ndation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이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설립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무료로 배포되고 있다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en-US" altLang="ko-KR" sz="1400" dirty="0"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65929" y="2171662"/>
            <a:ext cx="3683478" cy="3671658"/>
            <a:chOff x="4665929" y="2171662"/>
            <a:chExt cx="3683478" cy="3671658"/>
          </a:xfrm>
        </p:grpSpPr>
        <p:grpSp>
          <p:nvGrpSpPr>
            <p:cNvPr id="5" name="그룹 101"/>
            <p:cNvGrpSpPr/>
            <p:nvPr/>
          </p:nvGrpSpPr>
          <p:grpSpPr>
            <a:xfrm>
              <a:off x="4728833" y="3337738"/>
              <a:ext cx="3620574" cy="1316222"/>
              <a:chOff x="2163392" y="4757396"/>
              <a:chExt cx="3086228" cy="108012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169500" y="4757396"/>
                <a:ext cx="1080120" cy="1080120"/>
              </a:xfrm>
              <a:prstGeom prst="ellipse">
                <a:avLst/>
              </a:prstGeom>
              <a:noFill/>
              <a:ln cmpd="thinThick">
                <a:solidFill>
                  <a:srgbClr val="4C5F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21088" y="4808984"/>
                <a:ext cx="976944" cy="976944"/>
              </a:xfrm>
              <a:prstGeom prst="ellipse">
                <a:avLst/>
              </a:prstGeom>
              <a:solidFill>
                <a:srgbClr val="CACFDE"/>
              </a:solidFill>
              <a:ln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rPr>
                  <a:t>Popularity</a:t>
                </a:r>
                <a:endParaRPr lang="ko-KR" altLang="en-US" sz="1200" dirty="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endParaRPr>
              </a:p>
            </p:txBody>
          </p:sp>
          <p:sp>
            <p:nvSpPr>
              <p:cNvPr id="9" name="Rectangle 340" descr="o1"/>
              <p:cNvSpPr>
                <a:spLocks noChangeArrowheads="1"/>
              </p:cNvSpPr>
              <p:nvPr/>
            </p:nvSpPr>
            <p:spPr bwMode="auto">
              <a:xfrm>
                <a:off x="4050949" y="5244676"/>
                <a:ext cx="252863" cy="105562"/>
              </a:xfrm>
              <a:prstGeom prst="roundRect">
                <a:avLst>
                  <a:gd name="adj" fmla="val 50000"/>
                </a:avLst>
              </a:prstGeom>
              <a:solidFill>
                <a:srgbClr val="4C5F8F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8596" tIns="44298" rIns="88596" bIns="44298" anchor="ctr"/>
              <a:lstStyle/>
              <a:p>
                <a:endParaRPr lang="ko-KR" altLang="en-US" sz="1200">
                  <a:latin typeface="HY울릉도M" pitchFamily="18" charset="-127"/>
                  <a:ea typeface="HY울릉도M" pitchFamily="18" charset="-127"/>
                  <a:cs typeface="굴림" charset="-127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163392" y="4808984"/>
                <a:ext cx="976944" cy="976944"/>
              </a:xfrm>
              <a:prstGeom prst="ellipse">
                <a:avLst/>
              </a:prstGeom>
              <a:solidFill>
                <a:srgbClr val="CACFDE"/>
              </a:solidFill>
              <a:ln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rPr>
                  <a:t>Interac</a:t>
                </a:r>
                <a:endParaRPr lang="en-US" altLang="ko-KR" sz="1200" dirty="0" smtClean="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endParaRPr>
              </a:p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rPr>
                  <a:t>tivity</a:t>
                </a:r>
                <a:endParaRPr lang="ko-KR" altLang="en-US" sz="1200" dirty="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endParaRPr>
              </a:p>
            </p:txBody>
          </p:sp>
        </p:grpSp>
        <p:grpSp>
          <p:nvGrpSpPr>
            <p:cNvPr id="11" name="그룹 106"/>
            <p:cNvGrpSpPr/>
            <p:nvPr/>
          </p:nvGrpSpPr>
          <p:grpSpPr>
            <a:xfrm>
              <a:off x="4665929" y="3337740"/>
              <a:ext cx="1415296" cy="1316218"/>
              <a:chOff x="729462" y="4757396"/>
              <a:chExt cx="1206420" cy="1080120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729462" y="4757396"/>
                <a:ext cx="1080120" cy="1080120"/>
              </a:xfrm>
              <a:prstGeom prst="ellipse">
                <a:avLst/>
              </a:prstGeom>
              <a:noFill/>
              <a:ln cmpd="thinThick">
                <a:solidFill>
                  <a:srgbClr val="4C5F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endParaRPr>
              </a:p>
            </p:txBody>
          </p:sp>
          <p:sp>
            <p:nvSpPr>
              <p:cNvPr id="13" name="Rectangle 340" descr="o1"/>
              <p:cNvSpPr>
                <a:spLocks noChangeArrowheads="1"/>
              </p:cNvSpPr>
              <p:nvPr/>
            </p:nvSpPr>
            <p:spPr bwMode="auto">
              <a:xfrm>
                <a:off x="1683019" y="5244676"/>
                <a:ext cx="252863" cy="105562"/>
              </a:xfrm>
              <a:prstGeom prst="roundRect">
                <a:avLst>
                  <a:gd name="adj" fmla="val 50000"/>
                </a:avLst>
              </a:prstGeom>
              <a:solidFill>
                <a:srgbClr val="4C5F8F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8596" tIns="44298" rIns="88596" bIns="44298" anchor="ctr"/>
              <a:lstStyle/>
              <a:p>
                <a:endParaRPr lang="ko-KR" altLang="en-US" sz="1200">
                  <a:latin typeface="HY울릉도M" pitchFamily="18" charset="-127"/>
                  <a:ea typeface="HY울릉도M" pitchFamily="18" charset="-127"/>
                  <a:cs typeface="굴림" charset="-127"/>
                </a:endParaRPr>
              </a:p>
            </p:txBody>
          </p:sp>
        </p:grpSp>
        <p:sp>
          <p:nvSpPr>
            <p:cNvPr id="14" name="타원 13"/>
            <p:cNvSpPr/>
            <p:nvPr/>
          </p:nvSpPr>
          <p:spPr>
            <a:xfrm rot="16200000">
              <a:off x="5851122" y="2147117"/>
              <a:ext cx="1267131" cy="1316222"/>
            </a:xfrm>
            <a:prstGeom prst="ellipse">
              <a:avLst/>
            </a:prstGeom>
            <a:noFill/>
            <a:ln cmpd="thinThick">
              <a:solidFill>
                <a:srgbClr val="4C5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 rot="16200000">
              <a:off x="5911642" y="2209981"/>
              <a:ext cx="1146091" cy="1190493"/>
            </a:xfrm>
            <a:prstGeom prst="ellipse">
              <a:avLst/>
            </a:prstGeom>
            <a:solidFill>
              <a:srgbClr val="CACFDE"/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rPr>
                <a:t>Versatility</a:t>
              </a:r>
              <a:endParaRPr lang="ko-KR" altLang="en-US" sz="1200" dirty="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6" name="Rectangle 340" descr="o1"/>
            <p:cNvSpPr>
              <a:spLocks noChangeArrowheads="1"/>
            </p:cNvSpPr>
            <p:nvPr/>
          </p:nvSpPr>
          <p:spPr bwMode="auto">
            <a:xfrm rot="16200000">
              <a:off x="6336368" y="3365230"/>
              <a:ext cx="296644" cy="128637"/>
            </a:xfrm>
            <a:prstGeom prst="roundRect">
              <a:avLst>
                <a:gd name="adj" fmla="val 50000"/>
              </a:avLst>
            </a:prstGeom>
            <a:solidFill>
              <a:srgbClr val="4C5F8F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88596" tIns="44298" rIns="88596" bIns="44298" anchor="ctr"/>
            <a:lstStyle/>
            <a:p>
              <a:endParaRPr lang="ko-KR" altLang="en-US" sz="1200">
                <a:latin typeface="HY울릉도M" pitchFamily="18" charset="-127"/>
                <a:ea typeface="HY울릉도M" pitchFamily="18" charset="-127"/>
                <a:cs typeface="굴림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5914379" y="4631759"/>
              <a:ext cx="1146091" cy="1190493"/>
            </a:xfrm>
            <a:prstGeom prst="ellipse">
              <a:avLst/>
            </a:prstGeom>
            <a:solidFill>
              <a:srgbClr val="CACFDE"/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rPr>
                <a:t>Compati</a:t>
              </a:r>
              <a:endParaRPr lang="en-US" altLang="ko-KR" sz="1200" dirty="0" smtClean="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rPr>
                <a:t>bility</a:t>
              </a:r>
              <a:endParaRPr lang="ko-KR" altLang="en-US" sz="1200" dirty="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grpSp>
          <p:nvGrpSpPr>
            <p:cNvPr id="18" name="그룹 101"/>
            <p:cNvGrpSpPr/>
            <p:nvPr/>
          </p:nvGrpSpPr>
          <p:grpSpPr>
            <a:xfrm rot="5400000">
              <a:off x="5777194" y="4482105"/>
              <a:ext cx="1406208" cy="1316222"/>
              <a:chOff x="4050949" y="4757396"/>
              <a:chExt cx="1198671" cy="1080120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4169500" y="4757396"/>
                <a:ext cx="1080120" cy="1080120"/>
              </a:xfrm>
              <a:prstGeom prst="ellipse">
                <a:avLst/>
              </a:prstGeom>
              <a:noFill/>
              <a:ln cmpd="thinThick">
                <a:solidFill>
                  <a:srgbClr val="4C5F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endParaRPr>
              </a:p>
            </p:txBody>
          </p:sp>
          <p:sp>
            <p:nvSpPr>
              <p:cNvPr id="20" name="Rectangle 340" descr="o1"/>
              <p:cNvSpPr>
                <a:spLocks noChangeArrowheads="1"/>
              </p:cNvSpPr>
              <p:nvPr/>
            </p:nvSpPr>
            <p:spPr bwMode="auto">
              <a:xfrm>
                <a:off x="4050949" y="5244676"/>
                <a:ext cx="252863" cy="105562"/>
              </a:xfrm>
              <a:prstGeom prst="roundRect">
                <a:avLst>
                  <a:gd name="adj" fmla="val 50000"/>
                </a:avLst>
              </a:prstGeom>
              <a:solidFill>
                <a:srgbClr val="4C5F8F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8596" tIns="44298" rIns="88596" bIns="44298" anchor="ctr"/>
              <a:lstStyle/>
              <a:p>
                <a:endParaRPr lang="ko-KR" altLang="en-US" sz="1200">
                  <a:latin typeface="HY울릉도M" pitchFamily="18" charset="-127"/>
                  <a:ea typeface="HY울릉도M" pitchFamily="18" charset="-127"/>
                  <a:cs typeface="굴림" charset="-127"/>
                </a:endParaRPr>
              </a:p>
            </p:txBody>
          </p:sp>
        </p:grp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6304667" y="3749787"/>
              <a:ext cx="360040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R 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22" name="Picture 12" descr="베안배경 copy"/>
          <p:cNvPicPr>
            <a:picLocks noChangeAspect="1" noChangeArrowheads="1"/>
          </p:cNvPicPr>
          <p:nvPr/>
        </p:nvPicPr>
        <p:blipFill>
          <a:blip r:embed="rId3" cstate="print"/>
          <a:srcRect l="1550" t="5057" r="3880"/>
          <a:stretch>
            <a:fillRect/>
          </a:stretch>
        </p:blipFill>
        <p:spPr bwMode="auto">
          <a:xfrm>
            <a:off x="827584" y="2171662"/>
            <a:ext cx="3388036" cy="3040093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067062" y="4282978"/>
            <a:ext cx="290907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R  </a:t>
            </a:r>
            <a:r>
              <a:rPr kumimoji="0" lang="ko-KR" altLang="en-US" sz="1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구성 </a:t>
            </a:r>
            <a:r>
              <a:rPr kumimoji="0" lang="en-US" altLang="ko-KR" sz="1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window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085875" y="4792683"/>
            <a:ext cx="871451" cy="983296"/>
            <a:chOff x="1882001" y="4727365"/>
            <a:chExt cx="871451" cy="983296"/>
          </a:xfrm>
        </p:grpSpPr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1882001" y="4727365"/>
              <a:ext cx="871451" cy="983296"/>
            </a:xfrm>
            <a:prstGeom prst="ellipse">
              <a:avLst/>
            </a:prstGeom>
            <a:solidFill>
              <a:srgbClr val="B7BFD2"/>
            </a:solidFill>
            <a:ln w="15875" algn="ctr">
              <a:solidFill>
                <a:srgbClr val="5E719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200">
                <a:solidFill>
                  <a:srgbClr val="C00000"/>
                </a:solidFill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906706" y="4939928"/>
              <a:ext cx="829362" cy="5396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72000" tIns="53857" rIns="72000" bIns="53857" anchor="ctr">
              <a:spAutoFit/>
            </a:bodyPr>
            <a:lstStyle/>
            <a:p>
              <a:pPr algn="ctr"/>
              <a:r>
                <a:rPr kumimoji="0" lang="en-US" altLang="ko-KR" sz="1400" kern="0" dirty="0" smtClean="0">
                  <a:solidFill>
                    <a:srgbClr val="0121C3"/>
                  </a:solidFill>
                  <a:latin typeface="HY강B" pitchFamily="18" charset="-127"/>
                  <a:ea typeface="HY강B" pitchFamily="18" charset="-127"/>
                </a:rPr>
                <a:t>R</a:t>
              </a:r>
            </a:p>
            <a:p>
              <a:pPr algn="ctr"/>
              <a:r>
                <a:rPr kumimoji="0" lang="en-US" altLang="ko-KR" sz="1400" kern="0" dirty="0" smtClean="0">
                  <a:solidFill>
                    <a:srgbClr val="0121C3"/>
                  </a:solidFill>
                  <a:latin typeface="HY강B" pitchFamily="18" charset="-127"/>
                  <a:ea typeface="HY강B" pitchFamily="18" charset="-127"/>
                </a:rPr>
                <a:t>GUI</a:t>
              </a:r>
              <a:endParaRPr kumimoji="0" lang="ko-KR" altLang="en-US" sz="1400" kern="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50642" y="4561603"/>
            <a:ext cx="871451" cy="983296"/>
            <a:chOff x="802879" y="4703293"/>
            <a:chExt cx="871451" cy="983296"/>
          </a:xfrm>
        </p:grpSpPr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802879" y="4703293"/>
              <a:ext cx="871451" cy="983296"/>
            </a:xfrm>
            <a:prstGeom prst="ellipse">
              <a:avLst/>
            </a:prstGeom>
            <a:solidFill>
              <a:srgbClr val="B7BFD2"/>
            </a:solidFill>
            <a:ln w="15875" algn="ctr">
              <a:solidFill>
                <a:srgbClr val="5E719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200">
                <a:solidFill>
                  <a:srgbClr val="C00000"/>
                </a:solidFill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827584" y="4915856"/>
              <a:ext cx="829362" cy="5396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72000" tIns="53857" rIns="72000" bIns="53857" anchor="ctr">
              <a:spAutoFit/>
            </a:bodyPr>
            <a:lstStyle/>
            <a:p>
              <a:pPr algn="ctr"/>
              <a:r>
                <a:rPr kumimoji="0" lang="en-US" altLang="ko-KR" sz="1400" kern="0" dirty="0" smtClean="0">
                  <a:solidFill>
                    <a:srgbClr val="0121C3"/>
                  </a:solidFill>
                  <a:latin typeface="HY강B" pitchFamily="18" charset="-127"/>
                  <a:ea typeface="HY강B" pitchFamily="18" charset="-127"/>
                </a:rPr>
                <a:t>R</a:t>
              </a:r>
            </a:p>
            <a:p>
              <a:pPr algn="ctr"/>
              <a:r>
                <a:rPr kumimoji="0" lang="en-US" altLang="ko-KR" sz="1400" kern="0" dirty="0" smtClean="0">
                  <a:solidFill>
                    <a:srgbClr val="0121C3"/>
                  </a:solidFill>
                  <a:latin typeface="HY강B" pitchFamily="18" charset="-127"/>
                  <a:ea typeface="HY강B" pitchFamily="18" charset="-127"/>
                </a:rPr>
                <a:t>console</a:t>
              </a:r>
              <a:endParaRPr kumimoji="0" lang="ko-KR" altLang="en-US" sz="1400" kern="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398828" y="4576188"/>
            <a:ext cx="871451" cy="983296"/>
            <a:chOff x="2980487" y="4712551"/>
            <a:chExt cx="871451" cy="983296"/>
          </a:xfrm>
        </p:grpSpPr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2980487" y="4712551"/>
              <a:ext cx="871451" cy="983296"/>
            </a:xfrm>
            <a:prstGeom prst="ellipse">
              <a:avLst/>
            </a:prstGeom>
            <a:solidFill>
              <a:srgbClr val="B7BFD2"/>
            </a:solidFill>
            <a:ln w="15875" algn="ctr">
              <a:solidFill>
                <a:srgbClr val="5E719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200">
                <a:solidFill>
                  <a:srgbClr val="C00000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3005192" y="4925114"/>
              <a:ext cx="829362" cy="5396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72000" tIns="53857" rIns="72000" bIns="53857" anchor="ctr">
              <a:spAutoFit/>
            </a:bodyPr>
            <a:lstStyle/>
            <a:p>
              <a:pPr algn="ctr"/>
              <a:r>
                <a:rPr kumimoji="0" lang="en-US" altLang="ko-KR" sz="1400" kern="0" dirty="0" smtClean="0">
                  <a:solidFill>
                    <a:srgbClr val="0121C3"/>
                  </a:solidFill>
                  <a:latin typeface="HY강B" pitchFamily="18" charset="-127"/>
                  <a:ea typeface="HY강B" pitchFamily="18" charset="-127"/>
                </a:rPr>
                <a:t>R</a:t>
              </a:r>
            </a:p>
            <a:p>
              <a:pPr algn="ctr"/>
              <a:r>
                <a:rPr kumimoji="0" lang="en-US" altLang="ko-KR" sz="1400" kern="0" dirty="0" smtClean="0">
                  <a:solidFill>
                    <a:srgbClr val="0121C3"/>
                  </a:solidFill>
                  <a:latin typeface="HY강B" pitchFamily="18" charset="-127"/>
                  <a:ea typeface="HY강B" pitchFamily="18" charset="-127"/>
                </a:rPr>
                <a:t>graphics</a:t>
              </a:r>
              <a:endParaRPr kumimoji="0" lang="ko-KR" altLang="en-US" sz="1400" kern="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2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/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/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pPr algn="just"/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▪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Applying moving averages with a = 2; 12; and 40 to the closing values of our</a:t>
            </a:r>
          </a:p>
          <a:p>
            <a:pPr algn="just"/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–dataset implies using following filters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: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Time series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2592288" cy="216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0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/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/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library(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/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plot(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[,5],type="l")</a:t>
            </a:r>
          </a:p>
          <a:p>
            <a:pPr algn="just"/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tui.1 &lt;- filter(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[,5],filter=rep(1/5,5))</a:t>
            </a:r>
          </a:p>
          <a:p>
            <a:pPr algn="just"/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tui.2 &lt;- filter(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[,5],filter=rep(1/25,25))</a:t>
            </a:r>
          </a:p>
          <a:p>
            <a:pPr algn="just"/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tui.3 &lt;- filter(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tui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[,5],filter=rep(1/81,81))</a:t>
            </a:r>
          </a:p>
          <a:p>
            <a:pPr algn="just"/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lines(tui.1,col="red")</a:t>
            </a:r>
          </a:p>
          <a:p>
            <a:pPr algn="just"/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lines(tui.2,col="purple")</a:t>
            </a:r>
          </a:p>
          <a:p>
            <a:pPr algn="just"/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lines(tui.3,col="blue")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Time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series –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Linear filtering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2-2.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Time series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</a:t>
            </a: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ts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800"/>
            <a:ext cx="3888432" cy="399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098912" y="5704439"/>
            <a:ext cx="4134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121C3"/>
                </a:solidFill>
                <a:latin typeface="굴림"/>
                <a:ea typeface="굴림"/>
              </a:rPr>
              <a:t>▪ </a:t>
            </a:r>
            <a:r>
              <a:rPr lang="en-US" altLang="ko-KR" sz="14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Closing values and averages for a = 2, 12 and 40</a:t>
            </a:r>
            <a:endParaRPr lang="ko-KR" altLang="en-US" sz="1400" dirty="0">
              <a:solidFill>
                <a:srgbClr val="0121C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3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▪ Points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of a helix are calculated and plotted using the 3D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highlighting mode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(highlight.3d = TRUE) in a 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blue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box with a light blue grid.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Point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symbol,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20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install.packages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scatterplot3d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library(scatterplot3d)</a:t>
            </a:r>
          </a:p>
          <a:p>
            <a:pPr algn="just">
              <a:lnSpc>
                <a:spcPct val="150000"/>
              </a:lnSpc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&gt;z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(-10, 10, 0.01)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x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cos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(z)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y &lt;- sin(z)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scatterplot3d(x, y, z, highlight.3d = TRUE,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col.axis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"blue",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col.grid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"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lightblue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", main = "Helix",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20)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Helix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214290"/>
            <a:ext cx="37444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2-3.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Graphics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“scatterplot3d”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30" y="2291266"/>
            <a:ext cx="3462965" cy="370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9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temp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(-pi, 0, length = 50)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x &lt;- c(rep(1, 50) %*% t(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cos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(temp)))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y &lt;- c(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cos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(temp) %*% t(sin(temp)))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z &lt;- c(sin(temp) %*% t(sin(temp)))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scatterplot3d(x, y, z, highlight.3d = TRUE, angle = 120,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col.axis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"blue",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col.grid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"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lightblue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cex.axis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1.3,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cex.lab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1.1, main = "Hemisphere",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20)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Hemisphere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214290"/>
            <a:ext cx="37444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2-3.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Graphics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“scatterplot3d”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09" y="1808861"/>
            <a:ext cx="3879747" cy="401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2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▪ To make a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barplot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, type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 "h" is set to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drawvertical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lines to the x{y plane,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" " to avoid plotting of 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point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symbols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and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lwd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= 5 to make the lines looking like bars&gt;temp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(-pi, 0, length = 50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my.mat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&lt;- matrix(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runif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(25),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nrow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5)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dimnames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my.mat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 &lt;- list(LETTERS[1:5], letters[11:15])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s3d.dat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data.frame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(columns = c(col(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my.mat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)),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rows = c(row(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my.mat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)), value = c(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my.mat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scatterplot3d(s3d.dat, type = "h",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lwd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5,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" ",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x.ticklabs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colnames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my.mat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y.ticklabs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rownames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my.mat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color = grey(25:1 / 40), main = "3D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barplot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3D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barplot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214290"/>
            <a:ext cx="37444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2-3.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Graphics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“scatterplot3d”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301" y="2831144"/>
            <a:ext cx="3116625" cy="318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6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&gt;data(trees)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s3d &lt;- scatterplot3d(trees, type = "h", color = "blue",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angle = 55,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scale.y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0.7,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16, main = "Adding elements")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my.lm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&lt;- lm(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trees$Volume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~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trees$Girth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trees$Height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s3d$plane3d(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my.lm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s3d$points3d(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(10, 20, 2),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(85, 60, -5),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(60, 10, -10),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col = "red", type = "h",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8)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3D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barplot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- adding elements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214290"/>
            <a:ext cx="37444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2-3.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Graphics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“scatterplot3d”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86" y="1919254"/>
            <a:ext cx="3168034" cy="378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7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774494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library("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mvtnorm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x1 &lt;- x2 &lt;-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(-10, 10, length = 51)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dens &lt;- matrix(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dmvnorm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expand.grid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(x1, x2),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sigma =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rbind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(c(3, 2), c(2, 3))),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ncol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length(x1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))</a:t>
            </a:r>
          </a:p>
          <a:p>
            <a:pPr algn="just">
              <a:lnSpc>
                <a:spcPct val="150000"/>
              </a:lnSpc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s3d &lt;- scatterplot3d(x1, x2,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seq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(min(dens), max(dens), length = length(x1)),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type = "n", grid = FALSE, angle = 70,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zlab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expression(f(x[1], x[2])),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xlab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expression(x[1]),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ylab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expression(x[2]),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main = "Bivariate normal distribution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")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3D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barplot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- Density 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of a bivariate normal distribution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214290"/>
            <a:ext cx="37444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2-3.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Graphics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“scatterplot3d”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906692"/>
            <a:ext cx="3888432" cy="403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7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774494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text(s3d$xyz.convert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(-1, 10, 0.07),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labels = expression(f(x) ==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frac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(1,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sqrt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((2 * pi)^n *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phantom(".") *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det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(Sigma[X]))) * phantom(".") *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exp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* {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bgroup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("(", -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scriptstyle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frac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(1, 2) * phantom(".")) *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(x - mu)^T * Sigma[X]^-1 * (x - mu),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")")}))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text(s3d$xyz.convert(1.5, 10, 0.05),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labels = expression("with" * phantom("m") *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mu ==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bgroup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("(", atop(0, 0), ")") * phantom(".") * "," *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phantom(0) *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{Sigma[X] ==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bgroup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("(", atop(3 * phantom(0) * 2,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 * phantom(0) * 3),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")")}))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3D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barplot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- Density 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of a bivariate normal distribution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214290"/>
            <a:ext cx="37444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2-3.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Graphics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“scatterplot3d”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12" y="1763313"/>
            <a:ext cx="4176464" cy="43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8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774494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for(</a:t>
            </a:r>
            <a:r>
              <a:rPr lang="en-US" altLang="ko-KR" sz="1200" dirty="0" err="1" smtClean="0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in length(x1):1)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s3d$points3d(rep(x1[</a:t>
            </a:r>
            <a:r>
              <a:rPr lang="en-US" altLang="ko-KR" sz="1200" dirty="0" err="1" smtClean="0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], length(x2)), x2, dens[</a:t>
            </a:r>
            <a:r>
              <a:rPr lang="en-US" altLang="ko-KR" sz="1200" dirty="0" err="1" smtClean="0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,], type = "l")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for(</a:t>
            </a:r>
            <a:r>
              <a:rPr lang="en-US" altLang="ko-KR" sz="1200" dirty="0" err="1" smtClean="0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in length(x2):1)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s3d$points3d(x1, rep(x2[</a:t>
            </a:r>
            <a:r>
              <a:rPr lang="en-US" altLang="ko-KR" sz="1200" dirty="0" err="1" smtClean="0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], length(x1)), dens[,</a:t>
            </a:r>
            <a:r>
              <a:rPr lang="en-US" altLang="ko-KR" sz="1200" dirty="0" err="1" smtClean="0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], type = "l")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3D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barplot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- Density 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of a bivariate normal distribution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214290"/>
            <a:ext cx="37444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2-3.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Graphics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“scatterplot3d”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72816"/>
            <a:ext cx="4220490" cy="43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8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774494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cubedraw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&lt;- function(res3d, min = 0, max = 255,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cex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2)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{cube01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&lt;-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rbind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(0,c(1,0,0),c(1,1,0),1,c(0,1,1),c(0,0,1),c(1,0,1),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c(1,0,0),c(1,0,1),1,c(1,1,0),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c(0,1,0),c(0,1,1), c(0,1,0),0)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cub &lt;- min + (max-min)* cube01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res3d$points3d(cub[ 1:11,],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cex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cex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type = 'b',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lty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1)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res3d$points3d(cub[11:15,],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cex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cex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type = 'b',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lty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3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)}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3D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barplot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– RGB color cube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214290"/>
            <a:ext cx="37444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2-3.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Graphics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“scatterplot3d”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83948"/>
            <a:ext cx="3845662" cy="358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644008" y="5557882"/>
            <a:ext cx="3845662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The </a:t>
            </a:r>
            <a:r>
              <a:rPr lang="en-US" altLang="ko-KR" sz="12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named colors in R</a:t>
            </a:r>
          </a:p>
        </p:txBody>
      </p:sp>
    </p:spTree>
    <p:extLst>
      <p:ext uri="{BB962C8B-B14F-4D97-AF65-F5344CB8AC3E}">
        <p14:creationId xmlns:p14="http://schemas.microsoft.com/office/powerpoint/2010/main" val="7497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http://www.r-project.org</a:t>
            </a:r>
          </a:p>
          <a:p>
            <a:pPr algn="just">
              <a:lnSpc>
                <a:spcPct val="150000"/>
              </a:lnSpc>
            </a:pPr>
            <a:endParaRPr lang="ko-KR" altLang="en-US" sz="1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Install  R : Windows ver.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1-2. 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사용법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85" y="2780928"/>
            <a:ext cx="5236004" cy="299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6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774494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 err="1" smtClean="0">
                <a:latin typeface="HY강B" pitchFamily="18" charset="-127"/>
                <a:ea typeface="HY강B" pitchFamily="18" charset="-127"/>
              </a:rPr>
              <a:t>crgb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&lt;- t(col2rgb(cc &lt;- colors()))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&lt;- scatterplot3d(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crgb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color = cc, box = FALSE, angle = 24)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cubedraw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rr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Rrb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&lt;- t(col2rgb(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rbc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&lt;- rainbow(201)))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&lt;- scatterplot3d(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Rrb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color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rbc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box = FALSE, angle = 24)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cubedraw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rR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rR$points3d(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Rrb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col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rbc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16) </a:t>
            </a: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3D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barplot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– RGB color cube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214290"/>
            <a:ext cx="37444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2-3.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Graphics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“scatterplot3d”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R package demonstrations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751280"/>
            <a:ext cx="3980655" cy="383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582107" y="5693945"/>
            <a:ext cx="3888432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The </a:t>
            </a:r>
            <a:r>
              <a:rPr lang="en-US" altLang="ko-KR" sz="12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locations </a:t>
            </a:r>
            <a:r>
              <a:rPr lang="en-US" altLang="ko-KR" sz="12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and </a:t>
            </a:r>
            <a:r>
              <a:rPr lang="en-US" altLang="ko-KR" sz="1200" dirty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colors </a:t>
            </a:r>
            <a:r>
              <a:rPr lang="en-US" altLang="ko-KR" sz="1200" dirty="0" smtClean="0">
                <a:solidFill>
                  <a:srgbClr val="0121C3"/>
                </a:solidFill>
                <a:latin typeface="HY강B" pitchFamily="18" charset="-127"/>
                <a:ea typeface="HY강B" pitchFamily="18" charset="-127"/>
              </a:rPr>
              <a:t>of rainbow</a:t>
            </a:r>
            <a:endParaRPr lang="en-US" altLang="ko-KR" sz="1200" dirty="0">
              <a:solidFill>
                <a:srgbClr val="0121C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References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95536" y="1052736"/>
            <a:ext cx="8280920" cy="5040560"/>
          </a:xfrm>
          <a:prstGeom prst="rect">
            <a:avLst/>
          </a:prstGeom>
          <a:noFill/>
          <a:ln w="9525" cap="rnd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1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Foundation, Institute for Statistics and Mathematics of </a:t>
            </a:r>
            <a:r>
              <a:rPr lang="en-US" altLang="ko-KR" sz="1100" dirty="0" err="1" smtClean="0">
                <a:latin typeface="HY강B" pitchFamily="18" charset="-127"/>
                <a:ea typeface="HY강B" pitchFamily="18" charset="-127"/>
              </a:rPr>
              <a:t>Wirtschaftsuniversitat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 Wien/r-project organization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Mining Package/Ingo </a:t>
            </a:r>
            <a:r>
              <a:rPr lang="en-US" altLang="ko-KR" sz="1100" dirty="0" err="1" smtClean="0">
                <a:latin typeface="HY강B" pitchFamily="18" charset="-127"/>
                <a:ea typeface="HY강B" pitchFamily="18" charset="-127"/>
              </a:rPr>
              <a:t>Feinerer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, Kurt </a:t>
            </a:r>
            <a:r>
              <a:rPr lang="en-US" altLang="ko-KR" sz="1100" dirty="0" err="1" smtClean="0">
                <a:latin typeface="HY강B" pitchFamily="18" charset="-127"/>
                <a:ea typeface="HY강B" pitchFamily="18" charset="-127"/>
              </a:rPr>
              <a:t>Hornik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/July 10, 2013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R 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based Twitter client/Jeff 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Gentry/July</a:t>
            </a:r>
            <a:r>
              <a:rPr lang="ko-KR" altLang="en-US" sz="11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9, 2013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latin typeface="HY강B" pitchFamily="18" charset="-127"/>
                <a:ea typeface="HY강B" pitchFamily="18" charset="-127"/>
              </a:rPr>
              <a:t>Package rgl/Daniel Adler&lt;dadler@uni-goettingen.de</a:t>
            </a:r>
            <a:r>
              <a:rPr lang="de-DE" altLang="ko-KR" sz="1100" dirty="0">
                <a:latin typeface="HY강B" pitchFamily="18" charset="-127"/>
                <a:ea typeface="HY강B" pitchFamily="18" charset="-127"/>
              </a:rPr>
              <a:t>&gt;, </a:t>
            </a:r>
            <a:r>
              <a:rPr lang="de-DE" altLang="ko-KR" sz="1100" dirty="0" smtClean="0">
                <a:latin typeface="HY강B" pitchFamily="18" charset="-127"/>
                <a:ea typeface="HY강B" pitchFamily="18" charset="-127"/>
              </a:rPr>
              <a:t>Duncan Murdoch&lt;murdoch@stats.uwo.ca&gt;/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Nov 4, 2013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Scatterplot3d - an 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R package for Visualizing Multivariate Data/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Uwe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Ligges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 and Martin </a:t>
            </a:r>
            <a:r>
              <a:rPr lang="en-US" altLang="ko-KR" sz="1100" dirty="0" err="1" smtClean="0">
                <a:latin typeface="HY강B" pitchFamily="18" charset="-127"/>
                <a:ea typeface="HY강B" pitchFamily="18" charset="-127"/>
              </a:rPr>
              <a:t>Machler</a:t>
            </a: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Time 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Series Analysis with R 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Part I/Walter Zucchini, Oleg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Nenadi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´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An introduction of R/John </a:t>
            </a:r>
            <a:r>
              <a:rPr lang="en-US" altLang="ko-KR" sz="1100" dirty="0" err="1" smtClean="0">
                <a:latin typeface="HY강B" pitchFamily="18" charset="-127"/>
                <a:ea typeface="HY강B" pitchFamily="18" charset="-127"/>
              </a:rPr>
              <a:t>Verzani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, CUNY/College of Staten Island Department of Mathematics NYC ASA, CUNY Ed. Psych/May 24, 2005 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100" dirty="0" smtClean="0">
                <a:latin typeface="HY강B" pitchFamily="18" charset="-127"/>
                <a:ea typeface="HY강B" pitchFamily="18" charset="-127"/>
              </a:rPr>
              <a:t>을 이용한 통계 프로그래밍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100" dirty="0" smtClean="0">
                <a:latin typeface="HY강B" pitchFamily="18" charset="-127"/>
                <a:ea typeface="HY강B" pitchFamily="18" charset="-127"/>
              </a:rPr>
              <a:t>김진성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/Mar 22, 2011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100" dirty="0">
                <a:latin typeface="HY강B" pitchFamily="18" charset="-127"/>
                <a:ea typeface="HY강B" pitchFamily="18" charset="-127"/>
              </a:rPr>
              <a:t>을 이용한 데이터 분석 실무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100" dirty="0">
                <a:latin typeface="HY강B" pitchFamily="18" charset="-127"/>
                <a:ea typeface="HY강B" pitchFamily="18" charset="-127"/>
              </a:rPr>
              <a:t>서민구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/May</a:t>
            </a:r>
            <a:r>
              <a:rPr lang="ko-KR" altLang="en-US" sz="11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12, 2013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100" dirty="0" smtClean="0">
                <a:latin typeface="HY강B" pitchFamily="18" charset="-127"/>
                <a:ea typeface="HY강B" pitchFamily="18" charset="-127"/>
              </a:rPr>
              <a:t>의 설치 및 기본사용법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100" dirty="0" err="1" smtClean="0">
                <a:latin typeface="HY강B" pitchFamily="18" charset="-127"/>
                <a:ea typeface="HY강B" pitchFamily="18" charset="-127"/>
              </a:rPr>
              <a:t>조완일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err="1" smtClean="0">
                <a:latin typeface="HY강B" pitchFamily="18" charset="-127"/>
                <a:ea typeface="HY강B" pitchFamily="18" charset="-127"/>
              </a:rPr>
              <a:t>센소메트릭스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</a:rPr>
              <a:t>/Apr 1, 2006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9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1800" b="1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410075" y="2295525"/>
            <a:ext cx="4733925" cy="4562475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6868" name="Rectangle 15"/>
          <p:cNvSpPr>
            <a:spLocks noChangeArrowheads="1"/>
          </p:cNvSpPr>
          <p:nvPr/>
        </p:nvSpPr>
        <p:spPr bwMode="auto">
          <a:xfrm>
            <a:off x="1380383" y="2564904"/>
            <a:ext cx="7215187" cy="1143000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lnSpc>
                <a:spcPct val="150000"/>
              </a:lnSpc>
            </a:pPr>
            <a:r>
              <a:rPr lang="ko-KR" altLang="en-US" sz="40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감</a:t>
            </a:r>
            <a:r>
              <a:rPr lang="en-US" altLang="ko-KR" sz="40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40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사 합 니 다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6869" name="그림 31" descr="신로고가로.jpg"/>
          <p:cNvPicPr>
            <a:picLocks noChangeAspect="1"/>
          </p:cNvPicPr>
          <p:nvPr/>
        </p:nvPicPr>
        <p:blipFill>
          <a:blip r:embed="rId3" cstate="print"/>
          <a:srcRect t="83417" b="6683"/>
          <a:stretch>
            <a:fillRect/>
          </a:stretch>
        </p:blipFill>
        <p:spPr bwMode="auto">
          <a:xfrm>
            <a:off x="928688" y="1285875"/>
            <a:ext cx="33829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57" y="2564904"/>
            <a:ext cx="1584176" cy="119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CRAN mirror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(Korea) http://cran.nexr.com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Download R for Windows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Install R for the first time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Download R 3.1.0 for Windows</a:t>
            </a:r>
            <a:endParaRPr lang="ko-KR" altLang="en-US" sz="1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Install  R :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Windows ver.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1-2. 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사용법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16367"/>
            <a:ext cx="4849327" cy="38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804248" y="4941168"/>
            <a:ext cx="1366034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초기화면</a:t>
            </a:r>
            <a:r>
              <a:rPr lang="en-US" altLang="ko-KR" sz="1800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endParaRPr lang="ko-KR" altLang="en-US" sz="1800" dirty="0">
              <a:solidFill>
                <a:srgbClr val="7030A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1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– Operators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1-2. 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사용법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굴림"/>
              <a:ea typeface="굴림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 smtClean="0">
              <a:latin typeface="굴림"/>
              <a:ea typeface="굴림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latin typeface="굴림"/>
                <a:ea typeface="굴림"/>
              </a:rPr>
              <a:t>▪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대문자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소문자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구분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latin typeface="굴림"/>
                <a:ea typeface="굴림"/>
              </a:rPr>
              <a:t>▪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사칙연산에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대한 연산자나 연산자간의 우선순위는 일반적인 프로그래밍 언어와 같으며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소괄호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( )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통해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제어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latin typeface="굴림"/>
                <a:ea typeface="굴림"/>
              </a:rPr>
              <a:t>▪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출력결과에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[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]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항상 표현되고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이는 출력물인 데이터에 대한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index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로 결과의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자리수를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확인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latin typeface="굴림"/>
                <a:ea typeface="굴림"/>
              </a:rPr>
              <a:t>▪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#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표시가 붙으면 이하의 내용은 주석으로 프로그램 실행에서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무시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latin typeface="굴림"/>
                <a:ea typeface="굴림"/>
              </a:rPr>
              <a:t>▪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변수에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값을 할당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(assign)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할 수 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변수의 이름은 알파벳과 숫자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밑줄과 마침표로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지을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 있으나 첫 글자는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알파벳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으로 시작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latin typeface="굴림"/>
                <a:ea typeface="굴림"/>
              </a:rPr>
              <a:t>▪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명령어의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길이가 길 경우는 연결 프롬프트로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&gt;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대신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+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나타난다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입력받은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명령어가 불완전할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경우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자동 생성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02596"/>
              </p:ext>
            </p:extLst>
          </p:nvPr>
        </p:nvGraphicFramePr>
        <p:xfrm>
          <a:off x="2195736" y="1700808"/>
          <a:ext cx="480118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01"/>
                <a:gridCol w="3571885"/>
              </a:tblGrid>
              <a:tr h="23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연산 기능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연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산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기 호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산술연산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+   -   *   /</a:t>
                      </a:r>
                      <a:endParaRPr lang="ko-KR" altLang="en-US" sz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행렬연산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%*%   %/%   %%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제곱연산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^    **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비교연산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&lt;    &gt;    &lt;=    =&gt;    ==    !=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논리연산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&amp;    &amp;    |    ||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할당연산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&lt;-    =    -&gt;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1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– Operators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eg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1-2. 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사용법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1848" y="1969081"/>
            <a:ext cx="24482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1+2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3</a:t>
            </a:r>
          </a:p>
          <a:p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3-1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</a:t>
            </a:r>
          </a:p>
          <a:p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1*2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</a:t>
            </a:r>
          </a:p>
          <a:p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(1*3)/2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1.5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80112" y="1969081"/>
            <a:ext cx="24482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{2*3}^2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36</a:t>
            </a:r>
          </a:p>
          <a:p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1+2;3+4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3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7</a:t>
            </a:r>
          </a:p>
          <a:p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x=1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y=2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x+y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3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6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– Functions 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1-2. 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사용법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70498"/>
              </p:ext>
            </p:extLst>
          </p:nvPr>
        </p:nvGraphicFramePr>
        <p:xfrm>
          <a:off x="611560" y="1671074"/>
          <a:ext cx="78488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176464"/>
              </a:tblGrid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함 수 기 능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함 수 기 호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x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절대값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abs(x)</a:t>
                      </a:r>
                      <a:endParaRPr lang="ko-KR" altLang="en-US" sz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x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보다 큰 수 중 가장 작은 정수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올림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celing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(x)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x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보다 작은 수 중 가장 큰 정수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내림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floor(x)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0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과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x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사이의 가장 큰 정수 출력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이하 버림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trunc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(x)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x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의 소수점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(y+1)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자리에서의 반올림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round(x, digits=y)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의 지수형태의 표현으로 반올림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signif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(x, digits=y)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밑이 자연대수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e, 10, 2, y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인 로그함수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log(x), log10(x), log2(x), log(x, base=y)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x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에서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y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를 고르는 조합의 수 출력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choose(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x,y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부호함수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(±)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sign(x)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제곱근 함수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sqrt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(x)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x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의 계승 출력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(x!)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factorial(x)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원주율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pi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베타함수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beta(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a,b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감마함수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gamma(x)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강B" pitchFamily="18" charset="-127"/>
                          <a:ea typeface="HY강B" pitchFamily="18" charset="-127"/>
                        </a:rPr>
                        <a:t>삼각함수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cos(x), sin(x), tan(x), acos(x), asin(x),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atan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(x), atan2(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y,x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0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9" descr="그림4"/>
          <p:cNvSpPr>
            <a:spLocks noChangeArrowheads="1"/>
          </p:cNvSpPr>
          <p:nvPr/>
        </p:nvSpPr>
        <p:spPr bwMode="auto">
          <a:xfrm>
            <a:off x="395536" y="1053815"/>
            <a:ext cx="8280920" cy="48101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6000" tIns="44298" rIns="88596" bIns="44298" anchor="ctr"/>
          <a:lstStyle/>
          <a:p>
            <a:pPr algn="l" latinLnBrk="0">
              <a:defRPr/>
            </a:pPr>
            <a:endParaRPr lang="en-US" altLang="ko-KR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굴림" charset="-127"/>
            </a:endParaRPr>
          </a:p>
        </p:txBody>
      </p:sp>
      <p:grpSp>
        <p:nvGrpSpPr>
          <p:cNvPr id="4" name="그룹 20"/>
          <p:cNvGrpSpPr>
            <a:grpSpLocks/>
          </p:cNvGrpSpPr>
          <p:nvPr/>
        </p:nvGrpSpPr>
        <p:grpSpPr bwMode="auto">
          <a:xfrm>
            <a:off x="900361" y="1049052"/>
            <a:ext cx="742661" cy="481013"/>
            <a:chOff x="344488" y="249382"/>
            <a:chExt cx="1355725" cy="651419"/>
          </a:xfrm>
        </p:grpSpPr>
        <p:sp>
          <p:nvSpPr>
            <p:cNvPr id="5" name="Rectangle 339"/>
            <p:cNvSpPr>
              <a:spLocks noChangeArrowheads="1"/>
            </p:cNvSpPr>
            <p:nvPr/>
          </p:nvSpPr>
          <p:spPr bwMode="auto">
            <a:xfrm>
              <a:off x="344488" y="249382"/>
              <a:ext cx="1355725" cy="651419"/>
            </a:xfrm>
            <a:prstGeom prst="roundRect">
              <a:avLst>
                <a:gd name="adj" fmla="val 3417"/>
              </a:avLst>
            </a:prstGeom>
            <a:gradFill flip="none" rotWithShape="1">
              <a:gsLst>
                <a:gs pos="64000">
                  <a:srgbClr val="917427"/>
                </a:gs>
                <a:gs pos="100000">
                  <a:srgbClr val="808080">
                    <a:alpha val="0"/>
                  </a:srgbClr>
                </a:gs>
              </a:gsLst>
              <a:lin ang="5400000" scaled="1"/>
              <a:tileRect/>
            </a:gradFill>
            <a:ln w="6350" algn="ctr">
              <a:noFill/>
              <a:miter lim="800000"/>
              <a:headEnd/>
              <a:tailEnd/>
            </a:ln>
          </p:spPr>
          <p:txBody>
            <a:bodyPr lIns="88596" tIns="44298" rIns="88596" bIns="108000" anchor="b"/>
            <a:lstStyle/>
            <a:p>
              <a:pPr>
                <a:defRPr/>
              </a:pPr>
              <a:endParaRPr lang="en-US" altLang="ko-KR" sz="1200" i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굴림" charset="-127"/>
              </a:endParaRPr>
            </a:p>
          </p:txBody>
        </p:sp>
        <p:sp>
          <p:nvSpPr>
            <p:cNvPr id="6" name="Rectangle 339" descr="그림4"/>
            <p:cNvSpPr>
              <a:spLocks noChangeArrowheads="1"/>
            </p:cNvSpPr>
            <p:nvPr/>
          </p:nvSpPr>
          <p:spPr bwMode="auto">
            <a:xfrm>
              <a:off x="344488" y="249383"/>
              <a:ext cx="1355725" cy="106877"/>
            </a:xfrm>
            <a:prstGeom prst="roundRect">
              <a:avLst>
                <a:gd name="adj" fmla="val 3417"/>
              </a:avLst>
            </a:prstGeom>
            <a:solidFill>
              <a:srgbClr val="FAC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596" tIns="44298" rIns="88596" bIns="44298" anchor="ctr"/>
            <a:lstStyle/>
            <a:p>
              <a:endParaRPr lang="en-US" altLang="ko-KR" sz="1200">
                <a:latin typeface="산돌고딕 L"/>
                <a:ea typeface="산돌고딕 L"/>
                <a:cs typeface="굴림" pitchFamily="50" charset="-127"/>
              </a:endParaRPr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1211848" y="1212013"/>
            <a:ext cx="265190" cy="53162"/>
            <a:chOff x="6893706" y="1844824"/>
            <a:chExt cx="295666" cy="72000"/>
          </a:xfrm>
          <a:solidFill>
            <a:srgbClr val="FAC090"/>
          </a:solidFill>
        </p:grpSpPr>
        <p:sp>
          <p:nvSpPr>
            <p:cNvPr id="8" name="타원 7"/>
            <p:cNvSpPr/>
            <p:nvPr/>
          </p:nvSpPr>
          <p:spPr>
            <a:xfrm>
              <a:off x="6893706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  <p:sp>
          <p:nvSpPr>
            <p:cNvPr id="9" name="타원 8"/>
            <p:cNvSpPr/>
            <p:nvPr/>
          </p:nvSpPr>
          <p:spPr>
            <a:xfrm>
              <a:off x="7117372" y="18448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/>
            </a:p>
          </p:txBody>
        </p:sp>
      </p:grp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887785" y="1151059"/>
            <a:ext cx="6491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177800" indent="-177800" latinLnBrk="0">
              <a:buClr>
                <a:srgbClr val="969696"/>
              </a:buClr>
              <a:buSzPct val="90000"/>
              <a:buFont typeface="Wingdings" pitchFamily="2" charset="2"/>
              <a:buChar char="Ø"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– Functions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eg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5537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1-2.  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사용법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14290"/>
            <a:ext cx="302433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 R </a:t>
            </a: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개요 및 사용법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536" y="1534826"/>
            <a:ext cx="8280920" cy="4558469"/>
          </a:xfrm>
          <a:prstGeom prst="rect">
            <a:avLst/>
          </a:prstGeom>
          <a:noFill/>
          <a:ln w="9525" cap="rnd" algn="ctr">
            <a:solidFill>
              <a:srgbClr val="56A4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/>
          <a:lstStyle/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7245" y="1798123"/>
            <a:ext cx="38870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abs(-2)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</a:t>
            </a: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round(0.6); round(1.25,1)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1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1.2</a:t>
            </a: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sqrt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(10^2); 10^2;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10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100</a:t>
            </a: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log(2); log2(2); log10(2); log(2,base=10);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0.6931472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1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0.30103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0.30103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3330" y="1798123"/>
            <a:ext cx="3245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sign(10); -10*sign(10);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1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-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10</a:t>
            </a: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 choose(5,2); factorial(5); 5*pi;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10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120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[1] 15.70796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1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 algn="ctr">
          <a:solidFill>
            <a:srgbClr val="56A4B6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buFont typeface="Arial" charset="0"/>
          <a:buChar char="•"/>
          <a:defRPr sz="1200" dirty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3366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16172</TotalTime>
  <Words>3132</Words>
  <Application>Microsoft Office PowerPoint</Application>
  <PresentationFormat>화면 슬라이드 쇼(4:3)</PresentationFormat>
  <Paragraphs>565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굴림</vt:lpstr>
      <vt:lpstr>Arial</vt:lpstr>
      <vt:lpstr>HY헤드라인M</vt:lpstr>
      <vt:lpstr>나눔고딕 ExtraBold</vt:lpstr>
      <vt:lpstr>HY강B</vt:lpstr>
      <vt:lpstr>산돌고딕 L</vt:lpstr>
      <vt:lpstr>Monotype Corsiva</vt:lpstr>
      <vt:lpstr>Wingdings</vt:lpstr>
      <vt:lpstr>맑은 고딕</vt:lpstr>
      <vt:lpstr>HY견고딕</vt:lpstr>
      <vt:lpstr>HY울릉도M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Gallup 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한국갤럽</dc:creator>
  <cp:lastModifiedBy>YHChoi</cp:lastModifiedBy>
  <cp:revision>1537</cp:revision>
  <cp:lastPrinted>2014-05-26T00:17:54Z</cp:lastPrinted>
  <dcterms:created xsi:type="dcterms:W3CDTF">2007-03-31T05:32:53Z</dcterms:created>
  <dcterms:modified xsi:type="dcterms:W3CDTF">2014-05-26T00:54:55Z</dcterms:modified>
</cp:coreProperties>
</file>