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6DEDA-2DF7-43CC-BA35-997F71260C02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7673-FBD1-46B2-B8FC-246B0D12B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8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11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8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7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4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9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5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9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7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6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8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35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5" y="2054235"/>
            <a:ext cx="2741735" cy="2741613"/>
          </a:xfrm>
          <a:prstGeom prst="rect">
            <a:avLst/>
          </a:prstGeom>
          <a:solidFill>
            <a:schemeClr val="accent5">
              <a:lumMod val="10000"/>
              <a:alpha val="1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3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7783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73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73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89536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latinLnBrk="1" hangingPunct="0"/>
            <a:endParaRPr lang="en-US" sz="1625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chemeClr val="accent5">
              <a:lumMod val="10000"/>
              <a:alpha val="1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latinLnBrk="1" hangingPunct="0"/>
            <a:endParaRPr lang="en-US" sz="1625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‹#›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‹#›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8996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775054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667983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456533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5002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32704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15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01935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379722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637718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10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26572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23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3" y="633423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915435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4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4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52100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760876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37755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60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15445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63550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83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 dirty="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813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 dirty="0"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/>
          <a:srcRect l="39758"/>
          <a:stretch/>
        </p:blipFill>
        <p:spPr>
          <a:xfrm>
            <a:off x="59348" y="6521188"/>
            <a:ext cx="827199" cy="29263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808112" y="64770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ABA0A9-F395-4DC4-AAE9-81E63C6FD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hdr="0" ftr="0" dt="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+mn-ea"/>
          <a:ea typeface="+mn-ea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1" hangingPunct="0">
              <a:spcBef>
                <a:spcPct val="50000"/>
              </a:spcBef>
            </a:pPr>
            <a:endParaRPr lang="en-US" sz="1463" baseline="-25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1" hangingPunct="0"/>
            <a:endParaRPr lang="en-US" sz="813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1" hangingPunct="0"/>
            <a:endParaRPr lang="en-US" sz="1463" baseline="-25000" dirty="0">
              <a:solidFill>
                <a:srgbClr val="000000"/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/>
          <a:srcRect l="39758"/>
          <a:stretch/>
        </p:blipFill>
        <p:spPr>
          <a:xfrm>
            <a:off x="59348" y="6521184"/>
            <a:ext cx="827199" cy="29263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808112" y="6477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/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 latinLnBrk="1"/>
              <a:t>‹#›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+mn-ea"/>
          <a:ea typeface="+mn-ea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openxmlformats.org/officeDocument/2006/relationships/image" Target="../media/image26.png"/><Relationship Id="rId9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13" Type="http://schemas.microsoft.com/office/2007/relationships/hdphoto" Target="../media/hdphoto4.wdp"/><Relationship Id="rId3" Type="http://schemas.openxmlformats.org/officeDocument/2006/relationships/image" Target="../media/image211.png"/><Relationship Id="rId12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7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microsoft.com/office/2007/relationships/hdphoto" Target="../media/hdphoto9.wdp"/><Relationship Id="rId4" Type="http://schemas.openxmlformats.org/officeDocument/2006/relationships/image" Target="../media/image35.png"/><Relationship Id="rId9" Type="http://schemas.microsoft.com/office/2007/relationships/hdphoto" Target="../media/hdphoto1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2.wdp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0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microsoft.com/office/2007/relationships/hdphoto" Target="../media/hdphoto9.wdp"/><Relationship Id="rId4" Type="http://schemas.openxmlformats.org/officeDocument/2006/relationships/image" Target="../media/image35.png"/><Relationship Id="rId9" Type="http://schemas.microsoft.com/office/2007/relationships/hdphoto" Target="../media/hdphoto11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microsoft.com/office/2007/relationships/hdphoto" Target="../media/hdphoto15.wdp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microsoft.com/office/2007/relationships/hdphoto" Target="../media/hdphoto16.wdp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7.wdp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75085" y="2814856"/>
            <a:ext cx="6171370" cy="1127937"/>
          </a:xfrm>
        </p:spPr>
        <p:txBody>
          <a:bodyPr/>
          <a:lstStyle/>
          <a:p>
            <a:pPr algn="r"/>
            <a:r>
              <a:rPr lang="ko-KR" altLang="en-US" sz="3000" dirty="0"/>
              <a:t>차량 센서의 이상 신호</a:t>
            </a:r>
            <a:r>
              <a:rPr lang="en-US" altLang="ko-KR" sz="3000" dirty="0"/>
              <a:t> </a:t>
            </a:r>
            <a:r>
              <a:rPr lang="ko-KR" altLang="en-US" sz="3000" dirty="0"/>
              <a:t>탐지 방법론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94332" y="3990049"/>
            <a:ext cx="1587759" cy="762929"/>
          </a:xfrm>
        </p:spPr>
        <p:txBody>
          <a:bodyPr/>
          <a:lstStyle/>
          <a:p>
            <a:pPr algn="r"/>
            <a:r>
              <a:rPr lang="en-US" altLang="ko-KR" sz="1800" b="1" dirty="0"/>
              <a:t>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" y="299106"/>
            <a:ext cx="654739" cy="7007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auto">
          <a:xfrm>
            <a:off x="4149122" y="3378822"/>
            <a:ext cx="4832968" cy="76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3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500" b="1" kern="0" dirty="0">
                <a:solidFill>
                  <a:srgbClr val="FFFFFF"/>
                </a:solidFill>
                <a:latin typeface="Corbel"/>
                <a:ea typeface="나눔고딕"/>
              </a:rPr>
              <a:t>Data Mining &amp; Quality Management Lab.</a:t>
            </a:r>
          </a:p>
          <a:p>
            <a:pPr algn="r">
              <a:spcBef>
                <a:spcPts val="0"/>
              </a:spcBef>
            </a:pPr>
            <a:r>
              <a:rPr lang="en-US" altLang="ko-KR" sz="1500" b="1" kern="0" dirty="0">
                <a:solidFill>
                  <a:srgbClr val="FFFFFF"/>
                </a:solidFill>
                <a:latin typeface="Corbel"/>
                <a:ea typeface="나눔고딕"/>
              </a:rPr>
              <a:t>Korea University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문제 상황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70098" y="2494304"/>
            <a:ext cx="7619581" cy="3042486"/>
            <a:chOff x="1176054" y="1488946"/>
            <a:chExt cx="7220028" cy="2661182"/>
          </a:xfrm>
        </p:grpSpPr>
        <p:sp>
          <p:nvSpPr>
            <p:cNvPr id="4" name="TextBox 3"/>
            <p:cNvSpPr txBox="1"/>
            <p:nvPr/>
          </p:nvSpPr>
          <p:spPr>
            <a:xfrm>
              <a:off x="6250042" y="2565903"/>
              <a:ext cx="422607" cy="51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200" dirty="0">
                  <a:solidFill>
                    <a:srgbClr val="000000"/>
                  </a:solidFill>
                </a:rPr>
                <a:t>…</a:t>
              </a:r>
              <a:endParaRPr lang="ko-KR" altLang="en-US" sz="32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76054" y="1488946"/>
              <a:ext cx="2291386" cy="2661182"/>
              <a:chOff x="1176054" y="1488946"/>
              <a:chExt cx="2291386" cy="2661182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054" y="1832404"/>
                <a:ext cx="2291386" cy="231772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315407" y="1488946"/>
                <a:ext cx="2012680" cy="29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dirty="0">
                    <a:solidFill>
                      <a:srgbClr val="000000"/>
                    </a:solidFill>
                  </a:rPr>
                  <a:t>이상 신호 패턴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1</a:t>
                </a:r>
                <a:endParaRPr lang="ko-KR" alt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49428" y="1500447"/>
              <a:ext cx="2291386" cy="2649631"/>
              <a:chOff x="3749428" y="1500447"/>
              <a:chExt cx="2291386" cy="2649631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428" y="1832455"/>
                <a:ext cx="2291386" cy="2317623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3888781" y="1500447"/>
                <a:ext cx="2012680" cy="29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dirty="0">
                    <a:solidFill>
                      <a:srgbClr val="000000"/>
                    </a:solidFill>
                  </a:rPr>
                  <a:t>이상 신호 패턴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2</a:t>
                </a:r>
                <a:endParaRPr lang="ko-KR" alt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6988969" y="2267991"/>
              <a:ext cx="801547" cy="126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8800" dirty="0">
                  <a:solidFill>
                    <a:srgbClr val="000000"/>
                  </a:solidFill>
                </a:rPr>
                <a:t>?</a:t>
              </a:r>
              <a:endParaRPr lang="ko-KR" altLang="en-US" sz="8800" dirty="0">
                <a:solidFill>
                  <a:srgbClr val="0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83402" y="1488946"/>
              <a:ext cx="2012680" cy="29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dirty="0">
                  <a:solidFill>
                    <a:srgbClr val="000000"/>
                  </a:solidFill>
                </a:rPr>
                <a:t>이상 신호 패턴 </a:t>
              </a:r>
              <a:r>
                <a:rPr lang="en-US" altLang="ko-KR" sz="1600" dirty="0">
                  <a:solidFill>
                    <a:srgbClr val="000000"/>
                  </a:solidFill>
                </a:rPr>
                <a:t>n</a:t>
              </a:r>
              <a:endParaRPr lang="ko-KR" alt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86157" y="957148"/>
            <a:ext cx="797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아래 주어진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개의 이상 신호 패턴 이외 다양한 이상 신호 패턴이 존재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따라서 정상 신호 역시 확실하게 정의하기 어려움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10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제안 이상 신호 탐지 방법론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84009" y="1333145"/>
            <a:ext cx="5416010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289964" y="1333145"/>
            <a:ext cx="2470027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정상</a:t>
            </a:r>
            <a:r>
              <a:rPr kumimoji="1" lang="ko-KR" altLang="en-US" sz="11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나눔고딕"/>
              </a:rPr>
              <a:t>/</a:t>
            </a:r>
            <a:r>
              <a:rPr kumimoji="1" lang="en-US" altLang="ko-KR" sz="12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이상 탐지 결과를 기반으로 신호 패턴 예측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6289965" y="1333144"/>
            <a:ext cx="2470027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신호 예측</a:t>
            </a:r>
          </a:p>
        </p:txBody>
      </p:sp>
      <p:sp>
        <p:nvSpPr>
          <p:cNvPr id="136" name="이등변 삼각형 135"/>
          <p:cNvSpPr/>
          <p:nvPr/>
        </p:nvSpPr>
        <p:spPr bwMode="auto">
          <a:xfrm rot="5400000">
            <a:off x="3852138" y="3686469"/>
            <a:ext cx="4394107" cy="2358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517084" y="3249739"/>
            <a:ext cx="2015785" cy="2836341"/>
            <a:chOff x="6636776" y="2386154"/>
            <a:chExt cx="2529822" cy="3031565"/>
          </a:xfrm>
        </p:grpSpPr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xmlns="" id="{71662E88-3C43-43D5-B6CD-7E2BA333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9496" y="3264493"/>
              <a:ext cx="1167102" cy="1035181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46B7AA61-CB25-4D2A-98EA-2ACD9ADD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0033" y="4498462"/>
              <a:ext cx="1244658" cy="919257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xmlns="" id="{8E3163B5-BB5A-4E72-9E75-71B68F27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5548" y="4573264"/>
              <a:ext cx="846530" cy="769654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xmlns="" id="{4837D1F4-D6C7-4F78-BF1E-0B826D1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00391" y="2386154"/>
              <a:ext cx="2198416" cy="830014"/>
            </a:xfrm>
            <a:prstGeom prst="rect">
              <a:avLst/>
            </a:prstGeom>
          </p:spPr>
        </p:pic>
        <p:pic>
          <p:nvPicPr>
            <p:cNvPr id="163" name="Picture 2" descr="svm algorithm에 대한 이미지 검색결과">
              <a:extLst>
                <a:ext uri="{FF2B5EF4-FFF2-40B4-BE49-F238E27FC236}">
                  <a16:creationId xmlns:a16="http://schemas.microsoft.com/office/drawing/2014/main" xmlns="" id="{104F1BC4-8ED1-435C-9674-99E0602B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76" y="3375591"/>
              <a:ext cx="1262823" cy="92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 bwMode="auto">
          <a:xfrm>
            <a:off x="393389" y="1333144"/>
            <a:ext cx="5416010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패턴 분류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(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레이블링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)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C39F2D2-5F9F-473C-AD98-344201363E2D}"/>
              </a:ext>
            </a:extLst>
          </p:cNvPr>
          <p:cNvGrpSpPr/>
          <p:nvPr/>
        </p:nvGrpSpPr>
        <p:grpSpPr>
          <a:xfrm>
            <a:off x="609791" y="3283480"/>
            <a:ext cx="1954038" cy="2762350"/>
            <a:chOff x="690907" y="3112641"/>
            <a:chExt cx="2126068" cy="299871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5080"/>
            <a:stretch/>
          </p:blipFill>
          <p:spPr>
            <a:xfrm>
              <a:off x="710679" y="4834519"/>
              <a:ext cx="2081814" cy="1276837"/>
            </a:xfrm>
            <a:prstGeom prst="rect">
              <a:avLst/>
            </a:prstGeom>
          </p:spPr>
        </p:pic>
        <p:pic>
          <p:nvPicPr>
            <p:cNvPr id="49" name="Picture 2" descr="regression spline에 대한 이미지 검색결과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10512" r="4427" b="9048"/>
            <a:stretch/>
          </p:blipFill>
          <p:spPr bwMode="auto">
            <a:xfrm>
              <a:off x="690907" y="3112641"/>
              <a:ext cx="2126068" cy="140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4937499" y="5335393"/>
            <a:ext cx="145740" cy="449461"/>
            <a:chOff x="4995700" y="5334962"/>
            <a:chExt cx="270431" cy="763939"/>
          </a:xfrm>
        </p:grpSpPr>
        <p:sp>
          <p:nvSpPr>
            <p:cNvPr id="55" name="타원 54"/>
            <p:cNvSpPr/>
            <p:nvPr/>
          </p:nvSpPr>
          <p:spPr>
            <a:xfrm>
              <a:off x="4995700" y="5334962"/>
              <a:ext cx="265294" cy="26529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000838" y="5833609"/>
              <a:ext cx="265293" cy="2652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016738" y="5276825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정상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16738" y="5570202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이상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5505" y="1449860"/>
            <a:ext cx="2082607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4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추출 </a:t>
            </a:r>
            <a:r>
              <a:rPr lang="ko-KR" altLang="en-US" sz="1600" dirty="0" err="1">
                <a:solidFill>
                  <a:srgbClr val="000000"/>
                </a:solidFill>
              </a:rPr>
              <a:t>특성치</a:t>
            </a:r>
            <a:r>
              <a:rPr lang="ko-KR" altLang="en-US" sz="1600" dirty="0">
                <a:solidFill>
                  <a:srgbClr val="000000"/>
                </a:solidFill>
              </a:rPr>
              <a:t> 기반</a:t>
            </a: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 err="1">
                <a:solidFill>
                  <a:srgbClr val="000000"/>
                </a:solidFill>
              </a:rPr>
              <a:t>군집화를</a:t>
            </a:r>
            <a:r>
              <a:rPr lang="ko-KR" altLang="en-US" sz="1600" dirty="0">
                <a:solidFill>
                  <a:srgbClr val="000000"/>
                </a:solidFill>
              </a:rPr>
              <a:t> 수행하여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신호 추출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41567" y="1449860"/>
            <a:ext cx="2353371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단일 </a:t>
            </a:r>
            <a:r>
              <a:rPr lang="ko-KR" altLang="en-US" sz="16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1600" dirty="0">
                <a:solidFill>
                  <a:srgbClr val="000000"/>
                </a:solidFill>
              </a:rPr>
              <a:t> 사용하여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</a:t>
            </a:r>
            <a:r>
              <a:rPr lang="en-US" altLang="ko-KR" sz="1600" dirty="0">
                <a:solidFill>
                  <a:srgbClr val="000000"/>
                </a:solidFill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</a:rPr>
              <a:t>이상 신호 구분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09518" y="1985322"/>
            <a:ext cx="2154870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70278" y="1985322"/>
            <a:ext cx="2311664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덧셈 기호 76"/>
          <p:cNvSpPr/>
          <p:nvPr/>
        </p:nvSpPr>
        <p:spPr bwMode="auto">
          <a:xfrm>
            <a:off x="2679483" y="3778788"/>
            <a:ext cx="664442" cy="803493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09118" y="3249604"/>
            <a:ext cx="1985182" cy="2147558"/>
            <a:chOff x="4672610" y="4784464"/>
            <a:chExt cx="1704003" cy="1701582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5291778" y="4784464"/>
              <a:ext cx="0" cy="1083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5291778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4672610" y="5866878"/>
              <a:ext cx="619168" cy="619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285562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평행 사변형 79"/>
            <p:cNvSpPr/>
            <p:nvPr/>
          </p:nvSpPr>
          <p:spPr>
            <a:xfrm>
              <a:off x="4793278" y="5662507"/>
              <a:ext cx="1583335" cy="704197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926412" y="53133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480126" y="538209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696654" y="499667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555262" y="518861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85" name="직선 화살표 연결선 84"/>
            <p:cNvCxnSpPr>
              <a:stCxn id="81" idx="4"/>
              <a:endCxn id="86" idx="0"/>
            </p:cNvCxnSpPr>
            <p:nvPr/>
          </p:nvCxnSpPr>
          <p:spPr>
            <a:xfrm>
              <a:off x="5996262" y="5453087"/>
              <a:ext cx="0" cy="45518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5926412" y="59082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694961" y="60279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88" name="직선 화살표 연결선 87"/>
            <p:cNvCxnSpPr>
              <a:stCxn id="83" idx="4"/>
              <a:endCxn id="87" idx="0"/>
            </p:cNvCxnSpPr>
            <p:nvPr/>
          </p:nvCxnSpPr>
          <p:spPr>
            <a:xfrm flipH="1">
              <a:off x="5764811" y="5136376"/>
              <a:ext cx="1693" cy="8915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5480125" y="615025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82" idx="4"/>
              <a:endCxn id="89" idx="0"/>
            </p:cNvCxnSpPr>
            <p:nvPr/>
          </p:nvCxnSpPr>
          <p:spPr>
            <a:xfrm flipH="1">
              <a:off x="5549975" y="5521789"/>
              <a:ext cx="1" cy="6284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5315064" y="51972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2" name="직선 화살표 연결선 91"/>
            <p:cNvCxnSpPr>
              <a:stCxn id="91" idx="4"/>
              <a:endCxn id="93" idx="0"/>
            </p:cNvCxnSpPr>
            <p:nvPr/>
          </p:nvCxnSpPr>
          <p:spPr>
            <a:xfrm>
              <a:off x="5384914" y="5336990"/>
              <a:ext cx="0" cy="677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5315064" y="601460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555262" y="58747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>
                    <a:lumMod val="8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84" idx="4"/>
              <a:endCxn id="94" idx="0"/>
            </p:cNvCxnSpPr>
            <p:nvPr/>
          </p:nvCxnSpPr>
          <p:spPr>
            <a:xfrm>
              <a:off x="5625112" y="5328314"/>
              <a:ext cx="0" cy="54640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/>
            <p:cNvSpPr/>
            <p:nvPr/>
          </p:nvSpPr>
          <p:spPr>
            <a:xfrm rot="1800000">
              <a:off x="5121093" y="52707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7" name="직선 화살표 연결선 96"/>
            <p:cNvCxnSpPr>
              <a:stCxn id="96" idx="5"/>
            </p:cNvCxnSpPr>
            <p:nvPr/>
          </p:nvCxnSpPr>
          <p:spPr>
            <a:xfrm>
              <a:off x="5209021" y="5408078"/>
              <a:ext cx="168129" cy="6006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1633638">
              <a:off x="5320309" y="544037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98" idx="5"/>
              <a:endCxn id="89" idx="0"/>
            </p:cNvCxnSpPr>
            <p:nvPr/>
          </p:nvCxnSpPr>
          <p:spPr>
            <a:xfrm>
              <a:off x="5411480" y="5576739"/>
              <a:ext cx="138495" cy="5735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/>
            <p:cNvSpPr/>
            <p:nvPr/>
          </p:nvSpPr>
          <p:spPr>
            <a:xfrm rot="1633638">
              <a:off x="5542597" y="5008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1" name="직선 화살표 연결선 100"/>
            <p:cNvCxnSpPr>
              <a:stCxn id="100" idx="5"/>
              <a:endCxn id="87" idx="0"/>
            </p:cNvCxnSpPr>
            <p:nvPr/>
          </p:nvCxnSpPr>
          <p:spPr>
            <a:xfrm>
              <a:off x="5633768" y="5144558"/>
              <a:ext cx="131043" cy="88340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/>
            <p:cNvSpPr/>
            <p:nvPr/>
          </p:nvSpPr>
          <p:spPr>
            <a:xfrm rot="1633638">
              <a:off x="5804075" y="524387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3" name="직선 화살표 연결선 102"/>
            <p:cNvCxnSpPr>
              <a:stCxn id="102" idx="5"/>
              <a:endCxn id="86" idx="0"/>
            </p:cNvCxnSpPr>
            <p:nvPr/>
          </p:nvCxnSpPr>
          <p:spPr>
            <a:xfrm>
              <a:off x="5895246" y="5380245"/>
              <a:ext cx="101016" cy="52802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 rot="790713">
              <a:off x="5226241" y="496294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5" name="직선 화살표 연결선 104"/>
            <p:cNvCxnSpPr>
              <a:stCxn id="104" idx="5"/>
              <a:endCxn id="94" idx="0"/>
            </p:cNvCxnSpPr>
            <p:nvPr/>
          </p:nvCxnSpPr>
          <p:spPr>
            <a:xfrm>
              <a:off x="5332921" y="5092142"/>
              <a:ext cx="292191" cy="7825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이등변 삼각형 105"/>
          <p:cNvSpPr/>
          <p:nvPr/>
        </p:nvSpPr>
        <p:spPr bwMode="auto">
          <a:xfrm rot="10800000">
            <a:off x="979808" y="4651306"/>
            <a:ext cx="1214001" cy="1659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제안 이상 신호 탐지 방법론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84009" y="1333145"/>
            <a:ext cx="5416010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41567" y="1449860"/>
            <a:ext cx="2353371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단일 </a:t>
            </a:r>
            <a:r>
              <a:rPr lang="ko-KR" altLang="en-US" sz="16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1600" dirty="0">
                <a:solidFill>
                  <a:srgbClr val="000000"/>
                </a:solidFill>
              </a:rPr>
              <a:t> 사용하여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</a:t>
            </a:r>
            <a:r>
              <a:rPr lang="en-US" altLang="ko-KR" sz="1600" dirty="0">
                <a:solidFill>
                  <a:srgbClr val="000000"/>
                </a:solidFill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</a:rPr>
              <a:t>이상 신호 구분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C39F2D2-5F9F-473C-AD98-344201363E2D}"/>
              </a:ext>
            </a:extLst>
          </p:cNvPr>
          <p:cNvGrpSpPr/>
          <p:nvPr/>
        </p:nvGrpSpPr>
        <p:grpSpPr>
          <a:xfrm>
            <a:off x="609791" y="3283480"/>
            <a:ext cx="1954038" cy="2762350"/>
            <a:chOff x="690907" y="3112641"/>
            <a:chExt cx="2126068" cy="299871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b="5080"/>
            <a:stretch/>
          </p:blipFill>
          <p:spPr>
            <a:xfrm>
              <a:off x="710679" y="4834519"/>
              <a:ext cx="2081814" cy="1276837"/>
            </a:xfrm>
            <a:prstGeom prst="rect">
              <a:avLst/>
            </a:prstGeom>
          </p:spPr>
        </p:pic>
        <p:pic>
          <p:nvPicPr>
            <p:cNvPr id="65" name="Picture 2" descr="regression spline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10512" r="4427" b="9048"/>
            <a:stretch/>
          </p:blipFill>
          <p:spPr bwMode="auto">
            <a:xfrm>
              <a:off x="690907" y="3112641"/>
              <a:ext cx="2126068" cy="140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모서리가 둥근 직사각형 65"/>
          <p:cNvSpPr/>
          <p:nvPr/>
        </p:nvSpPr>
        <p:spPr bwMode="auto">
          <a:xfrm>
            <a:off x="509518" y="1985322"/>
            <a:ext cx="2154870" cy="4143633"/>
          </a:xfrm>
          <a:prstGeom prst="roundRect">
            <a:avLst>
              <a:gd name="adj" fmla="val 6140"/>
            </a:avLst>
          </a:prstGeom>
          <a:solidFill>
            <a:srgbClr val="0070C0">
              <a:alpha val="10000"/>
            </a:srgbClr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289964" y="1333145"/>
            <a:ext cx="2470027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정상</a:t>
            </a:r>
            <a:r>
              <a:rPr kumimoji="1" lang="ko-KR" altLang="en-US" sz="11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나눔고딕"/>
              </a:rPr>
              <a:t>/</a:t>
            </a:r>
            <a:r>
              <a:rPr kumimoji="1" lang="en-US" altLang="ko-KR" sz="12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이상 탐지 결과를 기반으로 신호 패턴 예측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289965" y="1333144"/>
            <a:ext cx="2470027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신호 예측</a:t>
            </a:r>
          </a:p>
        </p:txBody>
      </p:sp>
      <p:sp>
        <p:nvSpPr>
          <p:cNvPr id="69" name="이등변 삼각형 68"/>
          <p:cNvSpPr/>
          <p:nvPr/>
        </p:nvSpPr>
        <p:spPr bwMode="auto">
          <a:xfrm rot="5400000">
            <a:off x="3852138" y="3686469"/>
            <a:ext cx="4394107" cy="2358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517084" y="3249739"/>
            <a:ext cx="2015785" cy="2836341"/>
            <a:chOff x="6636776" y="2386154"/>
            <a:chExt cx="2529822" cy="3031565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71662E88-3C43-43D5-B6CD-7E2BA333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7999496" y="3264493"/>
              <a:ext cx="1167102" cy="1035181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46B7AA61-CB25-4D2A-98EA-2ACD9ADD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0033" y="4498462"/>
              <a:ext cx="1244658" cy="919257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8E3163B5-BB5A-4E72-9E75-71B68F27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5548" y="4573264"/>
              <a:ext cx="846530" cy="769654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4837D1F4-D6C7-4F78-BF1E-0B826D1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800391" y="2386154"/>
              <a:ext cx="2198416" cy="830014"/>
            </a:xfrm>
            <a:prstGeom prst="rect">
              <a:avLst/>
            </a:prstGeom>
          </p:spPr>
        </p:pic>
        <p:pic>
          <p:nvPicPr>
            <p:cNvPr id="109" name="Picture 2" descr="svm algorithm에 대한 이미지 검색결과">
              <a:extLst>
                <a:ext uri="{FF2B5EF4-FFF2-40B4-BE49-F238E27FC236}">
                  <a16:creationId xmlns:a16="http://schemas.microsoft.com/office/drawing/2014/main" xmlns="" id="{104F1BC4-8ED1-435C-9674-99E0602B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76" y="3375591"/>
              <a:ext cx="1262823" cy="92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직사각형 109"/>
          <p:cNvSpPr/>
          <p:nvPr/>
        </p:nvSpPr>
        <p:spPr bwMode="auto">
          <a:xfrm>
            <a:off x="384010" y="1333144"/>
            <a:ext cx="5416010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패턴 분류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(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레이블링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)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937499" y="5335393"/>
            <a:ext cx="145740" cy="449461"/>
            <a:chOff x="4995700" y="5334962"/>
            <a:chExt cx="270431" cy="763939"/>
          </a:xfrm>
        </p:grpSpPr>
        <p:sp>
          <p:nvSpPr>
            <p:cNvPr id="112" name="타원 111"/>
            <p:cNvSpPr/>
            <p:nvPr/>
          </p:nvSpPr>
          <p:spPr>
            <a:xfrm>
              <a:off x="4995700" y="5334962"/>
              <a:ext cx="265294" cy="26529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000838" y="5833609"/>
              <a:ext cx="265293" cy="2652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16738" y="5276825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정상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16738" y="5570202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이상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5505" y="1449860"/>
            <a:ext cx="2082607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4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추출 </a:t>
            </a:r>
            <a:r>
              <a:rPr lang="ko-KR" altLang="en-US" sz="1600" dirty="0" err="1">
                <a:solidFill>
                  <a:srgbClr val="000000"/>
                </a:solidFill>
              </a:rPr>
              <a:t>특성치</a:t>
            </a:r>
            <a:r>
              <a:rPr lang="ko-KR" altLang="en-US" sz="1600" dirty="0">
                <a:solidFill>
                  <a:srgbClr val="000000"/>
                </a:solidFill>
              </a:rPr>
              <a:t> 기반</a:t>
            </a: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 err="1">
                <a:solidFill>
                  <a:srgbClr val="000000"/>
                </a:solidFill>
              </a:rPr>
              <a:t>군집화를</a:t>
            </a:r>
            <a:r>
              <a:rPr lang="ko-KR" altLang="en-US" sz="1600" dirty="0">
                <a:solidFill>
                  <a:srgbClr val="000000"/>
                </a:solidFill>
              </a:rPr>
              <a:t> 수행하여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신호 추출</a:t>
            </a: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370278" y="1985322"/>
            <a:ext cx="2311664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8" name="덧셈 기호 117"/>
          <p:cNvSpPr/>
          <p:nvPr/>
        </p:nvSpPr>
        <p:spPr bwMode="auto">
          <a:xfrm>
            <a:off x="2679483" y="3778788"/>
            <a:ext cx="664442" cy="803493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509118" y="3249604"/>
            <a:ext cx="1985182" cy="2147558"/>
            <a:chOff x="4672610" y="4784464"/>
            <a:chExt cx="1704003" cy="1701582"/>
          </a:xfrm>
        </p:grpSpPr>
        <p:cxnSp>
          <p:nvCxnSpPr>
            <p:cNvPr id="120" name="직선 화살표 연결선 119"/>
            <p:cNvCxnSpPr/>
            <p:nvPr/>
          </p:nvCxnSpPr>
          <p:spPr>
            <a:xfrm flipV="1">
              <a:off x="5291778" y="4784464"/>
              <a:ext cx="0" cy="1083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5291778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 flipH="1">
              <a:off x="4672610" y="5866878"/>
              <a:ext cx="619168" cy="619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5285562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평행 사변형 123"/>
            <p:cNvSpPr/>
            <p:nvPr/>
          </p:nvSpPr>
          <p:spPr>
            <a:xfrm>
              <a:off x="4793278" y="5662507"/>
              <a:ext cx="1583335" cy="704197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5926412" y="53133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5480126" y="538209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696654" y="499667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555262" y="518861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29" name="직선 화살표 연결선 128"/>
            <p:cNvCxnSpPr>
              <a:stCxn id="125" idx="4"/>
              <a:endCxn id="130" idx="0"/>
            </p:cNvCxnSpPr>
            <p:nvPr/>
          </p:nvCxnSpPr>
          <p:spPr>
            <a:xfrm>
              <a:off x="5996262" y="5453087"/>
              <a:ext cx="0" cy="45518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/>
            <p:cNvSpPr/>
            <p:nvPr/>
          </p:nvSpPr>
          <p:spPr>
            <a:xfrm>
              <a:off x="5926412" y="59082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5694961" y="60279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2" name="직선 화살표 연결선 131"/>
            <p:cNvCxnSpPr>
              <a:stCxn id="127" idx="4"/>
              <a:endCxn id="131" idx="0"/>
            </p:cNvCxnSpPr>
            <p:nvPr/>
          </p:nvCxnSpPr>
          <p:spPr>
            <a:xfrm flipH="1">
              <a:off x="5764811" y="5136376"/>
              <a:ext cx="1693" cy="8915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/>
            <p:cNvSpPr/>
            <p:nvPr/>
          </p:nvSpPr>
          <p:spPr>
            <a:xfrm>
              <a:off x="5480125" y="615025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7" name="직선 화살표 연결선 136"/>
            <p:cNvCxnSpPr>
              <a:stCxn id="126" idx="4"/>
              <a:endCxn id="133" idx="0"/>
            </p:cNvCxnSpPr>
            <p:nvPr/>
          </p:nvCxnSpPr>
          <p:spPr>
            <a:xfrm flipH="1">
              <a:off x="5549975" y="5521789"/>
              <a:ext cx="1" cy="6284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5315064" y="51972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9" name="직선 화살표 연결선 138"/>
            <p:cNvCxnSpPr>
              <a:stCxn id="138" idx="4"/>
              <a:endCxn id="140" idx="0"/>
            </p:cNvCxnSpPr>
            <p:nvPr/>
          </p:nvCxnSpPr>
          <p:spPr>
            <a:xfrm>
              <a:off x="5384914" y="5336990"/>
              <a:ext cx="0" cy="677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5315064" y="601460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5555262" y="58747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>
                    <a:lumMod val="8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2" name="직선 화살표 연결선 141"/>
            <p:cNvCxnSpPr>
              <a:stCxn id="128" idx="4"/>
              <a:endCxn id="141" idx="0"/>
            </p:cNvCxnSpPr>
            <p:nvPr/>
          </p:nvCxnSpPr>
          <p:spPr>
            <a:xfrm>
              <a:off x="5625112" y="5328314"/>
              <a:ext cx="0" cy="54640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/>
            <p:cNvSpPr/>
            <p:nvPr/>
          </p:nvSpPr>
          <p:spPr>
            <a:xfrm rot="1800000">
              <a:off x="5121093" y="52707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4" name="직선 화살표 연결선 143"/>
            <p:cNvCxnSpPr>
              <a:stCxn id="143" idx="5"/>
            </p:cNvCxnSpPr>
            <p:nvPr/>
          </p:nvCxnSpPr>
          <p:spPr>
            <a:xfrm>
              <a:off x="5209021" y="5408078"/>
              <a:ext cx="168129" cy="6006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633638">
              <a:off x="5320309" y="544037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45" idx="5"/>
              <a:endCxn id="133" idx="0"/>
            </p:cNvCxnSpPr>
            <p:nvPr/>
          </p:nvCxnSpPr>
          <p:spPr>
            <a:xfrm>
              <a:off x="5411480" y="5576739"/>
              <a:ext cx="138495" cy="5735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 rot="1633638">
              <a:off x="5542597" y="5008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8" name="직선 화살표 연결선 147"/>
            <p:cNvCxnSpPr>
              <a:stCxn id="147" idx="5"/>
              <a:endCxn id="131" idx="0"/>
            </p:cNvCxnSpPr>
            <p:nvPr/>
          </p:nvCxnSpPr>
          <p:spPr>
            <a:xfrm>
              <a:off x="5633768" y="5144558"/>
              <a:ext cx="131043" cy="88340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633638">
              <a:off x="5804075" y="524387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5"/>
              <a:endCxn id="130" idx="0"/>
            </p:cNvCxnSpPr>
            <p:nvPr/>
          </p:nvCxnSpPr>
          <p:spPr>
            <a:xfrm>
              <a:off x="5895246" y="5380245"/>
              <a:ext cx="101016" cy="52802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 rot="790713">
              <a:off x="5226241" y="496294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52" name="직선 화살표 연결선 151"/>
            <p:cNvCxnSpPr>
              <a:stCxn id="151" idx="5"/>
              <a:endCxn id="141" idx="0"/>
            </p:cNvCxnSpPr>
            <p:nvPr/>
          </p:nvCxnSpPr>
          <p:spPr>
            <a:xfrm>
              <a:off x="5332921" y="5092142"/>
              <a:ext cx="292191" cy="7825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이등변 삼각형 152"/>
          <p:cNvSpPr/>
          <p:nvPr/>
        </p:nvSpPr>
        <p:spPr bwMode="auto">
          <a:xfrm rot="10800000">
            <a:off x="979808" y="4651306"/>
            <a:ext cx="1214001" cy="1659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5888092" y="1299991"/>
            <a:ext cx="2938962" cy="503470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2755913" y="1894834"/>
            <a:ext cx="2969469" cy="429664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데이터 </a:t>
            </a:r>
            <a:r>
              <a:rPr lang="ko-KR" altLang="en-US" dirty="0" err="1"/>
              <a:t>특성치</a:t>
            </a:r>
            <a:r>
              <a:rPr lang="ko-KR" altLang="en-US" dirty="0"/>
              <a:t> 추출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957149"/>
            <a:ext cx="79750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</a:rPr>
              <a:t>군집화를</a:t>
            </a:r>
            <a:r>
              <a:rPr lang="ko-KR" altLang="en-US" dirty="0">
                <a:solidFill>
                  <a:srgbClr val="000000"/>
                </a:solidFill>
              </a:rPr>
              <a:t> 위해서는 관측치 간 유사도 계산이 필수적임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윈도우 단위 </a:t>
            </a:r>
            <a:r>
              <a:rPr lang="ko-KR" altLang="en-US" dirty="0" err="1">
                <a:solidFill>
                  <a:srgbClr val="000000"/>
                </a:solidFill>
              </a:rPr>
              <a:t>다변량</a:t>
            </a:r>
            <a:r>
              <a:rPr lang="ko-KR" altLang="en-US" dirty="0">
                <a:solidFill>
                  <a:srgbClr val="000000"/>
                </a:solidFill>
              </a:rPr>
              <a:t> 신호 데이터에서는 유사도 계산이 어려움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데이터의 특징을 설명하는 특성치를 추출해야 함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328140" y="2952259"/>
            <a:ext cx="3110100" cy="26361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528223" y="3578335"/>
            <a:ext cx="1254686" cy="807308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진동 주기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982993" y="3578335"/>
            <a:ext cx="1254686" cy="807308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진동 패턴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528223" y="4566875"/>
            <a:ext cx="1254686" cy="807308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FFFF"/>
                </a:solidFill>
                <a:latin typeface="나눔고딕"/>
              </a:rPr>
              <a:t>시간에 따른 </a:t>
            </a:r>
            <a:r>
              <a:rPr kumimoji="1" lang="ko-KR" altLang="en-US" sz="1600" b="1" dirty="0" err="1">
                <a:solidFill>
                  <a:srgbClr val="FFFFFF"/>
                </a:solidFill>
                <a:latin typeface="나눔고딕"/>
              </a:rPr>
              <a:t>변화량</a:t>
            </a:r>
            <a:endParaRPr kumimoji="1" lang="ko-KR" altLang="en-US" sz="1600" b="1" dirty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982993" y="4566875"/>
            <a:ext cx="1254686" cy="807308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…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4668" y="3075826"/>
            <a:ext cx="201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b="1" dirty="0">
                <a:solidFill>
                  <a:srgbClr val="000000"/>
                </a:solidFill>
              </a:rPr>
              <a:t>추출해야 할 특징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5" y="2952261"/>
            <a:ext cx="3770316" cy="26610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13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4" y="3153572"/>
            <a:ext cx="4459043" cy="28039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4" y="3153572"/>
            <a:ext cx="4459043" cy="2803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Curve Fitting</a:t>
            </a:r>
            <a:r>
              <a:rPr lang="ko-KR" altLang="en-US" dirty="0"/>
              <a:t>을 활용한 데이터 특징 추출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157" y="957150"/>
                <a:ext cx="7975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latinLnBrk="1">
                  <a:lnSpc>
                    <a:spcPct val="150000"/>
                  </a:lnSpc>
                  <a:buClr>
                    <a:srgbClr val="7FABD2">
                      <a:lumMod val="75000"/>
                    </a:srgbClr>
                  </a:buClr>
                  <a:buFont typeface="Wingdings" panose="05000000000000000000" pitchFamily="2" charset="2"/>
                  <a:buChar char="v"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Polynomial curve fitting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알고리즘으로 데이터의 곡선 모양 추정</a:t>
                </a:r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indent="-285750" latinLnBrk="1">
                  <a:lnSpc>
                    <a:spcPct val="150000"/>
                  </a:lnSpc>
                  <a:buClr>
                    <a:srgbClr val="7FABD2">
                      <a:lumMod val="75000"/>
                    </a:srgbClr>
                  </a:buClr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rgbClr val="000000"/>
                    </a:solidFill>
                  </a:rPr>
                  <a:t>유사도가 높은 관측치들은 유사한 회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귀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</a:rPr>
                  <a:t>을 가질 것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2" y="957149"/>
                <a:ext cx="8639628" cy="880369"/>
              </a:xfrm>
              <a:prstGeom prst="rect">
                <a:avLst/>
              </a:prstGeom>
              <a:blipFill>
                <a:blip r:embed="rId4"/>
                <a:stretch>
                  <a:fillRect l="-423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98942" y="2072515"/>
                <a:ext cx="63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19" y="2072512"/>
                <a:ext cx="687859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내용 개체 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2691988"/>
                  </p:ext>
                </p:extLst>
              </p:nvPr>
            </p:nvGraphicFramePr>
            <p:xfrm>
              <a:off x="5472356" y="3378188"/>
              <a:ext cx="3259200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3200">
                      <a:extLst>
                        <a:ext uri="{9D8B030D-6E8A-4147-A177-3AD203B41FA5}">
                          <a16:colId xmlns:a16="http://schemas.microsoft.com/office/drawing/2014/main" xmlns="" val="2903348190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63419541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217555942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417286589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64006977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830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내용 개체 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4358199"/>
                  </p:ext>
                </p:extLst>
              </p:nvPr>
            </p:nvGraphicFramePr>
            <p:xfrm>
              <a:off x="5928386" y="3378185"/>
              <a:ext cx="3530802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8467">
                      <a:extLst>
                        <a:ext uri="{9D8B030D-6E8A-4147-A177-3AD203B41FA5}">
                          <a16:colId xmlns:a16="http://schemas.microsoft.com/office/drawing/2014/main" val="2903348190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63419541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217555942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417286589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64006977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2083" t="-100000" r="-40520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0000" t="-100000" r="-301031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404167" t="-100000" r="-10312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30589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3061" flipH="1">
            <a:off x="1752986" y="2658065"/>
            <a:ext cx="841760" cy="566887"/>
          </a:xfrm>
          <a:prstGeom prst="rect">
            <a:avLst/>
          </a:prstGeom>
        </p:spPr>
      </p:pic>
      <p:sp>
        <p:nvSpPr>
          <p:cNvPr id="8" name="이등변 삼각형 7"/>
          <p:cNvSpPr/>
          <p:nvPr/>
        </p:nvSpPr>
        <p:spPr bwMode="auto">
          <a:xfrm rot="5400000">
            <a:off x="4060123" y="4307949"/>
            <a:ext cx="2133598" cy="4374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37686883"/>
                  </p:ext>
                </p:extLst>
              </p:nvPr>
            </p:nvGraphicFramePr>
            <p:xfrm>
              <a:off x="5472356" y="3378188"/>
              <a:ext cx="3259200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3200">
                      <a:extLst>
                        <a:ext uri="{9D8B030D-6E8A-4147-A177-3AD203B41FA5}">
                          <a16:colId xmlns:a16="http://schemas.microsoft.com/office/drawing/2014/main" xmlns="" val="2903348190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63419541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217555942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417286589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64006977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830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998052"/>
                  </p:ext>
                </p:extLst>
              </p:nvPr>
            </p:nvGraphicFramePr>
            <p:xfrm>
              <a:off x="5928386" y="3378185"/>
              <a:ext cx="3530802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8467">
                      <a:extLst>
                        <a:ext uri="{9D8B030D-6E8A-4147-A177-3AD203B41FA5}">
                          <a16:colId xmlns:a16="http://schemas.microsoft.com/office/drawing/2014/main" val="2903348190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63419541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217555942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417286589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64006977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9"/>
                          <a:stretch>
                            <a:fillRect l="-102083" t="-100000" r="-40520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9"/>
                          <a:stretch>
                            <a:fillRect l="-200000" t="-100000" r="-301031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9"/>
                          <a:stretch>
                            <a:fillRect l="-404167" t="-100000" r="-10312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305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521" y="4588476"/>
                <a:ext cx="3102496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=1148+1.502</m:t>
                      </m:r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+0.211</m:t>
                      </m:r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+…+0.001</m:t>
                      </m:r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63" y="4588475"/>
                <a:ext cx="3361037" cy="26161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996274" y="5957487"/>
            <a:ext cx="1364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윈도우 내 시간</a:t>
            </a:r>
            <a:r>
              <a:rPr lang="en-US" altLang="ko-KR" sz="1000" b="1" dirty="0">
                <a:solidFill>
                  <a:srgbClr val="000000"/>
                </a:solidFill>
              </a:rPr>
              <a:t> (20ms)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33052" y="4372934"/>
            <a:ext cx="133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14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4" y="3153576"/>
            <a:ext cx="4459041" cy="2803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내용 개체 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213319"/>
                  </p:ext>
                </p:extLst>
              </p:nvPr>
            </p:nvGraphicFramePr>
            <p:xfrm>
              <a:off x="5472356" y="3378188"/>
              <a:ext cx="3259200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3200">
                      <a:extLst>
                        <a:ext uri="{9D8B030D-6E8A-4147-A177-3AD203B41FA5}">
                          <a16:colId xmlns:a16="http://schemas.microsoft.com/office/drawing/2014/main" xmlns="" val="2903348190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63419541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217555942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417286589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64006977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830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내용 개체 틀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8711119"/>
                  </p:ext>
                </p:extLst>
              </p:nvPr>
            </p:nvGraphicFramePr>
            <p:xfrm>
              <a:off x="5928386" y="3378185"/>
              <a:ext cx="3530802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8467">
                      <a:extLst>
                        <a:ext uri="{9D8B030D-6E8A-4147-A177-3AD203B41FA5}">
                          <a16:colId xmlns:a16="http://schemas.microsoft.com/office/drawing/2014/main" val="2903348190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63419541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217555942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417286589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64006977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2083" t="-100000" r="-40520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0000" t="-100000" r="-301031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404167" t="-100000" r="-10312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305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1691838"/>
                  </p:ext>
                </p:extLst>
              </p:nvPr>
            </p:nvGraphicFramePr>
            <p:xfrm>
              <a:off x="5472356" y="3378188"/>
              <a:ext cx="3259200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3200">
                      <a:extLst>
                        <a:ext uri="{9D8B030D-6E8A-4147-A177-3AD203B41FA5}">
                          <a16:colId xmlns:a16="http://schemas.microsoft.com/office/drawing/2014/main" xmlns="" val="2903348190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63419541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217555942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1417286589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64006977"/>
                        </a:ext>
                      </a:extLst>
                    </a:gridCol>
                    <a:gridCol w="543200">
                      <a:extLst>
                        <a:ext uri="{9D8B030D-6E8A-4147-A177-3AD203B41FA5}">
                          <a16:colId xmlns:a16="http://schemas.microsoft.com/office/drawing/2014/main" xmlns="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rgbClr val="3737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1.124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0.179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rgbClr val="3737FF"/>
                              </a:solidFill>
                            </a:rPr>
                            <a:t>0.003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830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1774706"/>
                  </p:ext>
                </p:extLst>
              </p:nvPr>
            </p:nvGraphicFramePr>
            <p:xfrm>
              <a:off x="5928386" y="3378185"/>
              <a:ext cx="3530802" cy="223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8467">
                      <a:extLst>
                        <a:ext uri="{9D8B030D-6E8A-4147-A177-3AD203B41FA5}">
                          <a16:colId xmlns:a16="http://schemas.microsoft.com/office/drawing/2014/main" val="2903348190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63419541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217555942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1417286589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64006977"/>
                        </a:ext>
                      </a:extLst>
                    </a:gridCol>
                    <a:gridCol w="588467">
                      <a:extLst>
                        <a:ext uri="{9D8B030D-6E8A-4147-A177-3AD203B41FA5}">
                          <a16:colId xmlns:a16="http://schemas.microsoft.com/office/drawing/2014/main" val="336953232"/>
                        </a:ext>
                      </a:extLst>
                    </a:gridCol>
                  </a:tblGrid>
                  <a:tr h="275845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/>
                            <a:t>obs</a:t>
                          </a:r>
                          <a:endParaRPr lang="ko-KR" altLang="en-US" sz="1100" b="1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baseline="0" dirty="0">
                              <a:solidFill>
                                <a:srgbClr val="3737FF"/>
                              </a:solidFill>
                            </a:rPr>
                            <a:t>엔진</a:t>
                          </a:r>
                          <a:r>
                            <a:rPr lang="en-US" altLang="ko-KR" sz="1100" b="1" baseline="0" dirty="0">
                              <a:solidFill>
                                <a:srgbClr val="3737FF"/>
                              </a:solidFill>
                            </a:rPr>
                            <a:t> RPM</a:t>
                          </a:r>
                          <a:endParaRPr lang="ko-KR" altLang="en-US" sz="1100" b="1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08921"/>
                      </a:ext>
                    </a:extLst>
                  </a:tr>
                  <a:tr h="27584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2083" t="-100000" r="-40520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0000" t="-100000" r="-301031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167" t="-100000" r="-10312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57646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rgbClr val="3737FF"/>
                              </a:solidFill>
                            </a:rPr>
                            <a:t>…</a:t>
                          </a:r>
                          <a:endParaRPr lang="ko-KR" altLang="en-US" sz="1100" b="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3737FF"/>
                              </a:solidFill>
                            </a:rPr>
                            <a:t>︙</a:t>
                          </a:r>
                          <a:endParaRPr lang="ko-KR" altLang="en-US" sz="110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889854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1.502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0.211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0.001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483391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1.124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0.179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smtClean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rgbClr val="3737FF"/>
                              </a:solidFill>
                            </a:rPr>
                            <a:t>0.003</a:t>
                          </a:r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…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78915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>
                            <a:solidFill>
                              <a:srgbClr val="3737FF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863702"/>
                      </a:ext>
                    </a:extLst>
                  </a:tr>
                  <a:tr h="3368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︙</a:t>
                          </a: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dirty="0"/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305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Curve Fitting</a:t>
            </a:r>
            <a:r>
              <a:rPr lang="ko-KR" altLang="en-US" dirty="0"/>
              <a:t>을 활용한 데이터 특징 추출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 bwMode="auto">
          <a:xfrm rot="5400000">
            <a:off x="4060123" y="4307949"/>
            <a:ext cx="2133598" cy="4374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34" y="3153576"/>
            <a:ext cx="4459041" cy="2803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80521" y="3438117"/>
                <a:ext cx="3102496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=1173+1.124</m:t>
                      </m:r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+0.179</m:t>
                      </m:r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+…+0.003</m:t>
                      </m:r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63" y="3438116"/>
                <a:ext cx="3361037" cy="26161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96274" y="5957487"/>
            <a:ext cx="1364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윈도우 내 시간</a:t>
            </a:r>
            <a:r>
              <a:rPr lang="en-US" altLang="ko-KR" sz="1000" b="1" dirty="0">
                <a:solidFill>
                  <a:srgbClr val="000000"/>
                </a:solidFill>
              </a:rPr>
              <a:t> (20ms)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333052" y="4372934"/>
            <a:ext cx="133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15</a:t>
            </a:fld>
            <a:endParaRPr lang="ko-KR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157" y="957150"/>
                <a:ext cx="7975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latinLnBrk="1">
                  <a:lnSpc>
                    <a:spcPct val="150000"/>
                  </a:lnSpc>
                  <a:buClr>
                    <a:srgbClr val="7FABD2">
                      <a:lumMod val="75000"/>
                    </a:srgbClr>
                  </a:buClr>
                  <a:buFont typeface="Wingdings" panose="05000000000000000000" pitchFamily="2" charset="2"/>
                  <a:buChar char="v"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Polynomial curve fitting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알고리즘으로 데이터의 곡선 모양 추정</a:t>
                </a:r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indent="-285750" latinLnBrk="1">
                  <a:lnSpc>
                    <a:spcPct val="150000"/>
                  </a:lnSpc>
                  <a:buClr>
                    <a:srgbClr val="7FABD2">
                      <a:lumMod val="75000"/>
                    </a:srgbClr>
                  </a:buClr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rgbClr val="000000"/>
                    </a:solidFill>
                  </a:rPr>
                  <a:t>유사도가 높은 관측치들은 유사한 회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귀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</a:rPr>
                  <a:t>을 가질 것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2" y="957149"/>
                <a:ext cx="8639628" cy="880369"/>
              </a:xfrm>
              <a:prstGeom prst="rect">
                <a:avLst/>
              </a:prstGeom>
              <a:blipFill>
                <a:blip r:embed="rId10"/>
                <a:stretch>
                  <a:fillRect l="-423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98942" y="2072515"/>
                <a:ext cx="63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19" y="2072512"/>
                <a:ext cx="6878594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3061" flipH="1">
            <a:off x="1752986" y="2658065"/>
            <a:ext cx="841760" cy="5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Curve Fitting</a:t>
            </a:r>
            <a:r>
              <a:rPr lang="ko-KR" altLang="en-US" dirty="0"/>
              <a:t>을 활용한 데이터 특징 추출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1021" y="1606378"/>
            <a:ext cx="8644021" cy="4316626"/>
            <a:chOff x="517759" y="1856480"/>
            <a:chExt cx="9185833" cy="41571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내용 개체 틀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45782934"/>
                    </p:ext>
                  </p:extLst>
                </p:nvPr>
              </p:nvGraphicFramePr>
              <p:xfrm>
                <a:off x="2117079" y="2432645"/>
                <a:ext cx="7586513" cy="3580975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290334819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634195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21755594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417286589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64006977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24106304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731002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22000573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545869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3695323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379470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6612193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867861598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958571384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569619727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0012422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682260603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64624962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259924895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1828039443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xmlns="" val="3227856865"/>
                          </a:ext>
                        </a:extLst>
                      </a:gridCol>
                    </a:tblGrid>
                    <a:tr h="411372">
                      <a:tc rowSpan="2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1" dirty="0" err="1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obs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엔진</a:t>
                            </a:r>
                            <a:r>
                              <a:rPr lang="en-US" altLang="ko-KR" sz="1000" b="1" baseline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 RPM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변속기</a:t>
                            </a:r>
                            <a:r>
                              <a:rPr lang="en-US" altLang="ko-KR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 RPM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가속 페달</a:t>
                            </a: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차량 속도</a:t>
                            </a: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기어 단수</a:t>
                            </a: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xmlns="" val="3462308921"/>
                        </a:ext>
                      </a:extLst>
                    </a:tr>
                    <a:tr h="411372">
                      <a:tc vMerge="1">
                        <a:txBody>
                          <a:bodyPr/>
                          <a:lstStyle/>
                          <a:p>
                            <a:pPr algn="ctr" latinLnBrk="1"/>
                            <a:endParaRPr lang="ko-KR" altLang="en-US" sz="1000" dirty="0"/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5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25357646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531889854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1.502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0.211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1.513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0.208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0.254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-0.032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0.014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3817483391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6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1.124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0.179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0.003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1.342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0.167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0.003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0.166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0.062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-0.013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565078915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1.331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0.184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1.231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0.155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1.221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0.161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0.221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-0.068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-0.035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3653863702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2.367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0.312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1.912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0.443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3.119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-0.128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3745768650"/>
                        </a:ext>
                      </a:extLst>
                    </a:tr>
                    <a:tr h="838753"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386830589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내용 개체 틀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38328259"/>
                    </p:ext>
                  </p:extLst>
                </p:nvPr>
              </p:nvGraphicFramePr>
              <p:xfrm>
                <a:off x="2117080" y="2432645"/>
                <a:ext cx="7002935" cy="3580975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339954">
                        <a:extLst>
                          <a:ext uri="{9D8B030D-6E8A-4147-A177-3AD203B41FA5}">
                            <a16:colId xmlns:a16="http://schemas.microsoft.com/office/drawing/2014/main" val="290334819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634195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21755594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417286589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64006977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24106304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731002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22000573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545869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3695323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379470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66121934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867861598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958571384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569619727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001242221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682260603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646249622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2599248950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1828039443"/>
                          </a:ext>
                        </a:extLst>
                      </a:gridCol>
                      <a:gridCol w="339954">
                        <a:extLst>
                          <a:ext uri="{9D8B030D-6E8A-4147-A177-3AD203B41FA5}">
                            <a16:colId xmlns:a16="http://schemas.microsoft.com/office/drawing/2014/main" val="3227856865"/>
                          </a:ext>
                        </a:extLst>
                      </a:gridCol>
                    </a:tblGrid>
                    <a:tr h="411372">
                      <a:tc rowSpan="2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1" dirty="0" err="1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obs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엔진</a:t>
                            </a:r>
                            <a:r>
                              <a:rPr lang="en-US" altLang="ko-KR" sz="1000" b="1" baseline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 RPM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변속기</a:t>
                            </a:r>
                            <a:r>
                              <a:rPr lang="en-US" altLang="ko-KR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 RPM</a:t>
                            </a:r>
                            <a:endParaRPr lang="ko-KR" altLang="en-US" sz="1000" b="1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가속 페달</a:t>
                            </a: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차량 속도</a:t>
                            </a:r>
                          </a:p>
                        </a:txBody>
                        <a:tcPr marL="0" marR="0" marT="0" marB="0" anchor="ctr"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gridSpan="4"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ko-KR" altLang="en-US" sz="1000" b="1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기어 단수</a:t>
                            </a: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pPr latinLnBrk="1"/>
                            <a:endParaRPr lang="ko-KR" altLang="en-US" sz="100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462308921"/>
                        </a:ext>
                      </a:extLst>
                    </a:tr>
                    <a:tr h="411372">
                      <a:tc vMerge="1">
                        <a:txBody>
                          <a:bodyPr/>
                          <a:lstStyle/>
                          <a:p>
                            <a:pPr algn="ctr" latinLnBrk="1"/>
                            <a:endParaRPr lang="ko-KR" altLang="en-US" sz="1000" dirty="0"/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01786" t="-102985" r="-1898214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205455" t="-102985" r="-1832727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400000" t="-102985" r="-1600000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500000" t="-102985" r="-1500000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600000" t="-102985" r="-1400000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798214" t="-102985" r="-1201786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898214" t="-102985" r="-1101786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998214" t="-102985" r="-1001786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198214" t="-102985" r="-801786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321818" t="-102985" r="-716364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396429" t="-102985" r="-603571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596429" t="-102985" r="-403571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696429" t="-102985" r="-303571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blipFill>
                            <a:blip r:embed="rId3"/>
                            <a:stretch>
                              <a:fillRect l="-1829091" t="-102985" r="-209091" b="-7134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endParaRPr lang="ko-KR"/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blipFill>
                            <a:blip r:embed="rId3"/>
                            <a:stretch>
                              <a:fillRect l="-1994643" t="-102985" r="-5357" b="-7134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357646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31889854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1.502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0.211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1.513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0.208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0.254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-0.032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0.014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17483391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6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1.124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0.179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0.003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1.342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0.167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…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</a:rPr>
                              <a:t>0.003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0.166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0.062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-0.013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65078915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1.331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0.184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1.231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0.155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1.221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0.161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0.221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-0.068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0.211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-0.035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653863702"/>
                        </a:ext>
                      </a:extLst>
                    </a:tr>
                    <a:tr h="4113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2.367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0.312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1.912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0.443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3.119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0.131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-0.128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0.009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b="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…</a:t>
                            </a:r>
                            <a:endParaRPr lang="ko-KR" altLang="en-US" sz="1000" b="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0.001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745768650"/>
                        </a:ext>
                      </a:extLst>
                    </a:tr>
                    <a:tr h="838753"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algn="ctr" latinLnBrk="1"/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742950" rtl="0" eaLnBrk="1" fontAlgn="auto" latinLnBrk="1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ko-KR" sz="1000" dirty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  <a:t>︙</a:t>
                            </a:r>
                            <a:endParaRPr lang="ko-KR" altLang="en-US" sz="1000" dirty="0">
                              <a:solidFill>
                                <a:schemeClr val="tx1"/>
                              </a:solidFill>
                              <a:latin typeface="+mn-lt"/>
                            </a:endParaRPr>
                          </a:p>
                        </a:txBody>
                        <a:tcPr marL="0" marR="0" marT="0" marB="0" anchor="ctr"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6830589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cxnSp>
          <p:nvCxnSpPr>
            <p:cNvPr id="7" name="직선 화살표 연결선 6"/>
            <p:cNvCxnSpPr/>
            <p:nvPr/>
          </p:nvCxnSpPr>
          <p:spPr bwMode="auto">
            <a:xfrm>
              <a:off x="2448814" y="2250971"/>
              <a:ext cx="6671199" cy="0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1944682" y="3204519"/>
              <a:ext cx="0" cy="2809101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909033" y="1856480"/>
              <a:ext cx="3750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변수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85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7759" y="4370303"/>
              <a:ext cx="134072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신호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1: 2,326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  <a:endParaRPr lang="en-US" altLang="ko-KR" sz="1500" b="1" dirty="0">
                <a:solidFill>
                  <a:srgbClr val="000000"/>
                </a:solidFill>
              </a:endParaRPr>
            </a:p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신호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2: 5,521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157" y="957151"/>
            <a:ext cx="7754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총 </a:t>
            </a:r>
            <a:r>
              <a:rPr lang="en-US" altLang="ko-KR" dirty="0">
                <a:solidFill>
                  <a:srgbClr val="000000"/>
                </a:solidFill>
              </a:rPr>
              <a:t>85</a:t>
            </a:r>
            <a:r>
              <a:rPr lang="ko-KR" altLang="en-US" dirty="0">
                <a:solidFill>
                  <a:srgbClr val="000000"/>
                </a:solidFill>
              </a:rPr>
              <a:t>개의 신호 특징 값 추출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16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5125"/>
          <a:stretch/>
        </p:blipFill>
        <p:spPr>
          <a:xfrm>
            <a:off x="2883874" y="1210997"/>
            <a:ext cx="3376254" cy="177833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3079208" y="2552892"/>
            <a:ext cx="159514" cy="443135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30155" y="2552892"/>
            <a:ext cx="527538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256554" y="2553581"/>
            <a:ext cx="30089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544381" y="2553581"/>
            <a:ext cx="23958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309186" y="2553581"/>
            <a:ext cx="226401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86092" y="2552892"/>
            <a:ext cx="10770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61841" y="2553581"/>
            <a:ext cx="51435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093775" y="2553581"/>
            <a:ext cx="7395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786169" y="2552892"/>
            <a:ext cx="24398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069844" y="2552892"/>
            <a:ext cx="146934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560109" y="2552892"/>
            <a:ext cx="505340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군집 분석 결과 해석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85"/>
          <a:stretch/>
        </p:blipFill>
        <p:spPr>
          <a:xfrm>
            <a:off x="4785023" y="3649363"/>
            <a:ext cx="4091520" cy="27105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85"/>
          <a:stretch/>
        </p:blipFill>
        <p:spPr>
          <a:xfrm>
            <a:off x="346354" y="3649363"/>
            <a:ext cx="4091520" cy="2710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1445" y="3311014"/>
            <a:ext cx="248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6600"/>
                </a:solidFill>
              </a:rPr>
              <a:t>정상 추정 군집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2342" y="3311014"/>
            <a:ext cx="209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CC0000"/>
                </a:solidFill>
              </a:rPr>
              <a:t>이상 신호 포함 군집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89945" y="941801"/>
            <a:ext cx="276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신호 데이터 </a:t>
            </a:r>
            <a:r>
              <a:rPr lang="en-US" altLang="ko-KR" sz="1600" b="1" dirty="0">
                <a:solidFill>
                  <a:srgbClr val="000000"/>
                </a:solidFill>
              </a:rPr>
              <a:t>1 </a:t>
            </a:r>
            <a:r>
              <a:rPr lang="en-US" altLang="ko-KR" sz="1600" b="1" dirty="0" err="1">
                <a:solidFill>
                  <a:srgbClr val="000000"/>
                </a:solidFill>
              </a:rPr>
              <a:t>Dendrogram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7819" y="1280356"/>
            <a:ext cx="204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>
                <a:solidFill>
                  <a:srgbClr val="000000"/>
                </a:solidFill>
              </a:rPr>
              <a:t>계층적 군집 분석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00"/>
                </a:solidFill>
              </a:rPr>
              <a:t>유클리디안</a:t>
            </a:r>
            <a:r>
              <a:rPr lang="ko-KR" altLang="en-US" sz="1400" dirty="0">
                <a:solidFill>
                  <a:srgbClr val="000000"/>
                </a:solidFill>
              </a:rPr>
              <a:t> 거리 사용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</a:rPr>
              <a:t>Ward linkage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cxnSp>
        <p:nvCxnSpPr>
          <p:cNvPr id="35" name="꺾인 연결선 34"/>
          <p:cNvCxnSpPr>
            <a:stCxn id="23" idx="2"/>
            <a:endCxn id="8" idx="0"/>
          </p:cNvCxnSpPr>
          <p:nvPr/>
        </p:nvCxnSpPr>
        <p:spPr bwMode="auto">
          <a:xfrm rot="5400000">
            <a:off x="2946398" y="2438398"/>
            <a:ext cx="318337" cy="1426901"/>
          </a:xfrm>
          <a:prstGeom prst="bentConnector3">
            <a:avLst>
              <a:gd name="adj1" fmla="val 50000"/>
            </a:avLst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꺾인 연결선 40"/>
          <p:cNvCxnSpPr>
            <a:stCxn id="27" idx="2"/>
            <a:endCxn id="9" idx="0"/>
          </p:cNvCxnSpPr>
          <p:nvPr/>
        </p:nvCxnSpPr>
        <p:spPr bwMode="auto">
          <a:xfrm rot="16200000" flipH="1">
            <a:off x="6164286" y="2644517"/>
            <a:ext cx="314990" cy="1018004"/>
          </a:xfrm>
          <a:prstGeom prst="bentConnector3">
            <a:avLst>
              <a:gd name="adj1" fmla="val 50000"/>
            </a:avLst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17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추정 군집 예시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753"/>
          <a:stretch/>
        </p:blipFill>
        <p:spPr>
          <a:xfrm>
            <a:off x="755494" y="1281651"/>
            <a:ext cx="3580050" cy="2375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058"/>
          <a:stretch/>
        </p:blipFill>
        <p:spPr>
          <a:xfrm>
            <a:off x="755494" y="4079412"/>
            <a:ext cx="3580050" cy="2367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753"/>
          <a:stretch/>
        </p:blipFill>
        <p:spPr>
          <a:xfrm>
            <a:off x="4808456" y="1281648"/>
            <a:ext cx="3580050" cy="2375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058"/>
          <a:stretch/>
        </p:blipFill>
        <p:spPr>
          <a:xfrm>
            <a:off x="4808457" y="4079413"/>
            <a:ext cx="3580051" cy="2367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6650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정지 후 가속 구간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650" y="3734791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주행 중 기어 변속 구간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3688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관성 주행 중 가속 구간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046" y="3734791"/>
            <a:ext cx="318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가속 구간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 분석 결과 요약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5125"/>
          <a:stretch/>
        </p:blipFill>
        <p:spPr>
          <a:xfrm>
            <a:off x="900838" y="1523925"/>
            <a:ext cx="3376254" cy="177833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 bwMode="auto">
          <a:xfrm>
            <a:off x="1096172" y="2853120"/>
            <a:ext cx="159514" cy="443135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47119" y="2853120"/>
            <a:ext cx="527538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273518" y="2857156"/>
            <a:ext cx="30089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561345" y="2857156"/>
            <a:ext cx="23958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326150" y="2857156"/>
            <a:ext cx="226401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203056" y="2853120"/>
            <a:ext cx="10770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578805" y="2857156"/>
            <a:ext cx="51435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110739" y="2857156"/>
            <a:ext cx="7395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803133" y="2853120"/>
            <a:ext cx="24398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086808" y="2853120"/>
            <a:ext cx="146934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577073" y="2853120"/>
            <a:ext cx="505340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6909" y="1213539"/>
            <a:ext cx="276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신호 데이터 </a:t>
            </a:r>
            <a:r>
              <a:rPr lang="en-US" altLang="ko-KR" sz="1600" b="1" dirty="0">
                <a:solidFill>
                  <a:srgbClr val="000000"/>
                </a:solidFill>
              </a:rPr>
              <a:t>1 </a:t>
            </a:r>
            <a:r>
              <a:rPr lang="en-US" altLang="ko-KR" sz="1600" b="1" dirty="0" err="1">
                <a:solidFill>
                  <a:srgbClr val="000000"/>
                </a:solidFill>
              </a:rPr>
              <a:t>Dendrogram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6240"/>
          <a:stretch/>
        </p:blipFill>
        <p:spPr>
          <a:xfrm>
            <a:off x="4918391" y="1523922"/>
            <a:ext cx="3549937" cy="1778400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 bwMode="auto">
          <a:xfrm>
            <a:off x="5181526" y="2940302"/>
            <a:ext cx="212305" cy="355950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7747690" y="2940304"/>
            <a:ext cx="650983" cy="355951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398971" y="2940304"/>
            <a:ext cx="288300" cy="355951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687271" y="2940302"/>
            <a:ext cx="587380" cy="355950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565513" y="2940302"/>
            <a:ext cx="445657" cy="355950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016161" y="2940304"/>
            <a:ext cx="121205" cy="355951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562698" y="2940304"/>
            <a:ext cx="184993" cy="355951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483828" y="2940302"/>
            <a:ext cx="78869" cy="355950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279820" y="2940304"/>
            <a:ext cx="280702" cy="355951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137367" y="2940302"/>
            <a:ext cx="335418" cy="355950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9422" y="1223947"/>
            <a:ext cx="276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신호 데이터 </a:t>
            </a:r>
            <a:r>
              <a:rPr lang="en-US" altLang="ko-KR" sz="1600" b="1" dirty="0">
                <a:solidFill>
                  <a:srgbClr val="000000"/>
                </a:solidFill>
              </a:rPr>
              <a:t>2 </a:t>
            </a:r>
            <a:r>
              <a:rPr lang="en-US" altLang="ko-KR" sz="1600" b="1" dirty="0" err="1">
                <a:solidFill>
                  <a:srgbClr val="000000"/>
                </a:solidFill>
              </a:rPr>
              <a:t>Dendrogram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596452" y="4039211"/>
            <a:ext cx="1028572" cy="1129843"/>
          </a:xfrm>
          <a:prstGeom prst="rect">
            <a:avLst/>
          </a:prstGeom>
          <a:solidFill>
            <a:srgbClr val="C6F0C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1,216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619803" y="4036205"/>
            <a:ext cx="865278" cy="1130400"/>
          </a:xfrm>
          <a:prstGeom prst="rect">
            <a:avLst/>
          </a:prstGeom>
          <a:solidFill>
            <a:srgbClr val="FFB8B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1,110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59062" y="4039211"/>
            <a:ext cx="1028572" cy="1129843"/>
          </a:xfrm>
          <a:prstGeom prst="rect">
            <a:avLst/>
          </a:prstGeom>
          <a:solidFill>
            <a:srgbClr val="C6F0C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2,845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882411" y="4036205"/>
            <a:ext cx="865278" cy="1130400"/>
          </a:xfrm>
          <a:prstGeom prst="rect">
            <a:avLst/>
          </a:prstGeom>
          <a:solidFill>
            <a:srgbClr val="FFB8B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2,676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7137" y="5606919"/>
            <a:ext cx="102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정상 신호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추정</a:t>
            </a:r>
          </a:p>
        </p:txBody>
      </p:sp>
      <p:cxnSp>
        <p:nvCxnSpPr>
          <p:cNvPr id="10" name="직선 화살표 연결선 9"/>
          <p:cNvCxnSpPr>
            <a:stCxn id="47" idx="0"/>
          </p:cNvCxnSpPr>
          <p:nvPr/>
        </p:nvCxnSpPr>
        <p:spPr bwMode="auto">
          <a:xfrm flipV="1">
            <a:off x="2071060" y="5169051"/>
            <a:ext cx="1673" cy="437868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이등변 삼각형 51"/>
          <p:cNvSpPr/>
          <p:nvPr/>
        </p:nvSpPr>
        <p:spPr bwMode="auto">
          <a:xfrm rot="10800000">
            <a:off x="1594747" y="3577747"/>
            <a:ext cx="1969475" cy="2302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 bwMode="auto">
          <a:xfrm rot="10800000">
            <a:off x="5823943" y="3577747"/>
            <a:ext cx="1969475" cy="2302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4710" y="5606919"/>
            <a:ext cx="1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이상 및 정상</a:t>
            </a:r>
            <a:r>
              <a:rPr lang="en-US" altLang="ko-KR" sz="1400" b="1" dirty="0">
                <a:solidFill>
                  <a:srgbClr val="000000"/>
                </a:solidFill>
              </a:rPr>
              <a:t/>
            </a:r>
            <a:br>
              <a:rPr lang="en-US" altLang="ko-KR" sz="1400" b="1" dirty="0">
                <a:solidFill>
                  <a:srgbClr val="000000"/>
                </a:solidFill>
              </a:rPr>
            </a:br>
            <a:r>
              <a:rPr lang="ko-KR" altLang="en-US" sz="1400" b="1" dirty="0">
                <a:solidFill>
                  <a:srgbClr val="000000"/>
                </a:solidFill>
              </a:rPr>
              <a:t>신호 혼재 추정</a:t>
            </a:r>
          </a:p>
        </p:txBody>
      </p:sp>
      <p:cxnSp>
        <p:nvCxnSpPr>
          <p:cNvPr id="55" name="직선 화살표 연결선 54"/>
          <p:cNvCxnSpPr>
            <a:stCxn id="54" idx="0"/>
          </p:cNvCxnSpPr>
          <p:nvPr/>
        </p:nvCxnSpPr>
        <p:spPr bwMode="auto">
          <a:xfrm flipV="1">
            <a:off x="3047118" y="5169051"/>
            <a:ext cx="1673" cy="437868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845185" y="5606919"/>
            <a:ext cx="102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정상 신호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추정</a:t>
            </a:r>
          </a:p>
        </p:txBody>
      </p:sp>
      <p:cxnSp>
        <p:nvCxnSpPr>
          <p:cNvPr id="58" name="직선 화살표 연결선 57"/>
          <p:cNvCxnSpPr>
            <a:stCxn id="57" idx="0"/>
          </p:cNvCxnSpPr>
          <p:nvPr/>
        </p:nvCxnSpPr>
        <p:spPr bwMode="auto">
          <a:xfrm flipV="1">
            <a:off x="6359107" y="5169051"/>
            <a:ext cx="1673" cy="437868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662759" y="5606919"/>
            <a:ext cx="1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이상 및 정상</a:t>
            </a:r>
            <a:r>
              <a:rPr lang="en-US" altLang="ko-KR" sz="1400" b="1" dirty="0">
                <a:solidFill>
                  <a:srgbClr val="000000"/>
                </a:solidFill>
              </a:rPr>
              <a:t/>
            </a:r>
            <a:br>
              <a:rPr lang="en-US" altLang="ko-KR" sz="1400" b="1" dirty="0">
                <a:solidFill>
                  <a:srgbClr val="000000"/>
                </a:solidFill>
              </a:rPr>
            </a:br>
            <a:r>
              <a:rPr lang="ko-KR" altLang="en-US" sz="1400" b="1" dirty="0">
                <a:solidFill>
                  <a:srgbClr val="000000"/>
                </a:solidFill>
              </a:rPr>
              <a:t>신호 혼재 추정</a:t>
            </a:r>
          </a:p>
        </p:txBody>
      </p:sp>
      <p:cxnSp>
        <p:nvCxnSpPr>
          <p:cNvPr id="60" name="직선 화살표 연결선 59"/>
          <p:cNvCxnSpPr>
            <a:stCxn id="59" idx="0"/>
          </p:cNvCxnSpPr>
          <p:nvPr/>
        </p:nvCxnSpPr>
        <p:spPr bwMode="auto">
          <a:xfrm flipV="1">
            <a:off x="7335168" y="5169051"/>
            <a:ext cx="1673" cy="437868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19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1038312"/>
            <a:ext cx="83433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000000"/>
                </a:solidFill>
              </a:rPr>
              <a:t> 서론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000000"/>
                </a:solidFill>
              </a:rPr>
              <a:t> 데이터 구성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000000"/>
                </a:solidFill>
              </a:rPr>
              <a:t> 제안 방법론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914400" lvl="1" indent="-45720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추출 신호 </a:t>
            </a:r>
            <a:r>
              <a:rPr lang="ko-KR" altLang="en-US" sz="2000" dirty="0" err="1">
                <a:solidFill>
                  <a:srgbClr val="000000"/>
                </a:solidFill>
              </a:rPr>
              <a:t>특성치</a:t>
            </a:r>
            <a:r>
              <a:rPr lang="ko-KR" altLang="en-US" sz="2000" dirty="0">
                <a:solidFill>
                  <a:srgbClr val="000000"/>
                </a:solidFill>
              </a:rPr>
              <a:t> 기반 군집화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914400" lvl="1" indent="-45720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단일 </a:t>
            </a:r>
            <a:r>
              <a:rPr lang="ko-KR" altLang="en-US" sz="20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2000" dirty="0">
                <a:solidFill>
                  <a:srgbClr val="000000"/>
                </a:solidFill>
              </a:rPr>
              <a:t> 활용한 신호 패턴 정의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914400" lvl="1" indent="-45720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이진 </a:t>
            </a:r>
            <a:r>
              <a:rPr lang="ko-KR" altLang="en-US" sz="20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2000" dirty="0">
                <a:solidFill>
                  <a:srgbClr val="000000"/>
                </a:solidFill>
              </a:rPr>
              <a:t> 통한 정상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이상 신호 예측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20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000000"/>
                </a:solidFill>
              </a:rPr>
              <a:t> 결론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제안 이상 신호 탐지 방법론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384009" y="1333145"/>
            <a:ext cx="5416010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289964" y="1333145"/>
            <a:ext cx="2470027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정상</a:t>
            </a:r>
            <a:r>
              <a:rPr kumimoji="1" lang="ko-KR" altLang="en-US" sz="11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나눔고딕"/>
              </a:rPr>
              <a:t>/</a:t>
            </a:r>
            <a:r>
              <a:rPr kumimoji="1" lang="en-US" altLang="ko-KR" sz="12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이상 탐지 결과를 기반으로 신호 패턴 예측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289965" y="1333144"/>
            <a:ext cx="2470027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신호 예측</a:t>
            </a:r>
          </a:p>
        </p:txBody>
      </p:sp>
      <p:sp>
        <p:nvSpPr>
          <p:cNvPr id="69" name="이등변 삼각형 68"/>
          <p:cNvSpPr/>
          <p:nvPr/>
        </p:nvSpPr>
        <p:spPr bwMode="auto">
          <a:xfrm rot="5400000">
            <a:off x="3852138" y="3686469"/>
            <a:ext cx="4394107" cy="2358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517084" y="3249739"/>
            <a:ext cx="2015785" cy="2836341"/>
            <a:chOff x="6636776" y="2386154"/>
            <a:chExt cx="2529822" cy="3031565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71662E88-3C43-43D5-B6CD-7E2BA333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7999496" y="3264493"/>
              <a:ext cx="1167102" cy="1035181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46B7AA61-CB25-4D2A-98EA-2ACD9ADD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0033" y="4498462"/>
              <a:ext cx="1244658" cy="919257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8E3163B5-BB5A-4E72-9E75-71B68F27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5548" y="4573264"/>
              <a:ext cx="846530" cy="769654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4837D1F4-D6C7-4F78-BF1E-0B826D1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00391" y="2386154"/>
              <a:ext cx="2198416" cy="830014"/>
            </a:xfrm>
            <a:prstGeom prst="rect">
              <a:avLst/>
            </a:prstGeom>
          </p:spPr>
        </p:pic>
        <p:pic>
          <p:nvPicPr>
            <p:cNvPr id="108" name="Picture 2" descr="svm algorithm에 대한 이미지 검색결과">
              <a:extLst>
                <a:ext uri="{FF2B5EF4-FFF2-40B4-BE49-F238E27FC236}">
                  <a16:creationId xmlns:a16="http://schemas.microsoft.com/office/drawing/2014/main" xmlns="" id="{104F1BC4-8ED1-435C-9674-99E0602B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76" y="3375591"/>
              <a:ext cx="1262823" cy="92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직사각형 108"/>
          <p:cNvSpPr/>
          <p:nvPr/>
        </p:nvSpPr>
        <p:spPr bwMode="auto">
          <a:xfrm>
            <a:off x="384010" y="1333144"/>
            <a:ext cx="5416010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패턴 분류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(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레이블링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)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937499" y="5335393"/>
            <a:ext cx="145740" cy="449461"/>
            <a:chOff x="4995700" y="5334962"/>
            <a:chExt cx="270431" cy="763939"/>
          </a:xfrm>
        </p:grpSpPr>
        <p:sp>
          <p:nvSpPr>
            <p:cNvPr id="111" name="타원 110"/>
            <p:cNvSpPr/>
            <p:nvPr/>
          </p:nvSpPr>
          <p:spPr>
            <a:xfrm>
              <a:off x="4995700" y="5334962"/>
              <a:ext cx="265294" cy="26529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5000838" y="5833609"/>
              <a:ext cx="265293" cy="2652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016738" y="5276825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정상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16738" y="5570202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이상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5505" y="1449860"/>
            <a:ext cx="2082607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4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추출 </a:t>
            </a:r>
            <a:r>
              <a:rPr lang="ko-KR" altLang="en-US" sz="1600" dirty="0" err="1">
                <a:solidFill>
                  <a:srgbClr val="000000"/>
                </a:solidFill>
              </a:rPr>
              <a:t>특성치</a:t>
            </a:r>
            <a:r>
              <a:rPr lang="ko-KR" altLang="en-US" sz="1600" dirty="0">
                <a:solidFill>
                  <a:srgbClr val="000000"/>
                </a:solidFill>
              </a:rPr>
              <a:t> 기반</a:t>
            </a: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 err="1">
                <a:solidFill>
                  <a:srgbClr val="000000"/>
                </a:solidFill>
              </a:rPr>
              <a:t>군집화를</a:t>
            </a:r>
            <a:r>
              <a:rPr lang="ko-KR" altLang="en-US" sz="1600" dirty="0">
                <a:solidFill>
                  <a:srgbClr val="000000"/>
                </a:solidFill>
              </a:rPr>
              <a:t> 수행하여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신호 추출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41567" y="1449860"/>
            <a:ext cx="2353371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단일 </a:t>
            </a:r>
            <a:r>
              <a:rPr lang="ko-KR" altLang="en-US" sz="16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1600" dirty="0">
                <a:solidFill>
                  <a:srgbClr val="000000"/>
                </a:solidFill>
              </a:rPr>
              <a:t> 사용하여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</a:t>
            </a:r>
            <a:r>
              <a:rPr lang="en-US" altLang="ko-KR" sz="1600" dirty="0">
                <a:solidFill>
                  <a:srgbClr val="000000"/>
                </a:solidFill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</a:rPr>
              <a:t>이상 신호 구분</a:t>
            </a: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370278" y="1985322"/>
            <a:ext cx="2311664" cy="4143633"/>
          </a:xfrm>
          <a:prstGeom prst="roundRect">
            <a:avLst>
              <a:gd name="adj" fmla="val 6140"/>
            </a:avLst>
          </a:prstGeom>
          <a:solidFill>
            <a:srgbClr val="0070C0">
              <a:alpha val="10000"/>
            </a:srgbClr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8" name="덧셈 기호 117"/>
          <p:cNvSpPr/>
          <p:nvPr/>
        </p:nvSpPr>
        <p:spPr bwMode="auto">
          <a:xfrm>
            <a:off x="2679483" y="3778788"/>
            <a:ext cx="664442" cy="803493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509118" y="3249604"/>
            <a:ext cx="1985182" cy="2147558"/>
            <a:chOff x="4672610" y="4784464"/>
            <a:chExt cx="1704003" cy="1701582"/>
          </a:xfrm>
        </p:grpSpPr>
        <p:cxnSp>
          <p:nvCxnSpPr>
            <p:cNvPr id="120" name="직선 화살표 연결선 119"/>
            <p:cNvCxnSpPr/>
            <p:nvPr/>
          </p:nvCxnSpPr>
          <p:spPr>
            <a:xfrm flipV="1">
              <a:off x="5291778" y="4784464"/>
              <a:ext cx="0" cy="1083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5291778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 flipH="1">
              <a:off x="4672610" y="5866878"/>
              <a:ext cx="619168" cy="619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5285562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평행 사변형 123"/>
            <p:cNvSpPr/>
            <p:nvPr/>
          </p:nvSpPr>
          <p:spPr>
            <a:xfrm>
              <a:off x="4793278" y="5662507"/>
              <a:ext cx="1583335" cy="704197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5926412" y="53133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5480126" y="538209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696654" y="499667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555262" y="518861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29" name="직선 화살표 연결선 128"/>
            <p:cNvCxnSpPr>
              <a:stCxn id="125" idx="4"/>
              <a:endCxn id="130" idx="0"/>
            </p:cNvCxnSpPr>
            <p:nvPr/>
          </p:nvCxnSpPr>
          <p:spPr>
            <a:xfrm>
              <a:off x="5996262" y="5453087"/>
              <a:ext cx="0" cy="45518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/>
            <p:cNvSpPr/>
            <p:nvPr/>
          </p:nvSpPr>
          <p:spPr>
            <a:xfrm>
              <a:off x="5926412" y="59082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5694961" y="60279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2" name="직선 화살표 연결선 131"/>
            <p:cNvCxnSpPr>
              <a:stCxn id="127" idx="4"/>
              <a:endCxn id="131" idx="0"/>
            </p:cNvCxnSpPr>
            <p:nvPr/>
          </p:nvCxnSpPr>
          <p:spPr>
            <a:xfrm flipH="1">
              <a:off x="5764811" y="5136376"/>
              <a:ext cx="1693" cy="8915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/>
            <p:cNvSpPr/>
            <p:nvPr/>
          </p:nvSpPr>
          <p:spPr>
            <a:xfrm>
              <a:off x="5480125" y="615025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7" name="직선 화살표 연결선 136"/>
            <p:cNvCxnSpPr>
              <a:stCxn id="126" idx="4"/>
              <a:endCxn id="133" idx="0"/>
            </p:cNvCxnSpPr>
            <p:nvPr/>
          </p:nvCxnSpPr>
          <p:spPr>
            <a:xfrm flipH="1">
              <a:off x="5549975" y="5521789"/>
              <a:ext cx="1" cy="6284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5315064" y="51972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9" name="직선 화살표 연결선 138"/>
            <p:cNvCxnSpPr>
              <a:stCxn id="138" idx="4"/>
              <a:endCxn id="140" idx="0"/>
            </p:cNvCxnSpPr>
            <p:nvPr/>
          </p:nvCxnSpPr>
          <p:spPr>
            <a:xfrm>
              <a:off x="5384914" y="5336990"/>
              <a:ext cx="0" cy="677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5315064" y="601460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5555262" y="58747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>
                    <a:lumMod val="8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2" name="직선 화살표 연결선 141"/>
            <p:cNvCxnSpPr>
              <a:stCxn id="128" idx="4"/>
              <a:endCxn id="141" idx="0"/>
            </p:cNvCxnSpPr>
            <p:nvPr/>
          </p:nvCxnSpPr>
          <p:spPr>
            <a:xfrm>
              <a:off x="5625112" y="5328314"/>
              <a:ext cx="0" cy="54640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/>
            <p:cNvSpPr/>
            <p:nvPr/>
          </p:nvSpPr>
          <p:spPr>
            <a:xfrm rot="1800000">
              <a:off x="5121093" y="52707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4" name="직선 화살표 연결선 143"/>
            <p:cNvCxnSpPr>
              <a:stCxn id="143" idx="5"/>
            </p:cNvCxnSpPr>
            <p:nvPr/>
          </p:nvCxnSpPr>
          <p:spPr>
            <a:xfrm>
              <a:off x="5209021" y="5408078"/>
              <a:ext cx="168129" cy="6006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633638">
              <a:off x="5320309" y="544037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45" idx="5"/>
              <a:endCxn id="133" idx="0"/>
            </p:cNvCxnSpPr>
            <p:nvPr/>
          </p:nvCxnSpPr>
          <p:spPr>
            <a:xfrm>
              <a:off x="5411480" y="5576739"/>
              <a:ext cx="138495" cy="5735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 rot="1633638">
              <a:off x="5542597" y="5008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8" name="직선 화살표 연결선 147"/>
            <p:cNvCxnSpPr>
              <a:stCxn id="147" idx="5"/>
              <a:endCxn id="131" idx="0"/>
            </p:cNvCxnSpPr>
            <p:nvPr/>
          </p:nvCxnSpPr>
          <p:spPr>
            <a:xfrm>
              <a:off x="5633768" y="5144558"/>
              <a:ext cx="131043" cy="88340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633638">
              <a:off x="5804075" y="524387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5"/>
              <a:endCxn id="130" idx="0"/>
            </p:cNvCxnSpPr>
            <p:nvPr/>
          </p:nvCxnSpPr>
          <p:spPr>
            <a:xfrm>
              <a:off x="5895246" y="5380245"/>
              <a:ext cx="101016" cy="52802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 rot="790713">
              <a:off x="5226241" y="496294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52" name="직선 화살표 연결선 151"/>
            <p:cNvCxnSpPr>
              <a:stCxn id="151" idx="5"/>
              <a:endCxn id="141" idx="0"/>
            </p:cNvCxnSpPr>
            <p:nvPr/>
          </p:nvCxnSpPr>
          <p:spPr>
            <a:xfrm>
              <a:off x="5332921" y="5092142"/>
              <a:ext cx="292191" cy="7825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직사각형 152"/>
          <p:cNvSpPr/>
          <p:nvPr/>
        </p:nvSpPr>
        <p:spPr bwMode="auto">
          <a:xfrm>
            <a:off x="5888092" y="1299991"/>
            <a:ext cx="2938962" cy="503470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8C39F2D2-5F9F-473C-AD98-344201363E2D}"/>
              </a:ext>
            </a:extLst>
          </p:cNvPr>
          <p:cNvGrpSpPr/>
          <p:nvPr/>
        </p:nvGrpSpPr>
        <p:grpSpPr>
          <a:xfrm>
            <a:off x="609791" y="3283480"/>
            <a:ext cx="1954038" cy="2762350"/>
            <a:chOff x="690907" y="3112641"/>
            <a:chExt cx="2126068" cy="2998715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8"/>
            <a:srcRect b="5080"/>
            <a:stretch/>
          </p:blipFill>
          <p:spPr>
            <a:xfrm>
              <a:off x="710679" y="4834519"/>
              <a:ext cx="2081814" cy="1276837"/>
            </a:xfrm>
            <a:prstGeom prst="rect">
              <a:avLst/>
            </a:prstGeom>
          </p:spPr>
        </p:pic>
        <p:pic>
          <p:nvPicPr>
            <p:cNvPr id="156" name="Picture 2" descr="regression spline에 대한 이미지 검색결과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10512" r="4427" b="9048"/>
            <a:stretch/>
          </p:blipFill>
          <p:spPr bwMode="auto">
            <a:xfrm>
              <a:off x="690907" y="3112641"/>
              <a:ext cx="2126068" cy="140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모서리가 둥근 직사각형 156"/>
          <p:cNvSpPr/>
          <p:nvPr/>
        </p:nvSpPr>
        <p:spPr bwMode="auto">
          <a:xfrm>
            <a:off x="509518" y="1985322"/>
            <a:ext cx="2154870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 rot="10800000">
            <a:off x="979808" y="4651306"/>
            <a:ext cx="1214001" cy="1659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37285" y="1894834"/>
            <a:ext cx="2888806" cy="429664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20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클래스 분류</a:t>
            </a:r>
            <a:r>
              <a:rPr lang="en-US" altLang="ko-KR" dirty="0"/>
              <a:t> </a:t>
            </a:r>
            <a:r>
              <a:rPr lang="ko-KR" altLang="en-US" dirty="0"/>
              <a:t>방법론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/>
          </a:blip>
          <a:srcRect b="4891"/>
          <a:stretch/>
        </p:blipFill>
        <p:spPr>
          <a:xfrm>
            <a:off x="5179585" y="2745786"/>
            <a:ext cx="3183425" cy="21516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405398" y="3663840"/>
            <a:ext cx="1405723" cy="1235439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9930" y="4143058"/>
            <a:ext cx="84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정상 신호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37585" y="2744016"/>
            <a:ext cx="2900960" cy="2519849"/>
          </a:xfrm>
          <a:custGeom>
            <a:avLst/>
            <a:gdLst>
              <a:gd name="connsiteX0" fmla="*/ 930190 w 1548301"/>
              <a:gd name="connsiteY0" fmla="*/ 175652 h 1241441"/>
              <a:gd name="connsiteX1" fmla="*/ 396790 w 1548301"/>
              <a:gd name="connsiteY1" fmla="*/ 13727 h 1241441"/>
              <a:gd name="connsiteX2" fmla="*/ 6265 w 1548301"/>
              <a:gd name="connsiteY2" fmla="*/ 537602 h 1241441"/>
              <a:gd name="connsiteX3" fmla="*/ 711115 w 1548301"/>
              <a:gd name="connsiteY3" fmla="*/ 1223402 h 1241441"/>
              <a:gd name="connsiteX4" fmla="*/ 1444540 w 1548301"/>
              <a:gd name="connsiteY4" fmla="*/ 1013852 h 1241441"/>
              <a:gd name="connsiteX5" fmla="*/ 1482640 w 1548301"/>
              <a:gd name="connsiteY5" fmla="*/ 709052 h 1241441"/>
              <a:gd name="connsiteX6" fmla="*/ 873040 w 1548301"/>
              <a:gd name="connsiteY6" fmla="*/ 747152 h 1241441"/>
              <a:gd name="connsiteX7" fmla="*/ 901615 w 1548301"/>
              <a:gd name="connsiteY7" fmla="*/ 489977 h 1241441"/>
              <a:gd name="connsiteX8" fmla="*/ 1130215 w 1548301"/>
              <a:gd name="connsiteY8" fmla="*/ 423302 h 1241441"/>
              <a:gd name="connsiteX9" fmla="*/ 930190 w 1548301"/>
              <a:gd name="connsiteY9" fmla="*/ 175652 h 124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8301" h="1241441">
                <a:moveTo>
                  <a:pt x="930190" y="175652"/>
                </a:moveTo>
                <a:cubicBezTo>
                  <a:pt x="807952" y="107389"/>
                  <a:pt x="550777" y="-46598"/>
                  <a:pt x="396790" y="13727"/>
                </a:cubicBezTo>
                <a:cubicBezTo>
                  <a:pt x="242803" y="74052"/>
                  <a:pt x="-46122" y="335990"/>
                  <a:pt x="6265" y="537602"/>
                </a:cubicBezTo>
                <a:cubicBezTo>
                  <a:pt x="58652" y="739214"/>
                  <a:pt x="471403" y="1144027"/>
                  <a:pt x="711115" y="1223402"/>
                </a:cubicBezTo>
                <a:cubicBezTo>
                  <a:pt x="950827" y="1302777"/>
                  <a:pt x="1315953" y="1099577"/>
                  <a:pt x="1444540" y="1013852"/>
                </a:cubicBezTo>
                <a:cubicBezTo>
                  <a:pt x="1573128" y="928127"/>
                  <a:pt x="1577890" y="753502"/>
                  <a:pt x="1482640" y="709052"/>
                </a:cubicBezTo>
                <a:cubicBezTo>
                  <a:pt x="1387390" y="664602"/>
                  <a:pt x="969877" y="783664"/>
                  <a:pt x="873040" y="747152"/>
                </a:cubicBezTo>
                <a:cubicBezTo>
                  <a:pt x="776203" y="710640"/>
                  <a:pt x="858753" y="543952"/>
                  <a:pt x="901615" y="489977"/>
                </a:cubicBezTo>
                <a:cubicBezTo>
                  <a:pt x="944477" y="436002"/>
                  <a:pt x="1127040" y="472514"/>
                  <a:pt x="1130215" y="423302"/>
                </a:cubicBezTo>
                <a:cubicBezTo>
                  <a:pt x="1133390" y="374090"/>
                  <a:pt x="1052428" y="243915"/>
                  <a:pt x="930190" y="17565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94626" y="3745732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96768" y="5244864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324652" y="5345686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48624" y="5095446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39227" y="5067459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06007" y="253590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02936" y="2554040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16803" y="2844278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202040" y="240859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98538" y="2187771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553356" y="258915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73330" y="221474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436851" y="193807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886946" y="2653065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749481" y="3554271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369455" y="3179862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083068" y="3618179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63110" y="5607807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18214" y="5304280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358748" y="5406162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415749" y="3819827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95254" y="2228238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19019" y="2497314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1041" y="2804978"/>
            <a:ext cx="2782458" cy="2402874"/>
            <a:chOff x="943627" y="2804978"/>
            <a:chExt cx="3014330" cy="2402874"/>
          </a:xfrm>
        </p:grpSpPr>
        <p:sp>
          <p:nvSpPr>
            <p:cNvPr id="12" name="타원 11"/>
            <p:cNvSpPr/>
            <p:nvPr/>
          </p:nvSpPr>
          <p:spPr>
            <a:xfrm>
              <a:off x="1134548" y="369247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43627" y="396155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45272" y="4316917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727768" y="467228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853187" y="447875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886161" y="418663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290542" y="434335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471243" y="400085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246093" y="4043048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582788" y="435142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346917" y="356516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234790" y="334434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399148" y="337131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601294" y="309465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8280" y="5006207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488650" y="499567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511149" y="479403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197503" y="4750647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354180" y="4490503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723092" y="459238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822361" y="458416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088897" y="380963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358856" y="468730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982253" y="2804978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284719" y="288647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756312" y="424186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1197249" y="2852673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1198220" y="2578807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291287" y="2100928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187785" y="1880101"/>
            <a:ext cx="186134" cy="2016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274788" y="2347023"/>
            <a:ext cx="790289" cy="294560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535" y="3659845"/>
            <a:ext cx="138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b="1" dirty="0">
                <a:solidFill>
                  <a:srgbClr val="000000"/>
                </a:solidFill>
              </a:rPr>
              <a:t>군집화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1252129" y="1768085"/>
            <a:ext cx="1081344" cy="5779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단일 클래스</a:t>
            </a:r>
            <a:r>
              <a:rPr kumimoji="1" lang="en-US" altLang="ko-KR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/>
            </a:r>
            <a:br>
              <a:rPr kumimoji="1" lang="en-US" altLang="ko-KR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</a:b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분류 알고리즘</a:t>
            </a:r>
          </a:p>
        </p:txBody>
      </p:sp>
      <p:sp>
        <p:nvSpPr>
          <p:cNvPr id="85" name="아래로 구부러진 화살표 84"/>
          <p:cNvSpPr/>
          <p:nvPr/>
        </p:nvSpPr>
        <p:spPr bwMode="auto">
          <a:xfrm rot="16200000">
            <a:off x="154926" y="2182952"/>
            <a:ext cx="1362760" cy="756651"/>
          </a:xfrm>
          <a:prstGeom prst="curvedDownArrow">
            <a:avLst/>
          </a:prstGeom>
          <a:solidFill>
            <a:schemeClr val="bg1">
              <a:lumMod val="5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6" name="아래로 구부러진 화살표 85"/>
          <p:cNvSpPr/>
          <p:nvPr/>
        </p:nvSpPr>
        <p:spPr bwMode="auto">
          <a:xfrm rot="5400000">
            <a:off x="2095366" y="2252122"/>
            <a:ext cx="1362760" cy="756651"/>
          </a:xfrm>
          <a:prstGeom prst="curvedDownArrow">
            <a:avLst/>
          </a:prstGeom>
          <a:solidFill>
            <a:schemeClr val="bg1">
              <a:lumMod val="5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870825" y="2805183"/>
            <a:ext cx="2782458" cy="2402874"/>
            <a:chOff x="3397689" y="3081483"/>
            <a:chExt cx="3014330" cy="2402874"/>
          </a:xfrm>
        </p:grpSpPr>
        <p:sp>
          <p:nvSpPr>
            <p:cNvPr id="107" name="타원 106"/>
            <p:cNvSpPr/>
            <p:nvPr/>
          </p:nvSpPr>
          <p:spPr>
            <a:xfrm>
              <a:off x="3588610" y="396898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3397689" y="423806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99334" y="459342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181830" y="494878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307249" y="475525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340223" y="446313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44604" y="461986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925305" y="4277357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700155" y="4319553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4036850" y="462792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800979" y="384167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3688852" y="362085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4853210" y="364782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4055356" y="3371157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5332342" y="528271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4942712" y="527218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5965211" y="507053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4651565" y="502715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5808242" y="4767008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77154" y="486889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276423" y="486067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4542959" y="408614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3812918" y="496381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4436315" y="3081483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4738781" y="316297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10374" y="451837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3651311" y="3129178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945077" y="4998277"/>
            <a:ext cx="138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000000"/>
                </a:solidFill>
              </a:rPr>
              <a:t>정상 영역</a:t>
            </a:r>
          </a:p>
        </p:txBody>
      </p:sp>
      <p:cxnSp>
        <p:nvCxnSpPr>
          <p:cNvPr id="97" name="직선 화살표 연결선 96"/>
          <p:cNvCxnSpPr>
            <a:stCxn id="10" idx="1"/>
            <a:endCxn id="128" idx="7"/>
          </p:cNvCxnSpPr>
          <p:nvPr/>
        </p:nvCxnSpPr>
        <p:spPr bwMode="auto">
          <a:xfrm flipH="1">
            <a:off x="2086873" y="1608370"/>
            <a:ext cx="2852704" cy="2231004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77" y="615546"/>
            <a:ext cx="2749359" cy="1985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058948" y="278958"/>
            <a:ext cx="25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00000"/>
                </a:solidFill>
              </a:rPr>
              <a:t>신호 예시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0"/>
                            </p:stCondLst>
                            <p:childTnLst>
                              <p:par>
                                <p:cTn id="1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30" grpId="0" animBg="1"/>
      <p:bldP spid="33" grpId="0" animBg="1"/>
      <p:bldP spid="34" grpId="0" animBg="1"/>
      <p:bldP spid="37" grpId="0" animBg="1"/>
      <p:bldP spid="44" grpId="0" animBg="1"/>
      <p:bldP spid="49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3" grpId="0" animBg="1"/>
      <p:bldP spid="3" grpId="1" animBg="1"/>
      <p:bldP spid="6" grpId="0"/>
      <p:bldP spid="6" grpId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134" grpId="0"/>
      <p:bldP spid="19" grpId="0"/>
      <p:bldP spid="1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클래스 분류</a:t>
            </a:r>
            <a:r>
              <a:rPr lang="en-US" altLang="ko-KR" dirty="0"/>
              <a:t> </a:t>
            </a:r>
            <a:r>
              <a:rPr lang="ko-KR" altLang="en-US" dirty="0"/>
              <a:t>방법론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37585" y="2744016"/>
            <a:ext cx="2900960" cy="2519849"/>
          </a:xfrm>
          <a:custGeom>
            <a:avLst/>
            <a:gdLst>
              <a:gd name="connsiteX0" fmla="*/ 930190 w 1548301"/>
              <a:gd name="connsiteY0" fmla="*/ 175652 h 1241441"/>
              <a:gd name="connsiteX1" fmla="*/ 396790 w 1548301"/>
              <a:gd name="connsiteY1" fmla="*/ 13727 h 1241441"/>
              <a:gd name="connsiteX2" fmla="*/ 6265 w 1548301"/>
              <a:gd name="connsiteY2" fmla="*/ 537602 h 1241441"/>
              <a:gd name="connsiteX3" fmla="*/ 711115 w 1548301"/>
              <a:gd name="connsiteY3" fmla="*/ 1223402 h 1241441"/>
              <a:gd name="connsiteX4" fmla="*/ 1444540 w 1548301"/>
              <a:gd name="connsiteY4" fmla="*/ 1013852 h 1241441"/>
              <a:gd name="connsiteX5" fmla="*/ 1482640 w 1548301"/>
              <a:gd name="connsiteY5" fmla="*/ 709052 h 1241441"/>
              <a:gd name="connsiteX6" fmla="*/ 873040 w 1548301"/>
              <a:gd name="connsiteY6" fmla="*/ 747152 h 1241441"/>
              <a:gd name="connsiteX7" fmla="*/ 901615 w 1548301"/>
              <a:gd name="connsiteY7" fmla="*/ 489977 h 1241441"/>
              <a:gd name="connsiteX8" fmla="*/ 1130215 w 1548301"/>
              <a:gd name="connsiteY8" fmla="*/ 423302 h 1241441"/>
              <a:gd name="connsiteX9" fmla="*/ 930190 w 1548301"/>
              <a:gd name="connsiteY9" fmla="*/ 175652 h 124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8301" h="1241441">
                <a:moveTo>
                  <a:pt x="930190" y="175652"/>
                </a:moveTo>
                <a:cubicBezTo>
                  <a:pt x="807952" y="107389"/>
                  <a:pt x="550777" y="-46598"/>
                  <a:pt x="396790" y="13727"/>
                </a:cubicBezTo>
                <a:cubicBezTo>
                  <a:pt x="242803" y="74052"/>
                  <a:pt x="-46122" y="335990"/>
                  <a:pt x="6265" y="537602"/>
                </a:cubicBezTo>
                <a:cubicBezTo>
                  <a:pt x="58652" y="739214"/>
                  <a:pt x="471403" y="1144027"/>
                  <a:pt x="711115" y="1223402"/>
                </a:cubicBezTo>
                <a:cubicBezTo>
                  <a:pt x="950827" y="1302777"/>
                  <a:pt x="1315953" y="1099577"/>
                  <a:pt x="1444540" y="1013852"/>
                </a:cubicBezTo>
                <a:cubicBezTo>
                  <a:pt x="1573128" y="928127"/>
                  <a:pt x="1577890" y="753502"/>
                  <a:pt x="1482640" y="709052"/>
                </a:cubicBezTo>
                <a:cubicBezTo>
                  <a:pt x="1387390" y="664602"/>
                  <a:pt x="969877" y="783664"/>
                  <a:pt x="873040" y="747152"/>
                </a:cubicBezTo>
                <a:cubicBezTo>
                  <a:pt x="776203" y="710640"/>
                  <a:pt x="858753" y="543952"/>
                  <a:pt x="901615" y="489977"/>
                </a:cubicBezTo>
                <a:cubicBezTo>
                  <a:pt x="944477" y="436002"/>
                  <a:pt x="1127040" y="472514"/>
                  <a:pt x="1130215" y="423302"/>
                </a:cubicBezTo>
                <a:cubicBezTo>
                  <a:pt x="1133390" y="374090"/>
                  <a:pt x="1052428" y="243915"/>
                  <a:pt x="930190" y="17565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45077" y="4998277"/>
            <a:ext cx="138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000000"/>
                </a:solidFill>
              </a:rPr>
              <a:t>정상 영역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2">
            <a:extLst/>
          </a:blip>
          <a:srcRect b="4891"/>
          <a:stretch/>
        </p:blipFill>
        <p:spPr>
          <a:xfrm>
            <a:off x="5179585" y="2745786"/>
            <a:ext cx="3183425" cy="2151631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968606" y="3944312"/>
            <a:ext cx="1725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00B050"/>
                </a:solidFill>
              </a:rPr>
              <a:t>정상 신호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2396" y="2463803"/>
            <a:ext cx="138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FF0000"/>
                </a:solidFill>
              </a:rPr>
              <a:t>이상 신호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9256" y="3672280"/>
            <a:ext cx="1488819" cy="1235439"/>
            <a:chOff x="5845885" y="3663837"/>
            <a:chExt cx="1489685" cy="1235439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5845885" y="3663837"/>
              <a:ext cx="1489685" cy="123543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75849" y="4003937"/>
              <a:ext cx="11990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이상 및 정상 혼재</a:t>
              </a:r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837423">
            <a:off x="3020328" y="1720426"/>
            <a:ext cx="4005921" cy="3722146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535897" y="2379071"/>
            <a:ext cx="2746563" cy="2751590"/>
            <a:chOff x="580554" y="2379071"/>
            <a:chExt cx="2975443" cy="2751590"/>
          </a:xfrm>
        </p:grpSpPr>
        <p:sp>
          <p:nvSpPr>
            <p:cNvPr id="136" name="타원 135"/>
            <p:cNvSpPr/>
            <p:nvPr/>
          </p:nvSpPr>
          <p:spPr>
            <a:xfrm>
              <a:off x="2703179" y="479662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1785671" y="433880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1198104" y="379693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1569783" y="330479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2269580" y="295736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1719919" y="237907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580554" y="332536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388839" y="492901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2819182" y="4347008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1340891" y="286649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3354352" y="471498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40548" y="2379071"/>
            <a:ext cx="2746563" cy="2751590"/>
            <a:chOff x="580554" y="2379071"/>
            <a:chExt cx="2975443" cy="2751590"/>
          </a:xfrm>
        </p:grpSpPr>
        <p:sp>
          <p:nvSpPr>
            <p:cNvPr id="169" name="타원 168"/>
            <p:cNvSpPr/>
            <p:nvPr/>
          </p:nvSpPr>
          <p:spPr>
            <a:xfrm>
              <a:off x="2703179" y="479662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0" name="타원 169"/>
            <p:cNvSpPr/>
            <p:nvPr/>
          </p:nvSpPr>
          <p:spPr>
            <a:xfrm>
              <a:off x="1785671" y="4338804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1198104" y="379693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1569783" y="3304795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2269580" y="2957362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1720947" y="2379071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580554" y="332536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1388839" y="492901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819182" y="4337726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1340891" y="2866499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3354352" y="4714980"/>
              <a:ext cx="201645" cy="2016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B05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PCA Reconstruction Error </a:t>
            </a:r>
            <a:r>
              <a:rPr lang="ko-KR" altLang="en-US" dirty="0"/>
              <a:t>기반 이상 검출 모델</a:t>
            </a:r>
          </a:p>
        </p:txBody>
      </p:sp>
      <p:sp>
        <p:nvSpPr>
          <p:cNvPr id="163" name="오른쪽 화살표 162"/>
          <p:cNvSpPr/>
          <p:nvPr/>
        </p:nvSpPr>
        <p:spPr bwMode="auto">
          <a:xfrm>
            <a:off x="3613920" y="3654481"/>
            <a:ext cx="517585" cy="47445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178" name="직선 화살표 연결선 177"/>
          <p:cNvCxnSpPr/>
          <p:nvPr/>
        </p:nvCxnSpPr>
        <p:spPr>
          <a:xfrm flipV="1">
            <a:off x="4931288" y="3070032"/>
            <a:ext cx="0" cy="807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4931288" y="3877886"/>
            <a:ext cx="745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 flipH="1">
            <a:off x="4505166" y="3877044"/>
            <a:ext cx="426122" cy="461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4927012" y="3877886"/>
            <a:ext cx="745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평행 사변형 181"/>
          <p:cNvSpPr/>
          <p:nvPr/>
        </p:nvSpPr>
        <p:spPr>
          <a:xfrm>
            <a:off x="4588214" y="3724675"/>
            <a:ext cx="1089678" cy="525027"/>
          </a:xfrm>
          <a:prstGeom prst="parallelogram">
            <a:avLst>
              <a:gd name="adj" fmla="val 6829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5368056" y="3464383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060915" y="3515602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09933" y="3228253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5112625" y="3371356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FF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87" name="직선 화살표 연결선 186"/>
          <p:cNvCxnSpPr>
            <a:stCxn id="183" idx="4"/>
            <a:endCxn id="188" idx="0"/>
          </p:cNvCxnSpPr>
          <p:nvPr/>
        </p:nvCxnSpPr>
        <p:spPr>
          <a:xfrm>
            <a:off x="5416126" y="3568538"/>
            <a:ext cx="0" cy="33937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5368056" y="3907909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95000"/>
                  <a:lumOff val="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5208768" y="3997144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95000"/>
                  <a:lumOff val="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90" name="직선 화살표 연결선 189"/>
          <p:cNvCxnSpPr>
            <a:stCxn id="185" idx="4"/>
            <a:endCxn id="189" idx="0"/>
          </p:cNvCxnSpPr>
          <p:nvPr/>
        </p:nvCxnSpPr>
        <p:spPr>
          <a:xfrm flipH="1">
            <a:off x="5256838" y="3332406"/>
            <a:ext cx="1165" cy="664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5060914" y="4088322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95000"/>
                  <a:lumOff val="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92" name="직선 화살표 연결선 191"/>
          <p:cNvCxnSpPr>
            <a:stCxn id="184" idx="4"/>
            <a:endCxn id="191" idx="0"/>
          </p:cNvCxnSpPr>
          <p:nvPr/>
        </p:nvCxnSpPr>
        <p:spPr>
          <a:xfrm flipH="1">
            <a:off x="5108986" y="3619757"/>
            <a:ext cx="1" cy="46856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4947315" y="3377822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75000"/>
                  <a:lumOff val="2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94" name="직선 화살표 연결선 193"/>
          <p:cNvCxnSpPr>
            <a:stCxn id="193" idx="4"/>
            <a:endCxn id="195" idx="0"/>
          </p:cNvCxnSpPr>
          <p:nvPr/>
        </p:nvCxnSpPr>
        <p:spPr>
          <a:xfrm>
            <a:off x="4995386" y="3481977"/>
            <a:ext cx="0" cy="50520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4947315" y="3987186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tx1">
                  <a:lumMod val="95000"/>
                  <a:lumOff val="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5112625" y="3882894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FF0000">
                  <a:lumMod val="80000"/>
                </a:srgb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97" name="직선 화살표 연결선 196"/>
          <p:cNvCxnSpPr>
            <a:stCxn id="186" idx="4"/>
            <a:endCxn id="196" idx="0"/>
          </p:cNvCxnSpPr>
          <p:nvPr/>
        </p:nvCxnSpPr>
        <p:spPr>
          <a:xfrm>
            <a:off x="5160695" y="3475508"/>
            <a:ext cx="0" cy="4073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 rot="1800000">
            <a:off x="4813822" y="3432597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lumMod val="6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99" name="직선 화살표 연결선 198"/>
          <p:cNvCxnSpPr>
            <a:stCxn id="198" idx="5"/>
          </p:cNvCxnSpPr>
          <p:nvPr/>
        </p:nvCxnSpPr>
        <p:spPr>
          <a:xfrm>
            <a:off x="4874333" y="3534978"/>
            <a:ext cx="115710" cy="44782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 rot="1633638">
            <a:off x="4950926" y="3559059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lumMod val="6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01" name="직선 화살표 연결선 200"/>
          <p:cNvCxnSpPr>
            <a:stCxn id="200" idx="5"/>
            <a:endCxn id="191" idx="0"/>
          </p:cNvCxnSpPr>
          <p:nvPr/>
        </p:nvCxnSpPr>
        <p:spPr>
          <a:xfrm>
            <a:off x="5013669" y="3660726"/>
            <a:ext cx="95315" cy="42759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 rot="1633638">
            <a:off x="5103908" y="3236838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lumMod val="6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03" name="직선 화살표 연결선 202"/>
          <p:cNvCxnSpPr>
            <a:stCxn id="202" idx="5"/>
            <a:endCxn id="189" idx="0"/>
          </p:cNvCxnSpPr>
          <p:nvPr/>
        </p:nvCxnSpPr>
        <p:spPr>
          <a:xfrm>
            <a:off x="5166652" y="3338506"/>
            <a:ext cx="90186" cy="6586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1633638">
            <a:off x="5283862" y="3412559"/>
            <a:ext cx="96143" cy="1041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lumMod val="6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05" name="직선 화살표 연결선 204"/>
          <p:cNvCxnSpPr>
            <a:stCxn id="204" idx="5"/>
            <a:endCxn id="188" idx="0"/>
          </p:cNvCxnSpPr>
          <p:nvPr/>
        </p:nvCxnSpPr>
        <p:spPr>
          <a:xfrm>
            <a:off x="5346605" y="3514226"/>
            <a:ext cx="69521" cy="3936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 rot="790713">
            <a:off x="4888735" y="3206582"/>
            <a:ext cx="93222" cy="10099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FF0000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207" name="직선 화살표 연결선 206"/>
          <p:cNvCxnSpPr>
            <a:stCxn id="206" idx="5"/>
            <a:endCxn id="196" idx="0"/>
          </p:cNvCxnSpPr>
          <p:nvPr/>
        </p:nvCxnSpPr>
        <p:spPr>
          <a:xfrm>
            <a:off x="4959922" y="3299985"/>
            <a:ext cx="200773" cy="5829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203438" y="4365882"/>
            <a:ext cx="189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b="1" dirty="0">
                <a:solidFill>
                  <a:srgbClr val="000000"/>
                </a:solidFill>
              </a:rPr>
              <a:t>PCA</a:t>
            </a:r>
          </a:p>
          <a:p>
            <a:pPr algn="ctr" latinLnBrk="1"/>
            <a:r>
              <a:rPr lang="en-US" altLang="ko-KR" sz="1400" b="1" dirty="0">
                <a:solidFill>
                  <a:srgbClr val="000000"/>
                </a:solidFill>
              </a:rPr>
              <a:t>reconstruction error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167" name="오른쪽 화살표 166"/>
          <p:cNvSpPr/>
          <p:nvPr/>
        </p:nvSpPr>
        <p:spPr bwMode="auto">
          <a:xfrm>
            <a:off x="5946491" y="3654481"/>
            <a:ext cx="517585" cy="474453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extLst/>
          </a:blip>
          <a:srcRect b="4891"/>
          <a:stretch/>
        </p:blipFill>
        <p:spPr>
          <a:xfrm>
            <a:off x="238648" y="2832092"/>
            <a:ext cx="3183425" cy="215163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71039" y="3720959"/>
            <a:ext cx="1584606" cy="1235439"/>
            <a:chOff x="1990589" y="3750144"/>
            <a:chExt cx="1716656" cy="1235439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1990589" y="3750144"/>
              <a:ext cx="1716656" cy="123543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1332" y="4229363"/>
              <a:ext cx="10351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정상 신호</a:t>
              </a:r>
            </a:p>
          </p:txBody>
        </p:sp>
      </p:grpSp>
      <p:sp>
        <p:nvSpPr>
          <p:cNvPr id="139" name="직사각형 138"/>
          <p:cNvSpPr/>
          <p:nvPr/>
        </p:nvSpPr>
        <p:spPr bwMode="auto">
          <a:xfrm>
            <a:off x="6902602" y="3597314"/>
            <a:ext cx="1802296" cy="1129843"/>
          </a:xfrm>
          <a:prstGeom prst="rect">
            <a:avLst/>
          </a:prstGeom>
          <a:solidFill>
            <a:srgbClr val="00B050">
              <a:alpha val="7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000000"/>
                </a:solidFill>
                <a:latin typeface="나눔고딕"/>
              </a:rPr>
              <a:t>정상</a:t>
            </a:r>
          </a:p>
        </p:txBody>
      </p:sp>
      <p:sp>
        <p:nvSpPr>
          <p:cNvPr id="140" name="직사각형 139"/>
          <p:cNvSpPr/>
          <p:nvPr/>
        </p:nvSpPr>
        <p:spPr bwMode="auto">
          <a:xfrm>
            <a:off x="6900923" y="3158331"/>
            <a:ext cx="1803974" cy="4389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FF0000"/>
                </a:solidFill>
                <a:latin typeface="나눔고딕"/>
              </a:rPr>
              <a:t>이상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157" y="957148"/>
            <a:ext cx="775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정상 신호 기반으로 단일 클래스 분류 알고리즘 학습</a:t>
            </a: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단일 분류기 기반 추가적인 정상 신호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23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6970378" y="4537417"/>
            <a:ext cx="1794462" cy="7213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448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PCA Reconstruction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71E8AFE-FFB7-4A7E-8B53-A3CC41EB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40" y="1308744"/>
            <a:ext cx="3499999" cy="23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445197-EFB7-466C-B210-5777D13E6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08" y="1308744"/>
            <a:ext cx="3500000" cy="2340000"/>
          </a:xfrm>
          <a:prstGeom prst="rect">
            <a:avLst/>
          </a:prstGeom>
        </p:spPr>
      </p:pic>
      <p:sp>
        <p:nvSpPr>
          <p:cNvPr id="8" name="이등변 삼각형 7"/>
          <p:cNvSpPr/>
          <p:nvPr/>
        </p:nvSpPr>
        <p:spPr bwMode="auto">
          <a:xfrm rot="10800000">
            <a:off x="3550025" y="3689792"/>
            <a:ext cx="1969475" cy="47394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1933" y="3996046"/>
                <a:ext cx="111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27" y="3996046"/>
                <a:ext cx="11101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 bwMode="auto">
          <a:xfrm>
            <a:off x="3580441" y="2318955"/>
            <a:ext cx="2168080" cy="645459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5175915" y="4976400"/>
            <a:ext cx="1794462" cy="1129843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1,203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983188" y="5258754"/>
            <a:ext cx="1794462" cy="847486"/>
          </a:xfrm>
          <a:prstGeom prst="rect">
            <a:avLst/>
          </a:prstGeom>
          <a:solidFill>
            <a:srgbClr val="00B050">
              <a:alpha val="50000"/>
            </a:srgbClr>
          </a:solidFill>
          <a:ln w="44450" cap="flat" cmpd="sng" algn="ctr">
            <a:solidFill>
              <a:srgbClr val="0668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+ 662</a:t>
            </a:r>
            <a:endParaRPr kumimoji="1" lang="ko-KR" altLang="en-US" sz="2400" b="1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175915" y="4537417"/>
            <a:ext cx="1794462" cy="4389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13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84014" y="4976400"/>
            <a:ext cx="1802296" cy="1129843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1,203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182335" y="4537417"/>
            <a:ext cx="1803974" cy="4389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13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157" y="957151"/>
            <a:ext cx="7754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신호 데이터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24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PCA Reconstruction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E1E084-9FD9-4BF0-A5E3-29191F4A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3" y="1326989"/>
            <a:ext cx="3500000" cy="23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0D211C5-04E1-4C89-A7FD-7C7DDA33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35" y="1329479"/>
            <a:ext cx="3500000" cy="2340000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 bwMode="auto">
          <a:xfrm rot="10800000">
            <a:off x="3550025" y="3689792"/>
            <a:ext cx="1969475" cy="47394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1933" y="3996046"/>
                <a:ext cx="111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27" y="3996046"/>
                <a:ext cx="11101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 bwMode="auto">
          <a:xfrm>
            <a:off x="3550023" y="2672321"/>
            <a:ext cx="2226006" cy="312926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6970378" y="4537417"/>
            <a:ext cx="1794462" cy="7213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799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175915" y="4976400"/>
            <a:ext cx="1794462" cy="1129843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2,816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83188" y="5258754"/>
            <a:ext cx="1794462" cy="847486"/>
          </a:xfrm>
          <a:prstGeom prst="rect">
            <a:avLst/>
          </a:prstGeom>
          <a:solidFill>
            <a:srgbClr val="00B050">
              <a:alpha val="50000"/>
            </a:srgbClr>
          </a:solidFill>
          <a:ln w="44450" cap="flat" cmpd="sng" algn="ctr">
            <a:solidFill>
              <a:srgbClr val="0668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+ 1,877</a:t>
            </a:r>
            <a:endParaRPr kumimoji="1" lang="ko-KR" altLang="en-US" sz="2400" b="1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75915" y="4537417"/>
            <a:ext cx="1794462" cy="4389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29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184014" y="4976400"/>
            <a:ext cx="1802296" cy="1129843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2,816</a:t>
            </a:r>
            <a:endParaRPr kumimoji="1" lang="ko-KR" altLang="en-US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182335" y="4537417"/>
            <a:ext cx="1803974" cy="4389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돋움" pitchFamily="50" charset="-127"/>
              </a:rPr>
              <a:t>29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157" y="957151"/>
            <a:ext cx="7754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신호 데이터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25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제안 이상 신호 탐지 방법론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384009" y="1333145"/>
            <a:ext cx="5416010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41567" y="1449860"/>
            <a:ext cx="2353371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단일 </a:t>
            </a:r>
            <a:r>
              <a:rPr lang="ko-KR" altLang="en-US" sz="16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1600" dirty="0">
                <a:solidFill>
                  <a:srgbClr val="000000"/>
                </a:solidFill>
              </a:rPr>
              <a:t> 사용하여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</a:t>
            </a:r>
            <a:r>
              <a:rPr lang="en-US" altLang="ko-KR" sz="1600" dirty="0">
                <a:solidFill>
                  <a:srgbClr val="000000"/>
                </a:solidFill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</a:rPr>
              <a:t>이상 신호 구분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6517084" y="3249739"/>
            <a:ext cx="2015785" cy="2836341"/>
            <a:chOff x="6636776" y="2386154"/>
            <a:chExt cx="2529822" cy="303156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71662E88-3C43-43D5-B6CD-7E2BA333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7999496" y="3264493"/>
              <a:ext cx="1167102" cy="103518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46B7AA61-CB25-4D2A-98EA-2ACD9ADD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0033" y="4498462"/>
              <a:ext cx="1244658" cy="91925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8E3163B5-BB5A-4E72-9E75-71B68F27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5548" y="4573264"/>
              <a:ext cx="846530" cy="76965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4837D1F4-D6C7-4F78-BF1E-0B826D1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00391" y="2386154"/>
              <a:ext cx="2198416" cy="830014"/>
            </a:xfrm>
            <a:prstGeom prst="rect">
              <a:avLst/>
            </a:prstGeom>
          </p:spPr>
        </p:pic>
        <p:pic>
          <p:nvPicPr>
            <p:cNvPr id="67" name="Picture 2" descr="svm algorithm에 대한 이미지 검색결과">
              <a:extLst>
                <a:ext uri="{FF2B5EF4-FFF2-40B4-BE49-F238E27FC236}">
                  <a16:creationId xmlns:a16="http://schemas.microsoft.com/office/drawing/2014/main" xmlns="" id="{104F1BC4-8ED1-435C-9674-99E0602B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76" y="3375591"/>
              <a:ext cx="1262823" cy="92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 bwMode="auto">
          <a:xfrm>
            <a:off x="6289964" y="1333145"/>
            <a:ext cx="2470027" cy="4942544"/>
          </a:xfrm>
          <a:prstGeom prst="rect">
            <a:avLst/>
          </a:prstGeom>
          <a:solidFill>
            <a:srgbClr val="0070C0">
              <a:alpha val="1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정상</a:t>
            </a:r>
            <a:r>
              <a:rPr kumimoji="1" lang="ko-KR" altLang="en-US" sz="11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나눔고딕"/>
              </a:rPr>
              <a:t>/</a:t>
            </a:r>
            <a:r>
              <a:rPr kumimoji="1" lang="en-US" altLang="ko-KR" sz="12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이상 탐지 결과를 기반으로 신호 패턴 예측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6289965" y="1333144"/>
            <a:ext cx="2470027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신호 예측</a:t>
            </a:r>
          </a:p>
        </p:txBody>
      </p:sp>
      <p:sp>
        <p:nvSpPr>
          <p:cNvPr id="70" name="이등변 삼각형 69"/>
          <p:cNvSpPr/>
          <p:nvPr/>
        </p:nvSpPr>
        <p:spPr bwMode="auto">
          <a:xfrm rot="5400000">
            <a:off x="3852138" y="3686469"/>
            <a:ext cx="4394107" cy="2358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4010" y="1333144"/>
            <a:ext cx="5416010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패턴 분류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(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레이블링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)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C39F2D2-5F9F-473C-AD98-344201363E2D}"/>
              </a:ext>
            </a:extLst>
          </p:cNvPr>
          <p:cNvGrpSpPr/>
          <p:nvPr/>
        </p:nvGrpSpPr>
        <p:grpSpPr>
          <a:xfrm>
            <a:off x="609791" y="3283480"/>
            <a:ext cx="1954038" cy="2762350"/>
            <a:chOff x="690907" y="3112641"/>
            <a:chExt cx="2126068" cy="2998715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8"/>
            <a:srcRect b="5080"/>
            <a:stretch/>
          </p:blipFill>
          <p:spPr>
            <a:xfrm>
              <a:off x="710679" y="4834519"/>
              <a:ext cx="2081814" cy="1276837"/>
            </a:xfrm>
            <a:prstGeom prst="rect">
              <a:avLst/>
            </a:prstGeom>
          </p:spPr>
        </p:pic>
        <p:pic>
          <p:nvPicPr>
            <p:cNvPr id="108" name="Picture 2" descr="regression spline에 대한 이미지 검색결과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10512" r="4427" b="9048"/>
            <a:stretch/>
          </p:blipFill>
          <p:spPr bwMode="auto">
            <a:xfrm>
              <a:off x="690907" y="3112641"/>
              <a:ext cx="2126068" cy="140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4937499" y="5335393"/>
            <a:ext cx="145740" cy="449461"/>
            <a:chOff x="4995700" y="5334962"/>
            <a:chExt cx="270431" cy="763939"/>
          </a:xfrm>
        </p:grpSpPr>
        <p:sp>
          <p:nvSpPr>
            <p:cNvPr id="110" name="타원 109"/>
            <p:cNvSpPr/>
            <p:nvPr/>
          </p:nvSpPr>
          <p:spPr>
            <a:xfrm>
              <a:off x="4995700" y="5334962"/>
              <a:ext cx="265294" cy="26529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5000838" y="5833609"/>
              <a:ext cx="265293" cy="2652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16738" y="5276825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정상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16738" y="5570202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이상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5505" y="1449860"/>
            <a:ext cx="2082607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4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추출 </a:t>
            </a:r>
            <a:r>
              <a:rPr lang="ko-KR" altLang="en-US" sz="1600" dirty="0" err="1">
                <a:solidFill>
                  <a:srgbClr val="000000"/>
                </a:solidFill>
              </a:rPr>
              <a:t>특성치</a:t>
            </a:r>
            <a:r>
              <a:rPr lang="ko-KR" altLang="en-US" sz="1600" dirty="0">
                <a:solidFill>
                  <a:srgbClr val="000000"/>
                </a:solidFill>
              </a:rPr>
              <a:t> 기반</a:t>
            </a: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 err="1">
                <a:solidFill>
                  <a:srgbClr val="000000"/>
                </a:solidFill>
              </a:rPr>
              <a:t>군집화를</a:t>
            </a:r>
            <a:r>
              <a:rPr lang="ko-KR" altLang="en-US" sz="1600" dirty="0">
                <a:solidFill>
                  <a:srgbClr val="000000"/>
                </a:solidFill>
              </a:rPr>
              <a:t> 수행하여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신호 추출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09518" y="1985322"/>
            <a:ext cx="2154870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3370278" y="1985322"/>
            <a:ext cx="2311664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" name="덧셈 기호 116"/>
          <p:cNvSpPr/>
          <p:nvPr/>
        </p:nvSpPr>
        <p:spPr bwMode="auto">
          <a:xfrm>
            <a:off x="2679483" y="3778788"/>
            <a:ext cx="664442" cy="803493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509118" y="3249604"/>
            <a:ext cx="1985182" cy="2147558"/>
            <a:chOff x="4672610" y="4784464"/>
            <a:chExt cx="1704003" cy="1701582"/>
          </a:xfrm>
        </p:grpSpPr>
        <p:cxnSp>
          <p:nvCxnSpPr>
            <p:cNvPr id="119" name="직선 화살표 연결선 118"/>
            <p:cNvCxnSpPr/>
            <p:nvPr/>
          </p:nvCxnSpPr>
          <p:spPr>
            <a:xfrm flipV="1">
              <a:off x="5291778" y="4784464"/>
              <a:ext cx="0" cy="1083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5291778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H="1">
              <a:off x="4672610" y="5866878"/>
              <a:ext cx="619168" cy="619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5285562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평행 사변형 122"/>
            <p:cNvSpPr/>
            <p:nvPr/>
          </p:nvSpPr>
          <p:spPr>
            <a:xfrm>
              <a:off x="4793278" y="5662507"/>
              <a:ext cx="1583335" cy="704197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5926412" y="53133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5480126" y="538209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5696654" y="499667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555262" y="518861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28" name="직선 화살표 연결선 127"/>
            <p:cNvCxnSpPr>
              <a:stCxn id="124" idx="4"/>
              <a:endCxn id="129" idx="0"/>
            </p:cNvCxnSpPr>
            <p:nvPr/>
          </p:nvCxnSpPr>
          <p:spPr>
            <a:xfrm>
              <a:off x="5996262" y="5453087"/>
              <a:ext cx="0" cy="45518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5926412" y="59082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5694961" y="60279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1" name="직선 화살표 연결선 130"/>
            <p:cNvCxnSpPr>
              <a:stCxn id="126" idx="4"/>
              <a:endCxn id="130" idx="0"/>
            </p:cNvCxnSpPr>
            <p:nvPr/>
          </p:nvCxnSpPr>
          <p:spPr>
            <a:xfrm flipH="1">
              <a:off x="5764811" y="5136376"/>
              <a:ext cx="1693" cy="8915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480125" y="615025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3" name="직선 화살표 연결선 132"/>
            <p:cNvCxnSpPr>
              <a:stCxn id="125" idx="4"/>
              <a:endCxn id="132" idx="0"/>
            </p:cNvCxnSpPr>
            <p:nvPr/>
          </p:nvCxnSpPr>
          <p:spPr>
            <a:xfrm flipH="1">
              <a:off x="5549975" y="5521789"/>
              <a:ext cx="1" cy="6284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/>
            <p:cNvSpPr/>
            <p:nvPr/>
          </p:nvSpPr>
          <p:spPr>
            <a:xfrm>
              <a:off x="5315064" y="51972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8" name="직선 화살표 연결선 137"/>
            <p:cNvCxnSpPr>
              <a:stCxn id="137" idx="4"/>
              <a:endCxn id="139" idx="0"/>
            </p:cNvCxnSpPr>
            <p:nvPr/>
          </p:nvCxnSpPr>
          <p:spPr>
            <a:xfrm>
              <a:off x="5384914" y="5336990"/>
              <a:ext cx="0" cy="677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315064" y="601460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5555262" y="58747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>
                    <a:lumMod val="8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1" name="직선 화살표 연결선 140"/>
            <p:cNvCxnSpPr>
              <a:stCxn id="127" idx="4"/>
              <a:endCxn id="140" idx="0"/>
            </p:cNvCxnSpPr>
            <p:nvPr/>
          </p:nvCxnSpPr>
          <p:spPr>
            <a:xfrm>
              <a:off x="5625112" y="5328314"/>
              <a:ext cx="0" cy="54640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/>
            <p:cNvSpPr/>
            <p:nvPr/>
          </p:nvSpPr>
          <p:spPr>
            <a:xfrm rot="1800000">
              <a:off x="5121093" y="52707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3" name="직선 화살표 연결선 142"/>
            <p:cNvCxnSpPr>
              <a:stCxn id="142" idx="5"/>
            </p:cNvCxnSpPr>
            <p:nvPr/>
          </p:nvCxnSpPr>
          <p:spPr>
            <a:xfrm>
              <a:off x="5209021" y="5408078"/>
              <a:ext cx="168129" cy="6006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/>
            <p:cNvSpPr/>
            <p:nvPr/>
          </p:nvSpPr>
          <p:spPr>
            <a:xfrm rot="1633638">
              <a:off x="5320309" y="544037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5" name="직선 화살표 연결선 144"/>
            <p:cNvCxnSpPr>
              <a:stCxn id="144" idx="5"/>
              <a:endCxn id="132" idx="0"/>
            </p:cNvCxnSpPr>
            <p:nvPr/>
          </p:nvCxnSpPr>
          <p:spPr>
            <a:xfrm>
              <a:off x="5411480" y="5576739"/>
              <a:ext cx="138495" cy="5735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 rot="1633638">
              <a:off x="5542597" y="5008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7" name="직선 화살표 연결선 146"/>
            <p:cNvCxnSpPr>
              <a:stCxn id="146" idx="5"/>
              <a:endCxn id="130" idx="0"/>
            </p:cNvCxnSpPr>
            <p:nvPr/>
          </p:nvCxnSpPr>
          <p:spPr>
            <a:xfrm>
              <a:off x="5633768" y="5144558"/>
              <a:ext cx="131043" cy="88340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/>
            <p:cNvSpPr/>
            <p:nvPr/>
          </p:nvSpPr>
          <p:spPr>
            <a:xfrm rot="1633638">
              <a:off x="5804075" y="524387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49" name="직선 화살표 연결선 148"/>
            <p:cNvCxnSpPr>
              <a:stCxn id="148" idx="5"/>
              <a:endCxn id="129" idx="0"/>
            </p:cNvCxnSpPr>
            <p:nvPr/>
          </p:nvCxnSpPr>
          <p:spPr>
            <a:xfrm>
              <a:off x="5895246" y="5380245"/>
              <a:ext cx="101016" cy="52802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149"/>
            <p:cNvSpPr/>
            <p:nvPr/>
          </p:nvSpPr>
          <p:spPr>
            <a:xfrm rot="790713">
              <a:off x="5226241" y="496294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51" name="직선 화살표 연결선 150"/>
            <p:cNvCxnSpPr>
              <a:stCxn id="150" idx="5"/>
              <a:endCxn id="140" idx="0"/>
            </p:cNvCxnSpPr>
            <p:nvPr/>
          </p:nvCxnSpPr>
          <p:spPr>
            <a:xfrm>
              <a:off x="5332921" y="5092142"/>
              <a:ext cx="292191" cy="7825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이등변 삼각형 151"/>
          <p:cNvSpPr/>
          <p:nvPr/>
        </p:nvSpPr>
        <p:spPr bwMode="auto">
          <a:xfrm rot="10800000">
            <a:off x="979808" y="4651306"/>
            <a:ext cx="1214001" cy="1659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1" y="1281511"/>
            <a:ext cx="5949723" cy="503470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26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이상 신호 이진 분류 방법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157" y="957152"/>
            <a:ext cx="79750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  <a:r>
              <a:rPr lang="ko-KR" altLang="en-US" dirty="0">
                <a:solidFill>
                  <a:srgbClr val="000000"/>
                </a:solidFill>
              </a:rPr>
              <a:t>개의 기계학습 알고리즘 성능 비교</a:t>
            </a:r>
            <a:endParaRPr lang="en-US" altLang="ko-KR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492630"/>
                  </p:ext>
                </p:extLst>
              </p:nvPr>
            </p:nvGraphicFramePr>
            <p:xfrm>
              <a:off x="737353" y="2299978"/>
              <a:ext cx="7690028" cy="2806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45014">
                      <a:extLst>
                        <a:ext uri="{9D8B030D-6E8A-4147-A177-3AD203B41FA5}">
                          <a16:colId xmlns:a16="http://schemas.microsoft.com/office/drawing/2014/main" xmlns="" val="3238024153"/>
                        </a:ext>
                      </a:extLst>
                    </a:gridCol>
                    <a:gridCol w="3845014">
                      <a:extLst>
                        <a:ext uri="{9D8B030D-6E8A-4147-A177-3AD203B41FA5}">
                          <a16:colId xmlns:a16="http://schemas.microsoft.com/office/drawing/2014/main" xmlns="" val="3625791939"/>
                        </a:ext>
                      </a:extLst>
                    </a:gridCol>
                  </a:tblGrid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알고리즘</a:t>
                          </a:r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파라미터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66331847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Convolutional</a:t>
                          </a:r>
                          <a:r>
                            <a:rPr lang="en-US" altLang="ko-KR" baseline="0" dirty="0"/>
                            <a:t> Neural Network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r>
                            <a:rPr lang="ko-KR" altLang="en-US" dirty="0"/>
                            <a:t>개의 </a:t>
                          </a:r>
                          <a:r>
                            <a:rPr lang="en-US" altLang="ko-KR" dirty="0"/>
                            <a:t>convolutional</a:t>
                          </a:r>
                          <a:r>
                            <a:rPr lang="en-US" altLang="ko-KR" baseline="0" dirty="0"/>
                            <a:t> layer </a:t>
                          </a:r>
                          <a:r>
                            <a:rPr lang="ko-KR" altLang="en-US" baseline="0" dirty="0"/>
                            <a:t>사용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09796859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Random</a:t>
                          </a:r>
                          <a:r>
                            <a:rPr lang="en-US" altLang="ko-KR" baseline="0" dirty="0"/>
                            <a:t> Forest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500</a:t>
                          </a:r>
                          <a:r>
                            <a:rPr lang="ko-KR" altLang="en-US" dirty="0"/>
                            <a:t>개의 </a:t>
                          </a:r>
                          <a:r>
                            <a:rPr lang="ko-KR" altLang="en-US" baseline="0" dirty="0"/>
                            <a:t> </a:t>
                          </a:r>
                          <a:r>
                            <a:rPr lang="en-US" altLang="ko-KR" baseline="0" dirty="0"/>
                            <a:t>tree </a:t>
                          </a:r>
                          <a:r>
                            <a:rPr lang="ko-KR" altLang="en-US" dirty="0"/>
                            <a:t>사용</a:t>
                          </a:r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06836121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Support Vector Machine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)=(100, 0.01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0948919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K-Nearest</a:t>
                          </a:r>
                          <a:r>
                            <a:rPr lang="en-US" altLang="ko-KR" baseline="0" dirty="0"/>
                            <a:t> Neighbors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</a:t>
                          </a:r>
                          <a:r>
                            <a:rPr lang="en-US" altLang="ko-KR" baseline="0" dirty="0"/>
                            <a:t> = 5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27796826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Decision Tree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최대 깊이 </a:t>
                          </a:r>
                          <a:r>
                            <a:rPr lang="en-US" altLang="ko-KR" dirty="0"/>
                            <a:t>= 20</a:t>
                          </a:r>
                          <a:endParaRPr lang="ko-KR" altLang="en-US" dirty="0"/>
                        </a:p>
                      </a:txBody>
                      <a:tcPr marL="84406" marR="8440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78417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669257"/>
                  </p:ext>
                </p:extLst>
              </p:nvPr>
            </p:nvGraphicFramePr>
            <p:xfrm>
              <a:off x="798799" y="2299978"/>
              <a:ext cx="8330864" cy="2806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5432">
                      <a:extLst>
                        <a:ext uri="{9D8B030D-6E8A-4147-A177-3AD203B41FA5}">
                          <a16:colId xmlns:a16="http://schemas.microsoft.com/office/drawing/2014/main" val="3238024153"/>
                        </a:ext>
                      </a:extLst>
                    </a:gridCol>
                    <a:gridCol w="4165432">
                      <a:extLst>
                        <a:ext uri="{9D8B030D-6E8A-4147-A177-3AD203B41FA5}">
                          <a16:colId xmlns:a16="http://schemas.microsoft.com/office/drawing/2014/main" val="3625791939"/>
                        </a:ext>
                      </a:extLst>
                    </a:gridCol>
                  </a:tblGrid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알고리즘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파라미터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331847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Convolutional</a:t>
                          </a:r>
                          <a:r>
                            <a:rPr lang="en-US" altLang="ko-KR" baseline="0" dirty="0" smtClean="0"/>
                            <a:t> Neural Network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</a:t>
                          </a:r>
                          <a:r>
                            <a:rPr lang="ko-KR" altLang="en-US" dirty="0" smtClean="0"/>
                            <a:t>개의 </a:t>
                          </a:r>
                          <a:r>
                            <a:rPr lang="en-US" altLang="ko-KR" dirty="0" smtClean="0"/>
                            <a:t>convolutional</a:t>
                          </a:r>
                          <a:r>
                            <a:rPr lang="en-US" altLang="ko-KR" baseline="0" dirty="0" smtClean="0"/>
                            <a:t> layer </a:t>
                          </a:r>
                          <a:r>
                            <a:rPr lang="ko-KR" altLang="en-US" baseline="0" dirty="0" smtClean="0"/>
                            <a:t>사용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796859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Random</a:t>
                          </a:r>
                          <a:r>
                            <a:rPr lang="en-US" altLang="ko-KR" baseline="0" dirty="0" smtClean="0"/>
                            <a:t> Forest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500</a:t>
                          </a:r>
                          <a:r>
                            <a:rPr lang="ko-KR" altLang="en-US" dirty="0" smtClean="0"/>
                            <a:t>개의 </a:t>
                          </a:r>
                          <a:r>
                            <a:rPr lang="ko-KR" altLang="en-US" baseline="0" dirty="0" smtClean="0"/>
                            <a:t> </a:t>
                          </a:r>
                          <a:r>
                            <a:rPr lang="en-US" altLang="ko-KR" baseline="0" dirty="0" smtClean="0"/>
                            <a:t>tree </a:t>
                          </a:r>
                          <a:r>
                            <a:rPr lang="ko-KR" altLang="en-US" dirty="0" smtClean="0"/>
                            <a:t>사용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836121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Support Vector Machine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39" t="-305263" r="-293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48919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K-Nearest</a:t>
                          </a:r>
                          <a:r>
                            <a:rPr lang="en-US" altLang="ko-KR" baseline="0" dirty="0" smtClean="0"/>
                            <a:t> Neighbors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K</a:t>
                          </a:r>
                          <a:r>
                            <a:rPr lang="en-US" altLang="ko-KR" baseline="0" dirty="0" smtClean="0"/>
                            <a:t> = 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796826"/>
                      </a:ext>
                    </a:extLst>
                  </a:tr>
                  <a:tr h="4678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Decision Tree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최대 </a:t>
                          </a:r>
                          <a:r>
                            <a:rPr lang="ko-KR" altLang="en-US" dirty="0" smtClean="0"/>
                            <a:t>깊이 </a:t>
                          </a:r>
                          <a:r>
                            <a:rPr lang="en-US" altLang="ko-KR" dirty="0" smtClean="0"/>
                            <a:t>= 20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175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27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이상 신호 이진 분류 방법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157" y="957152"/>
            <a:ext cx="79750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알고리즘 성능 평가 지표</a:t>
            </a:r>
            <a:r>
              <a:rPr lang="en-US" altLang="ko-KR" dirty="0">
                <a:solidFill>
                  <a:srgbClr val="000000"/>
                </a:solidFill>
              </a:rPr>
              <a:t>: F-measure, Recall,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2086" y="1691078"/>
                <a:ext cx="7087075" cy="3050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F-measure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=2∙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>
                            <a:solidFill>
                              <a:srgbClr val="000000"/>
                            </a:solidFill>
                          </a:rPr>
                          <m:t>Recall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000000"/>
                    </a:solidFill>
                  </a:rPr>
                  <a:t>   (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불균형 데이터 상황 하에서의 평가지표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)</a:t>
                </a:r>
              </a:p>
              <a:p>
                <a:pPr latinLnBrk="1"/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호를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전체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0000"/>
                  </a:solidFill>
                </a:endParaRPr>
              </a:p>
              <a:p>
                <a:pPr latinLnBrk="1"/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호를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이상으로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예측한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0000"/>
                  </a:solidFill>
                </a:endParaRPr>
              </a:p>
              <a:p>
                <a:pPr marL="285750" indent="-285750" latinLnBrk="1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</a:endParaRPr>
              </a:p>
              <a:p>
                <a:pPr latinLnBrk="1"/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91" y="1691077"/>
                <a:ext cx="7677665" cy="2704138"/>
              </a:xfrm>
              <a:prstGeom prst="rect">
                <a:avLst/>
              </a:prstGeom>
              <a:blipFill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690197" y="4395215"/>
          <a:ext cx="376696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827">
                  <a:extLst>
                    <a:ext uri="{9D8B030D-6E8A-4147-A177-3AD203B41FA5}">
                      <a16:colId xmlns:a16="http://schemas.microsoft.com/office/drawing/2014/main" xmlns="" val="3507666163"/>
                    </a:ext>
                  </a:extLst>
                </a:gridCol>
                <a:gridCol w="627827">
                  <a:extLst>
                    <a:ext uri="{9D8B030D-6E8A-4147-A177-3AD203B41FA5}">
                      <a16:colId xmlns:a16="http://schemas.microsoft.com/office/drawing/2014/main" xmlns="" val="1728010605"/>
                    </a:ext>
                  </a:extLst>
                </a:gridCol>
                <a:gridCol w="1255653">
                  <a:extLst>
                    <a:ext uri="{9D8B030D-6E8A-4147-A177-3AD203B41FA5}">
                      <a16:colId xmlns:a16="http://schemas.microsoft.com/office/drawing/2014/main" xmlns="" val="2191692487"/>
                    </a:ext>
                  </a:extLst>
                </a:gridCol>
                <a:gridCol w="1255653">
                  <a:extLst>
                    <a:ext uri="{9D8B030D-6E8A-4147-A177-3AD203B41FA5}">
                      <a16:colId xmlns:a16="http://schemas.microsoft.com/office/drawing/2014/main" xmlns="" val="3989247881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406" marR="844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예측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000577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이상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정상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9041516"/>
                  </a:ext>
                </a:extLst>
              </a:tr>
              <a:tr h="4321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실제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이상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 Positive (TP)</a:t>
                      </a:r>
                      <a:endParaRPr lang="ko-KR" altLang="en-US" sz="1500" dirty="0"/>
                    </a:p>
                  </a:txBody>
                  <a:tcPr marL="84406" marR="8440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 Negative (FN)</a:t>
                      </a:r>
                      <a:endParaRPr lang="ko-KR" altLang="en-US" sz="1500" dirty="0"/>
                    </a:p>
                  </a:txBody>
                  <a:tcPr marL="84406" marR="8440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9494976"/>
                  </a:ext>
                </a:extLst>
              </a:tr>
              <a:tr h="432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정상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 Positive (FP)</a:t>
                      </a:r>
                    </a:p>
                  </a:txBody>
                  <a:tcPr marL="84406" marR="8440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 Negative (TN)</a:t>
                      </a:r>
                      <a:endParaRPr lang="ko-KR" altLang="en-US" sz="1500" dirty="0"/>
                    </a:p>
                  </a:txBody>
                  <a:tcPr marL="84406" marR="8440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11296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이상 신호 이진 분류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957152"/>
            <a:ext cx="79750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신호 데이터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9" y="1565189"/>
            <a:ext cx="7107614" cy="4561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9888" y="6167464"/>
            <a:ext cx="174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5-fold cross validation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29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156" y="957149"/>
            <a:ext cx="783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차량 운행 중 수집된 </a:t>
            </a:r>
            <a:r>
              <a:rPr lang="ko-KR" altLang="en-US" dirty="0" err="1">
                <a:solidFill>
                  <a:srgbClr val="000000"/>
                </a:solidFill>
              </a:rPr>
              <a:t>시계열</a:t>
            </a:r>
            <a:r>
              <a:rPr lang="ko-KR" altLang="en-US" dirty="0">
                <a:solidFill>
                  <a:srgbClr val="000000"/>
                </a:solidFill>
              </a:rPr>
              <a:t> 센서 데이터에서 정상 신호와 이상 신호를 분류하여 차량에 발생할 수 있는 문제를 빠르게 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1" y="2108890"/>
            <a:ext cx="7257608" cy="3968487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 bwMode="auto">
          <a:xfrm>
            <a:off x="4262414" y="2202111"/>
            <a:ext cx="0" cy="3683811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4265930" y="2213131"/>
            <a:ext cx="3923226" cy="3683811"/>
          </a:xfrm>
          <a:prstGeom prst="rect">
            <a:avLst/>
          </a:prstGeom>
          <a:solidFill>
            <a:srgbClr val="FF1D1D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2775" y="5302749"/>
            <a:ext cx="164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b="1" dirty="0">
                <a:solidFill>
                  <a:srgbClr val="FF0000"/>
                </a:solidFill>
              </a:rPr>
              <a:t>이상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06943" y="5302749"/>
            <a:ext cx="164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b="1" dirty="0">
                <a:solidFill>
                  <a:srgbClr val="0070C0"/>
                </a:solidFill>
              </a:rPr>
              <a:t>정상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3103" y="5981595"/>
            <a:ext cx="192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200" b="1" dirty="0">
                <a:solidFill>
                  <a:srgbClr val="000000"/>
                </a:solidFill>
              </a:rPr>
              <a:t>시간 </a:t>
            </a:r>
            <a:r>
              <a:rPr lang="en-US" altLang="ko-KR" sz="1200" b="1" dirty="0">
                <a:solidFill>
                  <a:srgbClr val="000000"/>
                </a:solidFill>
              </a:rPr>
              <a:t>(20ms)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9073" y="3905517"/>
            <a:ext cx="208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2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7590" y="4044019"/>
            <a:ext cx="119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808FF"/>
                </a:solidFill>
              </a:rPr>
              <a:t>엔진</a:t>
            </a:r>
            <a:r>
              <a:rPr lang="en-US" altLang="ko-KR" sz="1400" b="1" dirty="0">
                <a:solidFill>
                  <a:srgbClr val="0808FF"/>
                </a:solidFill>
              </a:rPr>
              <a:t> RPM</a:t>
            </a:r>
            <a:endParaRPr lang="ko-KR" altLang="en-US" sz="1400" b="1" dirty="0">
              <a:solidFill>
                <a:srgbClr val="0808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4067" y="4871698"/>
            <a:ext cx="148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B6B0B"/>
                </a:solidFill>
              </a:rPr>
              <a:t>변속기</a:t>
            </a:r>
            <a:r>
              <a:rPr lang="en-US" altLang="ko-KR" sz="1400" b="1" dirty="0">
                <a:solidFill>
                  <a:srgbClr val="0B6B0B"/>
                </a:solidFill>
              </a:rPr>
              <a:t> RPM</a:t>
            </a:r>
            <a:endParaRPr lang="ko-KR" altLang="en-US" sz="1400" b="1" dirty="0">
              <a:solidFill>
                <a:srgbClr val="0B6B0B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이상 신호 이진 분류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957152"/>
            <a:ext cx="79750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신호 데이터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9" y="1566073"/>
            <a:ext cx="7113242" cy="4560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9888" y="6167464"/>
            <a:ext cx="174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5-fold cross validation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30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이상 신호 이진 분류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957151"/>
            <a:ext cx="797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참여 연구원 </a:t>
            </a:r>
            <a:r>
              <a:rPr lang="en-US" altLang="ko-KR" dirty="0">
                <a:solidFill>
                  <a:srgbClr val="000000"/>
                </a:solidFill>
              </a:rPr>
              <a:t>7</a:t>
            </a:r>
            <a:r>
              <a:rPr lang="ko-KR" altLang="en-US" dirty="0">
                <a:solidFill>
                  <a:srgbClr val="000000"/>
                </a:solidFill>
              </a:rPr>
              <a:t>명이 정상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이상을 교차 판정한 후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이진 분류 진행 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신호 데이터 </a:t>
            </a:r>
            <a:r>
              <a:rPr lang="en-US" altLang="ko-KR" dirty="0">
                <a:solidFill>
                  <a:srgbClr val="000000"/>
                </a:solidFill>
              </a:rPr>
              <a:t>1)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9" y="1566073"/>
            <a:ext cx="7107614" cy="4560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9888" y="6167464"/>
            <a:ext cx="174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5-fold cross validation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제안 이상 신호 탐지 방법론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84009" y="1333145"/>
            <a:ext cx="5416010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108000" rIns="72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289964" y="1333145"/>
            <a:ext cx="2470027" cy="4942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108000" rIns="144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나눔고딕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정상</a:t>
            </a:r>
            <a:r>
              <a:rPr kumimoji="1" lang="ko-KR" altLang="en-US" sz="11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나눔고딕"/>
              </a:rPr>
              <a:t>/</a:t>
            </a:r>
            <a:r>
              <a:rPr kumimoji="1" lang="en-US" altLang="ko-KR" sz="1200" dirty="0">
                <a:solidFill>
                  <a:srgbClr val="000000"/>
                </a:solidFill>
                <a:latin typeface="나눔고딕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나눔고딕"/>
              </a:rPr>
              <a:t>이상 탐지 결과를 기반으로 신호 패턴 예측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6289965" y="1333144"/>
            <a:ext cx="2470027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신호 예측</a:t>
            </a:r>
          </a:p>
        </p:txBody>
      </p:sp>
      <p:sp>
        <p:nvSpPr>
          <p:cNvPr id="136" name="이등변 삼각형 135"/>
          <p:cNvSpPr/>
          <p:nvPr/>
        </p:nvSpPr>
        <p:spPr bwMode="auto">
          <a:xfrm rot="5400000">
            <a:off x="3852138" y="3686469"/>
            <a:ext cx="4394107" cy="2358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517084" y="3249739"/>
            <a:ext cx="2015785" cy="2836341"/>
            <a:chOff x="6636776" y="2386154"/>
            <a:chExt cx="2529822" cy="3031565"/>
          </a:xfrm>
        </p:grpSpPr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xmlns="" id="{71662E88-3C43-43D5-B6CD-7E2BA333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9496" y="3264493"/>
              <a:ext cx="1167102" cy="1035181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46B7AA61-CB25-4D2A-98EA-2ACD9ADD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0033" y="4498462"/>
              <a:ext cx="1244658" cy="919257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xmlns="" id="{8E3163B5-BB5A-4E72-9E75-71B68F27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5548" y="4573264"/>
              <a:ext cx="846530" cy="769654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xmlns="" id="{4837D1F4-D6C7-4F78-BF1E-0B826D1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00391" y="2386154"/>
              <a:ext cx="2198416" cy="830014"/>
            </a:xfrm>
            <a:prstGeom prst="rect">
              <a:avLst/>
            </a:prstGeom>
          </p:spPr>
        </p:pic>
        <p:pic>
          <p:nvPicPr>
            <p:cNvPr id="163" name="Picture 2" descr="svm algorithm에 대한 이미지 검색결과">
              <a:extLst>
                <a:ext uri="{FF2B5EF4-FFF2-40B4-BE49-F238E27FC236}">
                  <a16:creationId xmlns:a16="http://schemas.microsoft.com/office/drawing/2014/main" xmlns="" id="{104F1BC4-8ED1-435C-9674-99E0602B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76" y="3375591"/>
              <a:ext cx="1262823" cy="92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 bwMode="auto">
          <a:xfrm>
            <a:off x="393389" y="1333144"/>
            <a:ext cx="5416010" cy="5235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패턴 분류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(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정상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/ </a:t>
            </a: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이상 레이블링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)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C39F2D2-5F9F-473C-AD98-344201363E2D}"/>
              </a:ext>
            </a:extLst>
          </p:cNvPr>
          <p:cNvGrpSpPr/>
          <p:nvPr/>
        </p:nvGrpSpPr>
        <p:grpSpPr>
          <a:xfrm>
            <a:off x="609791" y="3283480"/>
            <a:ext cx="1954038" cy="2762350"/>
            <a:chOff x="690907" y="3112641"/>
            <a:chExt cx="2126068" cy="299871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5080"/>
            <a:stretch/>
          </p:blipFill>
          <p:spPr>
            <a:xfrm>
              <a:off x="710679" y="4834519"/>
              <a:ext cx="2081814" cy="1276837"/>
            </a:xfrm>
            <a:prstGeom prst="rect">
              <a:avLst/>
            </a:prstGeom>
          </p:spPr>
        </p:pic>
        <p:pic>
          <p:nvPicPr>
            <p:cNvPr id="49" name="Picture 2" descr="regression spline에 대한 이미지 검색결과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10512" r="4427" b="9048"/>
            <a:stretch/>
          </p:blipFill>
          <p:spPr bwMode="auto">
            <a:xfrm>
              <a:off x="690907" y="3112641"/>
              <a:ext cx="2126068" cy="140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4937499" y="5335393"/>
            <a:ext cx="145740" cy="449461"/>
            <a:chOff x="4995700" y="5334962"/>
            <a:chExt cx="270431" cy="763939"/>
          </a:xfrm>
        </p:grpSpPr>
        <p:sp>
          <p:nvSpPr>
            <p:cNvPr id="55" name="타원 54"/>
            <p:cNvSpPr/>
            <p:nvPr/>
          </p:nvSpPr>
          <p:spPr>
            <a:xfrm>
              <a:off x="4995700" y="5334962"/>
              <a:ext cx="265294" cy="26529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000838" y="5833609"/>
              <a:ext cx="265293" cy="2652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016738" y="5276825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정상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16738" y="5570202"/>
            <a:ext cx="48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</a:rPr>
              <a:t>이상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5505" y="1449860"/>
            <a:ext cx="2082607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4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추출 </a:t>
            </a:r>
            <a:r>
              <a:rPr lang="ko-KR" altLang="en-US" sz="1600" dirty="0" err="1">
                <a:solidFill>
                  <a:srgbClr val="000000"/>
                </a:solidFill>
              </a:rPr>
              <a:t>특성치</a:t>
            </a:r>
            <a:r>
              <a:rPr lang="ko-KR" altLang="en-US" sz="1600" dirty="0">
                <a:solidFill>
                  <a:srgbClr val="000000"/>
                </a:solidFill>
              </a:rPr>
              <a:t> 기반</a:t>
            </a:r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 err="1">
                <a:solidFill>
                  <a:srgbClr val="000000"/>
                </a:solidFill>
              </a:rPr>
              <a:t>군집화를</a:t>
            </a:r>
            <a:r>
              <a:rPr lang="ko-KR" altLang="en-US" sz="1600" dirty="0">
                <a:solidFill>
                  <a:srgbClr val="000000"/>
                </a:solidFill>
              </a:rPr>
              <a:t> 수행하여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신호 추출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41567" y="1449860"/>
            <a:ext cx="2353371" cy="1799744"/>
          </a:xfrm>
          <a:prstGeom prst="rect">
            <a:avLst/>
          </a:prstGeom>
          <a:noFill/>
        </p:spPr>
        <p:txBody>
          <a:bodyPr wrap="square" lIns="144000" tIns="108000" rIns="144000" bIns="108000" rtlCol="0">
            <a:noAutofit/>
          </a:bodyPr>
          <a:lstStyle/>
          <a:p>
            <a:pPr algn="ctr" latinLnBrk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단일 </a:t>
            </a:r>
            <a:r>
              <a:rPr lang="ko-KR" altLang="en-US" sz="1600" dirty="0" err="1">
                <a:solidFill>
                  <a:srgbClr val="000000"/>
                </a:solidFill>
              </a:rPr>
              <a:t>분류기를</a:t>
            </a:r>
            <a:r>
              <a:rPr lang="ko-KR" altLang="en-US" sz="1600" dirty="0">
                <a:solidFill>
                  <a:srgbClr val="000000"/>
                </a:solidFill>
              </a:rPr>
              <a:t> 사용하여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</a:rPr>
              <a:t>정상 </a:t>
            </a:r>
            <a:r>
              <a:rPr lang="en-US" altLang="ko-KR" sz="1600" dirty="0">
                <a:solidFill>
                  <a:srgbClr val="000000"/>
                </a:solidFill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</a:rPr>
              <a:t>이상 신호 구분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09518" y="1985322"/>
            <a:ext cx="2154870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70278" y="1985322"/>
            <a:ext cx="2311664" cy="4143633"/>
          </a:xfrm>
          <a:prstGeom prst="roundRect">
            <a:avLst>
              <a:gd name="adj" fmla="val 614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덧셈 기호 76"/>
          <p:cNvSpPr/>
          <p:nvPr/>
        </p:nvSpPr>
        <p:spPr bwMode="auto">
          <a:xfrm>
            <a:off x="2679483" y="3778788"/>
            <a:ext cx="664442" cy="803493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09118" y="3249604"/>
            <a:ext cx="1985182" cy="2147558"/>
            <a:chOff x="4672610" y="4784464"/>
            <a:chExt cx="1704003" cy="1701582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5291778" y="4784464"/>
              <a:ext cx="0" cy="1083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5291778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4672610" y="5866878"/>
              <a:ext cx="619168" cy="619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285562" y="5868007"/>
              <a:ext cx="1083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평행 사변형 79"/>
            <p:cNvSpPr/>
            <p:nvPr/>
          </p:nvSpPr>
          <p:spPr>
            <a:xfrm>
              <a:off x="4793278" y="5662507"/>
              <a:ext cx="1583335" cy="704197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926412" y="53133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480126" y="538209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696654" y="499667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555262" y="518861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85" name="직선 화살표 연결선 84"/>
            <p:cNvCxnSpPr>
              <a:stCxn id="81" idx="4"/>
              <a:endCxn id="86" idx="0"/>
            </p:cNvCxnSpPr>
            <p:nvPr/>
          </p:nvCxnSpPr>
          <p:spPr>
            <a:xfrm>
              <a:off x="5996262" y="5453087"/>
              <a:ext cx="0" cy="45518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5926412" y="59082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694961" y="60279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88" name="직선 화살표 연결선 87"/>
            <p:cNvCxnSpPr>
              <a:stCxn id="83" idx="4"/>
              <a:endCxn id="87" idx="0"/>
            </p:cNvCxnSpPr>
            <p:nvPr/>
          </p:nvCxnSpPr>
          <p:spPr>
            <a:xfrm flipH="1">
              <a:off x="5764811" y="5136376"/>
              <a:ext cx="1693" cy="8915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5480125" y="615025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82" idx="4"/>
              <a:endCxn id="89" idx="0"/>
            </p:cNvCxnSpPr>
            <p:nvPr/>
          </p:nvCxnSpPr>
          <p:spPr>
            <a:xfrm flipH="1">
              <a:off x="5549975" y="5521789"/>
              <a:ext cx="1" cy="6284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5315064" y="51972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2" name="직선 화살표 연결선 91"/>
            <p:cNvCxnSpPr>
              <a:stCxn id="91" idx="4"/>
              <a:endCxn id="93" idx="0"/>
            </p:cNvCxnSpPr>
            <p:nvPr/>
          </p:nvCxnSpPr>
          <p:spPr>
            <a:xfrm>
              <a:off x="5384914" y="5336990"/>
              <a:ext cx="0" cy="677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5315064" y="601460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95000"/>
                    <a:lumOff val="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555262" y="58747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>
                    <a:lumMod val="8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84" idx="4"/>
              <a:endCxn id="94" idx="0"/>
            </p:cNvCxnSpPr>
            <p:nvPr/>
          </p:nvCxnSpPr>
          <p:spPr>
            <a:xfrm>
              <a:off x="5625112" y="5328314"/>
              <a:ext cx="0" cy="54640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/>
            <p:cNvSpPr/>
            <p:nvPr/>
          </p:nvSpPr>
          <p:spPr>
            <a:xfrm rot="1800000">
              <a:off x="5121093" y="52707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7" name="직선 화살표 연결선 96"/>
            <p:cNvCxnSpPr>
              <a:stCxn id="96" idx="5"/>
            </p:cNvCxnSpPr>
            <p:nvPr/>
          </p:nvCxnSpPr>
          <p:spPr>
            <a:xfrm>
              <a:off x="5209021" y="5408078"/>
              <a:ext cx="168129" cy="6006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1633638">
              <a:off x="5320309" y="544037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98" idx="5"/>
              <a:endCxn id="89" idx="0"/>
            </p:cNvCxnSpPr>
            <p:nvPr/>
          </p:nvCxnSpPr>
          <p:spPr>
            <a:xfrm>
              <a:off x="5411480" y="5576739"/>
              <a:ext cx="138495" cy="5735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/>
            <p:cNvSpPr/>
            <p:nvPr/>
          </p:nvSpPr>
          <p:spPr>
            <a:xfrm rot="1633638">
              <a:off x="5542597" y="5008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1" name="직선 화살표 연결선 100"/>
            <p:cNvCxnSpPr>
              <a:stCxn id="100" idx="5"/>
              <a:endCxn id="87" idx="0"/>
            </p:cNvCxnSpPr>
            <p:nvPr/>
          </p:nvCxnSpPr>
          <p:spPr>
            <a:xfrm>
              <a:off x="5633768" y="5144558"/>
              <a:ext cx="131043" cy="88340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/>
            <p:cNvSpPr/>
            <p:nvPr/>
          </p:nvSpPr>
          <p:spPr>
            <a:xfrm rot="1633638">
              <a:off x="5804075" y="524387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6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3" name="직선 화살표 연결선 102"/>
            <p:cNvCxnSpPr>
              <a:stCxn id="102" idx="5"/>
              <a:endCxn id="86" idx="0"/>
            </p:cNvCxnSpPr>
            <p:nvPr/>
          </p:nvCxnSpPr>
          <p:spPr>
            <a:xfrm>
              <a:off x="5895246" y="5380245"/>
              <a:ext cx="101016" cy="52802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 rot="790713">
              <a:off x="5226241" y="496294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FF000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5" name="직선 화살표 연결선 104"/>
            <p:cNvCxnSpPr>
              <a:stCxn id="104" idx="5"/>
              <a:endCxn id="94" idx="0"/>
            </p:cNvCxnSpPr>
            <p:nvPr/>
          </p:nvCxnSpPr>
          <p:spPr>
            <a:xfrm>
              <a:off x="5332921" y="5092142"/>
              <a:ext cx="292191" cy="7825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이등변 삼각형 105"/>
          <p:cNvSpPr/>
          <p:nvPr/>
        </p:nvSpPr>
        <p:spPr bwMode="auto">
          <a:xfrm rot="10800000">
            <a:off x="979808" y="4651306"/>
            <a:ext cx="1214001" cy="16596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 연구 방향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157" y="957149"/>
            <a:ext cx="7975041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문제 상황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</a:rPr>
              <a:t>데이터 분석 기반 정상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이상 신호 정의 및 예측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제안 방법론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</a:rPr>
              <a:t>신호 </a:t>
            </a:r>
            <a:r>
              <a:rPr lang="ko-KR" altLang="en-US" dirty="0" err="1">
                <a:solidFill>
                  <a:srgbClr val="000000"/>
                </a:solidFill>
              </a:rPr>
              <a:t>특성치</a:t>
            </a:r>
            <a:r>
              <a:rPr lang="ko-KR" altLang="en-US" dirty="0">
                <a:solidFill>
                  <a:srgbClr val="000000"/>
                </a:solidFill>
              </a:rPr>
              <a:t> 추출 및 </a:t>
            </a:r>
            <a:r>
              <a:rPr lang="ko-KR" altLang="en-US" dirty="0" err="1">
                <a:solidFill>
                  <a:srgbClr val="000000"/>
                </a:solidFill>
              </a:rPr>
              <a:t>특성치</a:t>
            </a:r>
            <a:r>
              <a:rPr lang="ko-KR" altLang="en-US" dirty="0">
                <a:solidFill>
                  <a:srgbClr val="000000"/>
                </a:solidFill>
              </a:rPr>
              <a:t> 기반 군집화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단일 분류 알고리즘 기반 정상 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/ </a:t>
            </a:r>
            <a:r>
              <a:rPr lang="ko-KR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이상 판별 알고리즘 제안</a:t>
            </a:r>
            <a:endParaRPr lang="en-US" altLang="ko-K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</a:rPr>
              <a:t>이진 분류 알고리즘 구축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향후 연구 방향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</a:rPr>
              <a:t>정상</a:t>
            </a:r>
            <a:r>
              <a:rPr lang="en-US" altLang="ko-KR" dirty="0">
                <a:solidFill>
                  <a:srgbClr val="000000"/>
                </a:solidFill>
              </a:rPr>
              <a:t> / </a:t>
            </a:r>
            <a:r>
              <a:rPr lang="ko-KR" altLang="en-US" dirty="0">
                <a:solidFill>
                  <a:srgbClr val="000000"/>
                </a:solidFill>
              </a:rPr>
              <a:t>이상  레이블링 및 분류 정확도 향상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</a:rPr>
              <a:t>주어진 두개 이외의 다양한 이상 신호 패턴 정의 및 분류</a:t>
            </a:r>
            <a:endParaRPr lang="en-US" altLang="ko-KR" dirty="0">
              <a:solidFill>
                <a:srgbClr val="000000"/>
              </a:solidFill>
            </a:endParaRPr>
          </a:p>
          <a:p>
            <a:pPr marL="742950" lvl="1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33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753" y="2480313"/>
            <a:ext cx="4747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6000" b="1" dirty="0">
                <a:solidFill>
                  <a:srgbClr val="0070C0"/>
                </a:solidFill>
              </a:rPr>
              <a:t>Thank You!</a:t>
            </a:r>
            <a:endParaRPr lang="ko-KR" altLang="en-US" sz="60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34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5125"/>
          <a:stretch/>
        </p:blipFill>
        <p:spPr>
          <a:xfrm>
            <a:off x="2883874" y="1210997"/>
            <a:ext cx="3376254" cy="177833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3079208" y="2552892"/>
            <a:ext cx="159514" cy="443135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30155" y="2552892"/>
            <a:ext cx="527538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256554" y="2553581"/>
            <a:ext cx="30089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544381" y="2553581"/>
            <a:ext cx="23958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309186" y="2553581"/>
            <a:ext cx="226401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86092" y="2552892"/>
            <a:ext cx="10770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61841" y="2553581"/>
            <a:ext cx="514350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093775" y="2553581"/>
            <a:ext cx="73959" cy="439096"/>
          </a:xfrm>
          <a:prstGeom prst="roundRect">
            <a:avLst/>
          </a:prstGeom>
          <a:solidFill>
            <a:srgbClr val="32C844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786169" y="2552892"/>
            <a:ext cx="243986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069844" y="2552892"/>
            <a:ext cx="146934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560109" y="2552892"/>
            <a:ext cx="505340" cy="443135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</a:t>
            </a:r>
            <a:r>
              <a:rPr lang="ko-KR" altLang="en-US" dirty="0"/>
              <a:t>계층적 군집 분석 결과 해석 </a:t>
            </a:r>
            <a:r>
              <a:rPr lang="en-US" altLang="ko-KR" dirty="0"/>
              <a:t>(</a:t>
            </a:r>
            <a:r>
              <a:rPr lang="ko-KR" altLang="en-US" dirty="0"/>
              <a:t>신호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85"/>
          <a:stretch/>
        </p:blipFill>
        <p:spPr>
          <a:xfrm>
            <a:off x="4785023" y="3649363"/>
            <a:ext cx="4091520" cy="27105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85"/>
          <a:stretch/>
        </p:blipFill>
        <p:spPr>
          <a:xfrm>
            <a:off x="346354" y="3649363"/>
            <a:ext cx="4091520" cy="2710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1445" y="3311014"/>
            <a:ext cx="248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6600"/>
                </a:solidFill>
              </a:rPr>
              <a:t>이상 신호 미포함 군집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2342" y="3311014"/>
            <a:ext cx="209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CC0000"/>
                </a:solidFill>
              </a:rPr>
              <a:t>이상 신호 포함 군집</a:t>
            </a:r>
          </a:p>
        </p:txBody>
      </p:sp>
      <p:cxnSp>
        <p:nvCxnSpPr>
          <p:cNvPr id="10" name="직선 화살표 연결선 9"/>
          <p:cNvCxnSpPr>
            <a:stCxn id="16" idx="2"/>
            <a:endCxn id="8" idx="0"/>
          </p:cNvCxnSpPr>
          <p:nvPr/>
        </p:nvCxnSpPr>
        <p:spPr bwMode="auto">
          <a:xfrm flipH="1">
            <a:off x="2392116" y="2992680"/>
            <a:ext cx="1014885" cy="318337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11" idx="2"/>
            <a:endCxn id="9" idx="0"/>
          </p:cNvCxnSpPr>
          <p:nvPr/>
        </p:nvCxnSpPr>
        <p:spPr bwMode="auto">
          <a:xfrm>
            <a:off x="5293925" y="2996024"/>
            <a:ext cx="1536859" cy="314990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189945" y="941801"/>
            <a:ext cx="276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신호 데이터 </a:t>
            </a:r>
            <a:r>
              <a:rPr lang="en-US" altLang="ko-KR" sz="1600" b="1" dirty="0">
                <a:solidFill>
                  <a:srgbClr val="000000"/>
                </a:solidFill>
              </a:rPr>
              <a:t>1 </a:t>
            </a:r>
            <a:r>
              <a:rPr lang="en-US" altLang="ko-KR" sz="1600" b="1" dirty="0" err="1">
                <a:solidFill>
                  <a:srgbClr val="000000"/>
                </a:solidFill>
              </a:rPr>
              <a:t>Dendrogram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35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</a:t>
            </a:r>
            <a:r>
              <a:rPr lang="ko-KR" altLang="en-US" dirty="0"/>
              <a:t>계층적 군집 분석 결과 해석 </a:t>
            </a:r>
            <a:r>
              <a:rPr lang="en-US" altLang="ko-KR" dirty="0"/>
              <a:t>(</a:t>
            </a:r>
            <a:r>
              <a:rPr lang="ko-KR" altLang="en-US" dirty="0"/>
              <a:t>신호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753"/>
          <a:stretch/>
        </p:blipFill>
        <p:spPr>
          <a:xfrm>
            <a:off x="755494" y="1281651"/>
            <a:ext cx="3580050" cy="2375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058"/>
          <a:stretch/>
        </p:blipFill>
        <p:spPr>
          <a:xfrm>
            <a:off x="755494" y="4079412"/>
            <a:ext cx="3580050" cy="2367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753"/>
          <a:stretch/>
        </p:blipFill>
        <p:spPr>
          <a:xfrm>
            <a:off x="4808456" y="1281648"/>
            <a:ext cx="3580050" cy="2375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058"/>
          <a:stretch/>
        </p:blipFill>
        <p:spPr>
          <a:xfrm>
            <a:off x="4808457" y="4079413"/>
            <a:ext cx="3580051" cy="2367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6650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정지 후 가속 구간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650" y="3734791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주행 중 기어 변속 구간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3688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관성 주행 중 가속 구간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3046" y="3734791"/>
            <a:ext cx="318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가속 구간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36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</a:t>
            </a:r>
            <a:r>
              <a:rPr lang="ko-KR" altLang="en-US" dirty="0"/>
              <a:t>계층적 군집 분석 결과 해석 </a:t>
            </a:r>
            <a:r>
              <a:rPr lang="en-US" altLang="ko-KR" dirty="0"/>
              <a:t>(</a:t>
            </a:r>
            <a:r>
              <a:rPr lang="ko-KR" altLang="en-US" dirty="0"/>
              <a:t>신호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2" idx="2"/>
            <a:endCxn id="17" idx="0"/>
          </p:cNvCxnSpPr>
          <p:nvPr/>
        </p:nvCxnSpPr>
        <p:spPr bwMode="auto">
          <a:xfrm flipH="1">
            <a:off x="2392115" y="2975206"/>
            <a:ext cx="786087" cy="335808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39" idx="2"/>
            <a:endCxn id="18" idx="0"/>
          </p:cNvCxnSpPr>
          <p:nvPr/>
        </p:nvCxnSpPr>
        <p:spPr bwMode="auto">
          <a:xfrm>
            <a:off x="5545717" y="2975210"/>
            <a:ext cx="1285066" cy="335807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593"/>
          <a:stretch/>
        </p:blipFill>
        <p:spPr>
          <a:xfrm>
            <a:off x="346355" y="3635179"/>
            <a:ext cx="4091486" cy="27189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3"/>
          <a:stretch/>
        </p:blipFill>
        <p:spPr>
          <a:xfrm>
            <a:off x="4785040" y="3635179"/>
            <a:ext cx="4091486" cy="27189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1445" y="3311014"/>
            <a:ext cx="248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6600"/>
                </a:solidFill>
              </a:rPr>
              <a:t>이상 신호 미포함 군집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2342" y="3311014"/>
            <a:ext cx="209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CC0000"/>
                </a:solidFill>
              </a:rPr>
              <a:t>이상 신호 포함 군집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808915" y="1228597"/>
            <a:ext cx="3451212" cy="1746613"/>
            <a:chOff x="3042991" y="1078831"/>
            <a:chExt cx="3581767" cy="197074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6240"/>
            <a:stretch/>
          </p:blipFill>
          <p:spPr>
            <a:xfrm>
              <a:off x="3042991" y="1078831"/>
              <a:ext cx="3581767" cy="195080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 bwMode="auto">
            <a:xfrm>
              <a:off x="3316078" y="2647950"/>
              <a:ext cx="220336" cy="401627"/>
            </a:xfrm>
            <a:prstGeom prst="roundRect">
              <a:avLst/>
            </a:prstGeom>
            <a:solidFill>
              <a:srgbClr val="32C844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5979319" y="2647950"/>
              <a:ext cx="586734" cy="401628"/>
            </a:xfrm>
            <a:prstGeom prst="roundRect">
              <a:avLst/>
            </a:prstGeom>
            <a:solidFill>
              <a:srgbClr val="FF0000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3541750" y="2647950"/>
              <a:ext cx="299206" cy="401628"/>
            </a:xfrm>
            <a:prstGeom prst="roundRect">
              <a:avLst/>
            </a:prstGeom>
            <a:solidFill>
              <a:srgbClr val="FF0000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3840956" y="2647950"/>
              <a:ext cx="609600" cy="401627"/>
            </a:xfrm>
            <a:prstGeom prst="roundRect">
              <a:avLst/>
            </a:prstGeom>
            <a:solidFill>
              <a:srgbClr val="32C844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4752420" y="2647950"/>
              <a:ext cx="462516" cy="401627"/>
            </a:xfrm>
            <a:prstGeom prst="roundRect">
              <a:avLst/>
            </a:prstGeom>
            <a:solidFill>
              <a:srgbClr val="32C844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5220116" y="2647950"/>
              <a:ext cx="125790" cy="401628"/>
            </a:xfrm>
            <a:prstGeom prst="roundRect">
              <a:avLst/>
            </a:prstGeom>
            <a:solidFill>
              <a:srgbClr val="FF0000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5787327" y="2647950"/>
              <a:ext cx="191991" cy="401628"/>
            </a:xfrm>
            <a:prstGeom prst="roundRect">
              <a:avLst/>
            </a:prstGeom>
            <a:solidFill>
              <a:srgbClr val="FF0000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5705474" y="2647950"/>
              <a:ext cx="81852" cy="401627"/>
            </a:xfrm>
            <a:prstGeom prst="roundRect">
              <a:avLst/>
            </a:prstGeom>
            <a:solidFill>
              <a:srgbClr val="32C844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455921" y="2647950"/>
              <a:ext cx="291321" cy="401628"/>
            </a:xfrm>
            <a:prstGeom prst="roundRect">
              <a:avLst/>
            </a:prstGeom>
            <a:solidFill>
              <a:srgbClr val="FF0000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5345907" y="2647950"/>
              <a:ext cx="348107" cy="401627"/>
            </a:xfrm>
            <a:prstGeom prst="roundRect">
              <a:avLst/>
            </a:prstGeom>
            <a:solidFill>
              <a:srgbClr val="32C844">
                <a:alpha val="28000"/>
              </a:srgbClr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189945" y="941801"/>
            <a:ext cx="276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신호 데이터 </a:t>
            </a:r>
            <a:r>
              <a:rPr lang="en-US" altLang="ko-KR" sz="1600" b="1" dirty="0">
                <a:solidFill>
                  <a:srgbClr val="000000"/>
                </a:solidFill>
              </a:rPr>
              <a:t>2 </a:t>
            </a:r>
            <a:r>
              <a:rPr lang="en-US" altLang="ko-KR" sz="1600" b="1" dirty="0" err="1">
                <a:solidFill>
                  <a:srgbClr val="000000"/>
                </a:solidFill>
              </a:rPr>
              <a:t>Dendrogram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37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76650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정지 후 가속 시작 </a:t>
            </a:r>
            <a:r>
              <a:rPr lang="en-US" altLang="ko-KR" sz="1600" b="1" dirty="0">
                <a:solidFill>
                  <a:srgbClr val="000000"/>
                </a:solidFill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</a:rPr>
              <a:t>차 구간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6650" y="3734791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고속 주행 중 기어 변속 구간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3688" y="893096"/>
            <a:ext cx="28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정지 후 가속 시작 </a:t>
            </a:r>
            <a:r>
              <a:rPr lang="en-US" altLang="ko-KR" sz="1600" b="1" dirty="0">
                <a:solidFill>
                  <a:srgbClr val="000000"/>
                </a:solidFill>
              </a:rPr>
              <a:t>1</a:t>
            </a:r>
            <a:r>
              <a:rPr lang="ko-KR" altLang="en-US" sz="1600" b="1" dirty="0">
                <a:solidFill>
                  <a:srgbClr val="000000"/>
                </a:solidFill>
              </a:rPr>
              <a:t>차 구간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3046" y="3734791"/>
            <a:ext cx="318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rgbClr val="000000"/>
                </a:solidFill>
              </a:rPr>
              <a:t>정지 후 가속 시작 </a:t>
            </a:r>
            <a:r>
              <a:rPr lang="en-US" altLang="ko-KR" sz="1600" b="1" dirty="0">
                <a:solidFill>
                  <a:srgbClr val="000000"/>
                </a:solidFill>
              </a:rPr>
              <a:t>3</a:t>
            </a:r>
            <a:r>
              <a:rPr lang="ko-KR" altLang="en-US" sz="1600" b="1" dirty="0">
                <a:solidFill>
                  <a:srgbClr val="000000"/>
                </a:solidFill>
              </a:rPr>
              <a:t>차 구간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</a:t>
            </a:r>
            <a:r>
              <a:rPr lang="ko-KR" altLang="en-US" dirty="0"/>
              <a:t>계층적 군집 분석 결과 해석 </a:t>
            </a:r>
            <a:r>
              <a:rPr lang="en-US" altLang="ko-KR" dirty="0"/>
              <a:t>(</a:t>
            </a:r>
            <a:r>
              <a:rPr lang="ko-KR" altLang="en-US" dirty="0"/>
              <a:t>신호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102"/>
          <a:stretch/>
        </p:blipFill>
        <p:spPr>
          <a:xfrm>
            <a:off x="4809552" y="4070748"/>
            <a:ext cx="3578954" cy="2376000"/>
          </a:xfrm>
          <a:prstGeom prst="rect">
            <a:avLst/>
          </a:prstGeom>
        </p:spPr>
      </p:pic>
      <p:pic>
        <p:nvPicPr>
          <p:cNvPr id="22" name="그림 21"/>
          <p:cNvPicPr preferRelativeResize="0">
            <a:picLocks/>
          </p:cNvPicPr>
          <p:nvPr/>
        </p:nvPicPr>
        <p:blipFill rotWithShape="1">
          <a:blip r:embed="rId4"/>
          <a:srcRect t="5154"/>
          <a:stretch/>
        </p:blipFill>
        <p:spPr>
          <a:xfrm>
            <a:off x="4809552" y="1281648"/>
            <a:ext cx="3578954" cy="2376000"/>
          </a:xfrm>
          <a:prstGeom prst="rect">
            <a:avLst/>
          </a:prstGeom>
        </p:spPr>
      </p:pic>
      <p:pic>
        <p:nvPicPr>
          <p:cNvPr id="23" name="그림 22"/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940"/>
          <a:stretch/>
        </p:blipFill>
        <p:spPr>
          <a:xfrm>
            <a:off x="748986" y="1273410"/>
            <a:ext cx="3578954" cy="23760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449"/>
          <a:stretch/>
        </p:blipFill>
        <p:spPr>
          <a:xfrm>
            <a:off x="756591" y="4070748"/>
            <a:ext cx="3578954" cy="2376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en-US" altLang="ko-KR" dirty="0"/>
              <a:t>Appendix: PCA Reconstruction </a:t>
            </a:r>
            <a:r>
              <a:rPr lang="ko-KR" altLang="en-US" dirty="0"/>
              <a:t>기반 단일 </a:t>
            </a:r>
            <a:r>
              <a:rPr lang="ko-KR" altLang="en-US" dirty="0" err="1"/>
              <a:t>분류기법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88360" y="5342018"/>
            <a:ext cx="2699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</a:rPr>
              <a:t>Projection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alibri" panose="020F0502020204030204"/>
              </a:rPr>
              <a:t>(PCA =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</a:rPr>
              <a:t>차원 축소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ko-KR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09218" y="5341947"/>
            <a:ext cx="2328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</a:rPr>
              <a:t>Reconstruction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latin typeface="Calibri" panose="020F0502020204030204"/>
              </a:rPr>
              <a:t>역변환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ko-KR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70947" y="2954788"/>
                <a:ext cx="83728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525" y="2954785"/>
                <a:ext cx="8928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그룹 165"/>
          <p:cNvGrpSpPr/>
          <p:nvPr/>
        </p:nvGrpSpPr>
        <p:grpSpPr>
          <a:xfrm>
            <a:off x="586155" y="1817119"/>
            <a:ext cx="3671502" cy="3700976"/>
            <a:chOff x="394264" y="1270592"/>
            <a:chExt cx="3977460" cy="3700976"/>
          </a:xfrm>
        </p:grpSpPr>
        <p:cxnSp>
          <p:nvCxnSpPr>
            <p:cNvPr id="167" name="직선 화살표 연결선 166"/>
            <p:cNvCxnSpPr/>
            <p:nvPr/>
          </p:nvCxnSpPr>
          <p:spPr>
            <a:xfrm flipV="1">
              <a:off x="1834264" y="1270592"/>
              <a:ext cx="0" cy="226360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8" name="직선 화살표 연결선 167"/>
            <p:cNvCxnSpPr/>
            <p:nvPr/>
          </p:nvCxnSpPr>
          <p:spPr>
            <a:xfrm>
              <a:off x="1834264" y="3534193"/>
              <a:ext cx="2520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9" name="직선 화살표 연결선 168"/>
            <p:cNvCxnSpPr/>
            <p:nvPr/>
          </p:nvCxnSpPr>
          <p:spPr>
            <a:xfrm flipH="1">
              <a:off x="394264" y="3531568"/>
              <a:ext cx="1440000" cy="14400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0" name="타원 169"/>
            <p:cNvSpPr/>
            <p:nvPr/>
          </p:nvSpPr>
          <p:spPr>
            <a:xfrm>
              <a:off x="3424152" y="23527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036522" y="25974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2625664" y="189286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3" name="평행 사변형 172"/>
            <p:cNvSpPr/>
            <p:nvPr/>
          </p:nvSpPr>
          <p:spPr>
            <a:xfrm>
              <a:off x="689358" y="3056260"/>
              <a:ext cx="3682366" cy="1637754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85000"/>
                <a:alpha val="70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625663" y="42758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2036521" y="353811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3419685" y="392070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7" name="직선 화살표 연결선 176"/>
            <p:cNvCxnSpPr>
              <a:stCxn id="171" idx="4"/>
            </p:cNvCxnSpPr>
            <p:nvPr/>
          </p:nvCxnSpPr>
          <p:spPr>
            <a:xfrm flipH="1">
              <a:off x="2106371" y="2737190"/>
              <a:ext cx="1" cy="80092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78" name="직선 화살표 연결선 177"/>
            <p:cNvCxnSpPr>
              <a:endCxn id="174" idx="0"/>
            </p:cNvCxnSpPr>
            <p:nvPr/>
          </p:nvCxnSpPr>
          <p:spPr>
            <a:xfrm>
              <a:off x="2695513" y="2034439"/>
              <a:ext cx="0" cy="224143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79" name="직선 화살표 연결선 178"/>
            <p:cNvCxnSpPr>
              <a:endCxn id="176" idx="0"/>
            </p:cNvCxnSpPr>
            <p:nvPr/>
          </p:nvCxnSpPr>
          <p:spPr>
            <a:xfrm>
              <a:off x="3489534" y="2492498"/>
              <a:ext cx="1" cy="14282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</p:grpSp>
      <p:grpSp>
        <p:nvGrpSpPr>
          <p:cNvPr id="180" name="그룹 179"/>
          <p:cNvGrpSpPr/>
          <p:nvPr/>
        </p:nvGrpSpPr>
        <p:grpSpPr>
          <a:xfrm>
            <a:off x="4801479" y="1696244"/>
            <a:ext cx="3671502" cy="3806582"/>
            <a:chOff x="4960865" y="1164986"/>
            <a:chExt cx="3977460" cy="3806582"/>
          </a:xfrm>
        </p:grpSpPr>
        <p:cxnSp>
          <p:nvCxnSpPr>
            <p:cNvPr id="181" name="직선 화살표 연결선 180"/>
            <p:cNvCxnSpPr/>
            <p:nvPr/>
          </p:nvCxnSpPr>
          <p:spPr>
            <a:xfrm flipV="1">
              <a:off x="6400865" y="1164986"/>
              <a:ext cx="0" cy="236920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2" name="직선 화살표 연결선 181"/>
            <p:cNvCxnSpPr/>
            <p:nvPr/>
          </p:nvCxnSpPr>
          <p:spPr>
            <a:xfrm>
              <a:off x="6400865" y="3534193"/>
              <a:ext cx="2520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3" name="직선 화살표 연결선 182"/>
            <p:cNvCxnSpPr/>
            <p:nvPr/>
          </p:nvCxnSpPr>
          <p:spPr>
            <a:xfrm flipH="1">
              <a:off x="4960865" y="3531568"/>
              <a:ext cx="1440000" cy="14400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4" name="타원 183"/>
            <p:cNvSpPr/>
            <p:nvPr/>
          </p:nvSpPr>
          <p:spPr>
            <a:xfrm>
              <a:off x="7990753" y="23527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6603123" y="259749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7192265" y="189286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7" name="평행 사변형 186"/>
            <p:cNvSpPr/>
            <p:nvPr/>
          </p:nvSpPr>
          <p:spPr>
            <a:xfrm>
              <a:off x="5255959" y="3056260"/>
              <a:ext cx="3682366" cy="1637754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85000"/>
                <a:alpha val="70000"/>
              </a:scheme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7192264" y="42758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6603122" y="353811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7986286" y="392070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B0F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6466247" y="2760485"/>
              <a:ext cx="176014" cy="7893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none"/>
            </a:ln>
            <a:effectLst/>
          </p:spPr>
        </p:cxnSp>
        <p:cxnSp>
          <p:nvCxnSpPr>
            <p:cNvPr id="192" name="직선 화살표 연결선 191"/>
            <p:cNvCxnSpPr/>
            <p:nvPr/>
          </p:nvCxnSpPr>
          <p:spPr>
            <a:xfrm>
              <a:off x="6768644" y="2157582"/>
              <a:ext cx="475095" cy="213057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none"/>
            </a:ln>
            <a:effectLst/>
          </p:spPr>
        </p:cxnSp>
        <p:cxnSp>
          <p:nvCxnSpPr>
            <p:cNvPr id="193" name="직선 화살표 연결선 192"/>
            <p:cNvCxnSpPr/>
            <p:nvPr/>
          </p:nvCxnSpPr>
          <p:spPr>
            <a:xfrm>
              <a:off x="7733781" y="2599656"/>
              <a:ext cx="301357" cy="135144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none"/>
            </a:ln>
            <a:effectLst/>
          </p:spPr>
        </p:cxnSp>
        <p:sp>
          <p:nvSpPr>
            <p:cNvPr id="194" name="타원 193"/>
            <p:cNvSpPr/>
            <p:nvPr/>
          </p:nvSpPr>
          <p:spPr>
            <a:xfrm>
              <a:off x="7651948" y="247511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6381157" y="264448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6697085" y="203814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83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054690" y="2345724"/>
              <a:ext cx="727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prstClr val="black"/>
                  </a:solidFill>
                  <a:latin typeface="Calibri" panose="020F0502020204030204"/>
                </a:rPr>
                <a:t>original point</a:t>
              </a:r>
              <a:endParaRPr lang="ko-KR" altLang="en-US" sz="13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49815" y="2654360"/>
              <a:ext cx="11544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prstClr val="black"/>
                  </a:solidFill>
                  <a:latin typeface="Calibri" panose="020F0502020204030204"/>
                </a:rPr>
                <a:t>reconstructed point</a:t>
              </a:r>
              <a:endParaRPr lang="ko-KR" altLang="en-US" sz="13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 flipV="1">
              <a:off x="7727710" y="2412307"/>
              <a:ext cx="340462" cy="135277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sm" len="sm"/>
              <a:tailEnd type="triangle" w="sm" len="sm"/>
            </a:ln>
            <a:effectLst/>
          </p:spPr>
        </p:cxnSp>
        <p:sp>
          <p:nvSpPr>
            <p:cNvPr id="200" name="TextBox 199"/>
            <p:cNvSpPr txBox="1"/>
            <p:nvPr/>
          </p:nvSpPr>
          <p:spPr>
            <a:xfrm>
              <a:off x="7170401" y="1939853"/>
              <a:ext cx="12480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prstClr val="black"/>
                  </a:solidFill>
                  <a:latin typeface="Calibri" panose="020F0502020204030204"/>
                </a:rPr>
                <a:t>reconstruction error</a:t>
              </a:r>
              <a:endParaRPr lang="ko-KR" altLang="en-US" sz="13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692003" y="3352090"/>
                <a:ext cx="123091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003" y="3352090"/>
                <a:ext cx="12886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/>
          <p:cNvSpPr txBox="1"/>
          <p:nvPr/>
        </p:nvSpPr>
        <p:spPr>
          <a:xfrm>
            <a:off x="1810124" y="6016263"/>
            <a:ext cx="532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400" dirty="0">
                <a:solidFill>
                  <a:srgbClr val="000000"/>
                </a:solidFill>
              </a:rPr>
              <a:t>차원을 축소하면서 정보 손실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39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분석 데이터 개요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/>
          </p:nvPr>
        </p:nvGraphicFramePr>
        <p:xfrm>
          <a:off x="849500" y="2296433"/>
          <a:ext cx="7448354" cy="2772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56">
                  <a:extLst>
                    <a:ext uri="{9D8B030D-6E8A-4147-A177-3AD203B41FA5}">
                      <a16:colId xmlns:a16="http://schemas.microsoft.com/office/drawing/2014/main" xmlns="" val="3105475532"/>
                    </a:ext>
                  </a:extLst>
                </a:gridCol>
                <a:gridCol w="1731637">
                  <a:extLst>
                    <a:ext uri="{9D8B030D-6E8A-4147-A177-3AD203B41FA5}">
                      <a16:colId xmlns:a16="http://schemas.microsoft.com/office/drawing/2014/main" xmlns="" val="1508300441"/>
                    </a:ext>
                  </a:extLst>
                </a:gridCol>
                <a:gridCol w="1727887">
                  <a:extLst>
                    <a:ext uri="{9D8B030D-6E8A-4147-A177-3AD203B41FA5}">
                      <a16:colId xmlns:a16="http://schemas.microsoft.com/office/drawing/2014/main" xmlns="" val="2120644827"/>
                    </a:ext>
                  </a:extLst>
                </a:gridCol>
                <a:gridCol w="1727887">
                  <a:extLst>
                    <a:ext uri="{9D8B030D-6E8A-4147-A177-3AD203B41FA5}">
                      <a16:colId xmlns:a16="http://schemas.microsoft.com/office/drawing/2014/main" xmlns="" val="2070365121"/>
                    </a:ext>
                  </a:extLst>
                </a:gridCol>
                <a:gridCol w="1727887">
                  <a:extLst>
                    <a:ext uri="{9D8B030D-6E8A-4147-A177-3AD203B41FA5}">
                      <a16:colId xmlns:a16="http://schemas.microsoft.com/office/drawing/2014/main" xmlns="" val="3749719666"/>
                    </a:ext>
                  </a:extLst>
                </a:gridCol>
              </a:tblGrid>
              <a:tr h="45505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변수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값 범위</a:t>
                      </a:r>
                      <a:r>
                        <a:rPr lang="en-US" altLang="ko-KR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</a:rPr>
                        <a:t>신호 데이터 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</a:rPr>
                        <a:t>1)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값 범위 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신호 데이터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2)</a:t>
                      </a:r>
                    </a:p>
                  </a:txBody>
                  <a:tcPr marL="84406" marR="8440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2454413"/>
                  </a:ext>
                </a:extLst>
              </a:tr>
              <a:tr h="45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Accelerator</a:t>
                      </a:r>
                      <a:r>
                        <a:rPr lang="en-US" altLang="ko-KR" baseline="0" dirty="0"/>
                        <a:t> Pedal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가속 페달 개도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86]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99]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xmlns="" val="2623372278"/>
                  </a:ext>
                </a:extLst>
              </a:tr>
              <a:tr h="45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Engine RPM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 회전 수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2846]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[513, 6509]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xmlns="" val="3804674489"/>
                  </a:ext>
                </a:extLst>
              </a:tr>
              <a:tr h="45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Transmission RPM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변속기 회전 수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2813]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6420]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xmlns="" val="2171949258"/>
                  </a:ext>
                </a:extLst>
              </a:tr>
              <a:tr h="45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Gear</a:t>
                      </a:r>
                      <a:r>
                        <a:rPr lang="en-US" altLang="ko-KR" baseline="0" dirty="0"/>
                        <a:t> Level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기어 단수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[1,2,3,4,5,6]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[1,2,3,4,5,6]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xmlns="" val="1370601548"/>
                  </a:ext>
                </a:extLst>
              </a:tr>
              <a:tr h="45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Velocity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45]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190]</a:t>
                      </a:r>
                      <a:endParaRPr lang="ko-KR" altLang="en-US" dirty="0"/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xmlns="" val="123426064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en-US" altLang="ko-KR" dirty="0"/>
              <a:t>Appendix: PCA Reconstruction </a:t>
            </a:r>
            <a:r>
              <a:rPr lang="ko-KR" altLang="en-US" dirty="0"/>
              <a:t>기반 단일 </a:t>
            </a:r>
            <a:r>
              <a:rPr lang="ko-KR" altLang="en-US" dirty="0" err="1"/>
              <a:t>분류기법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810124" y="5811470"/>
            <a:ext cx="532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400" dirty="0">
                <a:solidFill>
                  <a:srgbClr val="000000"/>
                </a:solidFill>
              </a:rPr>
              <a:t>Reconstruction error = </a:t>
            </a:r>
            <a:r>
              <a:rPr lang="ko-KR" altLang="en-US" sz="2400" dirty="0">
                <a:solidFill>
                  <a:srgbClr val="000000"/>
                </a:solidFill>
              </a:rPr>
              <a:t>이상치 점수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586155" y="1531472"/>
            <a:ext cx="4082660" cy="3971354"/>
            <a:chOff x="282121" y="1278136"/>
            <a:chExt cx="4422882" cy="3971354"/>
          </a:xfrm>
        </p:grpSpPr>
        <p:cxnSp>
          <p:nvCxnSpPr>
            <p:cNvPr id="164" name="직선 화살표 연결선 163"/>
            <p:cNvCxnSpPr/>
            <p:nvPr/>
          </p:nvCxnSpPr>
          <p:spPr>
            <a:xfrm flipV="1">
              <a:off x="1722121" y="1292115"/>
              <a:ext cx="0" cy="252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1722121" y="3812115"/>
              <a:ext cx="25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 flipH="1">
              <a:off x="282121" y="3809490"/>
              <a:ext cx="144000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225712" y="23314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256888" y="263072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2522970" y="251259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0" name="평행 사변형 169"/>
            <p:cNvSpPr/>
            <p:nvPr/>
          </p:nvSpPr>
          <p:spPr>
            <a:xfrm>
              <a:off x="577215" y="3334182"/>
              <a:ext cx="3682366" cy="1637754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8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379038" y="21917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accent2">
                    <a:lumMod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2200337" y="284847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2685844" y="29911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734946" y="274138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2460992" y="28427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2902066" y="28927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032928" y="248226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accent2">
                    <a:lumMod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3543444" y="135142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3543444" y="163305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accent2">
                    <a:lumMod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96627" y="1278136"/>
              <a:ext cx="10083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300" b="1" dirty="0">
                  <a:solidFill>
                    <a:srgbClr val="000000"/>
                  </a:solidFill>
                </a:rPr>
                <a:t>정상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696626" y="1553892"/>
              <a:ext cx="10083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300" b="1" dirty="0">
                  <a:solidFill>
                    <a:srgbClr val="000000"/>
                  </a:solidFill>
                </a:rPr>
                <a:t>이상</a:t>
              </a:r>
            </a:p>
          </p:txBody>
        </p:sp>
        <p:sp>
          <p:nvSpPr>
            <p:cNvPr id="182" name="타원 181"/>
            <p:cNvSpPr/>
            <p:nvPr/>
          </p:nvSpPr>
          <p:spPr>
            <a:xfrm>
              <a:off x="2225712" y="36606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2256888" y="391211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2522970" y="393551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2200337" y="41551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2685844" y="396410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2734946" y="371431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2460992" y="41889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2902066" y="38656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90" name="직선 화살표 연결선 189"/>
            <p:cNvCxnSpPr>
              <a:stCxn id="176" idx="4"/>
              <a:endCxn id="189" idx="0"/>
            </p:cNvCxnSpPr>
            <p:nvPr/>
          </p:nvCxnSpPr>
          <p:spPr>
            <a:xfrm>
              <a:off x="2971916" y="3032432"/>
              <a:ext cx="0" cy="8332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/>
            <p:cNvCxnSpPr/>
            <p:nvPr/>
          </p:nvCxnSpPr>
          <p:spPr>
            <a:xfrm>
              <a:off x="2804795" y="2880917"/>
              <a:ext cx="0" cy="8332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>
              <a:stCxn id="173" idx="4"/>
              <a:endCxn id="186" idx="0"/>
            </p:cNvCxnSpPr>
            <p:nvPr/>
          </p:nvCxnSpPr>
          <p:spPr>
            <a:xfrm>
              <a:off x="2755694" y="3130877"/>
              <a:ext cx="0" cy="8332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stCxn id="169" idx="4"/>
              <a:endCxn id="184" idx="0"/>
            </p:cNvCxnSpPr>
            <p:nvPr/>
          </p:nvCxnSpPr>
          <p:spPr>
            <a:xfrm>
              <a:off x="2592820" y="2652295"/>
              <a:ext cx="0" cy="12832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stCxn id="168" idx="4"/>
              <a:endCxn id="183" idx="0"/>
            </p:cNvCxnSpPr>
            <p:nvPr/>
          </p:nvCxnSpPr>
          <p:spPr>
            <a:xfrm>
              <a:off x="2326738" y="2770420"/>
              <a:ext cx="0" cy="11416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stCxn id="175" idx="4"/>
              <a:endCxn id="188" idx="0"/>
            </p:cNvCxnSpPr>
            <p:nvPr/>
          </p:nvCxnSpPr>
          <p:spPr>
            <a:xfrm>
              <a:off x="2530842" y="2982452"/>
              <a:ext cx="0" cy="120653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77" idx="4"/>
              <a:endCxn id="199" idx="0"/>
            </p:cNvCxnSpPr>
            <p:nvPr/>
          </p:nvCxnSpPr>
          <p:spPr>
            <a:xfrm>
              <a:off x="2102778" y="2621964"/>
              <a:ext cx="0" cy="14413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72" idx="4"/>
              <a:endCxn id="185" idx="0"/>
            </p:cNvCxnSpPr>
            <p:nvPr/>
          </p:nvCxnSpPr>
          <p:spPr>
            <a:xfrm>
              <a:off x="2270187" y="2988175"/>
              <a:ext cx="0" cy="11669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타원 197"/>
            <p:cNvSpPr/>
            <p:nvPr/>
          </p:nvSpPr>
          <p:spPr>
            <a:xfrm>
              <a:off x="2379038" y="377287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83000">
                  <a:schemeClr val="accent2">
                    <a:lumMod val="7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2032928" y="406335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83000">
                  <a:schemeClr val="accent2">
                    <a:lumMod val="7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0" name="직선 화살표 연결선 199"/>
            <p:cNvCxnSpPr>
              <a:stCxn id="171" idx="4"/>
              <a:endCxn id="198" idx="0"/>
            </p:cNvCxnSpPr>
            <p:nvPr/>
          </p:nvCxnSpPr>
          <p:spPr>
            <a:xfrm>
              <a:off x="2448888" y="2331487"/>
              <a:ext cx="0" cy="14413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/>
          <p:cNvGrpSpPr/>
          <p:nvPr/>
        </p:nvGrpSpPr>
        <p:grpSpPr>
          <a:xfrm>
            <a:off x="4801480" y="1256726"/>
            <a:ext cx="3960183" cy="4246100"/>
            <a:chOff x="4848722" y="1003390"/>
            <a:chExt cx="4290198" cy="4246100"/>
          </a:xfrm>
        </p:grpSpPr>
        <p:cxnSp>
          <p:nvCxnSpPr>
            <p:cNvPr id="202" name="직선 화살표 연결선 201"/>
            <p:cNvCxnSpPr/>
            <p:nvPr/>
          </p:nvCxnSpPr>
          <p:spPr>
            <a:xfrm flipV="1">
              <a:off x="6288722" y="1292115"/>
              <a:ext cx="0" cy="252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6288722" y="3812115"/>
              <a:ext cx="25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>
              <a:off x="4848722" y="3809490"/>
              <a:ext cx="144000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/>
            <p:nvPr/>
          </p:nvCxnSpPr>
          <p:spPr>
            <a:xfrm>
              <a:off x="6274267" y="3812115"/>
              <a:ext cx="25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평행 사변형 205"/>
            <p:cNvSpPr/>
            <p:nvPr/>
          </p:nvSpPr>
          <p:spPr>
            <a:xfrm>
              <a:off x="5129361" y="3334182"/>
              <a:ext cx="3682366" cy="1637754"/>
            </a:xfrm>
            <a:prstGeom prst="parallelogram">
              <a:avLst>
                <a:gd name="adj" fmla="val 68292"/>
              </a:avLst>
            </a:prstGeom>
            <a:solidFill>
              <a:schemeClr val="bg1">
                <a:lumMod val="8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6777858" y="36606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6809034" y="391211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7075116" y="393551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0" name="타원 209"/>
            <p:cNvSpPr/>
            <p:nvPr/>
          </p:nvSpPr>
          <p:spPr>
            <a:xfrm>
              <a:off x="6752483" y="41551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1" name="타원 210"/>
            <p:cNvSpPr/>
            <p:nvPr/>
          </p:nvSpPr>
          <p:spPr>
            <a:xfrm>
              <a:off x="7237990" y="396410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2" name="타원 211"/>
            <p:cNvSpPr/>
            <p:nvPr/>
          </p:nvSpPr>
          <p:spPr>
            <a:xfrm>
              <a:off x="7287092" y="371431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3" name="타원 212"/>
            <p:cNvSpPr/>
            <p:nvPr/>
          </p:nvSpPr>
          <p:spPr>
            <a:xfrm>
              <a:off x="7013138" y="41889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4" name="타원 213"/>
            <p:cNvSpPr/>
            <p:nvPr/>
          </p:nvSpPr>
          <p:spPr>
            <a:xfrm>
              <a:off x="7454212" y="38656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>
                    <a:lumMod val="90000"/>
                    <a:lumOff val="1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5" name="타원 214"/>
            <p:cNvSpPr/>
            <p:nvPr/>
          </p:nvSpPr>
          <p:spPr>
            <a:xfrm>
              <a:off x="6931184" y="377287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83000">
                  <a:schemeClr val="accent2">
                    <a:lumMod val="7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16" name="타원 215"/>
            <p:cNvSpPr/>
            <p:nvPr/>
          </p:nvSpPr>
          <p:spPr>
            <a:xfrm>
              <a:off x="6585074" y="406335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83000">
                  <a:schemeClr val="accent2">
                    <a:lumMod val="7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7" name="직선 화살표 연결선 216"/>
            <p:cNvCxnSpPr>
              <a:stCxn id="207" idx="0"/>
            </p:cNvCxnSpPr>
            <p:nvPr/>
          </p:nvCxnSpPr>
          <p:spPr>
            <a:xfrm flipH="1" flipV="1">
              <a:off x="6644629" y="2842753"/>
              <a:ext cx="203079" cy="8179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/>
            <p:nvPr/>
          </p:nvCxnSpPr>
          <p:spPr>
            <a:xfrm flipH="1" flipV="1">
              <a:off x="6453689" y="1581909"/>
              <a:ext cx="544960" cy="21948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/>
            <p:cNvCxnSpPr/>
            <p:nvPr/>
          </p:nvCxnSpPr>
          <p:spPr>
            <a:xfrm flipH="1" flipV="1">
              <a:off x="6938759" y="2123724"/>
              <a:ext cx="398954" cy="16067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/>
            <p:cNvCxnSpPr/>
            <p:nvPr/>
          </p:nvCxnSpPr>
          <p:spPr>
            <a:xfrm flipH="1" flipV="1">
              <a:off x="7101274" y="2191788"/>
              <a:ext cx="419794" cy="169070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/>
            <p:cNvCxnSpPr/>
            <p:nvPr/>
          </p:nvCxnSpPr>
          <p:spPr>
            <a:xfrm flipH="1" flipV="1">
              <a:off x="6840367" y="2191788"/>
              <a:ext cx="433918" cy="17475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/>
            <p:nvPr/>
          </p:nvCxnSpPr>
          <p:spPr>
            <a:xfrm flipH="1" flipV="1">
              <a:off x="6724275" y="2331487"/>
              <a:ext cx="397637" cy="1601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/>
            <p:nvPr/>
          </p:nvCxnSpPr>
          <p:spPr>
            <a:xfrm flipH="1" flipV="1">
              <a:off x="6728261" y="2924528"/>
              <a:ext cx="317450" cy="12785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/>
            <p:cNvCxnSpPr/>
            <p:nvPr/>
          </p:nvCxnSpPr>
          <p:spPr>
            <a:xfrm flipH="1" flipV="1">
              <a:off x="6525680" y="2646023"/>
              <a:ext cx="317450" cy="12785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/>
            <p:cNvCxnSpPr/>
            <p:nvPr/>
          </p:nvCxnSpPr>
          <p:spPr>
            <a:xfrm flipH="1" flipV="1">
              <a:off x="6103209" y="1951566"/>
              <a:ext cx="524344" cy="211178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/>
            <p:cNvCxnSpPr/>
            <p:nvPr/>
          </p:nvCxnSpPr>
          <p:spPr>
            <a:xfrm flipH="1" flipV="1">
              <a:off x="6468827" y="2867826"/>
              <a:ext cx="317450" cy="12785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>
              <a:off x="6750952" y="23314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6782128" y="263072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7048210" y="251259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6904278" y="21917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accent2">
                    <a:lumMod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6725577" y="284847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7211084" y="29911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7260186" y="274138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6986232" y="284275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427306" y="28927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rgbClr val="002060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6558168" y="248226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accent2">
                    <a:lumMod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360650" y="144273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  <a:alpha val="50000"/>
                  </a:schemeClr>
                </a:gs>
                <a:gs pos="83000">
                  <a:schemeClr val="accent2">
                    <a:lumMod val="50000"/>
                    <a:alpha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008190" y="180306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100000"/>
                    <a:alpha val="50000"/>
                  </a:schemeClr>
                </a:gs>
                <a:gs pos="83000">
                  <a:schemeClr val="accent2">
                    <a:lumMod val="50000"/>
                    <a:alpha val="50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6382358" y="272133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6445375" y="251259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6558292" y="271590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6654148" y="281869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6634671" y="221542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6748731" y="206318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6875882" y="200734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7054604" y="207719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3000">
                  <a:srgbClr val="002060">
                    <a:alpha val="50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 rot="18934511">
              <a:off x="5784587" y="1566848"/>
              <a:ext cx="899555" cy="28163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197388" y="1003390"/>
              <a:ext cx="26473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300" b="1" dirty="0">
                  <a:solidFill>
                    <a:srgbClr val="FF0000"/>
                  </a:solidFill>
                </a:rPr>
                <a:t>비정상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 –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상대적으로 큰 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reconstruction error</a:t>
              </a:r>
              <a:endParaRPr lang="ko-KR" alt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7012276" y="1826860"/>
              <a:ext cx="21266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300" b="1" dirty="0">
                  <a:solidFill>
                    <a:srgbClr val="0070C0"/>
                  </a:solidFill>
                </a:rPr>
                <a:t>정상</a:t>
              </a:r>
              <a:r>
                <a:rPr lang="en-US" altLang="ko-KR" sz="1300" b="1" dirty="0">
                  <a:solidFill>
                    <a:srgbClr val="0070C0"/>
                  </a:solidFill>
                </a:rPr>
                <a:t> – </a:t>
              </a:r>
              <a:r>
                <a:rPr lang="ko-KR" altLang="en-US" sz="1300" b="1" dirty="0">
                  <a:solidFill>
                    <a:srgbClr val="0070C0"/>
                  </a:solidFill>
                </a:rPr>
                <a:t>상대적으로 작은</a:t>
              </a:r>
              <a:r>
                <a:rPr lang="en-US" altLang="ko-KR" sz="1300" b="1" dirty="0">
                  <a:solidFill>
                    <a:srgbClr val="0070C0"/>
                  </a:solidFill>
                </a:rPr>
                <a:t>reconstruction error</a:t>
              </a:r>
              <a:endParaRPr lang="ko-KR" altLang="en-US" sz="13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40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Convolutional Neural Network (CNN)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1" y="3006988"/>
            <a:ext cx="7559280" cy="2519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157" y="957148"/>
            <a:ext cx="823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이미지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데이터를 분류하는 데 널리 쓰이는 최신 딥 러닝 기법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인접한 픽셀은 유사한 정보를 담고 있다는 이미지의 특성에 적합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이미지 내 다양한 정보를 압축해주는 여러 개의 필터를 계층적으로 학습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157" y="957151"/>
            <a:ext cx="823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시계열 신호 데이터는 인접한 시점 간의 관계성이 매우 큼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윈도우 내 한 시점을 한 픽셀로 간주하고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알고리즘 적용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데이터 재구성 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5</a:t>
            </a:r>
            <a:r>
              <a:rPr lang="ko-KR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개의 채널을 가지며 크기가 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1 x 300</a:t>
            </a:r>
            <a:r>
              <a:rPr lang="ko-KR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인 이미지로 생각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2430312"/>
            <a:ext cx="3162976" cy="172973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459239" y="2777691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599916" y="2930091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740593" y="3082491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881270" y="3234891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021947" y="3387291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6426339" y="3933358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1213" y="4372591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4391883" y="3437313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6502" y="3666220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8186679" y="3412782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492" y="3394535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" name="왼쪽 중괄호 19"/>
          <p:cNvSpPr/>
          <p:nvPr/>
        </p:nvSpPr>
        <p:spPr bwMode="auto">
          <a:xfrm rot="16200000">
            <a:off x="2086955" y="4187166"/>
            <a:ext cx="253809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692" y="4534149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857573" y="22996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857573" y="2485066"/>
            <a:ext cx="865552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2153516" y="2485066"/>
            <a:ext cx="20535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48"/>
            <a:ext cx="82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998250" y="24520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998249" y="2637466"/>
            <a:ext cx="71322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2141870" y="2637466"/>
            <a:ext cx="17285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1138927" y="26044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1138927" y="2789866"/>
            <a:ext cx="572551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2141871" y="2789866"/>
            <a:ext cx="313535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279604" y="27568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1279604" y="2942266"/>
            <a:ext cx="437697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2147694" y="2942266"/>
            <a:ext cx="448389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420281" y="29092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1420279" y="3094666"/>
            <a:ext cx="302404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2153077" y="3094666"/>
            <a:ext cx="583683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43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295529" y="22996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61081" y="5002010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1295529" y="2485066"/>
            <a:ext cx="865552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2591473" y="2485066"/>
            <a:ext cx="20535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48"/>
            <a:ext cx="82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1436205" y="24520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49434" y="498333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1436204" y="2637466"/>
            <a:ext cx="71322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2579826" y="2637466"/>
            <a:ext cx="17285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1576881" y="26044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49434" y="499055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1576881" y="2789866"/>
            <a:ext cx="572551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2579827" y="2789866"/>
            <a:ext cx="313535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717558" y="27568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55257" y="498694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1717558" y="2942266"/>
            <a:ext cx="437697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2585650" y="2942266"/>
            <a:ext cx="448389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858235" y="29092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160640" y="4992673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  <a:endCxn id="57" idx="1"/>
          </p:cNvCxnSpPr>
          <p:nvPr/>
        </p:nvCxnSpPr>
        <p:spPr bwMode="auto">
          <a:xfrm>
            <a:off x="1858235" y="3094666"/>
            <a:ext cx="302404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  <a:endCxn id="57" idx="3"/>
          </p:cNvCxnSpPr>
          <p:nvPr/>
        </p:nvCxnSpPr>
        <p:spPr bwMode="auto">
          <a:xfrm flipH="1">
            <a:off x="2591033" y="3094666"/>
            <a:ext cx="583683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44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733481" y="22996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599034" y="5002010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1733482" y="2485066"/>
            <a:ext cx="865552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3029427" y="2485066"/>
            <a:ext cx="20535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48"/>
            <a:ext cx="82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1874158" y="24520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587388" y="498333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1874158" y="2637466"/>
            <a:ext cx="71322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3017781" y="2637466"/>
            <a:ext cx="17285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014835" y="26044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87388" y="499055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2014835" y="2789866"/>
            <a:ext cx="572551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3017781" y="2789866"/>
            <a:ext cx="313535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155512" y="27568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593211" y="498694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2155512" y="2942266"/>
            <a:ext cx="437697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3023604" y="2942266"/>
            <a:ext cx="448389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2296189" y="29092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598594" y="4992673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  <a:endCxn id="57" idx="1"/>
          </p:cNvCxnSpPr>
          <p:nvPr/>
        </p:nvCxnSpPr>
        <p:spPr bwMode="auto">
          <a:xfrm>
            <a:off x="2296189" y="3094666"/>
            <a:ext cx="302404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  <a:endCxn id="57" idx="3"/>
          </p:cNvCxnSpPr>
          <p:nvPr/>
        </p:nvCxnSpPr>
        <p:spPr bwMode="auto">
          <a:xfrm flipH="1">
            <a:off x="3028987" y="3094666"/>
            <a:ext cx="583683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2161081" y="5002010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149434" y="498333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149434" y="499055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155257" y="498694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160640" y="4992673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45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171440" y="22996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36992" y="5002010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2171439" y="2485066"/>
            <a:ext cx="865552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3467383" y="2485066"/>
            <a:ext cx="20535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48"/>
            <a:ext cx="82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312117" y="24520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025345" y="498333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2312116" y="2637466"/>
            <a:ext cx="71322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3455737" y="2637466"/>
            <a:ext cx="17285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452794" y="26044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025345" y="499055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2452794" y="2789866"/>
            <a:ext cx="572551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3455738" y="2789866"/>
            <a:ext cx="313535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593471" y="27568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031168" y="498694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2593471" y="2942266"/>
            <a:ext cx="437697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3461561" y="2942266"/>
            <a:ext cx="448389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2734148" y="29092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036552" y="4992673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  <a:endCxn id="57" idx="1"/>
          </p:cNvCxnSpPr>
          <p:nvPr/>
        </p:nvCxnSpPr>
        <p:spPr bwMode="auto">
          <a:xfrm>
            <a:off x="2734146" y="3094666"/>
            <a:ext cx="302404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  <a:endCxn id="57" idx="3"/>
          </p:cNvCxnSpPr>
          <p:nvPr/>
        </p:nvCxnSpPr>
        <p:spPr bwMode="auto">
          <a:xfrm flipH="1">
            <a:off x="3466944" y="3094666"/>
            <a:ext cx="583683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2599034" y="5002010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587388" y="498333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587388" y="499055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593211" y="498694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98594" y="4992673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61081" y="5002010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149434" y="498333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149434" y="499055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155257" y="498694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160640" y="4992673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46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609390" y="22996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74943" y="5002010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2609390" y="2485066"/>
            <a:ext cx="865552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3905334" y="2485066"/>
            <a:ext cx="20535" cy="270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48"/>
            <a:ext cx="82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750068" y="24520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63297" y="4983336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2750067" y="2637466"/>
            <a:ext cx="71322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3893689" y="2637466"/>
            <a:ext cx="172858" cy="253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890745" y="26044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63297" y="4990556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2890745" y="2789866"/>
            <a:ext cx="572551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3893690" y="2789866"/>
            <a:ext cx="313535" cy="2386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3031422" y="27568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69119" y="4986946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3031422" y="2942266"/>
            <a:ext cx="437697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3899512" y="2942266"/>
            <a:ext cx="448389" cy="2230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3172099" y="2909246"/>
            <a:ext cx="1316479" cy="37084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74503" y="4992673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  <a:endCxn id="57" idx="1"/>
          </p:cNvCxnSpPr>
          <p:nvPr/>
        </p:nvCxnSpPr>
        <p:spPr bwMode="auto">
          <a:xfrm>
            <a:off x="3172097" y="3094666"/>
            <a:ext cx="302404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  <a:endCxn id="57" idx="3"/>
          </p:cNvCxnSpPr>
          <p:nvPr/>
        </p:nvCxnSpPr>
        <p:spPr bwMode="auto">
          <a:xfrm flipH="1">
            <a:off x="3904896" y="3094666"/>
            <a:ext cx="583683" cy="2083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 bwMode="auto">
          <a:xfrm>
            <a:off x="3036992" y="5002010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025345" y="498333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25345" y="499055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031168" y="4986946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036552" y="4992673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599034" y="5002010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587388" y="498333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587388" y="499055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593211" y="4986946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598594" y="4992673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161081" y="5002010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149434" y="498333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149434" y="499055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155257" y="4986946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160640" y="4992673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47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857573" y="22996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  <a:endCxn id="27" idx="1"/>
          </p:cNvCxnSpPr>
          <p:nvPr/>
        </p:nvCxnSpPr>
        <p:spPr bwMode="auto">
          <a:xfrm>
            <a:off x="857573" y="2485066"/>
            <a:ext cx="865552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27" idx="3"/>
          </p:cNvCxnSpPr>
          <p:nvPr/>
        </p:nvCxnSpPr>
        <p:spPr bwMode="auto">
          <a:xfrm flipH="1">
            <a:off x="2153516" y="2485066"/>
            <a:ext cx="20535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998250" y="24520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  <a:endCxn id="38" idx="1"/>
          </p:cNvCxnSpPr>
          <p:nvPr/>
        </p:nvCxnSpPr>
        <p:spPr bwMode="auto">
          <a:xfrm>
            <a:off x="998249" y="2637466"/>
            <a:ext cx="71322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  <a:endCxn id="38" idx="3"/>
          </p:cNvCxnSpPr>
          <p:nvPr/>
        </p:nvCxnSpPr>
        <p:spPr bwMode="auto">
          <a:xfrm flipH="1">
            <a:off x="2141870" y="2637466"/>
            <a:ext cx="17285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1138927" y="26044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  <a:endCxn id="44" idx="1"/>
          </p:cNvCxnSpPr>
          <p:nvPr/>
        </p:nvCxnSpPr>
        <p:spPr bwMode="auto">
          <a:xfrm>
            <a:off x="1138927" y="2789866"/>
            <a:ext cx="572551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  <a:endCxn id="44" idx="3"/>
          </p:cNvCxnSpPr>
          <p:nvPr/>
        </p:nvCxnSpPr>
        <p:spPr bwMode="auto">
          <a:xfrm flipH="1">
            <a:off x="2141871" y="2789866"/>
            <a:ext cx="313535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279604" y="27568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  <a:endCxn id="50" idx="1"/>
          </p:cNvCxnSpPr>
          <p:nvPr/>
        </p:nvCxnSpPr>
        <p:spPr bwMode="auto">
          <a:xfrm>
            <a:off x="1279604" y="2942266"/>
            <a:ext cx="437697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  <a:endCxn id="50" idx="3"/>
          </p:cNvCxnSpPr>
          <p:nvPr/>
        </p:nvCxnSpPr>
        <p:spPr bwMode="auto">
          <a:xfrm flipH="1">
            <a:off x="2147694" y="2942266"/>
            <a:ext cx="448389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420281" y="29092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1420279" y="3094666"/>
            <a:ext cx="302404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2153077" y="3094666"/>
            <a:ext cx="583683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295592" y="22996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68382" y="5002010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</p:cNvCxnSpPr>
          <p:nvPr/>
        </p:nvCxnSpPr>
        <p:spPr bwMode="auto">
          <a:xfrm>
            <a:off x="1295592" y="2485066"/>
            <a:ext cx="865552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</p:cNvCxnSpPr>
          <p:nvPr/>
        </p:nvCxnSpPr>
        <p:spPr bwMode="auto">
          <a:xfrm flipH="1">
            <a:off x="2591537" y="2485066"/>
            <a:ext cx="20535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1436269" y="24520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56736" y="498333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</p:cNvCxnSpPr>
          <p:nvPr/>
        </p:nvCxnSpPr>
        <p:spPr bwMode="auto">
          <a:xfrm>
            <a:off x="1436269" y="2637466"/>
            <a:ext cx="71322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 bwMode="auto">
          <a:xfrm flipH="1">
            <a:off x="2579892" y="2637466"/>
            <a:ext cx="17285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1576947" y="26044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56736" y="499055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</p:cNvCxnSpPr>
          <p:nvPr/>
        </p:nvCxnSpPr>
        <p:spPr bwMode="auto">
          <a:xfrm>
            <a:off x="1576947" y="2789866"/>
            <a:ext cx="572551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</p:cNvCxnSpPr>
          <p:nvPr/>
        </p:nvCxnSpPr>
        <p:spPr bwMode="auto">
          <a:xfrm flipH="1">
            <a:off x="2579892" y="2789866"/>
            <a:ext cx="313535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717624" y="27568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62558" y="498694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</p:cNvCxnSpPr>
          <p:nvPr/>
        </p:nvCxnSpPr>
        <p:spPr bwMode="auto">
          <a:xfrm>
            <a:off x="1717624" y="2942266"/>
            <a:ext cx="437697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</p:cNvCxnSpPr>
          <p:nvPr/>
        </p:nvCxnSpPr>
        <p:spPr bwMode="auto">
          <a:xfrm flipH="1">
            <a:off x="2585715" y="2942266"/>
            <a:ext cx="448389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858301" y="29092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1858300" y="3094666"/>
            <a:ext cx="302404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2591098" y="3094666"/>
            <a:ext cx="583683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49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분석 데이터 개요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157" y="957151"/>
            <a:ext cx="77661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  <a:r>
              <a:rPr lang="ko-KR" altLang="en-US" dirty="0">
                <a:solidFill>
                  <a:srgbClr val="000000"/>
                </a:solidFill>
              </a:rPr>
              <a:t>개의 센서에서 </a:t>
            </a:r>
            <a:r>
              <a:rPr lang="en-US" altLang="ko-KR" dirty="0">
                <a:solidFill>
                  <a:srgbClr val="000000"/>
                </a:solidFill>
              </a:rPr>
              <a:t>0.02</a:t>
            </a:r>
            <a:r>
              <a:rPr lang="ko-KR" altLang="en-US" dirty="0">
                <a:solidFill>
                  <a:srgbClr val="000000"/>
                </a:solidFill>
              </a:rPr>
              <a:t>초 단위로 수집됨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452070" y="2129763"/>
            <a:ext cx="4037162" cy="41416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52071" y="1646682"/>
            <a:ext cx="4037162" cy="48307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데이터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1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54767" y="2129763"/>
            <a:ext cx="4037162" cy="41416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654768" y="1646682"/>
            <a:ext cx="4037162" cy="48307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FFFF"/>
                </a:solidFill>
                <a:latin typeface="나눔고딕"/>
              </a:rPr>
              <a:t>신호 데이터 </a:t>
            </a:r>
            <a:r>
              <a:rPr kumimoji="1" lang="en-US" altLang="ko-KR" sz="2000" b="1" dirty="0">
                <a:solidFill>
                  <a:srgbClr val="FFFFFF"/>
                </a:solidFill>
                <a:latin typeface="나눔고딕"/>
              </a:rPr>
              <a:t>2</a:t>
            </a:r>
            <a:endParaRPr kumimoji="1" lang="ko-KR" altLang="en-US" sz="2000" b="1" dirty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173" y="5363999"/>
            <a:ext cx="332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</a:rPr>
              <a:t>데이터 수</a:t>
            </a:r>
            <a:r>
              <a:rPr lang="en-US" altLang="ko-KR" sz="1600" dirty="0">
                <a:solidFill>
                  <a:srgbClr val="000000"/>
                </a:solidFill>
              </a:rPr>
              <a:t>: 116,593</a:t>
            </a:r>
            <a:r>
              <a:rPr lang="ko-KR" altLang="en-US" sz="1600" dirty="0">
                <a:solidFill>
                  <a:srgbClr val="000000"/>
                </a:solidFill>
              </a:rPr>
              <a:t>개</a:t>
            </a:r>
            <a:r>
              <a:rPr lang="en-US" altLang="ko-KR" sz="1600" dirty="0">
                <a:solidFill>
                  <a:srgbClr val="000000"/>
                </a:solidFill>
              </a:rPr>
              <a:t> (</a:t>
            </a:r>
            <a:r>
              <a:rPr lang="ko-KR" altLang="en-US" sz="1600" dirty="0">
                <a:solidFill>
                  <a:srgbClr val="000000"/>
                </a:solidFill>
              </a:rPr>
              <a:t>총 </a:t>
            </a:r>
            <a:r>
              <a:rPr lang="en-US" altLang="ko-KR" sz="1600" dirty="0">
                <a:solidFill>
                  <a:srgbClr val="000000"/>
                </a:solidFill>
              </a:rPr>
              <a:t>2,332</a:t>
            </a:r>
            <a:r>
              <a:rPr lang="ko-KR" altLang="en-US" sz="1600" dirty="0">
                <a:solidFill>
                  <a:srgbClr val="000000"/>
                </a:solidFill>
              </a:rPr>
              <a:t>초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6689" y="5363999"/>
            <a:ext cx="3323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</a:rPr>
              <a:t>데이터 수</a:t>
            </a:r>
            <a:r>
              <a:rPr lang="en-US" altLang="ko-KR" sz="1600" dirty="0">
                <a:solidFill>
                  <a:srgbClr val="000000"/>
                </a:solidFill>
              </a:rPr>
              <a:t>: 276,326</a:t>
            </a:r>
            <a:r>
              <a:rPr lang="ko-KR" altLang="en-US" sz="1600" dirty="0">
                <a:solidFill>
                  <a:srgbClr val="000000"/>
                </a:solidFill>
              </a:rPr>
              <a:t>개</a:t>
            </a:r>
            <a:r>
              <a:rPr lang="en-US" altLang="ko-KR" sz="1600" dirty="0">
                <a:solidFill>
                  <a:srgbClr val="000000"/>
                </a:solidFill>
              </a:rPr>
              <a:t> (</a:t>
            </a:r>
            <a:r>
              <a:rPr lang="ko-KR" altLang="en-US" sz="1600" dirty="0">
                <a:solidFill>
                  <a:srgbClr val="000000"/>
                </a:solidFill>
              </a:rPr>
              <a:t>총 </a:t>
            </a:r>
            <a:r>
              <a:rPr lang="en-US" altLang="ko-KR" sz="1600" dirty="0">
                <a:solidFill>
                  <a:srgbClr val="000000"/>
                </a:solidFill>
              </a:rPr>
              <a:t>5,526</a:t>
            </a:r>
            <a:r>
              <a:rPr lang="ko-KR" altLang="en-US" sz="1600" dirty="0">
                <a:solidFill>
                  <a:srgbClr val="000000"/>
                </a:solidFill>
              </a:rPr>
              <a:t>초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1228" y="2650293"/>
            <a:ext cx="3882478" cy="2381316"/>
            <a:chOff x="-228893" y="2423731"/>
            <a:chExt cx="5205910" cy="2947424"/>
          </a:xfrm>
        </p:grpSpPr>
        <p:grpSp>
          <p:nvGrpSpPr>
            <p:cNvPr id="13" name="그룹 12"/>
            <p:cNvGrpSpPr/>
            <p:nvPr/>
          </p:nvGrpSpPr>
          <p:grpSpPr>
            <a:xfrm>
              <a:off x="622072" y="4003634"/>
              <a:ext cx="3503981" cy="1367521"/>
              <a:chOff x="733854" y="4003634"/>
              <a:chExt cx="3503981" cy="1367521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232" y="4003634"/>
                <a:ext cx="1657603" cy="136752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54" y="4003634"/>
                <a:ext cx="1693862" cy="1367521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-228893" y="2423731"/>
              <a:ext cx="5205910" cy="1367521"/>
              <a:chOff x="-228893" y="2423731"/>
              <a:chExt cx="5205910" cy="1367521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971" y="2423731"/>
                <a:ext cx="1756023" cy="1367521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0994" y="2423731"/>
                <a:ext cx="1756023" cy="136752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8893" y="2423731"/>
                <a:ext cx="1693863" cy="1367521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/>
          <p:cNvGrpSpPr/>
          <p:nvPr/>
        </p:nvGrpSpPr>
        <p:grpSpPr>
          <a:xfrm>
            <a:off x="4743354" y="2654815"/>
            <a:ext cx="3855668" cy="2376618"/>
            <a:chOff x="97579" y="2429547"/>
            <a:chExt cx="5169960" cy="294160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79" y="2429547"/>
              <a:ext cx="1666047" cy="136172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4521" y="2429547"/>
              <a:ext cx="1696995" cy="136172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70544" y="2429547"/>
              <a:ext cx="1696995" cy="136172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94636" y="4009433"/>
              <a:ext cx="1598991" cy="136172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8096" y="4009433"/>
              <a:ext cx="1666047" cy="1361722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5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733662" y="22996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68382" y="5002010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</p:cNvCxnSpPr>
          <p:nvPr/>
        </p:nvCxnSpPr>
        <p:spPr bwMode="auto">
          <a:xfrm>
            <a:off x="1733662" y="2485066"/>
            <a:ext cx="865552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</p:cNvCxnSpPr>
          <p:nvPr/>
        </p:nvCxnSpPr>
        <p:spPr bwMode="auto">
          <a:xfrm flipH="1">
            <a:off x="3029608" y="2485066"/>
            <a:ext cx="20535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1874339" y="24520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56736" y="498333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</p:cNvCxnSpPr>
          <p:nvPr/>
        </p:nvCxnSpPr>
        <p:spPr bwMode="auto">
          <a:xfrm>
            <a:off x="1874339" y="2637466"/>
            <a:ext cx="71322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 bwMode="auto">
          <a:xfrm flipH="1">
            <a:off x="3017962" y="2637466"/>
            <a:ext cx="17285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015016" y="26044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56736" y="499055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</p:cNvCxnSpPr>
          <p:nvPr/>
        </p:nvCxnSpPr>
        <p:spPr bwMode="auto">
          <a:xfrm>
            <a:off x="2015016" y="2789866"/>
            <a:ext cx="572551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</p:cNvCxnSpPr>
          <p:nvPr/>
        </p:nvCxnSpPr>
        <p:spPr bwMode="auto">
          <a:xfrm flipH="1">
            <a:off x="3017962" y="2789866"/>
            <a:ext cx="313535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155693" y="27568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62558" y="498694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</p:cNvCxnSpPr>
          <p:nvPr/>
        </p:nvCxnSpPr>
        <p:spPr bwMode="auto">
          <a:xfrm>
            <a:off x="2155694" y="2942266"/>
            <a:ext cx="437697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</p:cNvCxnSpPr>
          <p:nvPr/>
        </p:nvCxnSpPr>
        <p:spPr bwMode="auto">
          <a:xfrm flipH="1">
            <a:off x="3023785" y="2942266"/>
            <a:ext cx="448389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2296371" y="29092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2296370" y="3094666"/>
            <a:ext cx="302404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3029168" y="3094666"/>
            <a:ext cx="583683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606292" y="5002010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594645" y="498333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594645" y="499055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00468" y="498694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50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170919" y="22996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68382" y="5002010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</p:cNvCxnSpPr>
          <p:nvPr/>
        </p:nvCxnSpPr>
        <p:spPr bwMode="auto">
          <a:xfrm>
            <a:off x="2170919" y="2485066"/>
            <a:ext cx="865552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</p:cNvCxnSpPr>
          <p:nvPr/>
        </p:nvCxnSpPr>
        <p:spPr bwMode="auto">
          <a:xfrm flipH="1">
            <a:off x="3466865" y="2485066"/>
            <a:ext cx="20535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311596" y="24520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56736" y="498333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</p:cNvCxnSpPr>
          <p:nvPr/>
        </p:nvCxnSpPr>
        <p:spPr bwMode="auto">
          <a:xfrm>
            <a:off x="2311596" y="2637466"/>
            <a:ext cx="71322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 bwMode="auto">
          <a:xfrm flipH="1">
            <a:off x="3455219" y="2637466"/>
            <a:ext cx="17285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452273" y="26044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56736" y="499055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</p:cNvCxnSpPr>
          <p:nvPr/>
        </p:nvCxnSpPr>
        <p:spPr bwMode="auto">
          <a:xfrm>
            <a:off x="2452273" y="2789866"/>
            <a:ext cx="572551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</p:cNvCxnSpPr>
          <p:nvPr/>
        </p:nvCxnSpPr>
        <p:spPr bwMode="auto">
          <a:xfrm flipH="1">
            <a:off x="3455219" y="2789866"/>
            <a:ext cx="313535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592951" y="27568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62558" y="498694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</p:cNvCxnSpPr>
          <p:nvPr/>
        </p:nvCxnSpPr>
        <p:spPr bwMode="auto">
          <a:xfrm>
            <a:off x="2592951" y="2942266"/>
            <a:ext cx="437697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</p:cNvCxnSpPr>
          <p:nvPr/>
        </p:nvCxnSpPr>
        <p:spPr bwMode="auto">
          <a:xfrm flipH="1">
            <a:off x="3461042" y="2942266"/>
            <a:ext cx="448389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2733628" y="29092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2733627" y="3094666"/>
            <a:ext cx="302404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3466425" y="3094666"/>
            <a:ext cx="583683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606292" y="5002010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594645" y="498333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594645" y="499055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00468" y="498694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051684" y="5002010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40037" y="498333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040037" y="499055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045860" y="498694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51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19575" y="5002010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616965" y="22996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68382" y="5002010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4" idx="1"/>
          </p:cNvCxnSpPr>
          <p:nvPr/>
        </p:nvCxnSpPr>
        <p:spPr bwMode="auto">
          <a:xfrm>
            <a:off x="2616965" y="2485066"/>
            <a:ext cx="865552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</p:cNvCxnSpPr>
          <p:nvPr/>
        </p:nvCxnSpPr>
        <p:spPr bwMode="auto">
          <a:xfrm flipH="1">
            <a:off x="3912908" y="2485066"/>
            <a:ext cx="20535" cy="270236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2757642" y="24520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156736" y="498333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37" idx="1"/>
          </p:cNvCxnSpPr>
          <p:nvPr/>
        </p:nvCxnSpPr>
        <p:spPr bwMode="auto">
          <a:xfrm>
            <a:off x="2757641" y="2637466"/>
            <a:ext cx="71322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 bwMode="auto">
          <a:xfrm flipH="1">
            <a:off x="3901262" y="2637466"/>
            <a:ext cx="172858" cy="253129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2898319" y="26044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56736" y="499055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45" name="직선 연결선 44"/>
          <p:cNvCxnSpPr>
            <a:stCxn id="43" idx="1"/>
          </p:cNvCxnSpPr>
          <p:nvPr/>
        </p:nvCxnSpPr>
        <p:spPr bwMode="auto">
          <a:xfrm>
            <a:off x="2898319" y="2789866"/>
            <a:ext cx="572551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3" idx="3"/>
          </p:cNvCxnSpPr>
          <p:nvPr/>
        </p:nvCxnSpPr>
        <p:spPr bwMode="auto">
          <a:xfrm flipH="1">
            <a:off x="3901263" y="2789866"/>
            <a:ext cx="313535" cy="238611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3038996" y="27568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162558" y="4986946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연결선 50"/>
          <p:cNvCxnSpPr>
            <a:stCxn id="49" idx="1"/>
          </p:cNvCxnSpPr>
          <p:nvPr/>
        </p:nvCxnSpPr>
        <p:spPr bwMode="auto">
          <a:xfrm>
            <a:off x="3038996" y="2942266"/>
            <a:ext cx="437697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3"/>
          </p:cNvCxnSpPr>
          <p:nvPr/>
        </p:nvCxnSpPr>
        <p:spPr bwMode="auto">
          <a:xfrm flipH="1">
            <a:off x="3907086" y="2942266"/>
            <a:ext cx="448389" cy="2230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3179673" y="2909246"/>
            <a:ext cx="1316479" cy="37084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연결선 57"/>
          <p:cNvCxnSpPr>
            <a:stCxn id="56" idx="1"/>
          </p:cNvCxnSpPr>
          <p:nvPr/>
        </p:nvCxnSpPr>
        <p:spPr bwMode="auto">
          <a:xfrm>
            <a:off x="3179671" y="3094666"/>
            <a:ext cx="302404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 bwMode="auto">
          <a:xfrm flipH="1">
            <a:off x="3912469" y="3094666"/>
            <a:ext cx="583683" cy="208342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23125" y="5002010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11478" y="498333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11478" y="499055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17301" y="4986946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606292" y="5002010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594645" y="498333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594645" y="499055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00468" y="4986946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051684" y="5002010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40037" y="498333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040037" y="499055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045860" y="4986946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490515" y="5002010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478869" y="4983336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78869" y="4990556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484692" y="4986946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52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3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14170F-1C68-400B-8DE5-644A19CD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CNN</a:t>
            </a:r>
            <a:r>
              <a:rPr lang="ko-KR" altLang="en-US" dirty="0"/>
              <a:t>을 이용한 비정상 신호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60033" y="22996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 bwMode="auto">
          <a:xfrm rot="16200000">
            <a:off x="2827133" y="3455313"/>
            <a:ext cx="253808" cy="319861"/>
          </a:xfrm>
          <a:prstGeom prst="leftBrace">
            <a:avLst>
              <a:gd name="adj1" fmla="val 65403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" name="왼쪽 중괄호 15"/>
          <p:cNvSpPr/>
          <p:nvPr/>
        </p:nvSpPr>
        <p:spPr bwMode="auto">
          <a:xfrm rot="19035348">
            <a:off x="792677" y="2959268"/>
            <a:ext cx="310571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296" y="3188175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" name="왼쪽 중괄호 17"/>
          <p:cNvSpPr/>
          <p:nvPr/>
        </p:nvSpPr>
        <p:spPr bwMode="auto">
          <a:xfrm rot="10800000">
            <a:off x="4587473" y="2934737"/>
            <a:ext cx="217307" cy="319861"/>
          </a:xfrm>
          <a:prstGeom prst="leftBrace">
            <a:avLst>
              <a:gd name="adj1" fmla="val 63149"/>
              <a:gd name="adj2" fmla="val 481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0286" y="2916490"/>
            <a:ext cx="2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74220"/>
              </p:ext>
            </p:extLst>
          </p:nvPr>
        </p:nvGraphicFramePr>
        <p:xfrm>
          <a:off x="5794802" y="42789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6243609" y="4278942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157" y="957151"/>
            <a:ext cx="823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</a:rPr>
              <a:t>CNN </a:t>
            </a:r>
            <a:r>
              <a:rPr lang="ko-KR" altLang="en-US" dirty="0">
                <a:solidFill>
                  <a:srgbClr val="000000"/>
                </a:solidFill>
              </a:rPr>
              <a:t>필터는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 내를 훑으며 인접한 정보를 새롭게 압축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모든 채널에 대해 다른 필터를 사용하여 반복 및 계층적 수행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00710" y="24520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6231962" y="4260268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141387" y="26044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231962" y="4267488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282064" y="27568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6237785" y="4263878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422741" y="2909246"/>
          <a:ext cx="3062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0725503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65056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5796552" y="4997342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7551920" y="4997342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540273" y="497866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40273" y="498588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546096" y="4982278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7551480" y="4988005"/>
            <a:ext cx="430393" cy="370840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113969" y="4997342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02322" y="497866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102322" y="498588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108145" y="4982278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113529" y="4988005"/>
            <a:ext cx="430393" cy="370840"/>
          </a:xfrm>
          <a:prstGeom prst="rect">
            <a:avLst/>
          </a:prstGeom>
          <a:solidFill>
            <a:srgbClr val="1F77B4">
              <a:alpha val="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676011" y="4997342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664365" y="497866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664365" y="498588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670188" y="4982278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675571" y="4988005"/>
            <a:ext cx="430393" cy="370840"/>
          </a:xfrm>
          <a:prstGeom prst="rect">
            <a:avLst/>
          </a:prstGeom>
          <a:solidFill>
            <a:srgbClr val="00206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38057" y="4997342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226411" y="497866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226411" y="498588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232234" y="4982278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237617" y="4988005"/>
            <a:ext cx="430393" cy="370840"/>
          </a:xfrm>
          <a:prstGeom prst="rect">
            <a:avLst/>
          </a:prstGeom>
          <a:solidFill>
            <a:srgbClr val="7F7FFF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800102" y="4997342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88455" y="497866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788455" y="498588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94278" y="4982278"/>
            <a:ext cx="430393" cy="3708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798352" y="4278942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786705" y="4260268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786705" y="4267488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92528" y="4263878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681518" y="4278942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669872" y="4260268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669872" y="4267488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675695" y="4263878"/>
            <a:ext cx="430393" cy="370840"/>
          </a:xfrm>
          <a:prstGeom prst="rect">
            <a:avLst/>
          </a:prstGeom>
          <a:solidFill>
            <a:srgbClr val="00B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126910" y="4278942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115264" y="4260268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15264" y="4267488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121087" y="4263878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565742" y="4278942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554096" y="4260268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554096" y="4267488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59918" y="4263878"/>
            <a:ext cx="430393" cy="370840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53</a:t>
            </a:fld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32007" y="3894546"/>
            <a:ext cx="8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buClr>
                <a:srgbClr val="7FABD2">
                  <a:lumMod val="75000"/>
                </a:srgbClr>
              </a:buClr>
            </a:pPr>
            <a:r>
              <a:rPr lang="en-US" altLang="ko-KR" dirty="0">
                <a:solidFill>
                  <a:srgbClr val="000000"/>
                </a:solidFill>
              </a:rPr>
              <a:t>300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95150"/>
              </p:ext>
            </p:extLst>
          </p:nvPr>
        </p:nvGraphicFramePr>
        <p:xfrm>
          <a:off x="5794802" y="3569879"/>
          <a:ext cx="2187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4">
                  <a:extLst>
                    <a:ext uri="{9D8B030D-6E8A-4147-A177-3AD203B41FA5}">
                      <a16:colId xmlns:a16="http://schemas.microsoft.com/office/drawing/2014/main" xmlns="" val="83893494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53252725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25999762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332645905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xmlns="" val="14851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777670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6243609" y="3569879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31962" y="3551205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231962" y="3558425"/>
            <a:ext cx="430393" cy="370840"/>
          </a:xfrm>
          <a:prstGeom prst="rect">
            <a:avLst/>
          </a:prstGeom>
          <a:solidFill>
            <a:srgbClr val="D0EBB3">
              <a:alpha val="2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237785" y="3554815"/>
            <a:ext cx="430393" cy="370840"/>
          </a:xfrm>
          <a:prstGeom prst="rect">
            <a:avLst/>
          </a:prstGeom>
          <a:solidFill>
            <a:schemeClr val="tx2">
              <a:alpha val="29804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798352" y="3569879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786705" y="3551205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5786705" y="3558425"/>
            <a:ext cx="430393" cy="37084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792528" y="3554815"/>
            <a:ext cx="430393" cy="370840"/>
          </a:xfrm>
          <a:prstGeom prst="rect">
            <a:avLst/>
          </a:prstGeom>
          <a:solidFill>
            <a:srgbClr val="FF973B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681518" y="3569879"/>
            <a:ext cx="430393" cy="370840"/>
          </a:xfrm>
          <a:prstGeom prst="rect">
            <a:avLst/>
          </a:prstGeom>
          <a:solidFill>
            <a:schemeClr val="accent2"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126910" y="3569879"/>
            <a:ext cx="430393" cy="370840"/>
          </a:xfrm>
          <a:prstGeom prst="rect">
            <a:avLst/>
          </a:prstGeom>
          <a:solidFill>
            <a:srgbClr val="00B05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7115264" y="3551205"/>
            <a:ext cx="430393" cy="370840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7565742" y="3569879"/>
            <a:ext cx="430393" cy="37084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2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3" y="3320712"/>
            <a:ext cx="4399399" cy="2405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/>
          </p:nvPr>
        </p:nvGraphicFramePr>
        <p:xfrm>
          <a:off x="5243727" y="3375841"/>
          <a:ext cx="3097370" cy="223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737">
                  <a:extLst>
                    <a:ext uri="{9D8B030D-6E8A-4147-A177-3AD203B41FA5}">
                      <a16:colId xmlns:a16="http://schemas.microsoft.com/office/drawing/2014/main" xmlns="" val="2903348190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1634195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217555942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1417286589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64006977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241063040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731002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220005732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545869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36953232"/>
                    </a:ext>
                  </a:extLst>
                </a:gridCol>
              </a:tblGrid>
              <a:tr h="2758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obs</a:t>
                      </a:r>
                      <a:endParaRPr lang="ko-KR" altLang="en-US" sz="1000" b="1" dirty="0"/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rgbClr val="3737FF"/>
                          </a:solidFill>
                        </a:rPr>
                        <a:t>엔진</a:t>
                      </a:r>
                      <a:r>
                        <a:rPr lang="en-US" altLang="ko-KR" sz="1000" b="1" baseline="0" dirty="0">
                          <a:solidFill>
                            <a:srgbClr val="3737FF"/>
                          </a:solidFill>
                        </a:rPr>
                        <a:t> RPM</a:t>
                      </a:r>
                      <a:endParaRPr lang="ko-KR" altLang="en-US" sz="1000" b="1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066806"/>
                          </a:solidFill>
                        </a:rPr>
                        <a:t>변속기</a:t>
                      </a:r>
                      <a:r>
                        <a:rPr lang="en-US" altLang="ko-KR" sz="1000" b="1" dirty="0">
                          <a:solidFill>
                            <a:srgbClr val="066806"/>
                          </a:solidFill>
                        </a:rPr>
                        <a:t> RPM</a:t>
                      </a:r>
                      <a:endParaRPr lang="ko-KR" altLang="en-US" sz="1000" b="1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2308921"/>
                  </a:ext>
                </a:extLst>
              </a:tr>
              <a:tr h="2758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300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300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357646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31889854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1,650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1,651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1,715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1,371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1,374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1,427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17483391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65078915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3863702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6830589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571829" y="3669438"/>
            <a:ext cx="689821" cy="1450227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1650" y="5694958"/>
            <a:ext cx="1234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시간</a:t>
            </a:r>
            <a:r>
              <a:rPr lang="en-US" altLang="ko-KR" sz="1000" b="1" dirty="0">
                <a:solidFill>
                  <a:srgbClr val="000000"/>
                </a:solidFill>
              </a:rPr>
              <a:t> (20ms)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6585" y="4401074"/>
            <a:ext cx="133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883" y="3834417"/>
            <a:ext cx="556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100" b="1" dirty="0">
                <a:solidFill>
                  <a:srgbClr val="0808FF"/>
                </a:solidFill>
              </a:rPr>
              <a:t>엔진</a:t>
            </a:r>
            <a:r>
              <a:rPr lang="en-US" altLang="ko-KR" sz="1100" b="1" dirty="0">
                <a:solidFill>
                  <a:srgbClr val="0808FF"/>
                </a:solidFill>
              </a:rPr>
              <a:t/>
            </a:r>
            <a:br>
              <a:rPr lang="en-US" altLang="ko-KR" sz="1100" b="1" dirty="0">
                <a:solidFill>
                  <a:srgbClr val="0808FF"/>
                </a:solidFill>
              </a:rPr>
            </a:br>
            <a:r>
              <a:rPr lang="en-US" altLang="ko-KR" sz="1100" b="1" dirty="0">
                <a:solidFill>
                  <a:srgbClr val="0808FF"/>
                </a:solidFill>
              </a:rPr>
              <a:t>RPM</a:t>
            </a:r>
            <a:endParaRPr lang="ko-KR" altLang="en-US" sz="1100" b="1" dirty="0">
              <a:solidFill>
                <a:srgbClr val="0808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5811" y="5074842"/>
            <a:ext cx="69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100" b="1" dirty="0">
                <a:solidFill>
                  <a:srgbClr val="0B6B0B"/>
                </a:solidFill>
              </a:rPr>
              <a:t>변속기</a:t>
            </a:r>
            <a:r>
              <a:rPr lang="en-US" altLang="ko-KR" sz="1100" b="1" dirty="0">
                <a:solidFill>
                  <a:srgbClr val="0B6B0B"/>
                </a:solidFill>
              </a:rPr>
              <a:t/>
            </a:r>
            <a:br>
              <a:rPr lang="en-US" altLang="ko-KR" sz="1100" b="1" dirty="0">
                <a:solidFill>
                  <a:srgbClr val="0B6B0B"/>
                </a:solidFill>
              </a:rPr>
            </a:br>
            <a:r>
              <a:rPr lang="en-US" altLang="ko-KR" sz="1100" b="1" dirty="0">
                <a:solidFill>
                  <a:srgbClr val="0B6B0B"/>
                </a:solidFill>
              </a:rPr>
              <a:t>RPM</a:t>
            </a:r>
            <a:endParaRPr lang="ko-KR" altLang="en-US" sz="1100" b="1" dirty="0">
              <a:solidFill>
                <a:srgbClr val="0B6B0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8172" y="4873444"/>
            <a:ext cx="134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윈도우 크기</a:t>
            </a:r>
            <a:r>
              <a:rPr lang="en-US" altLang="ko-KR" sz="1000" b="1" dirty="0">
                <a:solidFill>
                  <a:srgbClr val="000000"/>
                </a:solidFill>
              </a:rPr>
              <a:t>: 300 (6s)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6297" y="5952961"/>
            <a:ext cx="3686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 err="1">
                <a:solidFill>
                  <a:srgbClr val="000000"/>
                </a:solidFill>
              </a:rPr>
              <a:t>시계열</a:t>
            </a:r>
            <a:r>
              <a:rPr lang="ko-KR" altLang="en-US" sz="1500" b="1" dirty="0">
                <a:solidFill>
                  <a:srgbClr val="000000"/>
                </a:solidFill>
              </a:rPr>
              <a:t> 신호 데이터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80574" y="5952961"/>
            <a:ext cx="1823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000000"/>
                </a:solidFill>
              </a:rPr>
              <a:t>다변량 데이터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2345" y="2061512"/>
          <a:ext cx="7558748" cy="90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8">
                  <a:extLst>
                    <a:ext uri="{9D8B030D-6E8A-4147-A177-3AD203B41FA5}">
                      <a16:colId xmlns:a16="http://schemas.microsoft.com/office/drawing/2014/main" xmlns="" val="7563942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508666721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302152759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686076618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49673535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813709120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611178948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210516482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792092796"/>
                    </a:ext>
                  </a:extLst>
                </a:gridCol>
              </a:tblGrid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시간 순서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25,301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25,597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25,598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25,599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02074096"/>
                  </a:ext>
                </a:extLst>
              </a:tr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737FF"/>
                          </a:solidFill>
                        </a:rPr>
                        <a:t>엔진</a:t>
                      </a:r>
                      <a:r>
                        <a:rPr lang="en-US" altLang="ko-KR" sz="1200" b="1" baseline="0" dirty="0">
                          <a:solidFill>
                            <a:srgbClr val="3737FF"/>
                          </a:solidFill>
                        </a:rPr>
                        <a:t> RPM</a:t>
                      </a:r>
                      <a:endParaRPr lang="ko-KR" altLang="en-US" sz="1200" b="1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1,650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1,651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1,653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1,655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1,715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1,715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1,715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233245096"/>
                  </a:ext>
                </a:extLst>
              </a:tr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66806"/>
                          </a:solidFill>
                        </a:rPr>
                        <a:t>변속기</a:t>
                      </a:r>
                      <a:r>
                        <a:rPr lang="en-US" altLang="ko-KR" sz="1200" b="1" dirty="0">
                          <a:solidFill>
                            <a:srgbClr val="066806"/>
                          </a:solidFill>
                        </a:rPr>
                        <a:t> RPM</a:t>
                      </a:r>
                      <a:endParaRPr lang="ko-KR" altLang="en-US" sz="1200" b="1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1,371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1,374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1,378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1,386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1,424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1,425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1,427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0521599"/>
                  </a:ext>
                </a:extLst>
              </a:tr>
            </a:tbl>
          </a:graphicData>
        </a:graphic>
      </p:graphicFrame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endParaRPr lang="ko-KR" altLang="en-US" kern="0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938117" y="2966303"/>
            <a:ext cx="4818" cy="703137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4499552" y="2966300"/>
            <a:ext cx="744177" cy="1503420"/>
            <a:chOff x="5171580" y="2242283"/>
            <a:chExt cx="1324111" cy="1503420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5192112" y="3726447"/>
              <a:ext cx="1303579" cy="0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5171580" y="2242283"/>
              <a:ext cx="0" cy="1503420"/>
            </a:xfrm>
            <a:prstGeom prst="line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86157" y="957148"/>
            <a:ext cx="775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수집 단위 시간을 기준으로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시점을 한 개의 분석 윈도우로 간주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시계열 데이터를 </a:t>
            </a:r>
            <a:r>
              <a:rPr lang="ko-KR" altLang="en-US" dirty="0" err="1">
                <a:solidFill>
                  <a:srgbClr val="000000"/>
                </a:solidFill>
              </a:rPr>
              <a:t>다변량</a:t>
            </a:r>
            <a:r>
              <a:rPr lang="ko-KR" altLang="en-US" dirty="0">
                <a:solidFill>
                  <a:srgbClr val="000000"/>
                </a:solidFill>
              </a:rPr>
              <a:t> 데이터 형태로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6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3" y="3320712"/>
            <a:ext cx="4399399" cy="2405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/>
          </p:nvPr>
        </p:nvGraphicFramePr>
        <p:xfrm>
          <a:off x="5243727" y="3375841"/>
          <a:ext cx="3097370" cy="223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737">
                  <a:extLst>
                    <a:ext uri="{9D8B030D-6E8A-4147-A177-3AD203B41FA5}">
                      <a16:colId xmlns:a16="http://schemas.microsoft.com/office/drawing/2014/main" xmlns="" val="2903348190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1634195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217555942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1417286589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64006977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241063040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731002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220005732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54586941"/>
                    </a:ext>
                  </a:extLst>
                </a:gridCol>
                <a:gridCol w="309737">
                  <a:extLst>
                    <a:ext uri="{9D8B030D-6E8A-4147-A177-3AD203B41FA5}">
                      <a16:colId xmlns:a16="http://schemas.microsoft.com/office/drawing/2014/main" xmlns="" val="336953232"/>
                    </a:ext>
                  </a:extLst>
                </a:gridCol>
              </a:tblGrid>
              <a:tr h="2758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obs</a:t>
                      </a:r>
                      <a:endParaRPr lang="ko-KR" altLang="en-US" sz="1000" b="1" dirty="0"/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rgbClr val="3737FF"/>
                          </a:solidFill>
                        </a:rPr>
                        <a:t>엔진</a:t>
                      </a:r>
                      <a:r>
                        <a:rPr lang="en-US" altLang="ko-KR" sz="1000" b="1" baseline="0" dirty="0">
                          <a:solidFill>
                            <a:srgbClr val="3737FF"/>
                          </a:solidFill>
                        </a:rPr>
                        <a:t> RPM</a:t>
                      </a:r>
                      <a:endParaRPr lang="ko-KR" altLang="en-US" sz="1000" b="1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066806"/>
                          </a:solidFill>
                        </a:rPr>
                        <a:t>변속기</a:t>
                      </a:r>
                      <a:r>
                        <a:rPr lang="en-US" altLang="ko-KR" sz="1000" b="1" dirty="0">
                          <a:solidFill>
                            <a:srgbClr val="066806"/>
                          </a:solidFill>
                        </a:rPr>
                        <a:t> RPM</a:t>
                      </a:r>
                      <a:endParaRPr lang="ko-KR" altLang="en-US" sz="1000" b="1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2308921"/>
                  </a:ext>
                </a:extLst>
              </a:tr>
              <a:tr h="2758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300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300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357646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3737FF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66806"/>
                          </a:solidFill>
                        </a:rPr>
                        <a:t>︙</a:t>
                      </a:r>
                      <a:endParaRPr lang="ko-KR" altLang="en-US" sz="10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31889854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1,650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1,651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1,715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1,371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1,374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1,427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17483391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1,745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1,745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3737FF"/>
                          </a:solidFill>
                        </a:rPr>
                        <a:t>1,758</a:t>
                      </a:r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1,524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1,526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066806"/>
                          </a:solidFill>
                        </a:rPr>
                        <a:t>1,509</a:t>
                      </a:r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65078915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3863702"/>
                  </a:ext>
                </a:extLst>
              </a:tr>
              <a:tr h="33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︙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6830589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699232" y="3669438"/>
            <a:ext cx="689821" cy="1450227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2345" y="2061512"/>
          <a:ext cx="7558748" cy="90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8">
                  <a:extLst>
                    <a:ext uri="{9D8B030D-6E8A-4147-A177-3AD203B41FA5}">
                      <a16:colId xmlns:a16="http://schemas.microsoft.com/office/drawing/2014/main" xmlns="" val="7563942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508666721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302152759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686076618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496735356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813709120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611178948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2210516482"/>
                    </a:ext>
                  </a:extLst>
                </a:gridCol>
                <a:gridCol w="755875">
                  <a:extLst>
                    <a:ext uri="{9D8B030D-6E8A-4147-A177-3AD203B41FA5}">
                      <a16:colId xmlns:a16="http://schemas.microsoft.com/office/drawing/2014/main" xmlns="" val="1792092796"/>
                    </a:ext>
                  </a:extLst>
                </a:gridCol>
              </a:tblGrid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시간 순서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25,350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25,351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25,352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25,353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25,647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25,648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25,649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02074096"/>
                  </a:ext>
                </a:extLst>
              </a:tr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3737FF"/>
                          </a:solidFill>
                        </a:rPr>
                        <a:t>엔진</a:t>
                      </a:r>
                      <a:r>
                        <a:rPr lang="en-US" altLang="ko-KR" sz="1200" b="1" baseline="0" dirty="0">
                          <a:solidFill>
                            <a:srgbClr val="3737FF"/>
                          </a:solidFill>
                        </a:rPr>
                        <a:t> RPM</a:t>
                      </a:r>
                      <a:endParaRPr lang="ko-KR" altLang="en-US" sz="1200" b="1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1,745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1,745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1,745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1,746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1,757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1,757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3737FF"/>
                          </a:solidFill>
                        </a:rPr>
                        <a:t>1,758</a:t>
                      </a:r>
                      <a:endParaRPr lang="ko-KR" altLang="en-US" sz="1200" dirty="0">
                        <a:solidFill>
                          <a:srgbClr val="3737FF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233245096"/>
                  </a:ext>
                </a:extLst>
              </a:tr>
              <a:tr h="30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66806"/>
                          </a:solidFill>
                        </a:rPr>
                        <a:t>변속기</a:t>
                      </a:r>
                      <a:r>
                        <a:rPr lang="en-US" altLang="ko-KR" sz="1200" b="1" dirty="0">
                          <a:solidFill>
                            <a:srgbClr val="066806"/>
                          </a:solidFill>
                        </a:rPr>
                        <a:t> RPM</a:t>
                      </a:r>
                      <a:endParaRPr lang="ko-KR" altLang="en-US" sz="1200" b="1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1,524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1,526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1,528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1,530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1,504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1,506</a:t>
                      </a:r>
                      <a:endParaRPr lang="ko-KR" altLang="en-US" sz="1200" dirty="0">
                        <a:solidFill>
                          <a:srgbClr val="066806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66806"/>
                          </a:solidFill>
                        </a:rPr>
                        <a:t>1,509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0521599"/>
                  </a:ext>
                </a:extLst>
              </a:tr>
            </a:tbl>
          </a:graphicData>
        </a:graphic>
      </p:graphicFrame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endParaRPr lang="ko-KR" altLang="en-US" kern="0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2065520" y="2966303"/>
            <a:ext cx="4818" cy="703137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그룹 25"/>
          <p:cNvGrpSpPr/>
          <p:nvPr/>
        </p:nvGrpSpPr>
        <p:grpSpPr>
          <a:xfrm>
            <a:off x="4499552" y="2966302"/>
            <a:ext cx="744177" cy="1838613"/>
            <a:chOff x="5171580" y="2242283"/>
            <a:chExt cx="1324111" cy="1503420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5192112" y="3733501"/>
              <a:ext cx="1303579" cy="0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5171580" y="2242283"/>
              <a:ext cx="0" cy="1503420"/>
            </a:xfrm>
            <a:prstGeom prst="line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86157" y="957148"/>
            <a:ext cx="775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수집 단위 시간을 기준으로 </a:t>
            </a:r>
            <a:r>
              <a:rPr lang="en-US" altLang="ko-KR" dirty="0">
                <a:solidFill>
                  <a:srgbClr val="000000"/>
                </a:solidFill>
              </a:rPr>
              <a:t>300 </a:t>
            </a:r>
            <a:r>
              <a:rPr lang="ko-KR" altLang="en-US" dirty="0">
                <a:solidFill>
                  <a:srgbClr val="000000"/>
                </a:solidFill>
              </a:rPr>
              <a:t>프레임을 한 개의 분석 윈도우로 간주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시계열 데이터를 </a:t>
            </a:r>
            <a:r>
              <a:rPr lang="ko-KR" altLang="en-US" dirty="0" err="1">
                <a:solidFill>
                  <a:srgbClr val="000000"/>
                </a:solidFill>
              </a:rPr>
              <a:t>다변량</a:t>
            </a:r>
            <a:r>
              <a:rPr lang="ko-KR" altLang="en-US" dirty="0">
                <a:solidFill>
                  <a:srgbClr val="000000"/>
                </a:solidFill>
              </a:rPr>
              <a:t> 데이터 형태로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7619" y="3094143"/>
            <a:ext cx="125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>
                <a:solidFill>
                  <a:srgbClr val="FF0000"/>
                </a:solidFill>
              </a:rPr>
              <a:t>50 </a:t>
            </a:r>
            <a:r>
              <a:rPr lang="ko-KR" altLang="en-US" sz="1600" b="1" dirty="0">
                <a:solidFill>
                  <a:srgbClr val="FF0000"/>
                </a:solidFill>
              </a:rPr>
              <a:t>시점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이동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6297" y="5952961"/>
            <a:ext cx="3686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 err="1">
                <a:solidFill>
                  <a:srgbClr val="000000"/>
                </a:solidFill>
              </a:rPr>
              <a:t>시계열</a:t>
            </a:r>
            <a:r>
              <a:rPr lang="ko-KR" altLang="en-US" sz="1500" b="1" dirty="0">
                <a:solidFill>
                  <a:srgbClr val="000000"/>
                </a:solidFill>
              </a:rPr>
              <a:t> 신호 데이터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0574" y="5952961"/>
            <a:ext cx="1823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1" dirty="0">
                <a:solidFill>
                  <a:srgbClr val="000000"/>
                </a:solidFill>
              </a:rPr>
              <a:t>다변량 데이터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61650" y="5694958"/>
            <a:ext cx="1234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시간</a:t>
            </a:r>
            <a:r>
              <a:rPr lang="en-US" altLang="ko-KR" sz="1000" b="1" dirty="0">
                <a:solidFill>
                  <a:srgbClr val="000000"/>
                </a:solidFill>
              </a:rPr>
              <a:t> (20ms)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06585" y="4401074"/>
            <a:ext cx="133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2883" y="3834417"/>
            <a:ext cx="556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100" b="1" dirty="0">
                <a:solidFill>
                  <a:srgbClr val="0808FF"/>
                </a:solidFill>
              </a:rPr>
              <a:t>엔진</a:t>
            </a:r>
            <a:r>
              <a:rPr lang="en-US" altLang="ko-KR" sz="1100" b="1" dirty="0">
                <a:solidFill>
                  <a:srgbClr val="0808FF"/>
                </a:solidFill>
              </a:rPr>
              <a:t/>
            </a:r>
            <a:br>
              <a:rPr lang="en-US" altLang="ko-KR" sz="1100" b="1" dirty="0">
                <a:solidFill>
                  <a:srgbClr val="0808FF"/>
                </a:solidFill>
              </a:rPr>
            </a:br>
            <a:r>
              <a:rPr lang="en-US" altLang="ko-KR" sz="1100" b="1" dirty="0">
                <a:solidFill>
                  <a:srgbClr val="0808FF"/>
                </a:solidFill>
              </a:rPr>
              <a:t>RPM</a:t>
            </a:r>
            <a:endParaRPr lang="ko-KR" altLang="en-US" sz="1100" b="1" dirty="0">
              <a:solidFill>
                <a:srgbClr val="0808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5811" y="5074842"/>
            <a:ext cx="69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100" b="1" dirty="0">
                <a:solidFill>
                  <a:srgbClr val="0B6B0B"/>
                </a:solidFill>
              </a:rPr>
              <a:t>변속기</a:t>
            </a:r>
            <a:r>
              <a:rPr lang="en-US" altLang="ko-KR" sz="1100" b="1" dirty="0">
                <a:solidFill>
                  <a:srgbClr val="0B6B0B"/>
                </a:solidFill>
              </a:rPr>
              <a:t/>
            </a:r>
            <a:br>
              <a:rPr lang="en-US" altLang="ko-KR" sz="1100" b="1" dirty="0">
                <a:solidFill>
                  <a:srgbClr val="0B6B0B"/>
                </a:solidFill>
              </a:rPr>
            </a:br>
            <a:r>
              <a:rPr lang="en-US" altLang="ko-KR" sz="1100" b="1" dirty="0">
                <a:solidFill>
                  <a:srgbClr val="0B6B0B"/>
                </a:solidFill>
              </a:rPr>
              <a:t>RPM</a:t>
            </a:r>
            <a:endParaRPr lang="ko-KR" altLang="en-US" sz="1100" b="1" dirty="0">
              <a:solidFill>
                <a:srgbClr val="0B6B0B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2235" y="4873444"/>
            <a:ext cx="134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00" b="1" dirty="0">
                <a:solidFill>
                  <a:srgbClr val="000000"/>
                </a:solidFill>
              </a:rPr>
              <a:t>윈도우 크기</a:t>
            </a:r>
            <a:r>
              <a:rPr lang="en-US" altLang="ko-KR" sz="1000" b="1" dirty="0">
                <a:solidFill>
                  <a:srgbClr val="000000"/>
                </a:solidFill>
              </a:rPr>
              <a:t>: 300 (6s)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1808828" y="3185222"/>
            <a:ext cx="230937" cy="170657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7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29793" y="1603134"/>
            <a:ext cx="8644021" cy="4316626"/>
            <a:chOff x="517759" y="1856480"/>
            <a:chExt cx="9185833" cy="4157140"/>
          </a:xfrm>
        </p:grpSpPr>
        <p:graphicFrame>
          <p:nvGraphicFramePr>
            <p:cNvPr id="5" name="내용 개체 틀 8"/>
            <p:cNvGraphicFramePr>
              <a:graphicFrameLocks/>
            </p:cNvGraphicFramePr>
            <p:nvPr>
              <p:extLst/>
            </p:nvPr>
          </p:nvGraphicFramePr>
          <p:xfrm>
            <a:off x="2117079" y="2432645"/>
            <a:ext cx="7586513" cy="358097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9954">
                    <a:extLst>
                      <a:ext uri="{9D8B030D-6E8A-4147-A177-3AD203B41FA5}">
                        <a16:colId xmlns:a16="http://schemas.microsoft.com/office/drawing/2014/main" xmlns="" val="2903348190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6341954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217555942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417286589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64006977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241063040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7310024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220005732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5458694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36953232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3794702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66121934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867861598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958571384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569619727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001242221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682260603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646249622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2599248950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1828039443"/>
                      </a:ext>
                    </a:extLst>
                  </a:gridCol>
                  <a:gridCol w="339954">
                    <a:extLst>
                      <a:ext uri="{9D8B030D-6E8A-4147-A177-3AD203B41FA5}">
                        <a16:colId xmlns:a16="http://schemas.microsoft.com/office/drawing/2014/main" xmlns="" val="3227856865"/>
                      </a:ext>
                    </a:extLst>
                  </a:gridCol>
                </a:tblGrid>
                <a:tr h="411372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1" dirty="0" err="1">
                            <a:solidFill>
                              <a:schemeClr val="tx1"/>
                            </a:solidFill>
                            <a:latin typeface="+mn-lt"/>
                          </a:rPr>
                          <a:t>obs</a:t>
                        </a:r>
                        <a:endParaRPr lang="ko-KR" altLang="en-US" sz="1000" b="1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 gridSpan="4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엔진</a:t>
                        </a:r>
                        <a:r>
                          <a:rPr lang="en-US" altLang="ko-KR" sz="1000" b="1" baseline="0" dirty="0">
                            <a:solidFill>
                              <a:schemeClr val="tx1"/>
                            </a:solidFill>
                            <a:latin typeface="+mn-lt"/>
                          </a:rPr>
                          <a:t> RPM</a:t>
                        </a:r>
                        <a:endParaRPr lang="ko-KR" altLang="en-US" sz="1000" b="1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변속기</a:t>
                        </a:r>
                        <a:r>
                          <a:rPr lang="en-US" altLang="ko-KR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 RPM</a:t>
                        </a:r>
                        <a:endParaRPr lang="ko-KR" altLang="en-US" sz="1000" b="1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가속 페달</a:t>
                        </a:r>
                      </a:p>
                    </a:txBody>
                    <a:tcPr marL="0" marR="0" marT="0" marB="0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차량 속도</a:t>
                        </a:r>
                      </a:p>
                    </a:txBody>
                    <a:tcPr marL="0" marR="0" marT="0" marB="0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a:t>기어 단수</a:t>
                        </a: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 sz="10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3462308921"/>
                    </a:ext>
                  </a:extLst>
                </a:tr>
                <a:tr h="4113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300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300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300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300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300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25357646"/>
                    </a:ext>
                  </a:extLst>
                </a:tr>
                <a:tr h="41137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531889854"/>
                    </a:ext>
                  </a:extLst>
                </a:tr>
                <a:tr h="4113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1,650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1,651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1,715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1,371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1,374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1,427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3817483391"/>
                    </a:ext>
                  </a:extLst>
                </a:tr>
                <a:tr h="4113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6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1,745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1,745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1,758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1,524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1,526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1,509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565078915"/>
                    </a:ext>
                  </a:extLst>
                </a:tr>
                <a:tr h="4113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7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1,815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1,817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1,782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1,649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1,651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1,578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16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16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3653863702"/>
                    </a:ext>
                  </a:extLst>
                </a:tr>
                <a:tr h="411372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8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1,801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1,796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1,833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1,590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1,583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1,641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17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17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24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1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0" dirty="0">
                            <a:solidFill>
                              <a:schemeClr val="tx1"/>
                            </a:solidFill>
                            <a:latin typeface="+mn-lt"/>
                          </a:rPr>
                          <a:t>…</a:t>
                        </a:r>
                        <a:endParaRPr lang="ko-KR" altLang="en-US" sz="1000" b="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3745768650"/>
                    </a:ext>
                  </a:extLst>
                </a:tr>
                <a:tr h="838753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74295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+mn-lt"/>
                          </a:rPr>
                          <a:t>︙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+mn-lt"/>
                        </a:endParaRPr>
                      </a:p>
                    </a:txBody>
                    <a:tcPr marL="0" marR="0" marT="0" marB="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xmlns="" val="3868305891"/>
                    </a:ext>
                  </a:extLst>
                </a:tr>
              </a:tbl>
            </a:graphicData>
          </a:graphic>
        </p:graphicFrame>
        <p:cxnSp>
          <p:nvCxnSpPr>
            <p:cNvPr id="7" name="직선 화살표 연결선 6"/>
            <p:cNvCxnSpPr/>
            <p:nvPr/>
          </p:nvCxnSpPr>
          <p:spPr bwMode="auto">
            <a:xfrm>
              <a:off x="2448814" y="2250971"/>
              <a:ext cx="6671199" cy="0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1944682" y="3204519"/>
              <a:ext cx="0" cy="2809101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909033" y="1856480"/>
              <a:ext cx="3750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변수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1,500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7759" y="4378237"/>
              <a:ext cx="134072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신호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1: 2,326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  <a:endParaRPr lang="en-US" altLang="ko-KR" sz="1500" b="1" dirty="0">
                <a:solidFill>
                  <a:srgbClr val="000000"/>
                </a:solidFill>
              </a:endParaRPr>
            </a:p>
            <a:p>
              <a:pPr algn="ctr" latinLnBrk="1"/>
              <a:r>
                <a:rPr lang="ko-KR" altLang="en-US" sz="1500" b="1" dirty="0">
                  <a:solidFill>
                    <a:srgbClr val="000000"/>
                  </a:solidFill>
                </a:rPr>
                <a:t>신호 </a:t>
              </a:r>
              <a:r>
                <a:rPr lang="en-US" altLang="ko-KR" sz="1500" b="1" dirty="0">
                  <a:solidFill>
                    <a:srgbClr val="000000"/>
                  </a:solidFill>
                </a:rPr>
                <a:t>2: 5,521</a:t>
              </a:r>
              <a:r>
                <a:rPr lang="ko-KR" altLang="en-US" sz="1500" b="1" dirty="0">
                  <a:solidFill>
                    <a:srgbClr val="000000"/>
                  </a:solidFill>
                </a:rPr>
                <a:t>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157" y="957151"/>
            <a:ext cx="7754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변수가 </a:t>
            </a:r>
            <a:r>
              <a:rPr lang="en-US" altLang="ko-KR" dirty="0">
                <a:solidFill>
                  <a:srgbClr val="000000"/>
                </a:solidFill>
              </a:rPr>
              <a:t>1,500</a:t>
            </a:r>
            <a:r>
              <a:rPr lang="ko-KR" altLang="en-US" dirty="0">
                <a:solidFill>
                  <a:srgbClr val="000000"/>
                </a:solidFill>
              </a:rPr>
              <a:t>개인 다변량 데이터 형태로 구성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157" y="464811"/>
            <a:ext cx="7975041" cy="350171"/>
          </a:xfrm>
        </p:spPr>
        <p:txBody>
          <a:bodyPr/>
          <a:lstStyle/>
          <a:p>
            <a:r>
              <a:rPr lang="ko-KR" altLang="en-US" dirty="0"/>
              <a:t>문제 상황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0" y="1788988"/>
            <a:ext cx="7400269" cy="40469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496181" y="2631202"/>
            <a:ext cx="1113625" cy="202818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8983" y="5749221"/>
            <a:ext cx="172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200" b="1" dirty="0">
                <a:solidFill>
                  <a:srgbClr val="000000"/>
                </a:solidFill>
              </a:rPr>
              <a:t>시간 </a:t>
            </a:r>
            <a:r>
              <a:rPr lang="en-US" altLang="ko-KR" sz="1200" b="1" dirty="0">
                <a:solidFill>
                  <a:srgbClr val="000000"/>
                </a:solidFill>
              </a:rPr>
              <a:t>(20ms)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2663" y="3681364"/>
            <a:ext cx="186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200" b="1" dirty="0">
                <a:solidFill>
                  <a:srgbClr val="000000"/>
                </a:solidFill>
              </a:rPr>
              <a:t>센서 값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4761" y="2214589"/>
            <a:ext cx="18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b="1" dirty="0">
                <a:solidFill>
                  <a:srgbClr val="FF0000"/>
                </a:solidFill>
              </a:rPr>
              <a:t>정상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5384" y="3009492"/>
            <a:ext cx="119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808FF"/>
                </a:solidFill>
              </a:rPr>
              <a:t>엔진</a:t>
            </a:r>
            <a:r>
              <a:rPr lang="en-US" altLang="ko-KR" sz="1400" b="1" dirty="0">
                <a:solidFill>
                  <a:srgbClr val="0808FF"/>
                </a:solidFill>
              </a:rPr>
              <a:t> RPM</a:t>
            </a:r>
            <a:endParaRPr lang="ko-KR" altLang="en-US" sz="1400" b="1" dirty="0">
              <a:solidFill>
                <a:srgbClr val="0808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0824" y="4811524"/>
            <a:ext cx="148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400" b="1" dirty="0">
                <a:solidFill>
                  <a:srgbClr val="0B6B0B"/>
                </a:solidFill>
              </a:rPr>
              <a:t>변속기</a:t>
            </a:r>
            <a:r>
              <a:rPr lang="en-US" altLang="ko-KR" sz="1400" b="1" dirty="0">
                <a:solidFill>
                  <a:srgbClr val="0B6B0B"/>
                </a:solidFill>
              </a:rPr>
              <a:t> RPM</a:t>
            </a:r>
            <a:endParaRPr lang="ko-KR" altLang="en-US" sz="1400" b="1" dirty="0">
              <a:solidFill>
                <a:srgbClr val="0B6B0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594F44-9637-4B65-9C6A-C70BF2A186F3}"/>
              </a:ext>
            </a:extLst>
          </p:cNvPr>
          <p:cNvSpPr txBox="1"/>
          <p:nvPr/>
        </p:nvSpPr>
        <p:spPr>
          <a:xfrm>
            <a:off x="586157" y="957151"/>
            <a:ext cx="7754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Clr>
                <a:srgbClr val="7FABD2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</a:rPr>
              <a:t>정상 및 이상 신호에 대한 명확한 정의 부재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A0A9-F395-4DC4-AAE9-81E63C6FDA9F}" type="slidenum">
              <a:rPr lang="ko-KR" altLang="en-US" smtClean="0">
                <a:solidFill>
                  <a:srgbClr val="FFFFFF"/>
                </a:solidFill>
              </a:rPr>
              <a:pPr/>
              <a:t>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theme/theme1.xml><?xml version="1.0" encoding="utf-8"?>
<a:theme xmlns:a="http://schemas.openxmlformats.org/drawingml/2006/main" name="테마1">
  <a:themeElements>
    <a:clrScheme name="Blank 1">
      <a:dk1>
        <a:srgbClr val="000000"/>
      </a:dk1>
      <a:lt1>
        <a:srgbClr val="FFFFFF"/>
      </a:lt1>
      <a:dk2>
        <a:srgbClr val="FDE48B"/>
      </a:dk2>
      <a:lt2>
        <a:srgbClr val="888888"/>
      </a:lt2>
      <a:accent1>
        <a:srgbClr val="7FABD2"/>
      </a:accent1>
      <a:accent2>
        <a:srgbClr val="FCC917"/>
      </a:accent2>
      <a:accent3>
        <a:srgbClr val="FFFFFF"/>
      </a:accent3>
      <a:accent4>
        <a:srgbClr val="000000"/>
      </a:accent4>
      <a:accent5>
        <a:srgbClr val="C0D2E5"/>
      </a:accent5>
      <a:accent6>
        <a:srgbClr val="E4B614"/>
      </a:accent6>
      <a:hlink>
        <a:srgbClr val="BFD5E9"/>
      </a:hlink>
      <a:folHlink>
        <a:srgbClr val="7BBE40"/>
      </a:folHlink>
    </a:clrScheme>
    <a:fontScheme name="사용자 지정 1">
      <a:majorFont>
        <a:latin typeface="Corbel"/>
        <a:ea typeface="나눔고딕"/>
        <a:cs typeface=""/>
      </a:majorFont>
      <a:minorFont>
        <a:latin typeface="Corbe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1_테마1">
  <a:themeElements>
    <a:clrScheme name="Blank 1">
      <a:dk1>
        <a:srgbClr val="000000"/>
      </a:dk1>
      <a:lt1>
        <a:srgbClr val="FFFFFF"/>
      </a:lt1>
      <a:dk2>
        <a:srgbClr val="FDE48B"/>
      </a:dk2>
      <a:lt2>
        <a:srgbClr val="888888"/>
      </a:lt2>
      <a:accent1>
        <a:srgbClr val="7FABD2"/>
      </a:accent1>
      <a:accent2>
        <a:srgbClr val="FCC917"/>
      </a:accent2>
      <a:accent3>
        <a:srgbClr val="FFFFFF"/>
      </a:accent3>
      <a:accent4>
        <a:srgbClr val="000000"/>
      </a:accent4>
      <a:accent5>
        <a:srgbClr val="C0D2E5"/>
      </a:accent5>
      <a:accent6>
        <a:srgbClr val="E4B614"/>
      </a:accent6>
      <a:hlink>
        <a:srgbClr val="BFD5E9"/>
      </a:hlink>
      <a:folHlink>
        <a:srgbClr val="7BBE40"/>
      </a:folHlink>
    </a:clrScheme>
    <a:fontScheme name="사용자 지정 1">
      <a:majorFont>
        <a:latin typeface="Corbel"/>
        <a:ea typeface="나눔고딕"/>
        <a:cs typeface=""/>
      </a:majorFont>
      <a:minorFont>
        <a:latin typeface="Corbe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테마1" id="{41CF98A6-D0B6-4FC7-8DA8-BDB6DAA0852A}" vid="{6BD778FE-83F7-46E6-9E78-C594446EF8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2632</Words>
  <Application>Microsoft Office PowerPoint</Application>
  <PresentationFormat>화면 슬라이드 쇼(4:3)</PresentationFormat>
  <Paragraphs>1068</Paragraphs>
  <Slides>53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55" baseType="lpstr">
      <vt:lpstr>테마1</vt:lpstr>
      <vt:lpstr>1_테마1</vt:lpstr>
      <vt:lpstr>차량 센서의 이상 신호 탐지 방법론</vt:lpstr>
      <vt:lpstr>목차</vt:lpstr>
      <vt:lpstr>연구 목표</vt:lpstr>
      <vt:lpstr>분석 데이터 개요 (1/2)</vt:lpstr>
      <vt:lpstr>분석 데이터 개요 (2/2)</vt:lpstr>
      <vt:lpstr>데이터 전처리 (1/2)</vt:lpstr>
      <vt:lpstr>데이터 전처리 (1/2)</vt:lpstr>
      <vt:lpstr>데이터 전처리 (2/2)</vt:lpstr>
      <vt:lpstr>문제 상황 (1/2)</vt:lpstr>
      <vt:lpstr>문제 상황 (2/2)</vt:lpstr>
      <vt:lpstr>제안 이상 신호 탐지 방법론</vt:lpstr>
      <vt:lpstr>제안 이상 신호 탐지 방법론</vt:lpstr>
      <vt:lpstr>신호 데이터 특성치 추출</vt:lpstr>
      <vt:lpstr>Curve Fitting을 활용한 데이터 특징 추출 (1/2)</vt:lpstr>
      <vt:lpstr>Curve Fitting을 활용한 데이터 특징 추출 (1/2)</vt:lpstr>
      <vt:lpstr>Curve Fitting을 활용한 데이터 특징 추출 (2/2)</vt:lpstr>
      <vt:lpstr>계층적 군집 분석 결과 해석</vt:lpstr>
      <vt:lpstr>정상 추정 군집 예시</vt:lpstr>
      <vt:lpstr>군집 분석 결과 요약</vt:lpstr>
      <vt:lpstr>제안 이상 신호 탐지 방법론</vt:lpstr>
      <vt:lpstr>단일 클래스 분류 방법론</vt:lpstr>
      <vt:lpstr>단일 클래스 분류 방법론</vt:lpstr>
      <vt:lpstr>PCA Reconstruction Error 기반 이상 검출 모델</vt:lpstr>
      <vt:lpstr>PCA Reconstruction 결과</vt:lpstr>
      <vt:lpstr>PCA Reconstruction 결과</vt:lpstr>
      <vt:lpstr>제안 이상 신호 탐지 방법론</vt:lpstr>
      <vt:lpstr>정상 / 이상 신호 이진 분류 방법 (1/2)</vt:lpstr>
      <vt:lpstr>정상 / 이상 신호 이진 분류 방법 (2/2)</vt:lpstr>
      <vt:lpstr>정상 / 이상 신호 이진 분류 결과</vt:lpstr>
      <vt:lpstr>정상 / 이상 신호 이진 분류 결과</vt:lpstr>
      <vt:lpstr>정상 / 이상 신호 이진 분류 결과</vt:lpstr>
      <vt:lpstr>제안 이상 신호 탐지 방법론</vt:lpstr>
      <vt:lpstr>결론 및 향후 연구 방향</vt:lpstr>
      <vt:lpstr>PowerPoint 프레젠테이션</vt:lpstr>
      <vt:lpstr>Appendix: 계층적 군집 분석 결과 해석 (신호 1)</vt:lpstr>
      <vt:lpstr>Appendix: 계층적 군집 분석 결과 해석 (신호 1)</vt:lpstr>
      <vt:lpstr>Appendix: 계층적 군집 분석 결과 해석 (신호 2)</vt:lpstr>
      <vt:lpstr>Appendix: 계층적 군집 분석 결과 해석 (신호 2)</vt:lpstr>
      <vt:lpstr>Appendix: PCA Reconstruction 기반 단일 분류기법</vt:lpstr>
      <vt:lpstr>Appendix: PCA Reconstruction 기반 단일 분류기법</vt:lpstr>
      <vt:lpstr>Appendix: Convolutional Neural Network (CNN)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  <vt:lpstr>Appendix: CNN을 이용한 비정상 신호 분류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 센서의 이상 신호 탐지 방법론</dc:title>
  <dc:creator>심홍기</dc:creator>
  <cp:lastModifiedBy>심홍기</cp:lastModifiedBy>
  <cp:revision>3</cp:revision>
  <dcterms:created xsi:type="dcterms:W3CDTF">2006-08-16T00:00:00Z</dcterms:created>
  <dcterms:modified xsi:type="dcterms:W3CDTF">2017-06-02T06:34:53Z</dcterms:modified>
</cp:coreProperties>
</file>