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9F86FA-9CAE-45B9-B94A-3D89F2AC92A3}">
  <a:tblStyle styleId="{F99F86FA-9CAE-45B9-B94A-3D89F2AC92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uese05.tistory.com/11" TargetMode="External"/><Relationship Id="rId3" Type="http://schemas.openxmlformats.org/officeDocument/2006/relationships/hyperlink" Target="http://jake.dothome.co.kr/namespace/" TargetMode="Externa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uese05.tistory.com/11" TargetMode="External"/><Relationship Id="rId3" Type="http://schemas.openxmlformats.org/officeDocument/2006/relationships/hyperlink" Target="http://jake.dothome.co.kr/namespace/" TargetMode="Externa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Ubuntu 16.04 / 고정 IP 설정하는 방법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설정 파일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네트워크 설정 파일은 /etc/network/interfaces입니다.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설정 파일 수정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우분투를 유동 IP로 설치했다면 설정 파일의 내용은 다음과 비슷하게 되어 있습니다.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The primary network interface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 enp0s3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iface enp0s3 inet dhcp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The primary network interface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 enp0s3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iface enp0s3 inet dhcp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이를 다음처럼 바꿉니다. (xxx.xxx.xxx.xxx는 네트워크 환경에 맞게 수정합니다.)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 The primary network interface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 enp0s3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iface enp0s3 inet static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address xxx.xxx.xxx.xxx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netmask xxx.xxx.xxx.xxx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gateway xxx.xxx.xxx.xxx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dns-nameservers xxx.xxx.xxx.xxx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네트워크 재시작 또는 재부팅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다음과 같이 명령하여 네트워크를 재시작합니다.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systemctl restart networking.service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만약 위와 같이 해도 IP가 바뀌지 않는다면 재부팅합니다.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네트워크 상황은 다음 명령으로 확인할 수 있습니다.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414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ifconfig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Shape 1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Shape 1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Shape 15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Shape 1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Shape 1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Shape 1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Shape 16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Shape 1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Shape 1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Shape 1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Shape 1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Shape 1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Shape 1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Shape 1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Shape 17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Shape 1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Shape 1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Shape 17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Shape 1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Shape 17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Shape 1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Shape 1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Shape 1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Shape 17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Shape 1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Shape 18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Shape 1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Shape 18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Shape 1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Shape 18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Shape 1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Shape 18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Shape 1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Shape 18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Shape 1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Shape 19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Shape 1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Shape 19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Shape 19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Shape 19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Shape 19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Shape 1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Shape 19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Shape 19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Shape 19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Shape 19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Shape 20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Shape 20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 네트워크를 통해 접속은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매니저 노드의 컨테이너가 아니라도 포트를 통해 접속 가능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root@swarm-manager:~# docker service create --name hostname \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-p 8080:80 \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--replicas=4 \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ubuntu:apache-php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pin image ubuntu:apache-php to digest: manifest unknown: manifest unknown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Shape 20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Shape 20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Shape 20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Shape 20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Shape 20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Shape 20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Shape 20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Shape 20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Shape 20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Shape 20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Shape 20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Shape 20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Shape 2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Shape 2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Shape 2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Shape 2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Shape 2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Shape 2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Shape 2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Shape 2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Shape 2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Shape 22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Shape 2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Shape 2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Shape 2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Shape 22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Shape 2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Shape 2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Shape 2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Shape 2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Shape 2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Shape 22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Shape 2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Shape 2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Shape 2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Shape 2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Shape 2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Shape 23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Shape 2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Shape 23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Shape 2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Shape 23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Shape 2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Shape 23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Shape 2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Shape 2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Shape 23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Shape 2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Shape 23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Shape 2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Shape 24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Shape 2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Shape 24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Shape 2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Shape 24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Shape 2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Shape 24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Shape 2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Shape 24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Shape 2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Shape 24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Shape 2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Shape 24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Shape 2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Shape 25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Shape 2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Shape 25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Shape 2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Shape 25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Shape 2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Shape 25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Shape 2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Shape 2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Shape 25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Shape 2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Shape 25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Shape 2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Shape 25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Shape 2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Shape 25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Shape 2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네임스페이스 관련 자료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http://bluese05.tistory.com/11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http://jake.dothome.co.kr/namespace/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Shape 26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Shape 2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네임스페이스 관련 자료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http://bluese05.tistory.com/11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http://jake.dothome.co.kr/namespace/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Shape 26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Shape 2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Shape 26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Shape 2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Shape 26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Shape 2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Shape 26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Shape 2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Shape 26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Shape 2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Shape 26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Shape 2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Shape 27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Shape 2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Shape 27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Shape 2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Shape 27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Shape 2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Shape 27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Shape 2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Shape 27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Shape 2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Shape 27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Shape 2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최소자원 요청: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메모리의 최소자원 요청후 애플리케이션이 실행 되면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메모리 사용량은 계속 증가하며, 노드의 시스템 메모리가 부족해 지면,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컨테이너를 재시작 한다.</a:t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Shape 27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Shape 2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Shape 28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Shape 2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Shape 28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Shape 28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Shape 28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Shape 2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Shape 28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Shape 2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Shape 28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Shape 2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Shape 29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Shape 2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Shape 29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7" name="Shape 2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Shape 29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0" name="Shape 29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Shape 29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Shape 29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Shape 29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5" name="Shape 2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Shape 29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8" name="Shape 29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Shape 29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7" name="Shape 29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Shape 30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Shape 30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Shape 30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Shape 30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Shape 30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6" name="Shape 30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9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Shape 30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1" name="Shape 30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Shape 30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3" name="Shape 30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hape 30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Shape 3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Shape 30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8" name="Shape 30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Shape 3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Shape 3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Shape 3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Shape 3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8" name="Shape 3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Shape 3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Shape 3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Shape 3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2" name="Shape 3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Shape 3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7" name="Shape 3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Shape 3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Shape 3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Shape 32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1" name="Shape 3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Shape 32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8" name="Shape 3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Shape 3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Shape 3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Shape 32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Shape 3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Shape 3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3" name="Shape 3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Shape 32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6" name="Shape 3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Shape 3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Shape 3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Shape 32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8" name="Shape 3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Shape 33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Shape 3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실행중 swap 메모리 할당오류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root@ubuntu:~# docker run -it --name swap_500m \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/>
              <a:t> --memory=200m \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--memory-swap=500m \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ubuntu:14.04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Your kernel does not support swap limit capabilities or the cgroup is not mounted. Memory limited without swap.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Shape 10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Shape 1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Shape 1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Shape 1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Shape 1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Shape 1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Shape 1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Shape 1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Shape 1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Shape 1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Shape 1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Shape 1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Shape 1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Shape 1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Shape 1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Shape 1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Shape 1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Shape 1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Shape 1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Shape 1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Shape 1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Shape 1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Shape 1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Shape 1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154895" y="5204762"/>
            <a:ext cx="989100" cy="131716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6181163" y="5204762"/>
            <a:ext cx="989100" cy="131716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7170274" y="5204762"/>
            <a:ext cx="989100" cy="13171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154757" y="5204780"/>
            <a:ext cx="989100" cy="131716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21962"/>
            <a:ext cx="9144000" cy="335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73600" y="1263000"/>
            <a:ext cx="8276100" cy="253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>
            <a:off x="0" y="-14856"/>
            <a:ext cx="9144000" cy="3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8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2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3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24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25.png"/><Relationship Id="rId4" Type="http://schemas.openxmlformats.org/officeDocument/2006/relationships/hyperlink" Target="http://localhost:808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26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27.png"/><Relationship Id="rId4" Type="http://schemas.openxmlformats.org/officeDocument/2006/relationships/hyperlink" Target="http://localhost:8080" TargetMode="Externa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28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29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30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32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31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33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engine/installation/#time-based-release-schedule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132550" y="2366975"/>
            <a:ext cx="60927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&amp; Kubernetes</a:t>
            </a:r>
            <a:endParaRPr sz="1800"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924175" y="3545025"/>
            <a:ext cx="58746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강사 : 김정석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도커엔진 설치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Shape 18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63250" y="1301575"/>
            <a:ext cx="7974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최신 버전 업데이트 및 패치적용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63250" y="2292175"/>
            <a:ext cx="7974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최신 도커엔진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Shape 190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apt install docker.io -y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1" name="Shape 191"/>
          <p:cNvSpPr txBox="1"/>
          <p:nvPr>
            <p:ph idx="1" type="body"/>
          </p:nvPr>
        </p:nvSpPr>
        <p:spPr>
          <a:xfrm>
            <a:off x="663250" y="32827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도커엔진 시작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952500" y="37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systemctl start docker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952500" y="18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apt-get update &amp;&amp; apt-get upgrade -y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4" name="Shape 194"/>
          <p:cNvSpPr txBox="1"/>
          <p:nvPr>
            <p:ph idx="1" type="body"/>
          </p:nvPr>
        </p:nvSpPr>
        <p:spPr>
          <a:xfrm>
            <a:off x="663250" y="42733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도커엔진 테스트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952500" y="47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run hello-world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44" name="Shape 154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45" name="Shape 154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Shape 154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47" name="Shape 154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8" name="Shape 154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healthcheck 컨테이너 생성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49" name="Shape 154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-P nginx:healthcheck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d4061b732e91acfec1098581b3b3e3859a1c1e70a96e30bd5b00cb271da0a3ed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50" name="Shape 1550"/>
          <p:cNvSpPr txBox="1"/>
          <p:nvPr>
            <p:ph idx="1" type="body"/>
          </p:nvPr>
        </p:nvSpPr>
        <p:spPr>
          <a:xfrm>
            <a:off x="952500" y="2925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상태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51" name="Shape 1551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ps | grep nginx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d4061b732e91        nginx:healthcheck   "nginx -g 'daemon ..."   3 minutes ago       Up 3 minutes (healthy)   0.0.0.0:32768-&gt;80/tcp    stupefied_bose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52" name="Shape 1552"/>
          <p:cNvSpPr txBox="1"/>
          <p:nvPr>
            <p:ph idx="1" type="body"/>
          </p:nvPr>
        </p:nvSpPr>
        <p:spPr>
          <a:xfrm>
            <a:off x="663250" y="25969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-P :  컨테이너 포트를 호스트의 랜덤포트로 노출</a:t>
            </a:r>
            <a:endParaRPr sz="1400"/>
          </a:p>
        </p:txBody>
      </p:sp>
      <p:sp>
        <p:nvSpPr>
          <p:cNvPr id="1553" name="Shape 1553"/>
          <p:cNvSpPr txBox="1"/>
          <p:nvPr>
            <p:ph idx="1" type="body"/>
          </p:nvPr>
        </p:nvSpPr>
        <p:spPr>
          <a:xfrm>
            <a:off x="952500" y="3976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54" name="Shape 1554"/>
          <p:cNvGraphicFramePr/>
          <p:nvPr/>
        </p:nvGraphicFramePr>
        <p:xfrm>
          <a:off x="952500" y="4376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d4061b | grep -B 3 -A 6 health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"StartedAt": "2017-11-14T14:31:06.962028619Z",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"FinishedAt": "0001-01-01T00:00:00Z",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"Health": {</a:t>
                      </a:r>
                      <a:b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"Status": "healthy",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"FailingStreak": 0,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"Log": [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{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"Start": "2017-11-14T23:33:07.011529837+09:00",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"End": "2017-11-14T23:33:07.055825695+09:00",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"ExitCode":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60" name="Shape 156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61" name="Shape 156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2" name="Shape 156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63" name="Shape 15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4" name="Shape 156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SHELL</a:t>
            </a:r>
            <a:r>
              <a:rPr lang="en" sz="1400"/>
              <a:t> : 이미지 빌드중 명령 실행을 위한 셸 지정</a:t>
            </a:r>
            <a:endParaRPr sz="1400"/>
          </a:p>
          <a:p>
            <a:pPr indent="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    기본값 [ Linux : /bin/sh -c , Windows : cmd /S /C ]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65" name="Shape 1565"/>
          <p:cNvGraphicFramePr/>
          <p:nvPr/>
        </p:nvGraphicFramePr>
        <p:xfrm>
          <a:off x="952500" y="24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node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hello, node!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SHELL ["/usr/local/bin/node"]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-v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66" name="Shape 1566"/>
          <p:cNvSpPr txBox="1"/>
          <p:nvPr>
            <p:ph idx="1" type="body"/>
          </p:nvPr>
        </p:nvSpPr>
        <p:spPr>
          <a:xfrm>
            <a:off x="952500" y="3366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nodetest</a:t>
            </a:r>
            <a:r>
              <a:rPr lang="en" sz="1400"/>
              <a:t> 이미지 빌드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67" name="Shape 1567"/>
          <p:cNvGraphicFramePr/>
          <p:nvPr/>
        </p:nvGraphicFramePr>
        <p:xfrm>
          <a:off x="952500" y="3766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./ -t nodetest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1/4 : FROM node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v9.1.0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built 1fad63a47199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tagged nodetest:latest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68" name="Shape 1568"/>
          <p:cNvSpPr txBox="1"/>
          <p:nvPr>
            <p:ph idx="1" type="body"/>
          </p:nvPr>
        </p:nvSpPr>
        <p:spPr>
          <a:xfrm>
            <a:off x="663250" y="51720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/usr/local/bin/node 의 버전 출력 확인</a:t>
            </a:r>
            <a:endParaRPr sz="1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74" name="Shape 157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75" name="Shape 157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6" name="Shape 157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77" name="Shape 157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8" name="Shape 1578"/>
          <p:cNvSpPr txBox="1"/>
          <p:nvPr>
            <p:ph idx="1" type="body"/>
          </p:nvPr>
        </p:nvSpPr>
        <p:spPr>
          <a:xfrm>
            <a:off x="952500" y="2163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COPY</a:t>
            </a:r>
            <a:r>
              <a:rPr lang="en" sz="1400"/>
              <a:t> : 로컬 디렉토리에서 읽어 들인 컨텍스트를 이미지 파일에 복사</a:t>
            </a:r>
            <a:endParaRPr sz="1400"/>
          </a:p>
          <a:p>
            <a:pPr indent="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    사용 형식은 ADD 와 같음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79" name="Shape 1579"/>
          <p:cNvGraphicFramePr/>
          <p:nvPr/>
        </p:nvGraphicFramePr>
        <p:xfrm>
          <a:off x="952500" y="28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 test.html /home/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 [“test.html”, “/home/”]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80" name="Shape 1580"/>
          <p:cNvSpPr txBox="1"/>
          <p:nvPr>
            <p:ph idx="1" type="body"/>
          </p:nvPr>
        </p:nvSpPr>
        <p:spPr>
          <a:xfrm>
            <a:off x="952500" y="3824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ADD : </a:t>
            </a:r>
            <a:r>
              <a:rPr lang="en" sz="1400"/>
              <a:t> 로컬파일, URL, tar 파일 등도 복사 가능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81" name="Shape 1581"/>
          <p:cNvGraphicFramePr/>
          <p:nvPr/>
        </p:nvGraphicFramePr>
        <p:xfrm>
          <a:off x="952500" y="4223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http://ftp.daumkakao.com/centos/timestamp.txt /home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test.tar /home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82" name="Shape 1582"/>
          <p:cNvSpPr txBox="1"/>
          <p:nvPr>
            <p:ph idx="1" type="body"/>
          </p:nvPr>
        </p:nvSpPr>
        <p:spPr>
          <a:xfrm>
            <a:off x="434650" y="17430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COPY 와 ADD 차이점</a:t>
            </a:r>
            <a:endParaRPr sz="1400"/>
          </a:p>
        </p:txBody>
      </p:sp>
      <p:sp>
        <p:nvSpPr>
          <p:cNvPr id="1583" name="Shape 1583"/>
          <p:cNvSpPr txBox="1"/>
          <p:nvPr>
            <p:ph idx="1" type="body"/>
          </p:nvPr>
        </p:nvSpPr>
        <p:spPr>
          <a:xfrm>
            <a:off x="663250" y="33432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COPY 는 파일만 이미지에 복사 가능</a:t>
            </a:r>
            <a:endParaRPr sz="1400"/>
          </a:p>
        </p:txBody>
      </p:sp>
      <p:sp>
        <p:nvSpPr>
          <p:cNvPr id="1584" name="Shape 1584"/>
          <p:cNvSpPr txBox="1"/>
          <p:nvPr>
            <p:ph idx="1" type="body"/>
          </p:nvPr>
        </p:nvSpPr>
        <p:spPr>
          <a:xfrm>
            <a:off x="663250" y="4859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tar 파일은 자동으로 해제해서 추가 됨</a:t>
            </a:r>
            <a:endParaRPr sz="1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hape 15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90" name="Shape 159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91" name="Shape 15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Shape 15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93" name="Shape 15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4" name="Shape 1594"/>
          <p:cNvSpPr txBox="1"/>
          <p:nvPr>
            <p:ph idx="1" type="body"/>
          </p:nvPr>
        </p:nvSpPr>
        <p:spPr>
          <a:xfrm>
            <a:off x="952500" y="2163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ENTRYPOINT : CMD 와 동일하게 컨테이너가 시작될 때 수행할 명령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    커맨드를 인자로 사용할 수 있는 </a:t>
            </a:r>
            <a:r>
              <a:rPr b="1" lang="en" sz="1400">
                <a:solidFill>
                  <a:srgbClr val="FF0000"/>
                </a:solidFill>
              </a:rPr>
              <a:t>스크립트의 역활</a:t>
            </a:r>
            <a:r>
              <a:rPr lang="en" sz="1400"/>
              <a:t>을 할 수 있음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95" name="Shape 1595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no_entropoint ubuntu:14.04 /bin/bash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root@760b8d745ecc:/#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96" name="Shape 1596"/>
          <p:cNvSpPr txBox="1"/>
          <p:nvPr>
            <p:ph idx="1" type="body"/>
          </p:nvPr>
        </p:nvSpPr>
        <p:spPr>
          <a:xfrm>
            <a:off x="952500" y="4205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ENTRYPOINT 명령 실행시 /bin/bash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97" name="Shape 1597"/>
          <p:cNvGraphicFramePr/>
          <p:nvPr/>
        </p:nvGraphicFramePr>
        <p:xfrm>
          <a:off x="952500" y="4604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--entrypoint="echo" --name yes_entrypoint ubuntu:14.04 /bin/bash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/bin/bash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98" name="Shape 1598"/>
          <p:cNvSpPr txBox="1"/>
          <p:nvPr>
            <p:ph idx="1" type="body"/>
          </p:nvPr>
        </p:nvSpPr>
        <p:spPr>
          <a:xfrm>
            <a:off x="510850" y="17430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ENTRYPOINT 와 CMD 차이점</a:t>
            </a:r>
            <a:endParaRPr sz="1400"/>
          </a:p>
        </p:txBody>
      </p:sp>
      <p:sp>
        <p:nvSpPr>
          <p:cNvPr id="1599" name="Shape 1599"/>
          <p:cNvSpPr txBox="1"/>
          <p:nvPr>
            <p:ph idx="1" type="body"/>
          </p:nvPr>
        </p:nvSpPr>
        <p:spPr>
          <a:xfrm>
            <a:off x="663250" y="50880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echo 명령의 인자값으로 “/bin/bash” 사용, 결국 echo 명령 실행 </a:t>
            </a:r>
            <a:endParaRPr sz="1400"/>
          </a:p>
        </p:txBody>
      </p:sp>
      <p:sp>
        <p:nvSpPr>
          <p:cNvPr id="1600" name="Shape 1600"/>
          <p:cNvSpPr txBox="1"/>
          <p:nvPr>
            <p:ph idx="1" type="body"/>
          </p:nvPr>
        </p:nvSpPr>
        <p:spPr>
          <a:xfrm>
            <a:off x="952500" y="2925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CMD 명령 실행시 /bin/bash</a:t>
            </a:r>
            <a:endParaRPr sz="1400"/>
          </a:p>
        </p:txBody>
      </p:sp>
      <p:sp>
        <p:nvSpPr>
          <p:cNvPr id="1601" name="Shape 1601"/>
          <p:cNvSpPr txBox="1"/>
          <p:nvPr>
            <p:ph idx="1" type="body"/>
          </p:nvPr>
        </p:nvSpPr>
        <p:spPr>
          <a:xfrm>
            <a:off x="663250" y="380833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/bin/bash 명령을 실행</a:t>
            </a:r>
            <a:endParaRPr sz="1400"/>
          </a:p>
        </p:txBody>
      </p:sp>
      <p:sp>
        <p:nvSpPr>
          <p:cNvPr id="1602" name="Shape 1602"/>
          <p:cNvSpPr txBox="1"/>
          <p:nvPr>
            <p:ph idx="1" type="body"/>
          </p:nvPr>
        </p:nvSpPr>
        <p:spPr>
          <a:xfrm>
            <a:off x="434650" y="5621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CMD 와 ENTRYPOINT 둘다 설정되지 않으면 이미지 빌드시 에러발생 </a:t>
            </a:r>
            <a:endParaRPr sz="1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Shape 160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608" name="Shape 160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609" name="Shape 160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Shape 161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11" name="Shape 161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12" name="Shape 1612"/>
          <p:cNvGraphicFramePr/>
          <p:nvPr/>
        </p:nvGraphicFramePr>
        <p:xfrm>
          <a:off x="952500" y="21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entrypoint_sh --entrypoint=”/test.sh” ubuntu:14.04 /bin/bash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13" name="Shape 1613"/>
          <p:cNvSpPr txBox="1"/>
          <p:nvPr>
            <p:ph idx="1" type="body"/>
          </p:nvPr>
        </p:nvSpPr>
        <p:spPr>
          <a:xfrm>
            <a:off x="952500" y="3290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ENTRYPOINT 와 --entrypoint 의 우선순위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14" name="Shape 1614"/>
          <p:cNvSpPr txBox="1"/>
          <p:nvPr>
            <p:ph idx="1" type="body"/>
          </p:nvPr>
        </p:nvSpPr>
        <p:spPr>
          <a:xfrm>
            <a:off x="663250" y="36402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Dockerfile 에 정의한 ENTRYPOINT 는 Docker run 명령에서 --entrypoint 옵션으로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재정의 된 명령으로 덮어 쓰입니다. </a:t>
            </a:r>
            <a:endParaRPr sz="1400"/>
          </a:p>
        </p:txBody>
      </p:sp>
      <p:sp>
        <p:nvSpPr>
          <p:cNvPr id="1615" name="Shape 1615"/>
          <p:cNvSpPr txBox="1"/>
          <p:nvPr>
            <p:ph idx="1" type="body"/>
          </p:nvPr>
        </p:nvSpPr>
        <p:spPr>
          <a:xfrm>
            <a:off x="952500" y="1782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entrypoint 를 이용한 스크립트 실행</a:t>
            </a:r>
            <a:endParaRPr sz="1400"/>
          </a:p>
        </p:txBody>
      </p:sp>
      <p:sp>
        <p:nvSpPr>
          <p:cNvPr id="1616" name="Shape 1616"/>
          <p:cNvSpPr txBox="1"/>
          <p:nvPr>
            <p:ph idx="1" type="body"/>
          </p:nvPr>
        </p:nvSpPr>
        <p:spPr>
          <a:xfrm>
            <a:off x="663250" y="2536457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실행할 스크립트는 컨테이너 내부에 존재 해야함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COPY 혹은 ADD 명령을 이용해 이미지 빌드시 복사 필요</a:t>
            </a:r>
            <a:endParaRPr sz="1400"/>
          </a:p>
        </p:txBody>
      </p:sp>
      <p:graphicFrame>
        <p:nvGraphicFramePr>
          <p:cNvPr id="1617" name="Shape 1617"/>
          <p:cNvGraphicFramePr/>
          <p:nvPr/>
        </p:nvGraphicFramePr>
        <p:xfrm>
          <a:off x="952500" y="46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update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install apache2 -y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entrypoint.sh /entrypoint.sh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chmod +x /entrypoint.sh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ENTRYPOINT ["/bin/bash", "/entrypoint.sh"]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18" name="Shape 1618"/>
          <p:cNvSpPr txBox="1"/>
          <p:nvPr>
            <p:ph idx="1" type="body"/>
          </p:nvPr>
        </p:nvSpPr>
        <p:spPr>
          <a:xfrm>
            <a:off x="952500" y="4296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ENTRYPOINT 사용 예</a:t>
            </a:r>
            <a:endParaRPr sz="1400"/>
          </a:p>
        </p:txBody>
      </p:sp>
      <p:sp>
        <p:nvSpPr>
          <p:cNvPr id="1619" name="Shape 1619"/>
          <p:cNvSpPr txBox="1"/>
          <p:nvPr>
            <p:ph idx="1" type="body"/>
          </p:nvPr>
        </p:nvSpPr>
        <p:spPr>
          <a:xfrm>
            <a:off x="663250" y="59497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[“bin/bash”, “entrypoint.sh”] : JSON 형태 배열로 명령어 정의 가능</a:t>
            </a:r>
            <a:endParaRPr sz="1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Shape 162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625" name="Shape 162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626" name="Shape 162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Shape 162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28" name="Shape 162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9" name="Shape 1629"/>
          <p:cNvSpPr txBox="1"/>
          <p:nvPr>
            <p:ph idx="1" type="body"/>
          </p:nvPr>
        </p:nvSpPr>
        <p:spPr>
          <a:xfrm>
            <a:off x="952500" y="2163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일반형식 사용의 예</a:t>
            </a:r>
            <a:endParaRPr sz="1400"/>
          </a:p>
        </p:txBody>
      </p:sp>
      <p:graphicFrame>
        <p:nvGraphicFramePr>
          <p:cNvPr id="1630" name="Shape 1630"/>
          <p:cNvGraphicFramePr/>
          <p:nvPr/>
        </p:nvGraphicFramePr>
        <p:xfrm>
          <a:off x="952500" y="256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CMD echo 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-&gt; /bin/sh -c echo 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ENTRYPOINT /entrypoint.sh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-&gt; /bin/sh -c /entrypoint.hs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31" name="Shape 1631"/>
          <p:cNvSpPr txBox="1"/>
          <p:nvPr>
            <p:ph idx="1" type="body"/>
          </p:nvPr>
        </p:nvSpPr>
        <p:spPr>
          <a:xfrm>
            <a:off x="952500" y="3900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JSON 배열 형식 사용의 예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32" name="Shape 1632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CMD [“echo”, “test”]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-&gt; echo 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ENTRYPOINT [“/bin/bash”, “/entrypoint.sh”]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-&gt; /bin/bash /entrypoint.sh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33" name="Shape 1633"/>
          <p:cNvSpPr txBox="1"/>
          <p:nvPr>
            <p:ph idx="1" type="body"/>
          </p:nvPr>
        </p:nvSpPr>
        <p:spPr>
          <a:xfrm>
            <a:off x="434650" y="17430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JSON 배열 형태와 일반 형식의</a:t>
            </a:r>
            <a:r>
              <a:rPr lang="en" sz="1400"/>
              <a:t> 차이점</a:t>
            </a:r>
            <a:endParaRPr sz="1400"/>
          </a:p>
        </p:txBody>
      </p:sp>
      <p:sp>
        <p:nvSpPr>
          <p:cNvPr id="1634" name="Shape 1634"/>
          <p:cNvSpPr txBox="1"/>
          <p:nvPr>
            <p:ph idx="1" type="body"/>
          </p:nvPr>
        </p:nvSpPr>
        <p:spPr>
          <a:xfrm>
            <a:off x="663250" y="349568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명령 실행시 “/bin/sh -c” 가 기본값으로 실행됨 </a:t>
            </a:r>
            <a:endParaRPr sz="1400"/>
          </a:p>
        </p:txBody>
      </p:sp>
      <p:sp>
        <p:nvSpPr>
          <p:cNvPr id="1635" name="Shape 1635"/>
          <p:cNvSpPr txBox="1"/>
          <p:nvPr>
            <p:ph idx="1" type="body"/>
          </p:nvPr>
        </p:nvSpPr>
        <p:spPr>
          <a:xfrm>
            <a:off x="663250" y="5240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배열로 선언된 실제 명령만 실행됨</a:t>
            </a:r>
            <a:endParaRPr sz="1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 txBox="1"/>
          <p:nvPr>
            <p:ph type="title"/>
          </p:nvPr>
        </p:nvSpPr>
        <p:spPr>
          <a:xfrm>
            <a:off x="598100" y="1498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장 도커 스웜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1" name="Shape 1641"/>
          <p:cNvSpPr txBox="1"/>
          <p:nvPr>
            <p:ph type="title"/>
          </p:nvPr>
        </p:nvSpPr>
        <p:spPr>
          <a:xfrm>
            <a:off x="1838900" y="3022200"/>
            <a:ext cx="6920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과 도커 스웜 모드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설치 와 노드관리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서비스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네트워크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스웜 볼륨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Shape 16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</a:t>
            </a:r>
            <a:endParaRPr/>
          </a:p>
        </p:txBody>
      </p:sp>
      <p:sp>
        <p:nvSpPr>
          <p:cNvPr id="1647" name="Shape 1647"/>
          <p:cNvSpPr txBox="1"/>
          <p:nvPr>
            <p:ph idx="1" type="body"/>
          </p:nvPr>
        </p:nvSpPr>
        <p:spPr>
          <a:xfrm>
            <a:off x="663250" y="1301575"/>
            <a:ext cx="79746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사용 이유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서버 자원이 부족한 경우 서버 자원 확장 필요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out 확장을 위한 병렬 클러스터 구성 필요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여러 대의 서버를 하나의 풀로 관리 가능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새로운 서버를 추가됐을 때 발견 하고 관리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컨테이너를 서버에 할당 할 때 스케줄러와 로드밸런싱 문제 해결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대표적인 도커 제공 클러스터 엔진</a:t>
            </a:r>
            <a:endParaRPr/>
          </a:p>
        </p:txBody>
      </p:sp>
      <p:cxnSp>
        <p:nvCxnSpPr>
          <p:cNvPr id="1648" name="Shape 164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9" name="Shape 164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</a:t>
            </a:r>
            <a:r>
              <a:rPr lang="en" sz="1200">
                <a:solidFill>
                  <a:schemeClr val="lt1"/>
                </a:solidFill>
              </a:rPr>
              <a:t>장 도커 스웜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50" name="Shape 165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와 </a:t>
            </a:r>
            <a:r>
              <a:rPr lang="en"/>
              <a:t>도커 스웜</a:t>
            </a:r>
            <a:endParaRPr/>
          </a:p>
        </p:txBody>
      </p:sp>
      <p:sp>
        <p:nvSpPr>
          <p:cNvPr id="1656" name="Shape 1656"/>
          <p:cNvSpPr txBox="1"/>
          <p:nvPr>
            <p:ph idx="1" type="body"/>
          </p:nvPr>
        </p:nvSpPr>
        <p:spPr>
          <a:xfrm>
            <a:off x="663250" y="2977975"/>
            <a:ext cx="7974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버전 1.6 이후 부터 사용 가능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스웜 에이전트가 컨테이너로서 별도로 존재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분산 코디네이터를 외부에 별도로 구성 필요</a:t>
            </a:r>
            <a:endParaRPr/>
          </a:p>
        </p:txBody>
      </p:sp>
      <p:cxnSp>
        <p:nvCxnSpPr>
          <p:cNvPr id="1657" name="Shape 165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8" name="Shape 165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59" name="Shape 165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0" name="Shape 1660"/>
          <p:cNvSpPr txBox="1"/>
          <p:nvPr>
            <p:ph idx="1" type="body"/>
          </p:nvPr>
        </p:nvSpPr>
        <p:spPr>
          <a:xfrm>
            <a:off x="663250" y="1301575"/>
            <a:ext cx="79746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모드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버전 1.12 버전 이후 부터 사용 가능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스웜 에이전트가 도커 자체에 내장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분산 코디네이터 설치 필요 없음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Shape 1661"/>
          <p:cNvSpPr txBox="1"/>
          <p:nvPr>
            <p:ph idx="1" type="body"/>
          </p:nvPr>
        </p:nvSpPr>
        <p:spPr>
          <a:xfrm>
            <a:off x="434650" y="4783258"/>
            <a:ext cx="79746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도커 클러스터를 구성하 위한 필수 도구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분산 코디네이터 : 각종 정보를 저장하고 동기화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클러스터 매니저 : 클러스터 내 서버 관리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에이전트 : </a:t>
            </a:r>
            <a:r>
              <a:rPr lang="en" sz="1400"/>
              <a:t> 클러스터 내 서버 제어</a:t>
            </a:r>
            <a:endParaRPr sz="1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</a:t>
            </a:r>
            <a:endParaRPr/>
          </a:p>
        </p:txBody>
      </p:sp>
      <p:cxnSp>
        <p:nvCxnSpPr>
          <p:cNvPr id="1667" name="Shape 166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8" name="Shape 166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69" name="Shape 166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0" name="Shape 1670"/>
          <p:cNvSpPr txBox="1"/>
          <p:nvPr>
            <p:ph idx="1" type="body"/>
          </p:nvPr>
        </p:nvSpPr>
        <p:spPr>
          <a:xfrm>
            <a:off x="663250" y="1301575"/>
            <a:ext cx="7974600" cy="23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모드 특징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웹서비스 컨테이너를 다루기위한 클러스터링 구성에 적합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매니저 노드와 워커 노드로 구성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매니저 노드는 1개 이상 , 홀수 개수로 구성 권장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워커 노드가 없어도 매니저노드가 워커 노드 역활 포함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매니저 노드의 절반 이상에 장애 발생시 복구될 때 까지 클러스터의 운영 중단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1671" name="Shape 1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25" y="3610475"/>
            <a:ext cx="4283549" cy="25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도커데몬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도커구조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Shape 20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Shape 205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which docker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/usr/bin/docker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>
            <p:ph idx="1" type="body"/>
          </p:nvPr>
        </p:nvSpPr>
        <p:spPr>
          <a:xfrm>
            <a:off x="663250" y="1682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명령어</a:t>
            </a:r>
            <a:endParaRPr sz="1400"/>
          </a:p>
        </p:txBody>
      </p:sp>
      <p:graphicFrame>
        <p:nvGraphicFramePr>
          <p:cNvPr id="207" name="Shape 207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ps aux | grep docker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avahi       706  0.0  0.0  30204  1816 ?        Ss   05:45   0:00 avahi-daemon: running [docker1.local]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root        923  0.3  2.2 675780 41280 ?        Ssl  05:45   0:21 /usr/bin/dockerd --insecure-registry 192.168.35.51:5000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ls /var/run/docker.sock 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/var/run/docker.sock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8" name="Shape 208"/>
          <p:cNvSpPr txBox="1"/>
          <p:nvPr>
            <p:ph idx="1" type="body"/>
          </p:nvPr>
        </p:nvSpPr>
        <p:spPr>
          <a:xfrm>
            <a:off x="663250" y="29017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프로세스</a:t>
            </a:r>
            <a:endParaRPr sz="1400"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891850" y="44257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dockerd : 도커 엔진의 프로세스는 dockerd 파일로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클라이언트는 /var/run/docker.sock 유닉스 소켓을 통해 API 명령 호출</a:t>
            </a:r>
            <a:endParaRPr sz="1400"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91850" y="2573448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: 클라이언트 CLI 명령어</a:t>
            </a:r>
            <a:endParaRPr sz="1400"/>
          </a:p>
        </p:txBody>
      </p:sp>
      <p:grpSp>
        <p:nvGrpSpPr>
          <p:cNvPr id="211" name="Shape 211"/>
          <p:cNvGrpSpPr/>
          <p:nvPr/>
        </p:nvGrpSpPr>
        <p:grpSpPr>
          <a:xfrm>
            <a:off x="1164850" y="5293875"/>
            <a:ext cx="6381800" cy="912600"/>
            <a:chOff x="1164850" y="5293875"/>
            <a:chExt cx="6381800" cy="912600"/>
          </a:xfrm>
        </p:grpSpPr>
        <p:sp>
          <p:nvSpPr>
            <p:cNvPr id="212" name="Shape 212"/>
            <p:cNvSpPr/>
            <p:nvPr/>
          </p:nvSpPr>
          <p:spPr>
            <a:xfrm>
              <a:off x="2484450" y="5293875"/>
              <a:ext cx="5062200" cy="813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3729650" y="5439475"/>
              <a:ext cx="1218300" cy="54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도커 클라이언트</a:t>
              </a:r>
              <a:endParaRPr sz="100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6253650" y="5439473"/>
              <a:ext cx="1066500" cy="54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도커 데몬</a:t>
              </a:r>
              <a:endParaRPr sz="1000"/>
            </a:p>
          </p:txBody>
        </p:sp>
        <p:cxnSp>
          <p:nvCxnSpPr>
            <p:cNvPr id="215" name="Shape 215"/>
            <p:cNvCxnSpPr>
              <a:stCxn id="213" idx="3"/>
              <a:endCxn id="214" idx="1"/>
            </p:cNvCxnSpPr>
            <p:nvPr/>
          </p:nvCxnSpPr>
          <p:spPr>
            <a:xfrm>
              <a:off x="4947950" y="5711875"/>
              <a:ext cx="130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Shape 216"/>
            <p:cNvCxnSpPr>
              <a:endCxn id="213" idx="1"/>
            </p:cNvCxnSpPr>
            <p:nvPr/>
          </p:nvCxnSpPr>
          <p:spPr>
            <a:xfrm>
              <a:off x="2170250" y="5711875"/>
              <a:ext cx="155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" name="Shape 217"/>
            <p:cNvSpPr txBox="1"/>
            <p:nvPr/>
          </p:nvSpPr>
          <p:spPr>
            <a:xfrm>
              <a:off x="2460250" y="5451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docker version</a:t>
              </a:r>
              <a:endParaRPr sz="800"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974850" y="5451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/var/run/docker.sock</a:t>
              </a:r>
              <a:endParaRPr sz="800"/>
            </a:p>
          </p:txBody>
        </p:sp>
        <p:pic>
          <p:nvPicPr>
            <p:cNvPr id="219" name="Shape 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99400" y="5323125"/>
              <a:ext cx="602400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1164850" y="59085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개발자</a:t>
              </a:r>
              <a:endParaRPr sz="800"/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</a:t>
            </a:r>
            <a:r>
              <a:rPr lang="en"/>
              <a:t> </a:t>
            </a:r>
            <a:r>
              <a:rPr lang="en"/>
              <a:t>설치</a:t>
            </a:r>
            <a:endParaRPr/>
          </a:p>
        </p:txBody>
      </p:sp>
      <p:cxnSp>
        <p:nvCxnSpPr>
          <p:cNvPr id="1677" name="Shape 167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Shape 167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9" name="Shape 167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0" name="Shape 168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Shape 1681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버전 및 데몬 상태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82" name="Shape 1682"/>
          <p:cNvGraphicFramePr/>
          <p:nvPr/>
        </p:nvGraphicFramePr>
        <p:xfrm>
          <a:off x="95250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-v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version 18.03.1-ce, build 9ee9f40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info | grep -i swarm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Swarm: inactive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WARNING: devicemapper: usage of loopback devices is strongly discouraged for production use.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Use `--storage-opt dm.thinpooldev` to specify a custom block storage device.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83" name="Shape 1683"/>
          <p:cNvSpPr txBox="1"/>
          <p:nvPr>
            <p:ph idx="1" type="body"/>
          </p:nvPr>
        </p:nvSpPr>
        <p:spPr>
          <a:xfrm>
            <a:off x="663250" y="21397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centos7 도커 버전 확인</a:t>
            </a:r>
            <a:endParaRPr sz="1400"/>
          </a:p>
        </p:txBody>
      </p:sp>
      <p:graphicFrame>
        <p:nvGraphicFramePr>
          <p:cNvPr id="1684" name="Shape 1684"/>
          <p:cNvGraphicFramePr/>
          <p:nvPr/>
        </p:nvGraphicFramePr>
        <p:xfrm>
          <a:off x="952500" y="4528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-v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version 1.13.1, build 092cba3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info | grep -i swarm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WARNING: No swap limit support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Swarm: inactive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85" name="Shape 1685"/>
          <p:cNvSpPr txBox="1"/>
          <p:nvPr>
            <p:ph idx="1" type="body"/>
          </p:nvPr>
        </p:nvSpPr>
        <p:spPr>
          <a:xfrm>
            <a:off x="663250" y="41209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ubuntu 16.04</a:t>
            </a:r>
            <a:r>
              <a:rPr lang="en" sz="1400"/>
              <a:t> 도커 버전 확인</a:t>
            </a:r>
            <a:endParaRPr sz="1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</a:t>
            </a:r>
            <a:r>
              <a:rPr lang="en"/>
              <a:t>스웜 모드 설치</a:t>
            </a:r>
            <a:endParaRPr/>
          </a:p>
        </p:txBody>
      </p:sp>
      <p:cxnSp>
        <p:nvCxnSpPr>
          <p:cNvPr id="1691" name="Shape 16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2" name="Shape 16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93" name="Shape 16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4" name="Shape 169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Shape 1695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클러스터 구성을 위한 3대의 도커 서버 준비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96" name="Shape 1696"/>
          <p:cNvGraphicFramePr/>
          <p:nvPr/>
        </p:nvGraphicFramePr>
        <p:xfrm>
          <a:off x="95250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swarm-manager 192.168.35.100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swarm-worker1 192.168.35.101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swarm-worker2 192.168.35.102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97" name="Shape 1697"/>
          <p:cNvSpPr txBox="1"/>
          <p:nvPr>
            <p:ph idx="1" type="body"/>
          </p:nvPr>
        </p:nvSpPr>
        <p:spPr>
          <a:xfrm>
            <a:off x="663250" y="21397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호스트 정보</a:t>
            </a:r>
            <a:endParaRPr sz="1400"/>
          </a:p>
        </p:txBody>
      </p:sp>
      <p:graphicFrame>
        <p:nvGraphicFramePr>
          <p:cNvPr id="1698" name="Shape 1698"/>
          <p:cNvGraphicFramePr/>
          <p:nvPr/>
        </p:nvGraphicFramePr>
        <p:xfrm>
          <a:off x="952500" y="3766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swarm init --advertise-addr 192.168.35.100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 initialized: current node (plwgqgyn9vaw2p41vjo86lmnm) is now a manager.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add a worker to this swarm, run the following command: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add a manager to this swarm, run 'docker swarm join-token manager' and follow the instructions.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99" name="Shape 1699"/>
          <p:cNvSpPr txBox="1"/>
          <p:nvPr>
            <p:ph idx="1" type="body"/>
          </p:nvPr>
        </p:nvSpPr>
        <p:spPr>
          <a:xfrm>
            <a:off x="952500" y="3366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매니저 역활 서버에서 스웜 모드 클러스터 시작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0" name="Shape 1700"/>
          <p:cNvSpPr txBox="1"/>
          <p:nvPr>
            <p:ph idx="1" type="body"/>
          </p:nvPr>
        </p:nvSpPr>
        <p:spPr>
          <a:xfrm>
            <a:off x="663250" y="54690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--advertise-addr : 워커 노드가 매니저 노드에 접근 가능한 IP 지정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Shape 170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</a:t>
            </a:r>
            <a:r>
              <a:rPr lang="en"/>
              <a:t>스웜 모드 설치</a:t>
            </a:r>
            <a:endParaRPr/>
          </a:p>
        </p:txBody>
      </p:sp>
      <p:cxnSp>
        <p:nvCxnSpPr>
          <p:cNvPr id="1706" name="Shape 170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7" name="Shape 170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08" name="Shape 170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9" name="Shape 1709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Shape 1710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추가하기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11" name="Shape 171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root@swarm-worker1:~#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joined a swarm as a worker.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joined a swarm as a worker.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2" name="Shape 1712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ric1vaxsnfb1i8oq18vskqdnb    swarm-worker1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13" name="Shape 1713"/>
          <p:cNvSpPr txBox="1"/>
          <p:nvPr>
            <p:ph idx="1" type="body"/>
          </p:nvPr>
        </p:nvSpPr>
        <p:spPr>
          <a:xfrm>
            <a:off x="952500" y="4281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추가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4" name="Shape 1714"/>
          <p:cNvSpPr txBox="1"/>
          <p:nvPr>
            <p:ph idx="1" type="body"/>
          </p:nvPr>
        </p:nvSpPr>
        <p:spPr>
          <a:xfrm>
            <a:off x="663250" y="3716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--token : 새로운 워커 노드를 클러스터에 추가할때 사용될 인증키</a:t>
            </a:r>
            <a:endParaRPr sz="1400"/>
          </a:p>
        </p:txBody>
      </p:sp>
      <p:sp>
        <p:nvSpPr>
          <p:cNvPr id="1715" name="Shape 1715"/>
          <p:cNvSpPr txBox="1"/>
          <p:nvPr>
            <p:ph idx="1" type="body"/>
          </p:nvPr>
        </p:nvSpPr>
        <p:spPr>
          <a:xfrm>
            <a:off x="663250" y="5621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* </a:t>
            </a:r>
            <a:r>
              <a:rPr lang="en" sz="1400"/>
              <a:t> : 현재 명령을 실행한 서버를 표시</a:t>
            </a:r>
            <a:endParaRPr sz="1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</a:t>
            </a:r>
            <a:r>
              <a:rPr lang="en"/>
              <a:t>스웜 모드 설치</a:t>
            </a:r>
            <a:endParaRPr/>
          </a:p>
        </p:txBody>
      </p:sp>
      <p:cxnSp>
        <p:nvCxnSpPr>
          <p:cNvPr id="1721" name="Shape 172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2" name="Shape 172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23" name="Shape 172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4" name="Shape 172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Shape 1725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추가하기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26" name="Shape 1726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root@swarm-worker1:~#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joined a swarm as a worker.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--token SWMTKN-1-2is2v64o5qu6zsofauhv356lffyo73yni0v1gt6rle5slbxjkt-ebbfmu36un4267lqfkxecsjlw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192.168.35.100:2377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joined a swarm as a worker.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7" name="Shape 1727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ric1vaxsnfb1i8oq18vskqdnb    swarm-worker1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28" name="Shape 1728"/>
          <p:cNvSpPr txBox="1"/>
          <p:nvPr>
            <p:ph idx="1" type="body"/>
          </p:nvPr>
        </p:nvSpPr>
        <p:spPr>
          <a:xfrm>
            <a:off x="952500" y="4281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추가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9" name="Shape 1729"/>
          <p:cNvSpPr txBox="1"/>
          <p:nvPr>
            <p:ph idx="1" type="body"/>
          </p:nvPr>
        </p:nvSpPr>
        <p:spPr>
          <a:xfrm>
            <a:off x="663250" y="37164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--token : 새로운 워커 노드를 클러스터에 추가할때 사용될 인증키</a:t>
            </a:r>
            <a:endParaRPr sz="1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Shape 17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설치</a:t>
            </a:r>
            <a:endParaRPr/>
          </a:p>
        </p:txBody>
      </p:sp>
      <p:cxnSp>
        <p:nvCxnSpPr>
          <p:cNvPr id="1735" name="Shape 17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6" name="Shape 17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37" name="Shape 17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8" name="Shape 1738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매니저 토큰 관리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Shape 1739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매니저 노드 추가를 위한 토큰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40" name="Shape 1740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swarm join-token manager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add a manager to this swarm, run the following command: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--token SWMTKN-1-2is2v64o5qu6zsofauhv356lffyo73yni0v1gt6rle5slbxjkt-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c38ywqyd72polcwmck8phonfs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192.168.35.100:2377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1" name="Shape 1741"/>
          <p:cNvGraphicFramePr/>
          <p:nvPr/>
        </p:nvGraphicFramePr>
        <p:xfrm>
          <a:off x="952500" y="4147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swarm join-token --rotate manager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rotated manager join token.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add a manager to this swarm, run the following command: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docker swarm join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--token SWMTKN-1-2is2v64o5qu6zsofauhv356lffyo73yni0v1gt6rle5slbxjkt-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aserm7oh4qlsavwwpbbff41op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192.168.35.100:2377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42" name="Shape 1742"/>
          <p:cNvSpPr txBox="1"/>
          <p:nvPr>
            <p:ph idx="1" type="body"/>
          </p:nvPr>
        </p:nvSpPr>
        <p:spPr>
          <a:xfrm>
            <a:off x="952500" y="3747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매니저 토큰 갱신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43" name="Shape 1743"/>
          <p:cNvSpPr txBox="1"/>
          <p:nvPr>
            <p:ph idx="1" type="body"/>
          </p:nvPr>
        </p:nvSpPr>
        <p:spPr>
          <a:xfrm>
            <a:off x="663250" y="32592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--token : 새로운 워커 노드를 클러스터에 추가할때 사용될 인증키</a:t>
            </a:r>
            <a:endParaRPr sz="1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Shape 17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설치</a:t>
            </a:r>
            <a:endParaRPr/>
          </a:p>
        </p:txBody>
      </p:sp>
      <p:cxnSp>
        <p:nvCxnSpPr>
          <p:cNvPr id="1749" name="Shape 174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0" name="Shape 175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51" name="Shape 175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2" name="Shape 175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클러스터 정보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Shape 1753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info 명령을 이용한 스웜 클러스터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54" name="Shape 1754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info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Images: 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Version: 1.13.1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Storage Driver: aufs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Root Dir: /var/lib/docker/aufs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Backing Filesystem: extfs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Dirs: 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Dirperm1 Supported: true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Logging Driver: json-file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Cgroup Driver: cgroupfs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Plugins: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Volume: local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Network: bridge host macvlan null overlay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Swarm: active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NodeID: plwgqgyn9vaw2p41vjo86lmnm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Is Manager: true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ClusterID: wtr0zbtv98fnr4uhao6zbi8in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Managers: 1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Nodes: 3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Orchestration: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Task History Retention Limit: 5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Shape 17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관리</a:t>
            </a:r>
            <a:endParaRPr/>
          </a:p>
        </p:txBody>
      </p:sp>
      <p:cxnSp>
        <p:nvCxnSpPr>
          <p:cNvPr id="1760" name="Shape 176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1" name="Shape 176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62" name="Shape 176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3" name="Shape 1763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워크 노드 삭제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Shape 1764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워크 노드 스웜 모드 해제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65" name="Shape 176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root@swarm-worker1:~# docker swarm leave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 left the swarm.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66" name="Shape 1766"/>
          <p:cNvSpPr txBox="1"/>
          <p:nvPr>
            <p:ph idx="1" type="body"/>
          </p:nvPr>
        </p:nvSpPr>
        <p:spPr>
          <a:xfrm>
            <a:off x="663250" y="26496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삭제 할 워커 노드에서 docker swarm leave 명령 실행</a:t>
            </a:r>
            <a:endParaRPr sz="1400"/>
          </a:p>
        </p:txBody>
      </p:sp>
      <p:sp>
        <p:nvSpPr>
          <p:cNvPr id="1767" name="Shape 1767"/>
          <p:cNvSpPr txBox="1"/>
          <p:nvPr>
            <p:ph idx="1" type="body"/>
          </p:nvPr>
        </p:nvSpPr>
        <p:spPr>
          <a:xfrm>
            <a:off x="952500" y="3062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클러스터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68" name="Shape 1768"/>
          <p:cNvGraphicFramePr/>
          <p:nvPr/>
        </p:nvGraphicFramePr>
        <p:xfrm>
          <a:off x="952500" y="3461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ric1vaxsnfb1i8oq18vskqdnb    swarm-worker1  Down    Active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69" name="Shape 1769"/>
          <p:cNvSpPr txBox="1"/>
          <p:nvPr>
            <p:ph idx="1" type="body"/>
          </p:nvPr>
        </p:nvSpPr>
        <p:spPr>
          <a:xfrm>
            <a:off x="663250" y="44022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스웜 모드 해제 워커 노드의 상태 Down 확인</a:t>
            </a:r>
            <a:endParaRPr sz="1400"/>
          </a:p>
        </p:txBody>
      </p:sp>
      <p:sp>
        <p:nvSpPr>
          <p:cNvPr id="1770" name="Shape 1770"/>
          <p:cNvSpPr txBox="1"/>
          <p:nvPr>
            <p:ph idx="1" type="body"/>
          </p:nvPr>
        </p:nvSpPr>
        <p:spPr>
          <a:xfrm>
            <a:off x="952500" y="4814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771" name="Shape 1771"/>
          <p:cNvGraphicFramePr/>
          <p:nvPr/>
        </p:nvGraphicFramePr>
        <p:xfrm>
          <a:off x="952500" y="5214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rm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관리</a:t>
            </a:r>
            <a:endParaRPr/>
          </a:p>
        </p:txBody>
      </p:sp>
      <p:cxnSp>
        <p:nvCxnSpPr>
          <p:cNvPr id="1777" name="Shape 177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8" name="Shape 177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79" name="Shape 177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0" name="Shape 178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워커 노드를 매니저 노드로 변경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1" name="Shape 1781"/>
          <p:cNvGraphicFramePr/>
          <p:nvPr/>
        </p:nvGraphicFramePr>
        <p:xfrm>
          <a:off x="952500" y="1785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promote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Active      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Reachable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82" name="Shape 1782"/>
          <p:cNvSpPr txBox="1"/>
          <p:nvPr>
            <p:ph idx="1" type="body"/>
          </p:nvPr>
        </p:nvSpPr>
        <p:spPr>
          <a:xfrm>
            <a:off x="663250" y="41971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매니저 노드 </a:t>
            </a:r>
            <a:r>
              <a:rPr lang="en"/>
              <a:t>를 워커 노드로 변경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3" name="Shape 1783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demote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Manager swarm-worker1 demoted in the swarm.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promote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Active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Shape 178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서비스</a:t>
            </a:r>
            <a:endParaRPr/>
          </a:p>
        </p:txBody>
      </p:sp>
      <p:cxnSp>
        <p:nvCxnSpPr>
          <p:cNvPr id="1789" name="Shape 178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0" name="Shape 179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91" name="Shape 179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2" name="Shape 179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서비스 개념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Shape 1793"/>
          <p:cNvSpPr txBox="1"/>
          <p:nvPr>
            <p:ph idx="1" type="body"/>
          </p:nvPr>
        </p:nvSpPr>
        <p:spPr>
          <a:xfrm>
            <a:off x="510850" y="1743150"/>
            <a:ext cx="79746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명령어의 제어 단위는 컨테이너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스웜 모드의 제어 단위는 서비스 (Service)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서비스는 1개 이상의 컨테이너 집합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내의 컨테이너를 태스크 (Task) 라고 명칭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컨테이너들은 워커 노드와 매니저 노드에 할당됨</a:t>
            </a:r>
            <a:endParaRPr sz="1400"/>
          </a:p>
        </p:txBody>
      </p:sp>
      <p:grpSp>
        <p:nvGrpSpPr>
          <p:cNvPr id="1794" name="Shape 1794"/>
          <p:cNvGrpSpPr/>
          <p:nvPr/>
        </p:nvGrpSpPr>
        <p:grpSpPr>
          <a:xfrm>
            <a:off x="3530326" y="3581850"/>
            <a:ext cx="1311000" cy="891300"/>
            <a:chOff x="2692126" y="3658050"/>
            <a:chExt cx="1311000" cy="891300"/>
          </a:xfrm>
        </p:grpSpPr>
        <p:pic>
          <p:nvPicPr>
            <p:cNvPr id="1795" name="Shape 17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6" name="Shape 1796"/>
            <p:cNvSpPr/>
            <p:nvPr/>
          </p:nvSpPr>
          <p:spPr>
            <a:xfrm>
              <a:off x="2692126" y="3658050"/>
              <a:ext cx="1311000" cy="89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매니저 노드</a:t>
              </a:r>
              <a:endParaRPr sz="1000"/>
            </a:p>
          </p:txBody>
        </p:sp>
      </p:grpSp>
      <p:grpSp>
        <p:nvGrpSpPr>
          <p:cNvPr id="1797" name="Shape 1797"/>
          <p:cNvGrpSpPr/>
          <p:nvPr/>
        </p:nvGrpSpPr>
        <p:grpSpPr>
          <a:xfrm>
            <a:off x="2006326" y="4496250"/>
            <a:ext cx="1311000" cy="891300"/>
            <a:chOff x="2692126" y="3658050"/>
            <a:chExt cx="1311000" cy="891300"/>
          </a:xfrm>
        </p:grpSpPr>
        <p:pic>
          <p:nvPicPr>
            <p:cNvPr id="1798" name="Shape 17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9" name="Shape 1799"/>
            <p:cNvSpPr/>
            <p:nvPr/>
          </p:nvSpPr>
          <p:spPr>
            <a:xfrm>
              <a:off x="2692126" y="3658050"/>
              <a:ext cx="1311000" cy="89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워커 노드</a:t>
              </a:r>
              <a:endParaRPr sz="1000"/>
            </a:p>
          </p:txBody>
        </p:sp>
      </p:grpSp>
      <p:grpSp>
        <p:nvGrpSpPr>
          <p:cNvPr id="1800" name="Shape 1800"/>
          <p:cNvGrpSpPr/>
          <p:nvPr/>
        </p:nvGrpSpPr>
        <p:grpSpPr>
          <a:xfrm>
            <a:off x="5130526" y="4496250"/>
            <a:ext cx="1311000" cy="891300"/>
            <a:chOff x="2692126" y="3658050"/>
            <a:chExt cx="1311000" cy="891300"/>
          </a:xfrm>
        </p:grpSpPr>
        <p:pic>
          <p:nvPicPr>
            <p:cNvPr id="1801" name="Shape 1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2" name="Shape 1802"/>
            <p:cNvSpPr/>
            <p:nvPr/>
          </p:nvSpPr>
          <p:spPr>
            <a:xfrm>
              <a:off x="2692126" y="3658050"/>
              <a:ext cx="1311000" cy="891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워커 노드</a:t>
              </a:r>
              <a:endParaRPr sz="1000"/>
            </a:p>
          </p:txBody>
        </p:sp>
      </p:grpSp>
      <p:sp>
        <p:nvSpPr>
          <p:cNvPr id="1803" name="Shape 1803"/>
          <p:cNvSpPr txBox="1"/>
          <p:nvPr>
            <p:ph idx="1" type="body"/>
          </p:nvPr>
        </p:nvSpPr>
        <p:spPr>
          <a:xfrm>
            <a:off x="663250" y="5576635"/>
            <a:ext cx="7974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서비스를 생성할때 컨테이너를 3개로 설정했다고 가정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함께 생성된 컨테이너를 리플리카(replica) 라고 함</a:t>
            </a:r>
            <a:endParaRPr sz="1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모드 서비스</a:t>
            </a:r>
            <a:endParaRPr/>
          </a:p>
        </p:txBody>
      </p:sp>
      <p:cxnSp>
        <p:nvCxnSpPr>
          <p:cNvPr id="1809" name="Shape 180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Shape 181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11" name="Shape 181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2" name="Shape 181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리플리카 (replica)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Shape 1813"/>
          <p:cNvSpPr txBox="1"/>
          <p:nvPr>
            <p:ph idx="1" type="body"/>
          </p:nvPr>
        </p:nvSpPr>
        <p:spPr>
          <a:xfrm>
            <a:off x="510850" y="1743150"/>
            <a:ext cx="79746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노드 다운 발생시 서비스에 정의된 리플리카의 수만큼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중 일부가 작동을 멈춰 정지한 경우 리플리카 수만큼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스웜 매니저는 클러스터에서 컨테이너를 감시, 리플리카 수만큼 컨테이너 생성</a:t>
            </a:r>
            <a:endParaRPr sz="1400"/>
          </a:p>
        </p:txBody>
      </p:sp>
      <p:pic>
        <p:nvPicPr>
          <p:cNvPr id="1814" name="Shape 18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658" y="2896050"/>
            <a:ext cx="775809" cy="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Shape 18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58" y="3886650"/>
            <a:ext cx="775809" cy="6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6" name="Shape 1816"/>
          <p:cNvCxnSpPr/>
          <p:nvPr/>
        </p:nvCxnSpPr>
        <p:spPr>
          <a:xfrm flipH="1">
            <a:off x="1934225" y="3989750"/>
            <a:ext cx="1022100" cy="6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Shape 1817"/>
          <p:cNvCxnSpPr/>
          <p:nvPr/>
        </p:nvCxnSpPr>
        <p:spPr>
          <a:xfrm rot="10800000">
            <a:off x="1934225" y="3989750"/>
            <a:ext cx="1022100" cy="6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8" name="Shape 1818"/>
          <p:cNvGrpSpPr/>
          <p:nvPr/>
        </p:nvGrpSpPr>
        <p:grpSpPr>
          <a:xfrm>
            <a:off x="5211300" y="3845850"/>
            <a:ext cx="1597200" cy="1008300"/>
            <a:chOff x="4982700" y="3998250"/>
            <a:chExt cx="1597200" cy="1008300"/>
          </a:xfrm>
        </p:grpSpPr>
        <p:sp>
          <p:nvSpPr>
            <p:cNvPr id="1819" name="Shape 1819"/>
            <p:cNvSpPr/>
            <p:nvPr/>
          </p:nvSpPr>
          <p:spPr>
            <a:xfrm>
              <a:off x="4982700" y="3998250"/>
              <a:ext cx="1597200" cy="1008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워커 노드</a:t>
              </a:r>
              <a:endParaRPr sz="1000"/>
            </a:p>
          </p:txBody>
        </p:sp>
        <p:pic>
          <p:nvPicPr>
            <p:cNvPr id="1820" name="Shape 18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3858" y="41152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1" name="Shape 18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9658" y="41152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2" name="Shape 1822"/>
          <p:cNvSpPr/>
          <p:nvPr/>
        </p:nvSpPr>
        <p:spPr>
          <a:xfrm>
            <a:off x="3382500" y="2855250"/>
            <a:ext cx="1597200" cy="10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매니저 노드</a:t>
            </a:r>
            <a:endParaRPr sz="1000"/>
          </a:p>
        </p:txBody>
      </p:sp>
      <p:sp>
        <p:nvSpPr>
          <p:cNvPr id="1823" name="Shape 1823"/>
          <p:cNvSpPr/>
          <p:nvPr/>
        </p:nvSpPr>
        <p:spPr>
          <a:xfrm>
            <a:off x="1629900" y="3845850"/>
            <a:ext cx="1597200" cy="10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워커 노드</a:t>
            </a:r>
            <a:endParaRPr sz="1000"/>
          </a:p>
        </p:txBody>
      </p:sp>
      <p:sp>
        <p:nvSpPr>
          <p:cNvPr id="1824" name="Shape 1824"/>
          <p:cNvSpPr txBox="1"/>
          <p:nvPr>
            <p:ph idx="1" type="body"/>
          </p:nvPr>
        </p:nvSpPr>
        <p:spPr>
          <a:xfrm>
            <a:off x="663250" y="51877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롤링 업데이트 (Rolling Update)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Shape 1825"/>
          <p:cNvSpPr txBox="1"/>
          <p:nvPr>
            <p:ph idx="1" type="body"/>
          </p:nvPr>
        </p:nvSpPr>
        <p:spPr>
          <a:xfrm>
            <a:off x="510850" y="5629350"/>
            <a:ext cx="79746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내 컨테이너 이미지를 일괄적으로 업데이트 할 경우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컨테이너를 순차적으로 새로운 이미지로 재생성, 서비스 다운타임 없이 업데이트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도커데몬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데몬 실행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Shape 22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0" name="Shape 230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systemctl start docker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systemctl stop docker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1" name="Shape 231"/>
          <p:cNvSpPr txBox="1"/>
          <p:nvPr>
            <p:ph idx="1" type="body"/>
          </p:nvPr>
        </p:nvSpPr>
        <p:spPr>
          <a:xfrm>
            <a:off x="663250" y="1682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데커 데몬 서비스 실행</a:t>
            </a:r>
            <a:endParaRPr sz="1400"/>
          </a:p>
        </p:txBody>
      </p:sp>
      <p:graphicFrame>
        <p:nvGraphicFramePr>
          <p:cNvPr id="232" name="Shape 232"/>
          <p:cNvGraphicFramePr/>
          <p:nvPr/>
        </p:nvGraphicFramePr>
        <p:xfrm>
          <a:off x="952500" y="31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systemctl enable docker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3" name="Shape 233"/>
          <p:cNvSpPr txBox="1"/>
          <p:nvPr>
            <p:ph idx="1" type="body"/>
          </p:nvPr>
        </p:nvSpPr>
        <p:spPr>
          <a:xfrm>
            <a:off x="663250" y="2765073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데몬 서비스 자동 실행 설정</a:t>
            </a:r>
            <a:endParaRPr sz="1400"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63250" y="3587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데몬 직접 실행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Shape 235"/>
          <p:cNvGraphicFramePr/>
          <p:nvPr/>
        </p:nvGraphicFramePr>
        <p:xfrm>
          <a:off x="952500" y="431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dockerd --help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Usage:	dockerd COMMAND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 self-sufficient runtime for containers.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Options: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     --add-runtime runtime                     Register an additional OCI compatible runtime (default [])</a:t>
                      </a:r>
                      <a:br>
                        <a:rPr lang="en" sz="1200">
                          <a:solidFill>
                            <a:schemeClr val="lt1"/>
                          </a:solidFill>
                        </a:rPr>
                      </a:b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6" name="Shape 236"/>
          <p:cNvSpPr txBox="1"/>
          <p:nvPr>
            <p:ph idx="1" type="body"/>
          </p:nvPr>
        </p:nvSpPr>
        <p:spPr>
          <a:xfrm>
            <a:off x="663250" y="3968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데커 데몬 실행</a:t>
            </a:r>
            <a:endParaRPr sz="1400"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91850" y="61021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서비스는 dockerd 명령을 참조해 서비스를 시작</a:t>
            </a:r>
            <a:endParaRPr sz="1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31" name="Shape 183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2" name="Shape 183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33" name="Shape 183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4" name="Shape 183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서비스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Shape 1835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36" name="Shape 1836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/bin/sh -c "while true; do echo hello world; sleep 1; done"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37" name="Shape 1837"/>
          <p:cNvSpPr txBox="1"/>
          <p:nvPr>
            <p:ph idx="1" type="body"/>
          </p:nvPr>
        </p:nvSpPr>
        <p:spPr>
          <a:xfrm>
            <a:off x="952500" y="4357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상세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38" name="Shape 1838"/>
          <p:cNvGraphicFramePr/>
          <p:nvPr/>
        </p:nvGraphicFramePr>
        <p:xfrm>
          <a:off x="647700" y="4757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9746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pensive_kirch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  IMAGE         NODE           DESIRED STATE  CURRENT STATE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x4svxz6x1k2l  pensive_kirch.1  ubuntu:14.04  swarm-manager  Running        Running 2 minutes ago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39" name="Shape 1839"/>
          <p:cNvSpPr txBox="1"/>
          <p:nvPr>
            <p:ph idx="1" type="body"/>
          </p:nvPr>
        </p:nvSpPr>
        <p:spPr>
          <a:xfrm>
            <a:off x="952500" y="3062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40" name="Shape 1840"/>
          <p:cNvGraphicFramePr/>
          <p:nvPr/>
        </p:nvGraphicFramePr>
        <p:xfrm>
          <a:off x="952500" y="3461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MODE        REPLICAS  IMAGE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xorlrsv98v14  pensive_kirch  replicated  1/1       ubuntu:14.04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41" name="Shape 1841"/>
          <p:cNvSpPr txBox="1"/>
          <p:nvPr>
            <p:ph idx="1" type="body"/>
          </p:nvPr>
        </p:nvSpPr>
        <p:spPr>
          <a:xfrm>
            <a:off x="663250" y="53928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 목록, 상태, 컨테이너가 할당된 노드 위치 확인 가능</a:t>
            </a:r>
            <a:endParaRPr sz="1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47" name="Shape 184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8" name="Shape 184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49" name="Shape 184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0" name="Shape 185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리플리카 정의 서비스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Shape 1851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nginx 웹 서버 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52" name="Shape 1852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myweb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-p 80:80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qyko35yja1loo8sdigwms3x1t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53" name="Shape 1853"/>
          <p:cNvSpPr txBox="1"/>
          <p:nvPr>
            <p:ph idx="1" type="body"/>
          </p:nvPr>
        </p:nvSpPr>
        <p:spPr>
          <a:xfrm>
            <a:off x="952500" y="3900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상세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54" name="Shape 1854"/>
          <p:cNvGraphicFramePr/>
          <p:nvPr/>
        </p:nvGraphicFramePr>
        <p:xfrm>
          <a:off x="6477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9746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IMAGE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q1uaoc0mpa8b  myweb.1  nginx:latest  swarm-worker1  Running        Running 29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zpsn2obnjcmj  myweb.2  nginx:latest  swarm-worker2  Running        Running 28 seconds ago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55" name="Shape 1855"/>
          <p:cNvSpPr txBox="1"/>
          <p:nvPr>
            <p:ph idx="1" type="body"/>
          </p:nvPr>
        </p:nvSpPr>
        <p:spPr>
          <a:xfrm>
            <a:off x="663250" y="310684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--replicas : 컨테이너 리플리카 셋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-p : 컨테이너 포트 와 각 노드의 포트 연결</a:t>
            </a:r>
            <a:endParaRPr sz="1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Shape 186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61" name="Shape 186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2" name="Shape 186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63" name="Shape 18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4" name="Shape 186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리플리카 설정 변경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Shape 1865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nginx 웹 서버 서비스 scale up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66" name="Shape 1866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scale myweb=4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 scaled to 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IMAGE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q1uaoc0mpa8b  myweb.1  nginx:latest  swarm-worker1  Running        Running 6 minutes ago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zpsn2obnjcmj  myweb.2  nginx:latest  swarm-worker2  Running        Running 6 minutes ago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om3y71jvwwvz  myweb.3  nginx:latest  swarm-manager  Running        Running 2 seconds ago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mnk912vq1w1k  myweb.4  nginx:latest  swarm-worker2  Running        Running 12 seconds ago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67" name="Shape 1867"/>
          <p:cNvSpPr txBox="1"/>
          <p:nvPr>
            <p:ph idx="1" type="body"/>
          </p:nvPr>
        </p:nvSpPr>
        <p:spPr>
          <a:xfrm>
            <a:off x="663250" y="3945054"/>
            <a:ext cx="7974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리플리카 요청 개수에 맞게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노드의 포트는 컨테이너 포트에 라운드 로빈 (round-robin) 방식으로 연결</a:t>
            </a:r>
            <a:endParaRPr sz="1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Shape 187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73" name="Shape 187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Shape 187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75" name="Shape 187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6" name="Shape 1876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글로벌</a:t>
            </a:r>
            <a:r>
              <a:rPr lang="en"/>
              <a:t> 서비스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Shape 1877"/>
          <p:cNvSpPr txBox="1"/>
          <p:nvPr>
            <p:ph idx="1" type="body"/>
          </p:nvPr>
        </p:nvSpPr>
        <p:spPr>
          <a:xfrm>
            <a:off x="952500" y="2528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nginx 웹 서버 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78" name="Shape 1878"/>
          <p:cNvGraphicFramePr/>
          <p:nvPr/>
        </p:nvGraphicFramePr>
        <p:xfrm>
          <a:off x="9525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global_web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--mode global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0uow6m8dbatvn2fcqn870arhe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MODE        REPLICAS  IMAGE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0uow6m8dbatv  global_web     global      3/3       nginx:latest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qyko35yja1lo  myweb          replicated  4/4       nginx:latest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xorlrsv98v14  pensive_kirch  replicated  1/1       ubuntu:14.04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79" name="Shape 1879"/>
          <p:cNvSpPr txBox="1"/>
          <p:nvPr>
            <p:ph idx="1" type="body"/>
          </p:nvPr>
        </p:nvSpPr>
        <p:spPr>
          <a:xfrm>
            <a:off x="952500" y="4890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상세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80" name="Shape 1880"/>
          <p:cNvGraphicFramePr/>
          <p:nvPr/>
        </p:nvGraphicFramePr>
        <p:xfrm>
          <a:off x="247825" y="529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85844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global_web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                       IMAGE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n5vdyeekpci2  global_web.plwgqgyn9vaw2p41vjo86lmnm  nginx:latest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swarm-manager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Running        Running 22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g97hyaab1ufj  global_web.vz7prsi133nzubvy65wydtxzf  nginx:latest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swarm-worker2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Running        Running 22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tpvwsqf230y8  global_web.ywnkgswoukp0mjis1wwuy1jv2  nginx:latest  </a:t>
                      </a: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Running        Running 22 seconds ago    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81" name="Shape 1881"/>
          <p:cNvSpPr txBox="1"/>
          <p:nvPr>
            <p:ph idx="1" type="body"/>
          </p:nvPr>
        </p:nvSpPr>
        <p:spPr>
          <a:xfrm>
            <a:off x="434650" y="1743111"/>
            <a:ext cx="7974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스웜 클러스터 내에서 사용할 수 있는 모든 노드에 컨테이너를 하나씩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스웜 클러스터를 모니터링하기 위한 에이전트 컨테이너 생성시 유용</a:t>
            </a:r>
            <a:endParaRPr sz="1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Shape 188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887" name="Shape 188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8" name="Shape 188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89" name="Shape 188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0" name="Shape 189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스웜 모드 장애 복구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Shape 1891"/>
          <p:cNvSpPr txBox="1"/>
          <p:nvPr>
            <p:ph idx="1" type="body"/>
          </p:nvPr>
        </p:nvSpPr>
        <p:spPr>
          <a:xfrm>
            <a:off x="952500" y="2681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리플리카로 생성된 컨테이너 강제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92" name="Shape 1892"/>
          <p:cNvGraphicFramePr/>
          <p:nvPr/>
        </p:nvGraphicFramePr>
        <p:xfrm>
          <a:off x="952500" y="3080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rm -f myweb.3.om3y71jvwwvzj989odtkxa3xo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myweb.3.om3y71jvwwvzj989odtkxa3xo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93" name="Shape 1893"/>
          <p:cNvSpPr txBox="1"/>
          <p:nvPr>
            <p:ph idx="1" type="body"/>
          </p:nvPr>
        </p:nvSpPr>
        <p:spPr>
          <a:xfrm>
            <a:off x="434650" y="174310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리플리카 정의로 생성된 컨테이너가 정지되거나, 노드가 다운되면 컨테이너 자동 복구</a:t>
            </a:r>
            <a:endParaRPr sz="1400"/>
          </a:p>
        </p:txBody>
      </p:sp>
      <p:sp>
        <p:nvSpPr>
          <p:cNvPr id="1894" name="Shape 1894"/>
          <p:cNvSpPr txBox="1"/>
          <p:nvPr>
            <p:ph idx="1" type="body"/>
          </p:nvPr>
        </p:nvSpPr>
        <p:spPr>
          <a:xfrm>
            <a:off x="952500" y="3671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중지된 컨테이너와 새로 생성된 컨테이너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95" name="Shape 1895"/>
          <p:cNvGraphicFramePr/>
          <p:nvPr/>
        </p:nvGraphicFramePr>
        <p:xfrm>
          <a:off x="311700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85206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IMAGE         NODE           DESIRED STATE  CURRENT STATE           ERROR                      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q1uaoc0mpa8b  myweb.1      nginx:latest  swarm-worker1  Running        Running 8 hours ago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zpsn2obnjcmj  myweb.2      nginx:latest  swarm-worker2  Running        Running 8 hours ago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7b4g1aiha0gr  myweb.3      nginx:latest  swarm-manager  Running        Running 37 seconds ago                               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om3y71jvwwvz   \_ myweb.3  nginx:latest  swarm-manager  Shutdown       Failed 42 seconds ago   "task: non-zero exit (137)"  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mnk912vq1w1k  myweb.4      nginx:latest  swarm-worker2  Running        Running 8 hours ago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96" name="Shape 1896"/>
          <p:cNvSpPr txBox="1"/>
          <p:nvPr>
            <p:ph idx="1" type="body"/>
          </p:nvPr>
        </p:nvSpPr>
        <p:spPr>
          <a:xfrm>
            <a:off x="663250" y="22159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정지 발생시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Shape 190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02" name="Shape 190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3" name="Shape 190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04" name="Shape 1904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도커 데몬 중지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05" name="Shape 190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root@swarm-worker1:~# service docker stop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06" name="Shape 1906"/>
          <p:cNvSpPr txBox="1"/>
          <p:nvPr>
            <p:ph idx="1" type="body"/>
          </p:nvPr>
        </p:nvSpPr>
        <p:spPr>
          <a:xfrm>
            <a:off x="952500" y="4052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복구된</a:t>
            </a:r>
            <a:r>
              <a:rPr lang="en" sz="1400"/>
              <a:t> 컨테이너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07" name="Shape 1907"/>
          <p:cNvGraphicFramePr/>
          <p:nvPr/>
        </p:nvGraphicFramePr>
        <p:xfrm>
          <a:off x="952500" y="4452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IMAGE         NODE           DESIRED STATE  CURRENT STATE          ERROR                      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h1kceu12nf8v  myweb.1      nginx:latest  swarm-manager  Running        Running 2 minutes ago                               </a:t>
                      </a:r>
                      <a:b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q1uaoc0mpa8b   \_ myweb.1  nginx:latest  swarm-worker1  Shutdown       Running 9 hours ago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zpsn2obnjcmj  myweb.2      nginx:latest  swarm-worker2  Running        Running 9 hours ago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08" name="Shape 1908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특정 노드 다운 발생시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Shape 1909"/>
          <p:cNvSpPr txBox="1"/>
          <p:nvPr>
            <p:ph idx="1" type="body"/>
          </p:nvPr>
        </p:nvSpPr>
        <p:spPr>
          <a:xfrm>
            <a:off x="952500" y="2604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워커 노드 상태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10" name="Shape 1910"/>
          <p:cNvGraphicFramePr/>
          <p:nvPr/>
        </p:nvGraphicFramePr>
        <p:xfrm>
          <a:off x="95250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Down    Active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11" name="Shape 191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Shape 191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17" name="Shape 191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8" name="Shape 191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19" name="Shape 1919"/>
          <p:cNvSpPr txBox="1"/>
          <p:nvPr>
            <p:ph idx="1" type="body"/>
          </p:nvPr>
        </p:nvSpPr>
        <p:spPr>
          <a:xfrm>
            <a:off x="952500" y="2528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노드 복구후 글로벌 서비스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20" name="Shape 1920"/>
          <p:cNvGraphicFramePr/>
          <p:nvPr/>
        </p:nvGraphicFramePr>
        <p:xfrm>
          <a:off x="3117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85206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global_web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                       IMAGE         NODE           DESIRED STATE  CURRENT STATE               ERROR                           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o6dr0sr7rs9e  global_web.ywnkgswoukp0mjis1wwuy1jv2  nginx:latest  swarm-worker1  Running        Running about a minute ago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n5vdyeekpci2  global_web.plwgqgyn9vaw2p41vjo86lmnm  nginx:latest  swarm-manager  Running        Running 8 hours ago         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g97hyaab1ufj  global_web.vz7prsi133nzubvy65wydtxzf  nginx:latest  swarm-worker2  Running        Running 8 hours ago                        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tpvwsqf230y8  global_web.ywnkgswoukp0mjis1wwuy1jv2  nginx:latest  swarm-worker1  Shutdown       Failed about a minute ago   "No such container: global_web…"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21" name="Shape 1921"/>
          <p:cNvSpPr txBox="1"/>
          <p:nvPr>
            <p:ph idx="1" type="body"/>
          </p:nvPr>
        </p:nvSpPr>
        <p:spPr>
          <a:xfrm>
            <a:off x="952500" y="4738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리플리카 컨테이너 재균등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22" name="Shape 1922"/>
          <p:cNvGraphicFramePr/>
          <p:nvPr/>
        </p:nvGraphicFramePr>
        <p:xfrm>
          <a:off x="952500" y="5138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scale myweb=1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 scaled to 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scale myweb=4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 scaled to 4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23" name="Shape 1923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리플리카 와 글로벌 서비스 차이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Shape 1924"/>
          <p:cNvSpPr txBox="1"/>
          <p:nvPr>
            <p:ph idx="1" type="body"/>
          </p:nvPr>
        </p:nvSpPr>
        <p:spPr>
          <a:xfrm>
            <a:off x="434650" y="174310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노드가 복구되면 글로벌 서비스는 원래 노드에 컨테이너가 복구됨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리플리카 서비스 컨테이너는 scale 명령으로 컨테이너 수를 줄이고, 다시 늘려야 함</a:t>
            </a:r>
            <a:endParaRPr sz="1400"/>
          </a:p>
        </p:txBody>
      </p:sp>
      <p:sp>
        <p:nvSpPr>
          <p:cNvPr id="1925" name="Shape 192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Shape 193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31" name="Shape 193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2" name="Shape 193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33" name="Shape 1933"/>
          <p:cNvSpPr txBox="1"/>
          <p:nvPr>
            <p:ph idx="1" type="body"/>
          </p:nvPr>
        </p:nvSpPr>
        <p:spPr>
          <a:xfrm>
            <a:off x="952500" y="2452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롤링 업데이트 테스트를 위한 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34" name="Shape 1934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myweb2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3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nginx:1.10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xftzwtswuu9i3isnnwk00lb3h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35" name="Shape 1935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롤링 업데이트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Shape 1936"/>
          <p:cNvSpPr txBox="1"/>
          <p:nvPr>
            <p:ph idx="1" type="body"/>
          </p:nvPr>
        </p:nvSpPr>
        <p:spPr>
          <a:xfrm>
            <a:off x="434650" y="174310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이미지의 순차적 업데이트 적용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서비스 중단 없는 업데이트 가능</a:t>
            </a:r>
            <a:endParaRPr sz="1400"/>
          </a:p>
        </p:txBody>
      </p:sp>
      <p:sp>
        <p:nvSpPr>
          <p:cNvPr id="1937" name="Shape 19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8" name="Shape 1938"/>
          <p:cNvSpPr txBox="1"/>
          <p:nvPr>
            <p:ph idx="1" type="body"/>
          </p:nvPr>
        </p:nvSpPr>
        <p:spPr>
          <a:xfrm>
            <a:off x="952500" y="3671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업데이트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39" name="Shape 1939"/>
          <p:cNvGraphicFramePr/>
          <p:nvPr/>
        </p:nvGraphicFramePr>
        <p:xfrm>
          <a:off x="952500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update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--image nginx:1.11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myweb2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myweb2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40" name="Shape 1940"/>
          <p:cNvSpPr txBox="1"/>
          <p:nvPr>
            <p:ph idx="1" type="body"/>
          </p:nvPr>
        </p:nvSpPr>
        <p:spPr>
          <a:xfrm>
            <a:off x="952500" y="4890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41" name="Shape 1941"/>
          <p:cNvGraphicFramePr/>
          <p:nvPr/>
        </p:nvGraphicFramePr>
        <p:xfrm>
          <a:off x="952500" y="529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myweb2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IMAGE       NODE           DESIRED STATE  CURRENT STATE 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x6juwkzrx2fm  myweb2.1      nginx:1.11  swarm-manager  Running        Preparing 3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1q3vrmpqxfd5   \_ myweb2.1  nginx:1.10  swarm-manager  Shutdown       Shutdown 2 seconds ago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Shape 19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47" name="Shape 194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Shape 194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49" name="Shape 1949"/>
          <p:cNvSpPr txBox="1"/>
          <p:nvPr>
            <p:ph idx="1" type="body"/>
          </p:nvPr>
        </p:nvSpPr>
        <p:spPr>
          <a:xfrm>
            <a:off x="952500" y="2452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롤링업데이트 정책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50" name="Shape 1950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--name myweb3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--update-delay 10s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--update-parallelism 2 \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--update-failure-action continue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nginx:1.10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tvib4nxegyimqa9r90mq6cq36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51" name="Shape 1951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롤링 업데이트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Shape 1952"/>
          <p:cNvSpPr txBox="1"/>
          <p:nvPr>
            <p:ph idx="1" type="body"/>
          </p:nvPr>
        </p:nvSpPr>
        <p:spPr>
          <a:xfrm>
            <a:off x="434650" y="174310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생성시 업데이트를 위한 정책 설정 가능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업데이트 컨테이너수, 업데이트 딜레이 시간, 업데이트 실패시 동작</a:t>
            </a:r>
            <a:endParaRPr sz="1400"/>
          </a:p>
        </p:txBody>
      </p:sp>
      <p:sp>
        <p:nvSpPr>
          <p:cNvPr id="1953" name="Shape 195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4" name="Shape 1954"/>
          <p:cNvSpPr txBox="1"/>
          <p:nvPr>
            <p:ph idx="1" type="body"/>
          </p:nvPr>
        </p:nvSpPr>
        <p:spPr>
          <a:xfrm>
            <a:off x="663250" y="4249856"/>
            <a:ext cx="7974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--update-delay : 업데이트 적용 딜레이 시간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--update-parallelism : 동시 업데이트 할 컨테이너 수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--update-failure-action : 업데이트 실패시 계속 진행 여부, 기본값 pause</a:t>
            </a:r>
            <a:endParaRPr sz="1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</a:t>
            </a:r>
            <a:endParaRPr/>
          </a:p>
        </p:txBody>
      </p:sp>
      <p:cxnSp>
        <p:nvCxnSpPr>
          <p:cNvPr id="1960" name="Shape 196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1" name="Shape 196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62" name="Shape 1962"/>
          <p:cNvSpPr txBox="1"/>
          <p:nvPr>
            <p:ph idx="1" type="body"/>
          </p:nvPr>
        </p:nvSpPr>
        <p:spPr>
          <a:xfrm>
            <a:off x="663250" y="1301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롤링 업데이트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Shape 19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4" name="Shape 1964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롤링 업데이트 정책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65" name="Shape 196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inspect --pretty myweb3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		lew84tiw8g54f1jkbyenxqj6u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		myweb3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 Mode:	Replicated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Replicas:	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Placement: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UpdateConfig: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Parallelism:	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Delay:		10s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On failure:	continue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Max failure ratio: 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Image:		nginx:1.10@sha256:6202beb06ea61f44179e02ca965e8e13b961d12640101fca213efbfd145d7575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Resources: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Endpoint Mode:	vip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도커데몬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데몬 실행 옵션 설정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Shape 24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7" name="Shape 247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dockerd -D -H tcp://0.0.0.0:2375 --insecure-registry=192.168.100.99:5000 --tls=false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8" name="Shape 248"/>
          <p:cNvSpPr txBox="1"/>
          <p:nvPr>
            <p:ph idx="1" type="body"/>
          </p:nvPr>
        </p:nvSpPr>
        <p:spPr>
          <a:xfrm>
            <a:off x="663250" y="1682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 dockerd 명령에 옵션 설정 </a:t>
            </a:r>
            <a:endParaRPr sz="1400"/>
          </a:p>
        </p:txBody>
      </p:sp>
      <p:graphicFrame>
        <p:nvGraphicFramePr>
          <p:cNvPr id="249" name="Shape 249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vi /etc/systemd/system/multi-user.target.wants/docker.service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[Service]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ExecStart=/usr/bin/dockerd --insecure-registry 192.168.35.51:5000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0" name="Shape 250"/>
          <p:cNvSpPr txBox="1"/>
          <p:nvPr>
            <p:ph idx="1" type="body"/>
          </p:nvPr>
        </p:nvSpPr>
        <p:spPr>
          <a:xfrm>
            <a:off x="663250" y="2444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데몬 서비스에서 옵션 변경</a:t>
            </a:r>
            <a:endParaRPr sz="1400"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91850" y="37399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systemd 서비스의 실행 옵션을 변경 후 적용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systemd 버전 업그레이스시 덮어씌워져 변경 될 수 있음</a:t>
            </a:r>
            <a:endParaRPr sz="1400"/>
          </a:p>
        </p:txBody>
      </p:sp>
      <p:graphicFrame>
        <p:nvGraphicFramePr>
          <p:cNvPr id="252" name="Shape 252"/>
          <p:cNvGraphicFramePr/>
          <p:nvPr/>
        </p:nvGraphicFramePr>
        <p:xfrm>
          <a:off x="952500" y="47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mkdir -p /etc/systemd/system/docker.service.d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vi /etc/systemd/system/docker.service.d/docker.conf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[Service]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ExecStart=/usr/bin/dockerd --insecure-registry 192.168.35.51:5000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3" name="Shape 253"/>
          <p:cNvSpPr txBox="1"/>
          <p:nvPr>
            <p:ph idx="1" type="body"/>
          </p:nvPr>
        </p:nvSpPr>
        <p:spPr>
          <a:xfrm>
            <a:off x="663250" y="44257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docker 서비스용 옵션 설정 파일 생성 후 변경</a:t>
            </a:r>
            <a:endParaRPr sz="1400"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891850" y="57211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systemd 버전 업그레이드와 관계없이 영구 적용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서비스 재시작 후 적용확인</a:t>
            </a:r>
            <a:endParaRPr sz="1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1971" name="Shape 197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2" name="Shape 197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3" name="Shape 1973"/>
          <p:cNvSpPr txBox="1"/>
          <p:nvPr>
            <p:ph idx="1" type="body"/>
          </p:nvPr>
        </p:nvSpPr>
        <p:spPr>
          <a:xfrm>
            <a:off x="663250" y="2825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네트워크 리스트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Shape 197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75" name="Shape 1975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NETWORK ID          NAME                DRIVER              SCOPE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052cdc72eaf0        bridge              bridge              local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f8d483f685c6        docker_gwbridge     bridge              local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ff725c832972        host                host                local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kueyo6017adt        ingress             overlay             swarm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791b469cfde4        none                null                local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76" name="Shape 1976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네트워크 구조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Shape 1977"/>
          <p:cNvSpPr txBox="1"/>
          <p:nvPr>
            <p:ph idx="1" type="body"/>
          </p:nvPr>
        </p:nvSpPr>
        <p:spPr>
          <a:xfrm>
            <a:off x="510850" y="1743150"/>
            <a:ext cx="7974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컨테이너를 여러노드에 분산 할당하기 때문에 네트워크가 하나로 묶인 네트워크 풀 필요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서비스를 외부로 노출했을때 어느 노드의 서비스로든 연결 가능한 라우팅 기능 필요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스웜 모드 자체적으로 지원 하는 네트워크 드라이버 사용</a:t>
            </a:r>
            <a:endParaRPr sz="1400"/>
          </a:p>
        </p:txBody>
      </p:sp>
      <p:sp>
        <p:nvSpPr>
          <p:cNvPr id="1978" name="Shape 1978"/>
          <p:cNvSpPr txBox="1"/>
          <p:nvPr>
            <p:ph idx="1" type="body"/>
          </p:nvPr>
        </p:nvSpPr>
        <p:spPr>
          <a:xfrm>
            <a:off x="663250" y="4554656"/>
            <a:ext cx="7974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docker_gwbridge</a:t>
            </a:r>
            <a:r>
              <a:rPr lang="en" sz="1400"/>
              <a:t> : 스웜에서 오버레이 (overlay) 네트워크 필요시 사용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ingress : 로드밸런싱 과 라우팅 메시 (Routing Mesh) 에 사용</a:t>
            </a:r>
            <a:endParaRPr sz="14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Shape 198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1984" name="Shape 198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5" name="Shape 198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86" name="Shape 1986"/>
          <p:cNvSpPr txBox="1"/>
          <p:nvPr>
            <p:ph idx="1" type="body"/>
          </p:nvPr>
        </p:nvSpPr>
        <p:spPr>
          <a:xfrm>
            <a:off x="663250" y="2825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ingress 네트워크</a:t>
            </a:r>
            <a:r>
              <a:rPr lang="en"/>
              <a:t>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Shape 198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88" name="Shape 1988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ls | grep ingress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kueyo6017adt        ingress             overlay             swarm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89" name="Shape 1989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ingress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Shape 1990"/>
          <p:cNvSpPr txBox="1"/>
          <p:nvPr>
            <p:ph idx="1" type="body"/>
          </p:nvPr>
        </p:nvSpPr>
        <p:spPr>
          <a:xfrm>
            <a:off x="510850" y="1743150"/>
            <a:ext cx="7974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스웜 클러스터 생성시 자동 등록 되는 네트워크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스웜 모드 사용시만 유효, SCOPE 항목이 swarm 으로 설정됨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매니저 노드 뿐 아니라 스웜 클러스터에 등록된 노드 전부 ingress 네트워크 생성됨</a:t>
            </a:r>
            <a:endParaRPr sz="1400"/>
          </a:p>
        </p:txBody>
      </p:sp>
      <p:sp>
        <p:nvSpPr>
          <p:cNvPr id="1991" name="Shape 1991"/>
          <p:cNvSpPr/>
          <p:nvPr/>
        </p:nvSpPr>
        <p:spPr>
          <a:xfrm>
            <a:off x="1401300" y="4466575"/>
            <a:ext cx="1597200" cy="162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매니저 노드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2" name="Shape 1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09" y="5182050"/>
            <a:ext cx="775809" cy="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Shape 19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09" y="518205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4" name="Shape 1994"/>
          <p:cNvSpPr/>
          <p:nvPr/>
        </p:nvSpPr>
        <p:spPr>
          <a:xfrm>
            <a:off x="3534900" y="4466575"/>
            <a:ext cx="1597200" cy="162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워커 노드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5" name="Shape 19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235" y="518205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Shape 1996"/>
          <p:cNvSpPr/>
          <p:nvPr/>
        </p:nvSpPr>
        <p:spPr>
          <a:xfrm>
            <a:off x="5592300" y="4466575"/>
            <a:ext cx="1597200" cy="162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워커 노드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7" name="Shape 1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635" y="518205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Shape 1998"/>
          <p:cNvSpPr/>
          <p:nvPr/>
        </p:nvSpPr>
        <p:spPr>
          <a:xfrm>
            <a:off x="1651800" y="4883150"/>
            <a:ext cx="1086000" cy="22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로드 밸런서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9" name="Shape 1999"/>
          <p:cNvSpPr/>
          <p:nvPr/>
        </p:nvSpPr>
        <p:spPr>
          <a:xfrm>
            <a:off x="1452450" y="4557821"/>
            <a:ext cx="5693100" cy="264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ingress 네트워크</a:t>
            </a:r>
            <a:endParaRPr sz="1200"/>
          </a:p>
        </p:txBody>
      </p:sp>
      <p:sp>
        <p:nvSpPr>
          <p:cNvPr id="2000" name="Shape 2000"/>
          <p:cNvSpPr/>
          <p:nvPr/>
        </p:nvSpPr>
        <p:spPr>
          <a:xfrm>
            <a:off x="3785400" y="4883150"/>
            <a:ext cx="1086000" cy="22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로드 밸런서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1" name="Shape 2001"/>
          <p:cNvSpPr/>
          <p:nvPr/>
        </p:nvSpPr>
        <p:spPr>
          <a:xfrm>
            <a:off x="5842800" y="4883150"/>
            <a:ext cx="1086000" cy="22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로드 밸런서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2" name="Shape 2002"/>
          <p:cNvCxnSpPr/>
          <p:nvPr/>
        </p:nvCxnSpPr>
        <p:spPr>
          <a:xfrm>
            <a:off x="4301900" y="5135950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3" name="Shape 2003"/>
          <p:cNvCxnSpPr/>
          <p:nvPr/>
        </p:nvCxnSpPr>
        <p:spPr>
          <a:xfrm>
            <a:off x="6359300" y="5135950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4" name="Shape 2004"/>
          <p:cNvCxnSpPr/>
          <p:nvPr/>
        </p:nvCxnSpPr>
        <p:spPr>
          <a:xfrm>
            <a:off x="2473100" y="5135950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5" name="Shape 2005"/>
          <p:cNvCxnSpPr/>
          <p:nvPr/>
        </p:nvCxnSpPr>
        <p:spPr>
          <a:xfrm>
            <a:off x="1863500" y="5135950"/>
            <a:ext cx="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6" name="Shape 2006"/>
          <p:cNvSpPr txBox="1"/>
          <p:nvPr/>
        </p:nvSpPr>
        <p:spPr>
          <a:xfrm>
            <a:off x="1401325" y="4049975"/>
            <a:ext cx="15972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192.168.35.100:80</a:t>
            </a:r>
            <a:endParaRPr b="1" sz="900"/>
          </a:p>
        </p:txBody>
      </p:sp>
      <p:sp>
        <p:nvSpPr>
          <p:cNvPr id="2007" name="Shape 2007"/>
          <p:cNvSpPr txBox="1"/>
          <p:nvPr/>
        </p:nvSpPr>
        <p:spPr>
          <a:xfrm>
            <a:off x="3534925" y="4049975"/>
            <a:ext cx="15972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192.168.35.101:80</a:t>
            </a:r>
            <a:endParaRPr b="1" sz="900"/>
          </a:p>
        </p:txBody>
      </p:sp>
      <p:sp>
        <p:nvSpPr>
          <p:cNvPr id="2008" name="Shape 2008"/>
          <p:cNvSpPr txBox="1"/>
          <p:nvPr/>
        </p:nvSpPr>
        <p:spPr>
          <a:xfrm>
            <a:off x="5592325" y="4049975"/>
            <a:ext cx="15972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192.168.35.102:80</a:t>
            </a:r>
            <a:endParaRPr b="1" sz="900"/>
          </a:p>
        </p:txBody>
      </p:sp>
      <p:cxnSp>
        <p:nvCxnSpPr>
          <p:cNvPr id="2009" name="Shape 2009"/>
          <p:cNvCxnSpPr>
            <a:stCxn id="2006" idx="2"/>
            <a:endCxn id="1991" idx="0"/>
          </p:cNvCxnSpPr>
          <p:nvPr/>
        </p:nvCxnSpPr>
        <p:spPr>
          <a:xfrm>
            <a:off x="2199925" y="4232375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0" name="Shape 2010"/>
          <p:cNvCxnSpPr>
            <a:stCxn id="2007" idx="2"/>
            <a:endCxn id="1994" idx="0"/>
          </p:cNvCxnSpPr>
          <p:nvPr/>
        </p:nvCxnSpPr>
        <p:spPr>
          <a:xfrm>
            <a:off x="4333525" y="4232375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1" name="Shape 2011"/>
          <p:cNvCxnSpPr>
            <a:stCxn id="2008" idx="2"/>
            <a:endCxn id="1996" idx="0"/>
          </p:cNvCxnSpPr>
          <p:nvPr/>
        </p:nvCxnSpPr>
        <p:spPr>
          <a:xfrm>
            <a:off x="6390925" y="4232375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2" name="Shape 2012"/>
          <p:cNvSpPr txBox="1"/>
          <p:nvPr/>
        </p:nvSpPr>
        <p:spPr>
          <a:xfrm>
            <a:off x="3534925" y="6183575"/>
            <a:ext cx="15972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ingress 네트워크 구조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Shape 201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18" name="Shape 201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9" name="Shape 201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20" name="Shape 202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21" name="Shape 2021"/>
          <p:cNvGraphicFramePr/>
          <p:nvPr/>
        </p:nvGraphicFramePr>
        <p:xfrm>
          <a:off x="952500" y="1785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hostname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-p 8080:80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--replicas=4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ubuntu:apache-php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iw57u71wmi9shpeyym96y5s1e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22" name="Shape 2022"/>
          <p:cNvSpPr txBox="1"/>
          <p:nvPr>
            <p:ph idx="1" type="body"/>
          </p:nvPr>
        </p:nvSpPr>
        <p:spPr>
          <a:xfrm>
            <a:off x="663250" y="1301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ingress 네트워크 서비스 생성</a:t>
            </a:r>
            <a:endParaRPr/>
          </a:p>
        </p:txBody>
      </p:sp>
      <p:graphicFrame>
        <p:nvGraphicFramePr>
          <p:cNvPr id="2023" name="Shape 2023"/>
          <p:cNvGraphicFramePr/>
          <p:nvPr/>
        </p:nvGraphicFramePr>
        <p:xfrm>
          <a:off x="66325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9161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hostname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IMAGE     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xzjir7324wb1  hostname.1  ubuntu:apache-php  swarm-manager  Running        Running 11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wmx8tj6ncf8s  hostname.2  ubuntu:apache-php  swarm-worker1  Running        Running 14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annfweg7lkrf  hostname.3  ubuntu:apache-php  swarm-worker2  Running        Running 11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6dbcesrgaqjn  hostname.4  ubuntu:apache-php  swarm-manager  Running        Running 11 seconds ago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24" name="Shape 2024"/>
          <p:cNvSpPr txBox="1"/>
          <p:nvPr>
            <p:ph idx="1" type="body"/>
          </p:nvPr>
        </p:nvSpPr>
        <p:spPr>
          <a:xfrm>
            <a:off x="663250" y="2825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ingress 네트워크 서비스 리스트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Shape 2025"/>
          <p:cNvSpPr txBox="1"/>
          <p:nvPr>
            <p:ph idx="1" type="body"/>
          </p:nvPr>
        </p:nvSpPr>
        <p:spPr>
          <a:xfrm>
            <a:off x="663250" y="46543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노드 ip:port 를 통한 접속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2026" name="Shape 2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5138250"/>
            <a:ext cx="33242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Shape 20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850" y="5153735"/>
            <a:ext cx="32956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Shape 203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33" name="Shape 203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Shape 203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35" name="Shape 203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36" name="Shape 2036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ps --format "table {{.ID}}\t{{.Status}}\t{{.Image}}"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 ID        STATUS              IMAGE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c3a4b06998da        Up 28 minutes       ubuntu:apache-php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a2cffab6e809        Up 28 minutes       ubuntu:apache-php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d593ba523ae3        Up 28 minutes       ubuntu:apache-php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exec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c3a4b06998da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02:42:0a:ff:00:0d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addr:10.255.0.13  Bcast:0.0.0.0  Mask:255.255.0.0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eth1      Link encap:Ethernet  HWaddr 02:42:ac:12:00:05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addr:172.18.0.5  Bcast:0.0.0.0  Mask:255.255.0.0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        Link encap:Local Loopback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addr:127.0.0.1  Mask:255.0.0.0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37" name="Shape 2037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Ingress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Shape 2038"/>
          <p:cNvSpPr txBox="1"/>
          <p:nvPr>
            <p:ph idx="1" type="body"/>
          </p:nvPr>
        </p:nvSpPr>
        <p:spPr>
          <a:xfrm>
            <a:off x="952500" y="169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Ingress 네트워크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39" name="Shape 2039"/>
          <p:cNvSpPr txBox="1"/>
          <p:nvPr>
            <p:ph idx="1" type="body"/>
          </p:nvPr>
        </p:nvSpPr>
        <p:spPr>
          <a:xfrm>
            <a:off x="663250" y="4935648"/>
            <a:ext cx="7974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eth0 : ingress 네트워크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eth1 : 컨테이너 네트워크</a:t>
            </a:r>
            <a:endParaRPr sz="14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Shape 204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45" name="Shape 204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6" name="Shape 204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47" name="Shape 204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8" name="Shape 2048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오버레이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9" name="Shape 2049"/>
          <p:cNvGraphicFramePr/>
          <p:nvPr/>
        </p:nvGraphicFramePr>
        <p:xfrm>
          <a:off x="952500" y="3919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NETWORK ID          NAME                DRIVER              SCOPE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kvjm298iffxz        myoverlay           overlay             swarm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50" name="Shape 2050"/>
          <p:cNvSpPr txBox="1"/>
          <p:nvPr>
            <p:ph idx="1" type="body"/>
          </p:nvPr>
        </p:nvSpPr>
        <p:spPr>
          <a:xfrm>
            <a:off x="952500" y="3519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생성된 오버레이 네트워크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51" name="Shape 205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create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--subnet 10.0.9.0/24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-d overlay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myoverlay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kvjm298iffxz68ydadzb4xnoo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52" name="Shape 2052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사용자 정의 오버레이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53" name="Shape 2053"/>
          <p:cNvGraphicFramePr/>
          <p:nvPr/>
        </p:nvGraphicFramePr>
        <p:xfrm>
          <a:off x="952500" y="529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create -d overlay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--attachable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myoverlay2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1bkkpayv9asm0qy30g0cp9ozb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54" name="Shape 2054"/>
          <p:cNvSpPr txBox="1"/>
          <p:nvPr>
            <p:ph idx="1" type="body"/>
          </p:nvPr>
        </p:nvSpPr>
        <p:spPr>
          <a:xfrm>
            <a:off x="952500" y="4890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run --net 사용가능 오버레이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55" name="Shape 2055"/>
          <p:cNvSpPr txBox="1"/>
          <p:nvPr>
            <p:ph idx="1" type="body"/>
          </p:nvPr>
        </p:nvSpPr>
        <p:spPr>
          <a:xfrm>
            <a:off x="663250" y="6078654"/>
            <a:ext cx="7974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--attachable : docker run --net 명령으로 이용가능한 overlay 네트워크 생성옵션</a:t>
            </a:r>
            <a:endParaRPr sz="1400"/>
          </a:p>
        </p:txBody>
      </p:sp>
      <p:sp>
        <p:nvSpPr>
          <p:cNvPr id="2056" name="Shape 2056"/>
          <p:cNvSpPr txBox="1"/>
          <p:nvPr>
            <p:ph idx="1" type="body"/>
          </p:nvPr>
        </p:nvSpPr>
        <p:spPr>
          <a:xfrm>
            <a:off x="663250" y="3106854"/>
            <a:ext cx="7974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-d : 네트워크 드라이버 지정, overlay 네트워크 드라이버로 생성</a:t>
            </a:r>
            <a:endParaRPr sz="140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Shape 206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62" name="Shape 206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3" name="Shape 206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64" name="Shape 206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5" name="Shape 2065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오버레이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6" name="Shape 2066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exec a9cc2d7be876 ifconfig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02:42:0a:00:00:02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addr:10.0.0.2  Bcast:0.0.0.0  Mask:255.255.255.0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eth1      Link encap:Ethernet  HWaddr 02:42:ac:12:00:0a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addr:172.18.0.10  Bcast:0.0.0.0  Mask:255.255.0.0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        Link encap:Local Loopback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addr:127.0.0.1  Mask:255.0.0.0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67" name="Shape 2067"/>
          <p:cNvSpPr txBox="1"/>
          <p:nvPr>
            <p:ph idx="1" type="body"/>
          </p:nvPr>
        </p:nvSpPr>
        <p:spPr>
          <a:xfrm>
            <a:off x="952500" y="2909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네트워크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68" name="Shape 2068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run -it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myoverlay2 ubuntu:apache-php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a9cc2d7be876b304c02cee4d46f9421518935ae449c6c671fe4cbc6e63c0774b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69" name="Shape 2069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오버레이 네트워크 사용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70" name="Shape 2070"/>
          <p:cNvSpPr txBox="1"/>
          <p:nvPr>
            <p:ph idx="1" type="body"/>
          </p:nvPr>
        </p:nvSpPr>
        <p:spPr>
          <a:xfrm>
            <a:off x="663250" y="5316648"/>
            <a:ext cx="7974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eth0 : myoverlay2 오버레이 네트워크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eth1 : 컨테이너 네트워크</a:t>
            </a:r>
            <a:endParaRPr sz="1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76" name="Shape 207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7" name="Shape 207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78" name="Shape 207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9" name="Shape 2079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오버레이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0" name="Shape 2080"/>
          <p:cNvGraphicFramePr/>
          <p:nvPr/>
        </p:nvGraphicFramePr>
        <p:xfrm>
          <a:off x="952500" y="3538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exec 69968b60b0a6 ifconfig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02:42:0a:00:09:04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addr:10.0.9.4  Bcast:0.0.0.0  Mask:255.255.255.0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inet6 addr: fe80::42:aff:fe00:904/64 Scope:Link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eth1      Link encap:Ethernet  HWaddr 02:42:ac:12:00:09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addr:172.18.0.9  Bcast:0.0.0.0  Mask:255.255.0.0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inet6 addr: fe80::42:acff:fe12:9/64 Scope:Link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81" name="Shape 2081"/>
          <p:cNvSpPr txBox="1"/>
          <p:nvPr>
            <p:ph idx="1" type="body"/>
          </p:nvPr>
        </p:nvSpPr>
        <p:spPr>
          <a:xfrm>
            <a:off x="952500" y="3138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</a:t>
            </a:r>
            <a:r>
              <a:rPr lang="en" sz="1400"/>
              <a:t>컨테이너 네트워크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82" name="Shape 2082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overlay_service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--network myoverlay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ubuntu:apache-php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z966mqlx4v4sakgrrrx5szr4c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83" name="Shape 2083"/>
          <p:cNvSpPr txBox="1"/>
          <p:nvPr>
            <p:ph idx="1" type="body"/>
          </p:nvPr>
        </p:nvSpPr>
        <p:spPr>
          <a:xfrm>
            <a:off x="952500" y="1766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오버레이 네트워크 사용 도커 스웜 서비스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84" name="Shape 2084"/>
          <p:cNvSpPr txBox="1"/>
          <p:nvPr>
            <p:ph idx="1" type="body"/>
          </p:nvPr>
        </p:nvSpPr>
        <p:spPr>
          <a:xfrm>
            <a:off x="663250" y="5316648"/>
            <a:ext cx="7974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eth0 : 오버레이 네트워크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eth1 : 컨테이너 네트워크</a:t>
            </a:r>
            <a:endParaRPr sz="14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090" name="Shape 209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1" name="Shape 209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92" name="Shape 209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3" name="Shape 2093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docker_gwbridge</a:t>
            </a:r>
            <a:r>
              <a:rPr lang="en"/>
              <a:t> 네트워크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Shape 2094"/>
          <p:cNvSpPr txBox="1"/>
          <p:nvPr>
            <p:ph idx="1" type="body"/>
          </p:nvPr>
        </p:nvSpPr>
        <p:spPr>
          <a:xfrm>
            <a:off x="510850" y="1743150"/>
            <a:ext cx="8127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오버레이 네트워크를 사용하지 않는 컨테이너는 기본으로 브리지 (bridge) 네트워크 사용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ingress를 포함한 오버레이 네트워크는 docker_gwbridge 네트워크 사용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외부로 나가는 통신 및 오버레이 네트워크의 트래픽 종단점 (VTEP) 역활 담당</a:t>
            </a:r>
            <a:endParaRPr sz="1400"/>
          </a:p>
        </p:txBody>
      </p:sp>
      <p:graphicFrame>
        <p:nvGraphicFramePr>
          <p:cNvPr id="2095" name="Shape 2095"/>
          <p:cNvGraphicFramePr/>
          <p:nvPr/>
        </p:nvGraphicFramePr>
        <p:xfrm>
          <a:off x="952500" y="323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ls | grep docker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f8d483f685c6        docker_gwbridge     bridge              local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96" name="Shape 2096"/>
          <p:cNvSpPr txBox="1"/>
          <p:nvPr>
            <p:ph idx="1" type="body"/>
          </p:nvPr>
        </p:nvSpPr>
        <p:spPr>
          <a:xfrm>
            <a:off x="952500" y="2833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docker_gwbridge 네트워크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Shape 210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102" name="Shape 210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3" name="Shape 210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04" name="Shape 210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5" name="Shape 2105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디스커버리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Shape 2106"/>
          <p:cNvSpPr txBox="1"/>
          <p:nvPr>
            <p:ph idx="1" type="body"/>
          </p:nvPr>
        </p:nvSpPr>
        <p:spPr>
          <a:xfrm>
            <a:off x="510850" y="1743150"/>
            <a:ext cx="8127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스웜 모드는 서비스 발견 기능을 자체적으로 지원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새로운 컨테이너가 생성 되거나, 없어졌을 경우 컨테이너를 자동 감지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서비스간 통신은 서비스 이름으로 접근</a:t>
            </a:r>
            <a:endParaRPr sz="1400"/>
          </a:p>
        </p:txBody>
      </p:sp>
      <p:pic>
        <p:nvPicPr>
          <p:cNvPr id="2107" name="Shape 2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658" y="3048450"/>
            <a:ext cx="775809" cy="60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8" name="Shape 2108"/>
          <p:cNvGrpSpPr/>
          <p:nvPr/>
        </p:nvGrpSpPr>
        <p:grpSpPr>
          <a:xfrm>
            <a:off x="1361951" y="3204475"/>
            <a:ext cx="973800" cy="737100"/>
            <a:chOff x="2885951" y="3585475"/>
            <a:chExt cx="973800" cy="737100"/>
          </a:xfrm>
        </p:grpSpPr>
        <p:pic>
          <p:nvPicPr>
            <p:cNvPr id="2109" name="Shape 2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0" name="Shape 2110"/>
            <p:cNvSpPr/>
            <p:nvPr/>
          </p:nvSpPr>
          <p:spPr>
            <a:xfrm>
              <a:off x="2885951" y="3585475"/>
              <a:ext cx="973800" cy="737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pic>
        <p:nvPicPr>
          <p:cNvPr id="2111" name="Shape 2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658" y="350565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2" name="Shape 2112"/>
          <p:cNvSpPr/>
          <p:nvPr/>
        </p:nvSpPr>
        <p:spPr>
          <a:xfrm>
            <a:off x="3149325" y="3007037"/>
            <a:ext cx="1311000" cy="119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113" name="Shape 2113"/>
          <p:cNvCxnSpPr/>
          <p:nvPr/>
        </p:nvCxnSpPr>
        <p:spPr>
          <a:xfrm flipH="1" rot="10800000">
            <a:off x="2145290" y="3560525"/>
            <a:ext cx="695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Shape 2114"/>
          <p:cNvCxnSpPr/>
          <p:nvPr/>
        </p:nvCxnSpPr>
        <p:spPr>
          <a:xfrm>
            <a:off x="2849300" y="3287300"/>
            <a:ext cx="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Shape 2115"/>
          <p:cNvCxnSpPr/>
          <p:nvPr/>
        </p:nvCxnSpPr>
        <p:spPr>
          <a:xfrm>
            <a:off x="2849292" y="3295585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Shape 2116"/>
          <p:cNvCxnSpPr/>
          <p:nvPr/>
        </p:nvCxnSpPr>
        <p:spPr>
          <a:xfrm>
            <a:off x="2849292" y="3828985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7" name="Shape 2117"/>
          <p:cNvSpPr txBox="1"/>
          <p:nvPr/>
        </p:nvSpPr>
        <p:spPr>
          <a:xfrm>
            <a:off x="1414750" y="3988025"/>
            <a:ext cx="894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서비스 A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8" name="Shape 2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258" y="3258828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Shape 2119"/>
          <p:cNvSpPr/>
          <p:nvPr/>
        </p:nvSpPr>
        <p:spPr>
          <a:xfrm>
            <a:off x="6806925" y="2735356"/>
            <a:ext cx="1311000" cy="165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120" name="Shape 2120"/>
          <p:cNvCxnSpPr/>
          <p:nvPr/>
        </p:nvCxnSpPr>
        <p:spPr>
          <a:xfrm>
            <a:off x="6506892" y="3023915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1" name="Shape 2121"/>
          <p:cNvCxnSpPr/>
          <p:nvPr/>
        </p:nvCxnSpPr>
        <p:spPr>
          <a:xfrm>
            <a:off x="6506892" y="3557315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2" name="Shape 2122"/>
          <p:cNvSpPr txBox="1"/>
          <p:nvPr/>
        </p:nvSpPr>
        <p:spPr>
          <a:xfrm>
            <a:off x="7053550" y="4402155"/>
            <a:ext cx="894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서비스 B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3" name="Shape 2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258" y="3732593"/>
            <a:ext cx="775809" cy="6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4" name="Shape 2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258" y="2776780"/>
            <a:ext cx="775809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Shape 2125"/>
          <p:cNvSpPr txBox="1"/>
          <p:nvPr/>
        </p:nvSpPr>
        <p:spPr>
          <a:xfrm>
            <a:off x="3395950" y="4216625"/>
            <a:ext cx="894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서비스 B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26" name="Shape 2126"/>
          <p:cNvCxnSpPr/>
          <p:nvPr/>
        </p:nvCxnSpPr>
        <p:spPr>
          <a:xfrm>
            <a:off x="6506892" y="4055928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2127" name="Shape 2127"/>
          <p:cNvGrpSpPr/>
          <p:nvPr/>
        </p:nvGrpSpPr>
        <p:grpSpPr>
          <a:xfrm>
            <a:off x="5019551" y="3204475"/>
            <a:ext cx="973800" cy="737100"/>
            <a:chOff x="2885951" y="3585475"/>
            <a:chExt cx="973800" cy="737100"/>
          </a:xfrm>
        </p:grpSpPr>
        <p:pic>
          <p:nvPicPr>
            <p:cNvPr id="2128" name="Shape 21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6458" y="36580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9" name="Shape 2129"/>
            <p:cNvSpPr/>
            <p:nvPr/>
          </p:nvSpPr>
          <p:spPr>
            <a:xfrm>
              <a:off x="2885951" y="3585475"/>
              <a:ext cx="973800" cy="737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cxnSp>
        <p:nvCxnSpPr>
          <p:cNvPr id="2130" name="Shape 2130"/>
          <p:cNvCxnSpPr/>
          <p:nvPr/>
        </p:nvCxnSpPr>
        <p:spPr>
          <a:xfrm flipH="1" rot="10800000">
            <a:off x="5802890" y="3560525"/>
            <a:ext cx="695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1" name="Shape 2131"/>
          <p:cNvCxnSpPr/>
          <p:nvPr/>
        </p:nvCxnSpPr>
        <p:spPr>
          <a:xfrm>
            <a:off x="6506900" y="3030550"/>
            <a:ext cx="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2" name="Shape 2132"/>
          <p:cNvSpPr txBox="1"/>
          <p:nvPr/>
        </p:nvSpPr>
        <p:spPr>
          <a:xfrm>
            <a:off x="5072350" y="3988025"/>
            <a:ext cx="894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서비스 A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3" name="Shape 2133"/>
          <p:cNvCxnSpPr/>
          <p:nvPr/>
        </p:nvCxnSpPr>
        <p:spPr>
          <a:xfrm>
            <a:off x="6506900" y="3563950"/>
            <a:ext cx="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34" name="Shape 2134"/>
          <p:cNvSpPr txBox="1"/>
          <p:nvPr>
            <p:ph idx="1" type="body"/>
          </p:nvPr>
        </p:nvSpPr>
        <p:spPr>
          <a:xfrm>
            <a:off x="663250" y="4738435"/>
            <a:ext cx="7974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서비스는 B 서비스의 컨테이너를 상용중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B 서비스의 컨테이너를 Scale-out 실행 후 B 서비스 이름으로 접근가능</a:t>
            </a:r>
            <a:endParaRPr sz="14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Shape 213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140" name="Shape 214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1" name="Shape 214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42" name="Shape 214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3" name="Shape 2143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디스커버리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4" name="Shape 2144"/>
          <p:cNvGraphicFramePr/>
          <p:nvPr/>
        </p:nvGraphicFramePr>
        <p:xfrm>
          <a:off x="95250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server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--network discovery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ubuntu:apache-php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q3juytscg999eu9nzjdm2rw7r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45" name="Shape 2145"/>
          <p:cNvSpPr txBox="1"/>
          <p:nvPr>
            <p:ph idx="1" type="body"/>
          </p:nvPr>
        </p:nvSpPr>
        <p:spPr>
          <a:xfrm>
            <a:off x="952500" y="26048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discovery 오버레이 네트워크를 사용한 server 서비스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46" name="Shape 2146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network create -d overlay discovery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a01mmyzhgu11b2i775v687gf9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47" name="Shape 2147"/>
          <p:cNvSpPr txBox="1"/>
          <p:nvPr>
            <p:ph idx="1" type="body"/>
          </p:nvPr>
        </p:nvSpPr>
        <p:spPr>
          <a:xfrm>
            <a:off x="952500" y="169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서비스 디스커버리 테스트를 위한 </a:t>
            </a:r>
            <a:r>
              <a:rPr lang="en" sz="1400"/>
              <a:t>오버레이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48" name="Shape 2148"/>
          <p:cNvGraphicFramePr/>
          <p:nvPr/>
        </p:nvGraphicFramePr>
        <p:xfrm>
          <a:off x="952500" y="4376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client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--network discovery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rzlj6aki5gakx96zyrpbldcfx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49" name="Shape 2149"/>
          <p:cNvSpPr txBox="1"/>
          <p:nvPr>
            <p:ph idx="1" type="body"/>
          </p:nvPr>
        </p:nvSpPr>
        <p:spPr>
          <a:xfrm>
            <a:off x="952500" y="3976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discovery 오버레이 네트워크를 사용한 서비스 client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50" name="Shape 2150"/>
          <p:cNvGraphicFramePr/>
          <p:nvPr/>
        </p:nvGraphicFramePr>
        <p:xfrm>
          <a:off x="663250" y="5747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907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ps client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IMAGE         NODE         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lb9bu9bqgrf3  client.1  ubuntu:14.04  swarm-worker2  Running        Running 40 seconds ago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51" name="Shape 2151"/>
          <p:cNvSpPr txBox="1"/>
          <p:nvPr>
            <p:ph idx="1" type="body"/>
          </p:nvPr>
        </p:nvSpPr>
        <p:spPr>
          <a:xfrm>
            <a:off x="952500" y="5348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서비스 컨테이너 위치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도커데몬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데몬 실행 옵션 설정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Shape 26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Shape 26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4" name="Shape 264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# dockerd -D -H tcp://192.168.99.100:2375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5" name="Shape 265"/>
          <p:cNvSpPr txBox="1"/>
          <p:nvPr>
            <p:ph idx="1" type="body"/>
          </p:nvPr>
        </p:nvSpPr>
        <p:spPr>
          <a:xfrm>
            <a:off x="663250" y="16825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 도커데몬 원격 API 사용가능 옵션 </a:t>
            </a:r>
            <a:endParaRPr sz="1400"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891850" y="2421008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-H : 도커 데몬 API 접근 통신 포트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기본 API 값 : -H unix:///var/run/docker.sock (로컬 유닉스 소켓 사용)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-H tcp://192.168.99.100:2375 (URL 로 http 요청을 보내 데몬 API  접근)</a:t>
            </a:r>
            <a:endParaRPr sz="1400"/>
          </a:p>
        </p:txBody>
      </p:sp>
      <p:graphicFrame>
        <p:nvGraphicFramePr>
          <p:cNvPr id="267" name="Shape 267"/>
          <p:cNvGraphicFramePr/>
          <p:nvPr/>
        </p:nvGraphicFramePr>
        <p:xfrm>
          <a:off x="952500" y="370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[client]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# export DOCKER_HOST=”tcp://192.168.199.100:2375”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[client]  # docker version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[client]  # docker -H tcp://192.168.100.2375 version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 txBox="1"/>
          <p:nvPr>
            <p:ph idx="1" type="body"/>
          </p:nvPr>
        </p:nvSpPr>
        <p:spPr>
          <a:xfrm>
            <a:off x="663250" y="3358975"/>
            <a:ext cx="7974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docker 클라이언트의 docker 데몬 주소 설정</a:t>
            </a:r>
            <a:endParaRPr sz="1400"/>
          </a:p>
        </p:txBody>
      </p:sp>
      <p:grpSp>
        <p:nvGrpSpPr>
          <p:cNvPr id="269" name="Shape 269"/>
          <p:cNvGrpSpPr/>
          <p:nvPr/>
        </p:nvGrpSpPr>
        <p:grpSpPr>
          <a:xfrm>
            <a:off x="1164850" y="5370075"/>
            <a:ext cx="6381800" cy="912600"/>
            <a:chOff x="1164850" y="5293875"/>
            <a:chExt cx="6381800" cy="912600"/>
          </a:xfrm>
        </p:grpSpPr>
        <p:sp>
          <p:nvSpPr>
            <p:cNvPr id="270" name="Shape 270"/>
            <p:cNvSpPr/>
            <p:nvPr/>
          </p:nvSpPr>
          <p:spPr>
            <a:xfrm>
              <a:off x="2484450" y="5293875"/>
              <a:ext cx="5062200" cy="813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3729650" y="5439475"/>
              <a:ext cx="1218300" cy="54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도커 클라이언트</a:t>
              </a:r>
              <a:endParaRPr sz="100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3650" y="5439473"/>
              <a:ext cx="1066500" cy="54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도커 데몬</a:t>
              </a:r>
              <a:endParaRPr sz="1000"/>
            </a:p>
          </p:txBody>
        </p:sp>
        <p:cxnSp>
          <p:nvCxnSpPr>
            <p:cNvPr id="273" name="Shape 273"/>
            <p:cNvCxnSpPr>
              <a:stCxn id="271" idx="3"/>
              <a:endCxn id="272" idx="1"/>
            </p:cNvCxnSpPr>
            <p:nvPr/>
          </p:nvCxnSpPr>
          <p:spPr>
            <a:xfrm>
              <a:off x="4947950" y="5711875"/>
              <a:ext cx="130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" name="Shape 274"/>
            <p:cNvCxnSpPr>
              <a:endCxn id="271" idx="1"/>
            </p:cNvCxnSpPr>
            <p:nvPr/>
          </p:nvCxnSpPr>
          <p:spPr>
            <a:xfrm>
              <a:off x="2170250" y="5711875"/>
              <a:ext cx="155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Shape 275"/>
            <p:cNvSpPr txBox="1"/>
            <p:nvPr/>
          </p:nvSpPr>
          <p:spPr>
            <a:xfrm>
              <a:off x="2460250" y="5451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docker version</a:t>
              </a:r>
              <a:endParaRPr sz="800"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4974850" y="5451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/var/run/docker.sock</a:t>
              </a:r>
              <a:endParaRPr sz="800"/>
            </a:p>
          </p:txBody>
        </p:sp>
        <p:pic>
          <p:nvPicPr>
            <p:cNvPr id="277" name="Shape 2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99400" y="5323125"/>
              <a:ext cx="602400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 txBox="1"/>
            <p:nvPr/>
          </p:nvSpPr>
          <p:spPr>
            <a:xfrm>
              <a:off x="1164850" y="59085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개발자</a:t>
              </a:r>
              <a:endParaRPr sz="800"/>
            </a:p>
          </p:txBody>
        </p:sp>
      </p:grpSp>
      <p:sp>
        <p:nvSpPr>
          <p:cNvPr id="279" name="Shape 279"/>
          <p:cNvSpPr/>
          <p:nvPr/>
        </p:nvSpPr>
        <p:spPr>
          <a:xfrm>
            <a:off x="6236150" y="4795275"/>
            <a:ext cx="1110900" cy="33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원격호스트</a:t>
            </a:r>
            <a:endParaRPr sz="1000"/>
          </a:p>
        </p:txBody>
      </p:sp>
      <p:cxnSp>
        <p:nvCxnSpPr>
          <p:cNvPr id="280" name="Shape 280"/>
          <p:cNvCxnSpPr>
            <a:stCxn id="279" idx="2"/>
            <a:endCxn id="272" idx="0"/>
          </p:cNvCxnSpPr>
          <p:nvPr/>
        </p:nvCxnSpPr>
        <p:spPr>
          <a:xfrm flipH="1">
            <a:off x="6786800" y="5131275"/>
            <a:ext cx="48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5106208" y="5086075"/>
            <a:ext cx="1730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curl 192.168.99.100:2375/version</a:t>
            </a:r>
            <a:endParaRPr sz="8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Shape 215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157" name="Shape 215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8" name="Shape 215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59" name="Shape 215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0" name="Shape 216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디스커버리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1" name="Shape 2161"/>
          <p:cNvGraphicFramePr/>
          <p:nvPr/>
        </p:nvGraphicFramePr>
        <p:xfrm>
          <a:off x="952500" y="3461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docker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84e69d779e1c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42b366ff0ca0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84e69d779e1c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42b366ff0ca0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62" name="Shape 2162"/>
          <p:cNvSpPr txBox="1"/>
          <p:nvPr>
            <p:ph idx="1" type="body"/>
          </p:nvPr>
        </p:nvSpPr>
        <p:spPr>
          <a:xfrm>
            <a:off x="952500" y="30620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-&gt; server 서비스 접근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63" name="Shape 2163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ps --format "table {{.ID}}\t{{.Command}}" | grep ping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9a61b942f012        "ping docker.com"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root@swarm-worker2:~# docker exec -it 9a61b942f012 bash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64" name="Shape 2164"/>
          <p:cNvSpPr txBox="1"/>
          <p:nvPr>
            <p:ph idx="1" type="body"/>
          </p:nvPr>
        </p:nvSpPr>
        <p:spPr>
          <a:xfrm>
            <a:off x="952500" y="169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서비스 컨테이너 위치 확인 및 들어가기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65" name="Shape 2165"/>
          <p:cNvGraphicFramePr/>
          <p:nvPr/>
        </p:nvGraphicFramePr>
        <p:xfrm>
          <a:off x="952500" y="590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scale server=3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scaled to 3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66" name="Shape 2166"/>
          <p:cNvSpPr txBox="1"/>
          <p:nvPr>
            <p:ph idx="1" type="body"/>
          </p:nvPr>
        </p:nvSpPr>
        <p:spPr>
          <a:xfrm>
            <a:off x="952500" y="550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service 서비스 컨테이너 Scale-out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Shape 217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네트워크</a:t>
            </a:r>
            <a:endParaRPr/>
          </a:p>
        </p:txBody>
      </p:sp>
      <p:cxnSp>
        <p:nvCxnSpPr>
          <p:cNvPr id="2172" name="Shape 217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3" name="Shape 217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74" name="Shape 217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5" name="Shape 2175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서비스 디스커버리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6" name="Shape 2176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366383f1281a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84e69d779e1c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curl -s server/hostname.php &amp;&amp; echo ""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42b366ff0ca0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77" name="Shape 2177"/>
          <p:cNvSpPr txBox="1"/>
          <p:nvPr>
            <p:ph idx="1" type="body"/>
          </p:nvPr>
        </p:nvSpPr>
        <p:spPr>
          <a:xfrm>
            <a:off x="952500" y="16904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-&gt; server 서비스 접근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78" name="Shape 2178"/>
          <p:cNvGraphicFramePr/>
          <p:nvPr/>
        </p:nvGraphicFramePr>
        <p:xfrm>
          <a:off x="952500" y="3690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inspect --format {{.Endpoint.VirtualIPs}} server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[{a01mmyzhgu11b2i775v687gf9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10.0.1.2/24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}]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79" name="Shape 2179"/>
          <p:cNvSpPr txBox="1"/>
          <p:nvPr>
            <p:ph idx="1" type="body"/>
          </p:nvPr>
        </p:nvSpPr>
        <p:spPr>
          <a:xfrm>
            <a:off x="952500" y="32906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server 서비스 vip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80" name="Shape 2180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ping server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(10.0.1.2)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56(84) bytes of data.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10.0.1.2: icmp_seq=1 ttl=64 time=0.026 ms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root@9a61b942f012:/# ping server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(10.0.1.2)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56(84) bytes of data.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10.0.1.2: icmp_seq=1 ttl=64 time=0.020 ms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81" name="Shape 2181"/>
          <p:cNvSpPr txBox="1"/>
          <p:nvPr>
            <p:ph idx="1" type="body"/>
          </p:nvPr>
        </p:nvSpPr>
        <p:spPr>
          <a:xfrm>
            <a:off x="952500" y="428121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client -&gt; server  ping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Shape 218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볼륨</a:t>
            </a:r>
            <a:endParaRPr/>
          </a:p>
        </p:txBody>
      </p:sp>
      <p:cxnSp>
        <p:nvCxnSpPr>
          <p:cNvPr id="2187" name="Shape 218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8" name="Shape 218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89" name="Shape 218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0" name="Shape 2190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모드 볼륨 개요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1" name="Shape 219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### 호스트와 디렉토리를 공유 하는 경우 ###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host_dir_case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-v /root:/root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### 도커 볼륨을 사용하는 경우 ###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host_dir_case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-v myvolume:/root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92" name="Shape 2192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기본 도커 볼륨 사용은 -v 옵션으로 도커볼륨 또는 호스트 디렉토리 사용</a:t>
            </a:r>
            <a:endParaRPr sz="1400"/>
          </a:p>
        </p:txBody>
      </p:sp>
      <p:graphicFrame>
        <p:nvGraphicFramePr>
          <p:cNvPr id="2193" name="Shape 2193"/>
          <p:cNvGraphicFramePr/>
          <p:nvPr/>
        </p:nvGraphicFramePr>
        <p:xfrm>
          <a:off x="952500" y="3690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ubuntu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--mount type=volume,source=myvol,target=/root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utmdgy0lns72g9u4gjn6jutq6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94" name="Shape 2194"/>
          <p:cNvSpPr txBox="1"/>
          <p:nvPr>
            <p:ph idx="1" type="body"/>
          </p:nvPr>
        </p:nvSpPr>
        <p:spPr>
          <a:xfrm>
            <a:off x="510850" y="3267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스웜 모드에서 볼륨 사용시 --mount 옵션을 통한 상세 설정 지정</a:t>
            </a:r>
            <a:endParaRPr sz="1400"/>
          </a:p>
        </p:txBody>
      </p:sp>
      <p:sp>
        <p:nvSpPr>
          <p:cNvPr id="2195" name="Shape 2195"/>
          <p:cNvSpPr txBox="1"/>
          <p:nvPr>
            <p:ph idx="1" type="body"/>
          </p:nvPr>
        </p:nvSpPr>
        <p:spPr>
          <a:xfrm>
            <a:off x="663250" y="4630851"/>
            <a:ext cx="79746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type : 도커 볼륨 사용은 voume, 호스티 디렉토리 사용은 bind 로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source : 사용할 볼륨명, source 를 지정하지 않으면 16진수의 새로운 볼륨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target : 컨테이너 내부에 마운트 될 디렉토리 위치</a:t>
            </a:r>
            <a:endParaRPr sz="14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Shape 220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볼륨</a:t>
            </a:r>
            <a:endParaRPr/>
          </a:p>
        </p:txBody>
      </p:sp>
      <p:cxnSp>
        <p:nvCxnSpPr>
          <p:cNvPr id="2201" name="Shape 220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2" name="Shape 220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03" name="Shape 220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4" name="Shape 220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모드 볼륨 개요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5" name="Shape 2205"/>
          <p:cNvGraphicFramePr/>
          <p:nvPr/>
        </p:nvGraphicFramePr>
        <p:xfrm>
          <a:off x="952500" y="2395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ubuntu-copy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--mount type=volume,source=test,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target=/etc/vim/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9q2rqnlegtqxt8pnp72plcab1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run -i -t --name test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-v test:/root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root@49dfc1f73aab:/#  ls root/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vimrc  vimrc.tiny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06" name="Shape 2206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디렉토리의 파일 복사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컨테이너의 디렉토리에 파일이 있으면 볼륨으로 복사됨</a:t>
            </a:r>
            <a:endParaRPr sz="1400"/>
          </a:p>
        </p:txBody>
      </p:sp>
      <p:graphicFrame>
        <p:nvGraphicFramePr>
          <p:cNvPr id="2207" name="Shape 2207"/>
          <p:cNvGraphicFramePr/>
          <p:nvPr/>
        </p:nvGraphicFramePr>
        <p:xfrm>
          <a:off x="952500" y="5138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ubuntu-nocopy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--mount type=volume,source=test,target=/etc/vim/,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volume-nocopy \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08" name="Shape 2208"/>
          <p:cNvSpPr txBox="1"/>
          <p:nvPr>
            <p:ph idx="1" type="body"/>
          </p:nvPr>
        </p:nvSpPr>
        <p:spPr>
          <a:xfrm>
            <a:off x="510850" y="44863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디렉토리의 파일 복사 방지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컨테이너의 디렉토리에 파일이 있으면 볼륨으로 복사됨</a:t>
            </a:r>
            <a:endParaRPr sz="14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Shape 221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볼륨</a:t>
            </a:r>
            <a:endParaRPr/>
          </a:p>
        </p:txBody>
      </p:sp>
      <p:cxnSp>
        <p:nvCxnSpPr>
          <p:cNvPr id="2214" name="Shape 22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5" name="Shape 22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16" name="Shape 22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7" name="Shape 2217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 타입 볼륨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8" name="Shape 2218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mkdir /root/host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touch /root/host/host-file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root@swarm-manager:~# docker service create --name ubuntu-host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--mount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type=bind,source=/root/host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,target=/root/container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lrnw9n1kme3rtngvcg5z9wl0c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19" name="Shape 2219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호스트의 디렉토리를 공유하기 위해서는 반드시 source 옵션을 명시해야 함</a:t>
            </a:r>
            <a:endParaRPr sz="14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Shape 222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Availability </a:t>
            </a:r>
            <a:endParaRPr/>
          </a:p>
        </p:txBody>
      </p:sp>
      <p:cxnSp>
        <p:nvCxnSpPr>
          <p:cNvPr id="2225" name="Shape 222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6" name="Shape 222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27" name="Shape 222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8" name="Shape 2228"/>
          <p:cNvSpPr txBox="1"/>
          <p:nvPr>
            <p:ph idx="1" type="body"/>
          </p:nvPr>
        </p:nvSpPr>
        <p:spPr>
          <a:xfrm>
            <a:off x="663250" y="21397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노드 Availability 상태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9" name="Shape 2229"/>
          <p:cNvGraphicFramePr/>
          <p:nvPr/>
        </p:nvGraphicFramePr>
        <p:xfrm>
          <a:off x="952500" y="4681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Active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30" name="Shape 2230"/>
          <p:cNvSpPr txBox="1"/>
          <p:nvPr>
            <p:ph idx="1" type="body"/>
          </p:nvPr>
        </p:nvSpPr>
        <p:spPr>
          <a:xfrm>
            <a:off x="510850" y="42577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스웜 노드 Availability 상태 확인</a:t>
            </a:r>
            <a:endParaRPr sz="1400"/>
          </a:p>
        </p:txBody>
      </p:sp>
      <p:sp>
        <p:nvSpPr>
          <p:cNvPr id="2231" name="Shape 2231"/>
          <p:cNvSpPr txBox="1"/>
          <p:nvPr>
            <p:ph idx="1" type="body"/>
          </p:nvPr>
        </p:nvSpPr>
        <p:spPr>
          <a:xfrm>
            <a:off x="510850" y="2505150"/>
            <a:ext cx="81270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Active : 컨테이너 할당이 가능한 정상적인 상태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Drain : 노드에 문제가 발생해 일시적으로 사용하지 않은 상태로 설정시 사용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실행중인 서비스 컨테이너는 Active 상태의 노드로 변경 할당 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Pause : 일시적인 중지로 컨테이너 할당이 되지 않지만, 실행중인 컨테이너가 죽거나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   다른 Active 노드로 변경 할당 되지 않음 </a:t>
            </a:r>
            <a:endParaRPr sz="1400"/>
          </a:p>
        </p:txBody>
      </p:sp>
      <p:sp>
        <p:nvSpPr>
          <p:cNvPr id="2232" name="Shape 223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노드 Availability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Shape 2233"/>
          <p:cNvSpPr txBox="1"/>
          <p:nvPr>
            <p:ph idx="1" type="body"/>
          </p:nvPr>
        </p:nvSpPr>
        <p:spPr>
          <a:xfrm>
            <a:off x="510850" y="1666950"/>
            <a:ext cx="81270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할당의 스케줄을 위해 사용 가능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Shape 223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Availability </a:t>
            </a:r>
            <a:endParaRPr/>
          </a:p>
        </p:txBody>
      </p:sp>
      <p:cxnSp>
        <p:nvCxnSpPr>
          <p:cNvPr id="2239" name="Shape 22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0" name="Shape 22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41" name="Shape 22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2" name="Shape 2242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노드 Availability 상태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3" name="Shape 2243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update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--availability drain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swarm-worker2  Ready   Active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  Ready   Drain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44" name="Shape 2244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스웜 노드 Availability 를 Active -&gt; Drain 으로 변경</a:t>
            </a:r>
            <a:endParaRPr sz="1400"/>
          </a:p>
        </p:txBody>
      </p:sp>
      <p:graphicFrame>
        <p:nvGraphicFramePr>
          <p:cNvPr id="2245" name="Shape 2245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update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--availability pause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swarm-worker2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swarm-worker2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               HOSTNAME       STATUS  AVAILABILITY  MANAGER STATUS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plwgqgyn9vaw2p41vjo86lmnm *  swarm-manager  Ready   Active        Leader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swarm-worker2  Ready   Pause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ywnkgswoukp0mjis1wwuy1jv2    swarm-worker1  Ready   Drain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46" name="Shape 2246"/>
          <p:cNvSpPr txBox="1"/>
          <p:nvPr>
            <p:ph idx="1" type="body"/>
          </p:nvPr>
        </p:nvSpPr>
        <p:spPr>
          <a:xfrm>
            <a:off x="510850" y="3952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도커 스웜 노드 Availability 를 Active -&gt; Pause 으로 변경</a:t>
            </a:r>
            <a:endParaRPr sz="14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Shape 225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노드 Label </a:t>
            </a:r>
            <a:endParaRPr/>
          </a:p>
        </p:txBody>
      </p:sp>
      <p:cxnSp>
        <p:nvCxnSpPr>
          <p:cNvPr id="2252" name="Shape 225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3" name="Shape 225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54" name="Shape 225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55" name="Shape 2255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update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--label-add storage=ssd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swarm-worker1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56" name="Shape 2256"/>
          <p:cNvSpPr txBox="1"/>
          <p:nvPr>
            <p:ph idx="1" type="body"/>
          </p:nvPr>
        </p:nvSpPr>
        <p:spPr>
          <a:xfrm>
            <a:off x="510850" y="2428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 label 추가</a:t>
            </a:r>
            <a:endParaRPr sz="1400"/>
          </a:p>
        </p:txBody>
      </p:sp>
      <p:sp>
        <p:nvSpPr>
          <p:cNvPr id="2257" name="Shape 2257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노드 Label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Shape 2258"/>
          <p:cNvSpPr txBox="1"/>
          <p:nvPr>
            <p:ph idx="1" type="body"/>
          </p:nvPr>
        </p:nvSpPr>
        <p:spPr>
          <a:xfrm>
            <a:off x="510850" y="1666950"/>
            <a:ext cx="81270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노드를 분류하기 위해 노드 특성을 키-값 으로 지정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할당시 label 을 명시하여 특정 노드에 할당 가능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259" name="Shape 2259"/>
          <p:cNvGraphicFramePr/>
          <p:nvPr/>
        </p:nvGraphicFramePr>
        <p:xfrm>
          <a:off x="952500" y="4251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inspect --pretty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ID:                     ywnkgswoukp0mjis1wwuy1jv2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storage = ssd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Hostname:               swarm-worker1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Joined at:              2018-06-09 12:11:23.754000444 +0000 utc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State:                 Ready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Availability:          Drain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Address:               192.168.35.101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60" name="Shape 2260"/>
          <p:cNvSpPr txBox="1"/>
          <p:nvPr>
            <p:ph idx="1" type="body"/>
          </p:nvPr>
        </p:nvSpPr>
        <p:spPr>
          <a:xfrm>
            <a:off x="510850" y="382860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 label 확인</a:t>
            </a:r>
            <a:endParaRPr sz="140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Shape 226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 제약</a:t>
            </a:r>
            <a:endParaRPr/>
          </a:p>
        </p:txBody>
      </p:sp>
      <p:cxnSp>
        <p:nvCxnSpPr>
          <p:cNvPr id="2266" name="Shape 22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7" name="Shape 22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68" name="Shape 22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69" name="Shape 2269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create --name label-test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--constraint 'node.labels.storage == ssd'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--replicas=2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rg1bzl4e0ss1w12hp0if2tx9a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ps label-test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IMAGE         NODE  DESIRED STATE  CURRENT STATE    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xudz7pmld3lr  label-test.1  ubuntu:14.04        Running        Pending about a minute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zkxt8lffi1rv  label-test.2  ubuntu:14.04        Running        Pending about a minute ago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70" name="Shape 2270"/>
          <p:cNvSpPr txBox="1"/>
          <p:nvPr>
            <p:ph idx="1" type="body"/>
          </p:nvPr>
        </p:nvSpPr>
        <p:spPr>
          <a:xfrm>
            <a:off x="510850" y="2428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node.labels 제약조건 컨테이너 생성</a:t>
            </a:r>
            <a:endParaRPr sz="1400"/>
          </a:p>
        </p:txBody>
      </p:sp>
      <p:sp>
        <p:nvSpPr>
          <p:cNvPr id="2271" name="Shape 2271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스웜 서비스 제약 설정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Shape 2272"/>
          <p:cNvSpPr txBox="1"/>
          <p:nvPr>
            <p:ph idx="1" type="body"/>
          </p:nvPr>
        </p:nvSpPr>
        <p:spPr>
          <a:xfrm>
            <a:off x="510850" y="1666950"/>
            <a:ext cx="81270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컨테이너가 할당될 노드의 종류 선택 기능 제공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할당시 label 을 명시하여 특정 노드에 할당 가능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73" name="Shape 2273"/>
          <p:cNvSpPr txBox="1"/>
          <p:nvPr>
            <p:ph idx="1" type="body"/>
          </p:nvPr>
        </p:nvSpPr>
        <p:spPr>
          <a:xfrm>
            <a:off x="663250" y="485945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제약 조건에 해당하는 노드가 없으면 컨테이너 생성이 안됨</a:t>
            </a:r>
            <a:endParaRPr sz="14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Shape 227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 제약</a:t>
            </a:r>
            <a:endParaRPr/>
          </a:p>
        </p:txBody>
      </p:sp>
      <p:cxnSp>
        <p:nvCxnSpPr>
          <p:cNvPr id="2279" name="Shape 22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0" name="Shape 22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81" name="Shape 22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82" name="Shape 2282"/>
          <p:cNvGraphicFramePr/>
          <p:nvPr/>
        </p:nvGraphicFramePr>
        <p:xfrm>
          <a:off x="952500" y="2471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node ls | grep swarm-worker2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vz7prsi133nzubvy65wydtxzf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swarm-worker2  Ready   Pause        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create --name label-test2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--constraint 'node.id == vz7prsi133nzubvy65wydtxzf'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--replicas=2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22n4uf057fipugvxgz5argakz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ps label-test2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            NAME           IMAGE         NODE  DESIRED STATE  CURRENT STATE           ERROR  PORTS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xiooniv9ouon  label-test2.1  ubuntu:14.04        Running        Pending 42 seconds ago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r5kctankbru5  label-test2.2  ubuntu:14.04        Running        Pending 42 seconds ago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83" name="Shape 2283"/>
          <p:cNvSpPr txBox="1"/>
          <p:nvPr>
            <p:ph idx="1" type="body"/>
          </p:nvPr>
        </p:nvSpPr>
        <p:spPr>
          <a:xfrm>
            <a:off x="510850" y="17431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node.id 제약조건 컨테이너 생성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노드의 ID를 명시해 서비스 컨테이너 생성, ID 값은 전체를 입력해야 함</a:t>
            </a:r>
            <a:endParaRPr sz="1400"/>
          </a:p>
        </p:txBody>
      </p:sp>
      <p:sp>
        <p:nvSpPr>
          <p:cNvPr id="2284" name="Shape 2284"/>
          <p:cNvSpPr txBox="1"/>
          <p:nvPr>
            <p:ph idx="1" type="body"/>
          </p:nvPr>
        </p:nvSpPr>
        <p:spPr>
          <a:xfrm>
            <a:off x="663250" y="1301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스웜 서비스 제약 설정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598100" y="1498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장 도커 엔진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1838900" y="2793600"/>
            <a:ext cx="6920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도커이미지와 컨테이너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컨테이너 다루기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볼륨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네트워크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이미지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파일(Dockerfile)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Shape 22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스웜 서비스 제약</a:t>
            </a:r>
            <a:endParaRPr/>
          </a:p>
        </p:txBody>
      </p:sp>
      <p:cxnSp>
        <p:nvCxnSpPr>
          <p:cNvPr id="2290" name="Shape 229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1" name="Shape 229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3장 도커 스웜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92" name="Shape 229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93" name="Shape 2293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create --name label-test3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--constraint 'node.hostname == swarm-worker1'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q87ua4u22dshakwmx5bl5tq4y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94" name="Shape 229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node.hostname 제약조건 컨테이너 생성</a:t>
            </a:r>
            <a:endParaRPr sz="1400"/>
          </a:p>
        </p:txBody>
      </p:sp>
      <p:sp>
        <p:nvSpPr>
          <p:cNvPr id="2295" name="Shape 229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스웜 서비스 제약 설정</a:t>
            </a:r>
            <a:endParaRPr/>
          </a:p>
        </p:txBody>
      </p:sp>
      <p:graphicFrame>
        <p:nvGraphicFramePr>
          <p:cNvPr id="2296" name="Shape 2296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root@swarm-manager:~/host# docker service create --name label-test4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--constraint 'node.role != manager'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--replicas 2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ping docker.com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fn01afzj9yi0nvweqq4jawdmp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97" name="Shape 2297"/>
          <p:cNvSpPr txBox="1"/>
          <p:nvPr>
            <p:ph idx="1" type="body"/>
          </p:nvPr>
        </p:nvSpPr>
        <p:spPr>
          <a:xfrm>
            <a:off x="510850" y="3190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node.role 제약조건 컨테이너 생성</a:t>
            </a:r>
            <a:endParaRPr sz="1400"/>
          </a:p>
        </p:txBody>
      </p:sp>
      <p:sp>
        <p:nvSpPr>
          <p:cNvPr id="2298" name="Shape 2298"/>
          <p:cNvSpPr txBox="1"/>
          <p:nvPr>
            <p:ph idx="1" type="body"/>
          </p:nvPr>
        </p:nvSpPr>
        <p:spPr>
          <a:xfrm>
            <a:off x="663250" y="4707051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!= : 조건에 맞지 않은 제약설정</a:t>
            </a:r>
            <a:endParaRPr sz="140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Shape 2303"/>
          <p:cNvSpPr txBox="1"/>
          <p:nvPr>
            <p:ph type="title"/>
          </p:nvPr>
        </p:nvSpPr>
        <p:spPr>
          <a:xfrm>
            <a:off x="598100" y="1498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4장 쿠버네티스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4" name="Shape 2304"/>
          <p:cNvSpPr txBox="1"/>
          <p:nvPr>
            <p:ph type="title"/>
          </p:nvPr>
        </p:nvSpPr>
        <p:spPr>
          <a:xfrm>
            <a:off x="1838900" y="2869800"/>
            <a:ext cx="69207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소개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설치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컴포넌트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객체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네트워크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쿠버네티스 스토리지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Shape 230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소개</a:t>
            </a:r>
            <a:endParaRPr/>
          </a:p>
        </p:txBody>
      </p:sp>
      <p:cxnSp>
        <p:nvCxnSpPr>
          <p:cNvPr id="2310" name="Shape 231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1" name="Shape 231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</a:t>
            </a:r>
            <a:r>
              <a:rPr lang="en" sz="1200">
                <a:solidFill>
                  <a:schemeClr val="lt1"/>
                </a:solidFill>
              </a:rPr>
              <a:t>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12" name="Shape 231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3" name="Shape 2313"/>
          <p:cNvSpPr txBox="1"/>
          <p:nvPr>
            <p:ph idx="1" type="body"/>
          </p:nvPr>
        </p:nvSpPr>
        <p:spPr>
          <a:xfrm>
            <a:off x="510850" y="1819350"/>
            <a:ext cx="79746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도커는 컨테이너를 규모에 맞게 늘려가도록 배치하는 기능이 부족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애플리케이션을 배포하는 오케스트레이터를 구글이 개발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구글은 내부 서비스를 클라우드와 컨테이너 환경으로 오래전부터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구글이 2014년 6월 오픈소스 프로젝트로 발표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2015년 7월 버전 1.0을 기반으로 CNCF(Cloud Native Computing Foundation)을 설립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레드햇, 이베이, AT&amp;T, 시스코, IBM, 인텔, 트위터, VMware 등 다수 회사참여 개발</a:t>
            </a:r>
            <a:endParaRPr sz="1400"/>
          </a:p>
        </p:txBody>
      </p:sp>
      <p:sp>
        <p:nvSpPr>
          <p:cNvPr id="2314" name="Shape 231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쿠버네티스(Kubernetes, 약어로 k8s) 개발 배경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2315" name="Shape 2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50" y="3931025"/>
            <a:ext cx="5296502" cy="232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16" name="Shape 2316"/>
          <p:cNvSpPr txBox="1"/>
          <p:nvPr/>
        </p:nvSpPr>
        <p:spPr>
          <a:xfrm>
            <a:off x="3916550" y="6213155"/>
            <a:ext cx="160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https://kubernetes.io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Shape 232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설치</a:t>
            </a:r>
            <a:endParaRPr/>
          </a:p>
        </p:txBody>
      </p:sp>
      <p:cxnSp>
        <p:nvCxnSpPr>
          <p:cNvPr id="2322" name="Shape 232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3" name="Shape 232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24" name="Shape 232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5" name="Shape 2325"/>
          <p:cNvSpPr txBox="1"/>
          <p:nvPr>
            <p:ph idx="1" type="body"/>
          </p:nvPr>
        </p:nvSpPr>
        <p:spPr>
          <a:xfrm>
            <a:off x="510850" y="1819350"/>
            <a:ext cx="7974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올인원 쿠버네티스 : 마스터와 노드가 동일한 호스트에 실행, 기본 작동 방식을 이해 하기 유리하지만, 실제 환경에 적용하기 적절치 못함</a:t>
            </a:r>
            <a:endParaRPr sz="1400"/>
          </a:p>
        </p:txBody>
      </p:sp>
      <p:sp>
        <p:nvSpPr>
          <p:cNvPr id="2326" name="Shape 232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설치 방식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Shape 2327"/>
          <p:cNvSpPr txBox="1"/>
          <p:nvPr>
            <p:ph idx="1" type="body"/>
          </p:nvPr>
        </p:nvSpPr>
        <p:spPr>
          <a:xfrm>
            <a:off x="510850" y="2428950"/>
            <a:ext cx="7974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쿠버네티스 클러스터 : 하나의 마스터와 최소 두 개 이상의 노드로 구성, 각각 별도의 시스템에서 구동, 필요할 때마다 노드를 추가해 용량을 늘려야 하는 실제 환경에서의 구성 방식</a:t>
            </a:r>
            <a:endParaRPr sz="1400"/>
          </a:p>
        </p:txBody>
      </p:sp>
      <p:sp>
        <p:nvSpPr>
          <p:cNvPr id="2328" name="Shape 2328"/>
          <p:cNvSpPr txBox="1"/>
          <p:nvPr>
            <p:ph idx="1" type="body"/>
          </p:nvPr>
        </p:nvSpPr>
        <p:spPr>
          <a:xfrm>
            <a:off x="510850" y="3343350"/>
            <a:ext cx="7974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쿠버네티스는 다양한 방식의 설치 방법을 제공, 쿠버네티스 개발 진행을 잘 따라 갈 수 있는 리눅스 환경을 사용하는것을 권장</a:t>
            </a:r>
            <a:endParaRPr sz="1400"/>
          </a:p>
        </p:txBody>
      </p:sp>
      <p:sp>
        <p:nvSpPr>
          <p:cNvPr id="2329" name="Shape 2329"/>
          <p:cNvSpPr txBox="1"/>
          <p:nvPr>
            <p:ph idx="1" type="body"/>
          </p:nvPr>
        </p:nvSpPr>
        <p:spPr>
          <a:xfrm>
            <a:off x="510850" y="4714950"/>
            <a:ext cx="79746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 설치를 위한 VM 생성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물리 서버머신에 직접 설치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가상머신 배치도구(Vagrant) 를 이용한 설치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클라우드 사업자가 제공하는 쿠버네티스 사용</a:t>
            </a:r>
            <a:br>
              <a:rPr lang="en" sz="1400"/>
            </a:br>
            <a:endParaRPr sz="1400"/>
          </a:p>
        </p:txBody>
      </p:sp>
      <p:sp>
        <p:nvSpPr>
          <p:cNvPr id="2330" name="Shape 2330"/>
          <p:cNvSpPr txBox="1"/>
          <p:nvPr>
            <p:ph idx="1" type="body"/>
          </p:nvPr>
        </p:nvSpPr>
        <p:spPr>
          <a:xfrm>
            <a:off x="663250" y="41971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리눅스 환경의 쿠버네티스 구성 방법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Shape 233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36" name="Shape 233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7" name="Shape 233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38" name="Shape 233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9" name="Shape 2339"/>
          <p:cNvSpPr txBox="1"/>
          <p:nvPr>
            <p:ph idx="1" type="body"/>
          </p:nvPr>
        </p:nvSpPr>
        <p:spPr>
          <a:xfrm>
            <a:off x="510850" y="1743150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Centos7 Kubernetes Install</a:t>
            </a:r>
            <a:br>
              <a:rPr lang="en" sz="1400"/>
            </a:br>
            <a:r>
              <a:rPr lang="en" sz="1200"/>
              <a:t>https://blog.tekspace.io/setup-kubernetes-cluster-on-centos-7/</a:t>
            </a:r>
            <a:br>
              <a:rPr lang="en" sz="1200"/>
            </a:br>
            <a:r>
              <a:rPr lang="en" sz="1200"/>
              <a:t>https://www.linuxtechi.com/install-kubernetes-1-7-centos7-rhel7/</a:t>
            </a:r>
            <a:br>
              <a:rPr lang="en" sz="1200"/>
            </a:br>
            <a:endParaRPr sz="1200"/>
          </a:p>
        </p:txBody>
      </p:sp>
      <p:sp>
        <p:nvSpPr>
          <p:cNvPr id="2340" name="Shape 234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Centos7 설치 참조 가이드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Shape 2341"/>
          <p:cNvSpPr txBox="1"/>
          <p:nvPr>
            <p:ph idx="1" type="body"/>
          </p:nvPr>
        </p:nvSpPr>
        <p:spPr>
          <a:xfrm>
            <a:off x="510850" y="2962350"/>
            <a:ext cx="7974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Centos7 Swap disable</a:t>
            </a:r>
            <a:br>
              <a:rPr lang="en" sz="1400"/>
            </a:br>
            <a:r>
              <a:rPr lang="en" sz="1200"/>
              <a:t>https://www.refmanual.com/2016/01/08/completely-remove-swap-on-ce7/#.WxWsKUiFP-g</a:t>
            </a:r>
            <a:endParaRPr sz="1200"/>
          </a:p>
        </p:txBody>
      </p:sp>
      <p:graphicFrame>
        <p:nvGraphicFramePr>
          <p:cNvPr id="2342" name="Shape 2342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swapoff -a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lvremove -Ay /dev/centos/swap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vi /etc/default/grub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GRUB_TIMEOUT=5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GRUB_DEFAULT=saved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GRUB_DISABLE_SUBMENU=true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GRUB_TERMINAL_OUTPUT="console"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##GRUB_CMDLINE_LINUX="rd.lvm.lv=centos/root rd.lvm.lv=centos/swap crashkernel=auto rhgb quiet"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GRUB_CMDLINE_LINUX="rd.lvm.lv=centos/root crashkernel=auto rhgb quiet"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GRUB_DISABLE_RECOVERY="true"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cp /etc/grub2.cfg /etc/grub2.cfg.bak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grub2-mkconfig &gt;/etc/grub2.cfg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reboot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43" name="Shape 2343"/>
          <p:cNvSpPr txBox="1"/>
          <p:nvPr>
            <p:ph idx="1" type="body"/>
          </p:nvPr>
        </p:nvSpPr>
        <p:spPr>
          <a:xfrm>
            <a:off x="663250" y="2596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Centos7 환경 설정 변경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Shape 23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49" name="Shape 234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0" name="Shape 235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51" name="Shape 235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2" name="Shape 2352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yum repo 추가</a:t>
            </a:r>
            <a:br>
              <a:rPr lang="en" sz="1200"/>
            </a:br>
            <a:endParaRPr sz="1200"/>
          </a:p>
        </p:txBody>
      </p:sp>
      <p:sp>
        <p:nvSpPr>
          <p:cNvPr id="2353" name="Shape 235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노드설치 공통작업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4" name="Shape 2354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bash -c 'cat &lt;&lt;EOF &gt; /etc/yum.repos.d/kubernetes.repo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[kubernetes]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name=Kubernetes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baseurl=https://packages.cloud.google.com/yum/repos/kubernetes-el7-x86_64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enabled=1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gpgcheck=1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repo_gpgcheck=1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gpgkey=https://packages.cloud.google.com/yum/doc/yum-key.gpg https://packages.cloud.google.com/yum/doc/rpm-package-key.gpg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EOF'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55" name="Shape 2355"/>
          <p:cNvSpPr txBox="1"/>
          <p:nvPr>
            <p:ph idx="1" type="body"/>
          </p:nvPr>
        </p:nvSpPr>
        <p:spPr>
          <a:xfrm>
            <a:off x="510850" y="3876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kubeadm, docker 패키지 설치</a:t>
            </a:r>
            <a:br>
              <a:rPr lang="en" sz="1200"/>
            </a:br>
            <a:endParaRPr sz="1200"/>
          </a:p>
        </p:txBody>
      </p:sp>
      <p:graphicFrame>
        <p:nvGraphicFramePr>
          <p:cNvPr id="2356" name="Shape 2356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yum install kubeadm docker -y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57" name="Shape 2357"/>
          <p:cNvSpPr txBox="1"/>
          <p:nvPr>
            <p:ph idx="1" type="body"/>
          </p:nvPr>
        </p:nvSpPr>
        <p:spPr>
          <a:xfrm>
            <a:off x="510850" y="4638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kubeadm, docker 서비스 시작</a:t>
            </a:r>
            <a:br>
              <a:rPr lang="en" sz="1200"/>
            </a:br>
            <a:endParaRPr sz="1200"/>
          </a:p>
        </p:txBody>
      </p:sp>
      <p:graphicFrame>
        <p:nvGraphicFramePr>
          <p:cNvPr id="2358" name="Shape 2358"/>
          <p:cNvGraphicFramePr/>
          <p:nvPr/>
        </p:nvGraphicFramePr>
        <p:xfrm>
          <a:off x="952500" y="5062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restart docker &amp;&amp; systemctl enable docker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 restart kubelet &amp;&amp; systemctl enable kubelet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Shape 236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64" name="Shape 236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5" name="Shape 236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66" name="Shape 236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7" name="Shape 2367"/>
          <p:cNvSpPr txBox="1"/>
          <p:nvPr>
            <p:ph idx="1" type="body"/>
          </p:nvPr>
        </p:nvSpPr>
        <p:spPr>
          <a:xfrm>
            <a:off x="510850" y="2581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초기화</a:t>
            </a:r>
            <a:br>
              <a:rPr lang="en" sz="1200"/>
            </a:br>
            <a:endParaRPr sz="1200"/>
          </a:p>
        </p:txBody>
      </p:sp>
      <p:sp>
        <p:nvSpPr>
          <p:cNvPr id="2368" name="Shape 236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9" name="Shape 2369"/>
          <p:cNvGraphicFramePr/>
          <p:nvPr/>
        </p:nvGraphicFramePr>
        <p:xfrm>
          <a:off x="95250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kubeadm init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 Kubernetes master has initialized successfully!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start using your cluster, you need to run the following as a regular user: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mkdir -p $HOME/.kube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sudo cp -i /etc/kubernetes/admin.conf $HOME/.kube/config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sudo chown $(id -u):$(id -g) $HOME/.kube/config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 should now deploy a pod network to the cluster.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"kubectl apply -f [podnetwork].yaml" with one of the options listed at: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https://kubernetes.io/docs/concepts/cluster-administration/addons/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 can now join any number of machines by running the following on each node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 root: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kubeadm join 192.168.35.50:6443 --token 4fx44e.lmdpvef1ioxiy0m2 --discovery-token-ca-cert-hash sha256:00471908ef45c3fa0323cf6b241c6713b50fb2c4a3c9aa18655aa5b1b5de6d28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70" name="Shape 237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네임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371" name="Shape 237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hostnamectl set-hostname kube-master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Shape 23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77" name="Shape 237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8" name="Shape 237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79" name="Shape 237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0" name="Shape 2380"/>
          <p:cNvSpPr txBox="1"/>
          <p:nvPr>
            <p:ph idx="1" type="body"/>
          </p:nvPr>
        </p:nvSpPr>
        <p:spPr>
          <a:xfrm>
            <a:off x="510850" y="2886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상태 확인</a:t>
            </a:r>
            <a:endParaRPr sz="1200"/>
          </a:p>
        </p:txBody>
      </p:sp>
      <p:sp>
        <p:nvSpPr>
          <p:cNvPr id="2381" name="Shape 238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2" name="Shape 2382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nodes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STATUS 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kuber-master   NotReady   master    3m        v1.10.3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83" name="Shape 2383"/>
          <p:cNvSpPr txBox="1"/>
          <p:nvPr>
            <p:ph idx="1" type="body"/>
          </p:nvPr>
        </p:nvSpPr>
        <p:spPr>
          <a:xfrm>
            <a:off x="510850" y="4029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설치 컴포넌트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384" name="Shape 2384"/>
          <p:cNvGraphicFramePr/>
          <p:nvPr/>
        </p:nvGraphicFramePr>
        <p:xfrm>
          <a:off x="952500" y="4452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[root@kuber-master ~]# kubectl get pods --all-namespaces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     NAME      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etcd-kuber-master                      1/1       Running   0          3m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kube-apiserver-kuber-master            1/1       Running   0          3m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kube-controller-manager-kuber-master   1/1       Running   0          2m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kube-dns-86f4d74b45-26qnt              0/3       Pending   0          3m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kube-proxy-smf2g                       1/1       Running   0          3m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kube-scheduler-kuber-master            1/1       Running   0          3m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85" name="Shape 238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환경변수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386" name="Shape 2386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mkdir -p $HOME/.kube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cp -i /etc/kubernetes/admin.conf $HOME/.kube/config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chown $(id -u):$(id -g) $HOME/.kube/config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Shape 239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 쿠버네티스 설치</a:t>
            </a:r>
            <a:endParaRPr/>
          </a:p>
        </p:txBody>
      </p:sp>
      <p:cxnSp>
        <p:nvCxnSpPr>
          <p:cNvPr id="2392" name="Shape 239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3" name="Shape 239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94" name="Shape 239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5" name="Shape 2395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클러스터 등록</a:t>
            </a:r>
            <a:endParaRPr sz="1200"/>
          </a:p>
        </p:txBody>
      </p:sp>
      <p:sp>
        <p:nvSpPr>
          <p:cNvPr id="2396" name="Shape 239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7" name="Shape 2397"/>
          <p:cNvGraphicFramePr/>
          <p:nvPr/>
        </p:nvGraphicFramePr>
        <p:xfrm>
          <a:off x="9525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 kubeadm join 192.168.35.50:6443 --token 4fx44e.lmdpvef1ioxiy0m2 --discovery-token-ca-cert-hash sha256:00471908ef45c3fa0323cf6b241c6713b50fb2c4a3c9aa18655aa5b1b5de6d28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[discovery] Cluster info signature and contents are valid and TLS certificate validates against pinned roots, will use API Server "192.168.35.50:6443"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[discovery] Successfully established connection with API Server "192.168.35.50:6443"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has joined the cluster: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Certificate signing request was sent to master and a response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was received.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The Kubelet was informed of the new secure connection details.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'kubectl get nodes' on the master to see this node join the cluster.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98" name="Shape 2398"/>
          <p:cNvSpPr txBox="1"/>
          <p:nvPr>
            <p:ph idx="1" type="body"/>
          </p:nvPr>
        </p:nvSpPr>
        <p:spPr>
          <a:xfrm>
            <a:off x="510850" y="5095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등록 확인</a:t>
            </a:r>
            <a:endParaRPr sz="1200"/>
          </a:p>
        </p:txBody>
      </p:sp>
      <p:graphicFrame>
        <p:nvGraphicFramePr>
          <p:cNvPr id="2399" name="Shape 2399"/>
          <p:cNvGraphicFramePr/>
          <p:nvPr/>
        </p:nvGraphicFramePr>
        <p:xfrm>
          <a:off x="952500" y="551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[root@kuber-master ~]# kubectl get nodes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STATUS 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kuber-master   NotReady   master    2h        v1.10.3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kuber-node1    NotReady   &lt;none&gt;    59s       v1.10.3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00" name="Shape 240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네임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401" name="Shape 240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hostnamectl set-hostname kube-node1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쿠버네티스 설치</a:t>
            </a:r>
            <a:endParaRPr/>
          </a:p>
        </p:txBody>
      </p:sp>
      <p:cxnSp>
        <p:nvCxnSpPr>
          <p:cNvPr id="2407" name="Shape 240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8" name="Shape 240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09" name="Shape 240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0" name="Shape 2410"/>
          <p:cNvSpPr txBox="1"/>
          <p:nvPr>
            <p:ph idx="1" type="body"/>
          </p:nvPr>
        </p:nvSpPr>
        <p:spPr>
          <a:xfrm>
            <a:off x="510850" y="1743150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Ubuntu16.04</a:t>
            </a:r>
            <a:r>
              <a:rPr lang="en" sz="1400"/>
              <a:t> Kubernetes Install</a:t>
            </a:r>
            <a:br>
              <a:rPr lang="en" sz="1400"/>
            </a:br>
            <a:r>
              <a:rPr lang="en" sz="1200"/>
              <a:t>https://blog.tekspace.io/setup-kubernetes-cluster-with-ubuntu-16-04/</a:t>
            </a:r>
            <a:br>
              <a:rPr lang="en" sz="1200"/>
            </a:br>
            <a:r>
              <a:rPr lang="en" sz="1200"/>
              <a:t>http://iamartin-gh.herokuapp.com/kubernetes-install/</a:t>
            </a:r>
            <a:endParaRPr sz="1200"/>
          </a:p>
        </p:txBody>
      </p:sp>
      <p:sp>
        <p:nvSpPr>
          <p:cNvPr id="2411" name="Shape 241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Ubuntu16.04</a:t>
            </a:r>
            <a:r>
              <a:rPr lang="en"/>
              <a:t> 설치 참조 가이드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Shape 2412"/>
          <p:cNvSpPr txBox="1"/>
          <p:nvPr>
            <p:ph idx="1" type="body"/>
          </p:nvPr>
        </p:nvSpPr>
        <p:spPr>
          <a:xfrm>
            <a:off x="510850" y="2962350"/>
            <a:ext cx="79746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Ubuntu16.04</a:t>
            </a:r>
            <a:r>
              <a:rPr lang="en" sz="1400"/>
              <a:t> Swap disable</a:t>
            </a:r>
            <a:br>
              <a:rPr lang="en" sz="1400"/>
            </a:br>
            <a:r>
              <a:rPr lang="en" sz="1200"/>
              <a:t>http://thdev.net/127</a:t>
            </a:r>
            <a:endParaRPr sz="1200"/>
          </a:p>
        </p:txBody>
      </p:sp>
      <p:graphicFrame>
        <p:nvGraphicFramePr>
          <p:cNvPr id="2413" name="Shape 2413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swapoff -a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vi /etc/fstab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/etc/fstab: static file system information.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Use 'blkid' to print the universally unique identifier for 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device; this may be used with UUID= as a more robust way to name devices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that works even if disks are added and removed. See fstab(5).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&lt;file system&gt; &lt;mount point&gt;   &lt;type&gt;  &lt;options&gt;       &lt;dump&gt;  &lt;pass&gt;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/ was on /dev/sda1 during installation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UUID=643efedd-98a5-485e-8a79-974ed9693ac0 /               ext4    errors=remount-ro 0       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swap was on /dev/sda5 during installation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#UUID=e93e4f6a-5055-42f8-a3d9-f90f95226276 none            swap    sw              0       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reboot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14" name="Shape 2414"/>
          <p:cNvSpPr txBox="1"/>
          <p:nvPr>
            <p:ph idx="1" type="body"/>
          </p:nvPr>
        </p:nvSpPr>
        <p:spPr>
          <a:xfrm>
            <a:off x="663250" y="2596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Ubuntu16.04</a:t>
            </a:r>
            <a:r>
              <a:rPr lang="en"/>
              <a:t> 환경 설정 변경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이미지와 컨테이너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63250" y="1301575"/>
            <a:ext cx="79746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도커이미지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가상머신 생성시 사용하는 ISO 와 비슷한 개념의 이미지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여러 개의 층으로 된 바이너리 파일로 존재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컨테이너 생성시 읽기 전용으로 사용됨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도커 명령어로 레지스트리로 부터 다운로드 가능</a:t>
            </a:r>
            <a:endParaRPr/>
          </a:p>
        </p:txBody>
      </p:sp>
      <p:cxnSp>
        <p:nvCxnSpPr>
          <p:cNvPr id="294" name="Shape 29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Shape 29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</a:t>
            </a:r>
            <a:r>
              <a:rPr lang="en" sz="1200">
                <a:solidFill>
                  <a:schemeClr val="lt1"/>
                </a:solidFill>
              </a:rPr>
              <a:t>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10850" y="3435175"/>
            <a:ext cx="7974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/>
              <a:t>alicek106/ubuntu:14.04</a:t>
            </a:r>
            <a:endParaRPr b="1"/>
          </a:p>
        </p:txBody>
      </p:sp>
      <p:sp>
        <p:nvSpPr>
          <p:cNvPr id="298" name="Shape 298"/>
          <p:cNvSpPr/>
          <p:nvPr/>
        </p:nvSpPr>
        <p:spPr>
          <a:xfrm>
            <a:off x="3183198" y="3447479"/>
            <a:ext cx="1104300" cy="44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164399" y="3447475"/>
            <a:ext cx="606600" cy="44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2201225" y="4149100"/>
            <a:ext cx="116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저장소 이름</a:t>
            </a:r>
            <a:endParaRPr/>
          </a:p>
        </p:txBody>
      </p:sp>
      <p:cxnSp>
        <p:nvCxnSpPr>
          <p:cNvPr id="301" name="Shape 301"/>
          <p:cNvCxnSpPr>
            <a:stCxn id="298" idx="2"/>
            <a:endCxn id="300" idx="3"/>
          </p:cNvCxnSpPr>
          <p:nvPr/>
        </p:nvCxnSpPr>
        <p:spPr>
          <a:xfrm rot="5400000">
            <a:off x="3310398" y="3948329"/>
            <a:ext cx="477300" cy="37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Shape 302"/>
          <p:cNvSpPr txBox="1"/>
          <p:nvPr/>
        </p:nvSpPr>
        <p:spPr>
          <a:xfrm>
            <a:off x="5782625" y="4149100"/>
            <a:ext cx="116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버전</a:t>
            </a:r>
            <a:endParaRPr/>
          </a:p>
        </p:txBody>
      </p:sp>
      <p:cxnSp>
        <p:nvCxnSpPr>
          <p:cNvPr id="303" name="Shape 303"/>
          <p:cNvCxnSpPr>
            <a:stCxn id="299" idx="2"/>
            <a:endCxn id="302" idx="1"/>
          </p:cNvCxnSpPr>
          <p:nvPr/>
        </p:nvCxnSpPr>
        <p:spPr>
          <a:xfrm flipH="1" rot="-5400000">
            <a:off x="5386549" y="3977125"/>
            <a:ext cx="477300" cy="31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4170923" y="4149100"/>
            <a:ext cx="1161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이름</a:t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326200" y="3447475"/>
            <a:ext cx="838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Shape 306"/>
          <p:cNvCxnSpPr>
            <a:stCxn id="305" idx="2"/>
            <a:endCxn id="304" idx="0"/>
          </p:cNvCxnSpPr>
          <p:nvPr/>
        </p:nvCxnSpPr>
        <p:spPr>
          <a:xfrm>
            <a:off x="4745300" y="3895975"/>
            <a:ext cx="630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Shape 307"/>
          <p:cNvSpPr txBox="1"/>
          <p:nvPr>
            <p:ph idx="1" type="body"/>
          </p:nvPr>
        </p:nvSpPr>
        <p:spPr>
          <a:xfrm>
            <a:off x="663250" y="4825688"/>
            <a:ext cx="7974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저장소 이름 : 이미지가 저장된 장소, 이름이 없으면 도커 허브(Docker Hub)로 인식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이미지 이름 : 이미지의 역활을 나타낼 이름, 생략 불가능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이미지 버전 : 이미지 버전정보, 생략하면 latest 로 인식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Shape 241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쿠버네티스 설치</a:t>
            </a:r>
            <a:endParaRPr/>
          </a:p>
        </p:txBody>
      </p:sp>
      <p:cxnSp>
        <p:nvCxnSpPr>
          <p:cNvPr id="2420" name="Shape 242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1" name="Shape 242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22" name="Shape 242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3" name="Shape 242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apt</a:t>
            </a:r>
            <a:r>
              <a:rPr lang="en" sz="1400"/>
              <a:t> repo 추가</a:t>
            </a:r>
            <a:br>
              <a:rPr lang="en" sz="1200"/>
            </a:br>
            <a:endParaRPr sz="1200"/>
          </a:p>
        </p:txBody>
      </p:sp>
      <p:sp>
        <p:nvSpPr>
          <p:cNvPr id="2424" name="Shape 242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노드설치 공통작업</a:t>
            </a:r>
            <a:endParaRPr/>
          </a:p>
        </p:txBody>
      </p:sp>
      <p:graphicFrame>
        <p:nvGraphicFramePr>
          <p:cNvPr id="2425" name="Shape 242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curl -s https://packages.cloud.google.com/apt/doc/apt-key.gpg | sudo apt-key add -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ok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vi /etc/apt/sources.list.d/kubernetes.list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 http://apt.kubernetes.io/ kubernetes-xenial main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apt-get update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26" name="Shape 2426"/>
          <p:cNvSpPr txBox="1"/>
          <p:nvPr>
            <p:ph idx="1" type="body"/>
          </p:nvPr>
        </p:nvSpPr>
        <p:spPr>
          <a:xfrm>
            <a:off x="510850" y="3495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kubeadm, docker 패키지 설치</a:t>
            </a:r>
            <a:br>
              <a:rPr lang="en" sz="1200"/>
            </a:br>
            <a:endParaRPr sz="1200"/>
          </a:p>
        </p:txBody>
      </p:sp>
      <p:graphicFrame>
        <p:nvGraphicFramePr>
          <p:cNvPr id="2427" name="Shape 2427"/>
          <p:cNvGraphicFramePr/>
          <p:nvPr/>
        </p:nvGraphicFramePr>
        <p:xfrm>
          <a:off x="952500" y="3919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apt install docker.io -y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28" name="Shape 2428"/>
          <p:cNvSpPr txBox="1"/>
          <p:nvPr>
            <p:ph idx="1" type="body"/>
          </p:nvPr>
        </p:nvSpPr>
        <p:spPr>
          <a:xfrm>
            <a:off x="510850" y="4333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docker 서비스 시작</a:t>
            </a:r>
            <a:br>
              <a:rPr lang="en" sz="1200"/>
            </a:br>
            <a:endParaRPr sz="1200"/>
          </a:p>
        </p:txBody>
      </p:sp>
      <p:graphicFrame>
        <p:nvGraphicFramePr>
          <p:cNvPr id="2429" name="Shape 2429"/>
          <p:cNvGraphicFramePr/>
          <p:nvPr/>
        </p:nvGraphicFramePr>
        <p:xfrm>
          <a:off x="952500" y="4757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restart docker &amp;&amp; systemctl enable docker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Shape 24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쿠버네티스 설치</a:t>
            </a:r>
            <a:endParaRPr/>
          </a:p>
        </p:txBody>
      </p:sp>
      <p:cxnSp>
        <p:nvCxnSpPr>
          <p:cNvPr id="2435" name="Shape 24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6" name="Shape 24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37" name="Shape 24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8" name="Shape 2438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패키지 설치</a:t>
            </a:r>
            <a:br>
              <a:rPr lang="en" sz="1200"/>
            </a:br>
            <a:endParaRPr sz="1200"/>
          </a:p>
        </p:txBody>
      </p:sp>
      <p:sp>
        <p:nvSpPr>
          <p:cNvPr id="2439" name="Shape 243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0" name="Shape 2440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apt-get install -y kubelet kubeadm kubectl kubernetes-cni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41" name="Shape 2441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네임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442" name="Shape 2442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hostnamectl set-hostname kube-master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43" name="Shape 2443"/>
          <p:cNvSpPr txBox="1"/>
          <p:nvPr>
            <p:ph idx="1" type="body"/>
          </p:nvPr>
        </p:nvSpPr>
        <p:spPr>
          <a:xfrm>
            <a:off x="510850" y="3267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초기화</a:t>
            </a:r>
            <a:br>
              <a:rPr lang="en" sz="1200"/>
            </a:br>
            <a:endParaRPr sz="1200"/>
          </a:p>
        </p:txBody>
      </p:sp>
      <p:graphicFrame>
        <p:nvGraphicFramePr>
          <p:cNvPr id="2444" name="Shape 2444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kubeadm init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 Kubernetes master has initialized successfully!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 start using your cluster, you need to run the following as a regular user: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mkdir -p $HOME/.kube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sudo cp -i /etc/kubernetes/admin.conf $HOME/.kube/config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sudo chown $(id -u):$(id -g) $HOME/.kube/config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 should now deploy a pod network to the cluster.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"kubectl apply -f [podnetwork].yaml" with one of the options listed at: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https://kubernetes.io/docs/concepts/cluster-administration/addons/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 can now join any number of machines by running the following on each node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 root: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kubeadm join 192.168.35.50:6443 --token hm6os1.qoi3qn1hecpqx6pl --discovery-token-ca-cert-hash sha256:efe798a7234e5e3b6a0b92eb3dfe88ec03fea910242c518f551d71088c6a0040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Shape 244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</a:t>
            </a:r>
            <a:r>
              <a:rPr lang="en"/>
              <a:t> 쿠버네티스 설치</a:t>
            </a:r>
            <a:endParaRPr/>
          </a:p>
        </p:txBody>
      </p:sp>
      <p:cxnSp>
        <p:nvCxnSpPr>
          <p:cNvPr id="2450" name="Shape 245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1" name="Shape 245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52" name="Shape 245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3" name="Shape 2453"/>
          <p:cNvSpPr txBox="1"/>
          <p:nvPr>
            <p:ph idx="1" type="body"/>
          </p:nvPr>
        </p:nvSpPr>
        <p:spPr>
          <a:xfrm>
            <a:off x="510850" y="2886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상태 확인</a:t>
            </a:r>
            <a:endParaRPr sz="1200"/>
          </a:p>
        </p:txBody>
      </p:sp>
      <p:sp>
        <p:nvSpPr>
          <p:cNvPr id="2454" name="Shape 245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5" name="Shape 2455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nodes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STATUS 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kuber-master   NotReady   master    3m        v1.10.3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56" name="Shape 2456"/>
          <p:cNvSpPr txBox="1"/>
          <p:nvPr>
            <p:ph idx="1" type="body"/>
          </p:nvPr>
        </p:nvSpPr>
        <p:spPr>
          <a:xfrm>
            <a:off x="510850" y="4029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설치 컴포넌트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457" name="Shape 2457"/>
          <p:cNvGraphicFramePr/>
          <p:nvPr/>
        </p:nvGraphicFramePr>
        <p:xfrm>
          <a:off x="952500" y="4452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kubectl get pods --all-namespaces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     NAME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etcd-ubuntu                      1/1       Running   0          7m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kube-apiserver-ubuntu            1/1       Running   0          7m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kube-controller-manager-ubuntu   1/1       Running   0          8m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kube-dns-86f4d74b45-vgq9l        3/3       Running   0          8m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kube-flannel-ds-sr6r4            1/1       Running   0          2m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kube-proxy-hnm7c                 1/1       Running   0          8m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kube-scheduler-ubuntu            1/1       Running   0          9m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58" name="Shape 245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Master 노드 환경변수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459" name="Shape 2459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mkdir -p $HOME/.kube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cp -i /etc/kubernetes/admin.conf $HOME/.kube/config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chown $(id -u):$(id -g) $HOME/.kube/config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Shape 24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Ubuntu16.04 </a:t>
            </a:r>
            <a:r>
              <a:rPr lang="en"/>
              <a:t>쿠버네티스 설치</a:t>
            </a:r>
            <a:endParaRPr/>
          </a:p>
        </p:txBody>
      </p:sp>
      <p:cxnSp>
        <p:nvCxnSpPr>
          <p:cNvPr id="2465" name="Shape 246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6" name="Shape 246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67" name="Shape 246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8" name="Shape 2468"/>
          <p:cNvSpPr txBox="1"/>
          <p:nvPr>
            <p:ph idx="1" type="body"/>
          </p:nvPr>
        </p:nvSpPr>
        <p:spPr>
          <a:xfrm>
            <a:off x="510850" y="3267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클러스터 등록</a:t>
            </a:r>
            <a:endParaRPr sz="1200"/>
          </a:p>
        </p:txBody>
      </p:sp>
      <p:sp>
        <p:nvSpPr>
          <p:cNvPr id="2469" name="Shape 246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노드설치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70" name="Shape 2470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 kubeadm join 192.168.35.50:6443 --token hm6os1.qoi3qn1hecpqx6pl --discovery-token-ca-cert-hash sha256:efe798a7234e5e3b6a0b92eb3dfe88ec03fea910242c518f551d71088c6a0040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node has joined the cluster: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Certificate signing request was sent to master and a response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was received.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The Kubelet was informed of the new secure connection details.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'kubectl get nodes' on the master to see this node join the cluster.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71" name="Shape 2471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네임 설정</a:t>
            </a:r>
            <a:br>
              <a:rPr lang="en" sz="1200"/>
            </a:br>
            <a:endParaRPr sz="1200"/>
          </a:p>
        </p:txBody>
      </p:sp>
      <p:graphicFrame>
        <p:nvGraphicFramePr>
          <p:cNvPr id="2472" name="Shape 2472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hostnamectl set-hostname kube-node1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73" name="Shape 2473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패키지 설치</a:t>
            </a:r>
            <a:br>
              <a:rPr lang="en" sz="1200"/>
            </a:br>
            <a:endParaRPr sz="1200"/>
          </a:p>
        </p:txBody>
      </p:sp>
      <p:graphicFrame>
        <p:nvGraphicFramePr>
          <p:cNvPr id="2474" name="Shape 2474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sudo apt-get install -y kubelet kubeadm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75" name="Shape 2475"/>
          <p:cNvSpPr txBox="1"/>
          <p:nvPr>
            <p:ph idx="1" type="body"/>
          </p:nvPr>
        </p:nvSpPr>
        <p:spPr>
          <a:xfrm>
            <a:off x="510850" y="5172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일반 노드 등록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476" name="Shape 2476"/>
          <p:cNvGraphicFramePr/>
          <p:nvPr/>
        </p:nvGraphicFramePr>
        <p:xfrm>
          <a:off x="952500" y="5519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nodes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STATUS 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kube-master   Ready      master    4m        v1.10.3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kube-node1    NotReady   &lt;none&gt;    9s        v1.10.3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설치</a:t>
            </a:r>
            <a:endParaRPr/>
          </a:p>
        </p:txBody>
      </p:sp>
      <p:cxnSp>
        <p:nvCxnSpPr>
          <p:cNvPr id="2482" name="Shape 248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3" name="Shape 248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84" name="Shape 248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5" name="Shape 248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설치 패키지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Shape 2486"/>
          <p:cNvSpPr txBox="1"/>
          <p:nvPr>
            <p:ph idx="1" type="body"/>
          </p:nvPr>
        </p:nvSpPr>
        <p:spPr>
          <a:xfrm>
            <a:off x="510850" y="1819350"/>
            <a:ext cx="79746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kubeadm</a:t>
            </a:r>
            <a:br>
              <a:rPr lang="en" sz="1400"/>
            </a:br>
            <a:r>
              <a:rPr lang="en" sz="1400"/>
              <a:t>온프레미스 환경에서도 쿠버네티스를 쉽게 설치할 수 있는 관리 모듈</a:t>
            </a:r>
            <a:br>
              <a:rPr lang="en" sz="1400"/>
            </a:br>
            <a:r>
              <a:rPr lang="en" sz="1400"/>
              <a:t>각종 설정이나, 컴포넌트를 일일이 다룰 필요 없이 쿠버네티스 클러스터를 간편하게 사용할 수 있는 장점 제공</a:t>
            </a:r>
            <a:endParaRPr sz="14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마스터와 분산 코디네티너의 다중화 등을 비롯한 여러 세부 기능들이 아직 개발중</a:t>
            </a:r>
            <a:endParaRPr sz="14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실제 운영환경에 적용하기 적합하지 않을 수 있음</a:t>
            </a:r>
            <a:endParaRPr sz="1400"/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kubectl</a:t>
            </a:r>
            <a:br>
              <a:rPr lang="en" sz="1400"/>
            </a:br>
            <a:r>
              <a:rPr lang="en" sz="1400"/>
              <a:t>쿠버네티스를 관리하기 위해 사용하는 클라이언트 명령으로, 마스터에서 실행</a:t>
            </a:r>
            <a:br>
              <a:rPr lang="en" sz="1400"/>
            </a:br>
            <a:r>
              <a:rPr lang="en" sz="1400"/>
              <a:t>쿠버네티스에서 관리하는 리소스를 생성하거나 가져오거나, 삭제하는 등의 작업을 수행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리소스 파일(YAML 또는 JSON)</a:t>
            </a:r>
            <a:br>
              <a:rPr lang="en" sz="1400"/>
            </a:br>
            <a:r>
              <a:rPr lang="en" sz="1400"/>
              <a:t>포드와 리플리케이션 컨트롤러, 서비스를 비롯한 쿠버네티스 리소스를 생성하기 위해 kubectl 명령 실행시 전달해야 할 정보를 YAML 이나 JSON 포맷으로 제공</a:t>
            </a:r>
            <a:endParaRPr sz="140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hape 249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492" name="Shape 249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3" name="Shape 249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94" name="Shape 249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5" name="Shape 2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100" y="2818025"/>
            <a:ext cx="6026775" cy="3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6" name="Shape 249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구조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Shape 2497"/>
          <p:cNvSpPr txBox="1"/>
          <p:nvPr>
            <p:ph idx="1" type="body"/>
          </p:nvPr>
        </p:nvSpPr>
        <p:spPr>
          <a:xfrm>
            <a:off x="510850" y="1743150"/>
            <a:ext cx="7974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Master : </a:t>
            </a:r>
            <a:r>
              <a:rPr lang="en" sz="1200"/>
              <a:t>포드의 배포 및 관리, 리플리케이션 컨트롤러, 서비스, 노드 등과 같은 쿠버네티스 환경을</a:t>
            </a:r>
            <a:endParaRPr sz="1200"/>
          </a:p>
          <a:p>
            <a:pPr indent="4572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200"/>
              <a:t>   구성하는 요소들을 제어하는 컨트롤러 역할 수행</a:t>
            </a:r>
            <a:endParaRPr sz="1200"/>
          </a:p>
        </p:txBody>
      </p:sp>
      <p:sp>
        <p:nvSpPr>
          <p:cNvPr id="2498" name="Shape 2498"/>
          <p:cNvSpPr txBox="1"/>
          <p:nvPr>
            <p:ph idx="1" type="body"/>
          </p:nvPr>
        </p:nvSpPr>
        <p:spPr>
          <a:xfrm>
            <a:off x="510850" y="2352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200"/>
              <a:buChar char="○"/>
            </a:pPr>
            <a:r>
              <a:rPr lang="en" sz="1200"/>
              <a:t>Node</a:t>
            </a:r>
            <a:r>
              <a:rPr lang="en" sz="1200"/>
              <a:t> : 컨테이너가 실제로 구동하는 환경을 제공</a:t>
            </a:r>
            <a:endParaRPr sz="120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04" name="Shape 25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5" name="Shape 25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06" name="Shape 25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7" name="Shape 250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마스터 서비스 데몬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Shape 2508"/>
          <p:cNvSpPr txBox="1"/>
          <p:nvPr>
            <p:ph idx="1" type="body"/>
          </p:nvPr>
        </p:nvSpPr>
        <p:spPr>
          <a:xfrm>
            <a:off x="510850" y="1819350"/>
            <a:ext cx="7974600" cy="4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etcd</a:t>
            </a:r>
            <a:br>
              <a:rPr lang="en" sz="1200"/>
            </a:br>
            <a:r>
              <a:rPr lang="en" sz="1200"/>
              <a:t>쿠버네티스 클러스터에 대한 설정 데이터를 저장 하는 분산 데이터 저장소 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 기능을 지원으로, 컴포넌트의 변경 사항에 대한 </a:t>
            </a:r>
            <a:r>
              <a:rPr lang="en" sz="1200"/>
              <a:t>알림을 제공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대규모 클러스터의 경우 고가용성을 위해 3개에서 많으면 5개 노드의  etcd 클러스터 구성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kube-api-server </a:t>
            </a:r>
            <a:br>
              <a:rPr lang="en" sz="1200"/>
            </a:br>
            <a:r>
              <a:rPr lang="en" sz="1200"/>
              <a:t>각노드에서 보내온 api 요청은 쿠버네트스 api 서버에 전달되고,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etcd 오브젝트 스토어에 업데이트 하기 전에 검증을 수행 후 모든 데이터를 저장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kube-controller-manager</a:t>
            </a:r>
            <a:br>
              <a:rPr lang="en" sz="1200"/>
            </a:br>
            <a:r>
              <a:rPr lang="en" sz="1200"/>
              <a:t>다양한 매니저를 하나의 바이너리로 통합한 도구</a:t>
            </a:r>
            <a:br>
              <a:rPr lang="en" sz="1200"/>
            </a:br>
            <a:r>
              <a:rPr lang="en" sz="1200"/>
              <a:t>노드 디스커버리와 모니터링기능,복제컨트롤러, 포트 컨트롤러, 서비스 컨트롤러,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엔드포인트 컨트롤러 등이 포함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kube-scheduler</a:t>
            </a:r>
            <a:br>
              <a:rPr lang="en" sz="1200"/>
            </a:br>
            <a:r>
              <a:rPr lang="en" sz="1200"/>
              <a:t>아직 스케줄링 되지 않은 포드를 현재 사용가능한 노드에 바인딩 하는 역할 수행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dns</a:t>
            </a:r>
            <a:br>
              <a:rPr lang="en" sz="1200"/>
            </a:br>
            <a:r>
              <a:rPr lang="en" sz="1200"/>
              <a:t>DNS 서비스는 쿠버네티스 1.3부터 표준 쿠버네티스 클러스터에 포함 됐으며, 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일반적인 포트로 스케줄링 된다.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헤드리스(headless) 서비스를 제외한 나머지 서비스는 dns 이름을 가지며 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포드 역시 dns 이름을 가진다. 이것은 자동 탐색에 매우 유용하다.</a:t>
            </a:r>
            <a:endParaRPr sz="12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Shape 251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14" name="Shape 25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5" name="Shape 25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16" name="Shape 25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7" name="Shape 251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노드 서비스 데몬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Shape 2518"/>
          <p:cNvSpPr txBox="1"/>
          <p:nvPr>
            <p:ph idx="1" type="body"/>
          </p:nvPr>
        </p:nvSpPr>
        <p:spPr>
          <a:xfrm>
            <a:off x="510850" y="1819350"/>
            <a:ext cx="79746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docker</a:t>
            </a:r>
            <a:br>
              <a:rPr lang="en" sz="1200"/>
            </a:br>
            <a:r>
              <a:rPr lang="en" sz="1200"/>
              <a:t>컨테이너를 실행하고 관리할 수 있는 기능을 제공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kube-proxy</a:t>
            </a:r>
            <a:br>
              <a:rPr lang="en" sz="1200"/>
            </a:br>
            <a:r>
              <a:rPr lang="en" sz="1200"/>
              <a:t>로드 밸런싱 과 네트워크 프록시 기능을 담당.</a:t>
            </a:r>
            <a:br>
              <a:rPr lang="en" sz="1200"/>
            </a:br>
            <a:r>
              <a:rPr lang="en" sz="1200"/>
              <a:t>서비스를 지역적으로 반영하고 TCP 및 UDP 포워딩을 수행</a:t>
            </a:r>
            <a:br>
              <a:rPr lang="en" sz="1200"/>
            </a:br>
            <a:r>
              <a:rPr lang="en" sz="1200"/>
              <a:t>환경변수나 dns 를 통해 클러스터 IP를 찾는다.</a:t>
            </a:r>
            <a:br>
              <a:rPr lang="en" sz="1200"/>
            </a:br>
            <a:r>
              <a:rPr lang="en" sz="1200"/>
              <a:t>이 작업은 서비스 엔드포인트를 제어하는 방식으로 처리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kubelet</a:t>
            </a:r>
            <a:br>
              <a:rPr lang="en" sz="1200"/>
            </a:br>
            <a:r>
              <a:rPr lang="en" sz="1200"/>
              <a:t>노드에 존재하는 포드의 다양한 부분을 관리하며, 마스터에 있는 API 서버와 통신</a:t>
            </a:r>
            <a:br>
              <a:rPr lang="en" sz="1200"/>
            </a:br>
            <a:r>
              <a:rPr lang="en" sz="1200"/>
              <a:t>api 서버에서 포트 secret 다운로드</a:t>
            </a:r>
            <a:br>
              <a:rPr lang="en" sz="1200"/>
            </a:br>
            <a:r>
              <a:rPr lang="en" sz="1200"/>
              <a:t>볼륨 마운트</a:t>
            </a:r>
            <a:br>
              <a:rPr lang="en" sz="1200"/>
            </a:br>
            <a:r>
              <a:rPr lang="en" sz="1200"/>
              <a:t>포드의 컨테이너 실행 (도커 또는 Rkt)</a:t>
            </a:r>
            <a:br>
              <a:rPr lang="en" sz="1200"/>
            </a:br>
            <a:r>
              <a:rPr lang="en" sz="1200"/>
              <a:t>노드와 각 포트 상태 보고</a:t>
            </a:r>
            <a:br>
              <a:rPr lang="en" sz="1200"/>
            </a:br>
            <a:r>
              <a:rPr lang="en" sz="1200"/>
              <a:t>컨테이너 활성여부 조사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Shape 252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24" name="Shape 252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5" name="Shape 252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26" name="Shape 252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7" name="Shape 252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클라이언트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Shape 2528"/>
          <p:cNvSpPr txBox="1"/>
          <p:nvPr>
            <p:ph idx="1" type="body"/>
          </p:nvPr>
        </p:nvSpPr>
        <p:spPr>
          <a:xfrm>
            <a:off x="510850" y="1743150"/>
            <a:ext cx="7974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kubectl : 쿠버네티스 API와 상호작용하기 위한 CLI 명령어 도구</a:t>
            </a:r>
            <a:br>
              <a:rPr lang="en" sz="1400"/>
            </a:br>
            <a:r>
              <a:rPr lang="en" sz="1400"/>
              <a:t>	      포드, 리플리카세트, 서비스 등 대부분의 쿠버네티스 객체를 관리하는데 사용</a:t>
            </a:r>
            <a:endParaRPr sz="1400"/>
          </a:p>
        </p:txBody>
      </p:sp>
      <p:sp>
        <p:nvSpPr>
          <p:cNvPr id="2529" name="Shape 2529"/>
          <p:cNvSpPr txBox="1"/>
          <p:nvPr>
            <p:ph idx="1" type="body"/>
          </p:nvPr>
        </p:nvSpPr>
        <p:spPr>
          <a:xfrm>
            <a:off x="510850" y="2886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버전확인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30" name="Shape 2530"/>
          <p:cNvGraphicFramePr/>
          <p:nvPr/>
        </p:nvGraphicFramePr>
        <p:xfrm>
          <a:off x="952500" y="323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Client Version: version.Info{Major:"1", Minor:"10", GitVersion:"v1.10.3", 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Server Version: version.Info{Major:"1", Minor:"10", GitVersion:"v1.10.3", 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31" name="Shape 2531"/>
          <p:cNvSpPr txBox="1"/>
          <p:nvPr>
            <p:ph idx="1" type="body"/>
          </p:nvPr>
        </p:nvSpPr>
        <p:spPr>
          <a:xfrm>
            <a:off x="663250" y="2444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상태 확인</a:t>
            </a:r>
            <a:endParaRPr/>
          </a:p>
        </p:txBody>
      </p:sp>
      <p:sp>
        <p:nvSpPr>
          <p:cNvPr id="2532" name="Shape 2532"/>
          <p:cNvSpPr txBox="1"/>
          <p:nvPr>
            <p:ph idx="1" type="body"/>
          </p:nvPr>
        </p:nvSpPr>
        <p:spPr>
          <a:xfrm>
            <a:off x="510850" y="3952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컴포넌트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33" name="Shape 2533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componentstatuses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STATUS    MESSAGE              ERROR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controller-manager   Healthy   ok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scheduler            Healthy   ok                  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etcd-0               Healthy   {"health": "true"}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34" name="Shape 2534"/>
          <p:cNvSpPr txBox="1"/>
          <p:nvPr>
            <p:ph idx="1" type="body"/>
          </p:nvPr>
        </p:nvSpPr>
        <p:spPr>
          <a:xfrm>
            <a:off x="510850" y="5324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 리스트</a:t>
            </a:r>
            <a:r>
              <a:rPr lang="en" sz="1400"/>
              <a:t>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35" name="Shape 2535"/>
          <p:cNvGraphicFramePr/>
          <p:nvPr/>
        </p:nvGraphicFramePr>
        <p:xfrm>
          <a:off x="952500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nodes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STATUS    ROLES     AGE       VERSION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kube-master   Ready     master    21d       v1.10.3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kube-node1    Ready     &lt;none&gt;    21d       v1.10.3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Shape 254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41" name="Shape 254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2" name="Shape 254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43" name="Shape 254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4" name="Shape 254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노드 상세 정보 확인</a:t>
            </a:r>
            <a:endParaRPr sz="1400"/>
          </a:p>
          <a:p>
            <a:pPr indent="45720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노드 CPU  정보 와 자원 상태 정보 출력</a:t>
            </a:r>
            <a:br>
              <a:rPr lang="en" sz="1400"/>
            </a:br>
            <a:endParaRPr sz="1400"/>
          </a:p>
        </p:txBody>
      </p:sp>
      <p:graphicFrame>
        <p:nvGraphicFramePr>
          <p:cNvPr id="2545" name="Shape 2545"/>
          <p:cNvGraphicFramePr/>
          <p:nvPr/>
        </p:nvGraphicFramePr>
        <p:xfrm>
          <a:off x="51085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81924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describe nodes kube-node1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              kube-node1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Roles:              &lt;none&gt;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             beta.kubernetes.io/arch=amd64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beta.kubernetes.io/os=linux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kubernetes.io/hostname=kube-node1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CreationTimestamp:  Wed, 06 Jun 2018 08:01:58 +0900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Taints:             &lt;none&gt;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Unschedulable:      false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Conditions: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Type             Status  LastHeartbeatTime                 LastTransitionTime                Reason                       Message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----             ------  -----------------                 ------------------                ------                       -------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OutOfDisk        False   Wed, 27 Jun 2018 11:14:42 +0900   Wed, 06 Jun 2018 08:01:58 +0900   KubeletHasSufficientDisk     kubelet has sufficient disk space available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MemoryPressure   False   Wed, 27 Jun 2018 11:14:42 +0900   Wed, 06 Jun 2018 08:01:58 +0900   KubeletHasSufficientMemory   kubelet has sufficient memory available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DiskPressure     False   Wed, 27 Jun 2018 11:14:42 +0900   Wed, 06 Jun 2018 08:01:58 +0900   KubeletHasNoDiskPressure     kubelet has no disk pressure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PIDPressure      False   Wed, 27 Jun 2018 11:14:42 +0900   Wed, 06 Jun 2018 08:01:58 +0900   KubeletHasSufficientPID      kubelet has sufficient PID available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Ready            True    Wed, 27 Jun 2018 11:14:42 +0900   Mon, 25 Jun 2018 09:57:20 +0900   KubeletReady                 kubelet is posting ready status. AppArmor enabled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Addresses: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InternalIP:  192.168.35.51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Hostname:    kube-node1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46" name="Shape 254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상태 확인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이미지와 컨테이너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63250" y="1301575"/>
            <a:ext cx="7974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도커컨테이너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이미지로 부터 생성됨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격리된 파일시스템, 시스템 자원, 네트워크를 사용할 수 있는 독립공간 생성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이미지 목적에 맞게 컨테이너를 생성하는 것이 일반적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예) 웹 서버 도커 이미지로 부터 여러개의 컨테이너 생성 = 개수만큼의 웹서버 </a:t>
            </a:r>
            <a:endParaRPr sz="1400"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이미지를 읽기 전용으로 사용, 이미지 변경 데이터는 컨테이너 계층에 저장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컨테이너의 애플리케이션 설치/삭제는 다른 컨테이너에 영향이 없음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	</a:t>
            </a:r>
            <a:r>
              <a:rPr lang="en" sz="1400"/>
              <a:t>예) 우분투 이미지로 별도의 컨테이너 생성 후 Apache, Mysql 설치/삭제 가능 </a:t>
            </a:r>
            <a:endParaRPr sz="1400"/>
          </a:p>
        </p:txBody>
      </p:sp>
      <p:cxnSp>
        <p:nvCxnSpPr>
          <p:cNvPr id="314" name="Shape 3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Shape 3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75" y="4077950"/>
            <a:ext cx="3564301" cy="23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52" name="Shape 255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3" name="Shape 255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54" name="Shape 255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5" name="Shape 255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 자원 가용량 정보 와 소프트웨어 설치 정보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56" name="Shape 2556"/>
          <p:cNvGraphicFramePr/>
          <p:nvPr/>
        </p:nvGraphicFramePr>
        <p:xfrm>
          <a:off x="510850" y="2318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81924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Capacity: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cpu:                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ephemeral-storage:  40168028Ki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hugepages-1Gi:      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hugepages-2Mi:      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memory:             4028132Ki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pods:               110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Allocatable: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cpu:                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ephemeral-storage:  37018854544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hugepages-1Gi:      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hugepages-2Mi:      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memory:             3925732Ki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pods:               110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 Info: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Machine ID:                 736b7f27fc35a3977b975c6d5b16fe52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 UUID:                51664D56-C9C1-DF30-44D4-7B7692621657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Boot ID:                    dfa9a93e-63ef-4879-bb9d-4de84b35bfbe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Kernel Version:             4.4.0-116-generic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OS Image:                   Ubuntu 16.04.4 LTS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Operating System:           linux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Architecture:               amd64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Container Runtime Version:  docker://1.13.1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Kubelet Version:            v1.10.3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Kube-Proxy Version:         v1.10.3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PodCIDR:                     10.244.1.0/24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ExternalID:                  kube-node1</a:t>
                      </a: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57" name="Shape 255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상태 확인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Shape 256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63" name="Shape 256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4" name="Shape 256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65" name="Shape 256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6" name="Shape 2566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노드에서 실행 중인 POD 정보 와 자원 할당량 확인</a:t>
            </a:r>
            <a:endParaRPr sz="1200"/>
          </a:p>
        </p:txBody>
      </p:sp>
      <p:graphicFrame>
        <p:nvGraphicFramePr>
          <p:cNvPr id="2567" name="Shape 2567"/>
          <p:cNvGraphicFramePr/>
          <p:nvPr/>
        </p:nvGraphicFramePr>
        <p:xfrm>
          <a:off x="51085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81924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Non-terminated Pods:         (5 in total)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Namespace                  Name                                     CPU Requests  CPU Limits  Memory Requests  Memory Limits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---------                  ----                                     ------------  ----------  ---------------  -------------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default                    alpaca-prod-7f94b54866-b4c2q             0 (0%)        0 (0%)      0 (0%)           0 (0%)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default                    bandicoot-prod-85ddf4c7dd-2pgnc          0 (0%)        0 (0%)      0 (0%)           0 (0%)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kube-system                kube-flannel-ds-fnbwk                    100m (2%)     100m (2%)   50Mi (1%)        50Mi (1%)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kube-system                kube-proxy-27glw                         0 (0%)        0 (0%)      0 (0%)           0 (0%)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kube-system                kubernetes-dashboard-7d5dcdb6d9-6h8zz    0 (0%)        0 (0%)      0 (0%)           0 (0%)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Allocated resources: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(Total limits may be over 100 percent, i.e., overcommitted.)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CPU Requests  CPU Limits  Memory Requests  Memory Limits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------------  ----------  ---------------  -------------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100m (2%)     100m (2%)   50Mi (1%)        50Mi (1%)</a:t>
                      </a:r>
                      <a:br>
                        <a:rPr b="1" lang="en" sz="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68" name="Shape 256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상태 확인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Shape 257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컴포넌트</a:t>
            </a:r>
            <a:endParaRPr/>
          </a:p>
        </p:txBody>
      </p:sp>
      <p:cxnSp>
        <p:nvCxnSpPr>
          <p:cNvPr id="2574" name="Shape 257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5" name="Shape 257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76" name="Shape 257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7" name="Shape 2577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쿠버네티스 내 서비스의 로드밸런싱을 위한 네트워크 트래픽을 라우팅</a:t>
            </a:r>
            <a:br>
              <a:rPr lang="en" sz="1200"/>
            </a:br>
            <a:endParaRPr sz="1200"/>
          </a:p>
        </p:txBody>
      </p:sp>
      <p:graphicFrame>
        <p:nvGraphicFramePr>
          <p:cNvPr id="2578" name="Shape 2578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daemonSets --namespace=kube-system kube-proxy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DESIRED   CURRENT   READY     UP-TO-DATE   AVAILABLE   NODE SELECTOR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kube-proxy   3         3         3         3            3           &lt;none&gt;          21d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79" name="Shape 257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프록시</a:t>
            </a:r>
            <a:endParaRPr/>
          </a:p>
        </p:txBody>
      </p:sp>
      <p:sp>
        <p:nvSpPr>
          <p:cNvPr id="2580" name="Shape 2580"/>
          <p:cNvSpPr txBox="1"/>
          <p:nvPr>
            <p:ph idx="1" type="body"/>
          </p:nvPr>
        </p:nvSpPr>
        <p:spPr>
          <a:xfrm>
            <a:off x="510850" y="3648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쿠버네티스 내 서비스의 이름지정 과 검색 기능을 제공</a:t>
            </a:r>
            <a:br>
              <a:rPr lang="en" sz="1200"/>
            </a:br>
            <a:endParaRPr sz="1200"/>
          </a:p>
        </p:txBody>
      </p:sp>
      <p:graphicFrame>
        <p:nvGraphicFramePr>
          <p:cNvPr id="2581" name="Shape 2581"/>
          <p:cNvGraphicFramePr/>
          <p:nvPr/>
        </p:nvGraphicFramePr>
        <p:xfrm>
          <a:off x="952500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deployments --namespace=kube-system kube-dns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DESIRED   CURRENT   UP-TO-DATE   AVAILABLE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kube-dns   1         1         1            1           21d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82" name="Shape 2582"/>
          <p:cNvSpPr txBox="1"/>
          <p:nvPr>
            <p:ph idx="1" type="body"/>
          </p:nvPr>
        </p:nvSpPr>
        <p:spPr>
          <a:xfrm>
            <a:off x="663250" y="3206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DNS</a:t>
            </a:r>
            <a:endParaRPr/>
          </a:p>
        </p:txBody>
      </p:sp>
      <p:sp>
        <p:nvSpPr>
          <p:cNvPr id="2583" name="Shape 2583"/>
          <p:cNvSpPr txBox="1"/>
          <p:nvPr>
            <p:ph idx="1" type="body"/>
          </p:nvPr>
        </p:nvSpPr>
        <p:spPr>
          <a:xfrm>
            <a:off x="510850" y="4867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DNS  서버에 대한 로드밸런싱을 수행하는 서비스 확인</a:t>
            </a:r>
            <a:br>
              <a:rPr lang="en" sz="1200"/>
            </a:br>
            <a:endParaRPr sz="1200"/>
          </a:p>
        </p:txBody>
      </p:sp>
      <p:graphicFrame>
        <p:nvGraphicFramePr>
          <p:cNvPr id="2584" name="Shape 2584"/>
          <p:cNvGraphicFramePr/>
          <p:nvPr/>
        </p:nvGraphicFramePr>
        <p:xfrm>
          <a:off x="952500" y="529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services --namespace=kube-system kube-dns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TYPE        CLUSTER-IP   EXTERNAL-IP   PORT(S)      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kube-dns   ClusterIP   10.96.0.10   &lt;none&gt;        53/UDP,53/TCP   22d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85" name="Shape 2585"/>
          <p:cNvSpPr txBox="1"/>
          <p:nvPr>
            <p:ph idx="1" type="body"/>
          </p:nvPr>
        </p:nvSpPr>
        <p:spPr>
          <a:xfrm>
            <a:off x="663250" y="592625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컨테이너의 /etc/resolv.conf 파일에서 dns 서버 정보 확인 가능</a:t>
            </a:r>
            <a:endParaRPr sz="140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Shape 259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</a:t>
            </a:r>
            <a:endParaRPr/>
          </a:p>
        </p:txBody>
      </p:sp>
      <p:cxnSp>
        <p:nvCxnSpPr>
          <p:cNvPr id="2591" name="Shape 25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2" name="Shape 25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93" name="Shape 25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4" name="Shape 2594"/>
          <p:cNvSpPr txBox="1"/>
          <p:nvPr>
            <p:ph idx="1" type="body"/>
          </p:nvPr>
        </p:nvSpPr>
        <p:spPr>
          <a:xfrm>
            <a:off x="510850" y="1743150"/>
            <a:ext cx="79746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쿠버네티스는 애플리케이션 서비스 관리를 위해 다양한 객체를 제공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애플리케이션 서비스 배포 및 스케줄링, 이중화, Life cycle 관리 등의 기능 제공</a:t>
            </a:r>
            <a:endParaRPr sz="1400"/>
          </a:p>
        </p:txBody>
      </p:sp>
      <p:sp>
        <p:nvSpPr>
          <p:cNvPr id="2595" name="Shape 259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쿠버네티스 객체</a:t>
            </a:r>
            <a:endParaRPr/>
          </a:p>
        </p:txBody>
      </p:sp>
      <p:sp>
        <p:nvSpPr>
          <p:cNvPr id="2596" name="Shape 2596"/>
          <p:cNvSpPr txBox="1"/>
          <p:nvPr>
            <p:ph idx="1" type="body"/>
          </p:nvPr>
        </p:nvSpPr>
        <p:spPr>
          <a:xfrm>
            <a:off x="510850" y="3038550"/>
            <a:ext cx="7974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 (Pod)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라벨 (Label) 과 애노테이션 (Annotation)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(Service)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리플리케이션 컨트롤러 (Replication Controller) 와 리플리카셋 (ReplicaSet)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데몬셋 (Daemon Set)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디플로이먼트 (Deployment)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스테이트풀셋 (Stateful Set)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잡 (Job)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컨피그맵 (ConfigMap)</a:t>
            </a:r>
            <a:endParaRPr sz="1400"/>
          </a:p>
        </p:txBody>
      </p:sp>
      <p:sp>
        <p:nvSpPr>
          <p:cNvPr id="2597" name="Shape 2597"/>
          <p:cNvSpPr txBox="1"/>
          <p:nvPr>
            <p:ph idx="1" type="body"/>
          </p:nvPr>
        </p:nvSpPr>
        <p:spPr>
          <a:xfrm>
            <a:off x="663250" y="2596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쿠버네티스 주요 객체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Shape 26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03" name="Shape 260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4" name="Shape 260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05" name="Shape 260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6" name="Shape 2606"/>
          <p:cNvSpPr txBox="1"/>
          <p:nvPr>
            <p:ph idx="1" type="body"/>
          </p:nvPr>
        </p:nvSpPr>
        <p:spPr>
          <a:xfrm>
            <a:off x="510850" y="1743150"/>
            <a:ext cx="79746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쿠버네티스에서 서비스 배포를 위한 기본 단위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서비스를 위한 컨테이너, 볼륨으로 구성된 집합체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포드에서 동작하는 애플리케이션은 동일한 IP 주소와  포트, 디스크 볼륨을 공유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포드단위로 복제, 스케줄링, 로드밸런싱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포드의 각 컨테이너는 각자의 cgroup 이 정의되지만, 몇가지 리눅스 네임스페이스를 공유 한다.</a:t>
            </a:r>
            <a:endParaRPr sz="1400"/>
          </a:p>
        </p:txBody>
      </p:sp>
      <p:sp>
        <p:nvSpPr>
          <p:cNvPr id="2607" name="Shape 260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(Pod)</a:t>
            </a:r>
            <a:endParaRPr/>
          </a:p>
        </p:txBody>
      </p:sp>
      <p:sp>
        <p:nvSpPr>
          <p:cNvPr id="2608" name="Shape 2608"/>
          <p:cNvSpPr txBox="1"/>
          <p:nvPr>
            <p:ph idx="1" type="body"/>
          </p:nvPr>
        </p:nvSpPr>
        <p:spPr>
          <a:xfrm>
            <a:off x="510850" y="4181550"/>
            <a:ext cx="79746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lightweight 가상화 솔루션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리눅스 커널을 통해 자원들을 독립된 (고립된) 환경에서 사용가능 하도록 구현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UTS, IPC, PID, NS, NET, USER 등의 자원들을 사용할 수 있음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09" name="Shape 2609"/>
          <p:cNvSpPr txBox="1"/>
          <p:nvPr>
            <p:ph idx="1" type="body"/>
          </p:nvPr>
        </p:nvSpPr>
        <p:spPr>
          <a:xfrm>
            <a:off x="663250" y="3739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네임스페이스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Shape 2610"/>
          <p:cNvSpPr txBox="1"/>
          <p:nvPr>
            <p:ph idx="1" type="body"/>
          </p:nvPr>
        </p:nvSpPr>
        <p:spPr>
          <a:xfrm>
            <a:off x="510850" y="5705550"/>
            <a:ext cx="79746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리눅스의 프로세스의 자원사용을 제한, 격리하는 리눅스 커널 기능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CPU, 메모리, 디스크 입출력, 네트워크 등의 자원을 관리하는 컨트롤러 기능 제공</a:t>
            </a:r>
            <a:endParaRPr sz="1400"/>
          </a:p>
        </p:txBody>
      </p:sp>
      <p:sp>
        <p:nvSpPr>
          <p:cNvPr id="2611" name="Shape 2611"/>
          <p:cNvSpPr txBox="1"/>
          <p:nvPr>
            <p:ph idx="1" type="body"/>
          </p:nvPr>
        </p:nvSpPr>
        <p:spPr>
          <a:xfrm>
            <a:off x="663250" y="5263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cgroup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Shape 261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17" name="Shape 261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8" name="Shape 261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19" name="Shape 261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0" name="Shape 262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와 컨테이너 구조</a:t>
            </a:r>
            <a:endParaRPr/>
          </a:p>
        </p:txBody>
      </p:sp>
      <p:pic>
        <p:nvPicPr>
          <p:cNvPr id="2621" name="Shape 2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75" y="1929475"/>
            <a:ext cx="5916026" cy="389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2" name="Shape 2622"/>
          <p:cNvSpPr txBox="1"/>
          <p:nvPr/>
        </p:nvSpPr>
        <p:spPr>
          <a:xfrm>
            <a:off x="1310725" y="5974525"/>
            <a:ext cx="564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참조 : </a:t>
            </a:r>
            <a:r>
              <a:rPr lang="en" sz="1000"/>
              <a:t>https://therichwebexperience.com/blog/arun_gupta/2015/07/kubernetes_design_patterns</a:t>
            </a:r>
            <a:endParaRPr sz="100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Shape 262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28" name="Shape 262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9" name="Shape 262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0" name="Shape 263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1" name="Shape 2631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kubectl run  명령어를 사용한 포드 생성</a:t>
            </a:r>
            <a:endParaRPr sz="1400"/>
          </a:p>
        </p:txBody>
      </p:sp>
      <p:sp>
        <p:nvSpPr>
          <p:cNvPr id="2632" name="Shape 263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생성</a:t>
            </a:r>
            <a:endParaRPr/>
          </a:p>
        </p:txBody>
      </p:sp>
      <p:graphicFrame>
        <p:nvGraphicFramePr>
          <p:cNvPr id="2633" name="Shape 2633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kuard --image=gcr.io/kuar-demo/kuard-amd64:1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"kuard"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34" name="Shape 2634"/>
          <p:cNvSpPr txBox="1"/>
          <p:nvPr>
            <p:ph idx="1" type="body"/>
          </p:nvPr>
        </p:nvSpPr>
        <p:spPr>
          <a:xfrm>
            <a:off x="510850" y="2733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생성된 포드 실행 확인</a:t>
            </a:r>
            <a:endParaRPr sz="1400"/>
          </a:p>
        </p:txBody>
      </p:sp>
      <p:graphicFrame>
        <p:nvGraphicFramePr>
          <p:cNvPr id="2635" name="Shape 2635"/>
          <p:cNvGraphicFramePr/>
          <p:nvPr/>
        </p:nvGraphicFramePr>
        <p:xfrm>
          <a:off x="952500" y="3157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kuard-b75468d67-wh6vl   1/1       Running   0          49s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36" name="Shape 2636"/>
          <p:cNvSpPr txBox="1"/>
          <p:nvPr>
            <p:ph idx="1" type="body"/>
          </p:nvPr>
        </p:nvSpPr>
        <p:spPr>
          <a:xfrm>
            <a:off x="510850" y="3876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삭제</a:t>
            </a:r>
            <a:endParaRPr sz="1400"/>
          </a:p>
        </p:txBody>
      </p:sp>
      <p:graphicFrame>
        <p:nvGraphicFramePr>
          <p:cNvPr id="2637" name="Shape 2637"/>
          <p:cNvGraphicFramePr/>
          <p:nvPr/>
        </p:nvGraphicFramePr>
        <p:xfrm>
          <a:off x="952500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delete pod kuard-b75468d67-wh6vl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"kuard-b75468d67-wh6vl" deleted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Shape 264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43" name="Shape 264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4" name="Shape 264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45" name="Shape 264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6" name="Shape 2646"/>
          <p:cNvSpPr txBox="1"/>
          <p:nvPr>
            <p:ph idx="1" type="body"/>
          </p:nvPr>
        </p:nvSpPr>
        <p:spPr>
          <a:xfrm>
            <a:off x="510850" y="1743150"/>
            <a:ext cx="7974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매니페스트 : YAML 이나 JSON 형식으로 작성된 POD 생성 참조 파일</a:t>
            </a:r>
            <a:br>
              <a:rPr lang="en" sz="1400"/>
            </a:br>
            <a:r>
              <a:rPr lang="en" sz="1400"/>
              <a:t>		  키 필드와 속성의 쌍으로 구성되며, 소스코드 처럼 주석을 추가 할 수 있다.</a:t>
            </a:r>
            <a:endParaRPr sz="1400"/>
          </a:p>
          <a:p>
            <a:pPr indent="45720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2647" name="Shape 264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매니페스트(Manifest)를 이용한 </a:t>
            </a:r>
            <a:r>
              <a:rPr lang="en"/>
              <a:t>포드 생성</a:t>
            </a:r>
            <a:endParaRPr/>
          </a:p>
        </p:txBody>
      </p:sp>
      <p:sp>
        <p:nvSpPr>
          <p:cNvPr id="2648" name="Shape 2648"/>
          <p:cNvSpPr txBox="1"/>
          <p:nvPr>
            <p:ph idx="1" type="body"/>
          </p:nvPr>
        </p:nvSpPr>
        <p:spPr>
          <a:xfrm>
            <a:off x="510850" y="2428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매니페스트 작성</a:t>
            </a:r>
            <a:endParaRPr sz="1400"/>
          </a:p>
        </p:txBody>
      </p:sp>
      <p:graphicFrame>
        <p:nvGraphicFramePr>
          <p:cNvPr id="2649" name="Shape 2649"/>
          <p:cNvGraphicFramePr/>
          <p:nvPr/>
        </p:nvGraphicFramePr>
        <p:xfrm>
          <a:off x="952500" y="2852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kuard-pod.yaml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Pod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50" name="Shape 2650"/>
          <p:cNvSpPr txBox="1"/>
          <p:nvPr>
            <p:ph idx="1" type="body"/>
          </p:nvPr>
        </p:nvSpPr>
        <p:spPr>
          <a:xfrm>
            <a:off x="510850" y="5172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매니페스트를 이용한 포드 생성</a:t>
            </a:r>
            <a:endParaRPr sz="1400"/>
          </a:p>
        </p:txBody>
      </p:sp>
      <p:graphicFrame>
        <p:nvGraphicFramePr>
          <p:cNvPr id="2651" name="Shape 2651"/>
          <p:cNvGraphicFramePr/>
          <p:nvPr/>
        </p:nvGraphicFramePr>
        <p:xfrm>
          <a:off x="952500" y="5595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kuard-pod.yaml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"kuard-manifest"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Shape 265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57" name="Shape 265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8" name="Shape 265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59" name="Shape 265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0" name="Shape 266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매니페스트(Manifest)를 이용한 포드 생성</a:t>
            </a:r>
            <a:endParaRPr/>
          </a:p>
        </p:txBody>
      </p:sp>
      <p:sp>
        <p:nvSpPr>
          <p:cNvPr id="2661" name="Shape 2661"/>
          <p:cNvSpPr txBox="1"/>
          <p:nvPr>
            <p:ph idx="1" type="body"/>
          </p:nvPr>
        </p:nvSpPr>
        <p:spPr>
          <a:xfrm>
            <a:off x="510850" y="2886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상세정보 확인</a:t>
            </a:r>
            <a:endParaRPr sz="1400"/>
          </a:p>
        </p:txBody>
      </p:sp>
      <p:graphicFrame>
        <p:nvGraphicFramePr>
          <p:cNvPr id="2662" name="Shape 2662"/>
          <p:cNvGraphicFramePr/>
          <p:nvPr/>
        </p:nvGraphicFramePr>
        <p:xfrm>
          <a:off x="952500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describe pods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Name:        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Namespace:    default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Node:         kube-node2/192.168.35.52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 Time:   Sat, 30 Jun 2018 01:11:14 +0900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kuard: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 ID:   docker://b0604dd0f23bc5524c020283a3c20836f37159c06508f663dea5f479173e8a7d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        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 ID:       docker-pullable://gcr.io/kuar-demo/kuard-amd64@sha256:3e75660dfe00ba63d0e6b5db2985a7ed9c07c3e115faba291f899b05db0acd91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Port:           8080/TCP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Host Port:      0/TCP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State:          Running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Started:      Sat, 30 Jun 2018 01:11:25 +0900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63" name="Shape 266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생성된 포드 실행 확인</a:t>
            </a:r>
            <a:endParaRPr sz="1400"/>
          </a:p>
        </p:txBody>
      </p:sp>
      <p:graphicFrame>
        <p:nvGraphicFramePr>
          <p:cNvPr id="2664" name="Shape 2664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kuard-manifest          1/1       Running   0          23s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Shape 266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70" name="Shape 267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1" name="Shape 267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72" name="Shape 267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3" name="Shape 267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포트 포워딩을 사용한 포드 접속</a:t>
            </a:r>
            <a:endParaRPr sz="1400"/>
          </a:p>
        </p:txBody>
      </p:sp>
      <p:graphicFrame>
        <p:nvGraphicFramePr>
          <p:cNvPr id="2675" name="Shape 2675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port-forward kuard-manifest 8080:8080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Forwarding from 127.0.0.1:8080 -&gt;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Forwarding from [::1]:8080 -&gt; 8080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76" name="Shape 2676"/>
          <p:cNvSpPr txBox="1"/>
          <p:nvPr>
            <p:ph idx="1" type="body"/>
          </p:nvPr>
        </p:nvSpPr>
        <p:spPr>
          <a:xfrm>
            <a:off x="663250" y="287825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port-forward : 로컬 머신 -&gt; 쿠버네티스 마스터 -&gt; 노드 포드 인스턴스 보안채널 생성</a:t>
            </a:r>
            <a:endParaRPr sz="1400"/>
          </a:p>
        </p:txBody>
      </p:sp>
      <p:pic>
        <p:nvPicPr>
          <p:cNvPr id="2677" name="Shape 2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899" y="3751675"/>
            <a:ext cx="5904125" cy="26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Shape 2678"/>
          <p:cNvSpPr txBox="1"/>
          <p:nvPr>
            <p:ph idx="1" type="body"/>
          </p:nvPr>
        </p:nvSpPr>
        <p:spPr>
          <a:xfrm>
            <a:off x="510850" y="3343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http://localhost:8080</a:t>
            </a:r>
            <a:r>
              <a:rPr lang="en" sz="1400"/>
              <a:t> 을 통해 포드에 접속 테스트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엔진 버전 확인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24" name="Shape 32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Shape 32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7" name="Shape 327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-v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Docker version 17.09.0-ce, build afdb6d4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8" name="Shape 328"/>
          <p:cNvSpPr txBox="1"/>
          <p:nvPr>
            <p:ph idx="1" type="body"/>
          </p:nvPr>
        </p:nvSpPr>
        <p:spPr>
          <a:xfrm>
            <a:off x="663250" y="2444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생성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9" name="Shape 329"/>
          <p:cNvGraphicFramePr/>
          <p:nvPr/>
        </p:nvGraphicFramePr>
        <p:xfrm>
          <a:off x="952500" y="28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run -i -t ubuntu:14.04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Unable to find image 'ubuntu:14.04' locally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14.04: Pulling from library/ubuntu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bae382666908: Pull complete 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b0de1abb17d6: Pull complete 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Digest: sha256:6e3e3f3c5c36a91ba17ea002f63e5607ed6a8c8e5fbbddb31ad3e15638b51ebc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Status: Downloaded newer image for ubuntu:14.04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root@de98b3c4d0e8:/#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0" name="Shape 330"/>
          <p:cNvSpPr txBox="1"/>
          <p:nvPr>
            <p:ph idx="1" type="body"/>
          </p:nvPr>
        </p:nvSpPr>
        <p:spPr>
          <a:xfrm>
            <a:off x="663250" y="5187775"/>
            <a:ext cx="79746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: 컨테이너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-i : 컨테이너와 상호 입출력 가능 옵션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-t : 셀을 사용할 수 있는 tty 활성화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de98b3c4d0e8 : 컨테이너 고유 ID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84" name="Shape 268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5" name="Shape 268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86" name="Shape 268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7" name="Shape 268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688" name="Shape 268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실행중인 포드 인스턴스의 로그 확인</a:t>
            </a:r>
            <a:endParaRPr sz="1400"/>
          </a:p>
        </p:txBody>
      </p:sp>
      <p:graphicFrame>
        <p:nvGraphicFramePr>
          <p:cNvPr id="2689" name="Shape 2689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logs -f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22:05:50 Starting kuard version: v0.7.2-1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22:05:50 Config: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"address": ":8080",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"debug": false,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"debug-sitedata-dir": "./sitedata",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22:05:50 Could not find certificates to serve TLS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22:05:50 Serving on HTTP on :8080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22:09:54 127.0.0.1:40116 GET /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2018/06/29 22:09:54 Loading template for index.html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90" name="Shape 2690"/>
          <p:cNvSpPr txBox="1"/>
          <p:nvPr>
            <p:ph idx="1" type="body"/>
          </p:nvPr>
        </p:nvSpPr>
        <p:spPr>
          <a:xfrm>
            <a:off x="663250" y="4783249"/>
            <a:ext cx="79746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-f : 로그내용을 스트림으로 출력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--previous : 컨테이너 이전 인스턴스의 로그를 출력</a:t>
            </a:r>
            <a:br>
              <a:rPr lang="en" sz="1400"/>
            </a:br>
            <a:r>
              <a:rPr lang="en" sz="1400"/>
              <a:t>		컨테이너 시작 과정에 문제 발생으로 계속 재시작하는 경우 분석에 유용 </a:t>
            </a:r>
            <a:endParaRPr sz="140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696" name="Shape 269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7" name="Shape 269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98" name="Shape 269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9" name="Shape 269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700" name="Shape 270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컨테이너에서의 명령 실행</a:t>
            </a:r>
            <a:endParaRPr sz="1400"/>
          </a:p>
        </p:txBody>
      </p:sp>
      <p:graphicFrame>
        <p:nvGraphicFramePr>
          <p:cNvPr id="2701" name="Shape 2701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exec kuard-manifest date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Fri Jun 29 22:33:20 UTC 2018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02" name="Shape 2702"/>
          <p:cNvSpPr txBox="1"/>
          <p:nvPr>
            <p:ph idx="1" type="body"/>
          </p:nvPr>
        </p:nvSpPr>
        <p:spPr>
          <a:xfrm>
            <a:off x="510850" y="2809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컨테이너 입출력 쉘 연결</a:t>
            </a:r>
            <a:endParaRPr sz="1400"/>
          </a:p>
        </p:txBody>
      </p:sp>
      <p:graphicFrame>
        <p:nvGraphicFramePr>
          <p:cNvPr id="2703" name="Shape 2703"/>
          <p:cNvGraphicFramePr/>
          <p:nvPr/>
        </p:nvGraphicFramePr>
        <p:xfrm>
          <a:off x="952500" y="323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exec -it kuard-manifest ash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 $ date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Fri Jun 29 22:35:37 UTC 2018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04" name="Shape 2704"/>
          <p:cNvSpPr txBox="1"/>
          <p:nvPr>
            <p:ph idx="1" type="body"/>
          </p:nvPr>
        </p:nvSpPr>
        <p:spPr>
          <a:xfrm>
            <a:off x="663250" y="3968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exit 또는 Ctrl+D : 컨테이너 빠져나오면서, 컨테이너 정지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Shape 2705"/>
          <p:cNvSpPr txBox="1"/>
          <p:nvPr>
            <p:ph idx="1" type="body"/>
          </p:nvPr>
        </p:nvSpPr>
        <p:spPr>
          <a:xfrm>
            <a:off x="510850" y="4410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컨테이너 -&gt; 호스트로 파일 복사</a:t>
            </a:r>
            <a:endParaRPr sz="1400"/>
          </a:p>
        </p:txBody>
      </p:sp>
      <p:graphicFrame>
        <p:nvGraphicFramePr>
          <p:cNvPr id="2706" name="Shape 2706"/>
          <p:cNvGraphicFramePr/>
          <p:nvPr/>
        </p:nvGraphicFramePr>
        <p:xfrm>
          <a:off x="952500" y="4833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cp kuard-manifest:/etc/hostname ./kuard-hosname.txt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07" name="Shape 2707"/>
          <p:cNvSpPr txBox="1"/>
          <p:nvPr>
            <p:ph idx="1" type="body"/>
          </p:nvPr>
        </p:nvSpPr>
        <p:spPr>
          <a:xfrm>
            <a:off x="510850" y="5248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-&gt; 컨테이너로 파일 복사</a:t>
            </a:r>
            <a:endParaRPr sz="1400"/>
          </a:p>
        </p:txBody>
      </p:sp>
      <p:graphicFrame>
        <p:nvGraphicFramePr>
          <p:cNvPr id="2708" name="Shape 2708"/>
          <p:cNvGraphicFramePr/>
          <p:nvPr/>
        </p:nvGraphicFramePr>
        <p:xfrm>
          <a:off x="952500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cp $HOME/config.txxt kuard-manifest:/config.txt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Shape 271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14" name="Shape 27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5" name="Shape 27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16" name="Shape 27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7" name="Shape 271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718" name="Shape 271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컨테이너에서의 명령 실행</a:t>
            </a:r>
            <a:endParaRPr sz="1400"/>
          </a:p>
        </p:txBody>
      </p:sp>
      <p:graphicFrame>
        <p:nvGraphicFramePr>
          <p:cNvPr id="2719" name="Shape 2719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exec kuard-manifest date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Fri Jun 29 22:33:20 UTC 2018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20" name="Shape 2720"/>
          <p:cNvSpPr txBox="1"/>
          <p:nvPr>
            <p:ph idx="1" type="body"/>
          </p:nvPr>
        </p:nvSpPr>
        <p:spPr>
          <a:xfrm>
            <a:off x="510850" y="2809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포드 컨테이너 입출력 쉘 연결</a:t>
            </a:r>
            <a:endParaRPr sz="1400"/>
          </a:p>
        </p:txBody>
      </p:sp>
      <p:graphicFrame>
        <p:nvGraphicFramePr>
          <p:cNvPr id="2721" name="Shape 2721"/>
          <p:cNvGraphicFramePr/>
          <p:nvPr/>
        </p:nvGraphicFramePr>
        <p:xfrm>
          <a:off x="952500" y="3233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exec -it kuard-manifest ash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 $ date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Fri Jun 29 22:35:37 UTC 2018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22" name="Shape 2722"/>
          <p:cNvSpPr txBox="1"/>
          <p:nvPr>
            <p:ph idx="1" type="body"/>
          </p:nvPr>
        </p:nvSpPr>
        <p:spPr>
          <a:xfrm>
            <a:off x="663250" y="3968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exit 또는 Ctrl+D : 컨테이너 빠져나오면서, 컨테이너 정지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Shape 2723"/>
          <p:cNvSpPr txBox="1"/>
          <p:nvPr>
            <p:ph idx="1" type="body"/>
          </p:nvPr>
        </p:nvSpPr>
        <p:spPr>
          <a:xfrm>
            <a:off x="510850" y="4410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컨테이너 -&gt; 호스트로 파일 복사</a:t>
            </a:r>
            <a:endParaRPr sz="1400"/>
          </a:p>
        </p:txBody>
      </p:sp>
      <p:graphicFrame>
        <p:nvGraphicFramePr>
          <p:cNvPr id="2724" name="Shape 2724"/>
          <p:cNvGraphicFramePr/>
          <p:nvPr/>
        </p:nvGraphicFramePr>
        <p:xfrm>
          <a:off x="952500" y="4833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cp kuard-manifest:/etc/hostname ./kuard-hosname.txt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25" name="Shape 2725"/>
          <p:cNvSpPr txBox="1"/>
          <p:nvPr>
            <p:ph idx="1" type="body"/>
          </p:nvPr>
        </p:nvSpPr>
        <p:spPr>
          <a:xfrm>
            <a:off x="510850" y="5248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호스트 -&gt; 컨테이너로 파일 복사</a:t>
            </a:r>
            <a:endParaRPr sz="1400"/>
          </a:p>
        </p:txBody>
      </p:sp>
      <p:graphicFrame>
        <p:nvGraphicFramePr>
          <p:cNvPr id="2726" name="Shape 2726"/>
          <p:cNvGraphicFramePr/>
          <p:nvPr/>
        </p:nvGraphicFramePr>
        <p:xfrm>
          <a:off x="952500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cp $HOME/config.txxt kuard-manifest:/config.txt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Shape 273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32" name="Shape 273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3" name="Shape 273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34" name="Shape 273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5" name="Shape 273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관리</a:t>
            </a:r>
            <a:endParaRPr/>
          </a:p>
        </p:txBody>
      </p:sp>
      <p:sp>
        <p:nvSpPr>
          <p:cNvPr id="2736" name="Shape 2736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포드 삭제</a:t>
            </a:r>
            <a:endParaRPr sz="1400"/>
          </a:p>
        </p:txBody>
      </p:sp>
      <p:graphicFrame>
        <p:nvGraphicFramePr>
          <p:cNvPr id="2737" name="Shape 2737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delete pod kuard-manifest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"kuard-manifest" deleted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delete -f kuard-pod.yaml </a:t>
                      </a:r>
                      <a:endParaRPr b="1"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"kuard-manifest" deleted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Shape 274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43" name="Shape 274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4" name="Shape 274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45" name="Shape 274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6" name="Shape 274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상태 검사 (Health Check)</a:t>
            </a:r>
            <a:endParaRPr/>
          </a:p>
        </p:txBody>
      </p:sp>
      <p:sp>
        <p:nvSpPr>
          <p:cNvPr id="2747" name="Shape 2747"/>
          <p:cNvSpPr txBox="1"/>
          <p:nvPr>
            <p:ph idx="1" type="body"/>
          </p:nvPr>
        </p:nvSpPr>
        <p:spPr>
          <a:xfrm>
            <a:off x="510850" y="1743150"/>
            <a:ext cx="79746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쿠버네티스에서 애플리케이션을 컨테이너로 실행하면 상태 검사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애플리케이션의 주요 프로세스 실행 여부 확인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활성 상태 검사 (liveness Probe) 기능 제공</a:t>
            </a:r>
            <a:br>
              <a:rPr lang="en" sz="1400"/>
            </a:br>
            <a:r>
              <a:rPr lang="en" sz="1400"/>
              <a:t>프로세스는 정상인데, 서비스가 되지않은 교착상태 (deadlock) 서비스 검증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애플리케이션 서비스 검증은 애플리케이션에 맞는 검증 방법을 매니페스트에 </a:t>
            </a:r>
            <a:br>
              <a:rPr lang="en" sz="1400"/>
            </a:br>
            <a:r>
              <a:rPr lang="en" sz="1400"/>
              <a:t>정의해야 함</a:t>
            </a:r>
            <a:endParaRPr sz="1400"/>
          </a:p>
        </p:txBody>
      </p:sp>
      <p:pic>
        <p:nvPicPr>
          <p:cNvPr id="2748" name="Shape 2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075" y="3538700"/>
            <a:ext cx="4134499" cy="31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Shape 275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54" name="Shape 275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5" name="Shape 275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56" name="Shape 275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7" name="Shape 275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상태 검사 (Health Check)</a:t>
            </a:r>
            <a:endParaRPr/>
          </a:p>
        </p:txBody>
      </p:sp>
      <p:sp>
        <p:nvSpPr>
          <p:cNvPr id="2758" name="Shape 275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상태 검사를 위한 매니페스트 작성</a:t>
            </a:r>
            <a:endParaRPr sz="1400"/>
          </a:p>
        </p:txBody>
      </p:sp>
      <p:graphicFrame>
        <p:nvGraphicFramePr>
          <p:cNvPr id="2759" name="Shape 2759"/>
          <p:cNvGraphicFramePr/>
          <p:nvPr/>
        </p:nvGraphicFramePr>
        <p:xfrm>
          <a:off x="95250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kuard-pod-health.yaml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Pod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livenessProbe: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httpGet: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path: /healthy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port: 8080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initialDelaySeconds: 5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timeoutSeconds: 1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periodSeconds: 10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failureThreshold: 3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60" name="Shape 2760"/>
          <p:cNvSpPr txBox="1"/>
          <p:nvPr/>
        </p:nvSpPr>
        <p:spPr>
          <a:xfrm>
            <a:off x="3466775" y="4129825"/>
            <a:ext cx="3436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 GET 요청을 /healthy 경로요 보냄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1" name="Shape 2761"/>
          <p:cNvSpPr/>
          <p:nvPr/>
        </p:nvSpPr>
        <p:spPr>
          <a:xfrm>
            <a:off x="2776150" y="4037275"/>
            <a:ext cx="179400" cy="523200"/>
          </a:xfrm>
          <a:prstGeom prst="rightBrace">
            <a:avLst>
              <a:gd fmla="val 8333" name="adj1"/>
              <a:gd fmla="val 54541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2" name="Shape 2762"/>
          <p:cNvSpPr txBox="1"/>
          <p:nvPr/>
        </p:nvSpPr>
        <p:spPr>
          <a:xfrm>
            <a:off x="3123137" y="4542472"/>
            <a:ext cx="3669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---&gt; pod 가 생성되고 5초 후 부터 검사 호출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3" name="Shape 2763"/>
          <p:cNvSpPr txBox="1"/>
          <p:nvPr/>
        </p:nvSpPr>
        <p:spPr>
          <a:xfrm>
            <a:off x="2776125" y="4726525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</a:t>
            </a: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---&gt; 요청 응답 대기시간은 1초, http 상태 리턴값은 200이상 400 미만시 정상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4" name="Shape 2764"/>
          <p:cNvSpPr txBox="1"/>
          <p:nvPr/>
        </p:nvSpPr>
        <p:spPr>
          <a:xfrm>
            <a:off x="2776125" y="4900018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10초에 한번씩 요청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5" name="Shape 2765"/>
          <p:cNvSpPr txBox="1"/>
          <p:nvPr/>
        </p:nvSpPr>
        <p:spPr>
          <a:xfrm>
            <a:off x="2917978" y="5073512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3회 이상 실패시 컨테이너 재시작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Shape 277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71" name="Shape 277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2" name="Shape 277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73" name="Shape 277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4" name="Shape 277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상태 검사 (Health Check)</a:t>
            </a:r>
            <a:endParaRPr/>
          </a:p>
        </p:txBody>
      </p:sp>
      <p:sp>
        <p:nvSpPr>
          <p:cNvPr id="2775" name="Shape 277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상태 검사 테스트 포드 생성</a:t>
            </a:r>
            <a:endParaRPr sz="1400"/>
          </a:p>
        </p:txBody>
      </p:sp>
      <p:graphicFrame>
        <p:nvGraphicFramePr>
          <p:cNvPr id="2776" name="Shape 2776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kuard-pod-health.yaml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"kuard"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77" name="Shape 2777"/>
          <p:cNvSpPr txBox="1"/>
          <p:nvPr>
            <p:ph idx="1" type="body"/>
          </p:nvPr>
        </p:nvSpPr>
        <p:spPr>
          <a:xfrm>
            <a:off x="510850" y="2657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접속테스트를 위한 포트포워딩 실행</a:t>
            </a:r>
            <a:endParaRPr sz="1400"/>
          </a:p>
        </p:txBody>
      </p:sp>
      <p:graphicFrame>
        <p:nvGraphicFramePr>
          <p:cNvPr id="2778" name="Shape 2778"/>
          <p:cNvGraphicFramePr/>
          <p:nvPr/>
        </p:nvGraphicFramePr>
        <p:xfrm>
          <a:off x="95250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port-forward kuard 8080:8080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Forwarding from 127.0.0.1:8080 -&gt;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Forwarding from [::1]:8080 -&gt; 8080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79" name="Shape 2779"/>
          <p:cNvSpPr txBox="1"/>
          <p:nvPr>
            <p:ph idx="1" type="body"/>
          </p:nvPr>
        </p:nvSpPr>
        <p:spPr>
          <a:xfrm>
            <a:off x="510850" y="3800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애플리케이션 접속 후 상태검사 확인</a:t>
            </a:r>
            <a:endParaRPr sz="1400"/>
          </a:p>
        </p:txBody>
      </p:sp>
      <p:pic>
        <p:nvPicPr>
          <p:cNvPr id="2780" name="Shape 2780"/>
          <p:cNvPicPr preferRelativeResize="0"/>
          <p:nvPr/>
        </p:nvPicPr>
        <p:blipFill rotWithShape="1">
          <a:blip r:embed="rId3">
            <a:alphaModFix/>
          </a:blip>
          <a:srcRect b="24242" l="0" r="0" t="0"/>
          <a:stretch/>
        </p:blipFill>
        <p:spPr>
          <a:xfrm>
            <a:off x="1705300" y="4601978"/>
            <a:ext cx="3436501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1" name="Shape 2781"/>
          <p:cNvSpPr txBox="1"/>
          <p:nvPr>
            <p:ph idx="1" type="body"/>
          </p:nvPr>
        </p:nvSpPr>
        <p:spPr>
          <a:xfrm>
            <a:off x="738275" y="4128825"/>
            <a:ext cx="7746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http://localhost:8080</a:t>
            </a:r>
            <a:r>
              <a:rPr lang="en" sz="1400"/>
              <a:t> 접속 -&gt; Liveness Probe 클릭</a:t>
            </a:r>
            <a:endParaRPr sz="140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Shape 278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787" name="Shape 278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8" name="Shape 278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89" name="Shape 278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0" name="Shape 279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자원 관리</a:t>
            </a:r>
            <a:endParaRPr/>
          </a:p>
        </p:txBody>
      </p:sp>
      <p:sp>
        <p:nvSpPr>
          <p:cNvPr id="2791" name="Shape 2791"/>
          <p:cNvSpPr txBox="1"/>
          <p:nvPr>
            <p:ph idx="1" type="body"/>
          </p:nvPr>
        </p:nvSpPr>
        <p:spPr>
          <a:xfrm>
            <a:off x="510850" y="1743150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쿠버네티스는 애플리케이션이 사용할 최소자원 요청 설정이 가능</a:t>
            </a:r>
            <a:endParaRPr sz="1400"/>
          </a:p>
        </p:txBody>
      </p:sp>
      <p:sp>
        <p:nvSpPr>
          <p:cNvPr id="2792" name="Shape 2792"/>
          <p:cNvSpPr txBox="1"/>
          <p:nvPr>
            <p:ph idx="1" type="body"/>
          </p:nvPr>
        </p:nvSpPr>
        <p:spPr>
          <a:xfrm>
            <a:off x="510850" y="2124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최소자원 설정 매니페스트</a:t>
            </a:r>
            <a:endParaRPr sz="1400"/>
          </a:p>
        </p:txBody>
      </p:sp>
      <p:graphicFrame>
        <p:nvGraphicFramePr>
          <p:cNvPr id="2793" name="Shape 2793"/>
          <p:cNvGraphicFramePr/>
          <p:nvPr/>
        </p:nvGraphicFramePr>
        <p:xfrm>
          <a:off x="95250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kuard-pod-resreq.yaml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Pod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resources: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requests: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cpu: "500m"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memory: "128Mi"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94" name="Shape 2794"/>
          <p:cNvSpPr txBox="1"/>
          <p:nvPr/>
        </p:nvSpPr>
        <p:spPr>
          <a:xfrm>
            <a:off x="2623725" y="4595218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최소 CPU 0.5 할당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5" name="Shape 2795"/>
          <p:cNvSpPr txBox="1"/>
          <p:nvPr/>
        </p:nvSpPr>
        <p:spPr>
          <a:xfrm>
            <a:off x="2776125" y="4781632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최소 메모리 128M 할당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6" name="Shape 2796"/>
          <p:cNvSpPr txBox="1"/>
          <p:nvPr>
            <p:ph idx="1" type="body"/>
          </p:nvPr>
        </p:nvSpPr>
        <p:spPr>
          <a:xfrm>
            <a:off x="663250" y="5850050"/>
            <a:ext cx="79746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포드에 할당된 자원은 컨테이너별로 요청 되고, 컨테이너의 자원의 합은</a:t>
            </a:r>
            <a:br>
              <a:rPr lang="en" sz="1400"/>
            </a:br>
            <a:r>
              <a:rPr lang="en" sz="1400"/>
              <a:t>포드가 요청하는 총 합이 된다.</a:t>
            </a:r>
            <a:endParaRPr sz="1400"/>
          </a:p>
        </p:txBody>
      </p:sp>
      <p:sp>
        <p:nvSpPr>
          <p:cNvPr id="2797" name="Shape 2797"/>
          <p:cNvSpPr txBox="1"/>
          <p:nvPr/>
        </p:nvSpPr>
        <p:spPr>
          <a:xfrm>
            <a:off x="2492425" y="4432274"/>
            <a:ext cx="5348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최소자원 요청 설정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Shape 28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803" name="Shape 280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4" name="Shape 280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05" name="Shape 280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6" name="Shape 280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자원 관리</a:t>
            </a:r>
            <a:endParaRPr/>
          </a:p>
        </p:txBody>
      </p:sp>
      <p:sp>
        <p:nvSpPr>
          <p:cNvPr id="2807" name="Shape 2807"/>
          <p:cNvSpPr txBox="1"/>
          <p:nvPr>
            <p:ph idx="1" type="body"/>
          </p:nvPr>
        </p:nvSpPr>
        <p:spPr>
          <a:xfrm>
            <a:off x="510850" y="1743150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쿠버네티스는 애플리케이션이 사용할 최대자원 제한 설정이 가능</a:t>
            </a:r>
            <a:endParaRPr sz="1400"/>
          </a:p>
        </p:txBody>
      </p:sp>
      <p:sp>
        <p:nvSpPr>
          <p:cNvPr id="2808" name="Shape 2808"/>
          <p:cNvSpPr txBox="1"/>
          <p:nvPr>
            <p:ph idx="1" type="body"/>
          </p:nvPr>
        </p:nvSpPr>
        <p:spPr>
          <a:xfrm>
            <a:off x="510850" y="2124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최대자원 설정 매니페스트</a:t>
            </a:r>
            <a:endParaRPr sz="1400"/>
          </a:p>
        </p:txBody>
      </p:sp>
      <p:graphicFrame>
        <p:nvGraphicFramePr>
          <p:cNvPr id="2809" name="Shape 2809"/>
          <p:cNvGraphicFramePr/>
          <p:nvPr/>
        </p:nvGraphicFramePr>
        <p:xfrm>
          <a:off x="952500" y="2547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kuard-pod-reslim.yaml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resources:</a:t>
                      </a:r>
                      <a:b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requests:</a:t>
                      </a:r>
                      <a:b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cpu: "500m"</a:t>
                      </a:r>
                      <a:b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memory: "128Mi"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requests: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cpu: "1000m"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memory: "256Mi"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10" name="Shape 2810"/>
          <p:cNvSpPr txBox="1"/>
          <p:nvPr/>
        </p:nvSpPr>
        <p:spPr>
          <a:xfrm>
            <a:off x="2699925" y="4595218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최대 CPU 1.0 할당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1" name="Shape 2811"/>
          <p:cNvSpPr txBox="1"/>
          <p:nvPr/>
        </p:nvSpPr>
        <p:spPr>
          <a:xfrm>
            <a:off x="2852325" y="4781628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최대 메모리 256M 할당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2" name="Shape 2812"/>
          <p:cNvSpPr txBox="1"/>
          <p:nvPr/>
        </p:nvSpPr>
        <p:spPr>
          <a:xfrm>
            <a:off x="2568625" y="4432274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최대자원 사용 제한 설정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3" name="Shape 2813"/>
          <p:cNvSpPr txBox="1"/>
          <p:nvPr>
            <p:ph idx="1" type="body"/>
          </p:nvPr>
        </p:nvSpPr>
        <p:spPr>
          <a:xfrm>
            <a:off x="663250" y="5850050"/>
            <a:ext cx="79746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애플리케이션에서 최대 사용량 이상의 자원요청이 발생하면</a:t>
            </a:r>
            <a:br>
              <a:rPr lang="en" sz="1400"/>
            </a:br>
            <a:r>
              <a:rPr lang="en" sz="1400"/>
              <a:t>자원요청은 실패 발생 (예: malloc 명령 실패)</a:t>
            </a:r>
            <a:endParaRPr sz="140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Shape 281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포드</a:t>
            </a:r>
            <a:endParaRPr/>
          </a:p>
        </p:txBody>
      </p:sp>
      <p:cxnSp>
        <p:nvCxnSpPr>
          <p:cNvPr id="2819" name="Shape 281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0" name="Shape 282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21" name="Shape 282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2" name="Shape 282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포드 볼륨 관리</a:t>
            </a:r>
            <a:endParaRPr/>
          </a:p>
        </p:txBody>
      </p:sp>
      <p:sp>
        <p:nvSpPr>
          <p:cNvPr id="2823" name="Shape 2823"/>
          <p:cNvSpPr txBox="1"/>
          <p:nvPr>
            <p:ph idx="1" type="body"/>
          </p:nvPr>
        </p:nvSpPr>
        <p:spPr>
          <a:xfrm>
            <a:off x="510850" y="1743150"/>
            <a:ext cx="797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애플리케이션에서 영구적인 데이터저장을 위해 제공되는 저장소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매니페스트에 접근가능한 볼륨을 정의하고, 컨테이너에 마운트 경로 정의</a:t>
            </a:r>
            <a:endParaRPr sz="1400"/>
          </a:p>
        </p:txBody>
      </p:sp>
      <p:sp>
        <p:nvSpPr>
          <p:cNvPr id="2824" name="Shape 2824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볼륨 사용을</a:t>
            </a:r>
            <a:r>
              <a:rPr lang="en" sz="1400"/>
              <a:t> 위한 매니페스트 작성</a:t>
            </a:r>
            <a:endParaRPr sz="1400"/>
          </a:p>
        </p:txBody>
      </p:sp>
      <p:graphicFrame>
        <p:nvGraphicFramePr>
          <p:cNvPr id="2825" name="Shape 2825"/>
          <p:cNvGraphicFramePr/>
          <p:nvPr/>
        </p:nvGraphicFramePr>
        <p:xfrm>
          <a:off x="9525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kuard-pod-vol.yaml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"kuard-data"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hostPath: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path: "/var/lib/kuard"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kuard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volumeMounts: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mountPath: "/data"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name: "kuard-data"</a:t>
                      </a:r>
                      <a:b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26" name="Shape 2826"/>
          <p:cNvSpPr txBox="1"/>
          <p:nvPr/>
        </p:nvSpPr>
        <p:spPr>
          <a:xfrm>
            <a:off x="3619175" y="3844075"/>
            <a:ext cx="343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pod 에서 사용할 볼륨 정의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호스트의 /var/lib/kuard 를 kuard-data 로 지정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7" name="Shape 2827"/>
          <p:cNvSpPr/>
          <p:nvPr/>
        </p:nvSpPr>
        <p:spPr>
          <a:xfrm>
            <a:off x="3309550" y="3808675"/>
            <a:ext cx="179400" cy="523200"/>
          </a:xfrm>
          <a:prstGeom prst="rightBrace">
            <a:avLst>
              <a:gd fmla="val 8333" name="adj1"/>
              <a:gd fmla="val 54541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8" name="Shape 2828"/>
          <p:cNvSpPr txBox="1"/>
          <p:nvPr/>
        </p:nvSpPr>
        <p:spPr>
          <a:xfrm>
            <a:off x="3619175" y="4910875"/>
            <a:ext cx="375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컨테이너의 마운트 경로 설정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kuard-data 로 지정될 볼륨을 컨테이너의 /data 에 마운트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9" name="Shape 2829"/>
          <p:cNvSpPr/>
          <p:nvPr/>
        </p:nvSpPr>
        <p:spPr>
          <a:xfrm>
            <a:off x="3309550" y="4875475"/>
            <a:ext cx="179400" cy="523200"/>
          </a:xfrm>
          <a:prstGeom prst="rightBrace">
            <a:avLst>
              <a:gd fmla="val 8333" name="adj1"/>
              <a:gd fmla="val 54541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파일 시스템 확인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37" name="Shape 33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Shape 33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0" name="Shape 340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root@de98b3c4d0e8:/# ls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bin  boot  dev  etc  home  lib  lib64  media  mnt  opt  proc  root  run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sbin  srv  sys  tmp  usr  var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41" name="Shape 341"/>
          <p:cNvSpPr txBox="1"/>
          <p:nvPr>
            <p:ph idx="1" type="body"/>
          </p:nvPr>
        </p:nvSpPr>
        <p:spPr>
          <a:xfrm>
            <a:off x="663250" y="29017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내부에서 빠져나오기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2" name="Shape 342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root@de98b3c4d0e8:/# exit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exit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43" name="Shape 343"/>
          <p:cNvSpPr txBox="1"/>
          <p:nvPr>
            <p:ph idx="1" type="body"/>
          </p:nvPr>
        </p:nvSpPr>
        <p:spPr>
          <a:xfrm>
            <a:off x="663250" y="4120975"/>
            <a:ext cx="7974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exit 또는 Ctrl+D : 컨테이너 빠져나오면서, 컨테이너 정지 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Ctrl+P,Q : 컨테이너 정지 하지 않고 빠져 나오기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Shape 28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835" name="Shape 28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6" name="Shape 28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37" name="Shape 28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8" name="Shape 2838"/>
          <p:cNvSpPr txBox="1"/>
          <p:nvPr>
            <p:ph idx="1" type="body"/>
          </p:nvPr>
        </p:nvSpPr>
        <p:spPr>
          <a:xfrm>
            <a:off x="663250" y="29017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 (Label)</a:t>
            </a:r>
            <a:endParaRPr/>
          </a:p>
        </p:txBody>
      </p:sp>
      <p:sp>
        <p:nvSpPr>
          <p:cNvPr id="2839" name="Shape 2839"/>
          <p:cNvSpPr txBox="1"/>
          <p:nvPr>
            <p:ph idx="1" type="body"/>
          </p:nvPr>
        </p:nvSpPr>
        <p:spPr>
          <a:xfrm>
            <a:off x="510850" y="3343350"/>
            <a:ext cx="79746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포드와 리플리카셋 같은 쿠버네티스 객체에 첨부 가능한 키(key), 값(value)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 객체 식별에 매우 유용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객체의 집합을 참조할 때 라벨 선택기(selector)를 사용</a:t>
            </a:r>
            <a:endParaRPr sz="1400"/>
          </a:p>
        </p:txBody>
      </p:sp>
      <p:sp>
        <p:nvSpPr>
          <p:cNvPr id="2840" name="Shape 284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 (Label) 과 애노테이션 (Annotation)</a:t>
            </a:r>
            <a:endParaRPr/>
          </a:p>
        </p:txBody>
      </p:sp>
      <p:sp>
        <p:nvSpPr>
          <p:cNvPr id="2841" name="Shape 2841"/>
          <p:cNvSpPr txBox="1"/>
          <p:nvPr>
            <p:ph idx="1" type="body"/>
          </p:nvPr>
        </p:nvSpPr>
        <p:spPr>
          <a:xfrm>
            <a:off x="510850" y="1743150"/>
            <a:ext cx="79746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쿠버네티스가 어떤 리소스를 사용할 것인지 알려주기 위한 필터링 제공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파드, 리플리카 셋 또는 리플리카 컨틀롤러 서비스 에서 사용가능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리벨과 애노테이션을 이용해 쿠버네티스 자원을 그룹화</a:t>
            </a:r>
            <a:endParaRPr sz="1400"/>
          </a:p>
        </p:txBody>
      </p:sp>
      <p:sp>
        <p:nvSpPr>
          <p:cNvPr id="2842" name="Shape 2842"/>
          <p:cNvSpPr txBox="1"/>
          <p:nvPr>
            <p:ph idx="1" type="body"/>
          </p:nvPr>
        </p:nvSpPr>
        <p:spPr>
          <a:xfrm>
            <a:off x="663250" y="45019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애노테이션</a:t>
            </a:r>
            <a:r>
              <a:rPr lang="en"/>
              <a:t> (Annotation)</a:t>
            </a:r>
            <a:endParaRPr/>
          </a:p>
        </p:txBody>
      </p:sp>
      <p:sp>
        <p:nvSpPr>
          <p:cNvPr id="2843" name="Shape 2843"/>
          <p:cNvSpPr txBox="1"/>
          <p:nvPr>
            <p:ph idx="1" type="body"/>
          </p:nvPr>
        </p:nvSpPr>
        <p:spPr>
          <a:xfrm>
            <a:off x="510850" y="4943550"/>
            <a:ext cx="7974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도구와 라이브러리에서 활용할 수 있게 식별 불가능한 정보를 유지하기 위해 설계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쿠버네티스 객체에 추가적인 메타데이터를 저장하는 장소를 제공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외부 시스템간 설정 정보를 전달하거나 도구 자체에 대한 정보를 제공하기 위해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쿠버네티스를 구동하는 다른 프로그램들이 API를 통해 데이터를 저장</a:t>
            </a:r>
            <a:endParaRPr sz="140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Shape 28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</a:t>
            </a:r>
            <a:r>
              <a:rPr lang="en"/>
              <a:t>라벨과 애노테이션</a:t>
            </a:r>
            <a:endParaRPr/>
          </a:p>
        </p:txBody>
      </p:sp>
      <p:cxnSp>
        <p:nvCxnSpPr>
          <p:cNvPr id="2849" name="Shape 284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0" name="Shape 285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51" name="Shape 285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2" name="Shape 285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</a:t>
            </a:r>
            <a:endParaRPr/>
          </a:p>
        </p:txBody>
      </p:sp>
      <p:sp>
        <p:nvSpPr>
          <p:cNvPr id="2853" name="Shape 285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적용 alpaca 애플리케이션 포드 생성</a:t>
            </a:r>
            <a:endParaRPr sz="1400"/>
          </a:p>
        </p:txBody>
      </p:sp>
      <p:graphicFrame>
        <p:nvGraphicFramePr>
          <p:cNvPr id="2854" name="Shape 2854"/>
          <p:cNvGraphicFramePr/>
          <p:nvPr/>
        </p:nvGraphicFramePr>
        <p:xfrm>
          <a:off x="1338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166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alpaca-prod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--image=gcr.io/kuar-demo/kuard-amd64:1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--labels="ver=1,app=alpaca,env=prod"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"alpaca-prod"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alpaca-test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--replicas=1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--labels="ver=2,app=alpaca,env=test"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"alpaca-test"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55" name="Shape 2855"/>
          <p:cNvSpPr txBox="1"/>
          <p:nvPr>
            <p:ph idx="1" type="body"/>
          </p:nvPr>
        </p:nvSpPr>
        <p:spPr>
          <a:xfrm>
            <a:off x="510850" y="4105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적용 bandicoot 애플리케이션 포드 생성</a:t>
            </a:r>
            <a:endParaRPr sz="1400"/>
          </a:p>
        </p:txBody>
      </p:sp>
      <p:graphicFrame>
        <p:nvGraphicFramePr>
          <p:cNvPr id="2856" name="Shape 2856"/>
          <p:cNvGraphicFramePr/>
          <p:nvPr/>
        </p:nvGraphicFramePr>
        <p:xfrm>
          <a:off x="1338275" y="4452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166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bandicoot-prod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--labels="ver=2,app=bandicoot,env=prod"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"bandicoot-prod"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bandicoot-staging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--image=gcr.io/kuar-demo/kuard-amd64:2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--replicas=1 \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--labels="ver=2,app=bandicoot,env=staging"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"bandicoot-staging"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Shape 2861"/>
          <p:cNvSpPr/>
          <p:nvPr/>
        </p:nvSpPr>
        <p:spPr>
          <a:xfrm>
            <a:off x="2183300" y="2290175"/>
            <a:ext cx="1779000" cy="158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62" name="Shape 286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863" name="Shape 286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4" name="Shape 286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65" name="Shape 286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6" name="Shape 286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</a:t>
            </a:r>
            <a:endParaRPr/>
          </a:p>
        </p:txBody>
      </p:sp>
      <p:sp>
        <p:nvSpPr>
          <p:cNvPr id="2867" name="Shape 2867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alpaca 애플리케이션 과 bandicoot 애플리케이션 라벨 적용 구조</a:t>
            </a:r>
            <a:endParaRPr sz="1400"/>
          </a:p>
        </p:txBody>
      </p:sp>
      <p:sp>
        <p:nvSpPr>
          <p:cNvPr id="2868" name="Shape 2868"/>
          <p:cNvSpPr/>
          <p:nvPr/>
        </p:nvSpPr>
        <p:spPr>
          <a:xfrm>
            <a:off x="4650275" y="2290175"/>
            <a:ext cx="1874400" cy="158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69" name="Shape 2869"/>
          <p:cNvSpPr/>
          <p:nvPr/>
        </p:nvSpPr>
        <p:spPr>
          <a:xfrm>
            <a:off x="2324100" y="2503175"/>
            <a:ext cx="4095900" cy="5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870" name="Shape 2870"/>
          <p:cNvGrpSpPr/>
          <p:nvPr/>
        </p:nvGrpSpPr>
        <p:grpSpPr>
          <a:xfrm>
            <a:off x="2447925" y="2459000"/>
            <a:ext cx="3848100" cy="1234800"/>
            <a:chOff x="1990725" y="2459000"/>
            <a:chExt cx="3848100" cy="1234800"/>
          </a:xfrm>
        </p:grpSpPr>
        <p:sp>
          <p:nvSpPr>
            <p:cNvPr id="2871" name="Shape 2871"/>
            <p:cNvSpPr/>
            <p:nvPr/>
          </p:nvSpPr>
          <p:spPr>
            <a:xfrm>
              <a:off x="1990725" y="3139400"/>
              <a:ext cx="3848100" cy="554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4391025" y="2459000"/>
              <a:ext cx="1447800" cy="1234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873" name="Shape 2873"/>
          <p:cNvSpPr/>
          <p:nvPr/>
        </p:nvSpPr>
        <p:spPr>
          <a:xfrm>
            <a:off x="2600325" y="3215600"/>
            <a:ext cx="945300" cy="35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alpaca-test</a:t>
            </a:r>
            <a:endParaRPr sz="1000"/>
          </a:p>
        </p:txBody>
      </p:sp>
      <p:sp>
        <p:nvSpPr>
          <p:cNvPr id="2874" name="Shape 2874"/>
          <p:cNvSpPr/>
          <p:nvPr/>
        </p:nvSpPr>
        <p:spPr>
          <a:xfrm>
            <a:off x="4933950" y="3215600"/>
            <a:ext cx="1285800" cy="35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bandicoot-staging</a:t>
            </a:r>
            <a:endParaRPr sz="1000"/>
          </a:p>
        </p:txBody>
      </p:sp>
      <p:sp>
        <p:nvSpPr>
          <p:cNvPr id="2875" name="Shape 2875"/>
          <p:cNvSpPr/>
          <p:nvPr/>
        </p:nvSpPr>
        <p:spPr>
          <a:xfrm>
            <a:off x="2600325" y="2606000"/>
            <a:ext cx="945300" cy="35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alpaca-prod</a:t>
            </a:r>
            <a:endParaRPr sz="1000"/>
          </a:p>
        </p:txBody>
      </p:sp>
      <p:sp>
        <p:nvSpPr>
          <p:cNvPr id="2876" name="Shape 2876"/>
          <p:cNvSpPr/>
          <p:nvPr/>
        </p:nvSpPr>
        <p:spPr>
          <a:xfrm>
            <a:off x="4933950" y="2606000"/>
            <a:ext cx="1285800" cy="35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bandicoot</a:t>
            </a:r>
            <a:r>
              <a:rPr lang="en" sz="1000"/>
              <a:t>-prod</a:t>
            </a:r>
            <a:endParaRPr sz="1000"/>
          </a:p>
        </p:txBody>
      </p:sp>
      <p:sp>
        <p:nvSpPr>
          <p:cNvPr id="2877" name="Shape 2877"/>
          <p:cNvSpPr txBox="1"/>
          <p:nvPr/>
        </p:nvSpPr>
        <p:spPr>
          <a:xfrm>
            <a:off x="2600325" y="4151000"/>
            <a:ext cx="945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app=alpaca</a:t>
            </a:r>
            <a:endParaRPr sz="1000"/>
          </a:p>
        </p:txBody>
      </p:sp>
      <p:cxnSp>
        <p:nvCxnSpPr>
          <p:cNvPr id="2878" name="Shape 2878"/>
          <p:cNvCxnSpPr>
            <a:stCxn id="2877" idx="0"/>
            <a:endCxn id="2861" idx="2"/>
          </p:cNvCxnSpPr>
          <p:nvPr/>
        </p:nvCxnSpPr>
        <p:spPr>
          <a:xfrm rot="10800000">
            <a:off x="3072675" y="3874700"/>
            <a:ext cx="3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9" name="Shape 2879"/>
          <p:cNvSpPr txBox="1"/>
          <p:nvPr/>
        </p:nvSpPr>
        <p:spPr>
          <a:xfrm>
            <a:off x="4955400" y="4151000"/>
            <a:ext cx="126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app=bandicoot</a:t>
            </a:r>
            <a:endParaRPr sz="1000"/>
          </a:p>
        </p:txBody>
      </p:sp>
      <p:cxnSp>
        <p:nvCxnSpPr>
          <p:cNvPr id="2880" name="Shape 2880"/>
          <p:cNvCxnSpPr>
            <a:stCxn id="2879" idx="0"/>
          </p:cNvCxnSpPr>
          <p:nvPr/>
        </p:nvCxnSpPr>
        <p:spPr>
          <a:xfrm rot="10800000">
            <a:off x="5587350" y="3874700"/>
            <a:ext cx="3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1" name="Shape 2881"/>
          <p:cNvSpPr txBox="1"/>
          <p:nvPr/>
        </p:nvSpPr>
        <p:spPr>
          <a:xfrm>
            <a:off x="6936600" y="2646050"/>
            <a:ext cx="788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env=prod</a:t>
            </a:r>
            <a:endParaRPr sz="1000"/>
          </a:p>
        </p:txBody>
      </p:sp>
      <p:cxnSp>
        <p:nvCxnSpPr>
          <p:cNvPr id="2882" name="Shape 2882"/>
          <p:cNvCxnSpPr>
            <a:stCxn id="2881" idx="1"/>
            <a:endCxn id="2869" idx="3"/>
          </p:cNvCxnSpPr>
          <p:nvPr/>
        </p:nvCxnSpPr>
        <p:spPr>
          <a:xfrm rot="10800000">
            <a:off x="6420000" y="2783300"/>
            <a:ext cx="516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3" name="Shape 2883"/>
          <p:cNvSpPr txBox="1"/>
          <p:nvPr/>
        </p:nvSpPr>
        <p:spPr>
          <a:xfrm>
            <a:off x="3736200" y="3922400"/>
            <a:ext cx="126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ver=2</a:t>
            </a:r>
            <a:endParaRPr sz="1000"/>
          </a:p>
        </p:txBody>
      </p:sp>
      <p:cxnSp>
        <p:nvCxnSpPr>
          <p:cNvPr id="2884" name="Shape 2884"/>
          <p:cNvCxnSpPr>
            <a:stCxn id="2883" idx="0"/>
            <a:endCxn id="2871" idx="2"/>
          </p:cNvCxnSpPr>
          <p:nvPr/>
        </p:nvCxnSpPr>
        <p:spPr>
          <a:xfrm flipH="1" rot="10800000">
            <a:off x="4368450" y="3693800"/>
            <a:ext cx="36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5" name="Shape 2885"/>
          <p:cNvSpPr txBox="1"/>
          <p:nvPr/>
        </p:nvSpPr>
        <p:spPr>
          <a:xfrm>
            <a:off x="6936600" y="3255650"/>
            <a:ext cx="90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env=staging</a:t>
            </a:r>
            <a:endParaRPr sz="1000"/>
          </a:p>
        </p:txBody>
      </p:sp>
      <p:cxnSp>
        <p:nvCxnSpPr>
          <p:cNvPr id="2886" name="Shape 2886"/>
          <p:cNvCxnSpPr>
            <a:stCxn id="2885" idx="1"/>
            <a:endCxn id="2874" idx="3"/>
          </p:cNvCxnSpPr>
          <p:nvPr/>
        </p:nvCxnSpPr>
        <p:spPr>
          <a:xfrm rot="10800000">
            <a:off x="6219600" y="3393800"/>
            <a:ext cx="7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7" name="Shape 2887"/>
          <p:cNvSpPr txBox="1"/>
          <p:nvPr/>
        </p:nvSpPr>
        <p:spPr>
          <a:xfrm>
            <a:off x="916800" y="3255650"/>
            <a:ext cx="90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env=test</a:t>
            </a:r>
            <a:endParaRPr sz="1000"/>
          </a:p>
        </p:txBody>
      </p:sp>
      <p:cxnSp>
        <p:nvCxnSpPr>
          <p:cNvPr id="2888" name="Shape 2888"/>
          <p:cNvCxnSpPr>
            <a:stCxn id="2887" idx="3"/>
            <a:endCxn id="2873" idx="1"/>
          </p:cNvCxnSpPr>
          <p:nvPr/>
        </p:nvCxnSpPr>
        <p:spPr>
          <a:xfrm>
            <a:off x="1819200" y="33938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9" name="Shape 2889"/>
          <p:cNvSpPr txBox="1"/>
          <p:nvPr/>
        </p:nvSpPr>
        <p:spPr>
          <a:xfrm>
            <a:off x="916800" y="2646050"/>
            <a:ext cx="902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</a:t>
            </a:r>
            <a:r>
              <a:rPr lang="en" sz="1000"/>
              <a:t>=1</a:t>
            </a:r>
            <a:endParaRPr sz="1000"/>
          </a:p>
        </p:txBody>
      </p:sp>
      <p:cxnSp>
        <p:nvCxnSpPr>
          <p:cNvPr id="2890" name="Shape 2890"/>
          <p:cNvCxnSpPr>
            <a:stCxn id="2889" idx="3"/>
          </p:cNvCxnSpPr>
          <p:nvPr/>
        </p:nvCxnSpPr>
        <p:spPr>
          <a:xfrm>
            <a:off x="1819200" y="27842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1" name="Shape 2891"/>
          <p:cNvSpPr txBox="1"/>
          <p:nvPr>
            <p:ph idx="1" type="body"/>
          </p:nvPr>
        </p:nvSpPr>
        <p:spPr>
          <a:xfrm>
            <a:off x="510850" y="4638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애플리케이션 라벨 확인</a:t>
            </a:r>
            <a:endParaRPr sz="1400"/>
          </a:p>
        </p:txBody>
      </p:sp>
      <p:graphicFrame>
        <p:nvGraphicFramePr>
          <p:cNvPr id="2892" name="Shape 2892"/>
          <p:cNvGraphicFramePr/>
          <p:nvPr/>
        </p:nvGraphicFramePr>
        <p:xfrm>
          <a:off x="968050" y="5062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1203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deployment --show-labels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DESIRED   CURRENT   UP-TO-DATE   AVAILABLE   AGE       LABELS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         2         2         2            2           39m       app=alpaca,env=prod,ver=1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alpaca-test         1         1         1            1           34m       app=alpaca,env=test,ver=2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      2         2         2            2           28m       app=bandicoot,env=prod,ver=2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   1         1         1            1           27m       app=bandicoot,env=staging,ver=2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898" name="Shape 289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9" name="Shape 289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00" name="Shape 290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1" name="Shape 290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</a:t>
            </a:r>
            <a:endParaRPr/>
          </a:p>
        </p:txBody>
      </p:sp>
      <p:sp>
        <p:nvSpPr>
          <p:cNvPr id="2902" name="Shape 2902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수정</a:t>
            </a:r>
            <a:endParaRPr sz="1400"/>
          </a:p>
        </p:txBody>
      </p:sp>
      <p:graphicFrame>
        <p:nvGraphicFramePr>
          <p:cNvPr id="2903" name="Shape 2903"/>
          <p:cNvGraphicFramePr/>
          <p:nvPr/>
        </p:nvGraphicFramePr>
        <p:xfrm>
          <a:off x="857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label deployments alpaca-test "canary=true"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"alpaca-test" labeled</a:t>
                      </a:r>
                      <a:endParaRPr b="1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04" name="Shape 2904"/>
          <p:cNvSpPr txBox="1"/>
          <p:nvPr>
            <p:ph idx="1" type="body"/>
          </p:nvPr>
        </p:nvSpPr>
        <p:spPr>
          <a:xfrm>
            <a:off x="510850" y="2809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적용 bandicoot 애플리케이션 포드 생성</a:t>
            </a:r>
            <a:endParaRPr sz="1400"/>
          </a:p>
        </p:txBody>
      </p:sp>
      <p:graphicFrame>
        <p:nvGraphicFramePr>
          <p:cNvPr id="2905" name="Shape 2905"/>
          <p:cNvGraphicFramePr/>
          <p:nvPr/>
        </p:nvGraphicFramePr>
        <p:xfrm>
          <a:off x="857275" y="3157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~# kubectl get deployment -L canary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DESIRED   CURRENT   UP-TO-DATE   AVAILABLE   AGE       CANARY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         2         2         2            2           44m       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alpaca-test         1         1         1            1           39m       true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      2         2         2            2           32m       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   1         1         1            1           32m    </a:t>
                      </a:r>
                      <a:endParaRPr b="1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06" name="Shape 2906"/>
          <p:cNvSpPr txBox="1"/>
          <p:nvPr>
            <p:ph idx="1" type="body"/>
          </p:nvPr>
        </p:nvSpPr>
        <p:spPr>
          <a:xfrm>
            <a:off x="510850" y="5019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 삭제</a:t>
            </a:r>
            <a:endParaRPr sz="1400"/>
          </a:p>
        </p:txBody>
      </p:sp>
      <p:graphicFrame>
        <p:nvGraphicFramePr>
          <p:cNvPr id="2907" name="Shape 2907"/>
          <p:cNvGraphicFramePr/>
          <p:nvPr/>
        </p:nvGraphicFramePr>
        <p:xfrm>
          <a:off x="857275" y="53801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612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label deployments alpaca-test "canary-"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"alpaca-test" labeled</a:t>
                      </a:r>
                      <a:endParaRPr b="1" sz="12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08" name="Shape 2908"/>
          <p:cNvSpPr txBox="1"/>
          <p:nvPr>
            <p:ph idx="1" type="body"/>
          </p:nvPr>
        </p:nvSpPr>
        <p:spPr>
          <a:xfrm>
            <a:off x="663250" y="4592751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-L [라벨명] : 지정한 라벨값을 열로 표시 </a:t>
            </a:r>
            <a:endParaRPr sz="1400"/>
          </a:p>
        </p:txBody>
      </p:sp>
      <p:sp>
        <p:nvSpPr>
          <p:cNvPr id="2909" name="Shape 2909"/>
          <p:cNvSpPr txBox="1"/>
          <p:nvPr>
            <p:ph idx="1" type="body"/>
          </p:nvPr>
        </p:nvSpPr>
        <p:spPr>
          <a:xfrm>
            <a:off x="663250" y="597387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라벨- : 라벨 접미어에 대시(-) 를 추가해 라벨 삭제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915" name="Shape 291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6" name="Shape 291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17" name="Shape 291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8" name="Shape 291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 선택기</a:t>
            </a:r>
            <a:endParaRPr/>
          </a:p>
        </p:txBody>
      </p:sp>
      <p:sp>
        <p:nvSpPr>
          <p:cNvPr id="2919" name="Shape 2919"/>
          <p:cNvSpPr txBox="1"/>
          <p:nvPr>
            <p:ph idx="1" type="body"/>
          </p:nvPr>
        </p:nvSpPr>
        <p:spPr>
          <a:xfrm>
            <a:off x="510850" y="1743150"/>
            <a:ext cx="7974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라벨의 집합을 기반으로 쿠버네티스 객체를 필터링하는 데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kubectl 명령과 다른 유형의 객체에서 사용</a:t>
            </a:r>
            <a:endParaRPr sz="1400"/>
          </a:p>
        </p:txBody>
      </p:sp>
      <p:sp>
        <p:nvSpPr>
          <p:cNvPr id="2920" name="Shape 2920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라벨선택기를 이용한 포드 조회</a:t>
            </a:r>
            <a:endParaRPr sz="1400"/>
          </a:p>
        </p:txBody>
      </p:sp>
      <p:graphicFrame>
        <p:nvGraphicFramePr>
          <p:cNvPr id="2921" name="Shape 2921"/>
          <p:cNvGraphicFramePr/>
          <p:nvPr/>
        </p:nvGraphicFramePr>
        <p:xfrm>
          <a:off x="952500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--selector="ver=2"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alpaca-test-6658d779cc-czkvb   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bandicoot-prod-7bddc557cc-7np5r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bandicoot-prod-7bddc557cc-bbdwx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bandicoot-staging-7f4788b6df-r8ftx   1/1       Running   0          3h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22" name="Shape 2922"/>
          <p:cNvSpPr txBox="1"/>
          <p:nvPr>
            <p:ph idx="1" type="body"/>
          </p:nvPr>
        </p:nvSpPr>
        <p:spPr>
          <a:xfrm>
            <a:off x="510850" y="4181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여러 조건을 만족하는 포드 조회</a:t>
            </a:r>
            <a:endParaRPr sz="1400"/>
          </a:p>
        </p:txBody>
      </p:sp>
      <p:graphicFrame>
        <p:nvGraphicFramePr>
          <p:cNvPr id="2923" name="Shape 2923"/>
          <p:cNvGraphicFramePr/>
          <p:nvPr/>
        </p:nvGraphicFramePr>
        <p:xfrm>
          <a:off x="952500" y="4604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--selector="app=bandicoot,ver=2"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bandicoot-prod-7bddc557cc-7np5r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bandicoot-prod-7bddc557cc-bbdwx      1/1       Running   0          3h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bandicoot-staging-7f4788b6df-r8ftx   1/1       Running   0          3h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24" name="Shape 2924"/>
          <p:cNvSpPr txBox="1"/>
          <p:nvPr>
            <p:ph idx="1" type="body"/>
          </p:nvPr>
        </p:nvSpPr>
        <p:spPr>
          <a:xfrm>
            <a:off x="663250" y="5669076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쉼표로 구분된 AND 연산의 조건 조회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Shape 292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930" name="Shape 293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1" name="Shape 293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32" name="Shape 293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3" name="Shape 293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라벨 선택기</a:t>
            </a:r>
            <a:endParaRPr/>
          </a:p>
        </p:txBody>
      </p:sp>
      <p:sp>
        <p:nvSpPr>
          <p:cNvPr id="2934" name="Shape 293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일련의 값 중 일치하는 조건의 포드 조회</a:t>
            </a:r>
            <a:endParaRPr sz="1400"/>
          </a:p>
        </p:txBody>
      </p:sp>
      <p:graphicFrame>
        <p:nvGraphicFramePr>
          <p:cNvPr id="2935" name="Shape 2935"/>
          <p:cNvGraphicFramePr/>
          <p:nvPr/>
        </p:nvGraphicFramePr>
        <p:xfrm>
          <a:off x="9525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--selector="app in (alpaca,bandicoot)"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   READY     STATUS    RESTARTS   AGE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alpaca-prod-65587bf567-b449f   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alpaca-prod-65587bf567-hpgml   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alpaca-test-6658d779cc-czkvb   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bandicoot-prod-7bddc557cc-7np5r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bandicoot-prod-7bddc557cc-bbdwx      1/1       Running   0          4h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bandicoot-staging-7f4788b6df-r8ftx   1/1       Running   0          4h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36" name="Shape 2936"/>
          <p:cNvSpPr txBox="1"/>
          <p:nvPr>
            <p:ph idx="1" type="body"/>
          </p:nvPr>
        </p:nvSpPr>
        <p:spPr>
          <a:xfrm>
            <a:off x="510850" y="3724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라벤 선택기 연산자</a:t>
            </a:r>
            <a:endParaRPr sz="1400"/>
          </a:p>
        </p:txBody>
      </p:sp>
      <p:graphicFrame>
        <p:nvGraphicFramePr>
          <p:cNvPr id="2937" name="Shape 2937"/>
          <p:cNvGraphicFramePr/>
          <p:nvPr/>
        </p:nvGraphicFramePr>
        <p:xfrm>
          <a:off x="952500" y="41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2228850"/>
                <a:gridCol w="5010150"/>
              </a:tblGrid>
              <a:tr h="253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연산자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설명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= value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value 값과 일치하는 문자열을 가지는 키를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!- value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value 값과 일치하지 않는 문자열을 가지는 키를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in (값 1, 값 2 .. 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일련된 값과 일치하는 키를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 notin (값 1, 값 2 .. 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일련된 값과 일치하지 않는 키를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키와 일치하는 라벨을 갖는 리소스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!key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키와 일치하지 않는 라벨을 갖는 리소스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Shape 294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라벨과 애노테이션</a:t>
            </a:r>
            <a:endParaRPr/>
          </a:p>
        </p:txBody>
      </p:sp>
      <p:cxnSp>
        <p:nvCxnSpPr>
          <p:cNvPr id="2943" name="Shape 294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4" name="Shape 294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45" name="Shape 294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6" name="Shape 294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애노테이션</a:t>
            </a:r>
            <a:endParaRPr/>
          </a:p>
        </p:txBody>
      </p:sp>
      <p:sp>
        <p:nvSpPr>
          <p:cNvPr id="2947" name="Shape 2947"/>
          <p:cNvSpPr txBox="1"/>
          <p:nvPr>
            <p:ph idx="1" type="body"/>
          </p:nvPr>
        </p:nvSpPr>
        <p:spPr>
          <a:xfrm>
            <a:off x="510850" y="1743150"/>
            <a:ext cx="7974600" cy="1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객체의 출처, 객체의 사용 방법, 객체에 대한 추가 정보 제공에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애노테이션은 라벨과 일부 기능이 겹치며, 사용하는 시기와 취향에 따라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정보를 추가하고 선택기에서 사용하는 경우 해당 애노테이션을 라벨로 생성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애노테이션은 쿠버네티스 객체의 공통 metadata 섹션에 정의</a:t>
            </a:r>
            <a:endParaRPr sz="1400"/>
          </a:p>
        </p:txBody>
      </p:sp>
      <p:sp>
        <p:nvSpPr>
          <p:cNvPr id="2948" name="Shape 2948"/>
          <p:cNvSpPr txBox="1"/>
          <p:nvPr>
            <p:ph idx="1" type="body"/>
          </p:nvPr>
        </p:nvSpPr>
        <p:spPr>
          <a:xfrm>
            <a:off x="510850" y="3190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애노테이션 정의</a:t>
            </a:r>
            <a:endParaRPr sz="1400"/>
          </a:p>
        </p:txBody>
      </p:sp>
      <p:graphicFrame>
        <p:nvGraphicFramePr>
          <p:cNvPr id="2949" name="Shape 2949"/>
          <p:cNvGraphicFramePr/>
          <p:nvPr/>
        </p:nvGraphicFramePr>
        <p:xfrm>
          <a:off x="952500" y="3614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annotations: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example.com/icon-url: "https://example.com/icon.png"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50" name="Shape 2950"/>
          <p:cNvSpPr txBox="1"/>
          <p:nvPr>
            <p:ph idx="1" type="body"/>
          </p:nvPr>
        </p:nvSpPr>
        <p:spPr>
          <a:xfrm>
            <a:off x="510850" y="4791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예제로 만든 디플로이먼트 삭제 </a:t>
            </a:r>
            <a:endParaRPr sz="1400"/>
          </a:p>
        </p:txBody>
      </p:sp>
      <p:graphicFrame>
        <p:nvGraphicFramePr>
          <p:cNvPr id="2951" name="Shape 2951"/>
          <p:cNvGraphicFramePr/>
          <p:nvPr/>
        </p:nvGraphicFramePr>
        <p:xfrm>
          <a:off x="952500" y="5214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597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delete deployment --all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"alpaca-prod" deleted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"alpaca-test" deleted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"bandicoot-prod" deleted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"bandicoot-staging" deleted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Shape 295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2957" name="Shape 295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8" name="Shape 295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59" name="Shape 295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0" name="Shape 2960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2961" name="Shape 2961"/>
          <p:cNvSpPr txBox="1"/>
          <p:nvPr>
            <p:ph idx="1" type="body"/>
          </p:nvPr>
        </p:nvSpPr>
        <p:spPr>
          <a:xfrm>
            <a:off x="510850" y="1743150"/>
            <a:ext cx="7974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클라이언트가 애플리케이션에 접근할 수 있는 연결 객체를 제공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서비스 로드밸런싱 풀을 구성, 포드 멤버 그룹은 라벨과 선택기 정의로 결정됨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클러스터 IP 와 포트를 생성하고 포드 엔드포인트 IP 와 포트로 연결됨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모든 노드의 kube-proxy 를 통한 클라이어트 접속이 가능</a:t>
            </a:r>
            <a:endParaRPr sz="1400"/>
          </a:p>
        </p:txBody>
      </p:sp>
      <p:pic>
        <p:nvPicPr>
          <p:cNvPr id="2962" name="Shape 2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00" y="3227075"/>
            <a:ext cx="4091475" cy="3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Shape 296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2968" name="Shape 296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9" name="Shape 296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70" name="Shape 297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1" name="Shape 297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2972" name="Shape 2972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alpaca-prod 매니페스트 생성</a:t>
            </a:r>
            <a:endParaRPr sz="1400"/>
          </a:p>
        </p:txBody>
      </p:sp>
      <p:graphicFrame>
        <p:nvGraphicFramePr>
          <p:cNvPr id="2973" name="Shape 2973"/>
          <p:cNvGraphicFramePr/>
          <p:nvPr/>
        </p:nvGraphicFramePr>
        <p:xfrm>
          <a:off x="857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vi</a:t>
                      </a: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alpaca-prod.yaml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Pod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alpaca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env: prod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alpaca-prod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containers: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image: gcr.io/kuar-demo/kuard-amd64:1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alpaca-prod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8080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name: http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74" name="Shape 2974"/>
          <p:cNvSpPr txBox="1"/>
          <p:nvPr>
            <p:ph idx="1" type="body"/>
          </p:nvPr>
        </p:nvSpPr>
        <p:spPr>
          <a:xfrm>
            <a:off x="510850" y="50959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alpaca-prod 포드 생성</a:t>
            </a:r>
            <a:endParaRPr sz="1400"/>
          </a:p>
        </p:txBody>
      </p:sp>
      <p:graphicFrame>
        <p:nvGraphicFramePr>
          <p:cNvPr id="2975" name="Shape 2975"/>
          <p:cNvGraphicFramePr/>
          <p:nvPr/>
        </p:nvGraphicFramePr>
        <p:xfrm>
          <a:off x="857275" y="5443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alpaca-prod.yaml 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"alpaca-prod"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Shape 298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2981" name="Shape 298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2" name="Shape 298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83" name="Shape 298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4" name="Shape 298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2985" name="Shape 298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alpaca-svc 서비스 매니페스트 생성</a:t>
            </a:r>
            <a:endParaRPr sz="1400"/>
          </a:p>
        </p:txBody>
      </p:sp>
      <p:graphicFrame>
        <p:nvGraphicFramePr>
          <p:cNvPr id="2986" name="Shape 2986"/>
          <p:cNvGraphicFramePr/>
          <p:nvPr/>
        </p:nvGraphicFramePr>
        <p:xfrm>
          <a:off x="857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alpaca-svc.yaml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alpaca-svc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alpaca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ports: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port: 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targetPort: 8080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nodePort: 30030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type: NodePort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87" name="Shape 2987"/>
          <p:cNvSpPr txBox="1"/>
          <p:nvPr>
            <p:ph idx="1" type="body"/>
          </p:nvPr>
        </p:nvSpPr>
        <p:spPr>
          <a:xfrm>
            <a:off x="510850" y="4486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alpaca-svc 서비스 생성</a:t>
            </a:r>
            <a:endParaRPr sz="1400"/>
          </a:p>
        </p:txBody>
      </p:sp>
      <p:graphicFrame>
        <p:nvGraphicFramePr>
          <p:cNvPr id="2988" name="Shape 2988"/>
          <p:cNvGraphicFramePr/>
          <p:nvPr/>
        </p:nvGraphicFramePr>
        <p:xfrm>
          <a:off x="857275" y="4833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alpaca-prod.yaml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pod "alpaca-prod"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89" name="Shape 2989"/>
          <p:cNvSpPr txBox="1"/>
          <p:nvPr>
            <p:ph idx="1" type="body"/>
          </p:nvPr>
        </p:nvSpPr>
        <p:spPr>
          <a:xfrm>
            <a:off x="510850" y="5324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alpaca-svc 서비스 확인</a:t>
            </a:r>
            <a:endParaRPr sz="1400"/>
          </a:p>
        </p:txBody>
      </p:sp>
      <p:graphicFrame>
        <p:nvGraphicFramePr>
          <p:cNvPr id="2990" name="Shape 2990"/>
          <p:cNvGraphicFramePr/>
          <p:nvPr/>
        </p:nvGraphicFramePr>
        <p:xfrm>
          <a:off x="8572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TYPE        CLUSTER-IP      EXTERNAL-IP   PORT(S)     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alpaca-svc   NodePort    10.97.120.107   &lt;none&gt;        80:30030/TCP   6s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kubernetes   ClusterIP   10.96.0.1       &lt;none&gt;        443/TCP        27d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91" name="Shape 2991"/>
          <p:cNvSpPr txBox="1"/>
          <p:nvPr/>
        </p:nvSpPr>
        <p:spPr>
          <a:xfrm>
            <a:off x="2242725" y="3690343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서비스 접속 프로토콜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2" name="Shape 2992"/>
          <p:cNvSpPr txBox="1"/>
          <p:nvPr/>
        </p:nvSpPr>
        <p:spPr>
          <a:xfrm>
            <a:off x="2395125" y="3867228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포드 애플리케이션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3" name="Shape 2993"/>
          <p:cNvSpPr txBox="1"/>
          <p:nvPr/>
        </p:nvSpPr>
        <p:spPr>
          <a:xfrm>
            <a:off x="2111425" y="3517874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클러스터 IP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4" name="Shape 2994"/>
          <p:cNvSpPr txBox="1"/>
          <p:nvPr/>
        </p:nvSpPr>
        <p:spPr>
          <a:xfrm>
            <a:off x="2318925" y="4054752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서비스 접속을 위한 노드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98100" y="355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목차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2143700" y="1564125"/>
            <a:ext cx="5504400" cy="48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1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장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도커란 ?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2장  도커엔진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3장  도커 스웜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4장  쿠버네티스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Centos7 이미지 내려받기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50" name="Shape 35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Shape 35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3" name="Shape 353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pull centos:7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7: Pulling from library/centos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d9aaf4d82f24: Pull complete 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Digest: sha256:4565fe2dd7f4770e825d4bd9c761a81b26e49cc9e3c9631c58cfc3188be9505a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Status: Downloaded newer image for centos:7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4" name="Shape 354"/>
          <p:cNvSpPr txBox="1"/>
          <p:nvPr>
            <p:ph idx="1" type="body"/>
          </p:nvPr>
        </p:nvSpPr>
        <p:spPr>
          <a:xfrm>
            <a:off x="663250" y="3206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이미지 목록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5" name="Shape 355"/>
          <p:cNvGraphicFramePr/>
          <p:nvPr/>
        </p:nvGraphicFramePr>
        <p:xfrm>
          <a:off x="952500" y="3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images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REPOSITORY          TAG                 IMAGE ID            CREATED             SIZE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centos              7                   d123f4e55e12        6 hours ago         197MB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ubuntu              14.04               dea1945146b9        7 weeks ago         188MB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56" name="Shape 356"/>
          <p:cNvSpPr txBox="1"/>
          <p:nvPr>
            <p:ph idx="1" type="body"/>
          </p:nvPr>
        </p:nvSpPr>
        <p:spPr>
          <a:xfrm>
            <a:off x="663250" y="5721175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: 컨테이너 생성 (생성만 되고 실행은 되지 않음)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--name</a:t>
            </a:r>
            <a:r>
              <a:rPr lang="en" sz="1400"/>
              <a:t> : 컨테이너 이름 지정 옵션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63250" y="46543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생성 하기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8" name="Shape 358"/>
          <p:cNvGraphicFramePr/>
          <p:nvPr/>
        </p:nvGraphicFramePr>
        <p:xfrm>
          <a:off x="952500" y="50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create -i -t --name mycentos centos:7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250c54187b22d9f177435099cd8613581f24429b07809c71fc4f96e16a982d7d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Shape 299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3000" name="Shape 300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1" name="Shape 300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02" name="Shape 300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3" name="Shape 300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3004" name="Shape 3004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멀티포트 사용 </a:t>
            </a:r>
            <a:r>
              <a:rPr lang="en" sz="1400"/>
              <a:t>서비스 매니페스트</a:t>
            </a:r>
            <a:endParaRPr sz="1400"/>
          </a:p>
        </p:txBody>
      </p:sp>
      <p:graphicFrame>
        <p:nvGraphicFramePr>
          <p:cNvPr id="3005" name="Shape 3005"/>
          <p:cNvGraphicFramePr/>
          <p:nvPr/>
        </p:nvGraphicFramePr>
        <p:xfrm>
          <a:off x="12316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68585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alpaca-svc.yaml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alpaca-svc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alpaca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ports: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http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port: 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targetPort: 8080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nodePort: 30030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https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port: 443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targetPort: 8082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nodePort: 30040</a:t>
                      </a: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type: NodePort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06" name="Shape 3006"/>
          <p:cNvSpPr txBox="1"/>
          <p:nvPr/>
        </p:nvSpPr>
        <p:spPr>
          <a:xfrm>
            <a:off x="2547525" y="3862410"/>
            <a:ext cx="534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--------&gt; 서비스 접속 프로토콜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7" name="Shape 3007"/>
          <p:cNvSpPr txBox="1"/>
          <p:nvPr/>
        </p:nvSpPr>
        <p:spPr>
          <a:xfrm>
            <a:off x="2699925" y="4015878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포드 애플리케이션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8" name="Shape 3008"/>
          <p:cNvSpPr txBox="1"/>
          <p:nvPr/>
        </p:nvSpPr>
        <p:spPr>
          <a:xfrm>
            <a:off x="2416225" y="3699072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</a:t>
            </a: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클러스터 IP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9" name="Shape 3009"/>
          <p:cNvSpPr txBox="1"/>
          <p:nvPr/>
        </p:nvSpPr>
        <p:spPr>
          <a:xfrm>
            <a:off x="2623725" y="4179986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------&gt; 서비스 접속을 위한 노드 접속 포트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0" name="Shape 3010"/>
          <p:cNvSpPr txBox="1"/>
          <p:nvPr/>
        </p:nvSpPr>
        <p:spPr>
          <a:xfrm>
            <a:off x="2416225" y="3531554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포트명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3016" name="Shape 301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7" name="Shape 301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18" name="Shape 301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9" name="Shape 301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 타입</a:t>
            </a:r>
            <a:endParaRPr/>
          </a:p>
        </p:txBody>
      </p:sp>
      <p:sp>
        <p:nvSpPr>
          <p:cNvPr id="3020" name="Shape 3020"/>
          <p:cNvSpPr txBox="1"/>
          <p:nvPr>
            <p:ph idx="1" type="body"/>
          </p:nvPr>
        </p:nvSpPr>
        <p:spPr>
          <a:xfrm>
            <a:off x="510850" y="1743150"/>
            <a:ext cx="79746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ClusterIP : 기본 설정값으로, 서비스에 클러스터 IP를 할당함</a:t>
            </a:r>
            <a:br>
              <a:rPr lang="en" sz="1400"/>
            </a:br>
            <a:r>
              <a:rPr lang="en" sz="1400"/>
              <a:t>                    쿠버네티스 클러스터 내부에서만 접근이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LoadBalancer : 클라우드 벤더의 로드밸런싱 기능을 사용</a:t>
            </a:r>
            <a:br>
              <a:rPr lang="en" sz="1400"/>
            </a:br>
            <a:r>
              <a:rPr lang="en" sz="1400"/>
              <a:t>                            클라우드 벤더의 로드밸런싱 외부 IP를 통해 서비스 접근이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NodePort : 기본 설정인 서비스 클러스터 IP 할당 과 노드 IP를 통한 접근을 모두 허용</a:t>
            </a:r>
            <a:br>
              <a:rPr lang="en" sz="1400"/>
            </a:br>
            <a:r>
              <a:rPr lang="en" sz="1400"/>
              <a:t>                    노드의 임의의 포트 또는 지정된 포트를 통해 서비스 접근 가능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10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ExternalName : 외부 서비스를 쿠버네티스 내부에서 호출할때 사용</a:t>
            </a:r>
            <a:br>
              <a:rPr lang="en" sz="1400"/>
            </a:br>
            <a:r>
              <a:rPr lang="en" sz="1400"/>
              <a:t>                            외부 접근할 서비스명은 도메인 또는 IP로 맵핑되어 호출됨</a:t>
            </a:r>
            <a:endParaRPr sz="140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Shape 302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3026" name="Shape 302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7" name="Shape 302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28" name="Shape 302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9" name="Shape 302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3030" name="Shape 303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ExternalName 타입 설정 매니페스트 (도메인명 사용)</a:t>
            </a:r>
            <a:endParaRPr sz="1400"/>
          </a:p>
        </p:txBody>
      </p:sp>
      <p:graphicFrame>
        <p:nvGraphicFramePr>
          <p:cNvPr id="3031" name="Shape 3031"/>
          <p:cNvGraphicFramePr/>
          <p:nvPr/>
        </p:nvGraphicFramePr>
        <p:xfrm>
          <a:off x="151020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7672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my-service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namespace: prod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type: ExternalName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externalName: my.database.example.com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32" name="Shape 3032"/>
          <p:cNvSpPr txBox="1"/>
          <p:nvPr>
            <p:ph idx="1" type="body"/>
          </p:nvPr>
        </p:nvSpPr>
        <p:spPr>
          <a:xfrm>
            <a:off x="510850" y="3724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ExternalName 타입 설정 매니페스트 (IP 사용)</a:t>
            </a:r>
            <a:endParaRPr sz="1400"/>
          </a:p>
        </p:txBody>
      </p:sp>
      <p:graphicFrame>
        <p:nvGraphicFramePr>
          <p:cNvPr id="3033" name="Shape 3033"/>
          <p:cNvGraphicFramePr/>
          <p:nvPr/>
        </p:nvGraphicFramePr>
        <p:xfrm>
          <a:off x="1510200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767250"/>
              </a:tblGrid>
              <a:tr h="23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Service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hello-node-svc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hello-node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ports: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http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port: 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protocol: TCP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targetPort: 8080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externalIPs: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- 80.11.12.11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Shape 303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서비스</a:t>
            </a:r>
            <a:endParaRPr/>
          </a:p>
        </p:txBody>
      </p:sp>
      <p:cxnSp>
        <p:nvCxnSpPr>
          <p:cNvPr id="3039" name="Shape 30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0" name="Shape 30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41" name="Shape 30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2" name="Shape 304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</a:t>
            </a:r>
            <a:endParaRPr/>
          </a:p>
        </p:txBody>
      </p:sp>
      <p:sp>
        <p:nvSpPr>
          <p:cNvPr id="3043" name="Shape 304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kubectl run 명령으로 </a:t>
            </a:r>
            <a:r>
              <a:rPr lang="en" sz="1400"/>
              <a:t>alpaca-prod 포드 생성</a:t>
            </a:r>
            <a:endParaRPr sz="1400"/>
          </a:p>
        </p:txBody>
      </p:sp>
      <p:graphicFrame>
        <p:nvGraphicFramePr>
          <p:cNvPr id="3044" name="Shape 3044"/>
          <p:cNvGraphicFramePr/>
          <p:nvPr/>
        </p:nvGraphicFramePr>
        <p:xfrm>
          <a:off x="85727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run alpaca-prod \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--image=gcr.io/kuar-demo/kuard-amd64:1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--replicas=3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--port=8080 \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--labels="ver=1,app=alpaca,env=prod"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"alpaca-prod" created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45" name="Shape 3045"/>
          <p:cNvSpPr txBox="1"/>
          <p:nvPr>
            <p:ph idx="1" type="body"/>
          </p:nvPr>
        </p:nvSpPr>
        <p:spPr>
          <a:xfrm>
            <a:off x="510850" y="4257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서비스 리스트 확인 </a:t>
            </a:r>
            <a:endParaRPr sz="1400"/>
          </a:p>
        </p:txBody>
      </p:sp>
      <p:graphicFrame>
        <p:nvGraphicFramePr>
          <p:cNvPr id="3046" name="Shape 3046"/>
          <p:cNvGraphicFramePr/>
          <p:nvPr/>
        </p:nvGraphicFramePr>
        <p:xfrm>
          <a:off x="857275" y="4604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services -o wide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TYPE        CLUSTER-IP     EXTERNAL-IP   PORT(S)    AGE       SELECTOR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alpaca-prod   ClusterIP   10.99.58.167   &lt;none&gt;        8080/TCP   1m        app=alpaca,env=prod,ver=1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kubernetes    ClusterIP   10.96.0.1      &lt;none&gt;        443/TCP    25d       &lt;none&gt;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47" name="Shape 3047"/>
          <p:cNvSpPr txBox="1"/>
          <p:nvPr>
            <p:ph idx="1" type="body"/>
          </p:nvPr>
        </p:nvSpPr>
        <p:spPr>
          <a:xfrm>
            <a:off x="510850" y="3343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kubectl expose 를 이용한 서비스 생성 </a:t>
            </a:r>
            <a:endParaRPr sz="1400"/>
          </a:p>
        </p:txBody>
      </p:sp>
      <p:graphicFrame>
        <p:nvGraphicFramePr>
          <p:cNvPr id="3048" name="Shape 3048"/>
          <p:cNvGraphicFramePr/>
          <p:nvPr/>
        </p:nvGraphicFramePr>
        <p:xfrm>
          <a:off x="857275" y="3690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74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expose deployment alpaca-prod</a:t>
                      </a:r>
                      <a:b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service "alpaca-prod" exposed</a:t>
                      </a:r>
                      <a:endParaRPr b="1"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3" name="Shape 3053"/>
          <p:cNvPicPr preferRelativeResize="0"/>
          <p:nvPr/>
        </p:nvPicPr>
        <p:blipFill rotWithShape="1">
          <a:blip r:embed="rId3">
            <a:alphaModFix/>
          </a:blip>
          <a:srcRect b="0" l="0" r="0" t="21235"/>
          <a:stretch/>
        </p:blipFill>
        <p:spPr>
          <a:xfrm>
            <a:off x="1659950" y="2932925"/>
            <a:ext cx="5129076" cy="31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4" name="Shape 305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055" name="Shape 305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6" name="Shape 305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57" name="Shape 305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8" name="Shape 305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컨트롤러</a:t>
            </a:r>
            <a:endParaRPr/>
          </a:p>
        </p:txBody>
      </p:sp>
      <p:sp>
        <p:nvSpPr>
          <p:cNvPr id="3059" name="Shape 3059"/>
          <p:cNvSpPr txBox="1"/>
          <p:nvPr>
            <p:ph idx="1" type="body"/>
          </p:nvPr>
        </p:nvSpPr>
        <p:spPr>
          <a:xfrm>
            <a:off x="510850" y="1743150"/>
            <a:ext cx="79746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 복제 집합을 쉽게 생성하고, 상시 관리 모니터링 하는 포드 관리자 역할 수행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포드 복제 집합을 논리적 객체로 정의 하고 문제 발생시 자동 생성 및 스케줄링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복제 생성할 포드는 선택기와 템플릿, 복제할 포드 개수 설정값을 참조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복제된 포드는 로드밸런서를 통해 분산된 트래픽 요청을 처리함</a:t>
            </a:r>
            <a:endParaRPr sz="1400"/>
          </a:p>
        </p:txBody>
      </p:sp>
      <p:sp>
        <p:nvSpPr>
          <p:cNvPr id="3060" name="Shape 3060"/>
          <p:cNvSpPr txBox="1"/>
          <p:nvPr/>
        </p:nvSpPr>
        <p:spPr>
          <a:xfrm>
            <a:off x="2095750" y="6050725"/>
            <a:ext cx="4179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참조 : </a:t>
            </a:r>
            <a:r>
              <a:rPr lang="en" sz="1000"/>
              <a:t>https://sites.google.com/site/edxkubernetes/kubernetes-building</a:t>
            </a:r>
            <a:endParaRPr sz="100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Shape 306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066" name="Shape 30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7" name="Shape 30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68" name="Shape 30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9" name="Shape 306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컨트롤러</a:t>
            </a:r>
            <a:endParaRPr/>
          </a:p>
        </p:txBody>
      </p:sp>
      <p:sp>
        <p:nvSpPr>
          <p:cNvPr id="3070" name="Shape 307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kuard-rc 리플리카 컨트롤러 매니페스트</a:t>
            </a:r>
            <a:endParaRPr sz="1400"/>
          </a:p>
        </p:txBody>
      </p:sp>
      <p:graphicFrame>
        <p:nvGraphicFramePr>
          <p:cNvPr id="3071" name="Shape 3071"/>
          <p:cNvGraphicFramePr/>
          <p:nvPr/>
        </p:nvGraphicFramePr>
        <p:xfrm>
          <a:off x="74332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v1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ReplicationController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kuard-rc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2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 :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 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template: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labels: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version: "2"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containers: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name: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image: "gcr.io/kuar-demo/kuard-amd64:2"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ports: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- containerPort: 80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72" name="Shape 3072"/>
          <p:cNvSpPr txBox="1"/>
          <p:nvPr/>
        </p:nvSpPr>
        <p:spPr>
          <a:xfrm>
            <a:off x="1882825" y="3206748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선택기에 복제할 포드 라벨 지정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3" name="Shape 3073"/>
          <p:cNvSpPr txBox="1"/>
          <p:nvPr/>
        </p:nvSpPr>
        <p:spPr>
          <a:xfrm>
            <a:off x="1882825" y="2886830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복제할 포드 개수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4" name="Shape 3074"/>
          <p:cNvSpPr txBox="1"/>
          <p:nvPr>
            <p:ph idx="1" type="body"/>
          </p:nvPr>
        </p:nvSpPr>
        <p:spPr>
          <a:xfrm>
            <a:off x="510850" y="5400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생성</a:t>
            </a:r>
            <a:endParaRPr sz="1400"/>
          </a:p>
        </p:txBody>
      </p:sp>
      <p:graphicFrame>
        <p:nvGraphicFramePr>
          <p:cNvPr id="3075" name="Shape 3075"/>
          <p:cNvGraphicFramePr/>
          <p:nvPr/>
        </p:nvGraphicFramePr>
        <p:xfrm>
          <a:off x="743325" y="5747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kuard-rc.yaml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replicationcontroller "kuard-rc"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76" name="Shape 3076"/>
          <p:cNvSpPr txBox="1"/>
          <p:nvPr/>
        </p:nvSpPr>
        <p:spPr>
          <a:xfrm>
            <a:off x="4609775" y="4301275"/>
            <a:ext cx="2684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복제 생성할 포드의 템플릿 정의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7" name="Shape 3077"/>
          <p:cNvSpPr/>
          <p:nvPr/>
        </p:nvSpPr>
        <p:spPr>
          <a:xfrm>
            <a:off x="4300150" y="3638875"/>
            <a:ext cx="179400" cy="1530000"/>
          </a:xfrm>
          <a:prstGeom prst="rightBrace">
            <a:avLst>
              <a:gd fmla="val 8333" name="adj1"/>
              <a:gd fmla="val 54541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Shape 308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083" name="Shape 308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4" name="Shape 308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85" name="Shape 308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6" name="Shape 308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컨트롤러</a:t>
            </a:r>
            <a:endParaRPr/>
          </a:p>
        </p:txBody>
      </p:sp>
      <p:sp>
        <p:nvSpPr>
          <p:cNvPr id="3087" name="Shape 3087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kuard-rc 리플리카 생성 확인</a:t>
            </a:r>
            <a:endParaRPr sz="1400"/>
          </a:p>
        </p:txBody>
      </p:sp>
      <p:graphicFrame>
        <p:nvGraphicFramePr>
          <p:cNvPr id="3088" name="Shape 3088"/>
          <p:cNvGraphicFramePr/>
          <p:nvPr/>
        </p:nvGraphicFramePr>
        <p:xfrm>
          <a:off x="74332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82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rc -o wide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DESIRED   CURRENT   READY     AGE       CONTAINERS   IMAGES                           SELECTOR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   2         2         2         37s       kuard        gcr.io/kuar-demo/kuard-amd64:2   app=kuard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89" name="Shape 3089"/>
          <p:cNvSpPr txBox="1"/>
          <p:nvPr>
            <p:ph idx="1" type="body"/>
          </p:nvPr>
        </p:nvSpPr>
        <p:spPr>
          <a:xfrm>
            <a:off x="510850" y="2962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생성</a:t>
            </a:r>
            <a:endParaRPr sz="1400"/>
          </a:p>
        </p:txBody>
      </p:sp>
      <p:graphicFrame>
        <p:nvGraphicFramePr>
          <p:cNvPr id="3090" name="Shape 3090"/>
          <p:cNvGraphicFramePr/>
          <p:nvPr/>
        </p:nvGraphicFramePr>
        <p:xfrm>
          <a:off x="743325" y="3309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-o wide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READY     STATUS    RESTARTS   AGE       IP            NODE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kuard-rc-dnpgj   1/1       Running   0          1m        10.244.2.25   kube-node2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kuard-rc-xrhsh   1/1       Running   0          1m        10.244.1.31   kube-node1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91" name="Shape 3091"/>
          <p:cNvSpPr txBox="1"/>
          <p:nvPr>
            <p:ph idx="1" type="body"/>
          </p:nvPr>
        </p:nvSpPr>
        <p:spPr>
          <a:xfrm>
            <a:off x="510850" y="4181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포드 개수 확장</a:t>
            </a:r>
            <a:endParaRPr sz="1400"/>
          </a:p>
        </p:txBody>
      </p:sp>
      <p:graphicFrame>
        <p:nvGraphicFramePr>
          <p:cNvPr id="3092" name="Shape 3092"/>
          <p:cNvGraphicFramePr/>
          <p:nvPr/>
        </p:nvGraphicFramePr>
        <p:xfrm>
          <a:off x="743325" y="4528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kuard-rc.yaml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replicas: 3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93" name="Shape 3093"/>
          <p:cNvSpPr txBox="1"/>
          <p:nvPr/>
        </p:nvSpPr>
        <p:spPr>
          <a:xfrm>
            <a:off x="1882825" y="4979354"/>
            <a:ext cx="5348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----------&gt; 복제할 포드 개수 변경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4" name="Shape 3094"/>
          <p:cNvSpPr txBox="1"/>
          <p:nvPr>
            <p:ph idx="1" type="body"/>
          </p:nvPr>
        </p:nvSpPr>
        <p:spPr>
          <a:xfrm>
            <a:off x="510850" y="555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변경 설정 적용</a:t>
            </a:r>
            <a:endParaRPr sz="1400"/>
          </a:p>
        </p:txBody>
      </p:sp>
      <p:graphicFrame>
        <p:nvGraphicFramePr>
          <p:cNvPr id="3095" name="Shape 3095"/>
          <p:cNvGraphicFramePr/>
          <p:nvPr/>
        </p:nvGraphicFramePr>
        <p:xfrm>
          <a:off x="743325" y="590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kuard-rc.yaml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replicationcontroller "kuard-rc" configured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Shape 310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101" name="Shape 310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2" name="Shape 310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03" name="Shape 310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4" name="Shape 310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컨트롤러</a:t>
            </a:r>
            <a:endParaRPr/>
          </a:p>
        </p:txBody>
      </p:sp>
      <p:sp>
        <p:nvSpPr>
          <p:cNvPr id="3105" name="Shape 310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scale 명령을 이용한  kuard-rc 리플라카 컨트롤러 포드 개수 확장</a:t>
            </a:r>
            <a:endParaRPr sz="1400"/>
          </a:p>
        </p:txBody>
      </p:sp>
      <p:graphicFrame>
        <p:nvGraphicFramePr>
          <p:cNvPr id="3106" name="Shape 3106"/>
          <p:cNvGraphicFramePr/>
          <p:nvPr/>
        </p:nvGraphicFramePr>
        <p:xfrm>
          <a:off x="743325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50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scale rc kuard-rc --replicas 4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replicationcontroller "kuard-rc" scaled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07" name="Shape 3107"/>
          <p:cNvSpPr txBox="1"/>
          <p:nvPr>
            <p:ph idx="1" type="body"/>
          </p:nvPr>
        </p:nvSpPr>
        <p:spPr>
          <a:xfrm>
            <a:off x="510850" y="2657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확인</a:t>
            </a:r>
            <a:endParaRPr sz="1400"/>
          </a:p>
        </p:txBody>
      </p:sp>
      <p:graphicFrame>
        <p:nvGraphicFramePr>
          <p:cNvPr id="3108" name="Shape 3108"/>
          <p:cNvGraphicFramePr/>
          <p:nvPr/>
        </p:nvGraphicFramePr>
        <p:xfrm>
          <a:off x="743325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rc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DESIRED   CURRENT   READY  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   4         4         4         4m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09" name="Shape 3109"/>
          <p:cNvSpPr txBox="1"/>
          <p:nvPr>
            <p:ph idx="1" type="body"/>
          </p:nvPr>
        </p:nvSpPr>
        <p:spPr>
          <a:xfrm>
            <a:off x="510850" y="3724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</a:t>
            </a:r>
            <a:r>
              <a:rPr lang="en" sz="1400"/>
              <a:t>-rc 리플리카 컨트롤러 포드 확인</a:t>
            </a:r>
            <a:endParaRPr sz="1400"/>
          </a:p>
        </p:txBody>
      </p:sp>
      <p:graphicFrame>
        <p:nvGraphicFramePr>
          <p:cNvPr id="3110" name="Shape 3110"/>
          <p:cNvGraphicFramePr/>
          <p:nvPr/>
        </p:nvGraphicFramePr>
        <p:xfrm>
          <a:off x="743325" y="4071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7662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-o wide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READY     STATUS    RESTARTS   AGE       IP            NODE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kuard-rc-j9xwx                    1/1       Running   0          5m        10.244.1.41   kube-node1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kuard-rc-rh2p5                    1/1       Running   0          5m        10.244.1.42   kube-node1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kuard-rc-swzcd                    1/1       Running   0          5m        10.244.2.36   kube-node2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kuard-rc-v7lj7                    1/1       Running   0          5m        10.244.2.35   kube-node2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Shape 311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116" name="Shape 311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7" name="Shape 311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18" name="Shape 311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9" name="Shape 311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리플리카셋</a:t>
            </a:r>
            <a:endParaRPr/>
          </a:p>
        </p:txBody>
      </p:sp>
      <p:sp>
        <p:nvSpPr>
          <p:cNvPr id="3120" name="Shape 3120"/>
          <p:cNvSpPr txBox="1"/>
          <p:nvPr>
            <p:ph idx="1" type="body"/>
          </p:nvPr>
        </p:nvSpPr>
        <p:spPr>
          <a:xfrm>
            <a:off x="510850" y="1743150"/>
            <a:ext cx="7974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리플리카 컨트롤러의 향상된 버전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복제할 포드의 선택기 정의를 더 자세히 설정 가능 (Set 기반 선택기 설정)</a:t>
            </a:r>
            <a:endParaRPr sz="1400"/>
          </a:p>
        </p:txBody>
      </p:sp>
      <p:sp>
        <p:nvSpPr>
          <p:cNvPr id="3121" name="Shape 3121"/>
          <p:cNvSpPr txBox="1"/>
          <p:nvPr>
            <p:ph idx="1" type="body"/>
          </p:nvPr>
        </p:nvSpPr>
        <p:spPr>
          <a:xfrm>
            <a:off x="510850" y="2505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kuard-rs 리플리카셋 매니페스트1</a:t>
            </a:r>
            <a:endParaRPr sz="1400"/>
          </a:p>
        </p:txBody>
      </p:sp>
      <p:graphicFrame>
        <p:nvGraphicFramePr>
          <p:cNvPr id="3122" name="Shape 3122"/>
          <p:cNvGraphicFramePr/>
          <p:nvPr/>
        </p:nvGraphicFramePr>
        <p:xfrm>
          <a:off x="1299475" y="2928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ReplicaSet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kuard-rs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3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selector: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matchLabels: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app: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template: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labels: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version: "2"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23" name="Shape 3123"/>
          <p:cNvSpPr txBox="1"/>
          <p:nvPr>
            <p:ph idx="1" type="body"/>
          </p:nvPr>
        </p:nvSpPr>
        <p:spPr>
          <a:xfrm>
            <a:off x="663250" y="5545250"/>
            <a:ext cx="79746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matchLabels 옵션을 사용</a:t>
            </a:r>
            <a:endParaRPr sz="140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Shape 312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리플리카</a:t>
            </a:r>
            <a:endParaRPr/>
          </a:p>
        </p:txBody>
      </p:sp>
      <p:cxnSp>
        <p:nvCxnSpPr>
          <p:cNvPr id="3129" name="Shape 312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0" name="Shape 313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31" name="Shape 313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2" name="Shape 313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리플리카셋</a:t>
            </a:r>
            <a:endParaRPr/>
          </a:p>
        </p:txBody>
      </p:sp>
      <p:sp>
        <p:nvSpPr>
          <p:cNvPr id="3133" name="Shape 3133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kuard-rs 리플리카셋 매니페스트2</a:t>
            </a:r>
            <a:endParaRPr sz="1400"/>
          </a:p>
        </p:txBody>
      </p:sp>
      <p:graphicFrame>
        <p:nvGraphicFramePr>
          <p:cNvPr id="3134" name="Shape 3134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ReplicaSet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kuard-rs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replicas: 3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matchExpressions: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{key: app, operator: In, values: [kuard, kuard-test, kuard-prod]}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{key: version, operator: NotIn, values: [1]}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template: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metadata: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labels: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 kuard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version: "2"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35" name="Shape 3135"/>
          <p:cNvSpPr txBox="1"/>
          <p:nvPr>
            <p:ph idx="1" type="body"/>
          </p:nvPr>
        </p:nvSpPr>
        <p:spPr>
          <a:xfrm>
            <a:off x="663250" y="5011850"/>
            <a:ext cx="79746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matchExpressions 사용시 선택기 연산자를 사용해 자세한 설정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In, NotIn, Exist, DoesNotExist 연자사를 사용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시작 및 들어가기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65" name="Shape 36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Shape 36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8" name="Shape 368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start mycentos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mycentos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[root@docker1 ~]# docker attach mycentos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[root@250c54187b22 /]#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69" name="Shape 369"/>
          <p:cNvSpPr txBox="1"/>
          <p:nvPr>
            <p:ph idx="1" type="body"/>
          </p:nvPr>
        </p:nvSpPr>
        <p:spPr>
          <a:xfrm>
            <a:off x="663250" y="5416375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고유 ID 이름을 사용하여 컨테이너 관리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 값중 구분이 가능한 길이만 입력 후 컨테이너 명령 실행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63250" y="37399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ID 사용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Shape 371"/>
          <p:cNvGraphicFramePr/>
          <p:nvPr/>
        </p:nvGraphicFramePr>
        <p:xfrm>
          <a:off x="952500" y="41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start 250c54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250c54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# docker attach 250c54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[root@250c54187b22 /]#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72" name="Shape 372"/>
          <p:cNvSpPr txBox="1"/>
          <p:nvPr>
            <p:ph idx="1" type="body"/>
          </p:nvPr>
        </p:nvSpPr>
        <p:spPr>
          <a:xfrm>
            <a:off x="663250" y="2977975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start</a:t>
            </a:r>
            <a:r>
              <a:rPr lang="en" sz="1400"/>
              <a:t> : 컨테이너 시작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attach : 컨테이너 들어가기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0" name="Shape 3140"/>
          <p:cNvPicPr preferRelativeResize="0"/>
          <p:nvPr/>
        </p:nvPicPr>
        <p:blipFill rotWithShape="1">
          <a:blip r:embed="rId3">
            <a:alphaModFix/>
          </a:blip>
          <a:srcRect b="0" l="0" r="0" t="4552"/>
          <a:stretch/>
        </p:blipFill>
        <p:spPr>
          <a:xfrm>
            <a:off x="1920500" y="2854225"/>
            <a:ext cx="4787276" cy="3394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1" name="Shape 314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데몬셋</a:t>
            </a:r>
            <a:endParaRPr/>
          </a:p>
        </p:txBody>
      </p:sp>
      <p:cxnSp>
        <p:nvCxnSpPr>
          <p:cNvPr id="3142" name="Shape 314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3" name="Shape 314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44" name="Shape 314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5" name="Shape 3145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데몬셋</a:t>
            </a:r>
            <a:endParaRPr/>
          </a:p>
        </p:txBody>
      </p:sp>
      <p:sp>
        <p:nvSpPr>
          <p:cNvPr id="3146" name="Shape 3146"/>
          <p:cNvSpPr txBox="1"/>
          <p:nvPr>
            <p:ph idx="1" type="body"/>
          </p:nvPr>
        </p:nvSpPr>
        <p:spPr>
          <a:xfrm>
            <a:off x="510850" y="1743150"/>
            <a:ext cx="7974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클러스터의 모든 단일노드에 포드를 복제할때 사용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로그 수집기나 모니터링 에이전트와 같은 포드를 모든 노드에 복제 사용시 용이함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노드별로 하나의 포드가 동작해야 할 때 사용</a:t>
            </a:r>
            <a:endParaRPr sz="1400"/>
          </a:p>
        </p:txBody>
      </p:sp>
      <p:sp>
        <p:nvSpPr>
          <p:cNvPr id="3147" name="Shape 3147"/>
          <p:cNvSpPr txBox="1"/>
          <p:nvPr/>
        </p:nvSpPr>
        <p:spPr>
          <a:xfrm>
            <a:off x="2248150" y="6150341"/>
            <a:ext cx="4179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Fluentd 와 Elasticsearch 를 이용한 로그 수집 및 모니터링 환경 구성</a:t>
            </a:r>
            <a:endParaRPr b="1" sz="100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Shape 315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데몬셋</a:t>
            </a:r>
            <a:endParaRPr/>
          </a:p>
        </p:txBody>
      </p:sp>
      <p:cxnSp>
        <p:nvCxnSpPr>
          <p:cNvPr id="3153" name="Shape 315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4" name="Shape 315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55" name="Shape 315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6" name="Shape 3156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데몬셋</a:t>
            </a:r>
            <a:endParaRPr/>
          </a:p>
        </p:txBody>
      </p:sp>
      <p:sp>
        <p:nvSpPr>
          <p:cNvPr id="3157" name="Shape 3157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fluentd-ds</a:t>
            </a:r>
            <a:r>
              <a:rPr lang="en" sz="1400"/>
              <a:t> 데몬셋 매니페스트 생성</a:t>
            </a:r>
            <a:endParaRPr sz="1400"/>
          </a:p>
        </p:txBody>
      </p:sp>
      <p:graphicFrame>
        <p:nvGraphicFramePr>
          <p:cNvPr id="3158" name="Shape 3158"/>
          <p:cNvGraphicFramePr/>
          <p:nvPr/>
        </p:nvGraphicFramePr>
        <p:xfrm>
          <a:off x="6136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3811975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DaemonSet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fluentd-ds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namespace: kube-system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app: fluentd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app: fluentd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name: fluentd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image: fluent/fluentd:v0.14.10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resources: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limits: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memory: 200Mi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requests: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cpu: 100m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memory: 200Mi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9" name="Shape 3159"/>
          <p:cNvGraphicFramePr/>
          <p:nvPr/>
        </p:nvGraphicFramePr>
        <p:xfrm>
          <a:off x="46522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3811975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volumeMounts: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name: varlog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mountPath: /var/log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- name: varlibdockercontainers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mountPath: /var/lib/docker/containers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readOnly: true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terminationGracePeriodSeconds: 30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volumes: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name: varlog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hostPath: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path: /var/log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- name: varlibdockercontainers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hostPath: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path: /var/lib/docker/containers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Shape 31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데몬셋</a:t>
            </a:r>
            <a:endParaRPr/>
          </a:p>
        </p:txBody>
      </p:sp>
      <p:cxnSp>
        <p:nvCxnSpPr>
          <p:cNvPr id="3165" name="Shape 316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6" name="Shape 316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67" name="Shape 316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8" name="Shape 3168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리플리카 데몬셋</a:t>
            </a:r>
            <a:endParaRPr/>
          </a:p>
        </p:txBody>
      </p:sp>
      <p:sp>
        <p:nvSpPr>
          <p:cNvPr id="3169" name="Shape 3169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fluentd-ds 데몬셋 생성</a:t>
            </a:r>
            <a:endParaRPr sz="1400"/>
          </a:p>
        </p:txBody>
      </p:sp>
      <p:graphicFrame>
        <p:nvGraphicFramePr>
          <p:cNvPr id="3170" name="Shape 3170"/>
          <p:cNvGraphicFramePr/>
          <p:nvPr/>
        </p:nvGraphicFramePr>
        <p:xfrm>
          <a:off x="573650" y="2090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886775"/>
              </a:tblGrid>
              <a:tr h="50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fluentd-ds.yaml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daemonset.extensions "fluentd-ds"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71" name="Shape 3171"/>
          <p:cNvSpPr txBox="1"/>
          <p:nvPr>
            <p:ph idx="1" type="body"/>
          </p:nvPr>
        </p:nvSpPr>
        <p:spPr>
          <a:xfrm>
            <a:off x="510850" y="2657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fluentd-ds 데몬셋 생성 확인</a:t>
            </a:r>
            <a:endParaRPr sz="1400"/>
          </a:p>
        </p:txBody>
      </p:sp>
      <p:graphicFrame>
        <p:nvGraphicFramePr>
          <p:cNvPr id="3172" name="Shape 3172"/>
          <p:cNvGraphicFramePr/>
          <p:nvPr/>
        </p:nvGraphicFramePr>
        <p:xfrm>
          <a:off x="573650" y="300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8867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ds --all-namespaces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     NAME              DESIRED   CURRENT   READY     UP-TO-DATE   AVAILABLE   NODE SELECTOR                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fluentd-ds        2         2         2         2            2           &lt;none&gt;                          25m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   3         3         3         3            3           beta.kubernetes.io/arch=amd64   32d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kube-proxy        3         3         3         3            3           &lt;none&gt;                          32d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73" name="Shape 3173"/>
          <p:cNvSpPr txBox="1"/>
          <p:nvPr>
            <p:ph idx="1" type="body"/>
          </p:nvPr>
        </p:nvSpPr>
        <p:spPr>
          <a:xfrm>
            <a:off x="510850" y="4029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fluentd-ds 포드 복제본 생성 확인</a:t>
            </a:r>
            <a:endParaRPr sz="1400"/>
          </a:p>
        </p:txBody>
      </p:sp>
      <p:graphicFrame>
        <p:nvGraphicFramePr>
          <p:cNvPr id="3174" name="Shape 3174"/>
          <p:cNvGraphicFramePr/>
          <p:nvPr/>
        </p:nvGraphicFramePr>
        <p:xfrm>
          <a:off x="573650" y="43762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886775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 --all-namespaces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NAMESPACE     NAME                                    READY     STATUS    RESTARTS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kube-flannel-ds-84m45                   1/1       Running   14         32d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kube-flannel-ds-fnbwk                   1/1       Running   8          32d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kube-system   kube-flannel-ds-wm45d                   1/1       Running   6          31d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Shape 317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180" name="Shape 318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1" name="Shape 318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82" name="Shape 318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3" name="Shape 318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</a:t>
            </a:r>
            <a:endParaRPr/>
          </a:p>
        </p:txBody>
      </p:sp>
      <p:sp>
        <p:nvSpPr>
          <p:cNvPr id="3184" name="Shape 3184"/>
          <p:cNvSpPr txBox="1"/>
          <p:nvPr>
            <p:ph idx="1" type="body"/>
          </p:nvPr>
        </p:nvSpPr>
        <p:spPr>
          <a:xfrm>
            <a:off x="510850" y="1743150"/>
            <a:ext cx="7974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배포를 위한 컨트롤러, 쿠버네티스 1.2 버전부터 지원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새로운 버전의 애플리케이션을 서비스 중단 및 오류 없이 배포 가능하도록 지원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디플로이먼트는 리플리카셋을 관리, 라벨과 선택기를 통해 리플케이션 객체를 확인</a:t>
            </a:r>
            <a:endParaRPr sz="1400"/>
          </a:p>
        </p:txBody>
      </p:sp>
      <p:pic>
        <p:nvPicPr>
          <p:cNvPr id="3185" name="Shape 3185"/>
          <p:cNvPicPr preferRelativeResize="0"/>
          <p:nvPr/>
        </p:nvPicPr>
        <p:blipFill rotWithShape="1">
          <a:blip r:embed="rId3">
            <a:alphaModFix/>
          </a:blip>
          <a:srcRect b="4445" l="0" r="0" t="5570"/>
          <a:stretch/>
        </p:blipFill>
        <p:spPr>
          <a:xfrm>
            <a:off x="2452950" y="2851325"/>
            <a:ext cx="3840226" cy="35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Shape 319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191" name="Shape 31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2" name="Shape 31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93" name="Shape 31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4" name="Shape 319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</a:t>
            </a:r>
            <a:endParaRPr/>
          </a:p>
        </p:txBody>
      </p:sp>
      <p:sp>
        <p:nvSpPr>
          <p:cNvPr id="3195" name="Shape 319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</a:t>
            </a:r>
            <a:r>
              <a:rPr lang="en" sz="1400"/>
              <a:t>-deploy 디플로이먼트 매니페스트</a:t>
            </a:r>
            <a:endParaRPr sz="1400"/>
          </a:p>
        </p:txBody>
      </p:sp>
      <p:graphicFrame>
        <p:nvGraphicFramePr>
          <p:cNvPr id="3196" name="Shape 3196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Deployment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jonbaier/pod-scaling:0.1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97" name="Shape 3197"/>
          <p:cNvSpPr txBox="1"/>
          <p:nvPr>
            <p:ph idx="1" type="body"/>
          </p:nvPr>
        </p:nvSpPr>
        <p:spPr>
          <a:xfrm>
            <a:off x="510850" y="5324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생성</a:t>
            </a:r>
            <a:endParaRPr sz="1400"/>
          </a:p>
        </p:txBody>
      </p:sp>
      <p:graphicFrame>
        <p:nvGraphicFramePr>
          <p:cNvPr id="3198" name="Shape 3198"/>
          <p:cNvGraphicFramePr/>
          <p:nvPr/>
        </p:nvGraphicFramePr>
        <p:xfrm>
          <a:off x="12994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node-js-deploy.yaml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"node-js-deploy" created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Shape 320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04" name="Shape 32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5" name="Shape 32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06" name="Shape 32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7" name="Shape 3207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</a:t>
            </a:r>
            <a:endParaRPr/>
          </a:p>
        </p:txBody>
      </p:sp>
      <p:sp>
        <p:nvSpPr>
          <p:cNvPr id="3208" name="Shape 3208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생성확인</a:t>
            </a:r>
            <a:endParaRPr sz="1400"/>
          </a:p>
        </p:txBody>
      </p:sp>
      <p:graphicFrame>
        <p:nvGraphicFramePr>
          <p:cNvPr id="3209" name="Shape 3209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7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DESIRED   CURRENT   UP-TO-DATE   AVAILABLE   AGE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   1         1         1            1           9h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10" name="Shape 3210"/>
          <p:cNvSpPr txBox="1"/>
          <p:nvPr>
            <p:ph idx="1" type="body"/>
          </p:nvPr>
        </p:nvSpPr>
        <p:spPr>
          <a:xfrm>
            <a:off x="510850" y="4181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포드 생성확인</a:t>
            </a:r>
            <a:endParaRPr sz="1400"/>
          </a:p>
        </p:txBody>
      </p:sp>
      <p:graphicFrame>
        <p:nvGraphicFramePr>
          <p:cNvPr id="3211" name="Shape 3211"/>
          <p:cNvGraphicFramePr/>
          <p:nvPr/>
        </p:nvGraphicFramePr>
        <p:xfrm>
          <a:off x="1299475" y="4528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READY     STATUS    RESTARTS   AGE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node-js-deploy-764fd87fd7-nh88v   1/1       Running   0          9h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12" name="Shape 3212"/>
          <p:cNvSpPr txBox="1"/>
          <p:nvPr>
            <p:ph idx="1" type="body"/>
          </p:nvPr>
        </p:nvSpPr>
        <p:spPr>
          <a:xfrm>
            <a:off x="510850" y="2962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리플리카셋 생성확인</a:t>
            </a:r>
            <a:endParaRPr sz="1400"/>
          </a:p>
        </p:txBody>
      </p:sp>
      <p:graphicFrame>
        <p:nvGraphicFramePr>
          <p:cNvPr id="3213" name="Shape 3213"/>
          <p:cNvGraphicFramePr/>
          <p:nvPr/>
        </p:nvGraphicFramePr>
        <p:xfrm>
          <a:off x="1299475" y="3385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7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DESIRED   CURRENT   READY     AGE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node-js-deploy-764fd87fd7   1         1         1         9h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14" name="Shape 3214"/>
          <p:cNvSpPr txBox="1"/>
          <p:nvPr>
            <p:ph idx="1" type="body"/>
          </p:nvPr>
        </p:nvSpPr>
        <p:spPr>
          <a:xfrm>
            <a:off x="510850" y="5248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scale 명령을 이용한 </a:t>
            </a:r>
            <a:r>
              <a:rPr lang="en" sz="1400"/>
              <a:t>node-js-deploy 디플로이먼트 확장</a:t>
            </a:r>
            <a:endParaRPr sz="1400"/>
          </a:p>
        </p:txBody>
      </p:sp>
      <p:graphicFrame>
        <p:nvGraphicFramePr>
          <p:cNvPr id="3215" name="Shape 3215"/>
          <p:cNvGraphicFramePr/>
          <p:nvPr/>
        </p:nvGraphicFramePr>
        <p:xfrm>
          <a:off x="12994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48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scale deployment node-js-deploy --replicas 3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"node-js-deploy" scaled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Shape 322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21" name="Shape 322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2" name="Shape 322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23" name="Shape 322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4" name="Shape 322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</a:t>
            </a:r>
            <a:endParaRPr/>
          </a:p>
        </p:txBody>
      </p:sp>
      <p:sp>
        <p:nvSpPr>
          <p:cNvPr id="3225" name="Shape 322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현재 이미지 확인</a:t>
            </a:r>
            <a:endParaRPr sz="1400"/>
          </a:p>
        </p:txBody>
      </p:sp>
      <p:graphicFrame>
        <p:nvGraphicFramePr>
          <p:cNvPr id="3226" name="Shape 3226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7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pods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      READY     STATUS    RESTARTS   AGE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node-js-deploy-764fd87fd7-nh88v   1/1       Running   0          10h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describe pod node-js-deploy-764fd87fd7-nh88v | grep Image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        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jonbaier/pod-scaling:0.1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27" name="Shape 3227"/>
          <p:cNvSpPr txBox="1"/>
          <p:nvPr>
            <p:ph idx="1" type="body"/>
          </p:nvPr>
        </p:nvSpPr>
        <p:spPr>
          <a:xfrm>
            <a:off x="510850" y="3876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배포 이미지 업데이트 실행</a:t>
            </a:r>
            <a:endParaRPr sz="1400"/>
          </a:p>
        </p:txBody>
      </p:sp>
      <p:graphicFrame>
        <p:nvGraphicFramePr>
          <p:cNvPr id="3228" name="Shape 3228"/>
          <p:cNvGraphicFramePr/>
          <p:nvPr/>
        </p:nvGraphicFramePr>
        <p:xfrm>
          <a:off x="1299475" y="4300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48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set image deployment node-js-deploy node-js-deploy=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jonbaier/pod-scaling:0.2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"node-js-deploy" image updated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29" name="Shape 3229"/>
          <p:cNvSpPr txBox="1"/>
          <p:nvPr>
            <p:ph idx="1" type="body"/>
          </p:nvPr>
        </p:nvSpPr>
        <p:spPr>
          <a:xfrm>
            <a:off x="663250" y="34878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 버전: jonbaier/pod-scaling:0.1</a:t>
            </a:r>
            <a:endParaRPr sz="1400"/>
          </a:p>
        </p:txBody>
      </p:sp>
      <p:sp>
        <p:nvSpPr>
          <p:cNvPr id="3230" name="Shape 3230"/>
          <p:cNvSpPr txBox="1"/>
          <p:nvPr>
            <p:ph idx="1" type="body"/>
          </p:nvPr>
        </p:nvSpPr>
        <p:spPr>
          <a:xfrm>
            <a:off x="663250" y="48594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 업데이트: </a:t>
            </a:r>
            <a:r>
              <a:rPr lang="en" sz="1400"/>
              <a:t>jonbaier/pod-scaling:0.1 -&gt;  jonbaier/pod-scaling:0.2</a:t>
            </a:r>
            <a:br>
              <a:rPr lang="en" sz="1400"/>
            </a:br>
            <a:endParaRPr sz="1400"/>
          </a:p>
        </p:txBody>
      </p:sp>
      <p:sp>
        <p:nvSpPr>
          <p:cNvPr id="3231" name="Shape 3231"/>
          <p:cNvSpPr txBox="1"/>
          <p:nvPr>
            <p:ph idx="1" type="body"/>
          </p:nvPr>
        </p:nvSpPr>
        <p:spPr>
          <a:xfrm>
            <a:off x="510850" y="52483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rollout 명령을 이용한 업데이트 실행 결과 확인</a:t>
            </a:r>
            <a:endParaRPr sz="1400"/>
          </a:p>
        </p:txBody>
      </p:sp>
      <p:graphicFrame>
        <p:nvGraphicFramePr>
          <p:cNvPr id="3232" name="Shape 3232"/>
          <p:cNvGraphicFramePr/>
          <p:nvPr/>
        </p:nvGraphicFramePr>
        <p:xfrm>
          <a:off x="12994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48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rollout status deployment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 "node-js-deploy" successfully rolled out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Shape 323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38" name="Shape 323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9" name="Shape 323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40" name="Shape 324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1" name="Shape 3241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</a:t>
            </a:r>
            <a:endParaRPr/>
          </a:p>
        </p:txBody>
      </p:sp>
      <p:sp>
        <p:nvSpPr>
          <p:cNvPr id="3242" name="Shape 3242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업데이트 매니페스트 수정</a:t>
            </a:r>
            <a:endParaRPr sz="1400"/>
          </a:p>
        </p:txBody>
      </p:sp>
      <p:graphicFrame>
        <p:nvGraphicFramePr>
          <p:cNvPr id="3243" name="Shape 3243"/>
          <p:cNvGraphicFramePr/>
          <p:nvPr/>
        </p:nvGraphicFramePr>
        <p:xfrm>
          <a:off x="12994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Deployment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3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jonbaier/pod-scaling:0.2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44" name="Shape 3244"/>
          <p:cNvSpPr txBox="1"/>
          <p:nvPr>
            <p:ph idx="1" type="body"/>
          </p:nvPr>
        </p:nvSpPr>
        <p:spPr>
          <a:xfrm>
            <a:off x="510850" y="5324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업데이트 실행</a:t>
            </a:r>
            <a:endParaRPr sz="1400"/>
          </a:p>
        </p:txBody>
      </p:sp>
      <p:graphicFrame>
        <p:nvGraphicFramePr>
          <p:cNvPr id="3245" name="Shape 3245"/>
          <p:cNvGraphicFramePr/>
          <p:nvPr/>
        </p:nvGraphicFramePr>
        <p:xfrm>
          <a:off x="1299475" y="567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9428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apply -f node-js-deploy-update.yaml </a:t>
                      </a:r>
                      <a:b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deployment.extensions "node-js-deploy" configured</a:t>
                      </a:r>
                      <a:endParaRPr b="1" sz="9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Shape 325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51" name="Shape 325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2" name="Shape 325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53" name="Shape 325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4" name="Shape 325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롤백</a:t>
            </a:r>
            <a:endParaRPr/>
          </a:p>
        </p:txBody>
      </p:sp>
      <p:sp>
        <p:nvSpPr>
          <p:cNvPr id="3255" name="Shape 3255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롤백을 위한 리플리카셋 확인</a:t>
            </a:r>
            <a:endParaRPr sz="1400"/>
          </a:p>
        </p:txBody>
      </p:sp>
      <p:graphicFrame>
        <p:nvGraphicFramePr>
          <p:cNvPr id="3256" name="Shape 3256"/>
          <p:cNvGraphicFramePr/>
          <p:nvPr/>
        </p:nvGraphicFramePr>
        <p:xfrm>
          <a:off x="66325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708900"/>
              </a:tblGrid>
              <a:tr h="92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rs -o wide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DESIRED   CURRENT   READY     AGE     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CONTAINERS   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IMAGES                  node-js-deploy-764fd87fd7   0         0         0         10m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node-js-deploy   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jonbaier/pod-scaling:0.1 ..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node-js-deploy-f87d6fbb     3         3         3         7m        node-js-deploy   jonbaier/pod-scaling:0.2 ..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57" name="Shape 3257"/>
          <p:cNvSpPr txBox="1"/>
          <p:nvPr>
            <p:ph idx="1" type="body"/>
          </p:nvPr>
        </p:nvSpPr>
        <p:spPr>
          <a:xfrm>
            <a:off x="510850" y="3114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롤아웃 히스토리 확인</a:t>
            </a:r>
            <a:endParaRPr sz="1400"/>
          </a:p>
        </p:txBody>
      </p:sp>
      <p:graphicFrame>
        <p:nvGraphicFramePr>
          <p:cNvPr id="3258" name="Shape 3258"/>
          <p:cNvGraphicFramePr/>
          <p:nvPr/>
        </p:nvGraphicFramePr>
        <p:xfrm>
          <a:off x="663250" y="3538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708900"/>
              </a:tblGrid>
              <a:tr h="92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rollout history deployment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deployments "node-js-deploy"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REVISION  CHANGE-CAUSE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        &lt;none&gt;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        &lt;none&gt;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59" name="Shape 3259"/>
          <p:cNvSpPr txBox="1"/>
          <p:nvPr>
            <p:ph idx="1" type="body"/>
          </p:nvPr>
        </p:nvSpPr>
        <p:spPr>
          <a:xfrm>
            <a:off x="510850" y="45625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Revision 1 로 롤백 실행</a:t>
            </a:r>
            <a:endParaRPr sz="1400"/>
          </a:p>
        </p:txBody>
      </p:sp>
      <p:graphicFrame>
        <p:nvGraphicFramePr>
          <p:cNvPr id="3260" name="Shape 3260"/>
          <p:cNvGraphicFramePr/>
          <p:nvPr/>
        </p:nvGraphicFramePr>
        <p:xfrm>
          <a:off x="663250" y="4985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708900"/>
              </a:tblGrid>
              <a:tr h="51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rollout undo deployment node-js-deploy --to-revision 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deployment.apps "node-js-deploy"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4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Shape 326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66" name="Shape 32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7" name="Shape 32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68" name="Shape 32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9" name="Shape 3269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롤백</a:t>
            </a:r>
            <a:endParaRPr/>
          </a:p>
        </p:txBody>
      </p:sp>
      <p:sp>
        <p:nvSpPr>
          <p:cNvPr id="3270" name="Shape 3270"/>
          <p:cNvSpPr txBox="1"/>
          <p:nvPr>
            <p:ph idx="1" type="body"/>
          </p:nvPr>
        </p:nvSpPr>
        <p:spPr>
          <a:xfrm>
            <a:off x="510850" y="17431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롤백을 실행결과 확인 위한 리플리카셋 확인</a:t>
            </a:r>
            <a:endParaRPr sz="1400"/>
          </a:p>
        </p:txBody>
      </p:sp>
      <p:graphicFrame>
        <p:nvGraphicFramePr>
          <p:cNvPr id="3271" name="Shape 3271"/>
          <p:cNvGraphicFramePr/>
          <p:nvPr/>
        </p:nvGraphicFramePr>
        <p:xfrm>
          <a:off x="663250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708900"/>
              </a:tblGrid>
              <a:tr h="87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get rs -o wide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                       DESIRED   CURRENT   READY     AGE       CONTAINERS       IMAGES   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node-js-deploy-764fd87fd7   3         3         3         16m       node-js-deploy   jonbaier/pod-scaling:0.1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node-js-deploy-f87d6fbb     0         0         0         14m       node-js-deploy   jonbaier/pod-scaling:0.2 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72" name="Shape 3272"/>
          <p:cNvSpPr txBox="1"/>
          <p:nvPr>
            <p:ph idx="1" type="body"/>
          </p:nvPr>
        </p:nvSpPr>
        <p:spPr>
          <a:xfrm>
            <a:off x="510850" y="3114750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node-js-deploy 디플로이먼트 롤아웃 히스토리 확인</a:t>
            </a:r>
            <a:endParaRPr sz="1400"/>
          </a:p>
        </p:txBody>
      </p:sp>
      <p:graphicFrame>
        <p:nvGraphicFramePr>
          <p:cNvPr id="3273" name="Shape 3273"/>
          <p:cNvGraphicFramePr/>
          <p:nvPr/>
        </p:nvGraphicFramePr>
        <p:xfrm>
          <a:off x="663250" y="3538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708900"/>
              </a:tblGrid>
              <a:tr h="92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kubectl rollout history deployment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deployments "node-js-deploy"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REVISION  CHANGE-CAUSE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        &lt;none&gt;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        &lt;none&gt;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목록 확인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79" name="Shape 3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Shape 3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2" name="Shape 382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COMMAND             CREATED             STATUS              PORTS               NAMES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        centos:7            "/bin/bash"         25 minutes ago      Up 3 minutes                            mycentos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 -a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COMMAND             CREATED             STATUS                      PORTS               NAMES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        centos:7            "/bin/bash"         28 minutes ago      Up 6 minutes                                    mycentos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de98b3c4d0e8        ubuntu:14.04        "/bin/bash"         41 minutes ago      Exited (0) 36 minutes ago                       festive_kare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83" name="Shape 383"/>
          <p:cNvSpPr txBox="1"/>
          <p:nvPr>
            <p:ph idx="1" type="body"/>
          </p:nvPr>
        </p:nvSpPr>
        <p:spPr>
          <a:xfrm>
            <a:off x="663250" y="3739975"/>
            <a:ext cx="7974600" cy="1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IMAGE : 컨테이너 생성시 사용된 이미지 이름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COMMAND : 컨테이너 시작시 실행될 명령어 (기본 내장된 명령어 /bin/bash) 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CREATED : 컨테이너가 생성된 이후 시간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STATUS : 컨테이너 상태 (UP : 실행중, Exited : 중지됨, Pause : 일시중지)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₋"/>
            </a:pPr>
            <a:r>
              <a:rPr lang="en" sz="1200"/>
              <a:t>PORTS : 컨테이너가 오픈한 포트와 호스트에 연결 상태</a:t>
            </a:r>
            <a:endParaRPr sz="1200"/>
          </a:p>
          <a:p>
            <a:pPr indent="-304800" lvl="0" marL="13716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200"/>
              <a:buChar char="₋"/>
            </a:pPr>
            <a:r>
              <a:rPr lang="en" sz="1200"/>
              <a:t>NAMES : 컨테이너 고유 이름, 중복 불가능, 변경가능</a:t>
            </a:r>
            <a:endParaRPr sz="12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63250" y="3130375"/>
            <a:ext cx="7974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 : 현재 실행중인 목록 출력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 -a : 모든 컨테이너 목록 출력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63250" y="5492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이름변경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386" name="Shape 386"/>
          <p:cNvGraphicFramePr/>
          <p:nvPr/>
        </p:nvGraphicFramePr>
        <p:xfrm>
          <a:off x="952500" y="59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rename mycentos yourcentos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Shape 327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79" name="Shape 32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0" name="Shape 32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81" name="Shape 32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2" name="Shape 3282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 전략</a:t>
            </a:r>
            <a:endParaRPr/>
          </a:p>
        </p:txBody>
      </p:sp>
      <p:sp>
        <p:nvSpPr>
          <p:cNvPr id="3283" name="Shape 3283"/>
          <p:cNvSpPr txBox="1"/>
          <p:nvPr>
            <p:ph idx="1" type="body"/>
          </p:nvPr>
        </p:nvSpPr>
        <p:spPr>
          <a:xfrm>
            <a:off x="510850" y="1743150"/>
            <a:ext cx="79746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버전 변경을 위한 전략 설정</a:t>
            </a:r>
            <a:endParaRPr sz="1400"/>
          </a:p>
          <a:p>
            <a:pPr indent="-317500" lvl="2" marL="13716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■"/>
            </a:pPr>
            <a:r>
              <a:rPr lang="en" sz="1400"/>
              <a:t>재</a:t>
            </a:r>
            <a:r>
              <a:rPr lang="en"/>
              <a:t>생</a:t>
            </a:r>
            <a:r>
              <a:rPr lang="en" sz="1400"/>
              <a:t>성 전략 (Recreate)</a:t>
            </a:r>
            <a:br>
              <a:rPr lang="en" sz="1400"/>
            </a:br>
            <a:r>
              <a:rPr lang="en"/>
              <a:t>디플로이먼트와 관련된 모든 포드를 중지하고, 새로운 버전의 포드를 생성</a:t>
            </a:r>
            <a:br>
              <a:rPr lang="en"/>
            </a:br>
            <a:r>
              <a:rPr lang="en"/>
              <a:t>빠르고 간편한 반면, 서비스 다운타임이 발생</a:t>
            </a:r>
            <a:br>
              <a:rPr lang="en"/>
            </a:br>
            <a:r>
              <a:rPr lang="en"/>
              <a:t>다운타임이 허용되는 테스트 배포에 적합</a:t>
            </a:r>
            <a:endParaRPr/>
          </a:p>
        </p:txBody>
      </p:sp>
      <p:pic>
        <p:nvPicPr>
          <p:cNvPr id="3284" name="Shape 3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3473550"/>
            <a:ext cx="68961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Shape 32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디플로이먼트</a:t>
            </a:r>
            <a:endParaRPr/>
          </a:p>
        </p:txBody>
      </p:sp>
      <p:cxnSp>
        <p:nvCxnSpPr>
          <p:cNvPr id="3290" name="Shape 329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1" name="Shape 329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292" name="Shape 329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3" name="Shape 3293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 전략</a:t>
            </a:r>
            <a:endParaRPr/>
          </a:p>
        </p:txBody>
      </p:sp>
      <p:sp>
        <p:nvSpPr>
          <p:cNvPr id="3294" name="Shape 3294"/>
          <p:cNvSpPr txBox="1"/>
          <p:nvPr>
            <p:ph idx="1" type="body"/>
          </p:nvPr>
        </p:nvSpPr>
        <p:spPr>
          <a:xfrm>
            <a:off x="510850" y="1743150"/>
            <a:ext cx="79746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버전 변경을 위한 전략 설정</a:t>
            </a:r>
            <a:endParaRPr sz="1400"/>
          </a:p>
          <a:p>
            <a:pPr indent="-317500" lvl="2" marL="13716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1400"/>
              <a:buChar char="■"/>
            </a:pPr>
            <a:r>
              <a:rPr lang="en"/>
              <a:t>롤링업데이트 전략 (RollingUpdate)</a:t>
            </a:r>
            <a:br>
              <a:rPr lang="en"/>
            </a:br>
            <a:r>
              <a:rPr lang="en"/>
              <a:t>한번에 몇 개씩 포드를 업데이트 하는 방식으로, 다운타임 없이 업데이트 가능</a:t>
            </a:r>
            <a:br>
              <a:rPr lang="en"/>
            </a:br>
            <a:r>
              <a:rPr lang="en"/>
              <a:t>재성성 전략 보다 느리지만, 정교하고 안정적</a:t>
            </a:r>
            <a:br>
              <a:rPr lang="en"/>
            </a:br>
            <a:r>
              <a:rPr lang="en"/>
              <a:t>업데이트 되는 동안 버전차이로 인한 서비스 중단이 없도록 구성해야 함</a:t>
            </a:r>
            <a:endParaRPr/>
          </a:p>
        </p:txBody>
      </p:sp>
      <p:pic>
        <p:nvPicPr>
          <p:cNvPr id="3295" name="Shape 3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3168750"/>
            <a:ext cx="4722703" cy="33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9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Shape 330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쿠버네티스 객체 - </a:t>
            </a:r>
            <a:r>
              <a:rPr lang="en"/>
              <a:t>디플로이먼트</a:t>
            </a:r>
            <a:endParaRPr/>
          </a:p>
        </p:txBody>
      </p:sp>
      <p:cxnSp>
        <p:nvCxnSpPr>
          <p:cNvPr id="3301" name="Shape 330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2" name="Shape 330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4장 쿠버네티스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303" name="Shape 330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4" name="Shape 3304"/>
          <p:cNvSpPr txBox="1"/>
          <p:nvPr>
            <p:ph idx="1" type="body"/>
          </p:nvPr>
        </p:nvSpPr>
        <p:spPr>
          <a:xfrm>
            <a:off x="663250" y="1301575"/>
            <a:ext cx="7974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디플로이먼트 업데이트 전략</a:t>
            </a:r>
            <a:endParaRPr/>
          </a:p>
        </p:txBody>
      </p:sp>
      <p:sp>
        <p:nvSpPr>
          <p:cNvPr id="3305" name="Shape 3305"/>
          <p:cNvSpPr txBox="1"/>
          <p:nvPr>
            <p:ph idx="1" type="body"/>
          </p:nvPr>
        </p:nvSpPr>
        <p:spPr>
          <a:xfrm>
            <a:off x="-550" y="1743150"/>
            <a:ext cx="4197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재생성 전략 (Recreate)</a:t>
            </a:r>
            <a:r>
              <a:rPr lang="en" sz="1400"/>
              <a:t> 매니페스트</a:t>
            </a:r>
            <a:endParaRPr sz="1400"/>
          </a:p>
        </p:txBody>
      </p:sp>
      <p:graphicFrame>
        <p:nvGraphicFramePr>
          <p:cNvPr id="3306" name="Shape 3306"/>
          <p:cNvGraphicFramePr/>
          <p:nvPr/>
        </p:nvGraphicFramePr>
        <p:xfrm>
          <a:off x="6136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3436500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Deployment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3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strategy: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type: Recreate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jonbaier/pod-scaling:0.2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07" name="Shape 3307"/>
          <p:cNvGraphicFramePr/>
          <p:nvPr/>
        </p:nvGraphicFramePr>
        <p:xfrm>
          <a:off x="4576075" y="2166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3958575"/>
              </a:tblGrid>
              <a:tr h="154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apiVersion: extensions/v1beta1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kind: Deployment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replicas: 3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strategy:</a:t>
                      </a:r>
                      <a:endParaRPr b="1" sz="9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type: RollingUpdate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rollingUpdate: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maxSurge: 1</a:t>
                      </a:r>
                      <a:b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maxUnavailable: 1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metadata: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labels: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spec: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containers: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name: node-js-deploy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image: jonbaier/pod-scaling:0.2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ports:</a:t>
                      </a:r>
                      <a:b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 containerPort: 80</a:t>
                      </a:r>
                      <a:endParaRPr b="1"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08" name="Shape 3308"/>
          <p:cNvSpPr txBox="1"/>
          <p:nvPr>
            <p:ph idx="1" type="body"/>
          </p:nvPr>
        </p:nvSpPr>
        <p:spPr>
          <a:xfrm>
            <a:off x="3885650" y="1743150"/>
            <a:ext cx="4801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롤링업데이트 전략 (RollingUpdate)</a:t>
            </a:r>
            <a:r>
              <a:rPr lang="en" sz="1400"/>
              <a:t> 매니페스트</a:t>
            </a:r>
            <a:endParaRPr sz="140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Shape 331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수고하셨습니다.</a:t>
            </a:r>
            <a:endParaRPr/>
          </a:p>
        </p:txBody>
      </p:sp>
      <p:sp>
        <p:nvSpPr>
          <p:cNvPr id="3314" name="Shape 331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삭제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393" name="Shape 39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Shape 39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6" name="Shape 396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 -a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COMMAND             CREATED             STATUS                      PORTS               NAMES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        centos:7            "/bin/bash"         28 minutes ago      Up 6 minutes                                    mycentos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de98b3c4d0e8        ubuntu:14.04        "/bin/bash"         41 minutes ago      Exited (0) 36 minutes ago                       festive_kare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rm festive_kare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festive_kare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 -a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COMMAND             CREATED             STATUS              PORTS               NAMES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        centos:7            "/bin/bash"         41 minutes ago      Up 19 minutes                           yourcentos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rm yourcentos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Error response from daemon: You cannot remove a running container 250c54187b22d9f177435099cd8613581f24429b07809c71fc4f96e16a982d7d. Stop the container before attempting removal or force remove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stop yourcentos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yourcentos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rm yourcentos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97" name="Shape 397"/>
          <p:cNvSpPr txBox="1"/>
          <p:nvPr>
            <p:ph idx="1" type="body"/>
          </p:nvPr>
        </p:nvSpPr>
        <p:spPr>
          <a:xfrm>
            <a:off x="663250" y="5263975"/>
            <a:ext cx="79746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rm : 컨테이너 삭제 (중지된 컨테이너만 삭제됨)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rm -f : 실행중인 컨테이너 삭제 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stop : 컨테이너 중지 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중지된 모든 컨테이너 삭제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404" name="Shape 4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Shape 4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7" name="Shape 407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container prune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WARNING! This will remove all stopped containers.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you sure you want to continue? [y/N] 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Deleted Containers: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250c54187b22d9f177435099cd8613581f24429b07809c71fc4f96e16a982d7d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reclaimed space: 0B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08" name="Shape 408"/>
          <p:cNvSpPr txBox="1"/>
          <p:nvPr>
            <p:ph idx="1" type="body"/>
          </p:nvPr>
        </p:nvSpPr>
        <p:spPr>
          <a:xfrm>
            <a:off x="663250" y="4273375"/>
            <a:ext cx="79746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 -a : 상태 관계없이 모든 컨테이너 출력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ps -q : 컨테이너 ID만 출력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63250" y="30541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모든 컨테이너 정지 및 삭제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10" name="Shape 410"/>
          <p:cNvGraphicFramePr/>
          <p:nvPr/>
        </p:nvGraphicFramePr>
        <p:xfrm>
          <a:off x="952500" y="34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 -a -q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56e89dd10229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5d0ef0ce7510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dc973f626abd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x="952500" y="50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stop $(docker ps -a -q)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rm $(docker ps -a -q)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12" name="Shape 412"/>
          <p:cNvSpPr txBox="1"/>
          <p:nvPr>
            <p:ph idx="1" type="body"/>
          </p:nvPr>
        </p:nvSpPr>
        <p:spPr>
          <a:xfrm>
            <a:off x="663250" y="57211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$(docker ps -a -q)</a:t>
            </a:r>
            <a:r>
              <a:rPr lang="en" sz="1400"/>
              <a:t> : 컨테이너 ID값을  실행 명령의 입력값으로 전달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컨테이너 다루기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네트워크 상태 확인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419" name="Shape 41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Shape 42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2" name="Shape 422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4419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#docker run -i -t --name network_test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root@f0db180e6ca4:/#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eth0      Link encap:Ethernet  HWaddr 02:42:ac:11:00:02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inet addr:172.17.0.2  Bcast:0.0.0.0  Mask:255.255.0.0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UP BROADCAST RUNNING MULTICAST  MTU:1500  Metric:1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RX packets:6 errors:0 dropped:0 overruns:0 frame:0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TX packets:0 errors:0 dropped:0 overruns:0 carrier:0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collisions:0 txqueuelen:0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RX bytes:508 (508.0 B)  TX bytes:0 (0.0 B)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        Link encap:Local Loopback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inet addr:127.0.0.1  Mask:255.0.0.0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UP LOOPBACK RUNNING  MTU:65536  Metric:1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RX packets:0 errors:0 dropped:0 overruns:0 frame:0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TX packets:0 errors:0 dropped:0 overruns:0 carrier:0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collisions:0 txqueuelen:1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RX bytes:0 (0.0 B)  TX bytes:0 (0.0 B)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23" name="Shape 423"/>
          <p:cNvSpPr txBox="1"/>
          <p:nvPr>
            <p:ph idx="1" type="body"/>
          </p:nvPr>
        </p:nvSpPr>
        <p:spPr>
          <a:xfrm>
            <a:off x="663250" y="5797375"/>
            <a:ext cx="7974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-p : 호스트 포트 와 컨테이너 포트 연결 옵션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특정 [호스트 IP:포트] 와 컨테이터 포트 연결 가능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63250" y="4730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컨테이너 생성시 외부 포트 연결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25" name="Shape 425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myserver -p 80:80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webserver -p 3306:3306 -p 192.168.35.51:8888:8080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00" y="1689850"/>
            <a:ext cx="3113850" cy="30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애플리케이션 구축</a:t>
            </a:r>
            <a:endParaRPr/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서비스 컨테이너 화</a:t>
            </a:r>
            <a:endParaRPr sz="1400"/>
          </a:p>
        </p:txBody>
      </p:sp>
      <p:cxnSp>
        <p:nvCxnSpPr>
          <p:cNvPr id="433" name="Shape 43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Shape 43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63250" y="1758775"/>
            <a:ext cx="7974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컨테이너에 하나의 애플리케이션만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컨테이너간 독립성 보장으로 버전관리 및 소스모듈화 등이 쉬움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한 컨테이너에 프로세스 하나만 실행 = 도커 철학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63250" y="29017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워드프레스 블로그 서비스 구축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38" name="Shape 438"/>
          <p:cNvGraphicFramePr/>
          <p:nvPr/>
        </p:nvGraphicFramePr>
        <p:xfrm>
          <a:off x="952500" y="40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-d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--name wordpressdb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-e MYSQL_ROOT_PASSWORD=password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-e MYSQL_DATABASE=wordpress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mysql:5.7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39" name="Shape 439"/>
          <p:cNvSpPr txBox="1"/>
          <p:nvPr>
            <p:ph idx="1" type="body"/>
          </p:nvPr>
        </p:nvSpPr>
        <p:spPr>
          <a:xfrm>
            <a:off x="663250" y="3282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데이터베이스 와 워드프레스 웹서버 컨테이너 생성 및 연동</a:t>
            </a:r>
            <a:endParaRPr/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952500" y="3663775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Mysql 컨테이너 생성 및 실행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63250" y="5035375"/>
            <a:ext cx="7974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-d : Detached 모드, 백그라운드 에서 동작하는 애플리케이션으로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-e : 내부 환경 변수 설정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애플리케이션 구축</a:t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워드프레스 블로그 서비스 구축</a:t>
            </a:r>
            <a:endParaRPr sz="1400"/>
          </a:p>
        </p:txBody>
      </p:sp>
      <p:cxnSp>
        <p:nvCxnSpPr>
          <p:cNvPr id="448" name="Shape 44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Shape 44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1" name="Shape 451"/>
          <p:cNvGraphicFramePr/>
          <p:nvPr/>
        </p:nvGraphicFramePr>
        <p:xfrm>
          <a:off x="952500" y="20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-e WORDPRESS_DB_PASSWORD=password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--name wordpress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--link wordpressdb:mysql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-p 80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wordpress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52" name="Shape 452"/>
          <p:cNvSpPr txBox="1"/>
          <p:nvPr>
            <p:ph idx="1" type="body"/>
          </p:nvPr>
        </p:nvSpPr>
        <p:spPr>
          <a:xfrm>
            <a:off x="952500" y="1629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Wordpress 웹 컨테이너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63250" y="3130375"/>
            <a:ext cx="79746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--link : 컨테이너간 접근시 별명으로 접근 가능하도록 설정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wordpressdb 컨테이너를 mysql 별명으로 접근가능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주의사항 : --link 에 입력된 컨테이너가 중지 또는 존재하지 않으면 실행 불가능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-p 80 : 호스트의 특정포트와 컨테이너의 80포트를 연결</a:t>
            </a:r>
            <a:endParaRPr sz="1400"/>
          </a:p>
        </p:txBody>
      </p:sp>
      <p:graphicFrame>
        <p:nvGraphicFramePr>
          <p:cNvPr id="454" name="Shape 454"/>
          <p:cNvGraphicFramePr/>
          <p:nvPr/>
        </p:nvGraphicFramePr>
        <p:xfrm>
          <a:off x="952500" y="45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exec wordpress /usr/bin/apt-get update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exec wordpress /usr/bin/apt-get install iputils-ping -y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exec wordpress ping -c 2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PING mysql (172.17.0.2): 56 data bytes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 bytes from 172.17.0.2: icmp_seq=0 ttl=64 time=0.076 ms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 bytes from 172.17.0.2: icmp_seq=1 ttl=64 time=0.062 ms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--- mysql ping statistics ---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packets transmitted, 2 packets received, 0% packet lo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55" name="Shape 455"/>
          <p:cNvSpPr txBox="1"/>
          <p:nvPr>
            <p:ph idx="1" type="body"/>
          </p:nvPr>
        </p:nvSpPr>
        <p:spPr>
          <a:xfrm>
            <a:off x="663250" y="60259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exec</a:t>
            </a:r>
            <a:r>
              <a:rPr lang="en" sz="1400"/>
              <a:t> : 컨테이너 내부에서 명령어를 실행한 뒤 그 결과값을 반환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애플리케이션 구축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워드프레스 블로그 서비스 구축</a:t>
            </a:r>
            <a:endParaRPr sz="1400"/>
          </a:p>
        </p:txBody>
      </p:sp>
      <p:cxnSp>
        <p:nvCxnSpPr>
          <p:cNvPr id="462" name="Shape 46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Shape 46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5" name="Shape 465"/>
          <p:cNvGraphicFramePr/>
          <p:nvPr/>
        </p:nvGraphicFramePr>
        <p:xfrm>
          <a:off x="952500" y="2082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ps</a:t>
                      </a:r>
                      <a:b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 ID        IMAGE                    COMMAND                    CREATED                STATUS                  PORTS                             NAMES</a:t>
                      </a:r>
                      <a:b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8ba76563b8e1        wordpress           "docker-entrypoint..."   4 minutes ago       Up 4 minutes        0.0.0.0:32770-&gt;80/tcp   wordpress</a:t>
                      </a:r>
                      <a:b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9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5cfe97da35cb          mysql:5.7             "docker-entrypoint..."   6 minutes ago       Up 6 minutes        3306/tcp                         wordpressdb</a:t>
                      </a:r>
                      <a:endParaRPr sz="9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66" name="Shape 466"/>
          <p:cNvSpPr txBox="1"/>
          <p:nvPr>
            <p:ph idx="1" type="body"/>
          </p:nvPr>
        </p:nvSpPr>
        <p:spPr>
          <a:xfrm>
            <a:off x="952500" y="1698259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63250" y="2825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wordpress 웹서버 80포트는 호스트의 32770 포트로 연결됨</a:t>
            </a:r>
            <a:endParaRPr sz="1400"/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3208359"/>
            <a:ext cx="4240275" cy="3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레이어</a:t>
            </a:r>
            <a:endParaRPr sz="1400"/>
          </a:p>
        </p:txBody>
      </p:sp>
      <p:cxnSp>
        <p:nvCxnSpPr>
          <p:cNvPr id="475" name="Shape 47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Shape 47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63250" y="1682575"/>
            <a:ext cx="79746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이미지로 컨테이너를 생성하면 이미지는 읽기전용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변경정보는 변경사항만 별도로 저장, 컨테이너 정보 보존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예) mysql 의 DB 저장 데이터는 컨테이너 레이어 공간에 저장됨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레이어의 데이터는 컨테이너 삭제와 함께 삭제되어 복구 불가능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3024188"/>
            <a:ext cx="76009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>
            <p:ph idx="1" type="body"/>
          </p:nvPr>
        </p:nvSpPr>
        <p:spPr>
          <a:xfrm>
            <a:off x="663250" y="50353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</a:t>
            </a:r>
            <a:endParaRPr sz="1400"/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63250" y="5416375"/>
            <a:ext cx="79746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데이터를 영구적으로 보관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호스트볼륨을 공유 또는 볼륨 컨테이너 이용가능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98100" y="14981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장 도커란 ?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1838900" y="3022200"/>
            <a:ext cx="6920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가상머신 과 도커 컨테이너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도커엔진 설치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도커 데몬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호스트 공유 볼륨 공유</a:t>
            </a:r>
            <a:endParaRPr sz="1400"/>
          </a:p>
        </p:txBody>
      </p:sp>
      <p:cxnSp>
        <p:nvCxnSpPr>
          <p:cNvPr id="488" name="Shape 48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Shape 48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63250" y="3206575"/>
            <a:ext cx="79746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-v : 호스트의 디렉토리 및 파일을 컨테이너의 디렉토리 및 파일과 공유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리눅스 시스템 관점 : 파일 및 디렉토리를 마운트하는 구조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호스트 /home/wordpress_db =공유= 컨테이너 /var/lib/mysql</a:t>
            </a:r>
            <a:endParaRPr/>
          </a:p>
        </p:txBody>
      </p:sp>
      <p:graphicFrame>
        <p:nvGraphicFramePr>
          <p:cNvPr id="492" name="Shape 49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--name wordpressdb_hostvolume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-e MYSQL_ROOT_PASSWORD=password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-e MYSQL_DATABASE=wordpress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/home/wordpress_db:/var/lib/mysql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mysql:5.7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3" name="Shape 49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공유 볼륨을 사용한 Mysql 컨테이너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94" name="Shape 494"/>
          <p:cNvGraphicFramePr/>
          <p:nvPr/>
        </p:nvGraphicFramePr>
        <p:xfrm>
          <a:off x="952500" y="46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ls /home/wordpress_db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auto.cnf    ca.pem           client-key.pem  ibdata1      ib_logfile1  mysql               private_key.pem  server-cert.pem  sys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ca-key.pem  client-cert.pem  ib_buffer_pool  ib_logfile0  ibtmp1       performance_schema  public_key.pem   server-key.pem   wordpress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5" name="Shape 495"/>
          <p:cNvSpPr txBox="1"/>
          <p:nvPr>
            <p:ph idx="1" type="body"/>
          </p:nvPr>
        </p:nvSpPr>
        <p:spPr>
          <a:xfrm>
            <a:off x="952500" y="4220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/home/wordpress_db 폴더확인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96" name="Shape 496"/>
          <p:cNvGraphicFramePr/>
          <p:nvPr/>
        </p:nvGraphicFramePr>
        <p:xfrm>
          <a:off x="952500" y="58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exec wordpressdb_hostvolume mount | grep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/dev/mapper/centos-root on /var/lib/mysql type xfs (rw,relatime,attr2,inode64,noquota)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97" name="Shape 497"/>
          <p:cNvSpPr txBox="1"/>
          <p:nvPr>
            <p:ph idx="1" type="body"/>
          </p:nvPr>
        </p:nvSpPr>
        <p:spPr>
          <a:xfrm>
            <a:off x="952500" y="5439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wordpressdb_hostvolume 컨테이너의 mysql 마운트 정보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컨테이너 공유</a:t>
            </a:r>
            <a:endParaRPr sz="1400"/>
          </a:p>
        </p:txBody>
      </p:sp>
      <p:cxnSp>
        <p:nvCxnSpPr>
          <p:cNvPr id="504" name="Shape 5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Shape 5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63250" y="3206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--volumes-from : 다른 컨테이너의 볼륨을 공유</a:t>
            </a:r>
            <a:endParaRPr/>
          </a:p>
        </p:txBody>
      </p:sp>
      <p:graphicFrame>
        <p:nvGraphicFramePr>
          <p:cNvPr id="508" name="Shape 508"/>
          <p:cNvGraphicFramePr/>
          <p:nvPr/>
        </p:nvGraphicFramePr>
        <p:xfrm>
          <a:off x="952500" y="24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--name volumes_from_container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--volumes-from wordpressdb_hostvolume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09" name="Shape 509"/>
          <p:cNvSpPr txBox="1"/>
          <p:nvPr>
            <p:ph idx="1" type="body"/>
          </p:nvPr>
        </p:nvSpPr>
        <p:spPr>
          <a:xfrm>
            <a:off x="952500" y="2010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컨테이너의</a:t>
            </a:r>
            <a:r>
              <a:rPr lang="en" sz="1400"/>
              <a:t> 공유 볼륨을 사용한 Mysql 컨테이너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10" name="Shape 510"/>
          <p:cNvGraphicFramePr/>
          <p:nvPr/>
        </p:nvGraphicFramePr>
        <p:xfrm>
          <a:off x="952500" y="401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68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ls /var/lib/mysql/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auto.cnf    ca.pem           client-key.pem  ib_logfile0  ibdata1  mysql               private_key.pem  server-cert.pem  sys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ca-key.pem  client-cert.pem  ib_buffer_pool  ib_logfile1  ibtmp1   performance_schema  public_key.pem   server-key.pem   wordpress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mount | grep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/dev/mapper/centos-root on /var/lib/mysql type xfs (rw,relatime,attr2,inode64,noquota)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11" name="Shape 511"/>
          <p:cNvSpPr txBox="1"/>
          <p:nvPr>
            <p:ph idx="1" type="body"/>
          </p:nvPr>
        </p:nvSpPr>
        <p:spPr>
          <a:xfrm>
            <a:off x="952500" y="3611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새로 생성된 컨테이너의 공유된 폴더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옵션으로 볼륨을 사용하는 컨테이너를 다른 컨테이너와 공유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자체 제공 볼륨 기능</a:t>
            </a:r>
            <a:endParaRPr sz="1400"/>
          </a:p>
        </p:txBody>
      </p:sp>
      <p:cxnSp>
        <p:nvCxnSpPr>
          <p:cNvPr id="519" name="Shape 51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Shape 52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2" name="Shape 52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create --name 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3" name="Shape 52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볼륨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24" name="Shape 524"/>
          <p:cNvGraphicFramePr/>
          <p:nvPr/>
        </p:nvGraphicFramePr>
        <p:xfrm>
          <a:off x="952500" y="30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   myvolume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5" name="Shape 525"/>
          <p:cNvSpPr txBox="1"/>
          <p:nvPr>
            <p:ph idx="1" type="body"/>
          </p:nvPr>
        </p:nvSpPr>
        <p:spPr>
          <a:xfrm>
            <a:off x="952500" y="2620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새로 생성된 볼륨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26" name="Shape 526"/>
          <p:cNvGraphicFramePr/>
          <p:nvPr/>
        </p:nvGraphicFramePr>
        <p:xfrm>
          <a:off x="952500" y="40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myvolume_1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myvolume:/root/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root@0259f65f9603:/#  echo hello, volume! &gt;&gt; /root/volume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7" name="Shape 527"/>
          <p:cNvSpPr txBox="1"/>
          <p:nvPr>
            <p:ph idx="1" type="body"/>
          </p:nvPr>
        </p:nvSpPr>
        <p:spPr>
          <a:xfrm>
            <a:off x="952500" y="3687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myvolume_1 볼륨 컨테이너 생성 후 파일 생성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28" name="Shape 528"/>
          <p:cNvGraphicFramePr/>
          <p:nvPr/>
        </p:nvGraphicFramePr>
        <p:xfrm>
          <a:off x="952500" y="530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myvolume_2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myvolume:/root/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root@493dae2bc70b:/# cat /root/volume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hello, volume!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9" name="Shape 529"/>
          <p:cNvSpPr txBox="1"/>
          <p:nvPr>
            <p:ph idx="1" type="body"/>
          </p:nvPr>
        </p:nvSpPr>
        <p:spPr>
          <a:xfrm>
            <a:off x="952500" y="4906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Myvolume_2 </a:t>
            </a:r>
            <a:r>
              <a:rPr lang="en" sz="1400"/>
              <a:t>볼륨 컨테이너 생성 후 볼륨 파일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정보</a:t>
            </a:r>
            <a:endParaRPr sz="1400"/>
          </a:p>
        </p:txBody>
      </p:sp>
      <p:cxnSp>
        <p:nvCxnSpPr>
          <p:cNvPr id="536" name="Shape 53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Shape 53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9" name="Shape 539"/>
          <p:cNvGraphicFramePr/>
          <p:nvPr/>
        </p:nvGraphicFramePr>
        <p:xfrm>
          <a:off x="952500" y="309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inspect --type volume 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{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"CreatedAt": "2017-11-04T20:00:59+09:00",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"Driver": "local",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"Labels": {},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"Mountpoint": "/var/lib/docker/volumes/myvolume/_data",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"Name": "myvolume",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"Options": {},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"Scope": "local"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}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40" name="Shape 540"/>
          <p:cNvSpPr txBox="1"/>
          <p:nvPr>
            <p:ph idx="1" type="body"/>
          </p:nvPr>
        </p:nvSpPr>
        <p:spPr>
          <a:xfrm>
            <a:off x="952500" y="2696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정보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63250" y="1682575"/>
            <a:ext cx="7974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엔진에서 볼륨은 디렉토리에 상응하는 단위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볼륨은 다양한 스토리지 백엔드 플러그인 드라이버 사용가능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기본적으로 제공되는 드라이버는 local</a:t>
            </a:r>
            <a:endParaRPr sz="1400"/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63250" y="5111575"/>
            <a:ext cx="7974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inspect</a:t>
            </a:r>
            <a:r>
              <a:rPr lang="en" sz="1400"/>
              <a:t> : 컨테이너, 이미지, 볼륨 등 도커 구성 단위의 정보 확인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 type : 정보를 확인할 종류를 명시 (image 또는 volume)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생성시 볼륨 생성</a:t>
            </a:r>
            <a:endParaRPr sz="1400"/>
          </a:p>
        </p:txBody>
      </p:sp>
      <p:cxnSp>
        <p:nvCxnSpPr>
          <p:cNvPr id="549" name="Shape 54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Shape 55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2" name="Shape 55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-i -t --name volume_auto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/root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53" name="Shape 55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volume_auto 볼륨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54" name="Shape 554"/>
          <p:cNvGraphicFramePr/>
          <p:nvPr/>
        </p:nvGraphicFramePr>
        <p:xfrm>
          <a:off x="952500" y="355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c3fd49eb43304d610d2cc4528b2fef1594f9dcb52b5f04772932294f2948465a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myvolume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55" name="Shape 555"/>
          <p:cNvSpPr txBox="1"/>
          <p:nvPr>
            <p:ph idx="1" type="body"/>
          </p:nvPr>
        </p:nvSpPr>
        <p:spPr>
          <a:xfrm>
            <a:off x="952500" y="3153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정보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63250" y="2749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/root : 컨테이너 생성시 /root 폴더용 볼륨이 자동 생성됨</a:t>
            </a:r>
            <a:endParaRPr sz="1400"/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63250" y="4349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c2fd49 로 시작하는 ID 의 볼륨이 생성됨</a:t>
            </a:r>
            <a:endParaRPr sz="1400"/>
          </a:p>
        </p:txBody>
      </p:sp>
      <p:graphicFrame>
        <p:nvGraphicFramePr>
          <p:cNvPr id="558" name="Shape 558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container inspect volume_auto | grep c3fd49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"Name": "c3fd49eb43304d610d2cc4528b2fef1594f9dcb52b5f04772932294f2948465a",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"Source": "/var/lib/docker/volumes/c3fd49eb43304d610d2cc4528b2fef1594f9dcb52b5f04772932294f2948465a/_data",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59" name="Shape 559"/>
          <p:cNvSpPr txBox="1"/>
          <p:nvPr>
            <p:ph idx="1" type="body"/>
          </p:nvPr>
        </p:nvSpPr>
        <p:spPr>
          <a:xfrm>
            <a:off x="952500" y="4754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정보 확인</a:t>
            </a:r>
            <a:endParaRPr sz="1400"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디렉토리 쓰기권한 설정</a:t>
            </a:r>
            <a:endParaRPr sz="1400"/>
          </a:p>
        </p:txBody>
      </p:sp>
      <p:cxnSp>
        <p:nvCxnSpPr>
          <p:cNvPr id="566" name="Shape 5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Shape 5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9" name="Shape 56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 -i -t --name datavol1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/root/data1:z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/root/data2:Z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bash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 --name datavol2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--volumes-from=datavol1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-d ubuntu:14.04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touch /root/data2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touch: cannot touch ‘/data2/mydata’: Permission denied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70" name="Shape 570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쓰기 제한 볼륨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63250" y="3968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[볼륨명]:Z : 다른 컨테이너가 볼륨을 쓰지 못하도록 쓰기권한 제어</a:t>
            </a:r>
            <a:endParaRPr sz="1400"/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63250" y="4349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datavol2 컨테이너는 /root/data1 는 쓰기 가능, /root/data2 쓰기 불가능</a:t>
            </a:r>
            <a:endParaRPr sz="1400"/>
          </a:p>
        </p:txBody>
      </p:sp>
      <p:sp>
        <p:nvSpPr>
          <p:cNvPr id="573" name="Shape 573"/>
          <p:cNvSpPr txBox="1"/>
          <p:nvPr/>
        </p:nvSpPr>
        <p:spPr>
          <a:xfrm>
            <a:off x="7823250" y="512425"/>
            <a:ext cx="34320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! 에러발생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디렉토리 쓰기권한 설정</a:t>
            </a:r>
            <a:endParaRPr sz="1400"/>
          </a:p>
        </p:txBody>
      </p:sp>
      <p:cxnSp>
        <p:nvCxnSpPr>
          <p:cNvPr id="580" name="Shape 58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Shape 58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83" name="Shape 58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--name datavol1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/home/data1:/root/data1:rw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-v /home/data2:/root/data2:ro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 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run  -i -t --name datavol2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--volumes-from=datavol1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ubuntu:14.04 \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touch /root/data2/mydata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touch: cannot touch ‘/root/data2/mydata’: Read-only file system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84" name="Shape 58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RO/RW 권한 </a:t>
            </a:r>
            <a:r>
              <a:rPr lang="en" sz="1400"/>
              <a:t>볼륨 컨테이너 생성</a:t>
            </a:r>
            <a:endParaRPr sz="1400"/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63250" y="3968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[호스트볼륨]:[볼륨명]:rw : 볼륨 읽기 쓰기 권한 제공</a:t>
            </a:r>
            <a:endParaRPr sz="1400"/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63250" y="4730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datavol2 컨테이너는 /root/data1 는 쓰기 가능, /root/data2 쓰기 불가능</a:t>
            </a:r>
            <a:endParaRPr sz="1400"/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63250" y="4349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-v [호스트볼륨]:[볼륨명]:ro : </a:t>
            </a:r>
            <a:r>
              <a:rPr lang="en" sz="1400"/>
              <a:t>볼륨 읽기 권한만 제공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삭제</a:t>
            </a:r>
            <a:endParaRPr sz="1400"/>
          </a:p>
        </p:txBody>
      </p:sp>
      <p:cxnSp>
        <p:nvCxnSpPr>
          <p:cNvPr id="594" name="Shape 59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Shape 59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7" name="Shape 597"/>
          <p:cNvGraphicFramePr/>
          <p:nvPr/>
        </p:nvGraphicFramePr>
        <p:xfrm>
          <a:off x="9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df68dd10e59ddf5bb183ede2fab5e70bec90ef417aab703576a0cf72d18b5b39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f3ae91d2af119336e17cc1d25f908559bc90bf8767badf70defd96c7c5166a31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myvolume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98" name="Shape 598"/>
          <p:cNvSpPr txBox="1"/>
          <p:nvPr>
            <p:ph idx="1" type="body"/>
          </p:nvPr>
        </p:nvSpPr>
        <p:spPr>
          <a:xfrm>
            <a:off x="952500" y="2087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볼륨은 컨테이너를 삭제 해도 자동으로 삭제 되지 않는다.</a:t>
            </a:r>
            <a:endParaRPr sz="1400"/>
          </a:p>
        </p:txBody>
      </p:sp>
      <p:graphicFrame>
        <p:nvGraphicFramePr>
          <p:cNvPr id="600" name="Shape 600"/>
          <p:cNvGraphicFramePr/>
          <p:nvPr/>
        </p:nvGraphicFramePr>
        <p:xfrm>
          <a:off x="952500" y="39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rm 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df68dd10e59ddf5bb183ede2fab5e70bec90ef417aab703576a0cf72d18b5b39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local               f3ae91d2af119336e17cc1d25f908559bc90bf8767badf70defd96c7c5166a31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01" name="Shape 601"/>
          <p:cNvSpPr txBox="1"/>
          <p:nvPr>
            <p:ph idx="1" type="body"/>
          </p:nvPr>
        </p:nvSpPr>
        <p:spPr>
          <a:xfrm>
            <a:off x="952500" y="3534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myvolume </a:t>
            </a:r>
            <a:r>
              <a:rPr lang="en" sz="1400"/>
              <a:t>볼륨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볼륨</a:t>
            </a:r>
            <a:endParaRPr/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볼륨 삭제</a:t>
            </a:r>
            <a:endParaRPr sz="1400"/>
          </a:p>
        </p:txBody>
      </p:sp>
      <p:cxnSp>
        <p:nvCxnSpPr>
          <p:cNvPr id="608" name="Shape 60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Shape 60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11" name="Shape 611"/>
          <p:cNvGraphicFramePr/>
          <p:nvPr/>
        </p:nvGraphicFramePr>
        <p:xfrm>
          <a:off x="9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volume prune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WARNING! This will remove all volumes not used by at least one container.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you sure you want to continue? [y/N] 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Deleted Volumes: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c3fd49eb43304d610d2cc4528b2fef1594f9dcb52b5f04772932294f2948465a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reclaimed space: 245.1MB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12" name="Shape 612"/>
          <p:cNvSpPr txBox="1"/>
          <p:nvPr>
            <p:ph idx="1" type="body"/>
          </p:nvPr>
        </p:nvSpPr>
        <p:spPr>
          <a:xfrm>
            <a:off x="952500" y="2087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사용하지 않은 볼륨 한번에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63250" y="4273375"/>
            <a:ext cx="7974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 sz="1400"/>
              <a:t>스테이트리스(stateless) 컨테이너 : 데이터를 외부 볼륨에 저장하는 방식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스테이트 풀(stateful) 컨테이너 : 데이터를 컨테이너 내부에 저장 하는 방식</a:t>
            </a:r>
            <a:endParaRPr sz="1400"/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사용하지 않은 볼륨 리스트는 한번에 삭제가능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네트워크 구조</a:t>
            </a:r>
            <a:endParaRPr sz="1400"/>
          </a:p>
        </p:txBody>
      </p:sp>
      <p:cxnSp>
        <p:nvCxnSpPr>
          <p:cNvPr id="621" name="Shape 62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Shape 62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23" name="Shape 62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24" name="Shape 624"/>
          <p:cNvGraphicFramePr/>
          <p:nvPr/>
        </p:nvGraphicFramePr>
        <p:xfrm>
          <a:off x="952500" y="34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root@d286b8157298:/#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eth0      Link encap:Ethernet  HWaddr 02:42:ac:11:00:02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inet addr:172.17.0.2  Bcast:0.0.0.0  Mask:255.255.0.0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..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25" name="Shape 625"/>
          <p:cNvSpPr txBox="1"/>
          <p:nvPr>
            <p:ph idx="1" type="body"/>
          </p:nvPr>
        </p:nvSpPr>
        <p:spPr>
          <a:xfrm>
            <a:off x="952500" y="3077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네트워크 정보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내부 IP는 순차적으로 할당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생성, 재시작시 변경될 수 있음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호스트에 veth 디바이스가 생성됨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 마다 외부 통신을 위해 호스트에 가상 네트워크 인터페이스(veth) 생성</a:t>
            </a:r>
            <a:endParaRPr sz="1400"/>
          </a:p>
        </p:txBody>
      </p:sp>
      <p:graphicFrame>
        <p:nvGraphicFramePr>
          <p:cNvPr id="627" name="Shape 627"/>
          <p:cNvGraphicFramePr/>
          <p:nvPr/>
        </p:nvGraphicFramePr>
        <p:xfrm>
          <a:off x="952500" y="48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docker0: flags=4163&lt;UP,BROADCAST,RUNNING,MULTICAST&gt;  mtu 1500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inet 172.17.0.1  netmask 255.255.0.0  broadcast 0.0.0.0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veth95fa667: flags=4163&lt;UP,BROADCAST,RUNNING,MULTICAST&gt;  mtu 1500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inet6 fe80::dc85:72ff:fe5e:6285  prefixlen 64  scopeid 0x20&lt;link&gt;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28" name="Shape 628"/>
          <p:cNvSpPr txBox="1"/>
          <p:nvPr>
            <p:ph idx="1" type="body"/>
          </p:nvPr>
        </p:nvSpPr>
        <p:spPr>
          <a:xfrm>
            <a:off x="952500" y="4449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네트워크 정보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도커(Docker)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63250" y="1301575"/>
            <a:ext cx="7974600" cy="51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리눅스 컨테이너에 여러기능을 추가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애플리케이션을 컨테이너로 좀더 쉽게 사용할 수 있게 만든 오픈소스 프로젝트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2013년 3월  dotCloud 창업자 Solomon Hykes 가 Pycon Conference 에서 발표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언어로 작성 된 “The future of linux Containers”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가상 머신과 달리 성능손실이 거의 없는 차세대 클라우드 솔루션으로 주목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프로젝트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도커 컴포즈, 도커머신, 레지스트리, Kitematic 등 다양한 프로젝트 존재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일반적 도커 : 도커엔진을 의미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도커 프로젝트는 도커 엔진을 효율적으로 사용하기 위한 도구들</a:t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Shape 1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</a:t>
            </a:r>
            <a:r>
              <a:rPr lang="en" sz="1200">
                <a:solidFill>
                  <a:schemeClr val="lt1"/>
                </a:solidFill>
              </a:rPr>
              <a:t>장 도커란 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800" y="504925"/>
            <a:ext cx="1785175" cy="15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네트워크 구조</a:t>
            </a:r>
            <a:endParaRPr sz="1400"/>
          </a:p>
        </p:txBody>
      </p:sp>
      <p:cxnSp>
        <p:nvCxnSpPr>
          <p:cNvPr id="635" name="Shape 6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Shape 6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37" name="Shape 6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8" name="Shape 638"/>
          <p:cNvGraphicFramePr/>
          <p:nvPr/>
        </p:nvGraphicFramePr>
        <p:xfrm>
          <a:off x="9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brctl show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bridge name	bridge id		STP enabled	interfaces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docker0		8000.024252d9f225	no		veth95fa667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39" name="Shape 639"/>
          <p:cNvSpPr txBox="1"/>
          <p:nvPr>
            <p:ph idx="1" type="body"/>
          </p:nvPr>
        </p:nvSpPr>
        <p:spPr>
          <a:xfrm>
            <a:off x="952500" y="2087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docker0  브리지 정보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호스트 veth 디바이스는 docker0 브리지에 바인딩됨 </a:t>
            </a:r>
            <a:endParaRPr sz="1400"/>
          </a:p>
        </p:txBody>
      </p:sp>
      <p:pic>
        <p:nvPicPr>
          <p:cNvPr id="641" name="Shape 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28" y="3340725"/>
            <a:ext cx="4513294" cy="2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63250" y="1301575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네트워크 기능</a:t>
            </a:r>
            <a:endParaRPr sz="1400"/>
          </a:p>
        </p:txBody>
      </p:sp>
      <p:cxnSp>
        <p:nvCxnSpPr>
          <p:cNvPr id="648" name="Shape 64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Shape 64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50" name="Shape 65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51" name="Shape 651"/>
          <p:cNvGraphicFramePr/>
          <p:nvPr/>
        </p:nvGraphicFramePr>
        <p:xfrm>
          <a:off x="952500" y="31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network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NETWORK ID          NAME                DRIVER              SCOPE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c5a1645cca4e        bridge              bridge              local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1fcd84e8dc17        docker_gwbridge     bridge              local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6ed0fb9a6fff        host                host                local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61c80b79c426        none                null                local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52" name="Shape 652"/>
          <p:cNvSpPr txBox="1"/>
          <p:nvPr>
            <p:ph idx="1" type="body"/>
          </p:nvPr>
        </p:nvSpPr>
        <p:spPr>
          <a:xfrm>
            <a:off x="952500" y="2772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도커 네트워크 리스트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docker0  는</a:t>
            </a:r>
            <a:r>
              <a:rPr lang="en" sz="1400"/>
              <a:t> 기본제공 브리지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다양한 네트워크 드라이버 제공 (bridge, host, none, container, overlay)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플러그인 및 솔루션 (weave, flannel, openvswitch)</a:t>
            </a:r>
            <a:endParaRPr sz="1400"/>
          </a:p>
        </p:txBody>
      </p:sp>
      <p:graphicFrame>
        <p:nvGraphicFramePr>
          <p:cNvPr id="654" name="Shape 654"/>
          <p:cNvGraphicFramePr/>
          <p:nvPr/>
        </p:nvGraphicFramePr>
        <p:xfrm>
          <a:off x="952500" y="47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1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bridge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"Name": "bridge",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"Subnet": "172.17.0.0/16",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"Gateway": "172.17.0.1"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55" name="Shape 655"/>
          <p:cNvSpPr txBox="1"/>
          <p:nvPr>
            <p:ph idx="1" type="body"/>
          </p:nvPr>
        </p:nvSpPr>
        <p:spPr>
          <a:xfrm>
            <a:off x="952500" y="4373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도커  브리지 설정 정보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브리지 생성하기</a:t>
            </a:r>
            <a:endParaRPr sz="1400"/>
          </a:p>
        </p:txBody>
      </p:sp>
      <p:cxnSp>
        <p:nvCxnSpPr>
          <p:cNvPr id="662" name="Shape 66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Shape 66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4" name="Shape 66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5" name="Shape 66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network create --driver bridge mybridge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23daa7904394dfccd836c56f1ccdc6ab0919e87d5e5fb84f4574148f384d4cae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66" name="Shape 666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호스트에 mybridge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667" name="Shape 667"/>
          <p:cNvGraphicFramePr/>
          <p:nvPr/>
        </p:nvGraphicFramePr>
        <p:xfrm>
          <a:off x="952500" y="30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795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mynetwork_container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root@57dd1662ce3d:/#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root@57dd1662ce3d:/#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02:42:ac:13:00:02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addr:172.19.0.2  Bcast:0.0.0.0  Mask:255.255.0.0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68" name="Shape 668"/>
          <p:cNvSpPr txBox="1"/>
          <p:nvPr>
            <p:ph idx="1" type="body"/>
          </p:nvPr>
        </p:nvSpPr>
        <p:spPr>
          <a:xfrm>
            <a:off x="952500" y="2620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mybridge 네트워크 사용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669" name="Shape 669"/>
          <p:cNvGraphicFramePr/>
          <p:nvPr/>
        </p:nvGraphicFramePr>
        <p:xfrm>
          <a:off x="952500" y="52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network create --driver 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--subnet=172.72.0.0/16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--ip-range=172.72.0.0/24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--gateway=172.72.0.1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my_custom_network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a4709da563a5b2808d598b0adae5941ced4eadbb791502276ce59329f50212be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70" name="Shape 670"/>
          <p:cNvSpPr txBox="1"/>
          <p:nvPr>
            <p:ph idx="1" type="body"/>
          </p:nvPr>
        </p:nvSpPr>
        <p:spPr>
          <a:xfrm>
            <a:off x="952500" y="4830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ip 할당을 임의로 설정한 네트워크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63250" y="4425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컨테이너에 새로운 ip 가 할당됨 확인</a:t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호스트(host) 네트워크</a:t>
            </a:r>
            <a:endParaRPr sz="1400"/>
          </a:p>
        </p:txBody>
      </p:sp>
      <p:cxnSp>
        <p:nvCxnSpPr>
          <p:cNvPr id="678" name="Shape 67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Shape 67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80" name="Shape 68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81" name="Shape 681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795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network_host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host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root@docker1:/#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82" name="Shape 682"/>
          <p:cNvSpPr txBox="1"/>
          <p:nvPr>
            <p:ph idx="1" type="body"/>
          </p:nvPr>
        </p:nvSpPr>
        <p:spPr>
          <a:xfrm>
            <a:off x="952500" y="2391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네트워크를 사용한 network_host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63250" y="3587575"/>
            <a:ext cx="7974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이름이 호스트 도메인명 과 동일함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별도의 포트 연결 없이 컨테이너 애플리케이션 서비스 가능</a:t>
            </a:r>
            <a:endParaRPr sz="1400"/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63250" y="1682575"/>
            <a:ext cx="7974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컨테이너에 호스트 네트워크를 그대로 사용가능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네트워크를 별도로 만들 필요 없음</a:t>
            </a:r>
            <a:endParaRPr sz="1400"/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63250" y="4372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논(none)</a:t>
            </a:r>
            <a:r>
              <a:rPr lang="en"/>
              <a:t> 네트워크</a:t>
            </a:r>
            <a:endParaRPr sz="1400"/>
          </a:p>
        </p:txBody>
      </p:sp>
      <p:graphicFrame>
        <p:nvGraphicFramePr>
          <p:cNvPr id="686" name="Shape 686"/>
          <p:cNvGraphicFramePr/>
          <p:nvPr/>
        </p:nvGraphicFramePr>
        <p:xfrm>
          <a:off x="952500" y="55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60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network_none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none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87" name="Shape 687"/>
          <p:cNvSpPr txBox="1"/>
          <p:nvPr>
            <p:ph idx="1" type="body"/>
          </p:nvPr>
        </p:nvSpPr>
        <p:spPr>
          <a:xfrm>
            <a:off x="952500" y="5135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 네트워크를 사용한 network_host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63250" y="4730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네트워크를 사용하지 않는 구조</a:t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컨테이너(Container)</a:t>
            </a:r>
            <a:r>
              <a:rPr lang="en"/>
              <a:t> 네트워크</a:t>
            </a:r>
            <a:endParaRPr sz="1400"/>
          </a:p>
        </p:txBody>
      </p:sp>
      <p:cxnSp>
        <p:nvCxnSpPr>
          <p:cNvPr id="695" name="Shape 69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Shape 69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97" name="Shape 69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8" name="Shape 698"/>
          <p:cNvGraphicFramePr/>
          <p:nvPr/>
        </p:nvGraphicFramePr>
        <p:xfrm>
          <a:off x="952500" y="27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network_container_1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6a175d467e5a37e504c9a6b994efa89c451317bd917744488a3ce0f45a7613e8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network_container_2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container:network_container_1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bb0574edfb6c99c970caed8d0c78545b1863956254c55b830decb7111a8c77ef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99" name="Shape 699"/>
          <p:cNvSpPr txBox="1"/>
          <p:nvPr>
            <p:ph idx="1" type="body"/>
          </p:nvPr>
        </p:nvSpPr>
        <p:spPr>
          <a:xfrm>
            <a:off x="952500" y="2315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</a:t>
            </a:r>
            <a:r>
              <a:rPr lang="en" sz="1400"/>
              <a:t>네트워크를 사용한 network_container 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63250" y="3968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--net container:[다른 컨테이너 이름/ID] : 컨테이너 네트워크로 연결</a:t>
            </a:r>
            <a:endParaRPr sz="1400"/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63250" y="1682575"/>
            <a:ext cx="7974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다른 컨테이너 네트워크를 공유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IP, MAC, NIC 의 속성을 공유함</a:t>
            </a:r>
            <a:endParaRPr sz="1400"/>
          </a:p>
        </p:txBody>
      </p:sp>
      <p:graphicFrame>
        <p:nvGraphicFramePr>
          <p:cNvPr id="702" name="Shape 702"/>
          <p:cNvGraphicFramePr/>
          <p:nvPr/>
        </p:nvGraphicFramePr>
        <p:xfrm>
          <a:off x="952500" y="52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exec network_container_1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02:42:ac:11:00:03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addr:172.17.0.3  Bcast:0.0.0.0  Mask:255.255.0.0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exec network_container_2 ifconfig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eth0      Link encap:Ethernet  HWaddr 02:42:ac:11:00:03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inet addr:172.17.0.3  Bcast:0.0.0.0  Mask:255.255.0.0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03" name="Shape 703"/>
          <p:cNvSpPr txBox="1"/>
          <p:nvPr>
            <p:ph idx="1" type="body"/>
          </p:nvPr>
        </p:nvSpPr>
        <p:spPr>
          <a:xfrm>
            <a:off x="952500" y="4830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container_1 과 container_2 네트워크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63250" y="4273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-i -t -d : 옵션을 함께 사용하면 내부 쉘을 실행 하지만 내부로 들어가지 않고 컨테이너도 종료 되지 않음, 테스트 용도의 컨테이너 생성시 유용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브리지 네트워크와 --net-alias</a:t>
            </a:r>
            <a:endParaRPr sz="1400"/>
          </a:p>
        </p:txBody>
      </p:sp>
      <p:cxnSp>
        <p:nvCxnSpPr>
          <p:cNvPr id="711" name="Shape 71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Shape 71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13" name="Shape 71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4" name="Shape 714"/>
          <p:cNvGraphicFramePr/>
          <p:nvPr/>
        </p:nvGraphicFramePr>
        <p:xfrm>
          <a:off x="9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network_alias_container1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--net-alias service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8b1b201bc29d93c1a35f541647c87d2379749c0b1d3e3240a5f71129862e24f1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network_alias_container2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--net-alias service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eb5596c7a23596280debfb5c32afb2871c3644914516458707ab862584fd4730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network_alias_container3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--net-alias service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2832a48f2e3531d28cd5e37c3ee1dc3df870d760896c2a632c0ab7a080431d08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15" name="Shape 715"/>
          <p:cNvSpPr txBox="1"/>
          <p:nvPr>
            <p:ph idx="1" type="body"/>
          </p:nvPr>
        </p:nvSpPr>
        <p:spPr>
          <a:xfrm>
            <a:off x="952500" y="2087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service 호스트 이름으로 연결가능한 3개 컨테이너 생성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63250" y="4806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--net-alias [호스트 이름] : 컨테이너에 접근 가능한 호스트이름 설정</a:t>
            </a:r>
            <a:endParaRPr sz="1400"/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동일한 호스트 이름으로 여러 개의 컨테이너에 접근 가능</a:t>
            </a:r>
            <a:endParaRPr sz="1400"/>
          </a:p>
        </p:txBody>
      </p:sp>
      <p:graphicFrame>
        <p:nvGraphicFramePr>
          <p:cNvPr id="718" name="Shape 718"/>
          <p:cNvGraphicFramePr/>
          <p:nvPr/>
        </p:nvGraphicFramePr>
        <p:xfrm>
          <a:off x="952500" y="561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docker inspect network_alias_container1 | grep IPAddress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"SecondaryIPAddresses": null,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"IPAddress": "",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    "IPAddress": "172.19.0.3"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19" name="Shape 719"/>
          <p:cNvSpPr txBox="1"/>
          <p:nvPr>
            <p:ph idx="1" type="body"/>
          </p:nvPr>
        </p:nvSpPr>
        <p:spPr>
          <a:xfrm>
            <a:off x="952500" y="5211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network_alias_container1 컨테이너의 IP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네트워크</a:t>
            </a:r>
            <a:endParaRPr/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브리지 네트워크와 --net-alias</a:t>
            </a:r>
            <a:endParaRPr sz="1400"/>
          </a:p>
        </p:txBody>
      </p:sp>
      <p:cxnSp>
        <p:nvCxnSpPr>
          <p:cNvPr id="726" name="Shape 72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Shape 72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9" name="Shape 729"/>
          <p:cNvGraphicFramePr/>
          <p:nvPr/>
        </p:nvGraphicFramePr>
        <p:xfrm>
          <a:off x="952500" y="21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network_alias_ping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--net mybridge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root@0c42c30fa6bb:/# ping -c 1 service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service (172.19.0.4) 56(84) bytes of data.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network_alias_container2.mybridge (172.19.0.4): icmp_seq=1 ttl=64 time=0.056 ms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root@0c42c30fa6bb:/# ping -c 1 service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service (172.19.0.5) 56(84) bytes of data.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network_alias_container3.mybridge (172.19.0.5): icmp_seq=1 ttl=64 time=0.059 ms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root@0c42c30fa6bb:/# ping -c 1 service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PING service (172.19.0.3) 56(84) bytes of data.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bytes from network_alias_container1.mybridge (172.19.0.3): icmp_seq=1 ttl=64 time=0.059 ms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30" name="Shape 730"/>
          <p:cNvSpPr txBox="1"/>
          <p:nvPr>
            <p:ph idx="1" type="body"/>
          </p:nvPr>
        </p:nvSpPr>
        <p:spPr>
          <a:xfrm>
            <a:off x="952500" y="1782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alias_ping 컨테이너 생성 후 service 호스트 ping 테스트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63250" y="4730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도커 엔진 내장 DNS 가 --net-alias 옵션으로 service 이름에 대해 IP를 전달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로깅</a:t>
            </a:r>
            <a:endParaRPr/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json-file 로그 사용</a:t>
            </a:r>
            <a:endParaRPr sz="1400"/>
          </a:p>
        </p:txBody>
      </p:sp>
      <p:cxnSp>
        <p:nvCxnSpPr>
          <p:cNvPr id="738" name="Shape 73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Shape 73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40" name="Shape 74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1" name="Shape 741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logs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Initializing database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2017-11-05T10:20:38.822037Z 0 [Warning] TIMESTAMP with implicit DEFAULT value is deprecated. Please use --explicit_defaults_for_timestamp server option (see documentation for more details).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42" name="Shape 742"/>
          <p:cNvSpPr txBox="1"/>
          <p:nvPr>
            <p:ph idx="1" type="body"/>
          </p:nvPr>
        </p:nvSpPr>
        <p:spPr>
          <a:xfrm>
            <a:off x="952500" y="2391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로그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63250" y="37399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logs</a:t>
            </a:r>
            <a:r>
              <a:rPr lang="en" sz="1400"/>
              <a:t> : 컨테이너 로그확인</a:t>
            </a:r>
            <a:endParaRPr sz="1400"/>
          </a:p>
        </p:txBody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표준출력(StdOut) 과 에러(StdErr) 로그를 별도의 메타데이터 파일로 저장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로그파일 : /var/lib/docker/containers/컨테이너ID/컨테이너ID-json.log</a:t>
            </a:r>
            <a:endParaRPr sz="1400"/>
          </a:p>
        </p:txBody>
      </p:sp>
      <p:graphicFrame>
        <p:nvGraphicFramePr>
          <p:cNvPr id="745" name="Shape 745"/>
          <p:cNvGraphicFramePr/>
          <p:nvPr/>
        </p:nvGraphicFramePr>
        <p:xfrm>
          <a:off x="952500" y="46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logs --since 1509877247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2017-11-05T10:20:47.502681Z 0 [Note] InnoDB: Shutdown completed; log sequence number 12169513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2017-11-05T10:20:47.503756Z 0 [Note] InnoDB: Removed temporary tablespace data file: "ibtmp1"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46" name="Shape 746"/>
          <p:cNvSpPr txBox="1"/>
          <p:nvPr>
            <p:ph idx="1" type="body"/>
          </p:nvPr>
        </p:nvSpPr>
        <p:spPr>
          <a:xfrm>
            <a:off x="952500" y="4220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특정 시간 이후 로그 확인 (Unix 타임스템프 사용)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47" name="Shape 747"/>
          <p:cNvGraphicFramePr/>
          <p:nvPr/>
        </p:nvGraphicFramePr>
        <p:xfrm>
          <a:off x="952500" y="59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logs -f -t mysql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48" name="Shape 748"/>
          <p:cNvSpPr txBox="1"/>
          <p:nvPr>
            <p:ph idx="1" type="body"/>
          </p:nvPr>
        </p:nvSpPr>
        <p:spPr>
          <a:xfrm>
            <a:off x="952500" y="551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로그 스트림 출력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로깅</a:t>
            </a:r>
            <a:endParaRPr/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63250" y="2467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syslog</a:t>
            </a:r>
            <a:r>
              <a:rPr lang="en"/>
              <a:t> 로그 사용</a:t>
            </a:r>
            <a:endParaRPr sz="1400"/>
          </a:p>
        </p:txBody>
      </p:sp>
      <p:cxnSp>
        <p:nvCxnSpPr>
          <p:cNvPr id="755" name="Shape 75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Shape 75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57" name="Shape 75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8" name="Shape 758"/>
          <p:cNvGraphicFramePr/>
          <p:nvPr/>
        </p:nvGraphicFramePr>
        <p:xfrm>
          <a:off x="952500" y="3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--name syslog_container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--log-driver=syslog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echo syslogtest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59" name="Shape 759"/>
          <p:cNvSpPr txBox="1"/>
          <p:nvPr>
            <p:ph idx="1" type="body"/>
          </p:nvPr>
        </p:nvSpPr>
        <p:spPr>
          <a:xfrm>
            <a:off x="952500" y="3230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syslogtest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63250" y="2825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컨테이너 로그를 syslog로 보내 저장</a:t>
            </a:r>
            <a:endParaRPr sz="1400"/>
          </a:p>
        </p:txBody>
      </p:sp>
      <p:graphicFrame>
        <p:nvGraphicFramePr>
          <p:cNvPr id="761" name="Shape 761"/>
          <p:cNvGraphicFramePr/>
          <p:nvPr/>
        </p:nvGraphicFramePr>
        <p:xfrm>
          <a:off x="952500" y="49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cat /var/log/messages | grep syslogtest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Nov  5 19:39:54 docker1 314d3db5ee77[946]: syslogtest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62" name="Shape 762"/>
          <p:cNvSpPr txBox="1"/>
          <p:nvPr>
            <p:ph idx="1" type="body"/>
          </p:nvPr>
        </p:nvSpPr>
        <p:spPr>
          <a:xfrm>
            <a:off x="952500" y="4525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호스트의 message 로그에 기록된 로그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로그 드라이버</a:t>
            </a:r>
            <a:endParaRPr sz="1400"/>
          </a:p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로그를 저장하는 다양한 로그 드라이버 제공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대표적인 로그 드라이버 : syslog, journald, fluentd, awslogs </a:t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로깅</a:t>
            </a:r>
            <a:endParaRPr/>
          </a:p>
        </p:txBody>
      </p:sp>
      <p:cxnSp>
        <p:nvCxnSpPr>
          <p:cNvPr id="770" name="Shape 77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Shape 77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73" name="Shape 773"/>
          <p:cNvGraphicFramePr/>
          <p:nvPr/>
        </p:nvGraphicFramePr>
        <p:xfrm>
          <a:off x="952500" y="27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-h rsyslog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--name rsyslog_server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-p 514:514 -p 514:514/udp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root@rsyslog:/# vi /etc/rsyslog.conf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provides UDP syslog reception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$ModLoad imudp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$UDPServerRun 514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provides TCP syslog reception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$ModLoad imtcp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$InputTCPServerRun 514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74" name="Shape 774"/>
          <p:cNvSpPr txBox="1"/>
          <p:nvPr>
            <p:ph idx="1" type="body"/>
          </p:nvPr>
        </p:nvSpPr>
        <p:spPr>
          <a:xfrm>
            <a:off x="952500" y="2315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rsyslog 서버 컨테이너 생성 및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75" name="Shape 775"/>
          <p:cNvGraphicFramePr/>
          <p:nvPr/>
        </p:nvGraphicFramePr>
        <p:xfrm>
          <a:off x="952500" y="60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3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root@rsyslog:/# service rsyslog restart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76" name="Shape 776"/>
          <p:cNvSpPr txBox="1"/>
          <p:nvPr>
            <p:ph idx="1" type="body"/>
          </p:nvPr>
        </p:nvSpPr>
        <p:spPr>
          <a:xfrm>
            <a:off x="952500" y="5668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Rsyslog 서비스 재시작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원격 syslog 서버 저장방법 </a:t>
            </a:r>
            <a:endParaRPr sz="1400"/>
          </a:p>
        </p:txBody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63250" y="1682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syslog 원격 서버 설치, 로그 정보를 원격서버로 전달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원격 로그 저장방법 rsyslog 사용, </a:t>
            </a:r>
            <a:endParaRPr sz="1400"/>
          </a:p>
        </p:txBody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63250" y="53401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-h : 컨테이너 호스트 이름 지정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가상머신 과 도커 컨테이너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63250" y="1225375"/>
            <a:ext cx="79746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가상머신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하이퍼바이저를 통한 가상화로 성능 손실이 발생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완벽한 독립적 공간을 생성 하나, 이미지 용량이 크고 가상머신 배포에 부담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63250" y="2444575"/>
            <a:ext cx="7974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컨테이너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리눅스 Chroot, 네임스페이스, Cgroup 를 사용한 프로세스 단위 격리 환경 구성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애플리케이션 구동을 위한 라이브러리만 포함한 이미지생성, 용량이 작음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48786" t="0"/>
          <a:stretch/>
        </p:blipFill>
        <p:spPr>
          <a:xfrm>
            <a:off x="1525474" y="3620525"/>
            <a:ext cx="2300374" cy="27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50792" r="0" t="0"/>
          <a:stretch/>
        </p:blipFill>
        <p:spPr>
          <a:xfrm>
            <a:off x="4792889" y="3620525"/>
            <a:ext cx="2210309" cy="2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로깅</a:t>
            </a:r>
            <a:endParaRPr/>
          </a:p>
        </p:txBody>
      </p:sp>
      <p:cxnSp>
        <p:nvCxnSpPr>
          <p:cNvPr id="785" name="Shape 78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Shape 78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8" name="Shape 788"/>
          <p:cNvGraphicFramePr/>
          <p:nvPr/>
        </p:nvGraphicFramePr>
        <p:xfrm>
          <a:off x="952500" y="21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--log-driver=syslog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--log-opt syslog-address=tcp://192.168.35.51:514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--log-opt tag="mylog"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root@599eebe7568c:/# echo 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89" name="Shape 789"/>
          <p:cNvSpPr txBox="1"/>
          <p:nvPr>
            <p:ph idx="1" type="body"/>
          </p:nvPr>
        </p:nvSpPr>
        <p:spPr>
          <a:xfrm>
            <a:off x="952500" y="1782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클라이언트 컨테이너 생성  및 로그생성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790" name="Shape 790"/>
          <p:cNvGraphicFramePr/>
          <p:nvPr/>
        </p:nvGraphicFramePr>
        <p:xfrm>
          <a:off x="952500" y="50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3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root@rsyslog:/# cat -f /var/log/syslog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Nov  5 20:01:09 192.168.35.51 mylog[946]: #033]0;root@599eebe7568c: /#007root@599eebe7568c:/# echo est#010 #010#010 #010#010 #010test#015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Nov  5 20:01:09 192.168.35.51 mylog[946]: test#015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91" name="Shape 791"/>
          <p:cNvSpPr txBox="1"/>
          <p:nvPr>
            <p:ph idx="1" type="body"/>
          </p:nvPr>
        </p:nvSpPr>
        <p:spPr>
          <a:xfrm>
            <a:off x="952500" y="4601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Rsyslog 서버 syslog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원격 syslog 서버 저장방법 </a:t>
            </a:r>
            <a:endParaRPr sz="1400"/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63250" y="3587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--log-opt :  로그 드라이버에 추가할 옵션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syslog-address = 로그 서버 주소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tag = 로그 저장시 사용될 태그 정보, 로그 분류 용도</a:t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자원 할당 제한</a:t>
            </a:r>
            <a:endParaRPr sz="1400"/>
          </a:p>
        </p:txBody>
      </p:sp>
      <p:cxnSp>
        <p:nvCxnSpPr>
          <p:cNvPr id="800" name="Shape 80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Shape 80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02" name="Shape 80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3" name="Shape 803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rsyslog_server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“HostConfig” : {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"DiskQuota":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"KernelMemory":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"MemoryReservation":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"MemorySwap":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"MemorySwappiness": null,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"OomKillDisable": false,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"PidsLimit":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"Ulimits": null,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"CpuCount":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"CpuPercent":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"IOMaximumIOps": 0,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"IOMaximumBandwidth": 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04" name="Shape 804"/>
          <p:cNvSpPr txBox="1"/>
          <p:nvPr>
            <p:ph idx="1" type="body"/>
          </p:nvPr>
        </p:nvSpPr>
        <p:spPr>
          <a:xfrm>
            <a:off x="952500" y="2391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자원 제한 사용량 확인 방법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55500" y="5449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 옵션을 이용 컨테이너 자원제한 변경 방법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200"/>
              <a:t># docker update (변경할 자원 제한) (컨테이너 이름)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200"/>
              <a:t>		ex) # docker update --cpuset-cpus=1 centos ubuntu</a:t>
            </a:r>
            <a:endParaRPr sz="1200"/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63250" y="1682575"/>
            <a:ext cx="7974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생성시 자원제한 값을 할당 하지 않으면 모든 자원을 제한 없이 사용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자원 할당 제한으로 호스트의 자원을 관리해야 함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메모리 제한</a:t>
            </a:r>
            <a:endParaRPr sz="1400"/>
          </a:p>
        </p:txBody>
      </p:sp>
      <p:cxnSp>
        <p:nvCxnSpPr>
          <p:cNvPr id="813" name="Shape 81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Shape 81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15" name="Shape 81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6" name="Shape 816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--memory="1g"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--name memeory_1g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nginx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17" name="Shape 817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메모리 제한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18" name="Shape 818"/>
          <p:cNvGraphicFramePr/>
          <p:nvPr/>
        </p:nvGraphicFramePr>
        <p:xfrm>
          <a:off x="952500" y="370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memory_1g | grep \"Memory\"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"Memory": 1073741824,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19" name="Shape 819"/>
          <p:cNvSpPr txBox="1"/>
          <p:nvPr>
            <p:ph idx="1" type="body"/>
          </p:nvPr>
        </p:nvSpPr>
        <p:spPr>
          <a:xfrm>
            <a:off x="952500" y="3306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메모리 설정 값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63250" y="2901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--memory : 컨테이너 메모리 용량 제한 설정</a:t>
            </a:r>
            <a:endParaRPr sz="1400"/>
          </a:p>
        </p:txBody>
      </p:sp>
      <p:graphicFrame>
        <p:nvGraphicFramePr>
          <p:cNvPr id="821" name="Shape 821"/>
          <p:cNvGraphicFramePr/>
          <p:nvPr/>
        </p:nvGraphicFramePr>
        <p:xfrm>
          <a:off x="952500" y="46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-it --name swap_500m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--memory=200m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--memory-swap=500m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22" name="Shape 822"/>
          <p:cNvSpPr txBox="1"/>
          <p:nvPr>
            <p:ph idx="1" type="body"/>
          </p:nvPr>
        </p:nvSpPr>
        <p:spPr>
          <a:xfrm>
            <a:off x="952500" y="4296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스왑 메모리값 제한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CPU 제한</a:t>
            </a:r>
            <a:endParaRPr sz="1400"/>
          </a:p>
        </p:txBody>
      </p:sp>
      <p:cxnSp>
        <p:nvCxnSpPr>
          <p:cNvPr id="829" name="Shape 82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Shape 83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31" name="Shape 83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32" name="Shape 83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docker run -i -t --name cpu_share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--cpu-shares 2048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33" name="Shape 83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CPU 제한 컨테이너 생성</a:t>
            </a:r>
            <a:endParaRPr sz="1400"/>
          </a:p>
        </p:txBody>
      </p:sp>
      <p:graphicFrame>
        <p:nvGraphicFramePr>
          <p:cNvPr id="834" name="Shape 834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apt-get update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apt-get install stress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stress --cpu 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35" name="Shape 835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stress 패키지 설치 및 cpu 부하 발생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63250" y="2749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--cpu-shares : 상대적인 값을 지정 (1024=cpu 할당비율 1)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2048 값은 일반 컨테이너 보다 CPU 할당 시간이 2배</a:t>
            </a:r>
            <a:endParaRPr sz="1400"/>
          </a:p>
        </p:txBody>
      </p:sp>
      <p:graphicFrame>
        <p:nvGraphicFramePr>
          <p:cNvPr id="837" name="Shape 837"/>
          <p:cNvGraphicFramePr/>
          <p:nvPr/>
        </p:nvGraphicFramePr>
        <p:xfrm>
          <a:off x="952500" y="50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ps aux | grep stress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       3624 99.6  0.0   7316    96 pts/0    R+   21:03   3:12 stress --cpu 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       3753 44.4  0.0   7316   100 pts/0    R+   21:04   2:08 stress --cpu 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38" name="Shape 838"/>
          <p:cNvSpPr txBox="1"/>
          <p:nvPr>
            <p:ph idx="1" type="body"/>
          </p:nvPr>
        </p:nvSpPr>
        <p:spPr>
          <a:xfrm>
            <a:off x="952500" y="4601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호스트의 cpu 사용량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CPU 제한</a:t>
            </a:r>
            <a:endParaRPr sz="1400"/>
          </a:p>
        </p:txBody>
      </p:sp>
      <p:cxnSp>
        <p:nvCxnSpPr>
          <p:cNvPr id="845" name="Shape 84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Shape 84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7" name="Shape 84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48" name="Shape 848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cpuset_2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--cpuset-cpus=2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root@46667cb2da51:/# stress --cpu 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49" name="Shape 849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특정 CPU 코어 사용 제한</a:t>
            </a:r>
            <a:endParaRPr sz="1400"/>
          </a:p>
        </p:txBody>
      </p:sp>
      <p:graphicFrame>
        <p:nvGraphicFramePr>
          <p:cNvPr id="850" name="Shape 850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### Centos7 ###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yum -y install epel-release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yum -y install htop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### Ubuntu 16.04 ###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apt-get install htop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51" name="Shape 851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htop 패키지 설치 (CPU 코어 사용 확인</a:t>
            </a:r>
            <a:r>
              <a:rPr lang="en" sz="1400"/>
              <a:t>)</a:t>
            </a:r>
            <a:endParaRPr sz="1400"/>
          </a:p>
        </p:txBody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663250" y="30541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--cpuset-cpu : 컨테이너가 특정 CPU만 사용하도록 설정</a:t>
            </a:r>
            <a:endParaRPr sz="1400"/>
          </a:p>
        </p:txBody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952500" y="4982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htop 명령어 실행, 3번째 코어 CPU 사용량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54" name="Shape 8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5372853"/>
            <a:ext cx="7238999" cy="9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 CPU 제한</a:t>
            </a:r>
            <a:endParaRPr sz="1400"/>
          </a:p>
        </p:txBody>
      </p:sp>
      <p:cxnSp>
        <p:nvCxnSpPr>
          <p:cNvPr id="861" name="Shape 86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Shape 86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63" name="Shape 86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64" name="Shape 864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quota_1_4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--cpu-period=100000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--cpu-quota=25000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65" name="Shape 865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400"/>
              <a:buChar char="➢"/>
            </a:pPr>
            <a:r>
              <a:rPr lang="en" sz="1400"/>
              <a:t>특정 CPU 스케줄 시간 조절 (--cpu-period , --cpu-quota)</a:t>
            </a:r>
            <a:endParaRPr sz="1400"/>
          </a:p>
        </p:txBody>
      </p:sp>
      <p:graphicFrame>
        <p:nvGraphicFramePr>
          <p:cNvPr id="866" name="Shape 866"/>
          <p:cNvGraphicFramePr/>
          <p:nvPr/>
        </p:nvGraphicFramePr>
        <p:xfrm>
          <a:off x="952500" y="431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cpus_container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--cpus=0.5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67" name="Shape 867"/>
          <p:cNvSpPr txBox="1"/>
          <p:nvPr>
            <p:ph idx="1" type="body"/>
          </p:nvPr>
        </p:nvSpPr>
        <p:spPr>
          <a:xfrm>
            <a:off x="952500" y="3915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직관적 CPU 사용량 설정 (--cpus)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63250" y="2901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CFS(Completely Fair Scheduler) 주기는 기본값 100ms =100000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기본값 100000 중 25000 (¼) 를 할당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CPU 할당 스케쥴 시간이 ¼ 로 줄었기 때문에 성능도 ¼ 로 줄어듬</a:t>
            </a:r>
            <a:endParaRPr sz="1400"/>
          </a:p>
        </p:txBody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663250" y="4959175"/>
            <a:ext cx="7974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--cpu-share=512 또는 --cpu-period=100000 --cpu-quota=50000 과 동일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호스트 CPU 중 50% 사용</a:t>
            </a:r>
            <a:endParaRPr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Block I/O 제한</a:t>
            </a:r>
            <a:endParaRPr sz="1400"/>
          </a:p>
        </p:txBody>
      </p:sp>
      <p:cxnSp>
        <p:nvCxnSpPr>
          <p:cNvPr id="876" name="Shape 87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Shape 87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78" name="Shape 87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9" name="Shape 879"/>
          <p:cNvGraphicFramePr/>
          <p:nvPr/>
        </p:nvGraphicFramePr>
        <p:xfrm>
          <a:off x="952500" y="27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--device-write-bps /dev/mapper/centos-root:1mb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root@4f1f9af26e72:/#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80" name="Shape 880"/>
          <p:cNvSpPr txBox="1"/>
          <p:nvPr>
            <p:ph idx="1" type="body"/>
          </p:nvPr>
        </p:nvSpPr>
        <p:spPr>
          <a:xfrm>
            <a:off x="952500" y="2315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초당 쓰기 1mb 제한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63250" y="35113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--device-write-bps, --device-read-bps : 쓰고 읽는 작업의 초당 제한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--device-write-iops, --device-read-iops : 상대값을 이용한 쓰고 읽는 작업 속도 제한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kb, mb, gb 단위로 제한 가능</a:t>
            </a:r>
            <a:endParaRPr sz="1400"/>
          </a:p>
        </p:txBody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컨테이너가 파일을 읽고 쓰는 대역폭을 제한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Direct I/O 의 경우만 블록 입출력이 제한 됨, Buffered I/O 는 제한되지 않음</a:t>
            </a:r>
            <a:endParaRPr sz="1400"/>
          </a:p>
        </p:txBody>
      </p:sp>
      <p:graphicFrame>
        <p:nvGraphicFramePr>
          <p:cNvPr id="883" name="Shape 883"/>
          <p:cNvGraphicFramePr/>
          <p:nvPr/>
        </p:nvGraphicFramePr>
        <p:xfrm>
          <a:off x="952500" y="49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root@4f1f9af26e72:/# dd if=/dev/zero of=test.out bs=1M count=10 oflag=direct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in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out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10485760 bytes (10 MB) copied, 10.009 s, 1.0 MB/s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84" name="Shape 884"/>
          <p:cNvSpPr txBox="1"/>
          <p:nvPr>
            <p:ph idx="1" type="body"/>
          </p:nvPr>
        </p:nvSpPr>
        <p:spPr>
          <a:xfrm>
            <a:off x="952500" y="459737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블록 쓰기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컨테이너 자원</a:t>
            </a:r>
            <a:endParaRPr/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Block I/O 제한</a:t>
            </a:r>
            <a:endParaRPr sz="1400"/>
          </a:p>
        </p:txBody>
      </p:sp>
      <p:cxnSp>
        <p:nvCxnSpPr>
          <p:cNvPr id="891" name="Shape 8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Shape 8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93" name="Shape 8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94" name="Shape 894"/>
          <p:cNvGraphicFramePr/>
          <p:nvPr/>
        </p:nvGraphicFramePr>
        <p:xfrm>
          <a:off x="952500" y="202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run -i -t --device-write-bps /dev/mapper/centos-root:5mb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root@ba1391a7498c:/# dd if=/dev/zero of=test.out bs=1M count=10 oflag=direct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in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out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10485760 bytes (10 MB) copied, 2.00846 s, 5.2 MB/s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95" name="Shape 895"/>
          <p:cNvSpPr txBox="1"/>
          <p:nvPr>
            <p:ph idx="1" type="body"/>
          </p:nvPr>
        </p:nvSpPr>
        <p:spPr>
          <a:xfrm>
            <a:off x="952500" y="170177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5mb 제한 컨테이너 에서 </a:t>
            </a:r>
            <a:r>
              <a:rPr lang="en" sz="1400"/>
              <a:t>블록 쓰기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896" name="Shape 896"/>
          <p:cNvGraphicFramePr/>
          <p:nvPr/>
        </p:nvGraphicFramePr>
        <p:xfrm>
          <a:off x="952500" y="34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--device-write-iops /dev/mapper/centos-root:5 ubuntu:14.04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root@80ad9f23ba27:/# dd if=/dev/zero of=test.out bs=1M count=10 oflag=direct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in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out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10485760 bytes (10 MB) copied, 4.00267 s, 2.6 MB/s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24892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--device-write-iops /dev/mapper/centos-root:10 ubuntu:14.04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root@4d1eb087a06b:/# dd if=/dev/zero of=test.out bs=1M count=10 oflag=direct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in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10+0 records out</a:t>
                      </a:r>
                      <a:endParaRPr sz="1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10485760 bytes (10 MB) copied, 2.00278 s, 5.2 MB/s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97" name="Shape 897"/>
          <p:cNvSpPr txBox="1"/>
          <p:nvPr>
            <p:ph idx="1" type="body"/>
          </p:nvPr>
        </p:nvSpPr>
        <p:spPr>
          <a:xfrm>
            <a:off x="952500" y="3149577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iops 옵션을 통한 블록 쓰기 제한 컨테이너 생성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</a:t>
            </a:r>
            <a:endParaRPr sz="1400"/>
          </a:p>
        </p:txBody>
      </p:sp>
      <p:cxnSp>
        <p:nvCxnSpPr>
          <p:cNvPr id="904" name="Shape 90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Shape 90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06" name="Shape 90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7" name="Shape 907"/>
          <p:cNvGraphicFramePr/>
          <p:nvPr/>
        </p:nvGraphicFramePr>
        <p:xfrm>
          <a:off x="952500" y="37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738800"/>
              </a:tblGrid>
              <a:tr h="50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# docker search ubuntu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NAME                                                   DESCRIPTION                                     STARS                   OFFICIAL            AUTOMATED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ubuntu                                                 Ubuntu is a Debian-based Linux operating s...   6770                [OK] 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dorowu/ubuntu-desktop-lxde-vnc        Ubuntu with openssh-server and NoVNC            141                                         [OK]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rastasheep/ubuntu-sshd                      Dockerized SSH service, built on top of of...   115                                             [OK]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ansible/ubuntu14.04-ansible                Ubuntu 14.04 LTS with ansible                   88                                                   [OK]</a:t>
                      </a:r>
                      <a:br>
                        <a:rPr lang="en" sz="1000">
                          <a:solidFill>
                            <a:schemeClr val="lt1"/>
                          </a:solidFill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ubuntu-upstart                                     Upstart is an event-based replacement for ...   80                      [OK]               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08" name="Shape 908"/>
          <p:cNvSpPr txBox="1"/>
          <p:nvPr>
            <p:ph idx="1" type="body"/>
          </p:nvPr>
        </p:nvSpPr>
        <p:spPr>
          <a:xfrm>
            <a:off x="952500" y="3382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허브 이미지 검색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55500" y="506895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STARS : 도커 사용자로 부터 즐겨찾기 수</a:t>
            </a:r>
            <a:endParaRPr sz="1200"/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663250" y="1682575"/>
            <a:ext cx="7974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이미지는 도커 허브(Docker Hub)라는 중앙 이미지 저장소에서 다운로드함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create, docker run, docker pull 명령어로 이미지 다운로드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계정 생성후 이미지를 업로드/다운로드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허브 비공개 저장소는 요금을 지불 해야 사용 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 저장소를 직접 구축해 사용 가능 = 도커 사설 레지스트리</a:t>
            </a:r>
            <a:endParaRPr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이미지 구조 이해</a:t>
            </a:r>
            <a:endParaRPr sz="1400"/>
          </a:p>
        </p:txBody>
      </p:sp>
      <p:cxnSp>
        <p:nvCxnSpPr>
          <p:cNvPr id="917" name="Shape 91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Shape 91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19" name="Shape 91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0" name="Shape 9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99" y="1947875"/>
            <a:ext cx="5042500" cy="311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1" name="Shape 921"/>
          <p:cNvCxnSpPr/>
          <p:nvPr/>
        </p:nvCxnSpPr>
        <p:spPr>
          <a:xfrm>
            <a:off x="5633279" y="3651654"/>
            <a:ext cx="10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Shape 922"/>
          <p:cNvCxnSpPr/>
          <p:nvPr/>
        </p:nvCxnSpPr>
        <p:spPr>
          <a:xfrm>
            <a:off x="6129350" y="4036675"/>
            <a:ext cx="0" cy="8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3" name="Shape 923"/>
          <p:cNvCxnSpPr/>
          <p:nvPr/>
        </p:nvCxnSpPr>
        <p:spPr>
          <a:xfrm>
            <a:off x="6662750" y="3666475"/>
            <a:ext cx="0" cy="12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4" name="Shape 924"/>
          <p:cNvCxnSpPr/>
          <p:nvPr/>
        </p:nvCxnSpPr>
        <p:spPr>
          <a:xfrm>
            <a:off x="5557079" y="4032654"/>
            <a:ext cx="5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Shape 925"/>
          <p:cNvSpPr txBox="1"/>
          <p:nvPr/>
        </p:nvSpPr>
        <p:spPr>
          <a:xfrm>
            <a:off x="1751200" y="5358875"/>
            <a:ext cx="60195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(1) ubuntu:15.04    (2) commit_test:first   (3) commit_test:second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4144600" y="4995725"/>
            <a:ext cx="402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(1)</a:t>
            </a:r>
            <a:endParaRPr sz="1200"/>
          </a:p>
        </p:txBody>
      </p:sp>
      <p:sp>
        <p:nvSpPr>
          <p:cNvPr id="927" name="Shape 927"/>
          <p:cNvSpPr txBox="1"/>
          <p:nvPr/>
        </p:nvSpPr>
        <p:spPr>
          <a:xfrm>
            <a:off x="5926816" y="4995725"/>
            <a:ext cx="402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(2)</a:t>
            </a:r>
            <a:endParaRPr sz="1200"/>
          </a:p>
        </p:txBody>
      </p:sp>
      <p:sp>
        <p:nvSpPr>
          <p:cNvPr id="928" name="Shape 928"/>
          <p:cNvSpPr txBox="1"/>
          <p:nvPr/>
        </p:nvSpPr>
        <p:spPr>
          <a:xfrm>
            <a:off x="6460216" y="4995725"/>
            <a:ext cx="402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(3)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윈도우 </a:t>
            </a:r>
            <a:r>
              <a:rPr lang="en"/>
              <a:t>도커엔진 설치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63250" y="1301575"/>
            <a:ext cx="79746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툴박스(Docker Toolbox</a:t>
            </a:r>
            <a:r>
              <a:rPr lang="en"/>
              <a:t>)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63250" y="48829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for Windows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63250" y="1682575"/>
            <a:ext cx="79746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설치 환경 : 윈도우 7 64비트 이상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오라클 버추얼박스(VirtualBox) 의 가상화 기술을 이용해 리눅스 가상환경에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도커 엔진을 구성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https://www.docker.com/products/docker-toolbox</a:t>
            </a:r>
            <a:endParaRPr sz="1400"/>
          </a:p>
          <a:p>
            <a:pPr indent="0" lvl="0" marL="45720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850" y="3045925"/>
            <a:ext cx="4752301" cy="16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663250" y="5263975"/>
            <a:ext cx="79746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설치 환경 : 윈도우 10 64비트 이상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Windows Hyper-V 를 이용해 가상화 환경 제공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https://docs.docker.com/docker-for-windows/install/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생성</a:t>
            </a:r>
            <a:endParaRPr sz="1400"/>
          </a:p>
        </p:txBody>
      </p:sp>
      <p:cxnSp>
        <p:nvCxnSpPr>
          <p:cNvPr id="935" name="Shape 93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Shape 93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37" name="Shape 93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생성을 위한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39" name="Shape 93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commit_test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root@423213a9e410:/# echo test_first! &gt;&gt; first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40" name="Shape 940"/>
          <p:cNvSpPr txBox="1"/>
          <p:nvPr>
            <p:ph idx="1" type="body"/>
          </p:nvPr>
        </p:nvSpPr>
        <p:spPr>
          <a:xfrm>
            <a:off x="952500" y="2620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commit 명령을 사용, first commit 이미지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41" name="Shape 941"/>
          <p:cNvGraphicFramePr/>
          <p:nvPr/>
        </p:nvGraphicFramePr>
        <p:xfrm>
          <a:off x="952500" y="30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commit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-a "user1" -m "my first commit"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commit_test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sha256:175f54ed8eb03cbd3eb52dcf0fd9af84b099abfe00f85007c65424b7bbf513d4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42" name="Shape 942"/>
          <p:cNvSpPr txBox="1"/>
          <p:nvPr>
            <p:ph idx="1" type="body"/>
          </p:nvPr>
        </p:nvSpPr>
        <p:spPr>
          <a:xfrm>
            <a:off x="663250" y="3968575"/>
            <a:ext cx="7974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commit [option] CONTAINER [REPOSITORY[:TAG]]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-a : author (이미지 작성자 ) 메타데이터를 이미지에 저장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-m : 커밋 메시지 입력, 이미지 설명 입력</a:t>
            </a:r>
            <a:endParaRPr sz="1400"/>
          </a:p>
        </p:txBody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952500" y="4982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생성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44" name="Shape 944"/>
          <p:cNvGraphicFramePr/>
          <p:nvPr/>
        </p:nvGraphicFramePr>
        <p:xfrm>
          <a:off x="952500" y="53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[root@docker1 ~]#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commit_test         first               175f54ed8eb0        3 minutes ago 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ubuntu              14.04               dea1945146b9        7 weeks ago         188MB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생성</a:t>
            </a:r>
            <a:endParaRPr sz="1400"/>
          </a:p>
        </p:txBody>
      </p:sp>
      <p:cxnSp>
        <p:nvCxnSpPr>
          <p:cNvPr id="951" name="Shape 95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Shape 95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53" name="Shape 95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second </a:t>
            </a:r>
            <a:r>
              <a:rPr lang="en" sz="1400"/>
              <a:t>이미지 생성을 위한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55" name="Shape 95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commit_test2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root@77edfe2e5e69:/# echo test_second! &gt;&gt; second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56" name="Shape 956"/>
          <p:cNvSpPr txBox="1"/>
          <p:nvPr>
            <p:ph idx="1" type="body"/>
          </p:nvPr>
        </p:nvSpPr>
        <p:spPr>
          <a:xfrm>
            <a:off x="952500" y="2620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commit 명령을 사용, second commit 이미지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57" name="Shape 957"/>
          <p:cNvGraphicFramePr/>
          <p:nvPr/>
        </p:nvGraphicFramePr>
        <p:xfrm>
          <a:off x="952500" y="30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commit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-a "user1" -m "my second commit"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commit_test2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sha256:c87fc1137ca81f04246608adc68efb47cfd0c5c37ca5989335eea6a93ad14c50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58" name="Shape 958"/>
          <p:cNvSpPr txBox="1"/>
          <p:nvPr>
            <p:ph idx="1" type="body"/>
          </p:nvPr>
        </p:nvSpPr>
        <p:spPr>
          <a:xfrm>
            <a:off x="952500" y="3992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생성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59" name="Shape 959"/>
          <p:cNvGraphicFramePr/>
          <p:nvPr/>
        </p:nvGraphicFramePr>
        <p:xfrm>
          <a:off x="952500" y="43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commit_test         second              c87fc1137ca8        54 seconds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commit_test         first               175f54ed8eb0        29 minutes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ubuntu              14.04               dea1945146b9        7 weeks ago         188MB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생성</a:t>
            </a:r>
            <a:endParaRPr sz="1400"/>
          </a:p>
        </p:txBody>
      </p:sp>
      <p:cxnSp>
        <p:nvCxnSpPr>
          <p:cNvPr id="966" name="Shape 9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Shape 9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68" name="Shape 9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정보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70" name="Shape 970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"Layers": 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"sha256:7fb9ba64f896b3a7001af9604a44243cfa663c84e414cd298ee8bc754feb5aa1",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"Layers": 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"sha256:7fb9ba64f896b3a7001af9604a44243cfa663c84e414cd298ee8bc754feb5aa1",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"sha256:3d40b70326a382e5d8664d65bf92d2e1fd97192a2038db41dfdc40336d6945ad"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"Layers": [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"sha256:7fb9ba64f896b3a7001af9604a44243cfa663c84e414cd298ee8bc754feb5aa1",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"sha256:3d40b70326a382e5d8664d65bf92d2e1fd97192a2038db41dfdc40336d6945ad",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"sha256:11c4899c1d01be18ecb766770e927d3edc2bbfafc9366e2af6ad5d5d08ad2f9e"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71" name="Shape 971"/>
          <p:cNvSpPr txBox="1"/>
          <p:nvPr>
            <p:ph idx="1" type="body"/>
          </p:nvPr>
        </p:nvSpPr>
        <p:spPr>
          <a:xfrm>
            <a:off x="663250" y="53401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inspect : 이미지 레이어의 아이디 값 확인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commit 실행으로 새로운 이미지 생성시 마다 레이어 값이 추가됨</a:t>
            </a:r>
            <a:endParaRPr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생성</a:t>
            </a:r>
            <a:endParaRPr sz="1400"/>
          </a:p>
        </p:txBody>
      </p:sp>
      <p:cxnSp>
        <p:nvCxnSpPr>
          <p:cNvPr id="978" name="Shape 97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Shape 97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80" name="Shape 98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히스토리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82" name="Shape 98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history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               CREATED             CREATED BY                                      SIZE                COMMENT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c87fc1137ca8        9 minutes ago       /bin/bash                                       13B                 my second commit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175f54ed8eb0        37 minutes ago      /bin/bash                                       12B                 my first commit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dea1945146b9        7 weeks ago         /bin/sh -c #(nop)  CMD ["/bin/bash"]            0B   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mkdir -p /run/systemd &amp;&amp; echo '...   7B   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sed -i 's/^#\s*\(deb.*universe\...   2.75kB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rm -rf /var/lib/apt/lists/*          0B   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set -xe   &amp;&amp; echo '#!/bin/sh' &gt;...   195kB       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&lt;missing&gt;           7 weeks ago         /bin/sh -c #(nop) ADD file:8f997234193c2f5...   188MB  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83" name="Shape 983"/>
          <p:cNvSpPr txBox="1"/>
          <p:nvPr>
            <p:ph idx="1" type="body"/>
          </p:nvPr>
        </p:nvSpPr>
        <p:spPr>
          <a:xfrm>
            <a:off x="663250" y="4273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history [이미지명] : 이미지 생성 히스토리 출력</a:t>
            </a:r>
            <a:endParaRPr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삭제</a:t>
            </a:r>
            <a:endParaRPr sz="1400"/>
          </a:p>
        </p:txBody>
      </p:sp>
      <p:cxnSp>
        <p:nvCxnSpPr>
          <p:cNvPr id="990" name="Shape 99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Shape 99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92" name="Shape 99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commit_test:first 이미지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94" name="Shape 994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Error response from daemon: conflict: unable to remove repository reference "commit_test:first" (must force) - container 77edfe2e5e69 is using its referenced image 175f54ed8eb0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95" name="Shape 995"/>
          <p:cNvSpPr txBox="1"/>
          <p:nvPr>
            <p:ph idx="1" type="body"/>
          </p:nvPr>
        </p:nvSpPr>
        <p:spPr>
          <a:xfrm>
            <a:off x="663250" y="2749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이미지를 사용 중인 컨테이너 존재, 이미지 레이어 삭제 할 수 없음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rm -r 로 삭제 가능, 이미지 레이어는 삭제되지 않고 이름만 삭제됨</a:t>
            </a:r>
            <a:endParaRPr sz="1400"/>
          </a:p>
        </p:txBody>
      </p:sp>
      <p:sp>
        <p:nvSpPr>
          <p:cNvPr id="996" name="Shape 996"/>
          <p:cNvSpPr txBox="1"/>
          <p:nvPr>
            <p:ph idx="1" type="body"/>
          </p:nvPr>
        </p:nvSpPr>
        <p:spPr>
          <a:xfrm>
            <a:off x="952500" y="3534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삭제 후 이미지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97" name="Shape 997"/>
          <p:cNvGraphicFramePr/>
          <p:nvPr/>
        </p:nvGraphicFramePr>
        <p:xfrm>
          <a:off x="952500" y="39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stop commit_test2 &amp;&amp; docker rm commit_test2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commit_test2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commit_test:first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commit_test:first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98" name="Shape 998"/>
          <p:cNvSpPr txBox="1"/>
          <p:nvPr>
            <p:ph idx="1" type="body"/>
          </p:nvPr>
        </p:nvSpPr>
        <p:spPr>
          <a:xfrm>
            <a:off x="663250" y="48829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Untagged : 이미지 레이어에 부여된 이름만 삭제, 실제 레이어 삭제 안됨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		commit_test:second 레이어가 참조하고 있기 때문</a:t>
            </a:r>
            <a:endParaRPr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04" name="Shape 100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삭제</a:t>
            </a:r>
            <a:endParaRPr sz="1400"/>
          </a:p>
        </p:txBody>
      </p:sp>
      <p:cxnSp>
        <p:nvCxnSpPr>
          <p:cNvPr id="1005" name="Shape 100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Shape 100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07" name="Shape 100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8" name="Shape 100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commit_test:second이미지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09" name="Shape 100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commit_test:second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sha256:c87fc1137ca81f04246608adc68efb47cfd0c5c37ca5989335eea6a93ad14c50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sha256:8f201d21712daecc4b9357cfa191e072f400e8c6c446fb99a52613277c9ebab7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sha256:175f54ed8eb03cbd3eb52dcf0fd9af84b099abfe00f85007c65424b7bbf513d4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sha256:1081a3cb494cf37f1821d0f410582e5939cdbeaa90244b2e569690686adde3f0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10" name="Shape 1010"/>
          <p:cNvSpPr txBox="1"/>
          <p:nvPr>
            <p:ph idx="1" type="body"/>
          </p:nvPr>
        </p:nvSpPr>
        <p:spPr>
          <a:xfrm>
            <a:off x="663250" y="3206575"/>
            <a:ext cx="7974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Deleted : 실제 이미지 레이어 삭제되었음을 의미함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    이미지 삭제는 부모 레이어가 존재 하지 않을때 삭제됨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Ubuntu:14.04 이미지는 삭제 되지 않음</a:t>
            </a:r>
            <a:endParaRPr sz="1400"/>
          </a:p>
        </p:txBody>
      </p:sp>
      <p:sp>
        <p:nvSpPr>
          <p:cNvPr id="1011" name="Shape 1011"/>
          <p:cNvSpPr txBox="1"/>
          <p:nvPr>
            <p:ph idx="1" type="body"/>
          </p:nvPr>
        </p:nvSpPr>
        <p:spPr>
          <a:xfrm>
            <a:off x="952500" y="4601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이름만 지워진 댕글링(Dangling) </a:t>
            </a:r>
            <a:r>
              <a:rPr lang="en" sz="1400"/>
              <a:t>이미지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12" name="Shape 1012"/>
          <p:cNvGraphicFramePr/>
          <p:nvPr/>
        </p:nvGraphicFramePr>
        <p:xfrm>
          <a:off x="952500" y="50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 -f dangling=true 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13" name="Shape 1013"/>
          <p:cNvSpPr txBox="1"/>
          <p:nvPr>
            <p:ph idx="1" type="body"/>
          </p:nvPr>
        </p:nvSpPr>
        <p:spPr>
          <a:xfrm>
            <a:off x="952500" y="5439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댕글링(Dangling) 이미지 한꺼번에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14" name="Shape 1014"/>
          <p:cNvGraphicFramePr/>
          <p:nvPr/>
        </p:nvGraphicFramePr>
        <p:xfrm>
          <a:off x="952500" y="58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 prune    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20" name="Shape 102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추출</a:t>
            </a:r>
            <a:endParaRPr sz="1400"/>
          </a:p>
        </p:txBody>
      </p:sp>
      <p:cxnSp>
        <p:nvCxnSpPr>
          <p:cNvPr id="1021" name="Shape 102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Shape 102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23" name="Shape 102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Ubuntu14.04 이미지 추출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25" name="Shape 102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save -o ubuntu_14_04.tar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ls ubuntu_14_04.tar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ubuntu_14_04.tar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26" name="Shape 1026"/>
          <p:cNvSpPr txBox="1"/>
          <p:nvPr>
            <p:ph idx="1" type="body"/>
          </p:nvPr>
        </p:nvSpPr>
        <p:spPr>
          <a:xfrm>
            <a:off x="663250" y="2749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save : 컨테이너 커맨드, 이미지 이름과 태그, 메타데이터 포함 이미지 추출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 o : 추출될 파일명 지정</a:t>
            </a:r>
            <a:endParaRPr sz="1400"/>
          </a:p>
        </p:txBody>
      </p:sp>
      <p:sp>
        <p:nvSpPr>
          <p:cNvPr id="1027" name="Shape 1027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로드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28" name="Shape 1028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ubuntu@sha256:6e3e3f3c5c36a91ba17ea002f63e5607ed6a8c8e5fbbddb31ad3e15638b51ebc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Deleted: sha256:dea1945146b96542e6e20642830c78df702d524a113605a906397db1db022703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load -i ubuntu_14_04.tar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c47d9b229ca4: Loading layer [==================================================&gt;]  196.9MB/196.9MB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 image: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29" name="Shape 1029"/>
          <p:cNvSpPr txBox="1"/>
          <p:nvPr>
            <p:ph idx="1" type="body"/>
          </p:nvPr>
        </p:nvSpPr>
        <p:spPr>
          <a:xfrm>
            <a:off x="663250" y="5568775"/>
            <a:ext cx="7974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load</a:t>
            </a:r>
            <a:r>
              <a:rPr lang="en" sz="1400"/>
              <a:t> : save 명령어로 추출된 이미지 로드</a:t>
            </a:r>
            <a:endParaRPr sz="1400"/>
          </a:p>
          <a:p>
            <a:pPr indent="457200" lvl="0" marL="13716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   기존 이미지 정보를 모두 포함하므로 동일하게 이미지가 생성됨</a:t>
            </a:r>
            <a:endParaRPr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추출</a:t>
            </a:r>
            <a:endParaRPr sz="1400"/>
          </a:p>
        </p:txBody>
      </p:sp>
      <p:cxnSp>
        <p:nvCxnSpPr>
          <p:cNvPr id="1036" name="Shape 103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" name="Shape 103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38" name="Shape 103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952500" y="2391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정보 없이 파일시스템만 추출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40" name="Shape 1040"/>
          <p:cNvGraphicFramePr/>
          <p:nvPr/>
        </p:nvGraphicFramePr>
        <p:xfrm>
          <a:off x="952500" y="2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export -o rootFS.tar mycontainer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import rootFS.tar myimage:0:0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41" name="Shape 1041"/>
          <p:cNvSpPr txBox="1"/>
          <p:nvPr>
            <p:ph idx="1" type="body"/>
          </p:nvPr>
        </p:nvSpPr>
        <p:spPr>
          <a:xfrm>
            <a:off x="663250" y="32827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export : 컨테이너 이미지를 파일로 추출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import : export 명령어로 추출된 이미지 파일을 새로운 이미지로 저장</a:t>
            </a:r>
            <a:endParaRPr sz="1400"/>
          </a:p>
        </p:txBody>
      </p:sp>
      <p:sp>
        <p:nvSpPr>
          <p:cNvPr id="1042" name="Shape 1042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save 명령어로 이미지를 만들면 컨테이너 설정 정보도 함께 저장됨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ex) 컨테이너 변경사항, detached 모드, 컨테이너 커맨드 등</a:t>
            </a:r>
            <a:endParaRPr sz="1400"/>
          </a:p>
        </p:txBody>
      </p:sp>
      <p:sp>
        <p:nvSpPr>
          <p:cNvPr id="1043" name="Shape 1043"/>
          <p:cNvSpPr txBox="1"/>
          <p:nvPr>
            <p:ph idx="1" type="body"/>
          </p:nvPr>
        </p:nvSpPr>
        <p:spPr>
          <a:xfrm>
            <a:off x="663250" y="42733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SzPts val="1400"/>
              <a:buChar char="✓"/>
            </a:pPr>
            <a:r>
              <a:rPr lang="en" sz="1400"/>
              <a:t>이미지를 파일로 추출하면 개수 만큼 디스크 공간을 차지함</a:t>
            </a:r>
            <a:endParaRPr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이미지 배포</a:t>
            </a:r>
            <a:endParaRPr sz="1400"/>
          </a:p>
        </p:txBody>
      </p:sp>
      <p:cxnSp>
        <p:nvCxnSpPr>
          <p:cNvPr id="1050" name="Shape 105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Shape 105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52" name="Shape 105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663250" y="1834975"/>
            <a:ext cx="79746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파일배포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추출한 이미지 파일을 복사 후 저장</a:t>
            </a:r>
            <a:endParaRPr sz="1400"/>
          </a:p>
          <a:p>
            <a:pPr indent="4572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파일용량이 크고 도커엔진이 많을때 배포가 어려움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도커허브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이미지 클라우드 저장소</a:t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회원 가입을 통한 Public 무료저장소 와 Private 유료 저장소 사용가능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사설 레지스트리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사용자가 직접 도커 이미지 저장소(Docker Private Registry)를 직접 구성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저장소 서버, 저장공간을 사용자가 직접 관리 해야함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회사 사내망 환경에서 이미지 배포시 좋은방법</a:t>
            </a:r>
            <a:endParaRPr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도커 허브 (</a:t>
            </a:r>
            <a:r>
              <a:rPr lang="en"/>
              <a:t>https://hub.docker.com/)</a:t>
            </a:r>
            <a:endParaRPr sz="1400"/>
          </a:p>
        </p:txBody>
      </p:sp>
      <p:cxnSp>
        <p:nvCxnSpPr>
          <p:cNvPr id="1060" name="Shape 106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Shape 106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62" name="Shape 106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3" name="Shape 10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50" y="2114900"/>
            <a:ext cx="6356076" cy="29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Shape 1064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ubuntu 이미지 검색결과</a:t>
            </a:r>
            <a:endParaRPr sz="1400"/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663250" y="51877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Sign up 클릭 후 계정생성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리눅스 도커엔진 설치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63250" y="1301575"/>
            <a:ext cx="79746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 설치 지원 플랫폼 참조</a:t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https://docs.docker.com/engine/installation/#time-based-release-schedule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63250" y="2139775"/>
            <a:ext cx="79746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실습 환경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Centos7 최신버전 설치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 16.04 최신버전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63250" y="3358975"/>
            <a:ext cx="7974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리눅스 커널 버전 확인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리눅스 커널 버전 3.10 이상 확인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Shape 144"/>
          <p:cNvGraphicFramePr/>
          <p:nvPr/>
        </p:nvGraphicFramePr>
        <p:xfrm>
          <a:off x="952500" y="46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uname -r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3.10.0-514.el7.x86_64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952500" y="57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uname -r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4.4.0-116-generic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6" name="Shape 146"/>
          <p:cNvSpPr txBox="1"/>
          <p:nvPr>
            <p:ph idx="1" type="body"/>
          </p:nvPr>
        </p:nvSpPr>
        <p:spPr>
          <a:xfrm>
            <a:off x="663250" y="41971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Centos7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63250" y="53401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Ubuntu 16.04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이미지 저장소 생성</a:t>
            </a:r>
            <a:endParaRPr sz="1400"/>
          </a:p>
        </p:txBody>
      </p:sp>
      <p:cxnSp>
        <p:nvCxnSpPr>
          <p:cNvPr id="1072" name="Shape 107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Shape 107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74" name="Shape 107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5" name="Shape 1075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Create Repository 클릭</a:t>
            </a:r>
            <a:endParaRPr sz="1400"/>
          </a:p>
        </p:txBody>
      </p:sp>
      <p:pic>
        <p:nvPicPr>
          <p:cNvPr id="1076" name="Shape 10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115175"/>
            <a:ext cx="5540598" cy="28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Shape 1077"/>
          <p:cNvSpPr/>
          <p:nvPr/>
        </p:nvSpPr>
        <p:spPr>
          <a:xfrm>
            <a:off x="1892125" y="3973325"/>
            <a:ext cx="1238400" cy="83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이미지 저장소 생성</a:t>
            </a:r>
            <a:endParaRPr sz="1400"/>
          </a:p>
        </p:txBody>
      </p:sp>
      <p:cxnSp>
        <p:nvCxnSpPr>
          <p:cNvPr id="1084" name="Shape 108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Shape 108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6" name="Shape 108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 저장소 정보 입력</a:t>
            </a:r>
            <a:endParaRPr sz="1400"/>
          </a:p>
        </p:txBody>
      </p:sp>
      <p:sp>
        <p:nvSpPr>
          <p:cNvPr id="1088" name="Shape 1088"/>
          <p:cNvSpPr txBox="1"/>
          <p:nvPr>
            <p:ph idx="1" type="body"/>
          </p:nvPr>
        </p:nvSpPr>
        <p:spPr>
          <a:xfrm>
            <a:off x="663250" y="57211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Visibiliy : Public(공개) , Private(비공개) 선택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Private 저장소는 1개만 무료 </a:t>
            </a:r>
            <a:endParaRPr sz="1400"/>
          </a:p>
        </p:txBody>
      </p:sp>
      <p:pic>
        <p:nvPicPr>
          <p:cNvPr id="1089" name="Shape 10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50" y="2082278"/>
            <a:ext cx="5570244" cy="36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095" name="Shape 109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이미지 저장소 생성</a:t>
            </a:r>
            <a:endParaRPr sz="1400"/>
          </a:p>
        </p:txBody>
      </p:sp>
      <p:cxnSp>
        <p:nvCxnSpPr>
          <p:cNvPr id="1096" name="Shape 109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Shape 109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98" name="Shape 109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저장소 이름 확인</a:t>
            </a:r>
            <a:endParaRPr sz="1400"/>
          </a:p>
        </p:txBody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663250" y="57211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저장소 이름 : mplugs/ktdsimage (계정이름 : mplugs , 저장될 이미지 이름 : ktdsimage)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101" name="Shape 1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033599"/>
            <a:ext cx="5626966" cy="36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Shape 1102"/>
          <p:cNvSpPr/>
          <p:nvPr/>
        </p:nvSpPr>
        <p:spPr>
          <a:xfrm>
            <a:off x="1768266" y="2442445"/>
            <a:ext cx="2298000" cy="39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08" name="Shape 110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 이미지 올리기</a:t>
            </a:r>
            <a:endParaRPr sz="1400"/>
          </a:p>
        </p:txBody>
      </p:sp>
      <p:cxnSp>
        <p:nvCxnSpPr>
          <p:cNvPr id="1109" name="Shape 110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Shape 111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11" name="Shape 111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생성 후 이미지 만들기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13" name="Shape 111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commit_container1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root@18d4a15f3473:/# echo my first push &gt;&gt; 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commit commit_container1 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sha256:cc9784b889dde92473229a1d4dff0b64584a3004640b61783d2b77ab047e055c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14" name="Shape 1114"/>
          <p:cNvSpPr txBox="1"/>
          <p:nvPr>
            <p:ph idx="1" type="body"/>
          </p:nvPr>
        </p:nvSpPr>
        <p:spPr>
          <a:xfrm>
            <a:off x="663250" y="5135098"/>
            <a:ext cx="7974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tag [기존 이미지 이름] [새롭게 생성될 이름]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ktdsimag:0.0 이미지에 mplugs/ktdsimage:0.0 이름을 추가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tag : 기존 이미지에 이름만 추가하는 명령, 기존 이미지는 삭제 되지 않음</a:t>
            </a:r>
            <a:endParaRPr sz="1400"/>
          </a:p>
        </p:txBody>
      </p:sp>
      <p:sp>
        <p:nvSpPr>
          <p:cNvPr id="1115" name="Shape 1115"/>
          <p:cNvSpPr txBox="1"/>
          <p:nvPr>
            <p:ph idx="1" type="body"/>
          </p:nvPr>
        </p:nvSpPr>
        <p:spPr>
          <a:xfrm>
            <a:off x="663250" y="30541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ktdsimage:0.0  이미지(레이어) 생성됨</a:t>
            </a:r>
            <a:endParaRPr sz="1400"/>
          </a:p>
        </p:txBody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이미지에 이름 추가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17" name="Shape 1117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tag ktdsimage:0.0 mplugs/ktdsimage:0.0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mplugs/ktdsimage    0.0                 cc9784b889dd        8 minutes ago 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ktdsimage           0.0                 cc9784b889dd        8 minutes ago 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23" name="Shape 112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 이미지 올리기</a:t>
            </a:r>
            <a:endParaRPr sz="1400"/>
          </a:p>
        </p:txBody>
      </p:sp>
      <p:cxnSp>
        <p:nvCxnSpPr>
          <p:cNvPr id="1124" name="Shape 112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Shape 112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26" name="Shape 112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7" name="Shape 1127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허브 로그인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28" name="Shape 1128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login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Login with your Docker ID to push and pull images from Docker Hub. If you don't have a Docker ID, head over to https://hub.docker.com to create one.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Username: mplugs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Password: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Login Succeeded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29" name="Shape 1129"/>
          <p:cNvSpPr txBox="1"/>
          <p:nvPr>
            <p:ph idx="1" type="body"/>
          </p:nvPr>
        </p:nvSpPr>
        <p:spPr>
          <a:xfrm>
            <a:off x="663250" y="5516099"/>
            <a:ext cx="79746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push : 이미지 저장소에 이미지 업로드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이미지는 하나만 업로드됨, ubuntu14.04 이미지는 도커허브에 이미 존재하기 때문</a:t>
            </a:r>
            <a:endParaRPr sz="1400"/>
          </a:p>
        </p:txBody>
      </p:sp>
      <p:sp>
        <p:nvSpPr>
          <p:cNvPr id="1130" name="Shape 1130"/>
          <p:cNvSpPr txBox="1"/>
          <p:nvPr>
            <p:ph idx="1" type="body"/>
          </p:nvPr>
        </p:nvSpPr>
        <p:spPr>
          <a:xfrm>
            <a:off x="663250" y="320657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인터넷과 연결이 되어 있어야 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접속 계정 과 패스워드 입력</a:t>
            </a:r>
            <a:endParaRPr sz="1400"/>
          </a:p>
        </p:txBody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952500" y="3992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이미지에 이름 추가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32" name="Shape 1132"/>
          <p:cNvGraphicFramePr/>
          <p:nvPr/>
        </p:nvGraphicFramePr>
        <p:xfrm>
          <a:off x="952500" y="43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push mplugs/ktdsimage:0.0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push refers to a repository [docker.io/mplugs/ktdsimage]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e9efe767c47f: Pushed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7fb9ba64f896: Mounted from library/ubuntu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0.0: digest: sha256:5e2c9c48869c62f05d5d0af48334f0ca286fefbab98e6d7689115aa50f18681f size: 1566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38" name="Shape 113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 이미지 올리기</a:t>
            </a:r>
            <a:endParaRPr sz="1400"/>
          </a:p>
        </p:txBody>
      </p:sp>
      <p:cxnSp>
        <p:nvCxnSpPr>
          <p:cNvPr id="1139" name="Shape 11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Shape 11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41" name="Shape 11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2" name="Shape 1142"/>
          <p:cNvSpPr txBox="1"/>
          <p:nvPr>
            <p:ph idx="1" type="body"/>
          </p:nvPr>
        </p:nvSpPr>
        <p:spPr>
          <a:xfrm>
            <a:off x="663250" y="16825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도커 허브 저장소 이미지 업로드 확인</a:t>
            </a:r>
            <a:endParaRPr sz="1400"/>
          </a:p>
        </p:txBody>
      </p:sp>
      <p:sp>
        <p:nvSpPr>
          <p:cNvPr id="1143" name="Shape 1143"/>
          <p:cNvSpPr txBox="1"/>
          <p:nvPr>
            <p:ph idx="1" type="body"/>
          </p:nvPr>
        </p:nvSpPr>
        <p:spPr>
          <a:xfrm>
            <a:off x="663250" y="5187775"/>
            <a:ext cx="7974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Tag 버튼을 클릭하면 이미지 업로드 이미지를 확인할 수 있음</a:t>
            </a:r>
            <a:endParaRPr sz="1400"/>
          </a:p>
        </p:txBody>
      </p:sp>
      <p:pic>
        <p:nvPicPr>
          <p:cNvPr id="1144" name="Shape 1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2109788"/>
            <a:ext cx="61436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50" name="Shape 115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저장소에서 이미지 내려받기</a:t>
            </a:r>
            <a:endParaRPr sz="1400"/>
          </a:p>
        </p:txBody>
      </p:sp>
      <p:cxnSp>
        <p:nvCxnSpPr>
          <p:cNvPr id="1151" name="Shape 115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Shape 115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3" name="Shape 115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중지, 삭제 후 이미지 삭제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55" name="Shape 115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stop commit_container1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commit_container1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rmi mplugs/ktdsimage:0.0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mplugs/ktdsimage:0.0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Untagged: mplugs/ktdsimage@sha256:5e2c9c48869c62f05d5d0af48334f0ca286fefbab98e6d7689115aa50f18681f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56" name="Shape 1156"/>
          <p:cNvSpPr txBox="1"/>
          <p:nvPr>
            <p:ph idx="1" type="body"/>
          </p:nvPr>
        </p:nvSpPr>
        <p:spPr>
          <a:xfrm>
            <a:off x="663250" y="483029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현재 도커엔진에는 mplugs/ktimage:0.0 이미지는 삭제되어 보이지 않음</a:t>
            </a:r>
            <a:endParaRPr sz="1400"/>
          </a:p>
        </p:txBody>
      </p:sp>
      <p:sp>
        <p:nvSpPr>
          <p:cNvPr id="1157" name="Shape 1157"/>
          <p:cNvSpPr txBox="1"/>
          <p:nvPr>
            <p:ph idx="1" type="body"/>
          </p:nvPr>
        </p:nvSpPr>
        <p:spPr>
          <a:xfrm>
            <a:off x="952500" y="3306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58" name="Shape 1158"/>
          <p:cNvGraphicFramePr/>
          <p:nvPr/>
        </p:nvGraphicFramePr>
        <p:xfrm>
          <a:off x="952500" y="370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ktdsimage           0.0                 cc9784b889dd        18 minutes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nginx               latest              40960efd7b8f        6 days ago          108MB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centos              7                   d123f4e55e12        7 days ago          197MB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64" name="Shape 116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저장소에서</a:t>
            </a:r>
            <a:r>
              <a:rPr lang="en"/>
              <a:t> 이미지 내려받기</a:t>
            </a:r>
            <a:endParaRPr sz="1400"/>
          </a:p>
        </p:txBody>
      </p:sp>
      <p:cxnSp>
        <p:nvCxnSpPr>
          <p:cNvPr id="1165" name="Shape 116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Shape 116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7" name="Shape 116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8" name="Shape 116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도커허브로 부터 이미지 다운로드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69" name="Shape 116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pull mplugs/ktdsimage:0.0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0.0: Pulling from mplugs/ktdsimage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Digest: sha256:5e2c9c48869c62f05d5d0af48334f0ca286fefbab98e6d7689115aa50f18681f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Status: Downloaded newer image for mplugs/ktdsimage:0.0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70" name="Shape 1170"/>
          <p:cNvSpPr txBox="1"/>
          <p:nvPr>
            <p:ph idx="1" type="body"/>
          </p:nvPr>
        </p:nvSpPr>
        <p:spPr>
          <a:xfrm>
            <a:off x="952500" y="3458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71" name="Shape 1171"/>
          <p:cNvGraphicFramePr/>
          <p:nvPr/>
        </p:nvGraphicFramePr>
        <p:xfrm>
          <a:off x="952500" y="38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ktdsimage           0.0                 cc9784b889dd        18 minutes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mplugs/ktdsimage    0.0                 cc9784b889dd        18 minutes ago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nginx               latest              40960efd7b8f        6 days ago          108MB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centos              7                   d123f4e55e12        7 days ago          197MB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72" name="Shape 1172"/>
          <p:cNvSpPr txBox="1"/>
          <p:nvPr>
            <p:ph idx="1" type="body"/>
          </p:nvPr>
        </p:nvSpPr>
        <p:spPr>
          <a:xfrm>
            <a:off x="663250" y="2925299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pull [이미지주소] : 도커허브로 부터 이미지 다운로드</a:t>
            </a:r>
            <a:endParaRPr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78" name="Shape 117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사설 레지스트리 저장소 생성</a:t>
            </a:r>
            <a:endParaRPr sz="1400"/>
          </a:p>
        </p:txBody>
      </p:sp>
      <p:cxnSp>
        <p:nvCxnSpPr>
          <p:cNvPr id="1179" name="Shape 11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Shape 11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1" name="Shape 11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2" name="Shape 1182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사설 레지스트리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83" name="Shape 118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--name myregistry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-p 5000:5000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--restart=always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registry:2.6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Unable to find image 'registry:2.6' locally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2.6: Pulling from library/registry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49388a8c9c86: Pull complete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Digest: sha256:d837de65fd9bdb81d74055f1dc9cc9154ad5d8d5328f42f57f273000c402c76d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Status: Downloaded newer image for registry:2.6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eee2cb731c384e4102a20f0d69722a222134c3c31c80470fc67a2c023252f115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84" name="Shape 1184"/>
          <p:cNvSpPr txBox="1"/>
          <p:nvPr>
            <p:ph idx="1" type="body"/>
          </p:nvPr>
        </p:nvSpPr>
        <p:spPr>
          <a:xfrm>
            <a:off x="663250" y="3992105"/>
            <a:ext cx="79746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--restart=always : 컨테이너가 정지되면 다시 시작</a:t>
            </a:r>
            <a:endParaRPr sz="1400"/>
          </a:p>
          <a:p>
            <a:pPr indent="457200" lvl="0" marL="18288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도커 엔진을 재시작하면 컨테이너도 재시작 됨</a:t>
            </a:r>
            <a:endParaRPr sz="1400"/>
          </a:p>
          <a:p>
            <a:pPr indent="-317500" lvl="0" marL="9144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--restart=on-failure : 컨테이너 종료코드가 0이 아닐때 5번까지 재시작 시도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--restart=unless-stopped :  컨테이너를 stop 정지했다면, 도커 엔진을 재시작 해도</a:t>
            </a:r>
            <a:endParaRPr sz="1400"/>
          </a:p>
          <a:p>
            <a:pPr indent="0" lvl="0" marL="2743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      컨테이너가 재시작 되지 않도록 설정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190" name="Shape 119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사설 레지스트리 저장소 생성</a:t>
            </a:r>
            <a:endParaRPr sz="1400"/>
          </a:p>
        </p:txBody>
      </p:sp>
      <p:cxnSp>
        <p:nvCxnSpPr>
          <p:cNvPr id="1191" name="Shape 119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Shape 119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3" name="Shape 119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4" name="Shape 119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Centos7 docker-distribution 설치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95" name="Shape 1195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yum install docker-distribution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enable docker-distribution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systemctl start docker-distribution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96" name="Shape 1196"/>
          <p:cNvSpPr txBox="1"/>
          <p:nvPr>
            <p:ph idx="1" type="body"/>
          </p:nvPr>
        </p:nvSpPr>
        <p:spPr>
          <a:xfrm>
            <a:off x="952500" y="2772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tcp6 사용중지 커널 부팅 옵션 변경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97" name="Shape 1197"/>
          <p:cNvSpPr txBox="1"/>
          <p:nvPr>
            <p:ph idx="1" type="body"/>
          </p:nvPr>
        </p:nvSpPr>
        <p:spPr>
          <a:xfrm>
            <a:off x="663250" y="426775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레지스트리 포트 5000번이 TCP6만 열리는 증상발생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ipv6 사용중지를 커널 부팅옵션으로 변경 후 재부팅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98" name="Shape 1198"/>
          <p:cNvGraphicFramePr/>
          <p:nvPr/>
        </p:nvGraphicFramePr>
        <p:xfrm>
          <a:off x="952500" y="31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/etc/default/grub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ipv6.disable=1 at line 6,like: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GRUB_CMDLINE_LINUX="ipv6.disable=1 ..."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#grub2-mkconfig -o /boot/grub2/grub.cfg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#reboot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99" name="Shape 1199"/>
          <p:cNvSpPr txBox="1"/>
          <p:nvPr>
            <p:ph idx="1" type="body"/>
          </p:nvPr>
        </p:nvSpPr>
        <p:spPr>
          <a:xfrm>
            <a:off x="952500" y="4906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tcp 5000번 포트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00" name="Shape 1200"/>
          <p:cNvGraphicFramePr/>
          <p:nvPr/>
        </p:nvGraphicFramePr>
        <p:xfrm>
          <a:off x="952500" y="530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netstat -lntp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Active Internet connections (only servers)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 Recv-Q Send-Q Local Address           Foreign Address         State       PID/Program name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   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tcp        0      0 0.0.0.0:5000            0.0.0.0:*               LISTEN      2202/docker-proxy 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hape 15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Shape 15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Centos 7 설치후 기본 설정변경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73600" y="1263000"/>
            <a:ext cx="82761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Selinux 설정 비활성화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NetworkManager 서비스 중지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방화벽 서비스 중지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14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7" name="Shape 157"/>
          <p:cNvGraphicFramePr/>
          <p:nvPr/>
        </p:nvGraphicFramePr>
        <p:xfrm>
          <a:off x="952500" y="30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systemctl stop NetworkManager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systemctl disable NetworkManager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Shape 158"/>
          <p:cNvGraphicFramePr/>
          <p:nvPr/>
        </p:nvGraphicFramePr>
        <p:xfrm>
          <a:off x="952500" y="17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vi /etc/selinux/config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SELINUX=disabled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reboot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952500" y="4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776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systemctl stop firewalld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systemctl disable firewalld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# iptables -L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206" name="Shape 1206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사설 레지스트리 이미지 생성</a:t>
            </a:r>
            <a:endParaRPr sz="1400"/>
          </a:p>
        </p:txBody>
      </p:sp>
      <p:cxnSp>
        <p:nvCxnSpPr>
          <p:cNvPr id="1207" name="Shape 120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Shape 120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09" name="Shape 120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0" name="Shape 1210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사설 레지스트리 접속 테스트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11" name="Shape 1211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curl localhost:5000/v2/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{}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12" name="Shape 1212"/>
          <p:cNvSpPr txBox="1"/>
          <p:nvPr>
            <p:ph idx="1" type="body"/>
          </p:nvPr>
        </p:nvSpPr>
        <p:spPr>
          <a:xfrm>
            <a:off x="663250" y="262050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레지스트리 컨테이너는 기본적으로 5000번 포트를 사용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3" name="Shape 1213"/>
          <p:cNvSpPr txBox="1"/>
          <p:nvPr>
            <p:ph idx="1" type="body"/>
          </p:nvPr>
        </p:nvSpPr>
        <p:spPr>
          <a:xfrm>
            <a:off x="952500" y="3077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사설 레지스트리 업로드 이미지 Tag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14" name="Shape 1214"/>
          <p:cNvGraphicFramePr/>
          <p:nvPr/>
        </p:nvGraphicFramePr>
        <p:xfrm>
          <a:off x="952500" y="34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tag ktdsimage:0.0 192.168.35.51:5000/ktdsimage:0.0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15" name="Shape 1215"/>
          <p:cNvSpPr txBox="1"/>
          <p:nvPr>
            <p:ph idx="1" type="body"/>
          </p:nvPr>
        </p:nvSpPr>
        <p:spPr>
          <a:xfrm>
            <a:off x="952500" y="3992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16" name="Shape 1216"/>
          <p:cNvGraphicFramePr/>
          <p:nvPr/>
        </p:nvGraphicFramePr>
        <p:xfrm>
          <a:off x="952500" y="43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 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192.168.35.51:5000/ktdsimage   0.0                 cc9784b889dd        About an hour ago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ktdsimage                      0.0                 cc9784b889dd        About an hour ago   188MB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도커 이미지</a:t>
            </a:r>
            <a:endParaRPr/>
          </a:p>
        </p:txBody>
      </p:sp>
      <p:sp>
        <p:nvSpPr>
          <p:cNvPr id="1222" name="Shape 122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사설 레지스트리 이미지 업로드</a:t>
            </a:r>
            <a:endParaRPr sz="1400"/>
          </a:p>
        </p:txBody>
      </p:sp>
      <p:cxnSp>
        <p:nvCxnSpPr>
          <p:cNvPr id="1223" name="Shape 122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Shape 122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25" name="Shape 122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6" name="Shape 1226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사설 레지스트리에 이미지 Push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27" name="Shape 1227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push 192.168.35.51:5000/ktdsimage:0.0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push refers to a repository [192.168.35.51:5000/ktdsimage]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 https://192.168.35.51:5000/v2/: http: server gave HTTP response to HTTPS client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28" name="Shape 1228"/>
          <p:cNvSpPr txBox="1"/>
          <p:nvPr>
            <p:ph idx="1" type="body"/>
          </p:nvPr>
        </p:nvSpPr>
        <p:spPr>
          <a:xfrm>
            <a:off x="663250" y="275721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도커 데몬은 기본적으로 https를 통한 레지스트리 접근만 허용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9" name="Shape 1229"/>
          <p:cNvSpPr txBox="1"/>
          <p:nvPr>
            <p:ph idx="1" type="body"/>
          </p:nvPr>
        </p:nvSpPr>
        <p:spPr>
          <a:xfrm>
            <a:off x="952500" y="3153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도커 엔진 옵션 변경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30" name="Shape 1230"/>
          <p:cNvGraphicFramePr/>
          <p:nvPr/>
        </p:nvGraphicFramePr>
        <p:xfrm>
          <a:off x="952500" y="355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/usr/lib/systemd/system/docker.service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ExecStart=/usr/bin/dockerd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$DOCKER_OPTS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DOCKER_OPTS="--insecure-registry=192.168.35.51:5000"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31" name="Shape 1231"/>
          <p:cNvSpPr txBox="1"/>
          <p:nvPr>
            <p:ph idx="1" type="body"/>
          </p:nvPr>
        </p:nvSpPr>
        <p:spPr>
          <a:xfrm>
            <a:off x="952500" y="4754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업로드 명령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32" name="Shape 1232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push 192.168.35.51:5000/ktdsimage:0.0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push refers to a repository [192.168.35.51:5000/ktdsimage]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e9efe767c47f: Pushed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0.0: digest: sha256:5e2c9c48869c62f05d5d0af48334f0ca286fefbab98e6d7689115aa50f18681f size: 1566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0.0                 cc9784b889dd        About an hour ago   188MB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238" name="Shape 123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컨테이너로 이미지 생성 방법</a:t>
            </a:r>
            <a:endParaRPr sz="1400"/>
          </a:p>
        </p:txBody>
      </p:sp>
      <p:cxnSp>
        <p:nvCxnSpPr>
          <p:cNvPr id="1239" name="Shape 123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Shape 124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41" name="Shape 124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2" name="Shape 1242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기본 OS 이미지로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애플리케이션 설치 및 환경설정, 소스코드 복제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AutoNum type="arabicPeriod"/>
            </a:pPr>
            <a:r>
              <a:rPr lang="en" sz="1400"/>
              <a:t>컨테이너 이미지 커밋(commit)</a:t>
            </a:r>
            <a:endParaRPr sz="1400"/>
          </a:p>
        </p:txBody>
      </p:sp>
      <p:grpSp>
        <p:nvGrpSpPr>
          <p:cNvPr id="1243" name="Shape 1243"/>
          <p:cNvGrpSpPr/>
          <p:nvPr/>
        </p:nvGrpSpPr>
        <p:grpSpPr>
          <a:xfrm>
            <a:off x="1165125" y="2936775"/>
            <a:ext cx="6155025" cy="1288500"/>
            <a:chOff x="1165125" y="2784375"/>
            <a:chExt cx="6155025" cy="1288500"/>
          </a:xfrm>
        </p:grpSpPr>
        <p:pic>
          <p:nvPicPr>
            <p:cNvPr id="1244" name="Shape 12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5569" y="3033738"/>
              <a:ext cx="1009987" cy="784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Shape 12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24144" y="3033738"/>
              <a:ext cx="1009987" cy="78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6" name="Shape 1246"/>
            <p:cNvSpPr/>
            <p:nvPr/>
          </p:nvSpPr>
          <p:spPr>
            <a:xfrm>
              <a:off x="1165125" y="3049375"/>
              <a:ext cx="1066500" cy="753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Ubuntu:14.04</a:t>
              </a:r>
              <a:endParaRPr sz="1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or</a:t>
              </a:r>
              <a:endParaRPr sz="1000"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Centos:7</a:t>
              </a:r>
              <a:endParaRPr sz="1000"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253650" y="3049363"/>
              <a:ext cx="1066500" cy="753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myapp:0.0</a:t>
              </a:r>
              <a:endParaRPr sz="1000"/>
            </a:p>
          </p:txBody>
        </p:sp>
        <p:cxnSp>
          <p:nvCxnSpPr>
            <p:cNvPr id="1248" name="Shape 1248"/>
            <p:cNvCxnSpPr>
              <a:stCxn id="1244" idx="3"/>
              <a:endCxn id="1245" idx="1"/>
            </p:cNvCxnSpPr>
            <p:nvPr/>
          </p:nvCxnSpPr>
          <p:spPr>
            <a:xfrm>
              <a:off x="3945556" y="34258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9" name="Shape 1249"/>
            <p:cNvCxnSpPr/>
            <p:nvPr/>
          </p:nvCxnSpPr>
          <p:spPr>
            <a:xfrm>
              <a:off x="5545756" y="34258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0" name="Shape 1250"/>
            <p:cNvCxnSpPr/>
            <p:nvPr/>
          </p:nvCxnSpPr>
          <p:spPr>
            <a:xfrm>
              <a:off x="2345356" y="34258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1" name="Shape 1251"/>
            <p:cNvSpPr txBox="1"/>
            <p:nvPr/>
          </p:nvSpPr>
          <p:spPr>
            <a:xfrm>
              <a:off x="2079250" y="2784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1. 컨테이너 생성</a:t>
              </a:r>
              <a:endParaRPr sz="800"/>
            </a:p>
          </p:txBody>
        </p:sp>
        <p:sp>
          <p:nvSpPr>
            <p:cNvPr id="1252" name="Shape 1252"/>
            <p:cNvSpPr txBox="1"/>
            <p:nvPr/>
          </p:nvSpPr>
          <p:spPr>
            <a:xfrm>
              <a:off x="3603250" y="2784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</a:t>
              </a:r>
              <a:r>
                <a:rPr lang="en" sz="800"/>
                <a:t>. 애플리케이션 설치</a:t>
              </a:r>
              <a:endParaRPr sz="800"/>
            </a:p>
          </p:txBody>
        </p:sp>
        <p:sp>
          <p:nvSpPr>
            <p:cNvPr id="1253" name="Shape 1253"/>
            <p:cNvSpPr txBox="1"/>
            <p:nvPr/>
          </p:nvSpPr>
          <p:spPr>
            <a:xfrm>
              <a:off x="5127250" y="27843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3</a:t>
              </a:r>
              <a:r>
                <a:rPr lang="en" sz="800"/>
                <a:t>. 컨테이너 커밋</a:t>
              </a:r>
              <a:endParaRPr sz="800"/>
            </a:p>
          </p:txBody>
        </p:sp>
        <p:sp>
          <p:nvSpPr>
            <p:cNvPr id="1254" name="Shape 1254"/>
            <p:cNvSpPr txBox="1"/>
            <p:nvPr/>
          </p:nvSpPr>
          <p:spPr>
            <a:xfrm>
              <a:off x="2841250" y="37749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새로운 컨테이너</a:t>
              </a:r>
              <a:endParaRPr sz="800"/>
            </a:p>
          </p:txBody>
        </p:sp>
        <p:sp>
          <p:nvSpPr>
            <p:cNvPr id="1255" name="Shape 1255"/>
            <p:cNvSpPr txBox="1"/>
            <p:nvPr/>
          </p:nvSpPr>
          <p:spPr>
            <a:xfrm>
              <a:off x="4365250" y="377497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애플리케이션 설치</a:t>
              </a:r>
              <a:br>
                <a:rPr lang="en" sz="800"/>
              </a:br>
              <a:r>
                <a:rPr lang="en" sz="800"/>
                <a:t>컨테이너</a:t>
              </a:r>
              <a:endParaRPr sz="800"/>
            </a:p>
          </p:txBody>
        </p:sp>
      </p:grpSp>
      <p:sp>
        <p:nvSpPr>
          <p:cNvPr id="1256" name="Shape 1256"/>
          <p:cNvSpPr txBox="1"/>
          <p:nvPr>
            <p:ph idx="1" type="body"/>
          </p:nvPr>
        </p:nvSpPr>
        <p:spPr>
          <a:xfrm>
            <a:off x="663250" y="450981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설치 환경구성을 위한 매뉴얼작업이 필요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애플리케이션 구동 이미지로 커밋하기 때문에 이미지 동작을 보장</a:t>
            </a:r>
            <a:endParaRPr sz="1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262" name="Shape 126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Dockerfile로 이미지 생성 방법 </a:t>
            </a:r>
            <a:endParaRPr sz="1400"/>
          </a:p>
        </p:txBody>
      </p:sp>
      <p:cxnSp>
        <p:nvCxnSpPr>
          <p:cNvPr id="1263" name="Shape 126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Shape 126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65" name="Shape 126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매뉴얼 작업을 기록한 Dockerfile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AutoNum type="arabicPeriod"/>
            </a:pPr>
            <a:r>
              <a:rPr lang="en" sz="1400"/>
              <a:t>빌드 명령어가 Dockerfile 을 읽어 이미지를 생성</a:t>
            </a:r>
            <a:endParaRPr sz="1400"/>
          </a:p>
        </p:txBody>
      </p:sp>
      <p:sp>
        <p:nvSpPr>
          <p:cNvPr id="1267" name="Shape 1267"/>
          <p:cNvSpPr txBox="1"/>
          <p:nvPr>
            <p:ph idx="1" type="body"/>
          </p:nvPr>
        </p:nvSpPr>
        <p:spPr>
          <a:xfrm>
            <a:off x="663250" y="3900215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이미지를 직접 생성 또는 커밋 해야 하는 수고스러움을 줄여줌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애플리케이션 빌드를 자동화 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도커 허브의 신뢰할 수 있는 이미지를 바탕으로 쉽게 이미지 배포 가능</a:t>
            </a:r>
            <a:endParaRPr sz="1400"/>
          </a:p>
        </p:txBody>
      </p:sp>
      <p:grpSp>
        <p:nvGrpSpPr>
          <p:cNvPr id="1268" name="Shape 1268"/>
          <p:cNvGrpSpPr/>
          <p:nvPr/>
        </p:nvGrpSpPr>
        <p:grpSpPr>
          <a:xfrm>
            <a:off x="1991950" y="2683675"/>
            <a:ext cx="4118125" cy="874200"/>
            <a:chOff x="1991950" y="4893475"/>
            <a:chExt cx="4118125" cy="874200"/>
          </a:xfrm>
        </p:grpSpPr>
        <p:sp>
          <p:nvSpPr>
            <p:cNvPr id="1269" name="Shape 1269"/>
            <p:cNvSpPr/>
            <p:nvPr/>
          </p:nvSpPr>
          <p:spPr>
            <a:xfrm>
              <a:off x="4977575" y="4978075"/>
              <a:ext cx="1132500" cy="70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myapp:0.0</a:t>
              </a:r>
              <a:endParaRPr sz="1000"/>
            </a:p>
          </p:txBody>
        </p:sp>
        <p:cxnSp>
          <p:nvCxnSpPr>
            <p:cNvPr id="1270" name="Shape 1270"/>
            <p:cNvCxnSpPr>
              <a:stCxn id="1271" idx="3"/>
              <a:endCxn id="1269" idx="1"/>
            </p:cNvCxnSpPr>
            <p:nvPr/>
          </p:nvCxnSpPr>
          <p:spPr>
            <a:xfrm>
              <a:off x="3513250" y="5330575"/>
              <a:ext cx="1464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72" name="Shape 1272"/>
            <p:cNvSpPr txBox="1"/>
            <p:nvPr/>
          </p:nvSpPr>
          <p:spPr>
            <a:xfrm>
              <a:off x="3615188" y="4934325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2. Dockerfile 빌드</a:t>
              </a:r>
              <a:endParaRPr sz="80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991950" y="4893475"/>
              <a:ext cx="1521300" cy="874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FROM ubuntu 14.04</a:t>
              </a:r>
              <a:endParaRPr sz="10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apt-get update</a:t>
              </a:r>
              <a:endParaRPr sz="10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apt-get install..</a:t>
              </a:r>
              <a:endParaRPr sz="1000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Shape 127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278" name="Shape 127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작성 </a:t>
            </a:r>
            <a:endParaRPr sz="1400"/>
          </a:p>
        </p:txBody>
      </p:sp>
      <p:cxnSp>
        <p:nvCxnSpPr>
          <p:cNvPr id="1279" name="Shape 127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Shape 128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81" name="Shape 128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2" name="Shape 1282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컨테이너 빌드에 필요한 작업 명령이 저장된 특수 파일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도커 엔진은 현재 디렉토리의 “Dockerfile” 이라는 이름의 파일을 참조</a:t>
            </a:r>
            <a:endParaRPr sz="1400"/>
          </a:p>
        </p:txBody>
      </p:sp>
      <p:sp>
        <p:nvSpPr>
          <p:cNvPr id="1283" name="Shape 1283"/>
          <p:cNvSpPr txBox="1"/>
          <p:nvPr>
            <p:ph idx="1" type="body"/>
          </p:nvPr>
        </p:nvSpPr>
        <p:spPr>
          <a:xfrm>
            <a:off x="952500" y="2468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시나리오 : 웹서버를 설치하고, 로컬에 있는 test.html -&gt; 컨테이너 /var/www/html 복사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4" name="Shape 1284"/>
          <p:cNvSpPr txBox="1"/>
          <p:nvPr>
            <p:ph idx="1" type="body"/>
          </p:nvPr>
        </p:nvSpPr>
        <p:spPr>
          <a:xfrm>
            <a:off x="952500" y="2849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로컬 test.html 파일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285" name="Shape 1285"/>
          <p:cNvGraphicFramePr/>
          <p:nvPr/>
        </p:nvGraphicFramePr>
        <p:xfrm>
          <a:off x="952500" y="32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echo test &gt;&gt; test.html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6" name="Shape 1286"/>
          <p:cNvGraphicFramePr/>
          <p:nvPr/>
        </p:nvGraphicFramePr>
        <p:xfrm>
          <a:off x="952500" y="41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echo test &gt;&gt; test.html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 "purpose"="practice"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update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install apache2 -y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 test.html /var/www/html    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WORKDIR /var/www/html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["/bin/bash", "-c", "echo hello &gt;&gt; test2.html"]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EXPOSE 80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CMD apachectl -DFOREGROUND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87" name="Shape 1287"/>
          <p:cNvSpPr txBox="1"/>
          <p:nvPr>
            <p:ph idx="1" type="body"/>
          </p:nvPr>
        </p:nvSpPr>
        <p:spPr>
          <a:xfrm>
            <a:off x="952500" y="3763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아파치 웹서버가 설치된 이미지를 빌드하는 Dockerfile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293" name="Shape 129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작성 </a:t>
            </a:r>
            <a:endParaRPr sz="1400"/>
          </a:p>
        </p:txBody>
      </p:sp>
      <p:cxnSp>
        <p:nvCxnSpPr>
          <p:cNvPr id="1294" name="Shape 129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5" name="Shape 129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96" name="Shape 129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7" name="Shape 1297"/>
          <p:cNvSpPr txBox="1"/>
          <p:nvPr>
            <p:ph idx="1" type="body"/>
          </p:nvPr>
        </p:nvSpPr>
        <p:spPr>
          <a:xfrm>
            <a:off x="663250" y="1682575"/>
            <a:ext cx="7974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한줄이 하나의 명령어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명령어는 대소문자 상관 없으나, 일반적으로 대문자를 사용</a:t>
            </a:r>
            <a:endParaRPr sz="1400"/>
          </a:p>
        </p:txBody>
      </p:sp>
      <p:sp>
        <p:nvSpPr>
          <p:cNvPr id="1298" name="Shape 1298"/>
          <p:cNvSpPr txBox="1"/>
          <p:nvPr>
            <p:ph idx="1" type="body"/>
          </p:nvPr>
        </p:nvSpPr>
        <p:spPr>
          <a:xfrm>
            <a:off x="663250" y="2444575"/>
            <a:ext cx="79746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FROM : 베이스가 될 이미지 정의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MAINTAINER : 이미지를 생성한 개발자 정보, 도커 1.13.0 버전 이후 사용하지 않음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LABEL : 이미지에 메타데이터 추가, “키:값” 형태로 정의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   docker inspect 명령어로 이미지 메타데이터 정보 확인가능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RUN : 이미지를 만들기 위해 컨테이너 내부에서 명령어 실행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명령어의 옵션/인자 값은 배열형태로 전달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Dockerfile 명령어는 쉘을 사용하지 않기 때문에 쉘을 정의해야한다</a:t>
            </a:r>
            <a:endParaRPr sz="1400"/>
          </a:p>
          <a:p>
            <a:pPr indent="4572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예) RUN [“sh”, “-c”, “echo $MY_ENV”]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ADD : Dockerfile 이 위치한 디렉토리의 파일 -&gt; 이미지에 추가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WORKDIR : 명령어를 실행할 디렉토리 정의, cd 명령과 같은기능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EXPOSE : 생성한 이미지에서 노출할 포트 정의 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CMD : 컨테이너가 시작될때 실행되는 명령설정, 한번만 사용가능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 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04" name="Shape 130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빌드 </a:t>
            </a:r>
            <a:endParaRPr sz="1400"/>
          </a:p>
        </p:txBody>
      </p:sp>
      <p:cxnSp>
        <p:nvCxnSpPr>
          <p:cNvPr id="1305" name="Shape 130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6" name="Shape 130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07" name="Shape 130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8" name="Shape 130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09" name="Shape 130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-t mybuild:0.0 ./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3.072kB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1/10 : FROM ubuntu:16.04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dd6f76d9cc90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2/10 : 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72ed646689bf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bdcec47ac282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0" name="Shape 1310"/>
          <p:cNvGraphicFramePr/>
          <p:nvPr/>
        </p:nvGraphicFramePr>
        <p:xfrm>
          <a:off x="952500" y="49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images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REPOSITORY                     TAG                 IMAGE ID            CREATED             SIZE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mybuild                        0.0                 8df4c18a7a0c        25 seconds ago      260MB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192.168.35.51:5000/ktdsimage   0.0                 cc9784b889dd        13 hours ago        188MB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11" name="Shape 1311"/>
          <p:cNvSpPr txBox="1"/>
          <p:nvPr>
            <p:ph idx="1" type="body"/>
          </p:nvPr>
        </p:nvSpPr>
        <p:spPr>
          <a:xfrm>
            <a:off x="952500" y="4525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생성된 이미지 확인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2" name="Shape 1312"/>
          <p:cNvSpPr txBox="1"/>
          <p:nvPr>
            <p:ph idx="1" type="body"/>
          </p:nvPr>
        </p:nvSpPr>
        <p:spPr>
          <a:xfrm>
            <a:off x="663250" y="35113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docker build : Dockerfile 을 이용한 이미지 생성 명령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-t : 생성할 이미지 이름 정의 옵션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이름을 정의 하지 않으면 16진수 형태로 이름이 저장됨</a:t>
            </a:r>
            <a:endParaRPr sz="1400"/>
          </a:p>
          <a:p>
            <a:pPr indent="457200" lvl="0" marL="18288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18" name="Shape 131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빌드 </a:t>
            </a:r>
            <a:endParaRPr sz="1400"/>
          </a:p>
        </p:txBody>
      </p:sp>
      <p:cxnSp>
        <p:nvCxnSpPr>
          <p:cNvPr id="1319" name="Shape 131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Shape 132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21" name="Shape 132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2" name="Shape 1322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생성된 이미지로 컨테이너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23" name="Shape 132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-d -P --name myserver mybuild:0.0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2e33d49d5935be9b91653f926b9842238363302b6a4f419ad1576e9a2451c0c1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4" name="Shape 1324"/>
          <p:cNvGraphicFramePr/>
          <p:nvPr/>
        </p:nvGraphicFramePr>
        <p:xfrm>
          <a:off x="952500" y="34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port myserver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80/tcp -&gt; 0.0.0.0:32768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25" name="Shape 1325"/>
          <p:cNvSpPr txBox="1"/>
          <p:nvPr>
            <p:ph idx="1" type="body"/>
          </p:nvPr>
        </p:nvSpPr>
        <p:spPr>
          <a:xfrm>
            <a:off x="952500" y="3001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컨테이너와 연결된 호스트 포트 확인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6" name="Shape 1326"/>
          <p:cNvSpPr txBox="1"/>
          <p:nvPr>
            <p:ph idx="1" type="body"/>
          </p:nvPr>
        </p:nvSpPr>
        <p:spPr>
          <a:xfrm>
            <a:off x="663250" y="25969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-P : EXPOSE 로 노출된 포트를 호스트에서 사용가능한 포트에 차례로 연결</a:t>
            </a:r>
            <a:endParaRPr sz="1400"/>
          </a:p>
        </p:txBody>
      </p:sp>
      <p:sp>
        <p:nvSpPr>
          <p:cNvPr id="1327" name="Shape 1327"/>
          <p:cNvSpPr txBox="1"/>
          <p:nvPr>
            <p:ph idx="1" type="body"/>
          </p:nvPr>
        </p:nvSpPr>
        <p:spPr>
          <a:xfrm>
            <a:off x="663250" y="38923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docker port [컨테이너] : 컨테이너 포트와 호스트 포트 연결정보 출력</a:t>
            </a:r>
            <a:endParaRPr sz="1400"/>
          </a:p>
        </p:txBody>
      </p:sp>
      <p:grpSp>
        <p:nvGrpSpPr>
          <p:cNvPr id="1328" name="Shape 1328"/>
          <p:cNvGrpSpPr/>
          <p:nvPr/>
        </p:nvGrpSpPr>
        <p:grpSpPr>
          <a:xfrm>
            <a:off x="1222375" y="4478775"/>
            <a:ext cx="5634687" cy="1851375"/>
            <a:chOff x="1222375" y="4478775"/>
            <a:chExt cx="5634687" cy="1851375"/>
          </a:xfrm>
        </p:grpSpPr>
        <p:sp>
          <p:nvSpPr>
            <p:cNvPr id="1329" name="Shape 1329"/>
            <p:cNvSpPr/>
            <p:nvPr/>
          </p:nvSpPr>
          <p:spPr>
            <a:xfrm>
              <a:off x="5663375" y="5515650"/>
              <a:ext cx="1132500" cy="391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myapp:0.0</a:t>
              </a:r>
              <a:endParaRPr sz="1000"/>
            </a:p>
          </p:txBody>
        </p:sp>
        <p:cxnSp>
          <p:nvCxnSpPr>
            <p:cNvPr id="1330" name="Shape 1330"/>
            <p:cNvCxnSpPr>
              <a:stCxn id="1331" idx="3"/>
              <a:endCxn id="1329" idx="1"/>
            </p:cNvCxnSpPr>
            <p:nvPr/>
          </p:nvCxnSpPr>
          <p:spPr>
            <a:xfrm>
              <a:off x="5145625" y="5711550"/>
              <a:ext cx="51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2" name="Shape 1332"/>
            <p:cNvSpPr txBox="1"/>
            <p:nvPr/>
          </p:nvSpPr>
          <p:spPr>
            <a:xfrm>
              <a:off x="3757513" y="603225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도커이미지</a:t>
              </a:r>
              <a:endParaRPr sz="80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624325" y="5390850"/>
              <a:ext cx="1521300" cy="641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FROM ubuntu 14.04</a:t>
              </a:r>
              <a:endParaRPr sz="10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apt-get update</a:t>
              </a:r>
              <a:endParaRPr sz="10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apt-get install..</a:t>
              </a:r>
              <a:endParaRPr sz="100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818725" y="4478775"/>
              <a:ext cx="1132500" cy="391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test.html</a:t>
              </a:r>
              <a:endParaRPr sz="1000"/>
            </a:p>
          </p:txBody>
        </p:sp>
        <p:sp>
          <p:nvSpPr>
            <p:cNvPr id="1334" name="Shape 1334"/>
            <p:cNvSpPr txBox="1"/>
            <p:nvPr/>
          </p:nvSpPr>
          <p:spPr>
            <a:xfrm>
              <a:off x="1222375" y="5562600"/>
              <a:ext cx="18150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docker build -t mybuild:0.0 ./</a:t>
              </a:r>
              <a:endParaRPr sz="1000"/>
            </a:p>
          </p:txBody>
        </p:sp>
        <p:sp>
          <p:nvSpPr>
            <p:cNvPr id="1335" name="Shape 1335"/>
            <p:cNvSpPr txBox="1"/>
            <p:nvPr/>
          </p:nvSpPr>
          <p:spPr>
            <a:xfrm>
              <a:off x="5602163" y="590745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새로운이미지</a:t>
              </a:r>
              <a:endParaRPr sz="800"/>
            </a:p>
          </p:txBody>
        </p:sp>
        <p:cxnSp>
          <p:nvCxnSpPr>
            <p:cNvPr id="1336" name="Shape 1336"/>
            <p:cNvCxnSpPr>
              <a:stCxn id="1334" idx="3"/>
              <a:endCxn id="1331" idx="1"/>
            </p:cNvCxnSpPr>
            <p:nvPr/>
          </p:nvCxnSpPr>
          <p:spPr>
            <a:xfrm>
              <a:off x="3037375" y="5711550"/>
              <a:ext cx="58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7" name="Shape 1337"/>
            <p:cNvSpPr txBox="1"/>
            <p:nvPr/>
          </p:nvSpPr>
          <p:spPr>
            <a:xfrm>
              <a:off x="2714425" y="4889250"/>
              <a:ext cx="33411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빌드 컨텍스트(Dockerfile이 위치한 경우의 파일들)</a:t>
              </a:r>
              <a:endParaRPr sz="800"/>
            </a:p>
          </p:txBody>
        </p:sp>
        <p:cxnSp>
          <p:nvCxnSpPr>
            <p:cNvPr id="1338" name="Shape 1338"/>
            <p:cNvCxnSpPr>
              <a:stCxn id="1337" idx="2"/>
              <a:endCxn id="1331" idx="0"/>
            </p:cNvCxnSpPr>
            <p:nvPr/>
          </p:nvCxnSpPr>
          <p:spPr>
            <a:xfrm>
              <a:off x="4384975" y="5160450"/>
              <a:ext cx="0" cy="23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39" name="Shape 1339"/>
          <p:cNvSpPr txBox="1"/>
          <p:nvPr/>
        </p:nvSpPr>
        <p:spPr>
          <a:xfrm>
            <a:off x="1547713" y="5803650"/>
            <a:ext cx="12549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디렉토리 : ./</a:t>
            </a:r>
            <a:endParaRPr sz="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45" name="Shape 1345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빌드 컨텍스트(Context) </a:t>
            </a:r>
            <a:r>
              <a:rPr lang="en"/>
              <a:t> </a:t>
            </a:r>
            <a:endParaRPr sz="1400"/>
          </a:p>
        </p:txBody>
      </p:sp>
      <p:cxnSp>
        <p:nvCxnSpPr>
          <p:cNvPr id="1346" name="Shape 134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Shape 134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48" name="Shape 134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9" name="Shape 1349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 build 실행 첫번째 로그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50" name="Shape 1350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-t mybuild:0.0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3.072kB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51" name="Shape 1351"/>
          <p:cNvSpPr txBox="1"/>
          <p:nvPr>
            <p:ph idx="1" type="body"/>
          </p:nvPr>
        </p:nvSpPr>
        <p:spPr>
          <a:xfrm>
            <a:off x="663250" y="25969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이미지 생성시 ./ 디렉토리의 컨텍스트 파일이 전송됨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컨텍스트 파일은 명령어 마지막에 지정하는 위치의 파일 및 디렉토리 전부 포함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불필요한 파일은 .dockerignore 파일에 정의필요</a:t>
            </a:r>
            <a:endParaRPr sz="1400"/>
          </a:p>
        </p:txBody>
      </p:sp>
      <p:graphicFrame>
        <p:nvGraphicFramePr>
          <p:cNvPr id="1352" name="Shape 1352"/>
          <p:cNvGraphicFramePr/>
          <p:nvPr/>
        </p:nvGraphicFramePr>
        <p:xfrm>
          <a:off x="1700125" y="3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552235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.dockerignore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test2.html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*/*.html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!test.htm?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53" name="Shape 1353"/>
          <p:cNvSpPr txBox="1"/>
          <p:nvPr>
            <p:ph idx="1" type="body"/>
          </p:nvPr>
        </p:nvSpPr>
        <p:spPr>
          <a:xfrm>
            <a:off x="1168525" y="4578175"/>
            <a:ext cx="6963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! : 컨텍스트 제외 하지 않을 파일 지정</a:t>
            </a:r>
            <a:endParaRPr sz="1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59" name="Shape 1359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Dockerfile을 이용한 컨테이너 생성과 커밋</a:t>
            </a:r>
            <a:r>
              <a:rPr lang="en"/>
              <a:t> </a:t>
            </a:r>
            <a:endParaRPr sz="1400"/>
          </a:p>
        </p:txBody>
      </p:sp>
      <p:cxnSp>
        <p:nvCxnSpPr>
          <p:cNvPr id="1360" name="Shape 1360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1" name="Shape 1361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62" name="Shape 1362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3" name="Shape 1363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이미지가 만들어지는 과정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64" name="Shape 1364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3.072kB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1/10 : FROM ubuntu:16.04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dd6f76d9cc90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2/10 : 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72ed646689bf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bdcec47ac282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Removing intermediate container 72ed646689bf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3/10 : LABEL "purpose" "practice"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06db3b26f9fb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71723b26562b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65" name="Shape 1365"/>
          <p:cNvSpPr txBox="1"/>
          <p:nvPr>
            <p:ph idx="1" type="body"/>
          </p:nvPr>
        </p:nvSpPr>
        <p:spPr>
          <a:xfrm>
            <a:off x="663250" y="39685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ADD, RUN 등의 명령어가 실행될 때마다 새로운 컨테이너 레이어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최종 이미지 생성까지 임시 컨테이너 레이어 생성 후 삭제</a:t>
            </a:r>
            <a:endParaRPr sz="1400"/>
          </a:p>
        </p:txBody>
      </p:sp>
      <p:grpSp>
        <p:nvGrpSpPr>
          <p:cNvPr id="1366" name="Shape 1366"/>
          <p:cNvGrpSpPr/>
          <p:nvPr/>
        </p:nvGrpSpPr>
        <p:grpSpPr>
          <a:xfrm>
            <a:off x="1768975" y="4736039"/>
            <a:ext cx="5267675" cy="1636800"/>
            <a:chOff x="1845175" y="4546650"/>
            <a:chExt cx="5267675" cy="1636800"/>
          </a:xfrm>
        </p:grpSpPr>
        <p:sp>
          <p:nvSpPr>
            <p:cNvPr id="1367" name="Shape 1367"/>
            <p:cNvSpPr/>
            <p:nvPr/>
          </p:nvSpPr>
          <p:spPr>
            <a:xfrm>
              <a:off x="5654250" y="4546650"/>
              <a:ext cx="1458600" cy="1636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8" name="Shape 13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9958" y="55485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9" name="Shape 1369"/>
            <p:cNvSpPr/>
            <p:nvPr/>
          </p:nvSpPr>
          <p:spPr>
            <a:xfrm>
              <a:off x="5804900" y="4701775"/>
              <a:ext cx="1158900" cy="901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5895031" y="4793443"/>
              <a:ext cx="975900" cy="297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1371" name="Shape 1371"/>
            <p:cNvCxnSpPr>
              <a:stCxn id="1372" idx="3"/>
              <a:endCxn id="1373" idx="1"/>
            </p:cNvCxnSpPr>
            <p:nvPr/>
          </p:nvCxnSpPr>
          <p:spPr>
            <a:xfrm>
              <a:off x="4675767" y="4935350"/>
              <a:ext cx="13158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4" name="Shape 1374"/>
            <p:cNvCxnSpPr/>
            <p:nvPr/>
          </p:nvCxnSpPr>
          <p:spPr>
            <a:xfrm>
              <a:off x="3134456" y="49353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5" name="Shape 1375"/>
            <p:cNvSpPr txBox="1"/>
            <p:nvPr/>
          </p:nvSpPr>
          <p:spPr>
            <a:xfrm>
              <a:off x="1845175" y="478640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FROM ubuntu:14.04</a:t>
              </a:r>
              <a:endParaRPr sz="800"/>
            </a:p>
          </p:txBody>
        </p:sp>
        <p:pic>
          <p:nvPicPr>
            <p:cNvPr id="1376" name="Shape 13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9958" y="50913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2" name="Shape 13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9958" y="4634150"/>
              <a:ext cx="775809" cy="60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7" name="Shape 1377"/>
            <p:cNvSpPr txBox="1"/>
            <p:nvPr/>
          </p:nvSpPr>
          <p:spPr>
            <a:xfrm>
              <a:off x="1845175" y="524360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RUN apt-get update</a:t>
              </a:r>
              <a:endParaRPr sz="800"/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1845175" y="5700800"/>
              <a:ext cx="1254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RUN apt-get install</a:t>
              </a:r>
              <a:endParaRPr sz="800"/>
            </a:p>
          </p:txBody>
        </p:sp>
        <p:cxnSp>
          <p:nvCxnSpPr>
            <p:cNvPr id="1379" name="Shape 1379"/>
            <p:cNvCxnSpPr/>
            <p:nvPr/>
          </p:nvCxnSpPr>
          <p:spPr>
            <a:xfrm>
              <a:off x="3134456" y="53925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0" name="Shape 1380"/>
            <p:cNvCxnSpPr/>
            <p:nvPr/>
          </p:nvCxnSpPr>
          <p:spPr>
            <a:xfrm>
              <a:off x="3134456" y="5849750"/>
              <a:ext cx="57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1" name="Shape 1381"/>
            <p:cNvCxnSpPr/>
            <p:nvPr/>
          </p:nvCxnSpPr>
          <p:spPr>
            <a:xfrm flipH="1">
              <a:off x="4674050" y="5101200"/>
              <a:ext cx="1293900" cy="20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3" name="Shape 1373"/>
            <p:cNvSpPr/>
            <p:nvPr/>
          </p:nvSpPr>
          <p:spPr>
            <a:xfrm>
              <a:off x="5991475" y="4842425"/>
              <a:ext cx="775800" cy="2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새 이미지 레이어</a:t>
              </a:r>
              <a:endParaRPr sz="60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5991475" y="5299625"/>
              <a:ext cx="775800" cy="2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새 이미지 레이어</a:t>
              </a:r>
              <a:endParaRPr sz="60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5991475" y="5756825"/>
              <a:ext cx="775800" cy="2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새 이미지 레이어</a:t>
              </a:r>
              <a:endParaRPr sz="600"/>
            </a:p>
          </p:txBody>
        </p:sp>
        <p:cxnSp>
          <p:nvCxnSpPr>
            <p:cNvPr id="1384" name="Shape 1384"/>
            <p:cNvCxnSpPr>
              <a:stCxn id="1376" idx="3"/>
              <a:endCxn id="1382" idx="1"/>
            </p:cNvCxnSpPr>
            <p:nvPr/>
          </p:nvCxnSpPr>
          <p:spPr>
            <a:xfrm>
              <a:off x="4675767" y="5392550"/>
              <a:ext cx="13158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5" name="Shape 1385"/>
            <p:cNvCxnSpPr/>
            <p:nvPr/>
          </p:nvCxnSpPr>
          <p:spPr>
            <a:xfrm flipH="1">
              <a:off x="4674100" y="5571750"/>
              <a:ext cx="1191900" cy="19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6" name="Shape 1386"/>
            <p:cNvCxnSpPr>
              <a:stCxn id="1368" idx="3"/>
              <a:endCxn id="1383" idx="1"/>
            </p:cNvCxnSpPr>
            <p:nvPr/>
          </p:nvCxnSpPr>
          <p:spPr>
            <a:xfrm>
              <a:off x="4675767" y="5849750"/>
              <a:ext cx="13158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Centos7</a:t>
            </a:r>
            <a:r>
              <a:rPr lang="en"/>
              <a:t> 도커엔진 설치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63250" y="19873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Yum Util 도구 Device-Mapper 드라이버 설치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Shape 167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1장 도커란 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63250" y="2901775"/>
            <a:ext cx="79746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최신 도커엔진 설치용 리포지터리 추가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63250" y="3816175"/>
            <a:ext cx="79746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최신 도커엔진 설치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Shape 171"/>
          <p:cNvGraphicFramePr/>
          <p:nvPr/>
        </p:nvGraphicFramePr>
        <p:xfrm>
          <a:off x="952500" y="4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yum install docker-ce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2" name="Shape 172"/>
          <p:cNvSpPr txBox="1"/>
          <p:nvPr>
            <p:ph idx="1" type="body"/>
          </p:nvPr>
        </p:nvSpPr>
        <p:spPr>
          <a:xfrm>
            <a:off x="663250" y="47305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도커엔진 시작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systemctl start docker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952500" y="24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yum install -y device-mapper-persistent-data lvm2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x="952500" y="33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yum-config-manager --add-repo https://download.docker.com/linux/centos/docker-ce.repo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 txBox="1"/>
          <p:nvPr>
            <p:ph idx="1" type="body"/>
          </p:nvPr>
        </p:nvSpPr>
        <p:spPr>
          <a:xfrm>
            <a:off x="663250" y="56449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도커엔진 테스트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Shape 177"/>
          <p:cNvGraphicFramePr/>
          <p:nvPr/>
        </p:nvGraphicFramePr>
        <p:xfrm>
          <a:off x="952500" y="60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docker run hello-world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8" name="Shape 178"/>
          <p:cNvSpPr txBox="1"/>
          <p:nvPr>
            <p:ph idx="1" type="body"/>
          </p:nvPr>
        </p:nvSpPr>
        <p:spPr>
          <a:xfrm>
            <a:off x="663250" y="1149175"/>
            <a:ext cx="797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도커엔진 버전 삭제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Shape 179"/>
          <p:cNvGraphicFramePr/>
          <p:nvPr/>
        </p:nvGraphicFramePr>
        <p:xfrm>
          <a:off x="952500" y="15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42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# yum remove docker docker-common docker-selinux docker-engine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92" name="Shape 1392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캐시를 이용한 이미지 빌드</a:t>
            </a:r>
            <a:r>
              <a:rPr lang="en"/>
              <a:t>  </a:t>
            </a:r>
            <a:endParaRPr sz="1400"/>
          </a:p>
        </p:txBody>
      </p:sp>
      <p:cxnSp>
        <p:nvCxnSpPr>
          <p:cNvPr id="1393" name="Shape 1393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4" name="Shape 1394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95" name="Shape 1395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6" name="Shape 1396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Dockerfile2 파일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97" name="Shape 1397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Dockerfile2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 "purpose"="practice"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update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98" name="Shape 1398"/>
          <p:cNvSpPr txBox="1"/>
          <p:nvPr>
            <p:ph idx="1" type="body"/>
          </p:nvPr>
        </p:nvSpPr>
        <p:spPr>
          <a:xfrm>
            <a:off x="663250" y="51115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-f : docker build 에 사용할 Dockerfile 지정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이전에 빌드했던 Dockerfile 과 같은 내용이 있다면 이전 이미지를 활용</a:t>
            </a:r>
            <a:endParaRPr sz="1400"/>
          </a:p>
        </p:txBody>
      </p:sp>
      <p:sp>
        <p:nvSpPr>
          <p:cNvPr id="1399" name="Shape 1399"/>
          <p:cNvSpPr txBox="1"/>
          <p:nvPr>
            <p:ph idx="1" type="body"/>
          </p:nvPr>
        </p:nvSpPr>
        <p:spPr>
          <a:xfrm>
            <a:off x="952500" y="3153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Dockerfile2 파일을 이용한 이미지 빌드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00" name="Shape 1400"/>
          <p:cNvGraphicFramePr/>
          <p:nvPr/>
        </p:nvGraphicFramePr>
        <p:xfrm>
          <a:off x="952500" y="355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-f Dockerfile2 -t mycache:0.0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1/10 : FROM ubuntu:16.04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dd6f76d9cc90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2/10 : MAINTAINER teacher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Using cache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bdcec47ac282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built 8df4c18a7a0c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캐시를 이용한 이미지 빌드  </a:t>
            </a:r>
            <a:endParaRPr sz="1400"/>
          </a:p>
        </p:txBody>
      </p:sp>
      <p:cxnSp>
        <p:nvCxnSpPr>
          <p:cNvPr id="1407" name="Shape 1407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8" name="Shape 1408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09" name="Shape 1409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0" name="Shape 1410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캐시로 사용할 이미지를 직접 지정하여 빌드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11" name="Shape 1411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--cache-from nginx my_extend_nginx:0.0 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12" name="Shape 1412"/>
          <p:cNvSpPr txBox="1"/>
          <p:nvPr>
            <p:ph idx="1" type="body"/>
          </p:nvPr>
        </p:nvSpPr>
        <p:spPr>
          <a:xfrm>
            <a:off x="663250" y="3984257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--no-cache : 기존 빌드에 사용된 캐시를 사용하지 않고 Dockerfile을 첨부터 다시</a:t>
            </a:r>
            <a:endParaRPr sz="1400"/>
          </a:p>
          <a:p>
            <a:pPr indent="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/>
              <a:t>			 이미지 레이어를 생성함</a:t>
            </a:r>
            <a:endParaRPr sz="1400"/>
          </a:p>
        </p:txBody>
      </p:sp>
      <p:sp>
        <p:nvSpPr>
          <p:cNvPr id="1413" name="Shape 1413"/>
          <p:cNvSpPr txBox="1"/>
          <p:nvPr>
            <p:ph idx="1" type="body"/>
          </p:nvPr>
        </p:nvSpPr>
        <p:spPr>
          <a:xfrm>
            <a:off x="952500" y="3230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이미 존재하는 캐시를 사용하지 않을 경우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14" name="Shape 1414"/>
          <p:cNvGraphicFramePr/>
          <p:nvPr/>
        </p:nvGraphicFramePr>
        <p:xfrm>
          <a:off x="952500" y="36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--no-cache -t mycache:0.0 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15" name="Shape 1415"/>
          <p:cNvSpPr txBox="1"/>
          <p:nvPr>
            <p:ph idx="1" type="body"/>
          </p:nvPr>
        </p:nvSpPr>
        <p:spPr>
          <a:xfrm>
            <a:off x="663250" y="2460257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--cache-from : 특정 이미지의 Dockerfile 캐시 이용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nginx:latest 이미지를 빌드하는 Dockerfile 에 일부 내용을 추가해 활용</a:t>
            </a:r>
            <a:endParaRPr sz="1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21" name="Shape 1421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</a:t>
            </a:r>
            <a:r>
              <a:rPr lang="en"/>
              <a:t>  </a:t>
            </a:r>
            <a:endParaRPr sz="1400"/>
          </a:p>
        </p:txBody>
      </p:sp>
      <p:cxnSp>
        <p:nvCxnSpPr>
          <p:cNvPr id="1422" name="Shape 142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3" name="Shape 142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24" name="Shape 142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5" name="Shape 1425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ENV : 도커에서 사용할 환경 변수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26" name="Shape 1426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ENV test /home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WORKDIR $test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touch $test/mytouchfile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27" name="Shape 1427"/>
          <p:cNvSpPr txBox="1"/>
          <p:nvPr>
            <p:ph idx="1" type="body"/>
          </p:nvPr>
        </p:nvSpPr>
        <p:spPr>
          <a:xfrm>
            <a:off x="663250" y="30541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test 변수에 /home 값을 설정</a:t>
            </a:r>
            <a:endParaRPr sz="1400"/>
          </a:p>
        </p:txBody>
      </p:sp>
      <p:sp>
        <p:nvSpPr>
          <p:cNvPr id="1428" name="Shape 1428"/>
          <p:cNvSpPr txBox="1"/>
          <p:nvPr>
            <p:ph idx="1" type="body"/>
          </p:nvPr>
        </p:nvSpPr>
        <p:spPr>
          <a:xfrm>
            <a:off x="952500" y="3382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myenv 이미지 빌드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29" name="Shape 1429"/>
          <p:cNvGraphicFramePr/>
          <p:nvPr/>
        </p:nvGraphicFramePr>
        <p:xfrm>
          <a:off x="952500" y="37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-t myenv:0.0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1/4 : 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dea1945146b9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built 9a64ed22c0fa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tagged myenv:0.0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30" name="Shape 1430"/>
          <p:cNvSpPr txBox="1"/>
          <p:nvPr>
            <p:ph idx="1" type="body"/>
          </p:nvPr>
        </p:nvSpPr>
        <p:spPr>
          <a:xfrm>
            <a:off x="952500" y="5058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생성 후 변수 확인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31" name="Shape 1431"/>
          <p:cNvGraphicFramePr/>
          <p:nvPr/>
        </p:nvGraphicFramePr>
        <p:xfrm>
          <a:off x="952500" y="545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env_test myenv:0.0 /bin/bash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root@1dd86a895239:/home# echo $test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37" name="Shape 143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38" name="Shape 143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Shape 143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40" name="Shape 144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1" name="Shape 1441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-e 옵션으로 ENV 설정값 덮어쓰기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42" name="Shape 144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env_test_override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-e test=myvalue \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myenv:0.0 /bin/bash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root@5bdbdd8f3dd2:/home# echo $test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myvalue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43" name="Shape 1443"/>
          <p:cNvSpPr txBox="1"/>
          <p:nvPr>
            <p:ph idx="1" type="body"/>
          </p:nvPr>
        </p:nvSpPr>
        <p:spPr>
          <a:xfrm>
            <a:off x="663250" y="30541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test 변수값이 /home -&gt; myvalue 로 변경됨</a:t>
            </a:r>
            <a:endParaRPr sz="1400"/>
          </a:p>
        </p:txBody>
      </p:sp>
      <p:sp>
        <p:nvSpPr>
          <p:cNvPr id="1444" name="Shape 1444"/>
          <p:cNvSpPr txBox="1"/>
          <p:nvPr>
            <p:ph idx="1" type="body"/>
          </p:nvPr>
        </p:nvSpPr>
        <p:spPr>
          <a:xfrm>
            <a:off x="952500" y="3382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환경변수 설정된 경우, 설정되지 않은 경우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45" name="Shape 1445"/>
          <p:cNvGraphicFramePr/>
          <p:nvPr/>
        </p:nvGraphicFramePr>
        <p:xfrm>
          <a:off x="952500" y="37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ENV my_env my_value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${my_env:-value} / ${my_env:+value} / ${my_env2:-value} / ${my_env2:+value}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3/3 : RUN echo ${my_env:-value} / ${my_env:+value} / ${my_env2:-value} / ${my_env2:+value}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a1153a71fa0c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my_value / value / value 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51" name="Shape 1451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52" name="Shape 1452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Shape 1453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54" name="Shape 1454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5" name="Shape 1455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VOLUME : 호스트와 공유할 컨테이너 내부의 디렉토리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56" name="Shape 1456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ENV my_env my_value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mkdir /home/volume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test &gt;&gt; /home/volume/testfile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 /home/volume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57" name="Shape 1457"/>
          <p:cNvSpPr txBox="1"/>
          <p:nvPr>
            <p:ph idx="1" type="body"/>
          </p:nvPr>
        </p:nvSpPr>
        <p:spPr>
          <a:xfrm>
            <a:off x="663250" y="32065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/home/volume 디렉토리를 호스트와 공유</a:t>
            </a:r>
            <a:endParaRPr sz="1400"/>
          </a:p>
        </p:txBody>
      </p:sp>
      <p:sp>
        <p:nvSpPr>
          <p:cNvPr id="1458" name="Shape 1458"/>
          <p:cNvSpPr txBox="1"/>
          <p:nvPr>
            <p:ph idx="1" type="body"/>
          </p:nvPr>
        </p:nvSpPr>
        <p:spPr>
          <a:xfrm>
            <a:off x="952500" y="3611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volume_test 이미지 빌드 후 컨테이너 생성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59" name="Shape 1459"/>
          <p:cNvGraphicFramePr/>
          <p:nvPr/>
        </p:nvGraphicFramePr>
        <p:xfrm>
          <a:off x="952500" y="401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-t myvolume:0.0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-d --name volume_test myvolume:0.0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6cfadd4c0b4bd0baefc4fa13821ea70ce5e9a19b0b363e70a07ea85ef7ecdc61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60" name="Shape 1460"/>
          <p:cNvSpPr txBox="1"/>
          <p:nvPr>
            <p:ph idx="1" type="body"/>
          </p:nvPr>
        </p:nvSpPr>
        <p:spPr>
          <a:xfrm>
            <a:off x="952500" y="50589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61" name="Shape 1461"/>
          <p:cNvGraphicFramePr/>
          <p:nvPr/>
        </p:nvGraphicFramePr>
        <p:xfrm>
          <a:off x="952500" y="545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volume ls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DRIVER              VOLUME NAME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               01c9539670ad5991eff1bcc7ca4200bfd7ff0167c1d79f6bc18b847eba852b17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67" name="Shape 1467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68" name="Shape 1468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Shape 1469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70" name="Shape 1470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1" name="Shape 1471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ARG</a:t>
            </a:r>
            <a:r>
              <a:rPr lang="en" sz="1400"/>
              <a:t> : build 명령어를 실행할 때 추가로 입력 받아 Dockerfile 내 사용될 변수값 설정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72" name="Shape 1472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 my_arg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 my_arg_2=value2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touch ${my_arg}/mytouch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73" name="Shape 1473"/>
          <p:cNvSpPr txBox="1"/>
          <p:nvPr>
            <p:ph idx="1" type="body"/>
          </p:nvPr>
        </p:nvSpPr>
        <p:spPr>
          <a:xfrm>
            <a:off x="663250" y="32065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my_arg 는 build 명령 실행시 입력, my_arg_2 는 Dockerfile 에서 설정</a:t>
            </a:r>
            <a:endParaRPr sz="1400"/>
          </a:p>
        </p:txBody>
      </p:sp>
      <p:sp>
        <p:nvSpPr>
          <p:cNvPr id="1474" name="Shape 1474"/>
          <p:cNvSpPr txBox="1"/>
          <p:nvPr>
            <p:ph idx="1" type="body"/>
          </p:nvPr>
        </p:nvSpPr>
        <p:spPr>
          <a:xfrm>
            <a:off x="952500" y="3611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myarg 이미지 빌드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75" name="Shape 1475"/>
          <p:cNvGraphicFramePr/>
          <p:nvPr/>
        </p:nvGraphicFramePr>
        <p:xfrm>
          <a:off x="952500" y="401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--build-arg my_arg=/home -t myarg:0.0 ./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76" name="Shape 1476"/>
          <p:cNvSpPr txBox="1"/>
          <p:nvPr>
            <p:ph idx="1" type="body"/>
          </p:nvPr>
        </p:nvSpPr>
        <p:spPr>
          <a:xfrm>
            <a:off x="952500" y="46017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볼륨 리스트 확인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77" name="Shape 1477"/>
          <p:cNvGraphicFramePr/>
          <p:nvPr/>
        </p:nvGraphicFramePr>
        <p:xfrm>
          <a:off x="952500" y="50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--name arg_test myarg:0.0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root@ca4abb4ef31e:/# ls /home/mytouch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/home/mytouch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84" name="Shape 1484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5" name="Shape 1485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86" name="Shape 1486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7" name="Shape 1487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USER : USER로 사용자 계정을 설정하면, 그 아래 명령은 해당 사용자 권한으로 실행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88" name="Shape 1488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groupadd -r author &amp;&amp; useradd -r -g author user1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 user1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89" name="Shape 1489"/>
          <p:cNvSpPr txBox="1"/>
          <p:nvPr>
            <p:ph idx="1" type="body"/>
          </p:nvPr>
        </p:nvSpPr>
        <p:spPr>
          <a:xfrm>
            <a:off x="663250" y="29017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user1 사용자 계정으로 하위 명령어 실행 됨</a:t>
            </a:r>
            <a:endParaRPr sz="1400"/>
          </a:p>
        </p:txBody>
      </p:sp>
      <p:sp>
        <p:nvSpPr>
          <p:cNvPr id="1490" name="Shape 1490"/>
          <p:cNvSpPr txBox="1"/>
          <p:nvPr>
            <p:ph idx="1" type="body"/>
          </p:nvPr>
        </p:nvSpPr>
        <p:spPr>
          <a:xfrm>
            <a:off x="952500" y="3382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ONBUILD : 빌드된 이미지를 기반으로 하는 다른 이미지가 Dockerfile 로 실행될때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		실행할 명령어를 추가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91" name="Shape 1491"/>
          <p:cNvGraphicFramePr/>
          <p:nvPr/>
        </p:nvGraphicFramePr>
        <p:xfrm>
          <a:off x="952500" y="40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“this is onbuild test”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ONBUILD RUN echo “onbuild!” &gt;&gt; /onbuild_file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./ -t onbuild_test:0.0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--rm onbuild_test:0.0 ls 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 boot dev etc home lib lib64 media mnt opt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 root run sbin srv sys tmp usr var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92" name="Shape 1492"/>
          <p:cNvSpPr txBox="1"/>
          <p:nvPr>
            <p:ph idx="1" type="body"/>
          </p:nvPr>
        </p:nvSpPr>
        <p:spPr>
          <a:xfrm>
            <a:off x="663250" y="57973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onbuild_test 이미지 생성 후 컨테이너 실행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/onbuild_file 파일이 확인되지 않음</a:t>
            </a:r>
            <a:endParaRPr sz="1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98" name="Shape 1498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endParaRPr sz="1400"/>
          </a:p>
        </p:txBody>
      </p:sp>
      <p:cxnSp>
        <p:nvCxnSpPr>
          <p:cNvPr id="1499" name="Shape 1499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0" name="Shape 1500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01" name="Shape 1501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ONBUILD 가 적용된 이미지를 기반으로 하는 Dockerfile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03" name="Shape 1503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Dockerfile2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onbuild_test:0.0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echo “this is child image!”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04" name="Shape 1504"/>
          <p:cNvSpPr txBox="1"/>
          <p:nvPr>
            <p:ph idx="1" type="body"/>
          </p:nvPr>
        </p:nvSpPr>
        <p:spPr>
          <a:xfrm>
            <a:off x="663250" y="57973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ONBUILD 적용된 이미지로 부터 컨테이너 생성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ONBUILD 실행 명령어가 적용되어 onbuild_file 확인됨</a:t>
            </a:r>
            <a:endParaRPr sz="1400"/>
          </a:p>
        </p:txBody>
      </p:sp>
      <p:sp>
        <p:nvSpPr>
          <p:cNvPr id="1505" name="Shape 1505"/>
          <p:cNvSpPr txBox="1"/>
          <p:nvPr>
            <p:ph idx="1" type="body"/>
          </p:nvPr>
        </p:nvSpPr>
        <p:spPr>
          <a:xfrm>
            <a:off x="952500" y="2849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ONBUILD 가 적용된 이미지를 기반으로 하는 Dockerfile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06" name="Shape 1506"/>
          <p:cNvGraphicFramePr/>
          <p:nvPr/>
        </p:nvGraphicFramePr>
        <p:xfrm>
          <a:off x="952500" y="32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-f ./Dockerfile2 ./ -t onbuild_test:0.1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1/2 : FROM onbuild_test:0.0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Executing 1 build trigger...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1/1 : RUN echo "onbuild!" &gt;&gt; /onbuild_file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Running in 50d56b5426b1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---&gt; 3bb26a906dda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07" name="Shape 1507"/>
          <p:cNvSpPr txBox="1"/>
          <p:nvPr>
            <p:ph idx="1" type="body"/>
          </p:nvPr>
        </p:nvSpPr>
        <p:spPr>
          <a:xfrm>
            <a:off x="952500" y="4754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ONBUILD 가 적용된 이미지를 기반으로 하는 Dockerfile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08" name="Shape 1508"/>
          <p:cNvGraphicFramePr/>
          <p:nvPr/>
        </p:nvGraphicFramePr>
        <p:xfrm>
          <a:off x="952500" y="515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 -t --rm onbuild_test:0.1 ls /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   dev  home  lib64	mnt	      opt   root  sbin	sys  usr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boot  etc  lib	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media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onbuild_file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proc  run   srv	tmp  var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14" name="Shape 1514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15" name="Shape 1515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Shape 1516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17" name="Shape 1517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8" name="Shape 1518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STOPSIGNAL : 컨테이너가 정지될 때 사용될 시스템 콜의 종류 지정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19" name="Shape 1519"/>
          <p:cNvGraphicFramePr/>
          <p:nvPr/>
        </p:nvGraphicFramePr>
        <p:xfrm>
          <a:off x="952500" y="2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ubuntu:14.04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STOPSIGNAL SIGKILL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20" name="Shape 1520"/>
          <p:cNvSpPr txBox="1"/>
          <p:nvPr>
            <p:ph idx="1" type="body"/>
          </p:nvPr>
        </p:nvSpPr>
        <p:spPr>
          <a:xfrm>
            <a:off x="663250" y="5721173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StopSignal 값이 SIGKILL 로 설정됨 확인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아무 값도 설정하지 않으면, 기본값은 SIGTERM</a:t>
            </a:r>
            <a:endParaRPr sz="1400"/>
          </a:p>
        </p:txBody>
      </p:sp>
      <p:sp>
        <p:nvSpPr>
          <p:cNvPr id="1521" name="Shape 1521"/>
          <p:cNvSpPr txBox="1"/>
          <p:nvPr>
            <p:ph idx="1" type="body"/>
          </p:nvPr>
        </p:nvSpPr>
        <p:spPr>
          <a:xfrm>
            <a:off x="952500" y="2849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stopsignal 이미지 빌드 후 컨테이너 생성하기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22" name="Shape 1522"/>
          <p:cNvGraphicFramePr/>
          <p:nvPr/>
        </p:nvGraphicFramePr>
        <p:xfrm>
          <a:off x="952500" y="32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build . -t stopsignal:0.0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2/2 : STOPSIGNAL SIGKILL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tagged stopsignal:0.0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run -itd --name stopsignal_container stopsignal:0.0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a349b4bf3cf4ae50b2d1e324c5a9eacfc54d36dd055718fdd564de0c51e5b0ae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23" name="Shape 1523"/>
          <p:cNvSpPr txBox="1"/>
          <p:nvPr>
            <p:ph idx="1" type="body"/>
          </p:nvPr>
        </p:nvSpPr>
        <p:spPr>
          <a:xfrm>
            <a:off x="952500" y="48303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컨테이너 정보 확인</a:t>
            </a:r>
            <a:r>
              <a:rPr lang="en" sz="1400"/>
              <a:t>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24" name="Shape 1524"/>
          <p:cNvGraphicFramePr/>
          <p:nvPr/>
        </p:nvGraphicFramePr>
        <p:xfrm>
          <a:off x="952500" y="52222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docker inspect stopsignal_container | grep Stop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"StopSignal": "SIGKILL"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/>
          <p:nvPr>
            <p:ph type="title"/>
          </p:nvPr>
        </p:nvSpPr>
        <p:spPr>
          <a:xfrm>
            <a:off x="311700" y="546673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530" name="Shape 1530"/>
          <p:cNvSpPr txBox="1"/>
          <p:nvPr>
            <p:ph idx="1" type="body"/>
          </p:nvPr>
        </p:nvSpPr>
        <p:spPr>
          <a:xfrm>
            <a:off x="663250" y="1324138"/>
            <a:ext cx="7974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1800"/>
              <a:buChar char="●"/>
            </a:pPr>
            <a:r>
              <a:rPr lang="en"/>
              <a:t>Dockerfile 기타 명령어  </a:t>
            </a:r>
            <a:br>
              <a:rPr lang="en"/>
            </a:br>
            <a:endParaRPr sz="1400"/>
          </a:p>
        </p:txBody>
      </p:sp>
      <p:cxnSp>
        <p:nvCxnSpPr>
          <p:cNvPr id="1531" name="Shape 1531"/>
          <p:cNvCxnSpPr/>
          <p:nvPr/>
        </p:nvCxnSpPr>
        <p:spPr>
          <a:xfrm>
            <a:off x="50" y="32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Shape 1532"/>
          <p:cNvSpPr txBox="1"/>
          <p:nvPr>
            <p:ph type="title"/>
          </p:nvPr>
        </p:nvSpPr>
        <p:spPr>
          <a:xfrm>
            <a:off x="5555125" y="-11953"/>
            <a:ext cx="3436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2장 도커엔진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33" name="Shape 1533"/>
          <p:cNvSpPr txBox="1"/>
          <p:nvPr>
            <p:ph idx="12" type="sldNum"/>
          </p:nvPr>
        </p:nvSpPr>
        <p:spPr>
          <a:xfrm>
            <a:off x="8460425" y="6532697"/>
            <a:ext cx="5487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4" name="Shape 1534"/>
          <p:cNvSpPr txBox="1"/>
          <p:nvPr>
            <p:ph idx="1" type="body"/>
          </p:nvPr>
        </p:nvSpPr>
        <p:spPr>
          <a:xfrm>
            <a:off x="952500" y="17061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HEALTHCHECK</a:t>
            </a:r>
            <a:r>
              <a:rPr lang="en" sz="1400"/>
              <a:t> : 이미지로 부터 생성된 컨테이너의 애플리케이션 상태 체크 설정</a:t>
            </a:r>
            <a:endParaRPr sz="1400"/>
          </a:p>
          <a:p>
            <a:pPr indent="457200" lvl="0" marL="13716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애플리케이션 프로세스는 살아있으나, 동작하지 않는 상태 방지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35" name="Shape 1535"/>
          <p:cNvGraphicFramePr/>
          <p:nvPr/>
        </p:nvGraphicFramePr>
        <p:xfrm>
          <a:off x="952500" y="24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vi Dockerfile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nginx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 apt-get update -y &amp;&amp; apt-get install curl -y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HEALTHCHECK --interval=1m --timeout=3s --retries=3 CMD curl -f http://localhost || exit 1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36" name="Shape 1536"/>
          <p:cNvSpPr txBox="1"/>
          <p:nvPr>
            <p:ph idx="1" type="body"/>
          </p:nvPr>
        </p:nvSpPr>
        <p:spPr>
          <a:xfrm>
            <a:off x="952500" y="4525502"/>
            <a:ext cx="738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nginx:healthcheck 이미지 빌드 하기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537" name="Shape 1537"/>
          <p:cNvGraphicFramePr/>
          <p:nvPr/>
        </p:nvGraphicFramePr>
        <p:xfrm>
          <a:off x="952500" y="49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{F99F86FA-9CAE-45B9-B94A-3D89F2AC92A3}</a:tableStyleId>
              </a:tblPr>
              <a:tblGrid>
                <a:gridCol w="7239000"/>
              </a:tblGrid>
              <a:tr h="356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docker build ./ -t nginx:healthcheck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Sending build context to Docker daemon  4.096kB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 1/3 : FROM nginx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built bc27a8263d1d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Successfully tagged nginx:healthcheck</a:t>
                      </a:r>
                      <a:endParaRPr sz="10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38" name="Shape 1538"/>
          <p:cNvSpPr txBox="1"/>
          <p:nvPr>
            <p:ph idx="1" type="body"/>
          </p:nvPr>
        </p:nvSpPr>
        <p:spPr>
          <a:xfrm>
            <a:off x="584700" y="3315710"/>
            <a:ext cx="7974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--interval : </a:t>
            </a:r>
            <a:r>
              <a:rPr lang="en" sz="1400"/>
              <a:t> 컨테이너 상태 체크 주기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--timeout : 설정한 시간을 초과하면 상태 체크 실패 간주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--retries : 설정 횟수만큼 상태 체크에 실패시 unhealth 생태로 설정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SzPts val="1400"/>
              <a:buChar char="○"/>
            </a:pPr>
            <a:r>
              <a:rPr lang="en" sz="1400"/>
              <a:t>1분에 한번씩 curl 명령 실행, 3초응답 지연이 3회 발생시 unhealth 로 상태변경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