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D0"/>
          </a:solidFill>
        </a:fill>
      </a:tcStyle>
    </a:wholeTbl>
    <a:band2H>
      <a:tcTxStyle b="def" i="def"/>
      <a:tcStyle>
        <a:tcBdr/>
        <a:fill>
          <a:solidFill>
            <a:srgbClr val="FB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1DB"/>
          </a:solidFill>
        </a:fill>
      </a:tcStyle>
    </a:wholeTbl>
    <a:band2H>
      <a:tcTxStyle b="def" i="def"/>
      <a:tcStyle>
        <a:tcBdr/>
        <a:fill>
          <a:solidFill>
            <a:srgbClr val="FEE9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CF"/>
          </a:solidFill>
        </a:fill>
      </a:tcStyle>
    </a:wholeTbl>
    <a:band2H>
      <a:tcTxStyle b="def" i="def"/>
      <a:tcStyle>
        <a:tcBdr/>
        <a:fill>
          <a:solidFill>
            <a:srgbClr val="E6F2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/>
      </a:defRPr>
    </a:lvl1pPr>
    <a:lvl2pPr indent="2286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/>
      </a:defRPr>
    </a:lvl2pPr>
    <a:lvl3pPr indent="4572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/>
      </a:defRPr>
    </a:lvl3pPr>
    <a:lvl4pPr indent="6858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/>
      </a:defRPr>
    </a:lvl4pPr>
    <a:lvl5pPr indent="9144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/>
      </a:defRPr>
    </a:lvl5pPr>
    <a:lvl6pPr indent="11430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/>
      </a:defRPr>
    </a:lvl6pPr>
    <a:lvl7pPr indent="13716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/>
      </a:defRPr>
    </a:lvl7pPr>
    <a:lvl8pPr indent="16002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/>
      </a:defRPr>
    </a:lvl8pPr>
    <a:lvl9pPr indent="18288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大家好，这里是老刘编程菜鸟也疯狂系列课程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我是一个退役的大数据开发工程师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这个系列课程是我个人做的面向零基础的编程爱好者的课程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主要是大数据项目开发爱好者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课程会包括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。。。等等模块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由于是面向编程零基础的朋友，初期我们将花较大篇幅时间在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Java/Scala</a:t>
            </a:r>
            <a:r>
              <a:t>语言的讲解上，所以，如果你仅仅是想学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语言，也可以看这个课程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这个课程的特点是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我们为什么需要学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这里我给出了三个理由，</a:t>
            </a:r>
          </a:p>
          <a:p>
            <a:pPr/>
            <a:r>
              <a:t>1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为了深入理解面向对象编程思想，面向对象是非常主流和广泛的思想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理解运用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OOP</a:t>
            </a:r>
            <a:r>
              <a:t>也是进阶项目开发的必经之路，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是老牌的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OOP</a:t>
            </a:r>
            <a:r>
              <a:t>的高级程序设计语言</a:t>
            </a:r>
          </a:p>
          <a:p>
            <a:pPr/>
            <a:r>
              <a:t>2 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是主流的开发语言，在各种领域应用非常广泛，生态圈非常好，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尤其是大中型项目，架构、稳定、扩展性强</a:t>
            </a:r>
          </a:p>
          <a:p>
            <a:pPr/>
            <a:r>
              <a:t>3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无缝接轨大数据项目，因为我们后续还会学到</a:t>
            </a:r>
            <a:r>
              <a:t>Scala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，这也是一门基于</a:t>
            </a:r>
            <a:r>
              <a:t>JVM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也就是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内核的语言，可以说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编程基础是从事大数据项目开发的必经之路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学习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的难点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主要在于</a:t>
            </a:r>
          </a:p>
          <a:p>
            <a:pPr/>
            <a:r>
              <a:t>1 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属于高级程序设计语言中学习周期较长的，他的库应用很多，语法规则很严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概念多，比如有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OOP</a:t>
            </a:r>
            <a:r>
              <a:t>、反射、泛型等初学者较难理解的特性，这些我们之后都会讲到</a:t>
            </a:r>
          </a:p>
          <a:p>
            <a:pPr/>
            <a:r>
              <a:t>2 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的生态圈广泛，主要是</a:t>
            </a:r>
            <a:r>
              <a:t>Web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应用开发框架丰富，因为我们是大数据方向的课程，所以不用学习这些技能，对于项目开发而言，</a:t>
            </a:r>
            <a:r>
              <a:t>Web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开发也比较重要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当然，生态圈庞大也侧面说明了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的通用性很强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我们学习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的范围主要是侧重可能用于大数据编程方面的类库</a:t>
            </a:r>
          </a:p>
          <a:p>
            <a:pPr/>
            <a:r>
              <a:t>...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后边还可能深入了解函数式编程，也就是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Lambda</a:t>
            </a:r>
            <a:r>
              <a:t>表达式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以及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JDBC</a:t>
            </a:r>
            <a:r>
              <a:t>访问数据库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这节课我们开始安装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的编译环境和开发环境，也就是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IDE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我演示的是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Mac</a:t>
            </a:r>
            <a:r>
              <a:t>开发环境下安装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因为我没有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Windows</a:t>
            </a:r>
            <a:r>
              <a:t>环境，用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Windows</a:t>
            </a:r>
            <a:r>
              <a:t>系统的同学请自行查阅安装环境，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并配置变量，未来的工程师需要有自主解决问题的能力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我们使用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Eclipse</a:t>
            </a:r>
            <a:r>
              <a:t>作为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的编译开发环境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后续也可能用他开发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Scala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程序是每个程序员的初恋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也是开户程序员生涯的第一步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我们看一下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Java</a:t>
            </a:r>
            <a:r>
              <a:t>的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Hello World</a:t>
            </a:r>
            <a:r>
              <a:t>程序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程序的运算不光是数学运算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还有逻辑、关系、计算机移位等等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程序的运算不光是数学运算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还有逻辑、关系、计算机移位等等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矩形 10"/>
          <p:cNvSpPr/>
          <p:nvPr/>
        </p:nvSpPr>
        <p:spPr>
          <a:xfrm>
            <a:off x="0" y="1408112"/>
            <a:ext cx="12192000" cy="460377"/>
          </a:xfrm>
          <a:prstGeom prst="rect">
            <a:avLst/>
          </a:prstGeom>
          <a:solidFill>
            <a:srgbClr val="FC99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Title Text"/>
          <p:cNvSpPr txBox="1"/>
          <p:nvPr>
            <p:ph type="title" hasCustomPrompt="1"/>
          </p:nvPr>
        </p:nvSpPr>
        <p:spPr>
          <a:xfrm>
            <a:off x="2159000" y="2155825"/>
            <a:ext cx="83947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 hasCustomPrompt="1"/>
          </p:nvPr>
        </p:nvSpPr>
        <p:spPr>
          <a:xfrm>
            <a:off x="2159000" y="3797300"/>
            <a:ext cx="8407400" cy="723900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algn="l">
              <a:buClrTx/>
              <a:buFontTx/>
              <a:defRPr>
                <a:solidFill>
                  <a:srgbClr val="FFFFFF"/>
                </a:solidFill>
              </a:defRPr>
            </a:lvl2pPr>
            <a:lvl3pPr algn="l">
              <a:buClrTx/>
              <a:buFontTx/>
              <a:defRPr>
                <a:solidFill>
                  <a:srgbClr val="FFFFFF"/>
                </a:solidFill>
              </a:defRPr>
            </a:lvl3pPr>
            <a:lvl4pPr algn="l">
              <a:buClrTx/>
              <a:buFontTx/>
              <a:defRPr>
                <a:solidFill>
                  <a:srgbClr val="FFFFFF"/>
                </a:solidFill>
              </a:defRPr>
            </a:lvl4pPr>
            <a:lvl5pPr algn="l">
              <a:buClrTx/>
              <a:buFontTx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362399" y="6380394"/>
            <a:ext cx="220002" cy="20591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 hasCustomPrompt="1"/>
          </p:nvPr>
        </p:nvSpPr>
        <p:spPr>
          <a:xfrm>
            <a:off x="1399822" y="1244602"/>
            <a:ext cx="5080002" cy="49323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 hasCustomPrompt="1"/>
          </p:nvPr>
        </p:nvSpPr>
        <p:spPr>
          <a:xfrm>
            <a:off x="1315959" y="1"/>
            <a:ext cx="9312104" cy="6966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315959" y="1419904"/>
            <a:ext cx="5157791" cy="82391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1300"/>
            </a:lvl1pPr>
            <a:lvl2pPr marL="0" indent="0">
              <a:buClrTx/>
              <a:buSzTx/>
              <a:buFontTx/>
              <a:buNone/>
              <a:defRPr b="1" sz="1300"/>
            </a:lvl2pPr>
            <a:lvl3pPr marL="0" indent="0">
              <a:buClrTx/>
              <a:buSzTx/>
              <a:buFontTx/>
              <a:buNone/>
              <a:defRPr b="1" sz="1300"/>
            </a:lvl3pPr>
            <a:lvl4pPr marL="0" indent="0">
              <a:buClrTx/>
              <a:buSzTx/>
              <a:buFontTx/>
              <a:buNone/>
              <a:defRPr b="1" sz="1300"/>
            </a:lvl4pPr>
            <a:lvl5pPr marL="0" indent="0">
              <a:buClrTx/>
              <a:buSzTx/>
              <a:buFontTx/>
              <a:buNone/>
              <a:defRPr b="1" sz="1300"/>
            </a:lvl5pPr>
          </a:lstStyle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ext Placeholder 4"/>
          <p:cNvSpPr/>
          <p:nvPr>
            <p:ph type="body" sz="quarter" idx="21"/>
          </p:nvPr>
        </p:nvSpPr>
        <p:spPr>
          <a:xfrm>
            <a:off x="6648374" y="1419904"/>
            <a:ext cx="5183190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9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矩形 10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 hasCustomPrompt="1"/>
          </p:nvPr>
        </p:nvSpPr>
        <p:spPr>
          <a:xfrm>
            <a:off x="1230312" y="104775"/>
            <a:ext cx="10525126" cy="70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 hasCustomPrompt="1"/>
          </p:nvPr>
        </p:nvSpPr>
        <p:spPr>
          <a:xfrm>
            <a:off x="1230312" y="1339850"/>
            <a:ext cx="10525126" cy="499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133799" y="6435956"/>
            <a:ext cx="220002" cy="20591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 defTabSz="1216660">
              <a:defRPr sz="900">
                <a:solidFill>
                  <a:srgbClr val="9D9D9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D71F1B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D71F1B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D71F1B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D71F1B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D71F1B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D71F1B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D71F1B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D71F1B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D71F1B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66700" marR="0" indent="-26670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 typeface="Helvetica"/>
        <a:buChar char="✚"/>
        <a:tabLst/>
        <a:defRPr b="0" baseline="0" cap="none" i="0" spc="0" strike="noStrike" sz="2400" u="none"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355600" marR="0" indent="-35560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 typeface="Helvetica"/>
        <a:buChar char=" "/>
        <a:tabLst/>
        <a:defRPr b="0" baseline="0" cap="none" i="0" spc="0" strike="noStrike" sz="2400" u="none"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960119" marR="0" indent="-274319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 typeface="Helvetica"/>
        <a:buChar char="•"/>
        <a:tabLst/>
        <a:defRPr b="0" baseline="0" cap="none" i="0" spc="0" strike="noStrike" sz="2400" u="none"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344930" marR="0" indent="-31623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 typeface="Helvetica"/>
        <a:buChar char="•"/>
        <a:tabLst/>
        <a:defRPr b="0" baseline="0" cap="none" i="0" spc="0" strike="noStrike" sz="2400" u="none"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1687829" marR="0" indent="-31623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 typeface="Helvetica"/>
        <a:buChar char="•"/>
        <a:tabLst/>
        <a:defRPr b="0" baseline="0" cap="none" i="0" spc="0" strike="noStrike" sz="2400" u="none"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030729" marR="0" indent="-316229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 typeface="Helvetica"/>
        <a:buChar char="•"/>
        <a:tabLst/>
        <a:defRPr b="0" baseline="0" cap="none" i="0" spc="0" strike="noStrike" sz="2400" u="none"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373629" marR="0" indent="-316229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 typeface="Helvetica"/>
        <a:buChar char="•"/>
        <a:tabLst/>
        <a:defRPr b="0" baseline="0" cap="none" i="0" spc="0" strike="noStrike" sz="2400" u="none"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2716529" marR="0" indent="-316229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 typeface="Helvetica"/>
        <a:buChar char="•"/>
        <a:tabLst/>
        <a:defRPr b="0" baseline="0" cap="none" i="0" spc="0" strike="noStrike" sz="2400" u="none"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059429" marR="0" indent="-316229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 typeface="Helvetica"/>
        <a:buChar char="•"/>
        <a:tabLst/>
        <a:defRPr b="0" baseline="0" cap="none" i="0" spc="0" strike="noStrike" sz="2400" u="none"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副标题 2"/>
          <p:cNvSpPr txBox="1"/>
          <p:nvPr>
            <p:ph type="body" sz="quarter" idx="1"/>
          </p:nvPr>
        </p:nvSpPr>
        <p:spPr>
          <a:xfrm>
            <a:off x="781050" y="2838450"/>
            <a:ext cx="10630535" cy="892175"/>
          </a:xfrm>
          <a:prstGeom prst="rect">
            <a:avLst/>
          </a:prstGeom>
        </p:spPr>
        <p:txBody>
          <a:bodyPr/>
          <a:lstStyle>
            <a:lvl1pPr defTabSz="383540">
              <a:spcBef>
                <a:spcPts val="700"/>
              </a:spcBef>
              <a:defRPr sz="4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大数据工程师养成之路</a:t>
            </a:r>
          </a:p>
        </p:txBody>
      </p:sp>
      <p:sp>
        <p:nvSpPr>
          <p:cNvPr id="73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74" name="Text Box 4"/>
          <p:cNvSpPr txBox="1"/>
          <p:nvPr/>
        </p:nvSpPr>
        <p:spPr>
          <a:xfrm>
            <a:off x="1557655" y="4592955"/>
            <a:ext cx="9077960" cy="1727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| Scala |  Hadoop | Hive |  Spark/SparkSQL/Spark-Streaming</a:t>
            </a:r>
          </a:p>
        </p:txBody>
      </p:sp>
      <p:pic>
        <p:nvPicPr>
          <p:cNvPr id="7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基本数据类型*8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数值类型：byte short int long float double 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布尔类型：boolean 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字符类型：char</a:t>
            </a:r>
          </a:p>
        </p:txBody>
      </p:sp>
      <p:sp>
        <p:nvSpPr>
          <p:cNvPr id="131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32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常用转义字符 \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表示一些不能直接显示或Java保留字符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\n 换行	\t Tab空格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\” 双引号	\' 单引号	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\\ 捺</a:t>
            </a:r>
          </a:p>
        </p:txBody>
      </p:sp>
      <p:sp>
        <p:nvSpPr>
          <p:cNvPr id="136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37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3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类型转换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基本数据类型的兼容级别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低 -&gt; 高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byte,short,char -&gt; int -&gt; long -&gt; float -&gt; double </a:t>
            </a:r>
          </a:p>
        </p:txBody>
      </p:sp>
      <p:sp>
        <p:nvSpPr>
          <p:cNvPr id="141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42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类型转换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通常不建议不同类型混合运算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不能对boolean类型进行类型转换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不能转换成不相关类型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高类型向低类型转换时使用强制类型转换(type)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转换过程中可能导致溢出或损失精度</a:t>
            </a:r>
          </a:p>
        </p:txBody>
      </p:sp>
      <p:sp>
        <p:nvSpPr>
          <p:cNvPr id="146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47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变量与常量 Variable &amp; Constant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声明与初始化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局部变量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外部变量/实例变量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静态变量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常量</a:t>
            </a:r>
          </a:p>
        </p:txBody>
      </p:sp>
      <p:sp>
        <p:nvSpPr>
          <p:cNvPr id="151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52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5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副标题 2"/>
          <p:cNvSpPr txBox="1"/>
          <p:nvPr>
            <p:ph type="body" idx="1"/>
          </p:nvPr>
        </p:nvSpPr>
        <p:spPr>
          <a:xfrm>
            <a:off x="58483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30555">
              <a:spcBef>
                <a:spcPts val="1100"/>
              </a:spcBef>
              <a:defRPr sz="36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修饰符</a:t>
            </a:r>
          </a:p>
          <a:p>
            <a:pPr defTabSz="630555">
              <a:spcBef>
                <a:spcPts val="1100"/>
              </a:spcBef>
              <a:defRPr sz="29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*访问修饰符控制package访问范围</a:t>
            </a:r>
            <a:endParaRPr sz="3600"/>
          </a:p>
          <a:p>
            <a:pPr defTabSz="630555">
              <a:spcBef>
                <a:spcPts val="1100"/>
              </a:spcBef>
              <a:defRPr sz="25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public 所有包</a:t>
            </a:r>
          </a:p>
          <a:p>
            <a:pPr defTabSz="630555">
              <a:spcBef>
                <a:spcPts val="1100"/>
              </a:spcBef>
              <a:defRPr sz="25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protected 修饰变量、方法、接口，与OOP继承相关</a:t>
            </a:r>
          </a:p>
          <a:p>
            <a:pPr defTabSz="630555">
              <a:spcBef>
                <a:spcPts val="1100"/>
              </a:spcBef>
              <a:defRPr sz="25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[default] 同一包</a:t>
            </a:r>
          </a:p>
          <a:p>
            <a:pPr defTabSz="630555">
              <a:spcBef>
                <a:spcPts val="1100"/>
              </a:spcBef>
              <a:defRPr sz="25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private 当前类</a:t>
            </a:r>
          </a:p>
        </p:txBody>
      </p:sp>
      <p:sp>
        <p:nvSpPr>
          <p:cNvPr id="156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57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修饰符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非访问修饰符</a:t>
            </a:r>
            <a:r>
              <a:t>与单例模式</a:t>
            </a:r>
            <a:endParaRPr sz="4000"/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static final synchronized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(abstract transient volatile)</a:t>
            </a:r>
          </a:p>
        </p:txBody>
      </p:sp>
      <p:sp>
        <p:nvSpPr>
          <p:cNvPr id="161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62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6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运算符</a:t>
            </a:r>
          </a:p>
          <a:p>
            <a:pPr defTabSz="616584">
              <a:spcBef>
                <a:spcPts val="1100"/>
              </a:spcBef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常用赋值*5：</a:t>
            </a:r>
          </a:p>
          <a:p>
            <a:pPr defTabSz="616584">
              <a:spcBef>
                <a:spcPts val="1100"/>
              </a:spcBef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= += -= /= %=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sz="4000"/>
              <a:t>- </a:t>
            </a:r>
            <a:r>
              <a:t>算术*7：+ - * / % ++ --</a:t>
            </a:r>
          </a:p>
        </p:txBody>
      </p:sp>
      <p:sp>
        <p:nvSpPr>
          <p:cNvPr id="166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67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68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36428">
              <a:spcBef>
                <a:spcPts val="900"/>
              </a:spcBef>
              <a:defRPr sz="348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运算符</a:t>
            </a:r>
          </a:p>
          <a:p>
            <a:pPr defTabSz="596645">
              <a:spcBef>
                <a:spcPts val="1100"/>
              </a:spcBef>
              <a:defRPr sz="2784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关系*6：</a:t>
            </a:r>
          </a:p>
          <a:p>
            <a:pPr defTabSz="596645">
              <a:spcBef>
                <a:spcPts val="1100"/>
              </a:spcBef>
              <a:defRPr sz="2784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== != &gt; &lt; &gt;= &lt;=</a:t>
            </a:r>
          </a:p>
          <a:p>
            <a:pPr defTabSz="536428">
              <a:spcBef>
                <a:spcPts val="900"/>
              </a:spcBef>
              <a:defRPr sz="2784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逻辑*3</a:t>
            </a:r>
          </a:p>
          <a:p>
            <a:pPr defTabSz="536428">
              <a:spcBef>
                <a:spcPts val="900"/>
              </a:spcBef>
              <a:defRPr sz="2784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&amp; | ! 与 或 非</a:t>
            </a:r>
          </a:p>
          <a:p>
            <a:pPr defTabSz="536428">
              <a:spcBef>
                <a:spcPts val="900"/>
              </a:spcBef>
              <a:defRPr sz="2784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&amp;&amp; || 逻辑短路</a:t>
            </a:r>
          </a:p>
        </p:txBody>
      </p:sp>
      <p:sp>
        <p:nvSpPr>
          <p:cNvPr id="173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74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75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16584">
              <a:spcBef>
                <a:spcPts val="1100"/>
              </a:spcBef>
              <a:defRPr sz="36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循环结构</a:t>
            </a:r>
          </a:p>
          <a:p>
            <a:pPr defTabSz="616584">
              <a:spcBef>
                <a:spcPts val="1100"/>
              </a:spcBef>
              <a:defRPr sz="2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while</a:t>
            </a:r>
          </a:p>
          <a:p>
            <a:pPr defTabSz="616584">
              <a:spcBef>
                <a:spcPts val="1100"/>
              </a:spcBef>
              <a:defRPr sz="2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do-while</a:t>
            </a:r>
          </a:p>
          <a:p>
            <a:pPr defTabSz="616584">
              <a:spcBef>
                <a:spcPts val="1100"/>
              </a:spcBef>
              <a:defRPr sz="2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for </a:t>
            </a:r>
          </a:p>
          <a:p>
            <a:pPr defTabSz="616584">
              <a:spcBef>
                <a:spcPts val="1100"/>
              </a:spcBef>
              <a:defRPr sz="2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for( : )</a:t>
            </a:r>
          </a:p>
          <a:p>
            <a:pPr defTabSz="616584">
              <a:spcBef>
                <a:spcPts val="1100"/>
              </a:spcBef>
              <a:defRPr sz="2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for-each</a:t>
            </a:r>
          </a:p>
          <a:p>
            <a:pPr defTabSz="616584">
              <a:spcBef>
                <a:spcPts val="1100"/>
              </a:spcBef>
              <a:defRPr sz="2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break</a:t>
            </a:r>
          </a:p>
        </p:txBody>
      </p:sp>
      <p:sp>
        <p:nvSpPr>
          <p:cNvPr id="18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8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8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80" name="Text Box 1"/>
          <p:cNvSpPr txBox="1"/>
          <p:nvPr/>
        </p:nvSpPr>
        <p:spPr>
          <a:xfrm>
            <a:off x="635635" y="2461261"/>
            <a:ext cx="7828279" cy="3576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只讲大数据技术流应用范围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化整为零，实践为主，理论为辅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篇幅较短，每个知识点都是筛选过的重点，务必学透</a:t>
            </a:r>
          </a:p>
        </p:txBody>
      </p:sp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16584">
              <a:spcBef>
                <a:spcPts val="1100"/>
              </a:spcBef>
              <a:defRPr sz="36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循环结构</a:t>
            </a:r>
            <a:endParaRPr sz="2100"/>
          </a:p>
          <a:p>
            <a:pPr defTabSz="616584">
              <a:spcBef>
                <a:spcPts val="1100"/>
              </a:spcBef>
              <a:defRPr sz="2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break</a:t>
            </a:r>
          </a:p>
          <a:p>
            <a:pPr defTabSz="616584">
              <a:spcBef>
                <a:spcPts val="1100"/>
              </a:spcBef>
              <a:defRPr sz="2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continue</a:t>
            </a:r>
          </a:p>
        </p:txBody>
      </p:sp>
      <p:sp>
        <p:nvSpPr>
          <p:cNvPr id="18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8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8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条件语句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if-(else if)-else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? :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switch-case</a:t>
            </a:r>
          </a:p>
        </p:txBody>
      </p:sp>
      <p:sp>
        <p:nvSpPr>
          <p:cNvPr id="19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9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9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基本类型包装类*8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Boolean boolean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Byte byte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Short short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Integer int</a:t>
            </a:r>
          </a:p>
        </p:txBody>
      </p:sp>
      <p:sp>
        <p:nvSpPr>
          <p:cNvPr id="19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9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9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基本类型包装类*8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Long long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Character char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Float float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Double double</a:t>
            </a:r>
          </a:p>
        </p:txBody>
      </p:sp>
      <p:sp>
        <p:nvSpPr>
          <p:cNvPr id="20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0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0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Number &amp; Math工具类与方法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_Value()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compareTo()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equals()</a:t>
            </a:r>
          </a:p>
        </p:txBody>
      </p:sp>
      <p:sp>
        <p:nvSpPr>
          <p:cNvPr id="20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0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0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Number &amp; Math工具类与方法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min()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max()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random()</a:t>
            </a:r>
          </a:p>
        </p:txBody>
      </p:sp>
      <p:sp>
        <p:nvSpPr>
          <p:cNvPr id="21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1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Number &amp; Math工具类与方法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toString()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abs()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round()</a:t>
            </a:r>
          </a:p>
        </p:txBody>
      </p:sp>
      <p:sp>
        <p:nvSpPr>
          <p:cNvPr id="21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1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1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引用类型</a:t>
            </a:r>
          </a:p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一旦声明类型不可改变</a:t>
            </a:r>
          </a:p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对象、数组都是引用数据类型</a:t>
            </a:r>
          </a:p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所有引用类型的默认值都是null</a:t>
            </a:r>
          </a:p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一个引用变量可以用来引用任何与之兼容的类型</a:t>
            </a:r>
          </a:p>
        </p:txBody>
      </p:sp>
      <p:sp>
        <p:nvSpPr>
          <p:cNvPr id="22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2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高级篇</a:t>
            </a:r>
          </a:p>
        </p:txBody>
      </p:sp>
      <p:pic>
        <p:nvPicPr>
          <p:cNvPr id="22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String类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创建字符串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长度 length()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连接 concat()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打印 println()</a:t>
            </a:r>
          </a:p>
        </p:txBody>
      </p:sp>
      <p:sp>
        <p:nvSpPr>
          <p:cNvPr id="22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2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2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String主要方法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char charAt(int index)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int compareTo(String anotherString)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 concat(String str)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boolean endsWith(String suffix)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boolean equals(Object anObject)</a:t>
            </a:r>
          </a:p>
        </p:txBody>
      </p:sp>
      <p:sp>
        <p:nvSpPr>
          <p:cNvPr id="23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3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副标题 2"/>
          <p:cNvSpPr txBox="1"/>
          <p:nvPr>
            <p:ph type="body" sz="quarter" idx="1"/>
          </p:nvPr>
        </p:nvSpPr>
        <p:spPr>
          <a:xfrm>
            <a:off x="9564368" y="5877559"/>
            <a:ext cx="2210437" cy="89217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sp>
        <p:nvSpPr>
          <p:cNvPr id="84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85" name="Text Box 1"/>
          <p:cNvSpPr txBox="1"/>
          <p:nvPr/>
        </p:nvSpPr>
        <p:spPr>
          <a:xfrm>
            <a:off x="635634" y="2461261"/>
            <a:ext cx="5429887" cy="3576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为什么学Java？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深入OOP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主流开发语言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接轨大数据项目</a:t>
            </a:r>
          </a:p>
        </p:txBody>
      </p:sp>
      <p:pic>
        <p:nvPicPr>
          <p:cNvPr id="8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副标题 2"/>
          <p:cNvSpPr txBox="1"/>
          <p:nvPr>
            <p:ph type="body" idx="1"/>
          </p:nvPr>
        </p:nvSpPr>
        <p:spPr>
          <a:xfrm>
            <a:off x="589915" y="2204720"/>
            <a:ext cx="11602085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String主要方法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byte[] getBytes()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int indexOf(int ch)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int lastIndexOf(int ch)</a:t>
            </a:r>
          </a:p>
        </p:txBody>
      </p:sp>
      <p:sp>
        <p:nvSpPr>
          <p:cNvPr id="23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3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3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71830">
              <a:spcBef>
                <a:spcPts val="1200"/>
              </a:spcBef>
              <a:defRPr sz="39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String主要方法</a:t>
            </a:r>
          </a:p>
          <a:p>
            <a:pPr defTabSz="671830">
              <a:spcBef>
                <a:spcPts val="1200"/>
              </a:spcBef>
              <a:defRPr sz="3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 replace(char oldChar, char newChar)</a:t>
            </a:r>
          </a:p>
          <a:p>
            <a:pPr defTabSz="671830">
              <a:spcBef>
                <a:spcPts val="1200"/>
              </a:spcBef>
              <a:defRPr sz="3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 replaceAll(String regex, String replacement)</a:t>
            </a:r>
          </a:p>
          <a:p>
            <a:pPr defTabSz="671830">
              <a:spcBef>
                <a:spcPts val="1200"/>
              </a:spcBef>
              <a:defRPr sz="3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String[] split(String regex)</a:t>
            </a:r>
          </a:p>
          <a:p>
            <a:pPr defTabSz="671830">
              <a:spcBef>
                <a:spcPts val="1200"/>
              </a:spcBef>
              <a:defRPr sz="31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 substring(int beginIndex)</a:t>
            </a:r>
          </a:p>
        </p:txBody>
      </p:sp>
      <p:sp>
        <p:nvSpPr>
          <p:cNvPr id="24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4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4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String主要方法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 toLowerCase()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 toString()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 trim()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static String valueOf(primitive data type x)</a:t>
            </a:r>
          </a:p>
        </p:txBody>
      </p:sp>
      <p:sp>
        <p:nvSpPr>
          <p:cNvPr id="24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4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4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String主要方法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contains(CharSequence chars)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isEmpty()</a:t>
            </a:r>
          </a:p>
        </p:txBody>
      </p:sp>
      <p:sp>
        <p:nvSpPr>
          <p:cNvPr id="25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5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5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 StringBuffer 和 StringBuilder 类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创建实例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public StringBuffer append(String s)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public insert(int offset, int i)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public delete(int start, int end)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reverse()</a:t>
            </a:r>
          </a:p>
        </p:txBody>
      </p:sp>
      <p:sp>
        <p:nvSpPr>
          <p:cNvPr id="25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5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5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副标题 2"/>
          <p:cNvSpPr txBox="1"/>
          <p:nvPr>
            <p:ph type="body" idx="1"/>
          </p:nvPr>
        </p:nvSpPr>
        <p:spPr>
          <a:xfrm>
            <a:off x="589915" y="2204720"/>
            <a:ext cx="11602085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数组 []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arrayRefVar = new dataType[arraySize];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Arrays类操作数组</a:t>
            </a:r>
          </a:p>
        </p:txBody>
      </p:sp>
      <p:sp>
        <p:nvSpPr>
          <p:cNvPr id="26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6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6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日期时间 Date &amp; Time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java.util.Date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SimpleDateFormat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printf格式化日期 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Calendar</a:t>
            </a:r>
          </a:p>
        </p:txBody>
      </p:sp>
      <p:sp>
        <p:nvSpPr>
          <p:cNvPr id="26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6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6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方法定义 Method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修饰符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返回类型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方法名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参数类型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方法体</a:t>
            </a:r>
          </a:p>
        </p:txBody>
      </p:sp>
      <p:sp>
        <p:nvSpPr>
          <p:cNvPr id="27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7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方法调用 Method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void关键字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*方法重载 Overload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变量作用域</a:t>
            </a:r>
          </a:p>
        </p:txBody>
      </p:sp>
      <p:sp>
        <p:nvSpPr>
          <p:cNvPr id="27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7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7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方法参数 Parameter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参数、传参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可变参数</a:t>
            </a:r>
          </a:p>
        </p:txBody>
      </p:sp>
      <p:sp>
        <p:nvSpPr>
          <p:cNvPr id="28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8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8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副标题 2"/>
          <p:cNvSpPr txBox="1"/>
          <p:nvPr>
            <p:ph type="body" sz="quarter" idx="1"/>
          </p:nvPr>
        </p:nvSpPr>
        <p:spPr>
          <a:xfrm>
            <a:off x="9564368" y="5877559"/>
            <a:ext cx="2210437" cy="89217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sp>
        <p:nvSpPr>
          <p:cNvPr id="91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92" name="Text Box 1"/>
          <p:cNvSpPr txBox="1"/>
          <p:nvPr/>
        </p:nvSpPr>
        <p:spPr>
          <a:xfrm>
            <a:off x="635634" y="2461261"/>
            <a:ext cx="9969501" cy="3576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Java难点？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体系庞大、语法规则多、周期长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生态圈庞大：Web框架/Android/数据库/大数据</a:t>
            </a:r>
          </a:p>
        </p:txBody>
      </p:sp>
      <p:pic>
        <p:nvPicPr>
          <p:cNvPr id="9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引用类型</a:t>
            </a:r>
          </a:p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声明后，类型就不能被改变了。</a:t>
            </a:r>
          </a:p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对象、数组都是引用数据类型。</a:t>
            </a:r>
          </a:p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所有引用类型的默认值都是null。</a:t>
            </a:r>
          </a:p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一个引用变量可以用来引用任何与之兼容的类型。</a:t>
            </a:r>
          </a:p>
        </p:txBody>
      </p:sp>
      <p:sp>
        <p:nvSpPr>
          <p:cNvPr id="28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8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高级篇</a:t>
            </a:r>
          </a:p>
        </p:txBody>
      </p:sp>
      <p:pic>
        <p:nvPicPr>
          <p:cNvPr id="28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流、文件 Stream File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控制台输入 read() readLine()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控制台输出 write() </a:t>
            </a:r>
          </a:p>
        </p:txBody>
      </p:sp>
      <p:sp>
        <p:nvSpPr>
          <p:cNvPr id="29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9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9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输入输出 I/O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FileInputStream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FileOutputStream</a:t>
            </a:r>
          </a:p>
        </p:txBody>
      </p:sp>
      <p:sp>
        <p:nvSpPr>
          <p:cNvPr id="29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29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29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目录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mkdir()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mkdirs()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list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delete()</a:t>
            </a:r>
          </a:p>
        </p:txBody>
      </p:sp>
      <p:sp>
        <p:nvSpPr>
          <p:cNvPr id="30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30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30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Scanner输入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next()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nextLine()</a:t>
            </a:r>
          </a:p>
        </p:txBody>
      </p:sp>
      <p:sp>
        <p:nvSpPr>
          <p:cNvPr id="30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30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30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异常处理 </a:t>
            </a:r>
            <a:r>
              <a:rPr sz="2800"/>
              <a:t>Exception</a:t>
            </a:r>
            <a:endParaRPr sz="2800"/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Throwable</a:t>
            </a:r>
          </a:p>
        </p:txBody>
      </p:sp>
      <p:sp>
        <p:nvSpPr>
          <p:cNvPr id="31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31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3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TEMP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 </a:t>
            </a:r>
          </a:p>
        </p:txBody>
      </p:sp>
      <p:sp>
        <p:nvSpPr>
          <p:cNvPr id="31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31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31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TEMP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 </a:t>
            </a:r>
          </a:p>
        </p:txBody>
      </p:sp>
      <p:sp>
        <p:nvSpPr>
          <p:cNvPr id="32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32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32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TEMP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 </a:t>
            </a:r>
          </a:p>
        </p:txBody>
      </p:sp>
      <p:sp>
        <p:nvSpPr>
          <p:cNvPr id="32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32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32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TEMP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t </a:t>
            </a:r>
          </a:p>
        </p:txBody>
      </p:sp>
      <p:sp>
        <p:nvSpPr>
          <p:cNvPr id="330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331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3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98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99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本课程Java学习范围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侧重大数据编程方向Java库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Java基础 | Java OOP | Java高级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 Lambda | JDBC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9500" y="176529"/>
            <a:ext cx="2413000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64844">
              <a:spcBef>
                <a:spcPts val="1200"/>
              </a:spcBef>
              <a:defRPr sz="3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为什么学Scala？</a:t>
            </a:r>
          </a:p>
          <a:p>
            <a:pPr defTabSz="664844">
              <a:spcBef>
                <a:spcPts val="1200"/>
              </a:spcBef>
              <a:defRPr sz="3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更好地理解函数式在数据处理场景下编程的优越性</a:t>
            </a:r>
          </a:p>
          <a:p>
            <a:pPr defTabSz="664844">
              <a:spcBef>
                <a:spcPts val="1200"/>
              </a:spcBef>
              <a:defRPr sz="3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更好的应用Spark框架，Scala是Spark原生语言</a:t>
            </a:r>
          </a:p>
        </p:txBody>
      </p:sp>
      <p:sp>
        <p:nvSpPr>
          <p:cNvPr id="337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pic>
        <p:nvPicPr>
          <p:cNvPr id="33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2334" y="302258"/>
            <a:ext cx="2767966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2334" y="302258"/>
            <a:ext cx="2767966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2334" y="302258"/>
            <a:ext cx="2767966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2334" y="302258"/>
            <a:ext cx="2767966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1453" y="366729"/>
            <a:ext cx="2767967" cy="952502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大数据课程学习导论"/>
          <p:cNvSpPr txBox="1"/>
          <p:nvPr>
            <p:ph type="body" sz="quarter" idx="1"/>
          </p:nvPr>
        </p:nvSpPr>
        <p:spPr>
          <a:xfrm>
            <a:off x="780732" y="396892"/>
            <a:ext cx="6613944" cy="892176"/>
          </a:xfrm>
          <a:prstGeom prst="rect">
            <a:avLst/>
          </a:prstGeom>
        </p:spPr>
        <p:txBody>
          <a:bodyPr/>
          <a:lstStyle>
            <a:lvl1pPr defTabSz="383540">
              <a:spcBef>
                <a:spcPts val="700"/>
              </a:spcBef>
              <a:defRPr sz="4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大数据课程学习导论</a:t>
            </a:r>
          </a:p>
        </p:txBody>
      </p:sp>
      <p:sp>
        <p:nvSpPr>
          <p:cNvPr id="350" name="Text Box 4"/>
          <p:cNvSpPr txBox="1"/>
          <p:nvPr/>
        </p:nvSpPr>
        <p:spPr>
          <a:xfrm>
            <a:off x="750788" y="2176951"/>
            <a:ext cx="10529128" cy="3398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3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技术栈</a:t>
            </a:r>
          </a:p>
          <a:p>
            <a:pPr marL="401052" indent="-401052">
              <a:lnSpc>
                <a:spcPct val="130000"/>
              </a:lnSpc>
              <a:buSzPct val="100000"/>
              <a:buChar char="-"/>
              <a:defRPr sz="3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编程语言 Java Scala </a:t>
            </a:r>
          </a:p>
          <a:p>
            <a:pPr marL="401052" indent="-401052">
              <a:lnSpc>
                <a:spcPct val="130000"/>
              </a:lnSpc>
              <a:buSzPct val="100000"/>
              <a:buChar char="-"/>
              <a:defRPr sz="3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数据库技术 JDBC MySQL</a:t>
            </a:r>
          </a:p>
          <a:p>
            <a:pPr marL="401052" indent="-401052">
              <a:lnSpc>
                <a:spcPct val="130000"/>
              </a:lnSpc>
              <a:buSzPct val="100000"/>
              <a:buChar char="-"/>
              <a:defRPr sz="3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大数据集成框架 Linux Hadoop Hive Kafka</a:t>
            </a:r>
          </a:p>
          <a:p>
            <a:pPr marL="401052" indent="-401052">
              <a:lnSpc>
                <a:spcPct val="130000"/>
              </a:lnSpc>
              <a:buSzPct val="100000"/>
              <a:buChar char="-"/>
              <a:defRPr sz="3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大数据处理技术 MapReduce Spark Spark-Streaming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Java的学习范围…"/>
          <p:cNvSpPr txBox="1"/>
          <p:nvPr>
            <p:ph type="body" sz="half" idx="1"/>
          </p:nvPr>
        </p:nvSpPr>
        <p:spPr>
          <a:xfrm>
            <a:off x="589915" y="2204720"/>
            <a:ext cx="9665970" cy="3140397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Java的学习范围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侧重大数据编程方向Java库：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Java基础 | Java | OOP | Java高级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Java8 Lambda | JDBC</a:t>
            </a:r>
          </a:p>
        </p:txBody>
      </p:sp>
      <p:pic>
        <p:nvPicPr>
          <p:cNvPr id="3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1453" y="366729"/>
            <a:ext cx="2767967" cy="952502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第一课 Java入门"/>
          <p:cNvSpPr txBox="1"/>
          <p:nvPr/>
        </p:nvSpPr>
        <p:spPr>
          <a:xfrm>
            <a:off x="629512" y="441661"/>
            <a:ext cx="3924807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第一课 Java入门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 Box 1"/>
          <p:cNvSpPr txBox="1"/>
          <p:nvPr/>
        </p:nvSpPr>
        <p:spPr>
          <a:xfrm>
            <a:off x="635634" y="2461261"/>
            <a:ext cx="10920733" cy="2891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为什么学Java？</a:t>
            </a:r>
          </a:p>
          <a:p>
            <a:pPr>
              <a:lnSpc>
                <a:spcPct val="130000"/>
              </a:lnSpc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主流开发语言，应用范围广，适应企业级大型项目开发</a:t>
            </a:r>
          </a:p>
          <a:p>
            <a:pPr>
              <a:lnSpc>
                <a:spcPct val="130000"/>
              </a:lnSpc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深入理解面向对象编程OOP</a:t>
            </a:r>
          </a:p>
          <a:p>
            <a:pPr>
              <a:lnSpc>
                <a:spcPct val="130000"/>
              </a:lnSpc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接轨大数据项目，数据平台与业务平台结合，实战性强</a:t>
            </a:r>
          </a:p>
        </p:txBody>
      </p:sp>
      <p:pic>
        <p:nvPicPr>
          <p:cNvPr id="3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1453" y="366729"/>
            <a:ext cx="2767967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 Box 1"/>
          <p:cNvSpPr txBox="1"/>
          <p:nvPr/>
        </p:nvSpPr>
        <p:spPr>
          <a:xfrm>
            <a:off x="635634" y="2461261"/>
            <a:ext cx="9969501" cy="2891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Java难点？</a:t>
            </a:r>
          </a:p>
          <a:p>
            <a:pPr marL="320842" indent="-320842">
              <a:lnSpc>
                <a:spcPct val="130000"/>
              </a:lnSpc>
              <a:buSzPct val="100000"/>
              <a:buChar char="-"/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体系庞大、库多、语法规则多、学习周期长</a:t>
            </a:r>
          </a:p>
          <a:p>
            <a:pPr marL="320842" indent="-320842">
              <a:lnSpc>
                <a:spcPct val="130000"/>
              </a:lnSpc>
              <a:buSzPct val="100000"/>
              <a:buChar char="-"/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培养面向对象编程思维，适应项目开发</a:t>
            </a:r>
          </a:p>
          <a:p>
            <a:pPr marL="320842" indent="-320842">
              <a:lnSpc>
                <a:spcPct val="130000"/>
              </a:lnSpc>
              <a:buSzPct val="100000"/>
              <a:buChar char="-"/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生态圈庞大：Web框架/Android/数据库/大数据</a:t>
            </a:r>
          </a:p>
        </p:txBody>
      </p:sp>
      <p:pic>
        <p:nvPicPr>
          <p:cNvPr id="3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1453" y="366729"/>
            <a:ext cx="2767967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10234">
              <a:spcBef>
                <a:spcPts val="1100"/>
              </a:spcBef>
              <a:defRPr sz="35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Java编译环境安装</a:t>
            </a:r>
          </a:p>
          <a:p>
            <a:pPr defTabSz="610234">
              <a:spcBef>
                <a:spcPts val="1100"/>
              </a:spcBef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https://www.oracle.com/java/technologies/downloads/#java8-mac</a:t>
            </a:r>
            <a:endParaRPr sz="3500"/>
          </a:p>
          <a:p>
            <a:pPr defTabSz="610234">
              <a:spcBef>
                <a:spcPts val="1100"/>
              </a:spcBef>
              <a:defRPr sz="35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以Mac操作系统为例</a:t>
            </a:r>
          </a:p>
          <a:p>
            <a:pPr defTabSz="610234">
              <a:spcBef>
                <a:spcPts val="1100"/>
              </a:spcBef>
              <a:defRPr sz="35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Windows操作系统请自主查阅</a:t>
            </a:r>
          </a:p>
          <a:p>
            <a:pPr defTabSz="610234">
              <a:spcBef>
                <a:spcPts val="1100"/>
              </a:spcBef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注意，安装JDK1 .8版本</a:t>
            </a:r>
          </a:p>
        </p:txBody>
      </p:sp>
      <p:sp>
        <p:nvSpPr>
          <p:cNvPr id="105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06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0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2334" y="302258"/>
            <a:ext cx="2767966" cy="952502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Text Box 1"/>
          <p:cNvSpPr txBox="1"/>
          <p:nvPr/>
        </p:nvSpPr>
        <p:spPr>
          <a:xfrm>
            <a:off x="635635" y="2461261"/>
            <a:ext cx="9801425" cy="3634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如何高效学习Java</a:t>
            </a:r>
          </a:p>
          <a:p>
            <a:pPr marL="320842" indent="-320842">
              <a:lnSpc>
                <a:spcPct val="130000"/>
              </a:lnSpc>
              <a:buSzPct val="100000"/>
              <a:buChar char="-"/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以大数据技术流应用范围为核心</a:t>
            </a:r>
          </a:p>
          <a:p>
            <a:pPr marL="320842" indent="-320842">
              <a:lnSpc>
                <a:spcPct val="130000"/>
              </a:lnSpc>
              <a:buSzPct val="100000"/>
              <a:buChar char="-"/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化整为零，实践为主，理论为辅，多做案例</a:t>
            </a:r>
          </a:p>
          <a:p>
            <a:pPr marL="320842" indent="-320842">
              <a:lnSpc>
                <a:spcPct val="130000"/>
              </a:lnSpc>
              <a:buSzPct val="100000"/>
              <a:buChar char="-"/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编程初期牢记Java基本库，熟练运用</a:t>
            </a:r>
          </a:p>
          <a:p>
            <a:pPr marL="320842" indent="-320842">
              <a:lnSpc>
                <a:spcPct val="130000"/>
              </a:lnSpc>
              <a:buSzPct val="100000"/>
              <a:buChar char="-"/>
              <a:defRPr sz="32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培养模块化项目开发意识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第一个Java程序…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第一个Java程序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Hello world!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认识基本的Java关键字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认识main方法</a:t>
            </a:r>
          </a:p>
        </p:txBody>
      </p:sp>
      <p:pic>
        <p:nvPicPr>
          <p:cNvPr id="3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1453" y="366729"/>
            <a:ext cx="2767967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Java IDE集成开发环境</a:t>
            </a:r>
          </a:p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Eclipse </a:t>
            </a:r>
          </a:p>
          <a:p>
            <a:pPr>
              <a:defRPr sz="2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https://www.eclipse.org/downloads/</a:t>
            </a:r>
          </a:p>
        </p:txBody>
      </p:sp>
      <p:sp>
        <p:nvSpPr>
          <p:cNvPr id="112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13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1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Hello world!</a:t>
            </a:r>
          </a:p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认识基本的Java关键字</a:t>
            </a:r>
          </a:p>
          <a:p>
            <a:pPr>
              <a:defRPr sz="4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认识main方法</a:t>
            </a:r>
          </a:p>
        </p:txBody>
      </p:sp>
      <p:sp>
        <p:nvSpPr>
          <p:cNvPr id="119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20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2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副标题 2"/>
          <p:cNvSpPr txBox="1"/>
          <p:nvPr>
            <p:ph type="body" idx="1"/>
          </p:nvPr>
        </p:nvSpPr>
        <p:spPr>
          <a:xfrm>
            <a:off x="589915" y="2204720"/>
            <a:ext cx="9665970" cy="3512821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创建第一个Class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Class三步曲</a:t>
            </a:r>
            <a:endParaRPr sz="3400"/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构造方法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访问方法 getter/setter</a:t>
            </a:r>
          </a:p>
          <a:p>
            <a:pPr defTabSz="596265">
              <a:spcBef>
                <a:spcPts val="1100"/>
              </a:spcBef>
              <a:defRPr sz="27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- 创建对象 new</a:t>
            </a:r>
          </a:p>
        </p:txBody>
      </p:sp>
      <p:sp>
        <p:nvSpPr>
          <p:cNvPr id="126" name="Text Box 3"/>
          <p:cNvSpPr txBox="1"/>
          <p:nvPr/>
        </p:nvSpPr>
        <p:spPr>
          <a:xfrm>
            <a:off x="8257539" y="270509"/>
            <a:ext cx="347154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菜 鸟 也 疯 狂 </a:t>
            </a:r>
          </a:p>
        </p:txBody>
      </p:sp>
      <p:sp>
        <p:nvSpPr>
          <p:cNvPr id="127" name="副标题 2"/>
          <p:cNvSpPr txBox="1"/>
          <p:nvPr/>
        </p:nvSpPr>
        <p:spPr>
          <a:xfrm>
            <a:off x="9610089" y="5877560"/>
            <a:ext cx="211899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Java 基础篇</a:t>
            </a:r>
          </a:p>
        </p:txBody>
      </p:sp>
      <p:pic>
        <p:nvPicPr>
          <p:cNvPr id="12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217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217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217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217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