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7020304040A0204"/>
      </a:defRPr>
    </a:lvl1pPr>
    <a:lvl2pPr marL="0" marR="0" indent="45720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7020304040A0204"/>
      </a:defRPr>
    </a:lvl2pPr>
    <a:lvl3pPr marL="0" marR="0" indent="91440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7020304040A0204"/>
      </a:defRPr>
    </a:lvl3pPr>
    <a:lvl4pPr marL="0" marR="0" indent="137160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7020304040A0204"/>
      </a:defRPr>
    </a:lvl4pPr>
    <a:lvl5pPr marL="0" marR="0" indent="182880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7020304040A0204"/>
      </a:defRPr>
    </a:lvl5pPr>
    <a:lvl6pPr marL="0" marR="0" indent="167767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7020304040A0204"/>
      </a:defRPr>
    </a:lvl6pPr>
    <a:lvl7pPr marL="0" marR="0" indent="213487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7020304040A0204"/>
      </a:defRPr>
    </a:lvl7pPr>
    <a:lvl8pPr marL="0" marR="0" indent="259207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7020304040A0204"/>
      </a:defRPr>
    </a:lvl8pPr>
    <a:lvl9pPr marL="0" marR="0" indent="3049270" algn="l" defTabSz="1217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+mn-lt"/>
        <a:ea typeface="+mn-ea"/>
        <a:cs typeface="+mn-cs"/>
        <a:sym typeface="Calibri" panose="020F07020304040A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 panose="020F07020304040A0204"/>
      </a:defRPr>
    </a:lvl1pPr>
    <a:lvl2pPr indent="2286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 panose="020F07020304040A0204"/>
      </a:defRPr>
    </a:lvl2pPr>
    <a:lvl3pPr indent="4572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 panose="020F07020304040A0204"/>
      </a:defRPr>
    </a:lvl3pPr>
    <a:lvl4pPr indent="6858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 panose="020F07020304040A0204"/>
      </a:defRPr>
    </a:lvl4pPr>
    <a:lvl5pPr indent="9144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 panose="020F07020304040A0204"/>
      </a:defRPr>
    </a:lvl5pPr>
    <a:lvl6pPr indent="11430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 panose="020F07020304040A0204"/>
      </a:defRPr>
    </a:lvl6pPr>
    <a:lvl7pPr indent="13716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 panose="020F07020304040A0204"/>
      </a:defRPr>
    </a:lvl7pPr>
    <a:lvl8pPr indent="16002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 panose="020F07020304040A0204"/>
      </a:defRPr>
    </a:lvl8pPr>
    <a:lvl9pPr indent="1828800" defTabSz="1216660" latinLnBrk="0">
      <a:spcBef>
        <a:spcPts val="600"/>
      </a:spcBef>
      <a:defRPr>
        <a:solidFill>
          <a:srgbClr val="FF0000"/>
        </a:solidFill>
        <a:latin typeface="+mn-lt"/>
        <a:ea typeface="+mn-ea"/>
        <a:cs typeface="+mn-cs"/>
        <a:sym typeface="Calibri" panose="020F07020304040A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大家好，这里是老刘编程菜鸟也疯狂系列课程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我是一个退役的大数据开发工程师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这个系列课程是我个人做的面向零基础的编程爱好者的课程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主要是大数据项目开发爱好者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课程会包括</a:t>
            </a:r>
            <a:r>
              <a:t>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。。。等等模块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由于是面向编程零基础的朋友，初期我们将花较大篇幅时间在</a:t>
            </a:r>
            <a:r>
              <a:t>Java/Scala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语言的讲解上，所以，如果你仅仅是想学</a:t>
            </a:r>
            <a:r>
              <a:t>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语言，也可以看这个课程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这个课程的特点是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88" name="Shape 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我们为什么需要学</a:t>
            </a:r>
            <a:r>
              <a:t>Java </a:t>
            </a: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这里我给出了三个理由，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t>1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为了深入理解面向对象编程思想，面向对象是非常主流和广泛的思想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理解运用</a:t>
            </a:r>
            <a:r>
              <a:t>OOP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也是进阶项目开发的必经之路，</a:t>
            </a:r>
            <a:r>
              <a:t>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是老牌的</a:t>
            </a:r>
            <a:r>
              <a:t>OOP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的高级程序设计语言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t>2 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是主流的开发语言，在各种领域应用非常广泛，生态圈非常好，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尤其是大中型项目，架构、稳定、扩展性强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t>3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无缝接轨大数据项目，因为我们后续还会学到</a:t>
            </a:r>
            <a:r>
              <a:t>Scala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，这也是一门基于</a:t>
            </a:r>
            <a:r>
              <a:t>JVM</a:t>
            </a: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也就是</a:t>
            </a:r>
            <a:r>
              <a:t>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内核的语言，可以说</a:t>
            </a:r>
            <a:r>
              <a:t>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编程基础是从事大数据项目开发的必经之路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学习</a:t>
            </a:r>
            <a:r>
              <a:t>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的难点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主要在于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t>1 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属于高级程序设计语言中学习周期较长的，他的库应用很多，语法规则很严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概念多，比如有</a:t>
            </a:r>
            <a:r>
              <a:t>OOP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、反射、泛型等初学者较难理解的特性，这些我们之后都会讲到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t>2 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的生态圈广泛，主要是</a:t>
            </a:r>
            <a:r>
              <a:t>Web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应用开发框架丰富，因为我们是大数据方向的课程，所以不用学习这些技能，对于项目开发而言，</a:t>
            </a:r>
            <a:r>
              <a:t>Web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开发也比较重要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当然，生态圈庞大也侧面说明了</a:t>
            </a:r>
            <a:r>
              <a:t>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的通用性很强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我们学习</a:t>
            </a:r>
            <a:r>
              <a:t>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的范围主要是侧重可能用于大数据编程方面的类库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t>...</a:t>
            </a: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后边还可能深入了解函数式编程，也就是</a:t>
            </a:r>
            <a:r>
              <a:t>Lambda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表达式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以及</a:t>
            </a:r>
            <a:r>
              <a:t>JDBC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访问数据库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这节课我们开始安装</a:t>
            </a:r>
            <a:r>
              <a:t>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的编译环境和开发环境，也就是</a:t>
            </a:r>
            <a:r>
              <a:t>IDE</a:t>
            </a: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我演示的是</a:t>
            </a:r>
            <a:r>
              <a:t>Mac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开发环境下安装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因为我没有</a:t>
            </a:r>
            <a:r>
              <a:t>Windows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环境，用</a:t>
            </a:r>
            <a:r>
              <a:t>Windows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系统的同学请自行查阅安装环境，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并配置变量，未来的工程师需要有自主解决问题的能力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我们使用</a:t>
            </a:r>
            <a:r>
              <a:t>Eclipse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作为</a:t>
            </a:r>
            <a:r>
              <a:t>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的编译开发环境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后续也可能用他开发</a:t>
            </a:r>
            <a:r>
              <a:t>Scala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 World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程序是每个程序员的初恋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也是开户程序员生涯的第一步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我们看一下</a:t>
            </a:r>
            <a:r>
              <a:t>Java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</a:t>
            </a:r>
            <a:r>
              <a:t>Hello World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程序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程序的运算不光是数学运算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还有逻辑、关系、计算机移位等等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程序的运算不光是数学运算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还有逻辑、关系、计算机移位等等</a:t>
            </a:r>
            <a:endParaRPr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21793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矩形 10"/>
          <p:cNvSpPr/>
          <p:nvPr/>
        </p:nvSpPr>
        <p:spPr>
          <a:xfrm>
            <a:off x="0" y="1408112"/>
            <a:ext cx="12192000" cy="460376"/>
          </a:xfrm>
          <a:prstGeom prst="rect">
            <a:avLst/>
          </a:prstGeom>
          <a:solidFill>
            <a:srgbClr val="FC9900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21793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Title Text"/>
          <p:cNvSpPr txBox="1"/>
          <p:nvPr>
            <p:ph type="title" hasCustomPrompt="1"/>
          </p:nvPr>
        </p:nvSpPr>
        <p:spPr>
          <a:xfrm>
            <a:off x="2159000" y="2155825"/>
            <a:ext cx="83947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 hasCustomPrompt="1"/>
          </p:nvPr>
        </p:nvSpPr>
        <p:spPr>
          <a:xfrm>
            <a:off x="2159000" y="3797300"/>
            <a:ext cx="8407400" cy="723900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None/>
              <a:defRPr>
                <a:solidFill>
                  <a:srgbClr val="FFFFFF"/>
                </a:solidFill>
              </a:defRPr>
            </a:lvl1pPr>
            <a:lvl2pPr algn="l">
              <a:buClrTx/>
              <a:defRPr>
                <a:solidFill>
                  <a:srgbClr val="FFFFFF"/>
                </a:solidFill>
              </a:defRPr>
            </a:lvl2pPr>
            <a:lvl3pPr algn="l">
              <a:buClrTx/>
              <a:defRPr>
                <a:solidFill>
                  <a:srgbClr val="FFFFFF"/>
                </a:solidFill>
              </a:defRPr>
            </a:lvl3pPr>
            <a:lvl4pPr algn="l">
              <a:buClrTx/>
              <a:defRPr>
                <a:solidFill>
                  <a:srgbClr val="FFFFFF"/>
                </a:solidFill>
              </a:defRPr>
            </a:lvl4pPr>
            <a:lvl5pPr algn="l">
              <a:buClrTx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11362397" y="6380393"/>
            <a:ext cx="220003" cy="20591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half" idx="1" hasCustomPrompt="1"/>
          </p:nvPr>
        </p:nvSpPr>
        <p:spPr>
          <a:xfrm>
            <a:off x="1399822" y="1244602"/>
            <a:ext cx="5080001" cy="49323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 hasCustomPrompt="1"/>
          </p:nvPr>
        </p:nvSpPr>
        <p:spPr>
          <a:xfrm>
            <a:off x="1315960" y="1"/>
            <a:ext cx="9312103" cy="69668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 hasCustomPrompt="1"/>
          </p:nvPr>
        </p:nvSpPr>
        <p:spPr>
          <a:xfrm>
            <a:off x="1315960" y="1419905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1300" b="1"/>
            </a:lvl1pPr>
            <a:lvl2pPr marL="0" indent="342900">
              <a:buClrTx/>
              <a:buSzTx/>
              <a:buNone/>
              <a:defRPr sz="1300" b="1"/>
            </a:lvl2pPr>
            <a:lvl3pPr marL="0" indent="685800">
              <a:buClrTx/>
              <a:buSzTx/>
              <a:buNone/>
              <a:defRPr sz="1300" b="1"/>
            </a:lvl3pPr>
            <a:lvl4pPr marL="0" indent="1028700">
              <a:buClrTx/>
              <a:buSzTx/>
              <a:buNone/>
              <a:defRPr sz="1300" b="1"/>
            </a:lvl4pPr>
            <a:lvl5pPr marL="0" indent="1371600">
              <a:buClrTx/>
              <a:buSzTx/>
              <a:buNone/>
              <a:defRPr sz="13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Text Placeholder 4"/>
          <p:cNvSpPr/>
          <p:nvPr>
            <p:ph type="body" sz="quarter" idx="21"/>
          </p:nvPr>
        </p:nvSpPr>
        <p:spPr>
          <a:xfrm>
            <a:off x="6648374" y="1419905"/>
            <a:ext cx="518318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1300" b="1"/>
            </a:pP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9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21793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矩形 10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21793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4"/>
          <p:cNvSpPr/>
          <p:nvPr/>
        </p:nvSpPr>
        <p:spPr>
          <a:xfrm>
            <a:off x="0" y="-28575"/>
            <a:ext cx="979488" cy="6886575"/>
          </a:xfrm>
          <a:prstGeom prst="rect">
            <a:avLst/>
          </a:prstGeom>
          <a:solidFill>
            <a:srgbClr val="E7454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21793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矩形 15"/>
          <p:cNvSpPr/>
          <p:nvPr/>
        </p:nvSpPr>
        <p:spPr>
          <a:xfrm>
            <a:off x="0" y="866775"/>
            <a:ext cx="12192000" cy="384175"/>
          </a:xfrm>
          <a:prstGeom prst="rect">
            <a:avLst/>
          </a:prstGeom>
          <a:solidFill>
            <a:srgbClr val="E7454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21793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矩形 16"/>
          <p:cNvSpPr/>
          <p:nvPr/>
        </p:nvSpPr>
        <p:spPr>
          <a:xfrm>
            <a:off x="0" y="866775"/>
            <a:ext cx="979488" cy="3841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21793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1230312" y="104775"/>
            <a:ext cx="10525126" cy="70008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1230312" y="1339850"/>
            <a:ext cx="10525126" cy="49974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133797" y="6435955"/>
            <a:ext cx="220003" cy="20591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1216660">
              <a:defRPr sz="900">
                <a:solidFill>
                  <a:srgbClr val="9D9D9D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D71F1B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D71F1B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D71F1B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D71F1B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D71F1B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5pPr>
      <a:lvl6pPr marL="0" marR="0" indent="4572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D71F1B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6pPr>
      <a:lvl7pPr marL="0" marR="0" indent="9144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D71F1B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7pPr>
      <a:lvl8pPr marL="0" marR="0" indent="13716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D71F1B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8pPr>
      <a:lvl9pPr marL="0" marR="0" indent="182880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D71F1B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9pPr>
    </p:titleStyle>
    <p:bodyStyle>
      <a:lvl1pPr marL="266700" marR="0" indent="-266700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80000"/>
        <a:buFontTx/>
        <a:buChar char="✚"/>
        <a:defRPr sz="2400" b="0" i="0" u="none" strike="noStrike" cap="none" spc="0" baseline="0">
          <a:solidFill>
            <a:schemeClr val="accent1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1pPr>
      <a:lvl2pPr marL="355600" marR="0" indent="-355600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Tx/>
        <a:buChar char=" "/>
        <a:defRPr sz="2400" b="0" i="0" u="none" strike="noStrike" cap="none" spc="0" baseline="0">
          <a:solidFill>
            <a:schemeClr val="accent1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2pPr>
      <a:lvl3pPr marL="960120" marR="0" indent="-274320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Tx/>
        <a:buChar char="•"/>
        <a:defRPr sz="2400" b="0" i="0" u="none" strike="noStrike" cap="none" spc="0" baseline="0">
          <a:solidFill>
            <a:schemeClr val="accent1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3pPr>
      <a:lvl4pPr marL="1344930" marR="0" indent="-316230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Tx/>
        <a:buChar char="•"/>
        <a:defRPr sz="2400" b="0" i="0" u="none" strike="noStrike" cap="none" spc="0" baseline="0">
          <a:solidFill>
            <a:schemeClr val="accent1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4pPr>
      <a:lvl5pPr marL="1687830" marR="0" indent="-316230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Tx/>
        <a:buChar char="•"/>
        <a:defRPr sz="2400" b="0" i="0" u="none" strike="noStrike" cap="none" spc="0" baseline="0">
          <a:solidFill>
            <a:schemeClr val="accent1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5pPr>
      <a:lvl6pPr marL="2030730" marR="0" indent="-316230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Tx/>
        <a:buChar char="•"/>
        <a:defRPr sz="2400" b="0" i="0" u="none" strike="noStrike" cap="none" spc="0" baseline="0">
          <a:solidFill>
            <a:schemeClr val="accent1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6pPr>
      <a:lvl7pPr marL="2373630" marR="0" indent="-316230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Tx/>
        <a:buChar char="•"/>
        <a:defRPr sz="2400" b="0" i="0" u="none" strike="noStrike" cap="none" spc="0" baseline="0">
          <a:solidFill>
            <a:schemeClr val="accent1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7pPr>
      <a:lvl8pPr marL="2716530" marR="0" indent="-316230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Tx/>
        <a:buChar char="•"/>
        <a:defRPr sz="2400" b="0" i="0" u="none" strike="noStrike" cap="none" spc="0" baseline="0">
          <a:solidFill>
            <a:schemeClr val="accent1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8pPr>
      <a:lvl9pPr marL="3059430" marR="0" indent="-316230" algn="just" defTabSz="685800" rtl="0" latinLnBrk="0">
        <a:lnSpc>
          <a:spcPct val="110000"/>
        </a:lnSpc>
        <a:spcBef>
          <a:spcPts val="1300"/>
        </a:spcBef>
        <a:spcAft>
          <a:spcPts val="0"/>
        </a:spcAft>
        <a:buClr>
          <a:schemeClr val="accent1"/>
        </a:buClr>
        <a:buSzPct val="100000"/>
        <a:buFontTx/>
        <a:buChar char="•"/>
        <a:defRPr sz="2400" b="0" i="0" u="none" strike="noStrike" cap="none" spc="0" baseline="0">
          <a:solidFill>
            <a:schemeClr val="accent1"/>
          </a:solidFill>
          <a:uFillTx/>
          <a:latin typeface="微软雅黑" panose="020B0703020204020201" charset="-122"/>
          <a:ea typeface="微软雅黑" panose="020B0703020204020201" charset="-122"/>
          <a:cs typeface="微软雅黑" panose="020B0703020204020201" charset="-122"/>
          <a:sym typeface="微软雅黑" panose="020B0703020204020201" charset="-122"/>
        </a:defRPr>
      </a:lvl9pPr>
    </p:bodyStyle>
    <p:otherStyle>
      <a:lvl1pPr marL="0" marR="0" indent="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A0204"/>
        </a:defRPr>
      </a:lvl1pPr>
      <a:lvl2pPr marL="0" marR="0" indent="45720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A0204"/>
        </a:defRPr>
      </a:lvl2pPr>
      <a:lvl3pPr marL="0" marR="0" indent="91440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A0204"/>
        </a:defRPr>
      </a:lvl3pPr>
      <a:lvl4pPr marL="0" marR="0" indent="137160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A0204"/>
        </a:defRPr>
      </a:lvl4pPr>
      <a:lvl5pPr marL="0" marR="0" indent="182880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A0204"/>
        </a:defRPr>
      </a:lvl5pPr>
      <a:lvl6pPr marL="0" marR="0" indent="167767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A0204"/>
        </a:defRPr>
      </a:lvl6pPr>
      <a:lvl7pPr marL="0" marR="0" indent="213487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A0204"/>
        </a:defRPr>
      </a:lvl7pPr>
      <a:lvl8pPr marL="0" marR="0" indent="259207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A0204"/>
        </a:defRPr>
      </a:lvl8pPr>
      <a:lvl9pPr marL="0" marR="0" indent="3049270" algn="r" defTabSz="1216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A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副标题 2"/>
          <p:cNvSpPr txBox="1"/>
          <p:nvPr>
            <p:ph type="body" sz="quarter" idx="1"/>
          </p:nvPr>
        </p:nvSpPr>
        <p:spPr>
          <a:xfrm>
            <a:off x="781050" y="2838450"/>
            <a:ext cx="10630535" cy="892175"/>
          </a:xfrm>
          <a:prstGeom prst="rect">
            <a:avLst/>
          </a:prstGeom>
        </p:spPr>
        <p:txBody>
          <a:bodyPr/>
          <a:lstStyle>
            <a:lvl1pPr defTabSz="383540">
              <a:spcBef>
                <a:spcPts val="700"/>
              </a:spcBef>
              <a:defRPr sz="448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大数据工程师养成之路</a:t>
            </a:r>
          </a:p>
        </p:txBody>
      </p:sp>
      <p:sp>
        <p:nvSpPr>
          <p:cNvPr id="73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74" name="Text Box 4"/>
          <p:cNvSpPr txBox="1"/>
          <p:nvPr/>
        </p:nvSpPr>
        <p:spPr>
          <a:xfrm>
            <a:off x="1557655" y="4592954"/>
            <a:ext cx="9077960" cy="172720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Java | Scala |  Hadoop | Hive |  Spark/SparkSQL/Spark-Streaming</a:t>
            </a:r>
          </a:p>
        </p:txBody>
      </p:sp>
      <p:pic>
        <p:nvPicPr>
          <p:cNvPr id="75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基本数据类型*8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数值类型：byte short int long float double 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布尔类型：boolean 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字符类型：char</a:t>
            </a:r>
          </a:p>
        </p:txBody>
      </p:sp>
      <p:sp>
        <p:nvSpPr>
          <p:cNvPr id="131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32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33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常用转义字符 \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表示一些不能直接显示或Java保留字符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\n 换行	\t Tab空格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\” 双引号	\' 单引号	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\\ 捺</a:t>
            </a:r>
          </a:p>
        </p:txBody>
      </p:sp>
      <p:sp>
        <p:nvSpPr>
          <p:cNvPr id="136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37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38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类型转换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基本数据类型的兼容级别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低 -&gt; 高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byte,short,char -&gt; int -&gt; long -&gt; float -&gt; double </a:t>
            </a:r>
          </a:p>
        </p:txBody>
      </p:sp>
      <p:sp>
        <p:nvSpPr>
          <p:cNvPr id="141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42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596265">
              <a:spcBef>
                <a:spcPts val="1100"/>
              </a:spcBef>
              <a:defRPr sz="348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类型转换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通常不建议不同类型混合运算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不能对boolean类型进行类型转换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不能转换成不相关类型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高类型向低类型转换时使用强制类型转换(type)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转换过程中可能导致溢出或损失精度</a:t>
            </a:r>
          </a:p>
        </p:txBody>
      </p:sp>
      <p:sp>
        <p:nvSpPr>
          <p:cNvPr id="146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47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596265">
              <a:spcBef>
                <a:spcPts val="1100"/>
              </a:spcBef>
              <a:defRPr sz="348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变量与常量 Variable &amp; Constant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声明与初始化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局部变量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外部变量/实例变量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静态变量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常量</a:t>
            </a:r>
          </a:p>
        </p:txBody>
      </p:sp>
      <p:sp>
        <p:nvSpPr>
          <p:cNvPr id="151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52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53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副标题 2"/>
          <p:cNvSpPr txBox="1"/>
          <p:nvPr>
            <p:ph type="body" idx="1"/>
          </p:nvPr>
        </p:nvSpPr>
        <p:spPr>
          <a:xfrm>
            <a:off x="58483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630555">
              <a:spcBef>
                <a:spcPts val="1100"/>
              </a:spcBef>
              <a:defRPr sz="368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修饰符</a:t>
            </a:r>
          </a:p>
          <a:p>
            <a:pPr defTabSz="630555">
              <a:spcBef>
                <a:spcPts val="1100"/>
              </a:spcBef>
              <a:defRPr sz="294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*访问修饰符控制package访问范围</a:t>
            </a:r>
            <a:endParaRPr sz="3680"/>
          </a:p>
          <a:p>
            <a:pPr defTabSz="630555">
              <a:spcBef>
                <a:spcPts val="1100"/>
              </a:spcBef>
              <a:defRPr sz="257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public 所有包</a:t>
            </a:r>
          </a:p>
          <a:p>
            <a:pPr defTabSz="630555">
              <a:spcBef>
                <a:spcPts val="1100"/>
              </a:spcBef>
              <a:defRPr sz="257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protected 修饰变量、方法、接口，与OOP继承相关</a:t>
            </a:r>
          </a:p>
          <a:p>
            <a:pPr defTabSz="630555">
              <a:spcBef>
                <a:spcPts val="1100"/>
              </a:spcBef>
              <a:defRPr sz="257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[default] 同一包</a:t>
            </a:r>
          </a:p>
          <a:p>
            <a:pPr defTabSz="630555">
              <a:spcBef>
                <a:spcPts val="1100"/>
              </a:spcBef>
              <a:defRPr sz="257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private 当前类</a:t>
            </a:r>
          </a:p>
        </p:txBody>
      </p:sp>
      <p:sp>
        <p:nvSpPr>
          <p:cNvPr id="156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57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58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修饰符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非访问修饰符</a:t>
            </a:r>
            <a:endParaRPr sz="4000"/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static final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abatract 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synchronized transient volatile</a:t>
            </a:r>
          </a:p>
        </p:txBody>
      </p:sp>
      <p:sp>
        <p:nvSpPr>
          <p:cNvPr id="161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62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63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运算符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算术*7：+ - * / % ++ --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关系*6：== != &gt; &lt; &gt;= &lt;=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位*7：&amp; | ^ ~ &lt;&lt; &gt;&gt; &gt;&gt;&gt;</a:t>
            </a:r>
          </a:p>
        </p:txBody>
      </p:sp>
      <p:sp>
        <p:nvSpPr>
          <p:cNvPr id="166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67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68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616585">
              <a:spcBef>
                <a:spcPts val="1100"/>
              </a:spcBef>
              <a:defRPr sz="36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运算符</a:t>
            </a:r>
          </a:p>
          <a:p>
            <a:pPr defTabSz="616585">
              <a:spcBef>
                <a:spcPts val="1100"/>
              </a:spcBef>
              <a:defRPr sz="21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逻辑*3</a:t>
            </a:r>
          </a:p>
          <a:p>
            <a:pPr defTabSz="616585">
              <a:spcBef>
                <a:spcPts val="1100"/>
              </a:spcBef>
              <a:defRPr sz="21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&amp; | ! 与 或 非</a:t>
            </a:r>
          </a:p>
          <a:p>
            <a:pPr defTabSz="616585">
              <a:spcBef>
                <a:spcPts val="1100"/>
              </a:spcBef>
              <a:defRPr sz="21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&amp;&amp; || 逻辑短路</a:t>
            </a:r>
          </a:p>
          <a:p>
            <a:pPr defTabSz="616585">
              <a:spcBef>
                <a:spcPts val="1100"/>
              </a:spcBef>
              <a:defRPr sz="21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赋值*11，常用*5：</a:t>
            </a:r>
          </a:p>
          <a:p>
            <a:pPr defTabSz="616585">
              <a:spcBef>
                <a:spcPts val="1100"/>
              </a:spcBef>
              <a:defRPr sz="21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= += -= /= %= </a:t>
            </a:r>
          </a:p>
          <a:p>
            <a:pPr defTabSz="616585">
              <a:spcBef>
                <a:spcPts val="1100"/>
              </a:spcBef>
              <a:defRPr sz="21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&lt;&lt;= &gt;&gt;= &amp;= ^= |=</a:t>
            </a:r>
          </a:p>
        </p:txBody>
      </p:sp>
      <p:sp>
        <p:nvSpPr>
          <p:cNvPr id="173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74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75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616585">
              <a:spcBef>
                <a:spcPts val="1100"/>
              </a:spcBef>
              <a:defRPr sz="36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循环结构</a:t>
            </a:r>
          </a:p>
          <a:p>
            <a:pPr defTabSz="616585">
              <a:spcBef>
                <a:spcPts val="1100"/>
              </a:spcBef>
              <a:defRPr sz="21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while</a:t>
            </a:r>
          </a:p>
          <a:p>
            <a:pPr defTabSz="616585">
              <a:spcBef>
                <a:spcPts val="1100"/>
              </a:spcBef>
              <a:defRPr sz="21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do-while</a:t>
            </a:r>
          </a:p>
          <a:p>
            <a:pPr defTabSz="616585">
              <a:spcBef>
                <a:spcPts val="1100"/>
              </a:spcBef>
              <a:defRPr sz="21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for </a:t>
            </a:r>
          </a:p>
          <a:p>
            <a:pPr defTabSz="616585">
              <a:spcBef>
                <a:spcPts val="1100"/>
              </a:spcBef>
              <a:defRPr sz="21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for( : )</a:t>
            </a:r>
          </a:p>
          <a:p>
            <a:pPr defTabSz="616585">
              <a:spcBef>
                <a:spcPts val="1100"/>
              </a:spcBef>
              <a:defRPr sz="21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for-each</a:t>
            </a:r>
          </a:p>
          <a:p>
            <a:pPr defTabSz="616585">
              <a:spcBef>
                <a:spcPts val="1100"/>
              </a:spcBef>
              <a:defRPr sz="21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break</a:t>
            </a:r>
          </a:p>
        </p:txBody>
      </p:sp>
      <p:sp>
        <p:nvSpPr>
          <p:cNvPr id="18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8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8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80" name="Text Box 1"/>
          <p:cNvSpPr txBox="1"/>
          <p:nvPr/>
        </p:nvSpPr>
        <p:spPr>
          <a:xfrm>
            <a:off x="635635" y="2461260"/>
            <a:ext cx="7828279" cy="35763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只讲大数据技术流应用范围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化整为零，实践为主，理论为辅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篇幅较短，每个知识点都是筛选过的重点，务必学透</a:t>
            </a:r>
          </a:p>
        </p:txBody>
      </p:sp>
      <p:pic>
        <p:nvPicPr>
          <p:cNvPr id="81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条件语句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if-(else if)-else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? :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switch-case</a:t>
            </a:r>
          </a:p>
        </p:txBody>
      </p:sp>
      <p:sp>
        <p:nvSpPr>
          <p:cNvPr id="18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8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8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基本类型包装类*8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Boolean boolean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Byte byte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Short short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Integer int</a:t>
            </a:r>
          </a:p>
        </p:txBody>
      </p:sp>
      <p:sp>
        <p:nvSpPr>
          <p:cNvPr id="19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9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9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基本类型包装类*8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Long long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Character char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Float float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Double double</a:t>
            </a:r>
          </a:p>
        </p:txBody>
      </p:sp>
      <p:sp>
        <p:nvSpPr>
          <p:cNvPr id="19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9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9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Number &amp; Math工具类与方法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_Value()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compareTo()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equals()</a:t>
            </a:r>
          </a:p>
        </p:txBody>
      </p:sp>
      <p:sp>
        <p:nvSpPr>
          <p:cNvPr id="20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0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0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Number &amp; Math工具类与方法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min()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max()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random()</a:t>
            </a:r>
          </a:p>
        </p:txBody>
      </p:sp>
      <p:sp>
        <p:nvSpPr>
          <p:cNvPr id="20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0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0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Number &amp; Math工具类与方法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toString()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abs()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round()</a:t>
            </a:r>
          </a:p>
        </p:txBody>
      </p:sp>
      <p:sp>
        <p:nvSpPr>
          <p:cNvPr id="21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1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1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引用类型</a:t>
            </a:r>
          </a:p>
          <a:p>
            <a:pPr>
              <a:defRPr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一旦声明类型不可改变</a:t>
            </a:r>
          </a:p>
          <a:p>
            <a:pPr>
              <a:defRPr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对象、数组都是引用数据类型</a:t>
            </a:r>
          </a:p>
          <a:p>
            <a:pPr>
              <a:defRPr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所有引用类型的默认值都是null</a:t>
            </a:r>
          </a:p>
          <a:p>
            <a:pPr>
              <a:defRPr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一个引用变量可以用来引用任何与之兼容的类型</a:t>
            </a:r>
          </a:p>
        </p:txBody>
      </p:sp>
      <p:sp>
        <p:nvSpPr>
          <p:cNvPr id="21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1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高级篇</a:t>
            </a:r>
          </a:p>
        </p:txBody>
      </p:sp>
      <p:pic>
        <p:nvPicPr>
          <p:cNvPr id="21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String类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创建字符串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长度 length()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连接 concat()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打印 println()</a:t>
            </a:r>
          </a:p>
        </p:txBody>
      </p:sp>
      <p:sp>
        <p:nvSpPr>
          <p:cNvPr id="22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2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2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596265">
              <a:spcBef>
                <a:spcPts val="1100"/>
              </a:spcBef>
              <a:defRPr sz="348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String主要方法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char charAt(int index)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int compareTo(String anotherString)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 concat(String str)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boolean endsWith(String suffix)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boolean equals(Object anObject)</a:t>
            </a:r>
          </a:p>
        </p:txBody>
      </p:sp>
      <p:sp>
        <p:nvSpPr>
          <p:cNvPr id="22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2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2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副标题 2"/>
          <p:cNvSpPr txBox="1"/>
          <p:nvPr>
            <p:ph type="body" idx="1"/>
          </p:nvPr>
        </p:nvSpPr>
        <p:spPr>
          <a:xfrm>
            <a:off x="589915" y="2204720"/>
            <a:ext cx="11602085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String主要方法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byte[] getBytes()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int indexOf(int ch)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int lastIndexOf(int ch)</a:t>
            </a:r>
          </a:p>
        </p:txBody>
      </p:sp>
      <p:sp>
        <p:nvSpPr>
          <p:cNvPr id="23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3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3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副标题 2"/>
          <p:cNvSpPr txBox="1"/>
          <p:nvPr>
            <p:ph type="body" sz="quarter" idx="1"/>
          </p:nvPr>
        </p:nvSpPr>
        <p:spPr>
          <a:xfrm>
            <a:off x="9564369" y="5877559"/>
            <a:ext cx="2210436" cy="89217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sp>
        <p:nvSpPr>
          <p:cNvPr id="84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85" name="Text Box 1"/>
          <p:cNvSpPr txBox="1"/>
          <p:nvPr/>
        </p:nvSpPr>
        <p:spPr>
          <a:xfrm>
            <a:off x="635634" y="2461260"/>
            <a:ext cx="5429886" cy="35763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为什么学Java？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深入OOP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主流开发语言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接轨大数据项目</a:t>
            </a:r>
          </a:p>
        </p:txBody>
      </p:sp>
      <p:pic>
        <p:nvPicPr>
          <p:cNvPr id="86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671830">
              <a:spcBef>
                <a:spcPts val="1200"/>
              </a:spcBef>
              <a:defRPr sz="392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String主要方法</a:t>
            </a:r>
          </a:p>
          <a:p>
            <a:pPr defTabSz="671830">
              <a:spcBef>
                <a:spcPts val="1200"/>
              </a:spcBef>
              <a:defRPr sz="313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 replace(char oldChar, char newChar)</a:t>
            </a:r>
          </a:p>
          <a:p>
            <a:pPr defTabSz="671830">
              <a:spcBef>
                <a:spcPts val="1200"/>
              </a:spcBef>
              <a:defRPr sz="313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 replaceAll(String regex, String replacement)</a:t>
            </a:r>
          </a:p>
          <a:p>
            <a:pPr defTabSz="671830">
              <a:spcBef>
                <a:spcPts val="1200"/>
              </a:spcBef>
              <a:defRPr sz="313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String[] split(String regex)</a:t>
            </a:r>
          </a:p>
          <a:p>
            <a:pPr defTabSz="671830">
              <a:spcBef>
                <a:spcPts val="1200"/>
              </a:spcBef>
              <a:defRPr sz="313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 substring(int beginIndex)</a:t>
            </a:r>
          </a:p>
        </p:txBody>
      </p:sp>
      <p:sp>
        <p:nvSpPr>
          <p:cNvPr id="23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3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3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String主要方法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 toLowerCase()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 toString()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 trim()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static String valueOf(primitive data type x)</a:t>
            </a:r>
          </a:p>
        </p:txBody>
      </p:sp>
      <p:sp>
        <p:nvSpPr>
          <p:cNvPr id="24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4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4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String主要方法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contains(CharSequence chars)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isEmpty()</a:t>
            </a:r>
          </a:p>
        </p:txBody>
      </p:sp>
      <p:sp>
        <p:nvSpPr>
          <p:cNvPr id="24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4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4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596265">
              <a:spcBef>
                <a:spcPts val="1100"/>
              </a:spcBef>
              <a:defRPr sz="348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StringBuffer 和 StringBuilder 类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创建实例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public StringBuffer append(String s)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public insert(int offset, int i)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public delete(int start, int end)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reverse()</a:t>
            </a:r>
          </a:p>
        </p:txBody>
      </p:sp>
      <p:sp>
        <p:nvSpPr>
          <p:cNvPr id="25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5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5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副标题 2"/>
          <p:cNvSpPr txBox="1"/>
          <p:nvPr>
            <p:ph type="body" idx="1"/>
          </p:nvPr>
        </p:nvSpPr>
        <p:spPr>
          <a:xfrm>
            <a:off x="589915" y="2204720"/>
            <a:ext cx="11602085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数组 []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arrayRefVar = new dataType[arraySize];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Arrays类操作数组</a:t>
            </a:r>
          </a:p>
        </p:txBody>
      </p:sp>
      <p:sp>
        <p:nvSpPr>
          <p:cNvPr id="25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5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5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日期时间 Date &amp; Time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java.util.Date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SimpleDateFormat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printf格式化日期 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Calendar</a:t>
            </a:r>
          </a:p>
        </p:txBody>
      </p:sp>
      <p:sp>
        <p:nvSpPr>
          <p:cNvPr id="26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6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6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596265">
              <a:spcBef>
                <a:spcPts val="1100"/>
              </a:spcBef>
              <a:defRPr sz="348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方法定义 Method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修饰符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返回类型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方法名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参数类型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方法体</a:t>
            </a:r>
          </a:p>
        </p:txBody>
      </p:sp>
      <p:sp>
        <p:nvSpPr>
          <p:cNvPr id="26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6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6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方法调用 Method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void关键字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*方法重载 Overload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变量作用域</a:t>
            </a:r>
          </a:p>
        </p:txBody>
      </p:sp>
      <p:sp>
        <p:nvSpPr>
          <p:cNvPr id="27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7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7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方法参数 Parameter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参数、传参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可变参数</a:t>
            </a:r>
          </a:p>
        </p:txBody>
      </p:sp>
      <p:sp>
        <p:nvSpPr>
          <p:cNvPr id="27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7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7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引用类型</a:t>
            </a:r>
          </a:p>
          <a:p>
            <a:pPr>
              <a:defRPr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声明后，类型就不能被改变了。</a:t>
            </a:r>
          </a:p>
          <a:p>
            <a:pPr>
              <a:defRPr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对象、数组都是引用数据类型。</a:t>
            </a:r>
          </a:p>
          <a:p>
            <a:pPr>
              <a:defRPr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所有引用类型的默认值都是null。</a:t>
            </a:r>
          </a:p>
          <a:p>
            <a:pPr>
              <a:defRPr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一个引用变量可以用来引用任何与之兼容的类型。</a:t>
            </a:r>
          </a:p>
        </p:txBody>
      </p:sp>
      <p:sp>
        <p:nvSpPr>
          <p:cNvPr id="28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8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高级篇</a:t>
            </a:r>
          </a:p>
        </p:txBody>
      </p:sp>
      <p:pic>
        <p:nvPicPr>
          <p:cNvPr id="28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副标题 2"/>
          <p:cNvSpPr txBox="1"/>
          <p:nvPr>
            <p:ph type="body" sz="quarter" idx="1"/>
          </p:nvPr>
        </p:nvSpPr>
        <p:spPr>
          <a:xfrm>
            <a:off x="9564369" y="5877559"/>
            <a:ext cx="2210436" cy="89217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sp>
        <p:nvSpPr>
          <p:cNvPr id="91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92" name="Text Box 1"/>
          <p:cNvSpPr txBox="1"/>
          <p:nvPr/>
        </p:nvSpPr>
        <p:spPr>
          <a:xfrm>
            <a:off x="635634" y="2461260"/>
            <a:ext cx="9969501" cy="35763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Java难点？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体系庞大、语法规则多、周期长</a:t>
            </a:r>
          </a:p>
          <a:p>
            <a: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生态圈庞大：Web框架/Android/数据库/大数据</a:t>
            </a:r>
          </a:p>
        </p:txBody>
      </p:sp>
      <p:pic>
        <p:nvPicPr>
          <p:cNvPr id="93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流、文件 Stream File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控制台输入 read() readLine()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控制台输出 write() </a:t>
            </a:r>
          </a:p>
        </p:txBody>
      </p:sp>
      <p:sp>
        <p:nvSpPr>
          <p:cNvPr id="28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8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8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输入输出 I/O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FileInputStream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FileOutputStream</a:t>
            </a:r>
          </a:p>
        </p:txBody>
      </p:sp>
      <p:sp>
        <p:nvSpPr>
          <p:cNvPr id="29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9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9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目录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mkdir()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mkdirs()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list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delete()</a:t>
            </a:r>
          </a:p>
        </p:txBody>
      </p:sp>
      <p:sp>
        <p:nvSpPr>
          <p:cNvPr id="29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29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29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Scanner输入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next()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nextLine()</a:t>
            </a:r>
          </a:p>
        </p:txBody>
      </p:sp>
      <p:sp>
        <p:nvSpPr>
          <p:cNvPr id="30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30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30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异常处理 </a:t>
            </a:r>
            <a:r>
              <a:rPr sz="2800"/>
              <a:t>Exception</a:t>
            </a:r>
            <a:endParaRPr sz="2800"/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Throwable</a:t>
            </a:r>
          </a:p>
        </p:txBody>
      </p:sp>
      <p:sp>
        <p:nvSpPr>
          <p:cNvPr id="30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30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30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TEMP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t </a:t>
            </a:r>
          </a:p>
        </p:txBody>
      </p:sp>
      <p:sp>
        <p:nvSpPr>
          <p:cNvPr id="31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31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31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TEMP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t </a:t>
            </a:r>
          </a:p>
        </p:txBody>
      </p:sp>
      <p:sp>
        <p:nvSpPr>
          <p:cNvPr id="31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31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31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TEMP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t </a:t>
            </a:r>
          </a:p>
        </p:txBody>
      </p:sp>
      <p:sp>
        <p:nvSpPr>
          <p:cNvPr id="320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321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322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TEMP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t </a:t>
            </a:r>
          </a:p>
        </p:txBody>
      </p:sp>
      <p:sp>
        <p:nvSpPr>
          <p:cNvPr id="32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32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327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0" y="176529"/>
            <a:ext cx="2413000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98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99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0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本课程Java学习范围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侧重大数据编程方向Java库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Java基础 | Java OOP | Java高级</a:t>
            </a:r>
          </a:p>
          <a:p>
            <a:pPr>
              <a:defRPr sz="32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Lambda | JDBC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2334" y="302259"/>
            <a:ext cx="2767966" cy="952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664845">
              <a:spcBef>
                <a:spcPts val="1200"/>
              </a:spcBef>
              <a:defRPr sz="388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为什么学Scala？</a:t>
            </a:r>
          </a:p>
          <a:p>
            <a:pPr defTabSz="664845">
              <a:spcBef>
                <a:spcPts val="1200"/>
              </a:spcBef>
              <a:defRPr sz="388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更好地理解函数式在数据处理场景下编程的优越性</a:t>
            </a:r>
          </a:p>
          <a:p>
            <a:pPr defTabSz="664845">
              <a:spcBef>
                <a:spcPts val="1200"/>
              </a:spcBef>
              <a:defRPr sz="388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更好的应用Spark框架，Scala是Spark原生语言</a:t>
            </a:r>
          </a:p>
        </p:txBody>
      </p:sp>
      <p:sp>
        <p:nvSpPr>
          <p:cNvPr id="334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pic>
        <p:nvPicPr>
          <p:cNvPr id="335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 defTabSz="610235">
              <a:spcBef>
                <a:spcPts val="1100"/>
              </a:spcBef>
              <a:defRPr sz="35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Java编译环境安装</a:t>
            </a:r>
          </a:p>
          <a:p>
            <a:pPr defTabSz="610235">
              <a:spcBef>
                <a:spcPts val="1100"/>
              </a:spcBef>
              <a:defRPr sz="249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https://www.oracle.com/java/technologies/downloads/#java8-mac</a:t>
            </a:r>
            <a:endParaRPr sz="3560"/>
          </a:p>
          <a:p>
            <a:pPr defTabSz="610235">
              <a:spcBef>
                <a:spcPts val="1100"/>
              </a:spcBef>
              <a:defRPr sz="35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以Mac操作系统为例</a:t>
            </a:r>
          </a:p>
          <a:p>
            <a:pPr defTabSz="610235">
              <a:spcBef>
                <a:spcPts val="1100"/>
              </a:spcBef>
              <a:defRPr sz="356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Windows操作系统请自主查阅</a:t>
            </a:r>
          </a:p>
          <a:p>
            <a:pPr defTabSz="610235">
              <a:spcBef>
                <a:spcPts val="1100"/>
              </a:spcBef>
              <a:defRPr sz="249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注意，安装JDK1 .8版本</a:t>
            </a:r>
          </a:p>
        </p:txBody>
      </p:sp>
      <p:sp>
        <p:nvSpPr>
          <p:cNvPr id="105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06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07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IDE集成开发环境</a:t>
            </a:r>
          </a:p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Eclipse </a:t>
            </a:r>
          </a:p>
          <a:p>
            <a:pPr>
              <a:defRPr sz="28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https://www.eclipse.org/downloads/</a:t>
            </a:r>
          </a:p>
        </p:txBody>
      </p:sp>
      <p:sp>
        <p:nvSpPr>
          <p:cNvPr id="112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13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14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副标题 2"/>
          <p:cNvSpPr txBox="1"/>
          <p:nvPr>
            <p:ph type="body" idx="1"/>
          </p:nvPr>
        </p:nvSpPr>
        <p:spPr>
          <a:xfrm>
            <a:off x="589915" y="2204720"/>
            <a:ext cx="9665970" cy="4163696"/>
          </a:xfrm>
          <a:prstGeom prst="rect">
            <a:avLst/>
          </a:prstGeom>
        </p:spPr>
        <p:txBody>
          <a:bodyPr/>
          <a:lstStyle/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Hello world!</a:t>
            </a:r>
          </a:p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认识基本的Java关键字</a:t>
            </a:r>
          </a:p>
          <a:p>
            <a:pPr>
              <a:defRPr sz="400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认识main方法</a:t>
            </a:r>
          </a:p>
        </p:txBody>
      </p:sp>
      <p:sp>
        <p:nvSpPr>
          <p:cNvPr id="119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20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21" name="Picture 1" descr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副标题 2"/>
          <p:cNvSpPr txBox="1"/>
          <p:nvPr>
            <p:ph type="body" idx="1"/>
          </p:nvPr>
        </p:nvSpPr>
        <p:spPr>
          <a:xfrm>
            <a:off x="589915" y="2204720"/>
            <a:ext cx="9665970" cy="3512821"/>
          </a:xfrm>
          <a:prstGeom prst="rect">
            <a:avLst/>
          </a:prstGeom>
        </p:spPr>
        <p:txBody>
          <a:bodyPr/>
          <a:lstStyle/>
          <a:p>
            <a:pPr defTabSz="596265">
              <a:spcBef>
                <a:spcPts val="1100"/>
              </a:spcBef>
              <a:defRPr sz="348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创建第一个Class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Class三步曲</a:t>
            </a:r>
            <a:endParaRPr sz="3480"/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构造方法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访问方法 getter/setter</a:t>
            </a:r>
          </a:p>
          <a:p>
            <a:pPr defTabSz="596265">
              <a:spcBef>
                <a:spcPts val="1100"/>
              </a:spcBef>
              <a:defRPr sz="2785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- 创建对象 new</a:t>
            </a:r>
          </a:p>
        </p:txBody>
      </p:sp>
      <p:sp>
        <p:nvSpPr>
          <p:cNvPr id="126" name="Text Box 3"/>
          <p:cNvSpPr txBox="1"/>
          <p:nvPr/>
        </p:nvSpPr>
        <p:spPr>
          <a:xfrm>
            <a:off x="8257539" y="270509"/>
            <a:ext cx="3471545" cy="8026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30000"/>
              </a:lnSpc>
              <a:defRPr sz="40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菜 鸟 也 疯 狂 </a:t>
            </a:r>
          </a:p>
        </p:txBody>
      </p:sp>
      <p:sp>
        <p:nvSpPr>
          <p:cNvPr id="127" name="副标题 2"/>
          <p:cNvSpPr txBox="1"/>
          <p:nvPr/>
        </p:nvSpPr>
        <p:spPr>
          <a:xfrm>
            <a:off x="9610089" y="5877559"/>
            <a:ext cx="2118996" cy="5994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defTabSz="685800">
              <a:lnSpc>
                <a:spcPct val="110000"/>
              </a:lnSpc>
              <a:spcBef>
                <a:spcPts val="1300"/>
              </a:spcBef>
              <a:defRPr sz="2800">
                <a:solidFill>
                  <a:srgbClr val="FFFFFF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Java 基础篇</a:t>
            </a:r>
          </a:p>
        </p:txBody>
      </p:sp>
      <p:pic>
        <p:nvPicPr>
          <p:cNvPr id="128" name="Picture 9" descr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4" y="176529"/>
            <a:ext cx="2413001" cy="10795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A000120140530A99PPBG">
  <a:themeElements>
    <a:clrScheme name="A000120140530A99PPBG">
      <a:dk1>
        <a:srgbClr val="5F5F5F"/>
      </a:dk1>
      <a:lt1>
        <a:srgbClr val="FFFFFF"/>
      </a:lt1>
      <a:dk2>
        <a:srgbClr val="A7A7A7"/>
      </a:dk2>
      <a:lt2>
        <a:srgbClr val="535353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7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7020304040A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7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7020304040A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A000120140530A99PPBG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EA5B58"/>
      </a:accent1>
      <a:accent2>
        <a:srgbClr val="D15E95"/>
      </a:accent2>
      <a:accent3>
        <a:srgbClr val="FA6090"/>
      </a:accent3>
      <a:accent4>
        <a:srgbClr val="F9A317"/>
      </a:accent4>
      <a:accent5>
        <a:srgbClr val="F97F46"/>
      </a:accent5>
      <a:accent6>
        <a:srgbClr val="00B050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7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7020304040A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7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+mn-lt"/>
            <a:ea typeface="+mn-ea"/>
            <a:cs typeface="+mn-cs"/>
            <a:sym typeface="Calibri" panose="020F07020304040A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3699</Words>
  <Application>WPS Presentation</Application>
  <PresentationFormat/>
  <Paragraphs>444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Arial</vt:lpstr>
      <vt:lpstr>SimSun</vt:lpstr>
      <vt:lpstr>Wingdings</vt:lpstr>
      <vt:lpstr>Calibri</vt:lpstr>
      <vt:lpstr>微软雅黑</vt:lpstr>
      <vt:lpstr>PingFang SC Semibold</vt:lpstr>
      <vt:lpstr>Helvetica</vt:lpstr>
      <vt:lpstr>Arial Unicode MS</vt:lpstr>
      <vt:lpstr>SimSun</vt:lpstr>
      <vt:lpstr>宋体-简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Sasaki</cp:lastModifiedBy>
  <cp:revision>1</cp:revision>
  <dcterms:created xsi:type="dcterms:W3CDTF">2022-01-04T04:20:50Z</dcterms:created>
  <dcterms:modified xsi:type="dcterms:W3CDTF">2022-01-04T04:20:50Z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1033-3.9.6.6441</vt:lpwstr>
  </property>
</Properties>
</file>