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284" r:id="rId5"/>
    <p:sldId id="299" r:id="rId6"/>
    <p:sldId id="285" r:id="rId7"/>
    <p:sldId id="281" r:id="rId8"/>
    <p:sldId id="288" r:id="rId9"/>
    <p:sldId id="293" r:id="rId10"/>
    <p:sldId id="292" r:id="rId11"/>
    <p:sldId id="289" r:id="rId12"/>
    <p:sldId id="290" r:id="rId13"/>
    <p:sldId id="342" r:id="rId14"/>
    <p:sldId id="347" r:id="rId15"/>
    <p:sldId id="348" r:id="rId16"/>
    <p:sldId id="291" r:id="rId17"/>
    <p:sldId id="310" r:id="rId18"/>
    <p:sldId id="408" r:id="rId19"/>
    <p:sldId id="311" r:id="rId20"/>
    <p:sldId id="320" r:id="rId21"/>
    <p:sldId id="312" r:id="rId22"/>
    <p:sldId id="313" r:id="rId23"/>
    <p:sldId id="314" r:id="rId24"/>
    <p:sldId id="321" r:id="rId25"/>
    <p:sldId id="315" r:id="rId26"/>
    <p:sldId id="323" r:id="rId27"/>
    <p:sldId id="322" r:id="rId28"/>
    <p:sldId id="378" r:id="rId29"/>
    <p:sldId id="318" r:id="rId30"/>
    <p:sldId id="328" r:id="rId31"/>
    <p:sldId id="329" r:id="rId32"/>
    <p:sldId id="324" r:id="rId33"/>
    <p:sldId id="330" r:id="rId34"/>
    <p:sldId id="332" r:id="rId35"/>
    <p:sldId id="325" r:id="rId36"/>
    <p:sldId id="326" r:id="rId37"/>
    <p:sldId id="327" r:id="rId38"/>
    <p:sldId id="343" r:id="rId39"/>
    <p:sldId id="344" r:id="rId40"/>
    <p:sldId id="345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09" r:id="rId52"/>
    <p:sldId id="319" r:id="rId53"/>
    <p:sldId id="283" r:id="rId54"/>
  </p:sldIdLst>
  <p:sldSz cx="12192000" cy="6858000"/>
  <p:notesSz cx="6858000" cy="9144000"/>
  <p:defaultTextStyle>
    <a:defPPr>
      <a:defRPr lang="zh-CN"/>
    </a:defPPr>
    <a:lvl1pPr marL="0" lvl="0" indent="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1pPr>
    <a:lvl2pPr marL="608330" lvl="1" indent="-1511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2pPr>
    <a:lvl3pPr marL="1217930" lvl="2" indent="-3035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3pPr>
    <a:lvl4pPr marL="1827530" lvl="3" indent="-4559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4pPr>
    <a:lvl5pPr marL="2437130" lvl="4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5pPr>
    <a:lvl6pPr marL="2286000" lvl="5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6pPr>
    <a:lvl7pPr marL="2743200" lvl="6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7pPr>
    <a:lvl8pPr marL="3200400" lvl="7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8pPr>
    <a:lvl9pPr marL="3657600" lvl="8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7020304040A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C9900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2"/>
    <p:restoredTop sz="91244"/>
  </p:normalViewPr>
  <p:slideViewPr>
    <p:cSldViewPr snapToGrid="0" showGuides="1">
      <p:cViewPr>
        <p:scale>
          <a:sx n="70" d="100"/>
          <a:sy n="70" d="100"/>
        </p:scale>
        <p:origin x="-456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SimSun" pitchFamily="2" charset="-122"/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11B03F-113B-4A10-AB63-944550DAD6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7020304040A0204" pitchFamily="34" charset="0"/>
                <a:ea typeface="SimSun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7020304040A0204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anose="020B0704020202020204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大家好，这里是老刘编程菜鸟也疯狂系列课程</a:t>
            </a:r>
            <a:endParaRPr lang="zh-CN" altLang="en-US"/>
          </a:p>
          <a:p>
            <a:r>
              <a:rPr lang="zh-CN" altLang="en-US"/>
              <a:t>我是一个退役的大数据开发工程师</a:t>
            </a:r>
            <a:endParaRPr lang="zh-CN" altLang="en-US"/>
          </a:p>
          <a:p>
            <a:r>
              <a:rPr lang="zh-CN" altLang="en-US"/>
              <a:t>这个系列课程是我个人做的面向零基础的编程爱好者的课程</a:t>
            </a:r>
            <a:endParaRPr lang="zh-CN" altLang="en-US"/>
          </a:p>
          <a:p>
            <a:r>
              <a:rPr lang="zh-CN" altLang="en-US"/>
              <a:t>主要是大数据项目开发爱好者</a:t>
            </a:r>
            <a:endParaRPr lang="zh-CN" altLang="en-US"/>
          </a:p>
          <a:p>
            <a:r>
              <a:rPr lang="zh-CN" altLang="en-US"/>
              <a:t>课程会包括</a:t>
            </a:r>
            <a:r>
              <a:rPr lang="en-US" altLang="zh-CN"/>
              <a:t>Java</a:t>
            </a:r>
            <a:r>
              <a:rPr lang="zh-CN" altLang="en-US"/>
              <a:t>。。。等等模块</a:t>
            </a:r>
            <a:endParaRPr lang="zh-CN" altLang="en-US"/>
          </a:p>
          <a:p>
            <a:r>
              <a:rPr lang="zh-CN" altLang="en-US"/>
              <a:t>由于是面向编程零基础的朋友，初期我们将花较大篇幅时间在</a:t>
            </a:r>
            <a:r>
              <a:rPr lang="en-US" altLang="zh-CN"/>
              <a:t>Java/Scala</a:t>
            </a:r>
            <a:r>
              <a:rPr lang="zh-CN" altLang="en-US"/>
              <a:t>语言的讲解上，所以，如果你仅仅是想学</a:t>
            </a:r>
            <a:r>
              <a:rPr lang="en-US" altLang="zh-CN"/>
              <a:t>Java</a:t>
            </a:r>
            <a:r>
              <a:rPr lang="zh-CN" altLang="en-US"/>
              <a:t>语言，也可以看这个课程</a:t>
            </a:r>
            <a:endParaRPr lang="zh-CN" altLang="en-US"/>
          </a:p>
          <a:p>
            <a:r>
              <a:rPr lang="zh-CN" altLang="en-US"/>
              <a:t>这个课程的特点是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程序的运算不光是数学运算</a:t>
            </a:r>
            <a:endParaRPr lang="zh-CN" altLang="en-US"/>
          </a:p>
          <a:p>
            <a:r>
              <a:rPr lang="zh-CN" altLang="en-US"/>
              <a:t>还有逻辑、关系、计算机移位等等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我们为什么需要学</a:t>
            </a:r>
            <a:r>
              <a:rPr lang="en-US" altLang="zh-CN"/>
              <a:t>Java </a:t>
            </a:r>
            <a:endParaRPr lang="en-US" altLang="zh-CN"/>
          </a:p>
          <a:p>
            <a:r>
              <a:rPr lang="zh-CN" altLang="en-US"/>
              <a:t>这里我给出了三个理由，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为了深入理解面向对象编程思想，面向对象是非常主流和广泛的思想</a:t>
            </a:r>
            <a:endParaRPr lang="zh-CN" altLang="en-US"/>
          </a:p>
          <a:p>
            <a:r>
              <a:rPr lang="zh-CN" altLang="en-US"/>
              <a:t>理解运用</a:t>
            </a:r>
            <a:r>
              <a:rPr lang="en-US" altLang="zh-CN"/>
              <a:t>OOP</a:t>
            </a:r>
            <a:r>
              <a:rPr lang="zh-CN" altLang="en-US"/>
              <a:t>也是进阶项目开发的必经之路，</a:t>
            </a:r>
            <a:r>
              <a:rPr lang="en-US" altLang="zh-CN"/>
              <a:t>Java</a:t>
            </a:r>
            <a:r>
              <a:rPr lang="zh-CN" altLang="en-US"/>
              <a:t>是老牌的</a:t>
            </a:r>
            <a:r>
              <a:rPr lang="en-US" altLang="zh-CN"/>
              <a:t>OOP</a:t>
            </a:r>
            <a:r>
              <a:rPr lang="zh-CN" altLang="en-US"/>
              <a:t>的高级程序设计语言</a:t>
            </a:r>
            <a:endParaRPr lang="zh-CN" altLang="en-US"/>
          </a:p>
          <a:p>
            <a:r>
              <a:rPr lang="en-US" altLang="zh-CN"/>
              <a:t>2 Java</a:t>
            </a:r>
            <a:r>
              <a:rPr lang="zh-CN" altLang="en-US"/>
              <a:t>是主流的开发语言，在各种领域应用非常广泛，生态圈非常好，</a:t>
            </a:r>
            <a:endParaRPr lang="zh-CN" altLang="en-US"/>
          </a:p>
          <a:p>
            <a:r>
              <a:rPr lang="zh-CN" altLang="en-US"/>
              <a:t>尤其是大中型项目，架构、稳定、扩展性强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无缝接轨大数据项目，因为我们后续还会学到</a:t>
            </a:r>
            <a:r>
              <a:rPr lang="en-US" altLang="zh-CN"/>
              <a:t>Scala</a:t>
            </a:r>
            <a:r>
              <a:rPr lang="zh-CN" altLang="en-US"/>
              <a:t>，这也是一门基于</a:t>
            </a:r>
            <a:r>
              <a:rPr lang="en-US" altLang="zh-CN"/>
              <a:t>JVM</a:t>
            </a:r>
            <a:endParaRPr lang="en-US" altLang="zh-CN"/>
          </a:p>
          <a:p>
            <a:r>
              <a:rPr lang="zh-CN" altLang="en-US"/>
              <a:t>也就是</a:t>
            </a:r>
            <a:r>
              <a:rPr lang="en-US" altLang="zh-CN"/>
              <a:t>Java</a:t>
            </a:r>
            <a:r>
              <a:rPr lang="zh-CN" altLang="en-US"/>
              <a:t>内核的语言，可以说</a:t>
            </a:r>
            <a:r>
              <a:rPr lang="en-US" altLang="zh-CN"/>
              <a:t>Java</a:t>
            </a:r>
            <a:r>
              <a:rPr lang="zh-CN" altLang="en-US"/>
              <a:t>编程基础是从事大数据项目开发的必经之路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en-US" altLang="zh-CN"/>
              <a:t>Java</a:t>
            </a:r>
            <a:r>
              <a:rPr lang="zh-CN" altLang="en-US"/>
              <a:t>的难点</a:t>
            </a:r>
            <a:endParaRPr lang="zh-CN" altLang="en-US"/>
          </a:p>
          <a:p>
            <a:r>
              <a:rPr lang="zh-CN" altLang="en-US"/>
              <a:t>主要在于</a:t>
            </a:r>
            <a:endParaRPr lang="zh-CN" altLang="en-US"/>
          </a:p>
          <a:p>
            <a:r>
              <a:rPr lang="en-US" altLang="zh-CN"/>
              <a:t>1 Java</a:t>
            </a:r>
            <a:r>
              <a:rPr lang="zh-CN" altLang="en-US"/>
              <a:t>属于高级程序设计语言中学习周期较长的，他的库应用很多，语法规则很严</a:t>
            </a:r>
            <a:endParaRPr lang="zh-CN" altLang="en-US"/>
          </a:p>
          <a:p>
            <a:r>
              <a:rPr lang="zh-CN" altLang="en-US"/>
              <a:t>概念多，比如有</a:t>
            </a:r>
            <a:r>
              <a:rPr lang="en-US" altLang="zh-CN"/>
              <a:t>OOP</a:t>
            </a:r>
            <a:r>
              <a:rPr lang="zh-CN" altLang="en-US"/>
              <a:t>、反射、泛型等初学者较难理解的特性，这些我们之后都会讲到</a:t>
            </a:r>
            <a:endParaRPr lang="zh-CN" altLang="en-US"/>
          </a:p>
          <a:p>
            <a:r>
              <a:rPr lang="en-US" altLang="zh-CN"/>
              <a:t>2 Java</a:t>
            </a:r>
            <a:r>
              <a:rPr lang="zh-CN" altLang="en-US"/>
              <a:t>的生态圈广泛，主要是</a:t>
            </a:r>
            <a:r>
              <a:rPr lang="en-US" altLang="zh-CN"/>
              <a:t>Web</a:t>
            </a:r>
            <a:r>
              <a:rPr lang="zh-CN" altLang="en-US"/>
              <a:t>应用开发框架丰富，因为我们是大数据方向的课程，所以不用学习这些技能，对于项目开发而言，</a:t>
            </a:r>
            <a:r>
              <a:rPr lang="en-US" altLang="zh-CN"/>
              <a:t>Web</a:t>
            </a:r>
            <a:r>
              <a:rPr lang="zh-CN" altLang="en-US"/>
              <a:t>开发也比较重要</a:t>
            </a:r>
            <a:endParaRPr lang="zh-CN" altLang="en-US"/>
          </a:p>
          <a:p>
            <a:r>
              <a:rPr lang="zh-CN" altLang="en-US"/>
              <a:t>当然，生态圈庞大也侧面说明了</a:t>
            </a:r>
            <a:r>
              <a:rPr lang="en-US" altLang="zh-CN"/>
              <a:t>Java</a:t>
            </a:r>
            <a:r>
              <a:rPr lang="zh-CN" altLang="en-US"/>
              <a:t>的通用性很强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我们学习</a:t>
            </a:r>
            <a:r>
              <a:rPr lang="en-US" altLang="zh-CN"/>
              <a:t>Java</a:t>
            </a:r>
            <a:r>
              <a:rPr lang="zh-CN" altLang="en-US"/>
              <a:t>的范围主要是侧重可能用于大数据编程方面的类库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后边还可能深入了解函数式编程，也就是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  <a:endParaRPr lang="zh-CN" altLang="en-US"/>
          </a:p>
          <a:p>
            <a:r>
              <a:rPr lang="zh-CN" altLang="en-US"/>
              <a:t>以及</a:t>
            </a:r>
            <a:r>
              <a:rPr lang="en-US" altLang="zh-CN"/>
              <a:t>JDBC</a:t>
            </a:r>
            <a:r>
              <a:rPr lang="zh-CN" altLang="en-US"/>
              <a:t>访问数据库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这节课我们开始安装</a:t>
            </a:r>
            <a:r>
              <a:rPr lang="en-US" altLang="zh-CN"/>
              <a:t>Java</a:t>
            </a:r>
            <a:r>
              <a:rPr lang="zh-CN" altLang="en-US"/>
              <a:t>的编译环境和开发环境，也就是</a:t>
            </a:r>
            <a:r>
              <a:rPr lang="en-US" altLang="zh-CN"/>
              <a:t>IDE</a:t>
            </a:r>
            <a:endParaRPr lang="en-US" altLang="zh-CN"/>
          </a:p>
          <a:p>
            <a:r>
              <a:rPr lang="zh-CN" altLang="en-US"/>
              <a:t>我演示的是</a:t>
            </a:r>
            <a:r>
              <a:rPr lang="en-US" altLang="zh-CN"/>
              <a:t>Mac</a:t>
            </a:r>
            <a:r>
              <a:rPr lang="zh-CN" altLang="en-US"/>
              <a:t>开发环境下安装</a:t>
            </a:r>
            <a:endParaRPr lang="zh-CN" altLang="en-US"/>
          </a:p>
          <a:p>
            <a:r>
              <a:rPr lang="zh-CN" altLang="en-US"/>
              <a:t>因为我没有</a:t>
            </a:r>
            <a:r>
              <a:rPr lang="en-US" altLang="zh-CN"/>
              <a:t>Windows</a:t>
            </a:r>
            <a:r>
              <a:rPr lang="zh-CN" altLang="en-US"/>
              <a:t>环境，用</a:t>
            </a:r>
            <a:r>
              <a:rPr lang="en-US" altLang="zh-CN"/>
              <a:t>Windows</a:t>
            </a:r>
            <a:r>
              <a:rPr lang="zh-CN" altLang="en-US"/>
              <a:t>系统的同学请自行查阅安装环境，</a:t>
            </a:r>
            <a:endParaRPr lang="zh-CN" altLang="en-US"/>
          </a:p>
          <a:p>
            <a:r>
              <a:rPr lang="zh-CN" altLang="en-US"/>
              <a:t>并配置变量，未来的工程师需要有自主解决问题的能力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我们使用</a:t>
            </a:r>
            <a:r>
              <a:rPr lang="en-US" altLang="zh-CN"/>
              <a:t>Eclipse</a:t>
            </a:r>
            <a:r>
              <a:rPr lang="zh-CN" altLang="en-US"/>
              <a:t>作为</a:t>
            </a:r>
            <a:r>
              <a:rPr lang="en-US" altLang="zh-CN"/>
              <a:t>Java</a:t>
            </a:r>
            <a:r>
              <a:rPr lang="zh-CN" altLang="en-US"/>
              <a:t>的编译开发环境</a:t>
            </a:r>
            <a:endParaRPr lang="zh-CN" altLang="en-US"/>
          </a:p>
          <a:p>
            <a:r>
              <a:rPr lang="zh-CN" altLang="en-US"/>
              <a:t>后续也可能用他开发</a:t>
            </a:r>
            <a:r>
              <a:rPr lang="en-US" altLang="zh-CN"/>
              <a:t>Scala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Hello World</a:t>
            </a:r>
            <a:r>
              <a:rPr lang="zh-CN" altLang="en-US"/>
              <a:t>程序是每个程序员的初恋</a:t>
            </a:r>
            <a:endParaRPr lang="zh-CN" altLang="en-US"/>
          </a:p>
          <a:p>
            <a:r>
              <a:rPr lang="zh-CN" altLang="en-US"/>
              <a:t>也是开户程序员生涯的第一步</a:t>
            </a:r>
            <a:endParaRPr lang="zh-CN" altLang="en-US"/>
          </a:p>
          <a:p>
            <a:r>
              <a:rPr lang="zh-CN" altLang="en-US"/>
              <a:t>我们看一下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Hello World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程序的运算不光是数学运算</a:t>
            </a:r>
            <a:endParaRPr lang="zh-CN" altLang="en-US"/>
          </a:p>
          <a:p>
            <a:r>
              <a:rPr lang="zh-CN" altLang="en-US"/>
              <a:t>还有逻辑、关系、计算机移位等等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rgbClr val="F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</p:spPr>
        <p:txBody>
          <a:bodyPr/>
          <a:lstStyle>
            <a:lvl1pPr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/>
          <a:lstStyle>
            <a:lvl1pPr marL="0" indent="0" algn="l">
              <a:buFont typeface="Wingdings 2" panose="05020102010507070707" pitchFamily="18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25670-B321-4920-B91F-E84A75CE7E1D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6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4B910-3708-4982-82F4-6F6169D7C5C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9D9D9D"/>
                </a:solidFill>
              </a:defRPr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9D9D9D"/>
                </a:solidFill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7020304040A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7020304040A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D71F1B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703020204020201" pitchFamily="34" charset="-122"/>
          <a:ea typeface="微软雅黑" panose="020B0703020204020201" pitchFamily="34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13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685800" rtl="0" eaLnBrk="0" fontAlgn="base" hangingPunct="0">
        <a:lnSpc>
          <a:spcPct val="150000"/>
        </a:lnSpc>
        <a:spcBef>
          <a:spcPct val="0"/>
        </a:spcBef>
        <a:spcAft>
          <a:spcPts val="450"/>
        </a:spcAft>
        <a:buClr>
          <a:srgbClr val="E39EBF"/>
        </a:buClr>
        <a:buFont typeface="幼圆" panose="02010509060101010101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781050" y="2838450"/>
            <a:ext cx="10630535" cy="89217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8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大数据工程师养成之路</a:t>
            </a:r>
            <a:endParaRPr lang="zh-CN" altLang="en-US" sz="8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11935" y="4592955"/>
            <a:ext cx="916940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Java | Scala |  Hadoop | Hive |  Spark/SparkSQL/Spark-Streaming</a:t>
            </a:r>
            <a:endParaRPr lang="en-US" altLang="zh-CN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基本数据类型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*8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数值类型：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byte short int long float double 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布尔类型：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boolean 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字符类型：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char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常用转义字符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\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表示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一些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不能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直接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显示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或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保留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字符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\n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换行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	\t Tab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空格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\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”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双引号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	\'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单引号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	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\\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捺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类型转换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基本数据类型的兼容级别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低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-&gt;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高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byte,short,char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&gt; int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&gt; long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&gt; float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&gt; double 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类型转换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通常不建议不同类型混合运算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不能对boolean类型进行类型转换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不能转换成不相关类型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高类型向低类型转换时使用强制类型转换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(type)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转换过程中可能导致溢出或损失精度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变量与常量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Variable &amp; Constant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声明与初始化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局部变量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外部变量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/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实例变量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静态变量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常量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修饰符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访问修饰符控制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package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访问范围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public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所有包</a:t>
            </a:r>
            <a:endParaRPr lang="en-US" altLang="zh-CN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protected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修饰变量、方法、接口，与</a:t>
            </a: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OOP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继承相关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[default]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同一包</a:t>
            </a:r>
            <a:endParaRPr lang="en-US" altLang="zh-CN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private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当前类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修饰符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非访问修饰符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static final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abatract 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synchronized transient volatile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运算符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算术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*7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：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+ - * / % ++ --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关系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*6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：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== != &gt; &lt; &gt;= &lt;=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位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*7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：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&amp; | ^ ~ &lt;&lt; &gt;&gt; &gt;&gt;&gt;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运算符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逻辑</a:t>
            </a: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*3</a:t>
            </a:r>
            <a:endParaRPr lang="en-US" altLang="zh-CN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&amp; | ! 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与 或 非</a:t>
            </a:r>
            <a:endParaRPr lang="zh-CN" altLang="en-US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&amp;&amp; || 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逻辑短路</a:t>
            </a:r>
            <a:endParaRPr lang="zh-CN" altLang="en-US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赋值</a:t>
            </a: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*11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，常用</a:t>
            </a: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*5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：</a:t>
            </a:r>
            <a:endParaRPr lang="zh-CN" altLang="en-US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= += -= /= %= </a:t>
            </a:r>
            <a:endParaRPr lang="en-US" altLang="zh-CN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&lt;&lt;= &gt;&gt;= &amp;= ^= |=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循环结构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while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do-while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for 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for( : )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for-each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break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89915" y="2461260"/>
            <a:ext cx="79197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只讲大数据技术流应用范围</a:t>
            </a:r>
            <a:endParaRPr lang="en-US" altLang="zh-CN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化整为零，实践为主，理论为辅</a:t>
            </a:r>
            <a:endParaRPr lang="en-US" altLang="zh-CN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篇幅较短，每个知识点都是筛选过的重点，务必学透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条件语句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if-(else if)-else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? :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switch-case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基本类型包装类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*8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Boolean boolean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Byte byte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Short short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Integer int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基本类型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包装类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*8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Long long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Character char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Float float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Double double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Number &amp; Math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工具类与方法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_Value()</a:t>
            </a:r>
            <a:endParaRPr lang="en-US" altLang="zh-CN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compareTo()</a:t>
            </a:r>
            <a:endParaRPr lang="en-US" altLang="zh-CN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equals()</a:t>
            </a:r>
            <a:endParaRPr lang="en-US" altLang="zh-CN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Number &amp; Math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工具类与方法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min()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max()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random()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Number &amp; Math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工具类与方法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toString()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abs()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round()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引用类型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一旦声明类型不可改变</a:t>
            </a:r>
            <a:endParaRPr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对象、数组都是引用数据类型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所有引用类型的默认值都是null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一个引用变量可以用来引用任何与之兼容的类型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高级篇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类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创建字符串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长度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length()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连接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concat()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打印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println()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主要方法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char charAt(int index)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int compareTo(String anotherString)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 concat(String str)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boolean endsWith(String suffix)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boolean equals(Object anObject)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11602085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主要方法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byte[] getBytes()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int indexOf(int ch)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int lastIndexOf(int ch)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9564370" y="5877560"/>
            <a:ext cx="2210435" cy="89217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89915" y="2461260"/>
            <a:ext cx="55213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为什么学Java？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深入</a:t>
            </a: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OOP</a:t>
            </a:r>
            <a:endParaRPr lang="en-US" altLang="zh-CN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主流开发语言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接轨大数据项目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String</a:t>
            </a:r>
            <a:r>
              <a:rPr lang="zh-CN" altLang="en-US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主要方法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String replace(char oldChar, char newChar)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String replaceAll(String regex, String replacement)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String[] split(String regex)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 substring(int beginIndex)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String</a:t>
            </a:r>
            <a:r>
              <a:rPr lang="zh-CN" altLang="en-US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主要方法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 toLowerCase()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 toString()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String trim()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static String valueOf(primitive data type x)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String</a:t>
            </a:r>
            <a:r>
              <a:rPr lang="zh-CN" altLang="en-US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主要方法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contains(CharSequence chars)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isEmpty()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StringBuffer 和 StringBuilder 类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创建实例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public StringBuffer append(String s)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public insert(int offset, int i)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public delete(int start, int end)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reverse()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11602085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数组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[]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arrayRefVar = new dataType[arraySize];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Arrays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类操作数组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日期时间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Date &amp; Time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java.util.Date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SimpleDateFormat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printf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格式化日期 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Calendar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方法定义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Method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修饰符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返回类型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方法名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参数类型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方法体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方法调用 </a:t>
            </a:r>
            <a:r>
              <a:rPr lang="en-US" altLang="zh-CN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Method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void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关键字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*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方法重载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Overload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变量作用域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方法参数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Parameter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参数、传参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可变参数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引用类型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声明后，类型就不能被改变了。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对象、数组都是引用数据类型。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所有引用类型的默认值都是null。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一个引用变量可以用来引用任何与之兼容的类型。</a:t>
            </a:r>
            <a:endParaRPr lang="en-US" altLang="zh-CN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高级篇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9564370" y="5877560"/>
            <a:ext cx="2210435" cy="89217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89915" y="2461260"/>
            <a:ext cx="1006094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Java难点？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体系庞大、语法规则多、周期长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- 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生态圈庞大：</a:t>
            </a: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Web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框架</a:t>
            </a: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/Android/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数据库</a:t>
            </a:r>
            <a:r>
              <a:rPr lang="en-US" altLang="zh-CN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/</a:t>
            </a: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  <a:sym typeface="+mn-ea"/>
              </a:rPr>
              <a:t>大数据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  <a:sym typeface="+mn-ea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流、文件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Stream File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控制台输入 </a:t>
            </a: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read() readLine()</a:t>
            </a:r>
            <a:endParaRPr lang="en-US" altLang="zh-CN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控制台输出 </a:t>
            </a: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write() 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输入输出 </a:t>
            </a:r>
            <a:r>
              <a:rPr 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I/O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FileInputStream</a:t>
            </a:r>
            <a:endParaRPr lang="en-US" altLang="zh-CN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FileOutputStream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目录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mkdir()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mkdirs()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list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delete()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Scanner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输入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next()</a:t>
            </a:r>
            <a:endParaRPr lang="en-US" altLang="zh-CN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nextLine()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异常处理 </a:t>
            </a: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Exception</a:t>
            </a:r>
            <a:endParaRPr lang="en-US" altLang="zh-CN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Throwable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TEMP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t</a:t>
            </a: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 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TEMP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t</a:t>
            </a: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 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TEMP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t</a:t>
            </a: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 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TEMP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t</a:t>
            </a:r>
            <a:r>
              <a:rPr lang="en-US" altLang="zh-CN" sz="28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 </a:t>
            </a:r>
            <a:endParaRPr lang="zh-CN" altLang="en-US" sz="28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0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947420" y="2704465"/>
            <a:ext cx="10297795" cy="89217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学习范围？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侧重大数据编程方向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库：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| Java OOP | Java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高级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| 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Java8 Lambda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| JDBC 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logo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35" y="302260"/>
            <a:ext cx="276796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为什么学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Scala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？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更好地理解函数式在数据处理场景下编程的优越性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更好的应用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Spark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框架，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Scala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是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Spark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原生语言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编译环境安装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https://www.oracle.com/java/technologies/downloads/#java8-mac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以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Mac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操作系统为例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Windows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操作系统请自主查阅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注意，安装</a:t>
            </a: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JDK1 .8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版本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IDE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集成开发环境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Eclipse 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https://www.eclipse.org/downloads/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416369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- Hello world!</a:t>
            </a:r>
            <a:endParaRPr lang="en-US" altLang="zh-CN" sz="4000" b="1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认识基本的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关键字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认识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main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方法</a:t>
            </a:r>
            <a:endParaRPr lang="zh-CN" altLang="en-US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2" name="Picture 1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89915" y="2204720"/>
            <a:ext cx="9665970" cy="3512820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创建第一个</a:t>
            </a:r>
            <a:r>
              <a:rPr lang="en-US" altLang="zh-CN" sz="40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Class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Class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三步曲</a:t>
            </a:r>
            <a:endParaRPr lang="en-US" altLang="zh-CN" sz="40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构造方法</a:t>
            </a:r>
            <a:endParaRPr lang="zh-CN" altLang="en-US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访问方法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getter/setter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- </a:t>
            </a:r>
            <a:r>
              <a:rPr lang="zh-CN" altLang="en-US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创建对象 </a:t>
            </a:r>
            <a:r>
              <a:rPr lang="en-US" altLang="zh-CN" sz="32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new</a:t>
            </a:r>
            <a:endParaRPr lang="en-US" altLang="zh-CN" sz="32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11820" y="270510"/>
            <a:ext cx="35629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2"/>
                </a:solidFill>
                <a:latin typeface="PingFang SC Semibold" panose="020B0400000000000000" charset="-122"/>
                <a:ea typeface="PingFang SC Semibold" panose="020B0400000000000000" charset="-122"/>
                <a:cs typeface="+mj-cs"/>
              </a:rPr>
              <a:t>菜 鸟 也 疯 狂 </a:t>
            </a:r>
            <a:endParaRPr lang="zh-CN" altLang="en-US" sz="4000" b="1" dirty="0" smtClean="0">
              <a:solidFill>
                <a:schemeClr val="tx2"/>
              </a:solidFill>
              <a:latin typeface="PingFang SC Semibold" panose="020B0400000000000000" charset="-122"/>
              <a:ea typeface="PingFang SC Semibold" panose="020B0400000000000000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9564370" y="5877560"/>
            <a:ext cx="2210435" cy="892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l" defTabSz="685800" rtl="0" eaLnBrk="0" fontAlgn="base" hangingPunct="0">
              <a:lnSpc>
                <a:spcPct val="11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400" kern="120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66700" indent="-266700" algn="just" defTabSz="6858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39EBF"/>
              </a:buClr>
              <a:buFont typeface="幼圆" panose="02010509060101010101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en-US" altLang="zh-CN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Java </a:t>
            </a:r>
            <a:r>
              <a:rPr lang="zh-CN" altLang="en-US" sz="2800" b="1" kern="1200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基础篇</a:t>
            </a:r>
            <a:endParaRPr lang="zh-CN" altLang="en-US" sz="2800" b="1" kern="1200" dirty="0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10" name="Picture 9" descr="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6530"/>
            <a:ext cx="2413000" cy="1079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704020202020204" pitchFamily="34" charset="0"/>
            <a:ea typeface="微软雅黑" panose="020B0703020204020201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A000120150822A08KPBG</Template>
  <TotalTime>0</TotalTime>
  <Words>3703</Words>
  <Application>WPS Presentation</Application>
  <PresentationFormat>宽屏</PresentationFormat>
  <Paragraphs>475</Paragraphs>
  <Slides>51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SimSun</vt:lpstr>
      <vt:lpstr>Wingdings</vt:lpstr>
      <vt:lpstr>Calibri</vt:lpstr>
      <vt:lpstr>幼圆</vt:lpstr>
      <vt:lpstr>微软雅黑</vt:lpstr>
      <vt:lpstr>Wingdings 2</vt:lpstr>
      <vt:lpstr>宋体-简</vt:lpstr>
      <vt:lpstr>PingFang SC Semibold</vt:lpstr>
      <vt:lpstr>SimSun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Sasaki</cp:lastModifiedBy>
  <cp:revision>158</cp:revision>
  <dcterms:created xsi:type="dcterms:W3CDTF">2022-01-01T15:05:05Z</dcterms:created>
  <dcterms:modified xsi:type="dcterms:W3CDTF">2022-01-01T15:05:05Z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��Լ����PPTģ��.ppt</vt:lpwstr>
  </property>
  <property fmtid="{D5CDD505-2E9C-101B-9397-08002B2CF9AE}" pid="3" name="fileid">
    <vt:lpwstr>812479</vt:lpwstr>
  </property>
  <property fmtid="{D5CDD505-2E9C-101B-9397-08002B2CF9AE}" pid="4" name="KSOProductBuildVer">
    <vt:lpwstr>1033-3.9.5.6394</vt:lpwstr>
  </property>
</Properties>
</file>