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6.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2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9.xml" ContentType="application/vnd.openxmlformats-officedocument.presentationml.slide+xml"/>
  <Override PartName="/ppt/slides/slide30.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6" r:id="rId2"/>
    <p:sldId id="343" r:id="rId3"/>
    <p:sldId id="298" r:id="rId4"/>
    <p:sldId id="296" r:id="rId5"/>
    <p:sldId id="342" r:id="rId6"/>
    <p:sldId id="259" r:id="rId7"/>
    <p:sldId id="260" r:id="rId8"/>
    <p:sldId id="261" r:id="rId9"/>
    <p:sldId id="262" r:id="rId10"/>
    <p:sldId id="264" r:id="rId11"/>
    <p:sldId id="266" r:id="rId12"/>
    <p:sldId id="292" r:id="rId13"/>
    <p:sldId id="268" r:id="rId14"/>
    <p:sldId id="344" r:id="rId15"/>
    <p:sldId id="269" r:id="rId16"/>
    <p:sldId id="271" r:id="rId17"/>
    <p:sldId id="272" r:id="rId18"/>
    <p:sldId id="273" r:id="rId19"/>
    <p:sldId id="276" r:id="rId20"/>
    <p:sldId id="277" r:id="rId21"/>
    <p:sldId id="278" r:id="rId22"/>
    <p:sldId id="279" r:id="rId23"/>
    <p:sldId id="280" r:id="rId24"/>
    <p:sldId id="281" r:id="rId25"/>
    <p:sldId id="283" r:id="rId26"/>
    <p:sldId id="285" r:id="rId27"/>
    <p:sldId id="286" r:id="rId28"/>
    <p:sldId id="287" r:id="rId29"/>
    <p:sldId id="288" r:id="rId30"/>
    <p:sldId id="291" r:id="rId31"/>
    <p:sldId id="293" r:id="rId32"/>
    <p:sldId id="295" r:id="rId33"/>
    <p:sldId id="263" r:id="rId34"/>
    <p:sldId id="303" r:id="rId35"/>
    <p:sldId id="297" r:id="rId36"/>
    <p:sldId id="304" r:id="rId37"/>
    <p:sldId id="305" r:id="rId38"/>
    <p:sldId id="308" r:id="rId39"/>
    <p:sldId id="306" r:id="rId40"/>
    <p:sldId id="307" r:id="rId41"/>
    <p:sldId id="309" r:id="rId42"/>
    <p:sldId id="310" r:id="rId43"/>
    <p:sldId id="299"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8" r:id="rId60"/>
    <p:sldId id="327" r:id="rId61"/>
    <p:sldId id="329" r:id="rId62"/>
    <p:sldId id="300" r:id="rId63"/>
    <p:sldId id="330" r:id="rId64"/>
    <p:sldId id="331" r:id="rId65"/>
    <p:sldId id="332" r:id="rId66"/>
    <p:sldId id="301" r:id="rId67"/>
    <p:sldId id="333" r:id="rId68"/>
    <p:sldId id="345" r:id="rId69"/>
    <p:sldId id="334" r:id="rId70"/>
    <p:sldId id="335" r:id="rId71"/>
    <p:sldId id="336" r:id="rId72"/>
    <p:sldId id="349" r:id="rId73"/>
    <p:sldId id="337" r:id="rId74"/>
    <p:sldId id="339" r:id="rId75"/>
    <p:sldId id="338" r:id="rId76"/>
    <p:sldId id="340" r:id="rId77"/>
    <p:sldId id="341" r:id="rId78"/>
    <p:sldId id="346" r:id="rId79"/>
    <p:sldId id="347" r:id="rId80"/>
    <p:sldId id="348" r:id="rId81"/>
    <p:sldId id="350" r:id="rId82"/>
    <p:sldId id="302" r:id="rId83"/>
    <p:sldId id="351" r:id="rId84"/>
    <p:sldId id="352" r:id="rId85"/>
    <p:sldId id="353" r:id="rId86"/>
    <p:sldId id="354" r:id="rId87"/>
    <p:sldId id="355" r:id="rId88"/>
    <p:sldId id="356" r:id="rId89"/>
    <p:sldId id="357" r:id="rId90"/>
    <p:sldId id="358" r:id="rId91"/>
    <p:sldId id="359" r:id="rId92"/>
    <p:sldId id="360" r:id="rId93"/>
    <p:sldId id="361" r:id="rId94"/>
    <p:sldId id="363" r:id="rId95"/>
    <p:sldId id="362" r:id="rId96"/>
    <p:sldId id="311"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7657" autoAdjust="0"/>
  </p:normalViewPr>
  <p:slideViewPr>
    <p:cSldViewPr>
      <p:cViewPr>
        <p:scale>
          <a:sx n="90" d="100"/>
          <a:sy n="90" d="100"/>
        </p:scale>
        <p:origin x="-594" y="-222"/>
      </p:cViewPr>
      <p:guideLst>
        <p:guide orient="horz" pos="2160"/>
        <p:guide pos="2880"/>
      </p:guideLst>
    </p:cSldViewPr>
  </p:slideViewPr>
  <p:outlineViewPr>
    <p:cViewPr>
      <p:scale>
        <a:sx n="33" d="100"/>
        <a:sy n="33" d="100"/>
      </p:scale>
      <p:origin x="0" y="14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ustomXml" Target="../customXml/item4.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105"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968DD6-3742-4159-8FBC-EDABDBE73FA0}" type="datetimeFigureOut">
              <a:rPr lang="en-US" smtClean="0"/>
              <a:t>1/24/2017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7A9277-AFE3-446F-871E-C84BE4905D54}" type="slidenum">
              <a:rPr lang="en-US" smtClean="0"/>
              <a:t>‹#›</a:t>
            </a:fld>
            <a:endParaRPr lang="en-US"/>
          </a:p>
        </p:txBody>
      </p:sp>
    </p:spTree>
    <p:extLst>
      <p:ext uri="{BB962C8B-B14F-4D97-AF65-F5344CB8AC3E}">
        <p14:creationId xmlns:p14="http://schemas.microsoft.com/office/powerpoint/2010/main" val="931811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50" dirty="0" smtClean="0"/>
              <a:t>&lt;!-- To be considered a "lone parent", a person must</a:t>
            </a:r>
          </a:p>
          <a:p>
            <a:pPr marL="0" indent="0">
              <a:buNone/>
            </a:pPr>
            <a:r>
              <a:rPr lang="en-US" sz="1050" dirty="0" smtClean="0"/>
              <a:t>             be both unmarried and have at least one child --&gt;</a:t>
            </a:r>
          </a:p>
          <a:p>
            <a:pPr marL="0" indent="0">
              <a:buNone/>
            </a:pPr>
            <a:endParaRPr lang="en-US" sz="1050" dirty="0" smtClean="0"/>
          </a:p>
          <a:p>
            <a:pPr marL="0" indent="0">
              <a:buNone/>
            </a:pPr>
            <a:r>
              <a:rPr lang="en-US" sz="1050" dirty="0" smtClean="0"/>
              <a:t> &lt;!-- We happen to know that most people on our</a:t>
            </a:r>
          </a:p>
          <a:p>
            <a:pPr marL="0" indent="0">
              <a:buNone/>
            </a:pPr>
            <a:r>
              <a:rPr lang="en-US" sz="1050" dirty="0" smtClean="0"/>
              <a:t> database are married, so we test this condition first.</a:t>
            </a:r>
          </a:p>
          <a:p>
            <a:pPr marL="0" indent="0">
              <a:buNone/>
            </a:pPr>
            <a:r>
              <a:rPr lang="en-US" sz="1050" dirty="0" smtClean="0"/>
              <a:t>                   If it so happens that the </a:t>
            </a:r>
            <a:r>
              <a:rPr lang="en-US" sz="1050" dirty="0" err="1" smtClean="0"/>
              <a:t>isMarried</a:t>
            </a:r>
            <a:r>
              <a:rPr lang="en-US" sz="1050" dirty="0" smtClean="0"/>
              <a:t> value is not</a:t>
            </a:r>
          </a:p>
          <a:p>
            <a:pPr marL="0" indent="0">
              <a:buNone/>
            </a:pPr>
            <a:r>
              <a:rPr lang="en-US" sz="1050" dirty="0" smtClean="0"/>
              <a:t>                   specified for a Person, then if that Person has</a:t>
            </a:r>
          </a:p>
          <a:p>
            <a:pPr marL="0" indent="0">
              <a:buNone/>
            </a:pPr>
            <a:r>
              <a:rPr lang="en-US" sz="1050" dirty="0" smtClean="0"/>
              <a:t>                   no children then the &lt;all&gt; will return false;</a:t>
            </a:r>
          </a:p>
          <a:p>
            <a:pPr marL="0" indent="0">
              <a:buNone/>
            </a:pPr>
            <a:r>
              <a:rPr lang="en-US" sz="1050" dirty="0" smtClean="0"/>
              <a:t>                   otherwise it will return an error indicating that</a:t>
            </a:r>
          </a:p>
          <a:p>
            <a:pPr marL="0" indent="0">
              <a:buNone/>
            </a:pPr>
            <a:r>
              <a:rPr lang="en-US" sz="1050" dirty="0" smtClean="0"/>
              <a:t>                   the value of </a:t>
            </a:r>
            <a:r>
              <a:rPr lang="en-US" sz="1050" dirty="0" err="1" smtClean="0"/>
              <a:t>isMarried</a:t>
            </a:r>
            <a:r>
              <a:rPr lang="en-US" sz="1050" dirty="0" smtClean="0"/>
              <a:t> was not specified.                   --&gt;</a:t>
            </a:r>
          </a:p>
          <a:p>
            <a:pPr marL="0" indent="0">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657A9277-AFE3-446F-871E-C84BE4905D54}" type="slidenum">
              <a:rPr lang="en-US" smtClean="0"/>
              <a:t>6</a:t>
            </a:fld>
            <a:endParaRPr lang="en-US"/>
          </a:p>
        </p:txBody>
      </p:sp>
    </p:spTree>
    <p:extLst>
      <p:ext uri="{BB962C8B-B14F-4D97-AF65-F5344CB8AC3E}">
        <p14:creationId xmlns:p14="http://schemas.microsoft.com/office/powerpoint/2010/main" val="259532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 If it so happens that one child's age cannot be</a:t>
            </a:r>
          </a:p>
          <a:p>
            <a:pPr marL="0" indent="0">
              <a:buNone/>
            </a:pPr>
            <a:r>
              <a:rPr lang="en-US" dirty="0" smtClean="0"/>
              <a:t>    calculated, and there is at least one child under 5,</a:t>
            </a:r>
          </a:p>
          <a:p>
            <a:pPr marL="0" indent="0">
              <a:buNone/>
            </a:pPr>
            <a:r>
              <a:rPr lang="en-US" dirty="0" smtClean="0"/>
              <a:t>             then the &lt;all&gt; will return false; otherwise, it</a:t>
            </a:r>
          </a:p>
          <a:p>
            <a:pPr marL="0" indent="0">
              <a:buNone/>
            </a:pPr>
            <a:r>
              <a:rPr lang="en-US" dirty="0" smtClean="0"/>
              <a:t>             will return the error showing why the child's age could not be calculated.</a:t>
            </a:r>
          </a:p>
          <a:p>
            <a:pPr marL="0" indent="0">
              <a:buNone/>
            </a:pPr>
            <a:r>
              <a:rPr lang="en-US" dirty="0" smtClean="0"/>
              <a:t>        --&gt;</a:t>
            </a:r>
          </a:p>
          <a:p>
            <a:pPr marL="0" indent="0">
              <a:buNone/>
            </a:pPr>
            <a:r>
              <a:rPr lang="en-US" dirty="0" smtClean="0"/>
              <a:t>        &lt;!-- Check whether the children are all over 5 years of age</a:t>
            </a:r>
          </a:p>
          <a:p>
            <a:pPr marL="0" indent="0">
              <a:buNone/>
            </a:pPr>
            <a:r>
              <a:rPr lang="en-US" dirty="0" smtClean="0"/>
              <a:t> --&gt;</a:t>
            </a:r>
          </a:p>
          <a:p>
            <a:pPr marL="0" indent="0">
              <a:buNone/>
            </a:pPr>
            <a:endParaRPr lang="en-US" dirty="0"/>
          </a:p>
        </p:txBody>
      </p:sp>
      <p:sp>
        <p:nvSpPr>
          <p:cNvPr id="4" name="Slide Number Placeholder 3"/>
          <p:cNvSpPr>
            <a:spLocks noGrp="1"/>
          </p:cNvSpPr>
          <p:nvPr>
            <p:ph type="sldNum" sz="quarter" idx="10"/>
          </p:nvPr>
        </p:nvSpPr>
        <p:spPr/>
        <p:txBody>
          <a:bodyPr/>
          <a:lstStyle/>
          <a:p>
            <a:fld id="{657A9277-AFE3-446F-871E-C84BE4905D54}" type="slidenum">
              <a:rPr lang="en-US" smtClean="0"/>
              <a:t>7</a:t>
            </a:fld>
            <a:endParaRPr lang="en-US"/>
          </a:p>
        </p:txBody>
      </p:sp>
    </p:spTree>
    <p:extLst>
      <p:ext uri="{BB962C8B-B14F-4D97-AF65-F5344CB8AC3E}">
        <p14:creationId xmlns:p14="http://schemas.microsoft.com/office/powerpoint/2010/main" val="3150890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Example of &lt;any&gt; operating on a &lt;</a:t>
            </a:r>
            <a:r>
              <a:rPr lang="en-US" sz="1200" dirty="0" err="1" smtClean="0"/>
              <a:t>fixedlist</a:t>
            </a:r>
            <a:r>
              <a:rPr lang="en-US" sz="1200" dirty="0" smtClean="0"/>
              <a:t>&gt;</a:t>
            </a:r>
          </a:p>
          <a:p>
            <a:pPr marL="0" indent="0">
              <a:buNone/>
            </a:pPr>
            <a:r>
              <a:rPr lang="en-US" sz="1200" dirty="0" smtClean="0"/>
              <a:t>        To qualify for a free travel pass, the person</a:t>
            </a:r>
          </a:p>
          <a:p>
            <a:pPr marL="0" indent="0">
              <a:buNone/>
            </a:pPr>
            <a:r>
              <a:rPr lang="en-US" sz="1200" dirty="0" smtClean="0"/>
              <a:t>             must be aged, blind or disabled</a:t>
            </a:r>
          </a:p>
          <a:p>
            <a:pPr marL="0" indent="0">
              <a:buNone/>
            </a:pPr>
            <a:endParaRPr lang="en-US" sz="1200" dirty="0" smtClean="0"/>
          </a:p>
          <a:p>
            <a:pPr marL="0" indent="0">
              <a:buNone/>
            </a:pPr>
            <a:r>
              <a:rPr lang="en-US" sz="1200" dirty="0" smtClean="0"/>
              <a:t>We happen to know that most people on our</a:t>
            </a:r>
          </a:p>
          <a:p>
            <a:pPr marL="0" indent="0">
              <a:buNone/>
            </a:pPr>
            <a:r>
              <a:rPr lang="en-US" sz="1200" dirty="0" smtClean="0"/>
              <a:t>                   database are senior citizens, so we test</a:t>
            </a:r>
          </a:p>
          <a:p>
            <a:pPr marL="0" indent="0">
              <a:buNone/>
            </a:pPr>
            <a:r>
              <a:rPr lang="en-US" sz="1200" dirty="0" smtClean="0"/>
              <a:t>                   this condition first.</a:t>
            </a:r>
          </a:p>
          <a:p>
            <a:pPr marL="0" indent="0">
              <a:buNone/>
            </a:pPr>
            <a:endParaRPr lang="en-US" sz="1200" dirty="0" smtClean="0"/>
          </a:p>
          <a:p>
            <a:pPr marL="0" indent="0">
              <a:buNone/>
            </a:pPr>
            <a:r>
              <a:rPr lang="en-US" sz="1200" dirty="0" smtClean="0"/>
              <a:t>                   If it so happens that the </a:t>
            </a:r>
            <a:r>
              <a:rPr lang="en-US" sz="1200" dirty="0" err="1" smtClean="0"/>
              <a:t>isBlind</a:t>
            </a:r>
            <a:r>
              <a:rPr lang="en-US" sz="1200" dirty="0" smtClean="0"/>
              <a:t> value is not</a:t>
            </a:r>
          </a:p>
          <a:p>
            <a:pPr marL="0" indent="0">
              <a:buNone/>
            </a:pPr>
            <a:r>
              <a:rPr lang="en-US" sz="1200" dirty="0" smtClean="0"/>
              <a:t>                   specified for a Person, then if that Person is</a:t>
            </a:r>
          </a:p>
          <a:p>
            <a:pPr marL="0" indent="0">
              <a:buNone/>
            </a:pPr>
            <a:r>
              <a:rPr lang="en-US" sz="1200" dirty="0" smtClean="0"/>
              <a:t>                   disabled then the &lt;any&gt; will return false;</a:t>
            </a:r>
          </a:p>
          <a:p>
            <a:pPr marL="0" indent="0">
              <a:buNone/>
            </a:pPr>
            <a:r>
              <a:rPr lang="en-US" sz="1200" dirty="0" smtClean="0"/>
              <a:t>                   otherwise it will return an error indicating that</a:t>
            </a:r>
          </a:p>
          <a:p>
            <a:pPr marL="0" indent="0">
              <a:buNone/>
            </a:pPr>
            <a:r>
              <a:rPr lang="en-US" sz="1200" dirty="0" smtClean="0"/>
              <a:t>                   the value of </a:t>
            </a:r>
            <a:r>
              <a:rPr lang="en-US" sz="1200" dirty="0" err="1" smtClean="0"/>
              <a:t>isBlind</a:t>
            </a:r>
            <a:r>
              <a:rPr lang="en-US" sz="1200" dirty="0" smtClean="0"/>
              <a:t> was not specified.</a:t>
            </a:r>
          </a:p>
          <a:p>
            <a:pPr marL="0" indent="0">
              <a:buNone/>
            </a:pPr>
            <a:endParaRPr lang="en-US" dirty="0"/>
          </a:p>
        </p:txBody>
      </p:sp>
      <p:sp>
        <p:nvSpPr>
          <p:cNvPr id="4" name="Slide Number Placeholder 3"/>
          <p:cNvSpPr>
            <a:spLocks noGrp="1"/>
          </p:cNvSpPr>
          <p:nvPr>
            <p:ph type="sldNum" sz="quarter" idx="10"/>
          </p:nvPr>
        </p:nvSpPr>
        <p:spPr/>
        <p:txBody>
          <a:bodyPr/>
          <a:lstStyle/>
          <a:p>
            <a:fld id="{657A9277-AFE3-446F-871E-C84BE4905D54}" type="slidenum">
              <a:rPr lang="en-US" smtClean="0"/>
              <a:t>8</a:t>
            </a:fld>
            <a:endParaRPr lang="en-US"/>
          </a:p>
        </p:txBody>
      </p:sp>
    </p:spTree>
    <p:extLst>
      <p:ext uri="{BB962C8B-B14F-4D97-AF65-F5344CB8AC3E}">
        <p14:creationId xmlns:p14="http://schemas.microsoft.com/office/powerpoint/2010/main" val="159582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 There's no explicit &lt;test&gt; clause, so this</a:t>
            </a:r>
          </a:p>
          <a:p>
            <a:pPr marL="0" indent="0">
              <a:buNone/>
            </a:pPr>
            <a:r>
              <a:rPr lang="en-US" sz="1200" dirty="0" smtClean="0"/>
              <a:t>               &lt;choose&gt; statement will test each condition to</a:t>
            </a:r>
          </a:p>
          <a:p>
            <a:pPr marL="0" indent="0">
              <a:buNone/>
            </a:pPr>
            <a:r>
              <a:rPr lang="en-US" sz="1200" dirty="0" smtClean="0"/>
              <a:t>               see if it is TRUE. </a:t>
            </a:r>
            <a:endParaRPr lang="en-US" dirty="0" smtClean="0"/>
          </a:p>
          <a:p>
            <a:endParaRPr lang="en-US" dirty="0" smtClean="0"/>
          </a:p>
          <a:p>
            <a:pPr marL="0" indent="0">
              <a:buNone/>
            </a:pPr>
            <a:r>
              <a:rPr lang="en-US" sz="1200" dirty="0" smtClean="0"/>
              <a:t>  Note that the order of these conditions is</a:t>
            </a:r>
          </a:p>
          <a:p>
            <a:pPr marL="0" indent="0">
              <a:buNone/>
            </a:pPr>
            <a:r>
              <a:rPr lang="en-US" sz="1200" dirty="0" smtClean="0"/>
              <a:t>               important; if we were to swap the positions of the</a:t>
            </a:r>
          </a:p>
          <a:p>
            <a:pPr marL="0" indent="0">
              <a:buNone/>
            </a:pPr>
            <a:r>
              <a:rPr lang="en-US" sz="1200" dirty="0" smtClean="0"/>
              <a:t>               "Newborn" and "Infant" tests, then all children</a:t>
            </a:r>
          </a:p>
          <a:p>
            <a:pPr marL="0" indent="0">
              <a:buNone/>
            </a:pPr>
            <a:r>
              <a:rPr lang="en-US" sz="1200" dirty="0" smtClean="0"/>
              <a:t>               under 5 (including those under 1) would be</a:t>
            </a:r>
          </a:p>
          <a:p>
            <a:pPr marL="0" indent="0">
              <a:buNone/>
            </a:pPr>
            <a:r>
              <a:rPr lang="en-US" sz="1200" dirty="0" smtClean="0"/>
              <a:t>               identified as Infants; no children would be</a:t>
            </a:r>
          </a:p>
          <a:p>
            <a:pPr marL="0" indent="0">
              <a:buNone/>
            </a:pPr>
            <a:r>
              <a:rPr lang="en-US" sz="1200" dirty="0" smtClean="0"/>
              <a:t>               identified as Newborns.  </a:t>
            </a:r>
            <a:endParaRPr lang="en-US" dirty="0"/>
          </a:p>
        </p:txBody>
      </p:sp>
      <p:sp>
        <p:nvSpPr>
          <p:cNvPr id="4" name="Slide Number Placeholder 3"/>
          <p:cNvSpPr>
            <a:spLocks noGrp="1"/>
          </p:cNvSpPr>
          <p:nvPr>
            <p:ph type="sldNum" sz="quarter" idx="10"/>
          </p:nvPr>
        </p:nvSpPr>
        <p:spPr/>
        <p:txBody>
          <a:bodyPr/>
          <a:lstStyle/>
          <a:p>
            <a:fld id="{657A9277-AFE3-446F-871E-C84BE4905D54}" type="slidenum">
              <a:rPr lang="en-US" smtClean="0"/>
              <a:t>10</a:t>
            </a:fld>
            <a:endParaRPr lang="en-US"/>
          </a:p>
        </p:txBody>
      </p:sp>
    </p:spTree>
    <p:extLst>
      <p:ext uri="{BB962C8B-B14F-4D97-AF65-F5344CB8AC3E}">
        <p14:creationId xmlns:p14="http://schemas.microsoft.com/office/powerpoint/2010/main" val="565395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7A9277-AFE3-446F-871E-C84BE4905D54}" type="slidenum">
              <a:rPr lang="en-US" smtClean="0"/>
              <a:t>20</a:t>
            </a:fld>
            <a:endParaRPr lang="en-US"/>
          </a:p>
        </p:txBody>
      </p:sp>
    </p:spTree>
    <p:extLst>
      <p:ext uri="{BB962C8B-B14F-4D97-AF65-F5344CB8AC3E}">
        <p14:creationId xmlns:p14="http://schemas.microsoft.com/office/powerpoint/2010/main" val="3699087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Add(String…)</a:t>
            </a:r>
            <a:endParaRPr lang="en-US" dirty="0"/>
          </a:p>
        </p:txBody>
      </p:sp>
      <p:sp>
        <p:nvSpPr>
          <p:cNvPr id="4" name="Slide Number Placeholder 3"/>
          <p:cNvSpPr>
            <a:spLocks noGrp="1"/>
          </p:cNvSpPr>
          <p:nvPr>
            <p:ph type="sldNum" sz="quarter" idx="10"/>
          </p:nvPr>
        </p:nvSpPr>
        <p:spPr/>
        <p:txBody>
          <a:bodyPr/>
          <a:lstStyle/>
          <a:p>
            <a:fld id="{657A9277-AFE3-446F-871E-C84BE4905D54}" type="slidenum">
              <a:rPr lang="en-US" smtClean="0"/>
              <a:t>31</a:t>
            </a:fld>
            <a:endParaRPr lang="en-US"/>
          </a:p>
        </p:txBody>
      </p:sp>
    </p:spTree>
    <p:extLst>
      <p:ext uri="{BB962C8B-B14F-4D97-AF65-F5344CB8AC3E}">
        <p14:creationId xmlns:p14="http://schemas.microsoft.com/office/powerpoint/2010/main" val="597198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8D59C9-0B28-4AFB-9CB7-F8105C97C7C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9EEF5-E703-405D-AA43-BC14D434C525}" type="slidenum">
              <a:rPr lang="en-US" smtClean="0"/>
              <a:t>‹#›</a:t>
            </a:fld>
            <a:endParaRPr lang="en-US"/>
          </a:p>
        </p:txBody>
      </p:sp>
    </p:spTree>
    <p:extLst>
      <p:ext uri="{BB962C8B-B14F-4D97-AF65-F5344CB8AC3E}">
        <p14:creationId xmlns:p14="http://schemas.microsoft.com/office/powerpoint/2010/main" val="212617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8D59C9-0B28-4AFB-9CB7-F8105C97C7C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9EEF5-E703-405D-AA43-BC14D434C525}" type="slidenum">
              <a:rPr lang="en-US" smtClean="0"/>
              <a:t>‹#›</a:t>
            </a:fld>
            <a:endParaRPr lang="en-US"/>
          </a:p>
        </p:txBody>
      </p:sp>
    </p:spTree>
    <p:extLst>
      <p:ext uri="{BB962C8B-B14F-4D97-AF65-F5344CB8AC3E}">
        <p14:creationId xmlns:p14="http://schemas.microsoft.com/office/powerpoint/2010/main" val="71793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8D59C9-0B28-4AFB-9CB7-F8105C97C7C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9EEF5-E703-405D-AA43-BC14D434C525}" type="slidenum">
              <a:rPr lang="en-US" smtClean="0"/>
              <a:t>‹#›</a:t>
            </a:fld>
            <a:endParaRPr lang="en-US"/>
          </a:p>
        </p:txBody>
      </p:sp>
    </p:spTree>
    <p:extLst>
      <p:ext uri="{BB962C8B-B14F-4D97-AF65-F5344CB8AC3E}">
        <p14:creationId xmlns:p14="http://schemas.microsoft.com/office/powerpoint/2010/main" val="185493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8D59C9-0B28-4AFB-9CB7-F8105C97C7C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9EEF5-E703-405D-AA43-BC14D434C525}" type="slidenum">
              <a:rPr lang="en-US" smtClean="0"/>
              <a:t>‹#›</a:t>
            </a:fld>
            <a:endParaRPr lang="en-US"/>
          </a:p>
        </p:txBody>
      </p:sp>
    </p:spTree>
    <p:extLst>
      <p:ext uri="{BB962C8B-B14F-4D97-AF65-F5344CB8AC3E}">
        <p14:creationId xmlns:p14="http://schemas.microsoft.com/office/powerpoint/2010/main" val="199221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8D59C9-0B28-4AFB-9CB7-F8105C97C7C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9EEF5-E703-405D-AA43-BC14D434C525}" type="slidenum">
              <a:rPr lang="en-US" smtClean="0"/>
              <a:t>‹#›</a:t>
            </a:fld>
            <a:endParaRPr lang="en-US"/>
          </a:p>
        </p:txBody>
      </p:sp>
    </p:spTree>
    <p:extLst>
      <p:ext uri="{BB962C8B-B14F-4D97-AF65-F5344CB8AC3E}">
        <p14:creationId xmlns:p14="http://schemas.microsoft.com/office/powerpoint/2010/main" val="332704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8D59C9-0B28-4AFB-9CB7-F8105C97C7CA}"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9EEF5-E703-405D-AA43-BC14D434C525}" type="slidenum">
              <a:rPr lang="en-US" smtClean="0"/>
              <a:t>‹#›</a:t>
            </a:fld>
            <a:endParaRPr lang="en-US"/>
          </a:p>
        </p:txBody>
      </p:sp>
    </p:spTree>
    <p:extLst>
      <p:ext uri="{BB962C8B-B14F-4D97-AF65-F5344CB8AC3E}">
        <p14:creationId xmlns:p14="http://schemas.microsoft.com/office/powerpoint/2010/main" val="99144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8D59C9-0B28-4AFB-9CB7-F8105C97C7CA}"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E9EEF5-E703-405D-AA43-BC14D434C525}" type="slidenum">
              <a:rPr lang="en-US" smtClean="0"/>
              <a:t>‹#›</a:t>
            </a:fld>
            <a:endParaRPr lang="en-US"/>
          </a:p>
        </p:txBody>
      </p:sp>
    </p:spTree>
    <p:extLst>
      <p:ext uri="{BB962C8B-B14F-4D97-AF65-F5344CB8AC3E}">
        <p14:creationId xmlns:p14="http://schemas.microsoft.com/office/powerpoint/2010/main" val="7985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8D59C9-0B28-4AFB-9CB7-F8105C97C7CA}"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E9EEF5-E703-405D-AA43-BC14D434C525}" type="slidenum">
              <a:rPr lang="en-US" smtClean="0"/>
              <a:t>‹#›</a:t>
            </a:fld>
            <a:endParaRPr lang="en-US"/>
          </a:p>
        </p:txBody>
      </p:sp>
    </p:spTree>
    <p:extLst>
      <p:ext uri="{BB962C8B-B14F-4D97-AF65-F5344CB8AC3E}">
        <p14:creationId xmlns:p14="http://schemas.microsoft.com/office/powerpoint/2010/main" val="1087427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D59C9-0B28-4AFB-9CB7-F8105C97C7CA}"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E9EEF5-E703-405D-AA43-BC14D434C525}" type="slidenum">
              <a:rPr lang="en-US" smtClean="0"/>
              <a:t>‹#›</a:t>
            </a:fld>
            <a:endParaRPr lang="en-US"/>
          </a:p>
        </p:txBody>
      </p:sp>
    </p:spTree>
    <p:extLst>
      <p:ext uri="{BB962C8B-B14F-4D97-AF65-F5344CB8AC3E}">
        <p14:creationId xmlns:p14="http://schemas.microsoft.com/office/powerpoint/2010/main" val="1667363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8D59C9-0B28-4AFB-9CB7-F8105C97C7CA}"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9EEF5-E703-405D-AA43-BC14D434C525}" type="slidenum">
              <a:rPr lang="en-US" smtClean="0"/>
              <a:t>‹#›</a:t>
            </a:fld>
            <a:endParaRPr lang="en-US"/>
          </a:p>
        </p:txBody>
      </p:sp>
    </p:spTree>
    <p:extLst>
      <p:ext uri="{BB962C8B-B14F-4D97-AF65-F5344CB8AC3E}">
        <p14:creationId xmlns:p14="http://schemas.microsoft.com/office/powerpoint/2010/main" val="152895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8D59C9-0B28-4AFB-9CB7-F8105C97C7CA}"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9EEF5-E703-405D-AA43-BC14D434C525}" type="slidenum">
              <a:rPr lang="en-US" smtClean="0"/>
              <a:t>‹#›</a:t>
            </a:fld>
            <a:endParaRPr lang="en-US"/>
          </a:p>
        </p:txBody>
      </p:sp>
    </p:spTree>
    <p:extLst>
      <p:ext uri="{BB962C8B-B14F-4D97-AF65-F5344CB8AC3E}">
        <p14:creationId xmlns:p14="http://schemas.microsoft.com/office/powerpoint/2010/main" val="37094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D59C9-0B28-4AFB-9CB7-F8105C97C7CA}" type="datetimeFigureOut">
              <a:rPr lang="en-US" smtClean="0"/>
              <a:t>1/24/2017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E9EEF5-E703-405D-AA43-BC14D434C525}" type="slidenum">
              <a:rPr lang="en-US" smtClean="0"/>
              <a:t>‹#›</a:t>
            </a:fld>
            <a:endParaRPr lang="en-US"/>
          </a:p>
        </p:txBody>
      </p:sp>
    </p:spTree>
    <p:extLst>
      <p:ext uri="{BB962C8B-B14F-4D97-AF65-F5344CB8AC3E}">
        <p14:creationId xmlns:p14="http://schemas.microsoft.com/office/powerpoint/2010/main" val="3305347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ia0dw001/DevelopmentTeam/Shared%20Documents/Forms/AllItems.aspx?RootFolder=%2FDevelopmentTeam%2FShared%20Documents%2FP7%20example%20session%20doc&amp;FolderCTID=0x012000188BF77FB4A2694CAF53F3AD6E6C9D14&amp;View=%7b04750003-17D5-4EEA-A76F-74F1737AAFF8%7d"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ia0dw001/DevelopmentTeam/Shared%20Documents/Display%20Rules%20and%20Creole%20DMX%20Files%20for%20new%20developers.docx" TargetMode="External"/><Relationship Id="rId2" Type="http://schemas.openxmlformats.org/officeDocument/2006/relationships/hyperlink" Target="http://ia0dw001/DevelopmentTeam/Shared%20Documents/CER%20Rules%20for%20new%20developers.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NCFAST Rules Training</a:t>
            </a:r>
            <a:endParaRPr lang="en-US" dirty="0"/>
          </a:p>
        </p:txBody>
      </p:sp>
    </p:spTree>
    <p:extLst>
      <p:ext uri="{BB962C8B-B14F-4D97-AF65-F5344CB8AC3E}">
        <p14:creationId xmlns:p14="http://schemas.microsoft.com/office/powerpoint/2010/main" val="4053106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Choose/when/otherwise</a:t>
            </a:r>
            <a:endParaRPr lang="en-US" dirty="0"/>
          </a:p>
        </p:txBody>
      </p:sp>
      <p:sp>
        <p:nvSpPr>
          <p:cNvPr id="3" name="Content Placeholder 2"/>
          <p:cNvSpPr>
            <a:spLocks noGrp="1"/>
          </p:cNvSpPr>
          <p:nvPr>
            <p:ph idx="1"/>
          </p:nvPr>
        </p:nvSpPr>
        <p:spPr/>
        <p:txBody>
          <a:bodyPr numCol="2">
            <a:normAutofit fontScale="25000" lnSpcReduction="20000"/>
          </a:bodyPr>
          <a:lstStyle/>
          <a:p>
            <a:pPr marL="0" indent="0">
              <a:buNone/>
            </a:pPr>
            <a:r>
              <a:rPr lang="en-US" sz="4200" dirty="0"/>
              <a:t>&lt;Attribute name="</a:t>
            </a:r>
            <a:r>
              <a:rPr lang="en-US" sz="4200" dirty="0" err="1"/>
              <a:t>ageCategory</a:t>
            </a:r>
            <a:r>
              <a:rPr lang="en-US" sz="4200" dirty="0"/>
              <a:t>"&gt;</a:t>
            </a:r>
          </a:p>
          <a:p>
            <a:pPr marL="0" indent="0">
              <a:buNone/>
            </a:pPr>
            <a:r>
              <a:rPr lang="en-US" sz="4200" dirty="0"/>
              <a:t>      &lt;type&gt;</a:t>
            </a:r>
          </a:p>
          <a:p>
            <a:pPr marL="0" indent="0">
              <a:buNone/>
            </a:pPr>
            <a:r>
              <a:rPr lang="en-US" sz="4200" dirty="0"/>
              <a:t>        &lt;</a:t>
            </a:r>
            <a:r>
              <a:rPr lang="en-US" sz="4200" dirty="0" err="1"/>
              <a:t>javaclass</a:t>
            </a:r>
            <a:r>
              <a:rPr lang="en-US" sz="4200" dirty="0"/>
              <a:t> name="String"/&gt;</a:t>
            </a:r>
          </a:p>
          <a:p>
            <a:pPr marL="0" indent="0">
              <a:buNone/>
            </a:pPr>
            <a:r>
              <a:rPr lang="en-US" sz="4200" dirty="0"/>
              <a:t>      &lt;/type&gt;</a:t>
            </a:r>
          </a:p>
          <a:p>
            <a:pPr marL="0" indent="0">
              <a:buNone/>
            </a:pPr>
            <a:r>
              <a:rPr lang="en-US" sz="4200" dirty="0"/>
              <a:t>      &lt;derivation&gt;</a:t>
            </a:r>
          </a:p>
          <a:p>
            <a:pPr marL="0" indent="0">
              <a:buNone/>
            </a:pPr>
            <a:r>
              <a:rPr lang="en-US" sz="4200" dirty="0"/>
              <a:t>        </a:t>
            </a:r>
            <a:r>
              <a:rPr lang="en-US" sz="4200" b="1" dirty="0"/>
              <a:t>&lt;choose&gt;</a:t>
            </a:r>
          </a:p>
          <a:p>
            <a:pPr marL="0" indent="0">
              <a:buNone/>
            </a:pPr>
            <a:r>
              <a:rPr lang="en-US" sz="4200" dirty="0"/>
              <a:t> </a:t>
            </a:r>
            <a:r>
              <a:rPr lang="en-US" sz="4200" dirty="0" smtClean="0"/>
              <a:t>         &lt;</a:t>
            </a:r>
            <a:r>
              <a:rPr lang="en-US" sz="4200" dirty="0"/>
              <a:t>type&gt;</a:t>
            </a:r>
          </a:p>
          <a:p>
            <a:pPr marL="0" indent="0">
              <a:buNone/>
            </a:pPr>
            <a:r>
              <a:rPr lang="en-US" sz="4200" dirty="0"/>
              <a:t>            </a:t>
            </a:r>
            <a:r>
              <a:rPr lang="en-US" sz="4200" dirty="0" smtClean="0"/>
              <a:t>    &lt;</a:t>
            </a:r>
            <a:r>
              <a:rPr lang="en-US" sz="4200" dirty="0" err="1"/>
              <a:t>javaclass</a:t>
            </a:r>
            <a:r>
              <a:rPr lang="en-US" sz="4200" dirty="0"/>
              <a:t> name="String"/&gt;</a:t>
            </a:r>
          </a:p>
          <a:p>
            <a:pPr marL="0" indent="0">
              <a:buNone/>
            </a:pPr>
            <a:r>
              <a:rPr lang="en-US" sz="4200" dirty="0"/>
              <a:t>          &lt;/type</a:t>
            </a:r>
            <a:r>
              <a:rPr lang="en-US" sz="4200" dirty="0" smtClean="0"/>
              <a:t>&gt;</a:t>
            </a:r>
            <a:endParaRPr lang="en-US" sz="4200" dirty="0"/>
          </a:p>
          <a:p>
            <a:pPr marL="0" indent="0">
              <a:buNone/>
            </a:pPr>
            <a:r>
              <a:rPr lang="en-US" sz="4200" b="1" dirty="0" smtClean="0"/>
              <a:t>          &lt;</a:t>
            </a:r>
            <a:r>
              <a:rPr lang="en-US" sz="4200" b="1" dirty="0"/>
              <a:t>when&gt;</a:t>
            </a:r>
          </a:p>
          <a:p>
            <a:pPr marL="0" indent="0">
              <a:buNone/>
            </a:pPr>
            <a:r>
              <a:rPr lang="en-US" sz="4200" dirty="0"/>
              <a:t>            &lt;condition&gt;</a:t>
            </a:r>
          </a:p>
          <a:p>
            <a:pPr marL="0" indent="0">
              <a:buNone/>
            </a:pPr>
            <a:r>
              <a:rPr lang="en-US" sz="4200" dirty="0"/>
              <a:t>              &lt;compare comparison="&amp;</a:t>
            </a:r>
            <a:r>
              <a:rPr lang="en-US" sz="4200" dirty="0" err="1"/>
              <a:t>lt</a:t>
            </a:r>
            <a:r>
              <a:rPr lang="en-US" sz="4200" dirty="0"/>
              <a:t>;"&gt;</a:t>
            </a:r>
          </a:p>
          <a:p>
            <a:pPr marL="0" indent="0">
              <a:buNone/>
            </a:pPr>
            <a:r>
              <a:rPr lang="en-US" sz="4200" dirty="0"/>
              <a:t>                &lt;reference attribute="age"/&gt;</a:t>
            </a:r>
          </a:p>
          <a:p>
            <a:pPr marL="0" indent="0">
              <a:buNone/>
            </a:pPr>
            <a:r>
              <a:rPr lang="en-US" sz="4200" dirty="0"/>
              <a:t>                &lt;Number value="1"/&gt;</a:t>
            </a:r>
          </a:p>
          <a:p>
            <a:pPr marL="0" indent="0">
              <a:buNone/>
            </a:pPr>
            <a:r>
              <a:rPr lang="en-US" sz="4200" dirty="0"/>
              <a:t>              &lt;/compare&gt;</a:t>
            </a:r>
          </a:p>
          <a:p>
            <a:pPr marL="0" indent="0">
              <a:buNone/>
            </a:pPr>
            <a:r>
              <a:rPr lang="en-US" sz="4200" dirty="0"/>
              <a:t>            &lt;/condition&gt;</a:t>
            </a:r>
          </a:p>
          <a:p>
            <a:pPr marL="0" indent="0">
              <a:buNone/>
            </a:pPr>
            <a:r>
              <a:rPr lang="en-US" sz="4200" dirty="0"/>
              <a:t>            &lt;value&gt;</a:t>
            </a:r>
          </a:p>
          <a:p>
            <a:pPr marL="0" indent="0">
              <a:buNone/>
            </a:pPr>
            <a:r>
              <a:rPr lang="en-US" sz="4200" dirty="0"/>
              <a:t>              &lt;String value="Newborn"/&gt;</a:t>
            </a:r>
          </a:p>
          <a:p>
            <a:pPr marL="0" indent="0">
              <a:buNone/>
            </a:pPr>
            <a:r>
              <a:rPr lang="en-US" sz="4200" dirty="0"/>
              <a:t>            &lt;/value&gt;</a:t>
            </a:r>
          </a:p>
          <a:p>
            <a:pPr marL="0" indent="0">
              <a:buNone/>
            </a:pPr>
            <a:r>
              <a:rPr lang="en-US" sz="4200" dirty="0"/>
              <a:t>          </a:t>
            </a:r>
            <a:r>
              <a:rPr lang="en-US" sz="4200" b="1" dirty="0"/>
              <a:t>&lt;/when&gt;</a:t>
            </a:r>
          </a:p>
          <a:p>
            <a:pPr marL="0" indent="0">
              <a:buNone/>
            </a:pPr>
            <a:r>
              <a:rPr lang="en-US" sz="4200" dirty="0"/>
              <a:t>          </a:t>
            </a:r>
            <a:r>
              <a:rPr lang="en-US" sz="4200" b="1" dirty="0"/>
              <a:t>&lt;when&gt;</a:t>
            </a:r>
          </a:p>
          <a:p>
            <a:pPr marL="0" indent="0">
              <a:buNone/>
            </a:pPr>
            <a:r>
              <a:rPr lang="en-US" sz="4200" dirty="0"/>
              <a:t>            &lt;condition&gt;</a:t>
            </a:r>
          </a:p>
          <a:p>
            <a:pPr marL="0" indent="0">
              <a:buNone/>
            </a:pPr>
            <a:r>
              <a:rPr lang="en-US" sz="4200" dirty="0"/>
              <a:t>              &lt;compare comparison="&amp;</a:t>
            </a:r>
            <a:r>
              <a:rPr lang="en-US" sz="4200" dirty="0" err="1"/>
              <a:t>lt</a:t>
            </a:r>
            <a:r>
              <a:rPr lang="en-US" sz="4200" dirty="0"/>
              <a:t>;"&gt;</a:t>
            </a:r>
          </a:p>
          <a:p>
            <a:pPr marL="0" indent="0">
              <a:buNone/>
            </a:pPr>
            <a:r>
              <a:rPr lang="en-US" sz="4200" dirty="0"/>
              <a:t>                &lt;reference attribute="age"/&gt;</a:t>
            </a:r>
          </a:p>
          <a:p>
            <a:pPr marL="0" indent="0">
              <a:buNone/>
            </a:pPr>
            <a:r>
              <a:rPr lang="en-US" sz="4200" dirty="0"/>
              <a:t>                &lt;Number value="5"/&gt;</a:t>
            </a:r>
          </a:p>
          <a:p>
            <a:pPr marL="0" indent="0">
              <a:buNone/>
            </a:pPr>
            <a:r>
              <a:rPr lang="en-US" sz="4200" dirty="0"/>
              <a:t>              &lt;/compare&gt;</a:t>
            </a:r>
          </a:p>
          <a:p>
            <a:pPr marL="0" indent="0">
              <a:buNone/>
            </a:pPr>
            <a:r>
              <a:rPr lang="en-US" sz="4200" dirty="0"/>
              <a:t>            &lt;/condition&gt;</a:t>
            </a:r>
          </a:p>
          <a:p>
            <a:pPr marL="0" indent="0">
              <a:buNone/>
            </a:pPr>
            <a:r>
              <a:rPr lang="en-US" sz="4200" dirty="0"/>
              <a:t>            &lt;value&gt;</a:t>
            </a:r>
          </a:p>
          <a:p>
            <a:pPr marL="0" indent="0">
              <a:buNone/>
            </a:pPr>
            <a:r>
              <a:rPr lang="en-US" sz="4200" dirty="0"/>
              <a:t>              &lt;String value="Infant"/&gt;</a:t>
            </a:r>
          </a:p>
          <a:p>
            <a:pPr marL="0" indent="0">
              <a:buNone/>
            </a:pPr>
            <a:r>
              <a:rPr lang="en-US" sz="4200" dirty="0"/>
              <a:t>            &lt;/value&gt;</a:t>
            </a:r>
          </a:p>
          <a:p>
            <a:pPr marL="0" indent="0">
              <a:buNone/>
            </a:pPr>
            <a:r>
              <a:rPr lang="en-US" sz="4200" dirty="0"/>
              <a:t>          </a:t>
            </a:r>
            <a:r>
              <a:rPr lang="en-US" sz="4200" b="1" dirty="0"/>
              <a:t>&lt;/when&gt;</a:t>
            </a:r>
          </a:p>
          <a:p>
            <a:pPr marL="0" indent="0">
              <a:buNone/>
            </a:pPr>
            <a:r>
              <a:rPr lang="en-US" sz="4200" dirty="0"/>
              <a:t>          </a:t>
            </a:r>
            <a:r>
              <a:rPr lang="en-US" sz="4200" b="1" dirty="0"/>
              <a:t>&lt;when&gt;</a:t>
            </a:r>
          </a:p>
          <a:p>
            <a:pPr marL="0" indent="0">
              <a:buNone/>
            </a:pPr>
            <a:r>
              <a:rPr lang="en-US" sz="4200" dirty="0"/>
              <a:t>            &lt;condition&gt;</a:t>
            </a:r>
          </a:p>
          <a:p>
            <a:pPr marL="0" indent="0">
              <a:buNone/>
            </a:pPr>
            <a:r>
              <a:rPr lang="en-US" sz="4200" dirty="0"/>
              <a:t>              &lt;compare comparison="&amp;</a:t>
            </a:r>
            <a:r>
              <a:rPr lang="en-US" sz="4200" dirty="0" err="1"/>
              <a:t>lt</a:t>
            </a:r>
            <a:r>
              <a:rPr lang="en-US" sz="4200" dirty="0"/>
              <a:t>;"&gt;</a:t>
            </a:r>
          </a:p>
          <a:p>
            <a:pPr marL="0" indent="0">
              <a:buNone/>
            </a:pPr>
            <a:r>
              <a:rPr lang="en-US" sz="4200" dirty="0"/>
              <a:t>                &lt;reference attribute="age"/&gt;</a:t>
            </a:r>
          </a:p>
          <a:p>
            <a:pPr marL="0" indent="0">
              <a:buNone/>
            </a:pPr>
            <a:r>
              <a:rPr lang="en-US" sz="4200" dirty="0"/>
              <a:t>                &lt;Number value="18"/&gt;</a:t>
            </a:r>
          </a:p>
          <a:p>
            <a:pPr marL="0" indent="0">
              <a:buNone/>
            </a:pPr>
            <a:r>
              <a:rPr lang="en-US" sz="4200" dirty="0"/>
              <a:t>              &lt;/compare&gt;</a:t>
            </a:r>
          </a:p>
          <a:p>
            <a:pPr marL="0" indent="0">
              <a:buNone/>
            </a:pPr>
            <a:r>
              <a:rPr lang="en-US" sz="4200" dirty="0"/>
              <a:t>            &lt;/condition&gt;</a:t>
            </a:r>
          </a:p>
          <a:p>
            <a:pPr marL="0" indent="0">
              <a:buNone/>
            </a:pPr>
            <a:r>
              <a:rPr lang="en-US" sz="4200" dirty="0"/>
              <a:t>            &lt;value&gt;</a:t>
            </a:r>
          </a:p>
          <a:p>
            <a:pPr marL="0" indent="0">
              <a:buNone/>
            </a:pPr>
            <a:r>
              <a:rPr lang="en-US" sz="4200" dirty="0"/>
              <a:t>              &lt;String value="Child"/&gt;</a:t>
            </a:r>
          </a:p>
          <a:p>
            <a:pPr marL="0" indent="0">
              <a:buNone/>
            </a:pPr>
            <a:r>
              <a:rPr lang="en-US" sz="4200" dirty="0"/>
              <a:t>            &lt;/value&gt;</a:t>
            </a:r>
          </a:p>
          <a:p>
            <a:pPr marL="0" indent="0">
              <a:buNone/>
            </a:pPr>
            <a:r>
              <a:rPr lang="en-US" sz="4200" dirty="0"/>
              <a:t>          </a:t>
            </a:r>
            <a:r>
              <a:rPr lang="en-US" sz="4200" b="1" dirty="0"/>
              <a:t>&lt;/when&gt;</a:t>
            </a:r>
          </a:p>
          <a:p>
            <a:pPr marL="0" indent="0">
              <a:buNone/>
            </a:pPr>
            <a:r>
              <a:rPr lang="en-US" sz="4200" dirty="0"/>
              <a:t>          </a:t>
            </a:r>
            <a:r>
              <a:rPr lang="en-US" sz="4200" b="1" dirty="0"/>
              <a:t>&lt;otherwise&gt;</a:t>
            </a:r>
          </a:p>
          <a:p>
            <a:pPr marL="0" indent="0">
              <a:buNone/>
            </a:pPr>
            <a:r>
              <a:rPr lang="en-US" sz="4200" dirty="0"/>
              <a:t>            &lt;value&gt;</a:t>
            </a:r>
          </a:p>
          <a:p>
            <a:pPr marL="0" indent="0">
              <a:buNone/>
            </a:pPr>
            <a:r>
              <a:rPr lang="en-US" sz="4200" dirty="0"/>
              <a:t>              &lt;String value="Adult"/&gt;</a:t>
            </a:r>
          </a:p>
          <a:p>
            <a:pPr marL="0" indent="0">
              <a:buNone/>
            </a:pPr>
            <a:r>
              <a:rPr lang="en-US" sz="4200" dirty="0"/>
              <a:t>            &lt;/value&gt;</a:t>
            </a:r>
          </a:p>
          <a:p>
            <a:pPr marL="0" indent="0">
              <a:buNone/>
            </a:pPr>
            <a:r>
              <a:rPr lang="en-US" sz="4200" dirty="0"/>
              <a:t>          </a:t>
            </a:r>
            <a:r>
              <a:rPr lang="en-US" sz="4200" b="1" dirty="0"/>
              <a:t>&lt;/otherwise&gt;</a:t>
            </a:r>
          </a:p>
          <a:p>
            <a:pPr marL="0" indent="0">
              <a:buNone/>
            </a:pPr>
            <a:r>
              <a:rPr lang="en-US" sz="4200" dirty="0"/>
              <a:t>        </a:t>
            </a:r>
            <a:r>
              <a:rPr lang="en-US" sz="4200" b="1" dirty="0"/>
              <a:t>&lt;/choose&gt;</a:t>
            </a:r>
          </a:p>
          <a:p>
            <a:pPr marL="0" indent="0">
              <a:buNone/>
            </a:pPr>
            <a:r>
              <a:rPr lang="en-US" sz="4200" dirty="0"/>
              <a:t>      &lt;/derivation&gt;</a:t>
            </a:r>
          </a:p>
          <a:p>
            <a:pPr marL="0" indent="0">
              <a:buNone/>
            </a:pPr>
            <a:r>
              <a:rPr lang="en-US" sz="4200" dirty="0"/>
              <a:t>    &lt;/Attribute&gt;</a:t>
            </a:r>
          </a:p>
          <a:p>
            <a:pPr marL="0" indent="0">
              <a:buNone/>
            </a:pPr>
            <a:endParaRPr lang="en-US" dirty="0"/>
          </a:p>
        </p:txBody>
      </p:sp>
    </p:spTree>
    <p:extLst>
      <p:ext uri="{BB962C8B-B14F-4D97-AF65-F5344CB8AC3E}">
        <p14:creationId xmlns:p14="http://schemas.microsoft.com/office/powerpoint/2010/main" val="3801542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a:t>
            </a:r>
            <a:endParaRPr lang="en-US" dirty="0"/>
          </a:p>
        </p:txBody>
      </p:sp>
      <p:sp>
        <p:nvSpPr>
          <p:cNvPr id="3" name="Content Placeholder 2"/>
          <p:cNvSpPr>
            <a:spLocks noGrp="1"/>
          </p:cNvSpPr>
          <p:nvPr>
            <p:ph idx="1"/>
          </p:nvPr>
        </p:nvSpPr>
        <p:spPr/>
        <p:txBody>
          <a:bodyPr numCol="2">
            <a:normAutofit/>
          </a:bodyPr>
          <a:lstStyle/>
          <a:p>
            <a:pPr marL="0" indent="0">
              <a:buNone/>
            </a:pPr>
            <a:r>
              <a:rPr lang="en-US" sz="1000" dirty="0"/>
              <a:t> &lt;Class name="</a:t>
            </a:r>
            <a:r>
              <a:rPr lang="en-US" sz="1000" dirty="0" err="1"/>
              <a:t>CompareExampleRuleClass</a:t>
            </a:r>
            <a:r>
              <a:rPr lang="en-US" sz="1000" dirty="0"/>
              <a:t>"&gt;</a:t>
            </a:r>
          </a:p>
          <a:p>
            <a:pPr marL="0" indent="0">
              <a:buNone/>
            </a:pPr>
            <a:endParaRPr lang="en-US" sz="1000" dirty="0"/>
          </a:p>
          <a:p>
            <a:pPr marL="0" indent="0">
              <a:buNone/>
            </a:pPr>
            <a:r>
              <a:rPr lang="en-US" sz="1000" dirty="0"/>
              <a:t>    &lt;!-- </a:t>
            </a:r>
            <a:r>
              <a:rPr lang="en-US" sz="1000" dirty="0" smtClean="0"/>
              <a:t>               </a:t>
            </a:r>
            <a:r>
              <a:rPr lang="en-US" sz="1000" b="1" dirty="0" smtClean="0"/>
              <a:t>3 </a:t>
            </a:r>
            <a:r>
              <a:rPr lang="en-US" sz="1000" b="1" dirty="0"/>
              <a:t>&gt;= 2 </a:t>
            </a:r>
            <a:r>
              <a:rPr lang="en-US" sz="1000" b="1" dirty="0" smtClean="0"/>
              <a:t>– TRUE</a:t>
            </a:r>
            <a:r>
              <a:rPr lang="en-US" sz="1000" dirty="0" smtClean="0"/>
              <a:t>                     --&gt;</a:t>
            </a:r>
            <a:endParaRPr lang="en-US" sz="1000" dirty="0"/>
          </a:p>
          <a:p>
            <a:pPr marL="0" indent="0">
              <a:buNone/>
            </a:pPr>
            <a:r>
              <a:rPr lang="en-US" sz="1000" dirty="0"/>
              <a:t>    &lt;Attribute name="</a:t>
            </a:r>
            <a:r>
              <a:rPr lang="en-US" sz="1000" dirty="0" err="1"/>
              <a:t>compareTwoNumbers</a:t>
            </a:r>
            <a:r>
              <a:rPr lang="en-US" sz="1000" dirty="0"/>
              <a:t>"&gt;</a:t>
            </a:r>
          </a:p>
          <a:p>
            <a:pPr marL="0" indent="0">
              <a:buNone/>
            </a:pPr>
            <a:r>
              <a:rPr lang="en-US" sz="1000" dirty="0"/>
              <a:t>      &lt;type&gt;</a:t>
            </a:r>
          </a:p>
          <a:p>
            <a:pPr marL="0" indent="0">
              <a:buNone/>
            </a:pPr>
            <a:r>
              <a:rPr lang="en-US" sz="1000" dirty="0"/>
              <a:t>        &lt;</a:t>
            </a:r>
            <a:r>
              <a:rPr lang="en-US" sz="1000" dirty="0" err="1"/>
              <a:t>javaclass</a:t>
            </a:r>
            <a:r>
              <a:rPr lang="en-US" sz="1000" dirty="0"/>
              <a:t> name="Boolean"/&gt;</a:t>
            </a:r>
          </a:p>
          <a:p>
            <a:pPr marL="0" indent="0">
              <a:buNone/>
            </a:pPr>
            <a:r>
              <a:rPr lang="en-US" sz="1000" dirty="0"/>
              <a:t>      &lt;/type&gt;</a:t>
            </a:r>
          </a:p>
          <a:p>
            <a:pPr marL="0" indent="0">
              <a:buNone/>
            </a:pPr>
            <a:r>
              <a:rPr lang="en-US" sz="1000" dirty="0"/>
              <a:t>      &lt;derivation&gt;</a:t>
            </a:r>
          </a:p>
          <a:p>
            <a:pPr marL="0" indent="0">
              <a:buNone/>
            </a:pPr>
            <a:r>
              <a:rPr lang="en-US" sz="1000" b="1" dirty="0"/>
              <a:t>        &lt;compare comparison="&gt;="&gt;</a:t>
            </a:r>
          </a:p>
          <a:p>
            <a:pPr marL="0" indent="0">
              <a:buNone/>
            </a:pPr>
            <a:r>
              <a:rPr lang="en-US" sz="1000" b="1" dirty="0"/>
              <a:t>          &lt;Number value="3"/&gt;</a:t>
            </a:r>
          </a:p>
          <a:p>
            <a:pPr marL="0" indent="0">
              <a:buNone/>
            </a:pPr>
            <a:r>
              <a:rPr lang="en-US" sz="1000" dirty="0"/>
              <a:t>          </a:t>
            </a:r>
            <a:r>
              <a:rPr lang="en-US" sz="1000" b="1" dirty="0"/>
              <a:t>&lt;Number value="2"/&gt;</a:t>
            </a:r>
          </a:p>
          <a:p>
            <a:pPr marL="0" indent="0">
              <a:buNone/>
            </a:pPr>
            <a:r>
              <a:rPr lang="en-US" sz="1000" dirty="0"/>
              <a:t>        &lt;/compare&gt;</a:t>
            </a:r>
          </a:p>
          <a:p>
            <a:pPr marL="0" indent="0">
              <a:buNone/>
            </a:pPr>
            <a:r>
              <a:rPr lang="en-US" sz="1000" dirty="0"/>
              <a:t>      &lt;/derivation&gt;</a:t>
            </a:r>
          </a:p>
          <a:p>
            <a:pPr marL="0" indent="0">
              <a:buNone/>
            </a:pPr>
            <a:r>
              <a:rPr lang="en-US" sz="1000" dirty="0"/>
              <a:t>    &lt;/Attribute&gt;</a:t>
            </a:r>
          </a:p>
          <a:p>
            <a:pPr marL="0" indent="0">
              <a:buNone/>
            </a:pPr>
            <a:endParaRPr lang="en-US" sz="1000" dirty="0"/>
          </a:p>
          <a:p>
            <a:pPr marL="0" indent="0">
              <a:buNone/>
            </a:pPr>
            <a:r>
              <a:rPr lang="en-US" sz="1000" dirty="0"/>
              <a:t>    &lt;!-- New Year earlier than Christmas - TRUE --&gt;</a:t>
            </a:r>
          </a:p>
          <a:p>
            <a:pPr marL="0" indent="0">
              <a:buNone/>
            </a:pPr>
            <a:r>
              <a:rPr lang="en-US" sz="1000" dirty="0"/>
              <a:t>    &lt;Attribute name="</a:t>
            </a:r>
            <a:r>
              <a:rPr lang="en-US" sz="1000" dirty="0" err="1"/>
              <a:t>compareTwoDates</a:t>
            </a:r>
            <a:r>
              <a:rPr lang="en-US" sz="1000" dirty="0"/>
              <a:t>"&gt;</a:t>
            </a:r>
          </a:p>
          <a:p>
            <a:pPr marL="0" indent="0">
              <a:buNone/>
            </a:pPr>
            <a:r>
              <a:rPr lang="en-US" sz="1000" dirty="0"/>
              <a:t>      &lt;type&gt;</a:t>
            </a:r>
          </a:p>
          <a:p>
            <a:pPr marL="0" indent="0">
              <a:buNone/>
            </a:pPr>
            <a:r>
              <a:rPr lang="en-US" sz="1000" dirty="0"/>
              <a:t>        &lt;</a:t>
            </a:r>
            <a:r>
              <a:rPr lang="en-US" sz="1000" dirty="0" err="1"/>
              <a:t>javaclass</a:t>
            </a:r>
            <a:r>
              <a:rPr lang="en-US" sz="1000" dirty="0"/>
              <a:t> name="Boolean"/&gt;</a:t>
            </a:r>
          </a:p>
          <a:p>
            <a:pPr marL="0" indent="0">
              <a:buNone/>
            </a:pPr>
            <a:r>
              <a:rPr lang="en-US" sz="1000" dirty="0"/>
              <a:t>      &lt;/type&gt;</a:t>
            </a:r>
          </a:p>
          <a:p>
            <a:pPr marL="0" indent="0">
              <a:buNone/>
            </a:pPr>
            <a:r>
              <a:rPr lang="en-US" sz="1000" dirty="0"/>
              <a:t>      &lt;derivation&gt;</a:t>
            </a:r>
          </a:p>
          <a:p>
            <a:pPr marL="0" indent="0">
              <a:buNone/>
            </a:pPr>
            <a:r>
              <a:rPr lang="en-US" sz="1000" dirty="0"/>
              <a:t>        </a:t>
            </a:r>
            <a:r>
              <a:rPr lang="en-US" sz="1000" b="1" dirty="0"/>
              <a:t>&lt;compare comparison="&amp;</a:t>
            </a:r>
            <a:r>
              <a:rPr lang="en-US" sz="1000" b="1" dirty="0" err="1"/>
              <a:t>lt</a:t>
            </a:r>
            <a:r>
              <a:rPr lang="en-US" sz="1000" b="1" dirty="0"/>
              <a:t>;"&gt;</a:t>
            </a:r>
          </a:p>
          <a:p>
            <a:pPr marL="0" indent="0">
              <a:buNone/>
            </a:pPr>
            <a:r>
              <a:rPr lang="en-US" sz="1000" b="1" dirty="0"/>
              <a:t>          &lt;Date value="2007-01-01"/&gt;</a:t>
            </a:r>
          </a:p>
          <a:p>
            <a:pPr marL="0" indent="0">
              <a:buNone/>
            </a:pPr>
            <a:r>
              <a:rPr lang="en-US" sz="1000" dirty="0"/>
              <a:t>          </a:t>
            </a:r>
            <a:r>
              <a:rPr lang="en-US" sz="1000" b="1" dirty="0"/>
              <a:t>&lt;Date value="2007-12-25"/&gt;</a:t>
            </a:r>
          </a:p>
          <a:p>
            <a:pPr marL="0" indent="0">
              <a:buNone/>
            </a:pPr>
            <a:r>
              <a:rPr lang="en-US" sz="1000" b="1" dirty="0"/>
              <a:t>        &lt;/compare&gt;</a:t>
            </a:r>
          </a:p>
          <a:p>
            <a:pPr marL="0" indent="0">
              <a:buNone/>
            </a:pPr>
            <a:r>
              <a:rPr lang="en-US" sz="1000" dirty="0"/>
              <a:t>      &lt;/derivation&gt;</a:t>
            </a:r>
          </a:p>
          <a:p>
            <a:pPr marL="0" indent="0">
              <a:buNone/>
            </a:pPr>
            <a:r>
              <a:rPr lang="en-US" sz="1000" dirty="0"/>
              <a:t>    &lt;/Attribute</a:t>
            </a:r>
            <a:r>
              <a:rPr lang="en-US" sz="1000" dirty="0" smtClean="0"/>
              <a:t>&gt;</a:t>
            </a:r>
            <a:endParaRPr lang="en-US" sz="1000" dirty="0"/>
          </a:p>
          <a:p>
            <a:pPr marL="0" indent="0">
              <a:buNone/>
            </a:pPr>
            <a:r>
              <a:rPr lang="en-US" sz="1000" dirty="0"/>
              <a:t>  &lt;/</a:t>
            </a:r>
            <a:r>
              <a:rPr lang="en-US" sz="1000" dirty="0" smtClean="0"/>
              <a:t>Class&gt;</a:t>
            </a:r>
          </a:p>
          <a:p>
            <a:pPr marL="0" indent="0">
              <a:buNone/>
            </a:pPr>
            <a:endParaRPr lang="en-US" sz="1000" dirty="0"/>
          </a:p>
          <a:p>
            <a:pPr marL="0" indent="0">
              <a:buNone/>
            </a:pPr>
            <a:endParaRPr lang="en-US" sz="1000" dirty="0" smtClean="0"/>
          </a:p>
          <a:p>
            <a:pPr marL="0" indent="0">
              <a:buNone/>
            </a:pPr>
            <a:r>
              <a:rPr lang="en-US" sz="1000" b="1" dirty="0"/>
              <a:t>The comparisons supported are:</a:t>
            </a:r>
          </a:p>
          <a:p>
            <a:pPr marL="0" indent="0">
              <a:buNone/>
            </a:pPr>
            <a:r>
              <a:rPr lang="en-US" sz="1000" b="1" dirty="0" smtClean="0"/>
              <a:t>&lt; </a:t>
            </a:r>
            <a:endParaRPr lang="en-US" sz="1000" b="1" dirty="0"/>
          </a:p>
          <a:p>
            <a:pPr marL="0" indent="0">
              <a:buNone/>
            </a:pPr>
            <a:r>
              <a:rPr lang="en-US" sz="1000" b="1" dirty="0"/>
              <a:t>left hand side "is less than" right hand side;</a:t>
            </a:r>
          </a:p>
          <a:p>
            <a:pPr marL="0" indent="0">
              <a:buNone/>
            </a:pPr>
            <a:endParaRPr lang="en-US" sz="1000" b="1" dirty="0"/>
          </a:p>
          <a:p>
            <a:pPr marL="0" indent="0">
              <a:buNone/>
            </a:pPr>
            <a:r>
              <a:rPr lang="en-US" sz="1000" b="1" dirty="0" smtClean="0"/>
              <a:t>&lt;= </a:t>
            </a:r>
            <a:endParaRPr lang="en-US" sz="1000" b="1" dirty="0"/>
          </a:p>
          <a:p>
            <a:pPr marL="0" indent="0">
              <a:buNone/>
            </a:pPr>
            <a:r>
              <a:rPr lang="en-US" sz="1000" b="1" dirty="0"/>
              <a:t>left hand side "is less than or equal to" right hand side;</a:t>
            </a:r>
          </a:p>
          <a:p>
            <a:pPr marL="0" indent="0">
              <a:buNone/>
            </a:pPr>
            <a:endParaRPr lang="en-US" sz="1000" b="1" dirty="0"/>
          </a:p>
          <a:p>
            <a:pPr marL="0" indent="0">
              <a:buNone/>
            </a:pPr>
            <a:r>
              <a:rPr lang="en-US" sz="1000" b="1" dirty="0" smtClean="0"/>
              <a:t>&gt; </a:t>
            </a:r>
            <a:endParaRPr lang="en-US" sz="1000" b="1" dirty="0"/>
          </a:p>
          <a:p>
            <a:pPr marL="0" indent="0">
              <a:buNone/>
            </a:pPr>
            <a:r>
              <a:rPr lang="en-US" sz="1000" b="1" dirty="0"/>
              <a:t>left hand side "is greater than" right hand side; and</a:t>
            </a:r>
          </a:p>
          <a:p>
            <a:pPr marL="0" indent="0">
              <a:buNone/>
            </a:pPr>
            <a:endParaRPr lang="en-US" sz="1000" b="1" dirty="0"/>
          </a:p>
          <a:p>
            <a:pPr marL="0" indent="0">
              <a:buNone/>
            </a:pPr>
            <a:r>
              <a:rPr lang="en-US" sz="1000" b="1" dirty="0" smtClean="0"/>
              <a:t> </a:t>
            </a:r>
            <a:r>
              <a:rPr lang="en-US" sz="1000" b="1" dirty="0"/>
              <a:t>&gt;= </a:t>
            </a:r>
          </a:p>
          <a:p>
            <a:pPr marL="0" indent="0">
              <a:buNone/>
            </a:pPr>
            <a:r>
              <a:rPr lang="en-US" sz="1000" b="1" dirty="0"/>
              <a:t>left hand side "is greater than or equal to" right hand side.</a:t>
            </a:r>
          </a:p>
          <a:p>
            <a:pPr marL="0" indent="0">
              <a:buNone/>
            </a:pPr>
            <a:endParaRPr lang="en-US" sz="1000" dirty="0"/>
          </a:p>
          <a:p>
            <a:pPr marL="0" indent="0">
              <a:buNone/>
            </a:pPr>
            <a:endParaRPr lang="en-US" sz="1000" dirty="0"/>
          </a:p>
        </p:txBody>
      </p:sp>
    </p:spTree>
    <p:extLst>
      <p:ext uri="{BB962C8B-B14F-4D97-AF65-F5344CB8AC3E}">
        <p14:creationId xmlns:p14="http://schemas.microsoft.com/office/powerpoint/2010/main" val="1814769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a:t>&lt;Attribute name="</a:t>
            </a:r>
            <a:r>
              <a:rPr lang="en-US" dirty="0" err="1"/>
              <a:t>totalAssets</a:t>
            </a:r>
            <a:r>
              <a:rPr lang="en-US" dirty="0"/>
              <a:t>"&gt;</a:t>
            </a:r>
          </a:p>
          <a:p>
            <a:pPr marL="0" indent="0">
              <a:buNone/>
            </a:pPr>
            <a:r>
              <a:rPr lang="en-US" dirty="0"/>
              <a:t>      &lt;type&gt;</a:t>
            </a:r>
          </a:p>
          <a:p>
            <a:pPr marL="0" indent="0">
              <a:buNone/>
            </a:pPr>
            <a:r>
              <a:rPr lang="en-US" dirty="0"/>
              <a:t>        &lt;</a:t>
            </a:r>
            <a:r>
              <a:rPr lang="en-US" dirty="0" err="1"/>
              <a:t>javaclass</a:t>
            </a:r>
            <a:r>
              <a:rPr lang="en-US" dirty="0"/>
              <a:t> name="Number"/&gt;</a:t>
            </a:r>
          </a:p>
          <a:p>
            <a:pPr marL="0" indent="0">
              <a:buNone/>
            </a:pPr>
            <a:r>
              <a:rPr lang="en-US" dirty="0"/>
              <a:t>      &lt;/type&gt;</a:t>
            </a:r>
          </a:p>
          <a:p>
            <a:pPr marL="0" indent="0">
              <a:buNone/>
            </a:pPr>
            <a:r>
              <a:rPr lang="en-US" dirty="0"/>
              <a:t>      &lt;derivation&gt;</a:t>
            </a:r>
          </a:p>
          <a:p>
            <a:pPr marL="0" indent="0">
              <a:buNone/>
            </a:pPr>
            <a:r>
              <a:rPr lang="en-US" dirty="0"/>
              <a:t>        &lt;!-- Example of &lt;sum&gt; operating on a &lt;</a:t>
            </a:r>
            <a:r>
              <a:rPr lang="en-US" dirty="0" err="1"/>
              <a:t>dynamiclist</a:t>
            </a:r>
            <a:r>
              <a:rPr lang="en-US" dirty="0"/>
              <a:t>&gt; --&gt;</a:t>
            </a:r>
          </a:p>
          <a:p>
            <a:pPr marL="0" indent="0">
              <a:buNone/>
            </a:pPr>
            <a:r>
              <a:rPr lang="en-US" dirty="0"/>
              <a:t>        &lt;!-- The total value of a person's assets is derived by</a:t>
            </a:r>
          </a:p>
          <a:p>
            <a:pPr marL="0" indent="0">
              <a:buNone/>
            </a:pPr>
            <a:r>
              <a:rPr lang="en-US" dirty="0"/>
              <a:t>             summing the value of each asset --&gt;</a:t>
            </a:r>
          </a:p>
          <a:p>
            <a:pPr marL="0" indent="0">
              <a:buNone/>
            </a:pPr>
            <a:r>
              <a:rPr lang="en-US" b="1" dirty="0"/>
              <a:t>        &lt;sum&gt;</a:t>
            </a:r>
          </a:p>
          <a:p>
            <a:pPr marL="0" indent="0">
              <a:buNone/>
            </a:pPr>
            <a:r>
              <a:rPr lang="en-US" dirty="0"/>
              <a:t>          &lt;</a:t>
            </a:r>
            <a:r>
              <a:rPr lang="en-US" dirty="0" err="1"/>
              <a:t>dynamiclist</a:t>
            </a:r>
            <a:r>
              <a:rPr lang="en-US" dirty="0"/>
              <a:t>&gt;</a:t>
            </a:r>
          </a:p>
          <a:p>
            <a:pPr marL="0" indent="0">
              <a:buNone/>
            </a:pPr>
            <a:r>
              <a:rPr lang="en-US" dirty="0"/>
              <a:t>            &lt;list&gt;</a:t>
            </a:r>
          </a:p>
          <a:p>
            <a:pPr marL="0" indent="0">
              <a:buNone/>
            </a:pPr>
            <a:r>
              <a:rPr lang="en-US" dirty="0"/>
              <a:t>              &lt;reference attribute="assets"/&gt;</a:t>
            </a:r>
          </a:p>
          <a:p>
            <a:pPr marL="0" indent="0">
              <a:buNone/>
            </a:pPr>
            <a:r>
              <a:rPr lang="en-US" dirty="0"/>
              <a:t>            &lt;/list&gt;</a:t>
            </a:r>
          </a:p>
          <a:p>
            <a:pPr marL="0" indent="0">
              <a:buNone/>
            </a:pPr>
            <a:r>
              <a:rPr lang="en-US" dirty="0"/>
              <a:t>            &lt;</a:t>
            </a:r>
            <a:r>
              <a:rPr lang="en-US" dirty="0" err="1"/>
              <a:t>listitemexpression</a:t>
            </a:r>
            <a:r>
              <a:rPr lang="en-US" dirty="0"/>
              <a:t>&gt;</a:t>
            </a:r>
          </a:p>
          <a:p>
            <a:pPr marL="0" indent="0">
              <a:buNone/>
            </a:pPr>
            <a:r>
              <a:rPr lang="en-US" dirty="0"/>
              <a:t>              &lt;reference attribute="value"&gt;</a:t>
            </a:r>
          </a:p>
          <a:p>
            <a:pPr marL="0" indent="0">
              <a:buNone/>
            </a:pPr>
            <a:r>
              <a:rPr lang="en-US" dirty="0"/>
              <a:t>                &lt;current/&gt;</a:t>
            </a:r>
          </a:p>
          <a:p>
            <a:pPr marL="0" indent="0">
              <a:buNone/>
            </a:pPr>
            <a:r>
              <a:rPr lang="en-US" dirty="0"/>
              <a:t>              &lt;/reference&gt;</a:t>
            </a:r>
          </a:p>
          <a:p>
            <a:pPr marL="0" indent="0">
              <a:buNone/>
            </a:pPr>
            <a:r>
              <a:rPr lang="en-US" dirty="0"/>
              <a:t>            &lt;/</a:t>
            </a:r>
            <a:r>
              <a:rPr lang="en-US" dirty="0" err="1"/>
              <a:t>listitemexpression</a:t>
            </a:r>
            <a:r>
              <a:rPr lang="en-US" dirty="0"/>
              <a:t>&gt;</a:t>
            </a:r>
          </a:p>
          <a:p>
            <a:pPr marL="0" indent="0">
              <a:buNone/>
            </a:pPr>
            <a:r>
              <a:rPr lang="en-US" dirty="0"/>
              <a:t>          &lt;/</a:t>
            </a:r>
            <a:r>
              <a:rPr lang="en-US" dirty="0" err="1"/>
              <a:t>dynamiclist</a:t>
            </a:r>
            <a:r>
              <a:rPr lang="en-US" dirty="0"/>
              <a:t>&gt;</a:t>
            </a:r>
          </a:p>
          <a:p>
            <a:pPr marL="0" indent="0">
              <a:buNone/>
            </a:pPr>
            <a:r>
              <a:rPr lang="en-US" b="1" dirty="0"/>
              <a:t>        &lt;/sum&gt;</a:t>
            </a:r>
          </a:p>
          <a:p>
            <a:pPr marL="0" indent="0">
              <a:buNone/>
            </a:pPr>
            <a:r>
              <a:rPr lang="en-US" dirty="0"/>
              <a:t>      &lt;/derivation&gt;</a:t>
            </a:r>
          </a:p>
          <a:p>
            <a:pPr marL="0" indent="0">
              <a:buNone/>
            </a:pPr>
            <a:r>
              <a:rPr lang="en-US" dirty="0"/>
              <a:t>    &lt;/Attribute&gt;</a:t>
            </a:r>
          </a:p>
          <a:p>
            <a:pPr marL="0" indent="0">
              <a:buNone/>
            </a:pPr>
            <a:endParaRPr lang="en-US" dirty="0"/>
          </a:p>
        </p:txBody>
      </p:sp>
    </p:spTree>
    <p:extLst>
      <p:ext uri="{BB962C8B-B14F-4D97-AF65-F5344CB8AC3E}">
        <p14:creationId xmlns:p14="http://schemas.microsoft.com/office/powerpoint/2010/main" val="71714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a:t>
            </a:r>
            <a:r>
              <a:rPr lang="en-US" dirty="0" smtClean="0"/>
              <a:t>reate</a:t>
            </a:r>
            <a:endParaRPr lang="en-US" dirty="0"/>
          </a:p>
        </p:txBody>
      </p:sp>
      <p:sp>
        <p:nvSpPr>
          <p:cNvPr id="3" name="Content Placeholder 2"/>
          <p:cNvSpPr>
            <a:spLocks noGrp="1"/>
          </p:cNvSpPr>
          <p:nvPr>
            <p:ph idx="1"/>
          </p:nvPr>
        </p:nvSpPr>
        <p:spPr>
          <a:xfrm>
            <a:off x="457200" y="1371600"/>
            <a:ext cx="8229600" cy="5181600"/>
          </a:xfrm>
        </p:spPr>
        <p:txBody>
          <a:bodyPr numCol="2">
            <a:noAutofit/>
          </a:bodyPr>
          <a:lstStyle/>
          <a:p>
            <a:pPr marL="0" indent="0">
              <a:buNone/>
            </a:pPr>
            <a:r>
              <a:rPr lang="en-US" sz="1000" dirty="0" smtClean="0"/>
              <a:t>&lt;</a:t>
            </a:r>
            <a:r>
              <a:rPr lang="en-US" sz="1000" dirty="0"/>
              <a:t>Class name="Person"&gt; </a:t>
            </a:r>
            <a:endParaRPr lang="en-US" sz="1000" dirty="0" smtClean="0"/>
          </a:p>
          <a:p>
            <a:pPr marL="0" indent="0">
              <a:buNone/>
            </a:pPr>
            <a:r>
              <a:rPr lang="en-US" sz="1000" dirty="0" smtClean="0"/>
              <a:t>&lt;</a:t>
            </a:r>
            <a:r>
              <a:rPr lang="en-US" sz="1000" dirty="0"/>
              <a:t>Attribute name="</a:t>
            </a:r>
            <a:r>
              <a:rPr lang="en-US" sz="1000" dirty="0" err="1"/>
              <a:t>phoneNumbers</a:t>
            </a:r>
            <a:r>
              <a:rPr lang="en-US" sz="1000" dirty="0"/>
              <a:t>"&gt;</a:t>
            </a:r>
          </a:p>
          <a:p>
            <a:pPr marL="0" indent="0">
              <a:buNone/>
            </a:pPr>
            <a:r>
              <a:rPr lang="en-US" sz="1000" dirty="0"/>
              <a:t>      &lt;type&gt;</a:t>
            </a:r>
          </a:p>
          <a:p>
            <a:pPr marL="0" indent="0">
              <a:buNone/>
            </a:pPr>
            <a:r>
              <a:rPr lang="en-US" sz="1000" dirty="0"/>
              <a:t>        &lt;</a:t>
            </a:r>
            <a:r>
              <a:rPr lang="en-US" sz="1000" dirty="0" err="1"/>
              <a:t>javaclass</a:t>
            </a:r>
            <a:r>
              <a:rPr lang="en-US" sz="1000" dirty="0"/>
              <a:t> name="List"&gt;</a:t>
            </a:r>
          </a:p>
          <a:p>
            <a:pPr marL="0" indent="0">
              <a:buNone/>
            </a:pPr>
            <a:r>
              <a:rPr lang="en-US" sz="1000" dirty="0"/>
              <a:t>          &lt;</a:t>
            </a:r>
            <a:r>
              <a:rPr lang="en-US" sz="1000" dirty="0" err="1"/>
              <a:t>ruleclass</a:t>
            </a:r>
            <a:r>
              <a:rPr lang="en-US" sz="1000" dirty="0"/>
              <a:t> name="</a:t>
            </a:r>
            <a:r>
              <a:rPr lang="en-US" sz="1000" dirty="0" err="1"/>
              <a:t>PhoneNumber</a:t>
            </a:r>
            <a:r>
              <a:rPr lang="en-US" sz="1000" dirty="0"/>
              <a:t>"/&gt;</a:t>
            </a:r>
          </a:p>
          <a:p>
            <a:pPr marL="0" indent="0">
              <a:buNone/>
            </a:pPr>
            <a:r>
              <a:rPr lang="en-US" sz="1000" dirty="0"/>
              <a:t>        &lt;/</a:t>
            </a:r>
            <a:r>
              <a:rPr lang="en-US" sz="1000" dirty="0" err="1"/>
              <a:t>javaclass</a:t>
            </a:r>
            <a:r>
              <a:rPr lang="en-US" sz="1000" dirty="0"/>
              <a:t>&gt;</a:t>
            </a:r>
          </a:p>
          <a:p>
            <a:pPr marL="0" indent="0">
              <a:buNone/>
            </a:pPr>
            <a:r>
              <a:rPr lang="en-US" sz="1000" dirty="0"/>
              <a:t>      &lt;/type</a:t>
            </a:r>
            <a:r>
              <a:rPr lang="en-US" sz="1000" dirty="0" smtClean="0"/>
              <a:t>&gt;</a:t>
            </a:r>
          </a:p>
          <a:p>
            <a:pPr marL="0" indent="0">
              <a:buNone/>
            </a:pPr>
            <a:r>
              <a:rPr lang="en-US" sz="1000" dirty="0" smtClean="0"/>
              <a:t>      </a:t>
            </a:r>
            <a:r>
              <a:rPr lang="en-US" sz="1000" dirty="0"/>
              <a:t>&lt;derivation&gt;</a:t>
            </a:r>
          </a:p>
          <a:p>
            <a:pPr marL="0" indent="0">
              <a:buNone/>
            </a:pPr>
            <a:r>
              <a:rPr lang="en-US" sz="1000" dirty="0"/>
              <a:t>        &lt;</a:t>
            </a:r>
            <a:r>
              <a:rPr lang="en-US" sz="1000" dirty="0" err="1"/>
              <a:t>fixedlist</a:t>
            </a:r>
            <a:r>
              <a:rPr lang="en-US" sz="1000" dirty="0"/>
              <a:t>&gt;</a:t>
            </a:r>
          </a:p>
          <a:p>
            <a:pPr marL="0" indent="0">
              <a:buNone/>
            </a:pPr>
            <a:r>
              <a:rPr lang="en-US" sz="1000" dirty="0"/>
              <a:t>          &lt;</a:t>
            </a:r>
            <a:r>
              <a:rPr lang="en-US" sz="1000" dirty="0" err="1"/>
              <a:t>listof</a:t>
            </a:r>
            <a:r>
              <a:rPr lang="en-US" sz="1000" dirty="0"/>
              <a:t>&gt;</a:t>
            </a:r>
          </a:p>
          <a:p>
            <a:pPr marL="0" indent="0">
              <a:buNone/>
            </a:pPr>
            <a:r>
              <a:rPr lang="en-US" sz="1000" dirty="0"/>
              <a:t>            &lt;</a:t>
            </a:r>
            <a:r>
              <a:rPr lang="en-US" sz="1000" dirty="0" err="1"/>
              <a:t>ruleclass</a:t>
            </a:r>
            <a:r>
              <a:rPr lang="en-US" sz="1000" dirty="0"/>
              <a:t> name="</a:t>
            </a:r>
            <a:r>
              <a:rPr lang="en-US" sz="1000" dirty="0" err="1"/>
              <a:t>PhoneNumber</a:t>
            </a:r>
            <a:r>
              <a:rPr lang="en-US" sz="1000" dirty="0"/>
              <a:t>"/&gt;</a:t>
            </a:r>
          </a:p>
          <a:p>
            <a:pPr marL="0" indent="0">
              <a:buNone/>
            </a:pPr>
            <a:r>
              <a:rPr lang="en-US" sz="1000" dirty="0"/>
              <a:t>          &lt;/</a:t>
            </a:r>
            <a:r>
              <a:rPr lang="en-US" sz="1000" dirty="0" err="1"/>
              <a:t>listof</a:t>
            </a:r>
            <a:r>
              <a:rPr lang="en-US" sz="1000" dirty="0" smtClean="0"/>
              <a:t>&gt;</a:t>
            </a:r>
            <a:endParaRPr lang="en-US" sz="1000" dirty="0"/>
          </a:p>
          <a:p>
            <a:pPr marL="0" indent="0">
              <a:buNone/>
            </a:pPr>
            <a:r>
              <a:rPr lang="en-US" sz="1000" dirty="0"/>
              <a:t>          &lt;members</a:t>
            </a:r>
            <a:r>
              <a:rPr lang="en-US" sz="1000" dirty="0" smtClean="0"/>
              <a:t>&gt;</a:t>
            </a:r>
            <a:endParaRPr lang="en-US" sz="1000" dirty="0"/>
          </a:p>
          <a:p>
            <a:pPr marL="0" indent="0">
              <a:buNone/>
            </a:pPr>
            <a:r>
              <a:rPr lang="en-US" sz="1000" b="1" dirty="0" smtClean="0"/>
              <a:t>              &lt;</a:t>
            </a:r>
            <a:r>
              <a:rPr lang="en-US" sz="1000" b="1" dirty="0"/>
              <a:t>create </a:t>
            </a:r>
            <a:r>
              <a:rPr lang="en-US" sz="1000" b="1" dirty="0" err="1"/>
              <a:t>ruleclass</a:t>
            </a:r>
            <a:r>
              <a:rPr lang="en-US" sz="1000" b="1" dirty="0"/>
              <a:t>="</a:t>
            </a:r>
            <a:r>
              <a:rPr lang="en-US" sz="1000" b="1" dirty="0" err="1"/>
              <a:t>PhoneNumber</a:t>
            </a:r>
            <a:r>
              <a:rPr lang="en-US" sz="1000" b="1" dirty="0"/>
              <a:t>"&gt;</a:t>
            </a:r>
          </a:p>
          <a:p>
            <a:pPr marL="0" indent="0">
              <a:buNone/>
            </a:pPr>
            <a:r>
              <a:rPr lang="en-US" sz="1000" b="1" dirty="0" smtClean="0"/>
              <a:t>              &lt;</a:t>
            </a:r>
            <a:r>
              <a:rPr lang="en-US" sz="1000" b="1" dirty="0"/>
              <a:t>this/&gt;</a:t>
            </a:r>
          </a:p>
          <a:p>
            <a:pPr marL="0" indent="0">
              <a:buNone/>
            </a:pPr>
            <a:r>
              <a:rPr lang="en-US" sz="1000" b="1" dirty="0"/>
              <a:t> </a:t>
            </a:r>
            <a:r>
              <a:rPr lang="en-US" sz="1000" b="1" dirty="0" smtClean="0"/>
              <a:t>             &lt;</a:t>
            </a:r>
            <a:r>
              <a:rPr lang="en-US" sz="1000" b="1" dirty="0"/>
              <a:t>reference </a:t>
            </a:r>
            <a:r>
              <a:rPr lang="en-US" sz="1000" b="1" dirty="0" smtClean="0"/>
              <a:t>attribute</a:t>
            </a:r>
            <a:r>
              <a:rPr lang="en-US" sz="1000" b="1" dirty="0"/>
              <a:t>="</a:t>
            </a:r>
            <a:r>
              <a:rPr lang="en-US" sz="1000" b="1" dirty="0" err="1"/>
              <a:t>homePhoneNumber</a:t>
            </a:r>
            <a:r>
              <a:rPr lang="en-US" sz="1000" b="1" dirty="0"/>
              <a:t>"/&gt;</a:t>
            </a:r>
          </a:p>
          <a:p>
            <a:pPr marL="0" indent="0">
              <a:buNone/>
            </a:pPr>
            <a:r>
              <a:rPr lang="en-US" sz="1000" b="1" dirty="0" smtClean="0"/>
              <a:t>              &lt;</a:t>
            </a:r>
            <a:r>
              <a:rPr lang="en-US" sz="1000" b="1" dirty="0"/>
              <a:t>specify attribute="</a:t>
            </a:r>
            <a:r>
              <a:rPr lang="en-US" sz="1000" b="1" dirty="0" err="1"/>
              <a:t>areaCode</a:t>
            </a:r>
            <a:r>
              <a:rPr lang="en-US" sz="1000" b="1" dirty="0"/>
              <a:t>"&gt;</a:t>
            </a:r>
          </a:p>
          <a:p>
            <a:pPr marL="0" indent="0">
              <a:buNone/>
            </a:pPr>
            <a:r>
              <a:rPr lang="en-US" sz="1000" b="1" dirty="0" smtClean="0"/>
              <a:t>              &lt;</a:t>
            </a:r>
            <a:r>
              <a:rPr lang="en-US" sz="1000" b="1" dirty="0"/>
              <a:t>reference attribute="</a:t>
            </a:r>
            <a:r>
              <a:rPr lang="en-US" sz="1000" b="1" dirty="0" err="1"/>
              <a:t>homePhoneAreaCode</a:t>
            </a:r>
            <a:r>
              <a:rPr lang="en-US" sz="1000" b="1" dirty="0"/>
              <a:t>"/&gt;</a:t>
            </a:r>
          </a:p>
          <a:p>
            <a:pPr marL="0" indent="0">
              <a:buNone/>
            </a:pPr>
            <a:r>
              <a:rPr lang="en-US" sz="1000" b="1" dirty="0"/>
              <a:t>              &lt;/specify&gt;</a:t>
            </a:r>
          </a:p>
          <a:p>
            <a:pPr marL="0" indent="0">
              <a:buNone/>
            </a:pPr>
            <a:r>
              <a:rPr lang="en-US" sz="1000" b="1" dirty="0"/>
              <a:t>            </a:t>
            </a:r>
            <a:r>
              <a:rPr lang="en-US" sz="1000" b="1" dirty="0" smtClean="0"/>
              <a:t>  &lt;/</a:t>
            </a:r>
            <a:r>
              <a:rPr lang="en-US" sz="1000" b="1" dirty="0"/>
              <a:t>create</a:t>
            </a:r>
            <a:r>
              <a:rPr lang="en-US" sz="1000" b="1" dirty="0" smtClean="0"/>
              <a:t>&gt;</a:t>
            </a:r>
            <a:endParaRPr lang="en-US" sz="1000" b="1" dirty="0"/>
          </a:p>
          <a:p>
            <a:pPr marL="0" indent="0">
              <a:buNone/>
            </a:pPr>
            <a:r>
              <a:rPr lang="en-US" sz="1000" b="1" dirty="0"/>
              <a:t> </a:t>
            </a:r>
            <a:r>
              <a:rPr lang="en-US" sz="1000" b="1" dirty="0" smtClean="0"/>
              <a:t>             &lt;</a:t>
            </a:r>
            <a:r>
              <a:rPr lang="en-US" sz="1000" b="1" dirty="0"/>
              <a:t>create </a:t>
            </a:r>
            <a:r>
              <a:rPr lang="en-US" sz="1000" b="1" dirty="0" err="1"/>
              <a:t>ruleclass</a:t>
            </a:r>
            <a:r>
              <a:rPr lang="en-US" sz="1000" b="1" dirty="0"/>
              <a:t>="</a:t>
            </a:r>
            <a:r>
              <a:rPr lang="en-US" sz="1000" b="1" dirty="0" err="1"/>
              <a:t>PhoneNumber</a:t>
            </a:r>
            <a:r>
              <a:rPr lang="en-US" sz="1000" b="1" dirty="0"/>
              <a:t>"&gt;</a:t>
            </a:r>
          </a:p>
          <a:p>
            <a:pPr marL="0" indent="0">
              <a:buNone/>
            </a:pPr>
            <a:r>
              <a:rPr lang="en-US" sz="1000" b="1" dirty="0"/>
              <a:t>              &lt;this/&gt;</a:t>
            </a:r>
          </a:p>
          <a:p>
            <a:pPr marL="0" indent="0">
              <a:buNone/>
            </a:pPr>
            <a:r>
              <a:rPr lang="en-US" sz="1000" b="1" dirty="0"/>
              <a:t>              &lt;reference attribute="</a:t>
            </a:r>
            <a:r>
              <a:rPr lang="en-US" sz="1000" b="1" dirty="0" err="1"/>
              <a:t>workPhoneNumber</a:t>
            </a:r>
            <a:r>
              <a:rPr lang="en-US" sz="1000" b="1" dirty="0"/>
              <a:t>"/&gt;</a:t>
            </a:r>
          </a:p>
          <a:p>
            <a:pPr marL="0" indent="0">
              <a:buNone/>
            </a:pPr>
            <a:r>
              <a:rPr lang="en-US" sz="1000" b="1" dirty="0"/>
              <a:t>              &lt;specify attribute="</a:t>
            </a:r>
            <a:r>
              <a:rPr lang="en-US" sz="1000" b="1" dirty="0" err="1"/>
              <a:t>areaCode</a:t>
            </a:r>
            <a:r>
              <a:rPr lang="en-US" sz="1000" b="1" dirty="0"/>
              <a:t>"&gt;</a:t>
            </a:r>
          </a:p>
          <a:p>
            <a:pPr marL="0" indent="0">
              <a:buNone/>
            </a:pPr>
            <a:r>
              <a:rPr lang="en-US" sz="1000" b="1" dirty="0"/>
              <a:t>                &lt;reference attribute="</a:t>
            </a:r>
            <a:r>
              <a:rPr lang="en-US" sz="1000" b="1" dirty="0" err="1"/>
              <a:t>workPhoneAreaCode</a:t>
            </a:r>
            <a:r>
              <a:rPr lang="en-US" sz="1000" b="1" dirty="0"/>
              <a:t>"/&gt;</a:t>
            </a:r>
          </a:p>
          <a:p>
            <a:pPr marL="0" indent="0">
              <a:buNone/>
            </a:pPr>
            <a:r>
              <a:rPr lang="en-US" sz="1000" b="1" dirty="0"/>
              <a:t>              &lt;/specify&gt;</a:t>
            </a:r>
          </a:p>
          <a:p>
            <a:pPr marL="0" indent="0">
              <a:buNone/>
            </a:pPr>
            <a:r>
              <a:rPr lang="en-US" sz="1000" b="1" dirty="0"/>
              <a:t>            &lt;/create</a:t>
            </a:r>
            <a:r>
              <a:rPr lang="en-US" sz="1000" b="1" dirty="0" smtClean="0"/>
              <a:t>&gt;</a:t>
            </a:r>
          </a:p>
          <a:p>
            <a:pPr marL="0" indent="0">
              <a:buNone/>
            </a:pPr>
            <a:r>
              <a:rPr lang="en-US" sz="1000" dirty="0" smtClean="0"/>
              <a:t>          &lt;/members&gt;</a:t>
            </a:r>
          </a:p>
          <a:p>
            <a:pPr marL="0" indent="0">
              <a:buNone/>
            </a:pPr>
            <a:r>
              <a:rPr lang="en-US" sz="1000" dirty="0" smtClean="0"/>
              <a:t>        </a:t>
            </a:r>
            <a:r>
              <a:rPr lang="en-US" sz="1000" dirty="0"/>
              <a:t>&lt;/</a:t>
            </a:r>
            <a:r>
              <a:rPr lang="en-US" sz="1000" dirty="0" err="1"/>
              <a:t>fixedlist</a:t>
            </a:r>
            <a:r>
              <a:rPr lang="en-US" sz="1000" dirty="0"/>
              <a:t>&gt;</a:t>
            </a:r>
          </a:p>
          <a:p>
            <a:pPr marL="0" indent="0">
              <a:buNone/>
            </a:pPr>
            <a:r>
              <a:rPr lang="en-US" sz="1000" dirty="0"/>
              <a:t>      &lt;/derivation&gt;</a:t>
            </a:r>
          </a:p>
          <a:p>
            <a:pPr marL="0" indent="0">
              <a:buNone/>
            </a:pPr>
            <a:r>
              <a:rPr lang="en-US" sz="1000" dirty="0"/>
              <a:t>    &lt;/Attribute</a:t>
            </a:r>
            <a:r>
              <a:rPr lang="en-US" sz="1000" dirty="0" smtClean="0"/>
              <a:t>&gt;</a:t>
            </a:r>
          </a:p>
          <a:p>
            <a:pPr marL="0" indent="0">
              <a:buNone/>
            </a:pPr>
            <a:r>
              <a:rPr lang="en-US" sz="1000" dirty="0" smtClean="0"/>
              <a:t>&lt;/Class&gt;</a:t>
            </a:r>
          </a:p>
          <a:p>
            <a:pPr marL="0" indent="0">
              <a:buNone/>
            </a:pPr>
            <a:endParaRPr lang="en-US" sz="1000" dirty="0"/>
          </a:p>
          <a:p>
            <a:pPr marL="0" indent="0">
              <a:buNone/>
            </a:pPr>
            <a:r>
              <a:rPr lang="en-US" sz="1000" dirty="0" smtClean="0"/>
              <a:t>&lt;</a:t>
            </a:r>
            <a:r>
              <a:rPr lang="en-US" sz="1000" dirty="0"/>
              <a:t>Class name="</a:t>
            </a:r>
            <a:r>
              <a:rPr lang="en-US" sz="1000" dirty="0" err="1"/>
              <a:t>PhoneNumber</a:t>
            </a:r>
            <a:r>
              <a:rPr lang="en-US" sz="1000" dirty="0" smtClean="0"/>
              <a:t>"&gt;</a:t>
            </a:r>
            <a:endParaRPr lang="en-US" sz="1000" dirty="0"/>
          </a:p>
          <a:p>
            <a:pPr marL="0" indent="0">
              <a:buNone/>
            </a:pPr>
            <a:r>
              <a:rPr lang="en-US" sz="1000" dirty="0"/>
              <a:t>    &lt;Initialization&gt;</a:t>
            </a:r>
          </a:p>
          <a:p>
            <a:pPr marL="0" indent="0">
              <a:buNone/>
            </a:pPr>
            <a:r>
              <a:rPr lang="en-US" sz="1000" dirty="0" smtClean="0"/>
              <a:t>     &lt;</a:t>
            </a:r>
            <a:r>
              <a:rPr lang="en-US" sz="1000" dirty="0"/>
              <a:t>Attribute name="owner"&gt;</a:t>
            </a:r>
          </a:p>
          <a:p>
            <a:pPr marL="0" indent="0">
              <a:buNone/>
            </a:pPr>
            <a:r>
              <a:rPr lang="en-US" sz="1000" dirty="0"/>
              <a:t>        &lt;type&gt;</a:t>
            </a:r>
          </a:p>
          <a:p>
            <a:pPr marL="0" indent="0">
              <a:buNone/>
            </a:pPr>
            <a:r>
              <a:rPr lang="en-US" sz="1000" dirty="0"/>
              <a:t>          &lt;</a:t>
            </a:r>
            <a:r>
              <a:rPr lang="en-US" sz="1000" dirty="0" err="1"/>
              <a:t>ruleclass</a:t>
            </a:r>
            <a:r>
              <a:rPr lang="en-US" sz="1000" dirty="0"/>
              <a:t> name="Person"/&gt;</a:t>
            </a:r>
          </a:p>
          <a:p>
            <a:pPr marL="0" indent="0">
              <a:buNone/>
            </a:pPr>
            <a:r>
              <a:rPr lang="en-US" sz="1000" dirty="0"/>
              <a:t>        &lt;/type&gt;</a:t>
            </a:r>
          </a:p>
          <a:p>
            <a:pPr marL="0" indent="0">
              <a:buNone/>
            </a:pPr>
            <a:r>
              <a:rPr lang="en-US" sz="1000" dirty="0"/>
              <a:t>      &lt;/Attribute</a:t>
            </a:r>
            <a:r>
              <a:rPr lang="en-US" sz="1000" dirty="0" smtClean="0"/>
              <a:t>&gt;      </a:t>
            </a:r>
          </a:p>
          <a:p>
            <a:pPr marL="0" indent="0">
              <a:buNone/>
            </a:pPr>
            <a:r>
              <a:rPr lang="en-US" sz="1000" dirty="0" smtClean="0"/>
              <a:t>       &lt;</a:t>
            </a:r>
            <a:r>
              <a:rPr lang="en-US" sz="1000" dirty="0"/>
              <a:t>Attribute name="number"&gt;</a:t>
            </a:r>
          </a:p>
          <a:p>
            <a:pPr marL="0" indent="0">
              <a:buNone/>
            </a:pPr>
            <a:r>
              <a:rPr lang="en-US" sz="1000" dirty="0"/>
              <a:t>        &lt;type&gt;</a:t>
            </a:r>
          </a:p>
          <a:p>
            <a:pPr marL="0" indent="0">
              <a:buNone/>
            </a:pPr>
            <a:r>
              <a:rPr lang="en-US" sz="1000" dirty="0"/>
              <a:t>          &lt;</a:t>
            </a:r>
            <a:r>
              <a:rPr lang="en-US" sz="1000" dirty="0" err="1"/>
              <a:t>javaclass</a:t>
            </a:r>
            <a:r>
              <a:rPr lang="en-US" sz="1000" dirty="0"/>
              <a:t> name="Number"/&gt;</a:t>
            </a:r>
          </a:p>
          <a:p>
            <a:pPr marL="0" indent="0">
              <a:buNone/>
            </a:pPr>
            <a:r>
              <a:rPr lang="en-US" sz="1000" dirty="0"/>
              <a:t>        &lt;/type&gt;</a:t>
            </a:r>
          </a:p>
          <a:p>
            <a:pPr marL="0" indent="0">
              <a:buNone/>
            </a:pPr>
            <a:r>
              <a:rPr lang="en-US" sz="1000" dirty="0"/>
              <a:t>      &lt;/Attribute&gt;</a:t>
            </a:r>
          </a:p>
          <a:p>
            <a:pPr marL="0" indent="0">
              <a:buNone/>
            </a:pPr>
            <a:r>
              <a:rPr lang="en-US" sz="1000" dirty="0"/>
              <a:t>    &lt;/Initialization</a:t>
            </a:r>
            <a:r>
              <a:rPr lang="en-US" sz="1000" dirty="0" smtClean="0"/>
              <a:t>&gt;</a:t>
            </a:r>
          </a:p>
          <a:p>
            <a:pPr marL="0" indent="0">
              <a:buNone/>
            </a:pPr>
            <a:r>
              <a:rPr lang="en-US" sz="1000" dirty="0"/>
              <a:t>&lt;Attribute name="</a:t>
            </a:r>
            <a:r>
              <a:rPr lang="en-US" sz="1000" dirty="0" err="1"/>
              <a:t>areaCode</a:t>
            </a:r>
            <a:r>
              <a:rPr lang="en-US" sz="1000" dirty="0"/>
              <a:t>"&gt;</a:t>
            </a:r>
          </a:p>
          <a:p>
            <a:pPr marL="0" indent="0">
              <a:buNone/>
            </a:pPr>
            <a:r>
              <a:rPr lang="en-US" sz="1000" dirty="0"/>
              <a:t>      &lt;type&gt;</a:t>
            </a:r>
          </a:p>
          <a:p>
            <a:pPr marL="0" indent="0">
              <a:buNone/>
            </a:pPr>
            <a:r>
              <a:rPr lang="en-US" sz="1000" dirty="0"/>
              <a:t>        &lt;</a:t>
            </a:r>
            <a:r>
              <a:rPr lang="en-US" sz="1000" dirty="0" err="1"/>
              <a:t>javaclass</a:t>
            </a:r>
            <a:r>
              <a:rPr lang="en-US" sz="1000" dirty="0"/>
              <a:t> name="Number"/&gt;</a:t>
            </a:r>
          </a:p>
          <a:p>
            <a:pPr marL="0" indent="0">
              <a:buNone/>
            </a:pPr>
            <a:r>
              <a:rPr lang="en-US" sz="1000" dirty="0"/>
              <a:t>      &lt;/type&gt;</a:t>
            </a:r>
          </a:p>
          <a:p>
            <a:pPr marL="0" indent="0">
              <a:buNone/>
            </a:pPr>
            <a:r>
              <a:rPr lang="en-US" sz="1000" dirty="0"/>
              <a:t>      &lt;derivation&gt;</a:t>
            </a:r>
          </a:p>
          <a:p>
            <a:pPr marL="0" indent="0">
              <a:buNone/>
            </a:pPr>
            <a:r>
              <a:rPr lang="en-US" sz="1000" dirty="0"/>
              <a:t> </a:t>
            </a:r>
            <a:r>
              <a:rPr lang="en-US" sz="1000" dirty="0" smtClean="0"/>
              <a:t>     &lt;</a:t>
            </a:r>
            <a:r>
              <a:rPr lang="en-US" sz="1000" dirty="0"/>
              <a:t>Number value="123"/&gt;</a:t>
            </a:r>
          </a:p>
          <a:p>
            <a:pPr marL="0" indent="0">
              <a:buNone/>
            </a:pPr>
            <a:r>
              <a:rPr lang="en-US" sz="1000" dirty="0"/>
              <a:t>      &lt;/derivation&gt;</a:t>
            </a:r>
          </a:p>
          <a:p>
            <a:pPr marL="0" indent="0">
              <a:buNone/>
            </a:pPr>
            <a:r>
              <a:rPr lang="en-US" sz="1000" dirty="0"/>
              <a:t>    &lt;/Attribute</a:t>
            </a:r>
            <a:r>
              <a:rPr lang="en-US" sz="1000" dirty="0" smtClean="0"/>
              <a:t>&gt;</a:t>
            </a:r>
            <a:endParaRPr lang="en-US" sz="1000" dirty="0"/>
          </a:p>
          <a:p>
            <a:pPr marL="0" indent="0">
              <a:buNone/>
            </a:pPr>
            <a:r>
              <a:rPr lang="en-US" sz="1000" dirty="0" smtClean="0"/>
              <a:t>&lt;/Class&gt;</a:t>
            </a:r>
            <a:endParaRPr lang="en-US" sz="1000" dirty="0"/>
          </a:p>
          <a:p>
            <a:pPr marL="0" indent="0">
              <a:buNone/>
            </a:pPr>
            <a:endParaRPr lang="en-US" sz="1000" dirty="0"/>
          </a:p>
          <a:p>
            <a:pPr marL="0" indent="0">
              <a:buNone/>
            </a:pPr>
            <a:endParaRPr lang="en-US" sz="1000" dirty="0"/>
          </a:p>
        </p:txBody>
      </p:sp>
      <p:cxnSp>
        <p:nvCxnSpPr>
          <p:cNvPr id="6" name="Straight Arrow Connector 5"/>
          <p:cNvCxnSpPr/>
          <p:nvPr/>
        </p:nvCxnSpPr>
        <p:spPr>
          <a:xfrm flipH="1">
            <a:off x="1371600" y="2971800"/>
            <a:ext cx="3429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371600" y="3048000"/>
            <a:ext cx="34290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429000" y="4572000"/>
            <a:ext cx="1066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52800" y="3581400"/>
            <a:ext cx="1371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200400" y="3581400"/>
            <a:ext cx="15240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200400" y="46482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16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Create (Cont.)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0933"/>
            <a:ext cx="406717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267200"/>
            <a:ext cx="6657975"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791200" y="1600200"/>
            <a:ext cx="3124200" cy="646331"/>
          </a:xfrm>
          <a:prstGeom prst="rect">
            <a:avLst/>
          </a:prstGeom>
          <a:noFill/>
        </p:spPr>
        <p:txBody>
          <a:bodyPr wrap="square" rtlCol="0">
            <a:spAutoFit/>
          </a:bodyPr>
          <a:lstStyle/>
          <a:p>
            <a:r>
              <a:rPr lang="en-US" dirty="0" smtClean="0"/>
              <a:t>When the rule class is in the current rule </a:t>
            </a:r>
            <a:r>
              <a:rPr lang="en-US" dirty="0" smtClean="0"/>
              <a:t>set.</a:t>
            </a:r>
            <a:endParaRPr lang="en-US" dirty="0"/>
          </a:p>
        </p:txBody>
      </p:sp>
      <p:sp>
        <p:nvSpPr>
          <p:cNvPr id="14" name="TextBox 13"/>
          <p:cNvSpPr txBox="1"/>
          <p:nvPr/>
        </p:nvSpPr>
        <p:spPr>
          <a:xfrm>
            <a:off x="5629275" y="4572000"/>
            <a:ext cx="3124200" cy="923330"/>
          </a:xfrm>
          <a:prstGeom prst="rect">
            <a:avLst/>
          </a:prstGeom>
          <a:noFill/>
        </p:spPr>
        <p:txBody>
          <a:bodyPr wrap="square" rtlCol="0">
            <a:spAutoFit/>
          </a:bodyPr>
          <a:lstStyle/>
          <a:p>
            <a:r>
              <a:rPr lang="en-US" dirty="0" smtClean="0"/>
              <a:t>When the rule class is NOT in the current rule set, add the </a:t>
            </a:r>
            <a:r>
              <a:rPr lang="en-US" dirty="0" smtClean="0"/>
              <a:t>ruleset.</a:t>
            </a:r>
            <a:endParaRPr lang="en-US" dirty="0"/>
          </a:p>
        </p:txBody>
      </p:sp>
      <p:sp>
        <p:nvSpPr>
          <p:cNvPr id="7" name="Rectangle 6"/>
          <p:cNvSpPr/>
          <p:nvPr/>
        </p:nvSpPr>
        <p:spPr>
          <a:xfrm>
            <a:off x="3733800" y="5562600"/>
            <a:ext cx="3124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696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a:t>
            </a:r>
            <a:endParaRPr lang="en-US" dirty="0"/>
          </a:p>
        </p:txBody>
      </p:sp>
      <p:sp>
        <p:nvSpPr>
          <p:cNvPr id="3" name="Content Placeholder 2"/>
          <p:cNvSpPr>
            <a:spLocks noGrp="1"/>
          </p:cNvSpPr>
          <p:nvPr>
            <p:ph idx="1"/>
          </p:nvPr>
        </p:nvSpPr>
        <p:spPr/>
        <p:txBody>
          <a:bodyPr numCol="2">
            <a:normAutofit/>
          </a:bodyPr>
          <a:lstStyle/>
          <a:p>
            <a:pPr marL="0" indent="0">
              <a:buNone/>
            </a:pPr>
            <a:r>
              <a:rPr lang="en-US" sz="1050" dirty="0"/>
              <a:t>&lt;</a:t>
            </a:r>
            <a:r>
              <a:rPr lang="en-US" sz="1050" dirty="0" err="1"/>
              <a:t>RuleSet</a:t>
            </a:r>
            <a:r>
              <a:rPr lang="en-US" sz="1050" dirty="0"/>
              <a:t> name="</a:t>
            </a:r>
            <a:r>
              <a:rPr lang="en-US" sz="1050" dirty="0" err="1"/>
              <a:t>Example_Date</a:t>
            </a:r>
            <a:r>
              <a:rPr lang="en-US" sz="1050" dirty="0" smtClean="0"/>
              <a:t>"&gt;</a:t>
            </a:r>
            <a:endParaRPr lang="en-US" sz="1050" dirty="0"/>
          </a:p>
          <a:p>
            <a:pPr marL="0" indent="0">
              <a:buNone/>
            </a:pPr>
            <a:endParaRPr lang="en-US" sz="1050" dirty="0" smtClean="0"/>
          </a:p>
          <a:p>
            <a:pPr marL="0" indent="0">
              <a:buNone/>
            </a:pPr>
            <a:r>
              <a:rPr lang="en-US" sz="1050" dirty="0" smtClean="0"/>
              <a:t>  </a:t>
            </a:r>
            <a:r>
              <a:rPr lang="en-US" sz="1050" dirty="0"/>
              <a:t>&lt;Class name="</a:t>
            </a:r>
            <a:r>
              <a:rPr lang="en-US" sz="1050" dirty="0" err="1"/>
              <a:t>DateExampleRuleClass</a:t>
            </a:r>
            <a:r>
              <a:rPr lang="en-US" sz="1050" dirty="0" smtClean="0"/>
              <a:t>"&gt;</a:t>
            </a:r>
            <a:endParaRPr lang="en-US" sz="1050" dirty="0"/>
          </a:p>
          <a:p>
            <a:pPr marL="0" indent="0">
              <a:buNone/>
            </a:pPr>
            <a:endParaRPr lang="en-US" sz="1050" dirty="0" smtClean="0"/>
          </a:p>
          <a:p>
            <a:pPr marL="0" indent="0">
              <a:buNone/>
            </a:pPr>
            <a:r>
              <a:rPr lang="en-US" sz="1050" dirty="0" smtClean="0"/>
              <a:t>    </a:t>
            </a:r>
            <a:r>
              <a:rPr lang="en-US" sz="1050" dirty="0"/>
              <a:t>&lt;Attribute name="</a:t>
            </a:r>
            <a:r>
              <a:rPr lang="en-US" sz="1050" dirty="0" err="1"/>
              <a:t>nullDate</a:t>
            </a:r>
            <a:r>
              <a:rPr lang="en-US" sz="1050" dirty="0"/>
              <a:t>"&gt;</a:t>
            </a:r>
          </a:p>
          <a:p>
            <a:pPr marL="0" indent="0">
              <a:buNone/>
            </a:pPr>
            <a:r>
              <a:rPr lang="en-US" sz="1050" dirty="0"/>
              <a:t>      &lt;type&gt;</a:t>
            </a:r>
          </a:p>
          <a:p>
            <a:pPr marL="0" indent="0">
              <a:buNone/>
            </a:pPr>
            <a:r>
              <a:rPr lang="en-US" sz="1050" dirty="0"/>
              <a:t>        &lt;</a:t>
            </a:r>
            <a:r>
              <a:rPr lang="en-US" sz="1050" dirty="0" err="1"/>
              <a:t>javaclass</a:t>
            </a:r>
            <a:r>
              <a:rPr lang="en-US" sz="1050" dirty="0"/>
              <a:t> name="</a:t>
            </a:r>
            <a:r>
              <a:rPr lang="en-US" sz="1050" dirty="0" err="1"/>
              <a:t>curam.util.type.Date</a:t>
            </a:r>
            <a:r>
              <a:rPr lang="en-US" sz="1050" dirty="0"/>
              <a:t>"/&gt;</a:t>
            </a:r>
          </a:p>
          <a:p>
            <a:pPr marL="0" indent="0">
              <a:buNone/>
            </a:pPr>
            <a:r>
              <a:rPr lang="en-US" sz="1050" dirty="0"/>
              <a:t>      &lt;/type&gt;</a:t>
            </a:r>
          </a:p>
          <a:p>
            <a:pPr marL="0" indent="0">
              <a:buNone/>
            </a:pPr>
            <a:r>
              <a:rPr lang="en-US" sz="1050" dirty="0"/>
              <a:t>      &lt;derivation&gt;</a:t>
            </a:r>
          </a:p>
          <a:p>
            <a:pPr marL="0" indent="0">
              <a:buNone/>
            </a:pPr>
            <a:r>
              <a:rPr lang="en-US" sz="1050" dirty="0"/>
              <a:t>        &lt;!-- A null Date --&gt;</a:t>
            </a:r>
          </a:p>
          <a:p>
            <a:pPr marL="0" indent="0">
              <a:buNone/>
            </a:pPr>
            <a:r>
              <a:rPr lang="en-US" sz="1050" dirty="0"/>
              <a:t>        </a:t>
            </a:r>
            <a:r>
              <a:rPr lang="en-US" sz="1050" b="1" dirty="0"/>
              <a:t>&lt;null/&gt;</a:t>
            </a:r>
          </a:p>
          <a:p>
            <a:pPr marL="0" indent="0">
              <a:buNone/>
            </a:pPr>
            <a:r>
              <a:rPr lang="en-US" sz="1050" dirty="0"/>
              <a:t>      &lt;/derivation&gt;</a:t>
            </a:r>
          </a:p>
          <a:p>
            <a:pPr marL="0" indent="0">
              <a:buNone/>
            </a:pPr>
            <a:r>
              <a:rPr lang="en-US" sz="1050" dirty="0"/>
              <a:t>    &lt;/Attribute&gt;</a:t>
            </a:r>
          </a:p>
          <a:p>
            <a:pPr marL="0" indent="0">
              <a:buNone/>
            </a:pPr>
            <a:endParaRPr lang="en-US" sz="1050" dirty="0"/>
          </a:p>
          <a:p>
            <a:pPr marL="0" indent="0">
              <a:buNone/>
            </a:pPr>
            <a:r>
              <a:rPr lang="en-US" sz="1050" dirty="0"/>
              <a:t>    &lt;Attribute name="</a:t>
            </a:r>
            <a:r>
              <a:rPr lang="en-US" sz="1050" dirty="0" err="1"/>
              <a:t>dateOfBirth</a:t>
            </a:r>
            <a:r>
              <a:rPr lang="en-US" sz="1050" dirty="0"/>
              <a:t>"&gt;</a:t>
            </a:r>
          </a:p>
          <a:p>
            <a:pPr marL="0" indent="0">
              <a:buNone/>
            </a:pPr>
            <a:r>
              <a:rPr lang="en-US" sz="1050" dirty="0"/>
              <a:t>      &lt;type&gt;</a:t>
            </a:r>
          </a:p>
          <a:p>
            <a:pPr marL="0" indent="0">
              <a:buNone/>
            </a:pPr>
            <a:r>
              <a:rPr lang="en-US" sz="1050" dirty="0"/>
              <a:t>        &lt;</a:t>
            </a:r>
            <a:r>
              <a:rPr lang="en-US" sz="1050" dirty="0" err="1"/>
              <a:t>javaclass</a:t>
            </a:r>
            <a:r>
              <a:rPr lang="en-US" sz="1050" dirty="0"/>
              <a:t> name="</a:t>
            </a:r>
            <a:r>
              <a:rPr lang="en-US" sz="1050" dirty="0" err="1"/>
              <a:t>curam.util.type.Date</a:t>
            </a:r>
            <a:r>
              <a:rPr lang="en-US" sz="1050" dirty="0"/>
              <a:t>"/&gt;</a:t>
            </a:r>
          </a:p>
          <a:p>
            <a:pPr marL="0" indent="0">
              <a:buNone/>
            </a:pPr>
            <a:r>
              <a:rPr lang="en-US" sz="1050" dirty="0"/>
              <a:t>      &lt;/type&gt;</a:t>
            </a:r>
          </a:p>
          <a:p>
            <a:pPr marL="0" indent="0">
              <a:buNone/>
            </a:pPr>
            <a:r>
              <a:rPr lang="en-US" sz="1050" dirty="0"/>
              <a:t>      &lt;derivation&gt;</a:t>
            </a:r>
          </a:p>
          <a:p>
            <a:pPr marL="0" indent="0">
              <a:buNone/>
            </a:pPr>
            <a:r>
              <a:rPr lang="en-US" sz="1050" dirty="0"/>
              <a:t>        &lt;!-- The Date 3rd October, 1970 --&gt;</a:t>
            </a:r>
          </a:p>
          <a:p>
            <a:pPr marL="0" indent="0">
              <a:buNone/>
            </a:pPr>
            <a:r>
              <a:rPr lang="en-US" sz="1050" dirty="0"/>
              <a:t>        &lt;</a:t>
            </a:r>
            <a:r>
              <a:rPr lang="en-US" sz="1050" b="1" dirty="0"/>
              <a:t>Date value="1970-10-03"/&gt;</a:t>
            </a:r>
          </a:p>
          <a:p>
            <a:pPr marL="0" indent="0">
              <a:buNone/>
            </a:pPr>
            <a:r>
              <a:rPr lang="en-US" sz="1050" dirty="0"/>
              <a:t>      &lt;/derivation&gt;</a:t>
            </a:r>
          </a:p>
          <a:p>
            <a:pPr marL="0" indent="0">
              <a:buNone/>
            </a:pPr>
            <a:r>
              <a:rPr lang="en-US" sz="1050" dirty="0"/>
              <a:t>    &lt;/Attribute&gt;</a:t>
            </a:r>
          </a:p>
          <a:p>
            <a:pPr marL="0" indent="0">
              <a:buNone/>
            </a:pPr>
            <a:endParaRPr lang="en-US" sz="1050" dirty="0"/>
          </a:p>
          <a:p>
            <a:pPr marL="0" indent="0">
              <a:buNone/>
            </a:pPr>
            <a:r>
              <a:rPr lang="en-US" sz="1050" dirty="0"/>
              <a:t>  &lt;/Class</a:t>
            </a:r>
            <a:r>
              <a:rPr lang="en-US" sz="1050" dirty="0" smtClean="0"/>
              <a:t>&gt;</a:t>
            </a:r>
            <a:endParaRPr lang="en-US" sz="1050" dirty="0"/>
          </a:p>
          <a:p>
            <a:pPr marL="0" indent="0">
              <a:buNone/>
            </a:pPr>
            <a:r>
              <a:rPr lang="en-US" sz="1050" dirty="0"/>
              <a:t>&lt;/</a:t>
            </a:r>
            <a:r>
              <a:rPr lang="en-US" sz="1050" dirty="0" err="1"/>
              <a:t>RuleSet</a:t>
            </a:r>
            <a:r>
              <a:rPr lang="en-US" sz="1050" dirty="0" smtClean="0"/>
              <a:t>&gt;</a:t>
            </a:r>
          </a:p>
          <a:p>
            <a:pPr marL="0" indent="0">
              <a:buNone/>
            </a:pPr>
            <a:endParaRPr lang="en-US" sz="1050" dirty="0"/>
          </a:p>
          <a:p>
            <a:pPr marL="0" indent="0">
              <a:buNone/>
            </a:pPr>
            <a:endParaRPr lang="en-US" sz="1050" dirty="0" smtClean="0"/>
          </a:p>
          <a:p>
            <a:pPr marL="0" indent="0">
              <a:buNone/>
            </a:pPr>
            <a:endParaRPr lang="en-US" sz="1050" dirty="0"/>
          </a:p>
          <a:p>
            <a:pPr marL="0" indent="0">
              <a:buNone/>
            </a:pPr>
            <a:endParaRPr lang="en-US" sz="1050" dirty="0" smtClean="0"/>
          </a:p>
          <a:p>
            <a:pPr marL="0" indent="0">
              <a:buNone/>
            </a:pPr>
            <a:r>
              <a:rPr lang="en-US" sz="1000" dirty="0"/>
              <a:t>The Date 's value is specified in the form </a:t>
            </a:r>
            <a:r>
              <a:rPr lang="en-US" sz="1000" b="1" dirty="0" err="1"/>
              <a:t>yyyy</a:t>
            </a:r>
            <a:r>
              <a:rPr lang="en-US" sz="1000" b="1" dirty="0"/>
              <a:t>-mm-dd.</a:t>
            </a:r>
          </a:p>
        </p:txBody>
      </p:sp>
    </p:spTree>
    <p:extLst>
      <p:ext uri="{BB962C8B-B14F-4D97-AF65-F5344CB8AC3E}">
        <p14:creationId xmlns:p14="http://schemas.microsoft.com/office/powerpoint/2010/main" val="3601188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equals</a:t>
            </a:r>
          </a:p>
        </p:txBody>
      </p:sp>
      <p:sp>
        <p:nvSpPr>
          <p:cNvPr id="3" name="Content Placeholder 2"/>
          <p:cNvSpPr>
            <a:spLocks noGrp="1"/>
          </p:cNvSpPr>
          <p:nvPr>
            <p:ph idx="1"/>
          </p:nvPr>
        </p:nvSpPr>
        <p:spPr/>
        <p:txBody>
          <a:bodyPr numCol="3">
            <a:noAutofit/>
          </a:bodyPr>
          <a:lstStyle/>
          <a:p>
            <a:pPr marL="0" indent="0">
              <a:buNone/>
            </a:pPr>
            <a:r>
              <a:rPr lang="en-US" sz="1050" b="1" dirty="0"/>
              <a:t>Determines whether two objects </a:t>
            </a:r>
            <a:r>
              <a:rPr lang="en-US" sz="1050" b="1" dirty="0" smtClean="0"/>
              <a:t>are </a:t>
            </a:r>
            <a:r>
              <a:rPr lang="en-US" sz="1050" b="1" dirty="0"/>
              <a:t>equal</a:t>
            </a:r>
            <a:r>
              <a:rPr lang="en-US" sz="1050" b="1" dirty="0" smtClean="0"/>
              <a:t>.</a:t>
            </a:r>
          </a:p>
          <a:p>
            <a:pPr marL="0" indent="0">
              <a:buNone/>
            </a:pPr>
            <a:endParaRPr lang="en-US" sz="1050" dirty="0"/>
          </a:p>
          <a:p>
            <a:pPr marL="0" indent="0">
              <a:buNone/>
            </a:pPr>
            <a:r>
              <a:rPr lang="en-US" sz="1050" dirty="0"/>
              <a:t> &lt;!-- TRUE --&gt;</a:t>
            </a:r>
          </a:p>
          <a:p>
            <a:pPr marL="0" indent="0">
              <a:buNone/>
            </a:pPr>
            <a:endParaRPr lang="en-US" sz="1050" dirty="0"/>
          </a:p>
          <a:p>
            <a:pPr marL="0" indent="0">
              <a:buNone/>
            </a:pPr>
            <a:r>
              <a:rPr lang="en-US" sz="1050" dirty="0"/>
              <a:t>      &lt;derivation&gt;</a:t>
            </a:r>
          </a:p>
          <a:p>
            <a:pPr marL="0" indent="0">
              <a:buNone/>
            </a:pPr>
            <a:r>
              <a:rPr lang="en-US" sz="1050" dirty="0"/>
              <a:t>        &lt;equals&gt;</a:t>
            </a:r>
          </a:p>
          <a:p>
            <a:pPr marL="0" indent="0">
              <a:buNone/>
            </a:pPr>
            <a:r>
              <a:rPr lang="en-US" sz="1050" b="1" dirty="0"/>
              <a:t>          &lt;String value="A String"/&gt;</a:t>
            </a:r>
          </a:p>
          <a:p>
            <a:pPr marL="0" indent="0">
              <a:buNone/>
            </a:pPr>
            <a:r>
              <a:rPr lang="en-US" sz="1050" b="1" dirty="0"/>
              <a:t>          &lt;String value="A String"/&gt;</a:t>
            </a:r>
          </a:p>
          <a:p>
            <a:pPr marL="0" indent="0">
              <a:buNone/>
            </a:pPr>
            <a:r>
              <a:rPr lang="en-US" sz="1050" dirty="0"/>
              <a:t>        &lt;/equals&gt;</a:t>
            </a:r>
          </a:p>
          <a:p>
            <a:pPr marL="0" indent="0">
              <a:buNone/>
            </a:pPr>
            <a:r>
              <a:rPr lang="en-US" sz="1050" dirty="0"/>
              <a:t>      &lt;/derivation&gt;</a:t>
            </a:r>
          </a:p>
          <a:p>
            <a:pPr marL="0" indent="0">
              <a:buNone/>
            </a:pPr>
            <a:r>
              <a:rPr lang="en-US" sz="1050" dirty="0"/>
              <a:t>    </a:t>
            </a:r>
          </a:p>
          <a:p>
            <a:pPr marL="0" indent="0">
              <a:buNone/>
            </a:pPr>
            <a:r>
              <a:rPr lang="en-US" sz="1050" dirty="0"/>
              <a:t>    &lt;!-- FALSE --&gt;</a:t>
            </a:r>
          </a:p>
          <a:p>
            <a:pPr marL="0" indent="0">
              <a:buNone/>
            </a:pPr>
            <a:endParaRPr lang="en-US" sz="1050" dirty="0"/>
          </a:p>
          <a:p>
            <a:pPr marL="0" indent="0">
              <a:buNone/>
            </a:pPr>
            <a:r>
              <a:rPr lang="en-US" sz="1050" dirty="0"/>
              <a:t>      &lt;derivation&gt;</a:t>
            </a:r>
          </a:p>
          <a:p>
            <a:pPr marL="0" indent="0">
              <a:buNone/>
            </a:pPr>
            <a:r>
              <a:rPr lang="en-US" sz="1050" dirty="0"/>
              <a:t>        &lt;equals&gt;</a:t>
            </a:r>
          </a:p>
          <a:p>
            <a:pPr marL="0" indent="0">
              <a:buNone/>
            </a:pPr>
            <a:r>
              <a:rPr lang="en-US" sz="1050" b="1" dirty="0"/>
              <a:t>          &lt;String value="A String"/&gt;</a:t>
            </a:r>
          </a:p>
          <a:p>
            <a:pPr marL="0" indent="0">
              <a:buNone/>
            </a:pPr>
            <a:r>
              <a:rPr lang="en-US" sz="1050" b="1" dirty="0"/>
              <a:t>          &lt;String value="A different String"/&gt;</a:t>
            </a:r>
          </a:p>
          <a:p>
            <a:pPr marL="0" indent="0">
              <a:buNone/>
            </a:pPr>
            <a:r>
              <a:rPr lang="en-US" sz="1050" dirty="0"/>
              <a:t>        &lt;/equals&gt;</a:t>
            </a:r>
          </a:p>
          <a:p>
            <a:pPr marL="0" indent="0">
              <a:buNone/>
            </a:pPr>
            <a:r>
              <a:rPr lang="en-US" sz="1050" dirty="0"/>
              <a:t>      &lt;/derivation&gt;</a:t>
            </a:r>
          </a:p>
          <a:p>
            <a:pPr marL="0" indent="0">
              <a:buNone/>
            </a:pPr>
            <a:r>
              <a:rPr lang="en-US" sz="1050" dirty="0"/>
              <a:t>    </a:t>
            </a:r>
          </a:p>
          <a:p>
            <a:pPr marL="0" indent="0">
              <a:buNone/>
            </a:pPr>
            <a:r>
              <a:rPr lang="en-US" sz="1050" dirty="0"/>
              <a:t>    &lt;!-- TRUE --&gt;</a:t>
            </a:r>
          </a:p>
          <a:p>
            <a:pPr marL="0" indent="0">
              <a:buNone/>
            </a:pPr>
            <a:r>
              <a:rPr lang="en-US" sz="1050" dirty="0" smtClean="0"/>
              <a:t>&lt;</a:t>
            </a:r>
            <a:r>
              <a:rPr lang="en-US" sz="1050" dirty="0"/>
              <a:t>derivation&gt;</a:t>
            </a:r>
          </a:p>
          <a:p>
            <a:pPr marL="0" indent="0">
              <a:buNone/>
            </a:pPr>
            <a:r>
              <a:rPr lang="en-US" sz="1050" dirty="0"/>
              <a:t>        &lt;equals&gt;</a:t>
            </a:r>
          </a:p>
          <a:p>
            <a:pPr marL="0" indent="0">
              <a:buNone/>
            </a:pPr>
            <a:r>
              <a:rPr lang="en-US" sz="1050" dirty="0"/>
              <a:t>          &lt;!-- These numbers are the same,</a:t>
            </a:r>
          </a:p>
          <a:p>
            <a:pPr marL="0" indent="0">
              <a:buNone/>
            </a:pPr>
            <a:r>
              <a:rPr lang="en-US" sz="1050" dirty="0"/>
              <a:t>            disregarding trivial</a:t>
            </a:r>
          </a:p>
          <a:p>
            <a:pPr marL="0" indent="0">
              <a:buNone/>
            </a:pPr>
            <a:r>
              <a:rPr lang="en-US" sz="1050" dirty="0"/>
              <a:t>            differences in leading/trailing</a:t>
            </a:r>
          </a:p>
          <a:p>
            <a:pPr marL="0" indent="0">
              <a:buNone/>
            </a:pPr>
            <a:r>
              <a:rPr lang="en-US" sz="1050" dirty="0"/>
              <a:t>            zeroes --&gt;</a:t>
            </a:r>
          </a:p>
          <a:p>
            <a:pPr marL="0" indent="0">
              <a:buNone/>
            </a:pPr>
            <a:r>
              <a:rPr lang="en-US" sz="1050" dirty="0"/>
              <a:t>          </a:t>
            </a:r>
            <a:r>
              <a:rPr lang="en-US" sz="1050" b="1" dirty="0"/>
              <a:t>&lt;Number value="123"/&gt;</a:t>
            </a:r>
          </a:p>
          <a:p>
            <a:pPr marL="0" indent="0">
              <a:buNone/>
            </a:pPr>
            <a:r>
              <a:rPr lang="en-US" sz="1050" b="1" dirty="0"/>
              <a:t>          &lt;Number value="000123.000"/&gt;</a:t>
            </a:r>
          </a:p>
          <a:p>
            <a:pPr marL="0" indent="0">
              <a:buNone/>
            </a:pPr>
            <a:r>
              <a:rPr lang="en-US" sz="1050" dirty="0"/>
              <a:t>        &lt;/equals&gt;</a:t>
            </a:r>
          </a:p>
          <a:p>
            <a:pPr marL="0" indent="0">
              <a:buNone/>
            </a:pPr>
            <a:r>
              <a:rPr lang="en-US" sz="1050" dirty="0"/>
              <a:t>      &lt;/derivation&gt;</a:t>
            </a:r>
          </a:p>
          <a:p>
            <a:pPr marL="0" indent="0">
              <a:buNone/>
            </a:pPr>
            <a:endParaRPr lang="en-US" sz="1050" dirty="0"/>
          </a:p>
          <a:p>
            <a:pPr marL="0" indent="0">
              <a:buNone/>
            </a:pPr>
            <a:r>
              <a:rPr lang="en-US" sz="1050" dirty="0"/>
              <a:t>    &lt;!-- FALSE --&gt;</a:t>
            </a:r>
          </a:p>
          <a:p>
            <a:pPr marL="0" indent="0">
              <a:buNone/>
            </a:pPr>
            <a:endParaRPr lang="en-US" sz="1050" dirty="0"/>
          </a:p>
          <a:p>
            <a:pPr marL="0" indent="0">
              <a:buNone/>
            </a:pPr>
            <a:r>
              <a:rPr lang="en-US" sz="1050" dirty="0"/>
              <a:t>      &lt;derivation&gt;</a:t>
            </a:r>
          </a:p>
          <a:p>
            <a:pPr marL="0" indent="0">
              <a:buNone/>
            </a:pPr>
            <a:r>
              <a:rPr lang="en-US" sz="1050" dirty="0"/>
              <a:t>        &lt;equals&gt;</a:t>
            </a:r>
          </a:p>
          <a:p>
            <a:pPr marL="0" indent="0">
              <a:buNone/>
            </a:pPr>
            <a:r>
              <a:rPr lang="en-US" sz="1050" dirty="0"/>
              <a:t>          &lt;!-- These objects are of</a:t>
            </a:r>
          </a:p>
          <a:p>
            <a:pPr marL="0" indent="0">
              <a:buNone/>
            </a:pPr>
            <a:r>
              <a:rPr lang="en-US" sz="1050" dirty="0"/>
              <a:t>            different types, so are</a:t>
            </a:r>
          </a:p>
          <a:p>
            <a:pPr marL="0" indent="0">
              <a:buNone/>
            </a:pPr>
            <a:r>
              <a:rPr lang="en-US" sz="1050" dirty="0"/>
              <a:t>            not equal even if they</a:t>
            </a:r>
          </a:p>
          <a:p>
            <a:pPr marL="0" indent="0">
              <a:buNone/>
            </a:pPr>
            <a:r>
              <a:rPr lang="en-US" sz="1050" dirty="0"/>
              <a:t>            "look" the same.--&gt;</a:t>
            </a:r>
          </a:p>
          <a:p>
            <a:pPr marL="0" indent="0">
              <a:buNone/>
            </a:pPr>
            <a:r>
              <a:rPr lang="en-US" sz="1050" dirty="0"/>
              <a:t>          </a:t>
            </a:r>
            <a:r>
              <a:rPr lang="en-US" sz="1050" b="1" dirty="0"/>
              <a:t>&lt;String value="123"/&gt;</a:t>
            </a:r>
          </a:p>
          <a:p>
            <a:pPr marL="0" indent="0">
              <a:buNone/>
            </a:pPr>
            <a:r>
              <a:rPr lang="en-US" sz="1050" b="1" dirty="0"/>
              <a:t>          &lt;Number value="123"/&gt;</a:t>
            </a:r>
          </a:p>
          <a:p>
            <a:pPr marL="0" indent="0">
              <a:buNone/>
            </a:pPr>
            <a:r>
              <a:rPr lang="en-US" sz="1050" dirty="0"/>
              <a:t>        &lt;/equals&gt;</a:t>
            </a:r>
          </a:p>
          <a:p>
            <a:pPr marL="0" indent="0">
              <a:buNone/>
            </a:pPr>
            <a:r>
              <a:rPr lang="en-US" sz="1050" dirty="0"/>
              <a:t>      &lt;/derivation&gt;</a:t>
            </a:r>
          </a:p>
          <a:p>
            <a:pPr marL="0" indent="0">
              <a:buNone/>
            </a:pPr>
            <a:endParaRPr lang="en-US" sz="1050" dirty="0"/>
          </a:p>
          <a:p>
            <a:pPr marL="0" indent="0">
              <a:buNone/>
            </a:pPr>
            <a:r>
              <a:rPr lang="en-US" sz="1050" dirty="0"/>
              <a:t>    &lt;!-- FALSE --&gt;</a:t>
            </a:r>
          </a:p>
          <a:p>
            <a:pPr marL="0" indent="0">
              <a:buNone/>
            </a:pPr>
            <a:r>
              <a:rPr lang="en-US" sz="1050" dirty="0" smtClean="0"/>
              <a:t>&lt;</a:t>
            </a:r>
            <a:r>
              <a:rPr lang="en-US" sz="1050" dirty="0"/>
              <a:t>derivation&gt;</a:t>
            </a:r>
          </a:p>
          <a:p>
            <a:pPr marL="0" indent="0">
              <a:buNone/>
            </a:pPr>
            <a:r>
              <a:rPr lang="en-US" sz="1050" dirty="0"/>
              <a:t>        &lt;equals&gt;</a:t>
            </a:r>
          </a:p>
          <a:p>
            <a:pPr marL="0" indent="0">
              <a:buNone/>
            </a:pPr>
            <a:r>
              <a:rPr lang="en-US" sz="1050" b="1" dirty="0"/>
              <a:t>          &lt;null/&gt;</a:t>
            </a:r>
          </a:p>
          <a:p>
            <a:pPr marL="0" indent="0">
              <a:buNone/>
            </a:pPr>
            <a:r>
              <a:rPr lang="en-US" sz="1050" b="1" dirty="0"/>
              <a:t>          &lt;Number value="456"/&gt;</a:t>
            </a:r>
          </a:p>
          <a:p>
            <a:pPr marL="0" indent="0">
              <a:buNone/>
            </a:pPr>
            <a:r>
              <a:rPr lang="en-US" sz="1050" dirty="0"/>
              <a:t>        &lt;/equals&gt;</a:t>
            </a:r>
          </a:p>
          <a:p>
            <a:pPr marL="0" indent="0">
              <a:buNone/>
            </a:pPr>
            <a:r>
              <a:rPr lang="en-US" sz="1050" dirty="0"/>
              <a:t>      &lt;/derivation&gt;</a:t>
            </a:r>
          </a:p>
          <a:p>
            <a:pPr marL="0" indent="0">
              <a:buNone/>
            </a:pPr>
            <a:endParaRPr lang="en-US" sz="1050" dirty="0"/>
          </a:p>
          <a:p>
            <a:pPr marL="0" indent="0">
              <a:buNone/>
            </a:pPr>
            <a:r>
              <a:rPr lang="en-US" sz="1050" dirty="0"/>
              <a:t>    &lt;!-- TRUE --&gt;</a:t>
            </a:r>
          </a:p>
          <a:p>
            <a:pPr marL="0" indent="0">
              <a:buNone/>
            </a:pPr>
            <a:endParaRPr lang="en-US" sz="1050" dirty="0"/>
          </a:p>
          <a:p>
            <a:pPr marL="0" indent="0">
              <a:buNone/>
            </a:pPr>
            <a:r>
              <a:rPr lang="en-US" sz="1050" dirty="0"/>
              <a:t>      &lt;derivation&gt;</a:t>
            </a:r>
          </a:p>
          <a:p>
            <a:pPr marL="0" indent="0">
              <a:buNone/>
            </a:pPr>
            <a:r>
              <a:rPr lang="en-US" sz="1050" dirty="0"/>
              <a:t>        &lt;equals&gt;</a:t>
            </a:r>
          </a:p>
          <a:p>
            <a:pPr marL="0" indent="0">
              <a:buNone/>
            </a:pPr>
            <a:r>
              <a:rPr lang="en-US" sz="1050" b="1" dirty="0"/>
              <a:t>          &lt;null/&gt;</a:t>
            </a:r>
          </a:p>
          <a:p>
            <a:pPr marL="0" indent="0">
              <a:buNone/>
            </a:pPr>
            <a:r>
              <a:rPr lang="en-US" sz="1050" b="1" dirty="0"/>
              <a:t>          &lt;null/&gt;</a:t>
            </a:r>
          </a:p>
          <a:p>
            <a:pPr marL="0" indent="0">
              <a:buNone/>
            </a:pPr>
            <a:r>
              <a:rPr lang="en-US" sz="1050" dirty="0"/>
              <a:t>        &lt;/equals&gt;</a:t>
            </a:r>
          </a:p>
          <a:p>
            <a:pPr marL="0" indent="0">
              <a:buNone/>
            </a:pPr>
            <a:r>
              <a:rPr lang="en-US" sz="1050" dirty="0"/>
              <a:t>      &lt;/derivation</a:t>
            </a:r>
            <a:r>
              <a:rPr lang="en-US" sz="1050" dirty="0" smtClean="0"/>
              <a:t>&gt;</a:t>
            </a:r>
            <a:endParaRPr lang="en-US" sz="1050" dirty="0"/>
          </a:p>
        </p:txBody>
      </p:sp>
    </p:spTree>
    <p:extLst>
      <p:ext uri="{BB962C8B-B14F-4D97-AF65-F5344CB8AC3E}">
        <p14:creationId xmlns:p14="http://schemas.microsoft.com/office/powerpoint/2010/main" val="2450838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err="1"/>
              <a:t>existencetimeline</a:t>
            </a:r>
            <a:endParaRPr lang="en-US" dirty="0"/>
          </a:p>
        </p:txBody>
      </p:sp>
      <p:sp>
        <p:nvSpPr>
          <p:cNvPr id="3" name="Content Placeholder 2"/>
          <p:cNvSpPr>
            <a:spLocks noGrp="1"/>
          </p:cNvSpPr>
          <p:nvPr>
            <p:ph idx="1"/>
          </p:nvPr>
        </p:nvSpPr>
        <p:spPr>
          <a:xfrm>
            <a:off x="457200" y="1371600"/>
            <a:ext cx="8229600" cy="4876800"/>
          </a:xfrm>
        </p:spPr>
        <p:txBody>
          <a:bodyPr numCol="2">
            <a:normAutofit fontScale="25000" lnSpcReduction="20000"/>
          </a:bodyPr>
          <a:lstStyle/>
          <a:p>
            <a:pPr marL="0" indent="0">
              <a:buNone/>
            </a:pPr>
            <a:r>
              <a:rPr lang="en-US" sz="4200" dirty="0" smtClean="0"/>
              <a:t>&lt;</a:t>
            </a:r>
            <a:r>
              <a:rPr lang="en-US" sz="4200" dirty="0"/>
              <a:t>Attribute name="</a:t>
            </a:r>
            <a:r>
              <a:rPr lang="en-US" sz="4200" dirty="0" err="1"/>
              <a:t>isAliveTimeline</a:t>
            </a:r>
            <a:r>
              <a:rPr lang="en-US" sz="4200" dirty="0"/>
              <a:t>"&gt;</a:t>
            </a:r>
          </a:p>
          <a:p>
            <a:pPr marL="0" indent="0">
              <a:buNone/>
            </a:pPr>
            <a:r>
              <a:rPr lang="en-US" sz="4200" dirty="0"/>
              <a:t>      &lt;type&gt;</a:t>
            </a:r>
          </a:p>
          <a:p>
            <a:pPr marL="0" indent="0">
              <a:buNone/>
            </a:pPr>
            <a:r>
              <a:rPr lang="en-US" sz="4200" dirty="0"/>
              <a:t>        </a:t>
            </a:r>
            <a:r>
              <a:rPr lang="en-US" sz="4200" b="1" dirty="0"/>
              <a:t>&lt;</a:t>
            </a:r>
            <a:r>
              <a:rPr lang="en-US" sz="4200" b="1" dirty="0" err="1"/>
              <a:t>javaclass</a:t>
            </a:r>
            <a:r>
              <a:rPr lang="en-US" sz="4200" b="1" dirty="0"/>
              <a:t> name="</a:t>
            </a:r>
            <a:r>
              <a:rPr lang="en-US" sz="4200" b="1" dirty="0" err="1"/>
              <a:t>curam.creole.value.Timeline</a:t>
            </a:r>
            <a:r>
              <a:rPr lang="en-US" sz="4200" b="1" dirty="0"/>
              <a:t>"&gt;</a:t>
            </a:r>
          </a:p>
          <a:p>
            <a:pPr marL="0" indent="0">
              <a:buNone/>
            </a:pPr>
            <a:r>
              <a:rPr lang="en-US" sz="4200" b="1" dirty="0"/>
              <a:t>          &lt;</a:t>
            </a:r>
            <a:r>
              <a:rPr lang="en-US" sz="4200" b="1" dirty="0" err="1"/>
              <a:t>javaclass</a:t>
            </a:r>
            <a:r>
              <a:rPr lang="en-US" sz="4200" b="1" dirty="0"/>
              <a:t> name="Boolean"/&gt;</a:t>
            </a:r>
          </a:p>
          <a:p>
            <a:pPr marL="0" indent="0">
              <a:buNone/>
            </a:pPr>
            <a:r>
              <a:rPr lang="en-US" sz="4200" dirty="0"/>
              <a:t>        &lt;/</a:t>
            </a:r>
            <a:r>
              <a:rPr lang="en-US" sz="4200" dirty="0" err="1"/>
              <a:t>javaclass</a:t>
            </a:r>
            <a:r>
              <a:rPr lang="en-US" sz="4200" dirty="0"/>
              <a:t>&gt;</a:t>
            </a:r>
          </a:p>
          <a:p>
            <a:pPr marL="0" indent="0">
              <a:buNone/>
            </a:pPr>
            <a:r>
              <a:rPr lang="en-US" sz="4200" dirty="0"/>
              <a:t>      &lt;/type&gt;</a:t>
            </a:r>
          </a:p>
          <a:p>
            <a:pPr marL="0" indent="0">
              <a:buNone/>
            </a:pPr>
            <a:r>
              <a:rPr lang="en-US" sz="4200" dirty="0"/>
              <a:t>      &lt;derivation&gt;</a:t>
            </a:r>
          </a:p>
          <a:p>
            <a:pPr marL="0" indent="0">
              <a:buNone/>
            </a:pPr>
            <a:r>
              <a:rPr lang="en-US" sz="4200" dirty="0"/>
              <a:t>        </a:t>
            </a:r>
            <a:r>
              <a:rPr lang="en-US" sz="4200" b="1" dirty="0"/>
              <a:t>&lt;</a:t>
            </a:r>
            <a:r>
              <a:rPr lang="en-US" sz="4200" b="1" dirty="0" err="1"/>
              <a:t>existencetimeline</a:t>
            </a:r>
            <a:r>
              <a:rPr lang="en-US" sz="4200" b="1" dirty="0"/>
              <a:t>&gt;</a:t>
            </a:r>
          </a:p>
          <a:p>
            <a:pPr marL="0" indent="0">
              <a:buNone/>
            </a:pPr>
            <a:r>
              <a:rPr lang="en-US" sz="4200" dirty="0"/>
              <a:t>          &lt;</a:t>
            </a:r>
            <a:r>
              <a:rPr lang="en-US" sz="4200" dirty="0" err="1"/>
              <a:t>intervaltype</a:t>
            </a:r>
            <a:r>
              <a:rPr lang="en-US" sz="4200" dirty="0"/>
              <a:t>&gt;</a:t>
            </a:r>
          </a:p>
          <a:p>
            <a:pPr marL="0" indent="0">
              <a:buNone/>
            </a:pPr>
            <a:r>
              <a:rPr lang="en-US" sz="4200" b="1" dirty="0"/>
              <a:t>            </a:t>
            </a:r>
            <a:r>
              <a:rPr lang="en-US" sz="4200" dirty="0"/>
              <a:t>&lt;</a:t>
            </a:r>
            <a:r>
              <a:rPr lang="en-US" sz="4200" dirty="0" err="1"/>
              <a:t>javaclass</a:t>
            </a:r>
            <a:r>
              <a:rPr lang="en-US" sz="4200" dirty="0"/>
              <a:t> name="Boolean"/&gt;</a:t>
            </a:r>
          </a:p>
          <a:p>
            <a:pPr marL="0" indent="0">
              <a:buNone/>
            </a:pPr>
            <a:r>
              <a:rPr lang="en-US" sz="4200" dirty="0"/>
              <a:t>          &lt;/</a:t>
            </a:r>
            <a:r>
              <a:rPr lang="en-US" sz="4200" dirty="0" err="1"/>
              <a:t>intervaltype</a:t>
            </a:r>
            <a:r>
              <a:rPr lang="en-US" sz="4200" dirty="0"/>
              <a:t>&gt;</a:t>
            </a:r>
          </a:p>
          <a:p>
            <a:pPr marL="0" indent="0">
              <a:buNone/>
            </a:pPr>
            <a:r>
              <a:rPr lang="en-US" sz="4200" dirty="0"/>
              <a:t>          &lt;</a:t>
            </a:r>
            <a:r>
              <a:rPr lang="en-US" sz="4200" dirty="0" err="1"/>
              <a:t>intervalfromdate</a:t>
            </a:r>
            <a:r>
              <a:rPr lang="en-US" sz="4200" dirty="0"/>
              <a:t>&gt;</a:t>
            </a:r>
          </a:p>
          <a:p>
            <a:pPr marL="0" indent="0">
              <a:buNone/>
            </a:pPr>
            <a:r>
              <a:rPr lang="en-US" sz="4200" b="1" dirty="0"/>
              <a:t>            &lt;reference attribute="</a:t>
            </a:r>
            <a:r>
              <a:rPr lang="en-US" sz="4200" b="1" dirty="0" err="1"/>
              <a:t>dateOfBirth</a:t>
            </a:r>
            <a:r>
              <a:rPr lang="en-US" sz="4200" b="1" dirty="0"/>
              <a:t>"/&gt;</a:t>
            </a:r>
          </a:p>
          <a:p>
            <a:pPr marL="0" indent="0">
              <a:buNone/>
            </a:pPr>
            <a:r>
              <a:rPr lang="en-US" sz="4200" dirty="0"/>
              <a:t>          &lt;/</a:t>
            </a:r>
            <a:r>
              <a:rPr lang="en-US" sz="4200" dirty="0" err="1"/>
              <a:t>intervalfromdate</a:t>
            </a:r>
            <a:r>
              <a:rPr lang="en-US" sz="4200" dirty="0"/>
              <a:t>&gt;</a:t>
            </a:r>
          </a:p>
          <a:p>
            <a:pPr marL="0" indent="0">
              <a:buNone/>
            </a:pPr>
            <a:r>
              <a:rPr lang="en-US" sz="4200" dirty="0"/>
              <a:t>          &lt;</a:t>
            </a:r>
            <a:r>
              <a:rPr lang="en-US" sz="4200" dirty="0" err="1"/>
              <a:t>intervaltodate</a:t>
            </a:r>
            <a:r>
              <a:rPr lang="en-US" sz="4200" dirty="0"/>
              <a:t>&gt;</a:t>
            </a:r>
          </a:p>
          <a:p>
            <a:pPr marL="0" indent="0">
              <a:buNone/>
            </a:pPr>
            <a:r>
              <a:rPr lang="en-US" sz="4200" dirty="0"/>
              <a:t>            </a:t>
            </a:r>
            <a:r>
              <a:rPr lang="en-US" sz="4200" b="1" dirty="0"/>
              <a:t>&lt;reference attribute="</a:t>
            </a:r>
            <a:r>
              <a:rPr lang="en-US" sz="4200" b="1" dirty="0" err="1"/>
              <a:t>dateOfDeath</a:t>
            </a:r>
            <a:r>
              <a:rPr lang="en-US" sz="4200" b="1" dirty="0"/>
              <a:t>"/&gt;</a:t>
            </a:r>
          </a:p>
          <a:p>
            <a:pPr marL="0" indent="0">
              <a:buNone/>
            </a:pPr>
            <a:r>
              <a:rPr lang="en-US" sz="4200" dirty="0"/>
              <a:t>          &lt;/</a:t>
            </a:r>
            <a:r>
              <a:rPr lang="en-US" sz="4200" dirty="0" err="1"/>
              <a:t>intervaltodate</a:t>
            </a:r>
            <a:r>
              <a:rPr lang="en-US" sz="4200" dirty="0"/>
              <a:t>&gt;</a:t>
            </a:r>
          </a:p>
          <a:p>
            <a:pPr marL="0" indent="0">
              <a:buNone/>
            </a:pPr>
            <a:r>
              <a:rPr lang="en-US" sz="4200" dirty="0"/>
              <a:t>          &lt;</a:t>
            </a:r>
            <a:r>
              <a:rPr lang="en-US" sz="4200" dirty="0" err="1"/>
              <a:t>preExistenceValue</a:t>
            </a:r>
            <a:r>
              <a:rPr lang="en-US" sz="4200" dirty="0"/>
              <a:t>&gt;</a:t>
            </a:r>
          </a:p>
          <a:p>
            <a:pPr marL="0" indent="0">
              <a:buNone/>
            </a:pPr>
            <a:r>
              <a:rPr lang="en-US" sz="4200" b="1" dirty="0"/>
              <a:t>            &lt;false/&gt;</a:t>
            </a:r>
          </a:p>
          <a:p>
            <a:pPr marL="0" indent="0">
              <a:buNone/>
            </a:pPr>
            <a:r>
              <a:rPr lang="en-US" sz="4200" dirty="0"/>
              <a:t>          &lt;/</a:t>
            </a:r>
            <a:r>
              <a:rPr lang="en-US" sz="4200" dirty="0" err="1"/>
              <a:t>preExistenceValue</a:t>
            </a:r>
            <a:r>
              <a:rPr lang="en-US" sz="4200" dirty="0"/>
              <a:t>&gt;</a:t>
            </a:r>
          </a:p>
          <a:p>
            <a:pPr marL="0" indent="0">
              <a:buNone/>
            </a:pPr>
            <a:r>
              <a:rPr lang="en-US" sz="4200" dirty="0"/>
              <a:t>          &lt;</a:t>
            </a:r>
            <a:r>
              <a:rPr lang="en-US" sz="4200" dirty="0" err="1"/>
              <a:t>existenceValue</a:t>
            </a:r>
            <a:r>
              <a:rPr lang="en-US" sz="4200" dirty="0"/>
              <a:t>&gt;</a:t>
            </a:r>
          </a:p>
          <a:p>
            <a:pPr marL="0" indent="0">
              <a:buNone/>
            </a:pPr>
            <a:r>
              <a:rPr lang="en-US" sz="4200" dirty="0"/>
              <a:t>            </a:t>
            </a:r>
            <a:r>
              <a:rPr lang="en-US" sz="4200" b="1" dirty="0"/>
              <a:t>&lt;true/&gt;</a:t>
            </a:r>
          </a:p>
          <a:p>
            <a:pPr marL="0" indent="0">
              <a:buNone/>
            </a:pPr>
            <a:r>
              <a:rPr lang="en-US" sz="4200" dirty="0"/>
              <a:t>          &lt;/</a:t>
            </a:r>
            <a:r>
              <a:rPr lang="en-US" sz="4200" dirty="0" err="1"/>
              <a:t>existenceValue</a:t>
            </a:r>
            <a:r>
              <a:rPr lang="en-US" sz="4200" dirty="0"/>
              <a:t>&gt;</a:t>
            </a:r>
          </a:p>
          <a:p>
            <a:pPr marL="0" indent="0">
              <a:buNone/>
            </a:pPr>
            <a:r>
              <a:rPr lang="en-US" sz="4200" dirty="0"/>
              <a:t>          &lt;</a:t>
            </a:r>
            <a:r>
              <a:rPr lang="en-US" sz="4200" dirty="0" err="1"/>
              <a:t>postExistenceValue</a:t>
            </a:r>
            <a:r>
              <a:rPr lang="en-US" sz="4200" dirty="0"/>
              <a:t>&gt;</a:t>
            </a:r>
          </a:p>
          <a:p>
            <a:pPr marL="0" indent="0">
              <a:buNone/>
            </a:pPr>
            <a:r>
              <a:rPr lang="en-US" sz="4200" dirty="0"/>
              <a:t>            </a:t>
            </a:r>
            <a:r>
              <a:rPr lang="en-US" sz="4200" b="1" dirty="0"/>
              <a:t>&lt;false/&gt;</a:t>
            </a:r>
          </a:p>
          <a:p>
            <a:pPr marL="0" indent="0">
              <a:buNone/>
            </a:pPr>
            <a:r>
              <a:rPr lang="en-US" sz="4200" dirty="0"/>
              <a:t>          &lt;/</a:t>
            </a:r>
            <a:r>
              <a:rPr lang="en-US" sz="4200" dirty="0" err="1"/>
              <a:t>postExistenceValue</a:t>
            </a:r>
            <a:r>
              <a:rPr lang="en-US" sz="4200" dirty="0"/>
              <a:t>&gt;</a:t>
            </a:r>
          </a:p>
          <a:p>
            <a:pPr marL="0" indent="0">
              <a:buNone/>
            </a:pPr>
            <a:r>
              <a:rPr lang="en-US" sz="4200" dirty="0"/>
              <a:t>        </a:t>
            </a:r>
            <a:r>
              <a:rPr lang="en-US" sz="4200" b="1" dirty="0"/>
              <a:t>&lt;/</a:t>
            </a:r>
            <a:r>
              <a:rPr lang="en-US" sz="4200" b="1" dirty="0" err="1"/>
              <a:t>existencetimeline</a:t>
            </a:r>
            <a:r>
              <a:rPr lang="en-US" sz="4200" b="1" dirty="0" smtClean="0"/>
              <a:t>&gt;</a:t>
            </a:r>
            <a:endParaRPr lang="en-US" sz="4200" b="1" dirty="0"/>
          </a:p>
          <a:p>
            <a:pPr marL="0" indent="0">
              <a:buNone/>
            </a:pPr>
            <a:r>
              <a:rPr lang="en-US" sz="4200" dirty="0"/>
              <a:t>      &lt;/derivation&gt;</a:t>
            </a:r>
          </a:p>
          <a:p>
            <a:pPr marL="0" indent="0">
              <a:buNone/>
            </a:pPr>
            <a:r>
              <a:rPr lang="en-US" sz="4200" dirty="0"/>
              <a:t>    &lt;/Attribute&gt;</a:t>
            </a:r>
          </a:p>
          <a:p>
            <a:pPr marL="0" indent="0">
              <a:buNone/>
            </a:pPr>
            <a:endParaRPr lang="en-US" dirty="0" smtClean="0"/>
          </a:p>
          <a:p>
            <a:pPr marL="0" indent="0">
              <a:buNone/>
            </a:pPr>
            <a:endParaRPr lang="en-US" dirty="0" smtClean="0"/>
          </a:p>
          <a:p>
            <a:pPr marL="0" indent="0">
              <a:buNone/>
            </a:pPr>
            <a:r>
              <a:rPr lang="en-US" sz="4200" dirty="0" smtClean="0"/>
              <a:t>&lt;</a:t>
            </a:r>
            <a:r>
              <a:rPr lang="en-US" sz="4200" dirty="0"/>
              <a:t>Attribute name="</a:t>
            </a:r>
            <a:r>
              <a:rPr lang="en-US" sz="4200" dirty="0" err="1"/>
              <a:t>lifeStatus</a:t>
            </a:r>
            <a:r>
              <a:rPr lang="en-US" sz="4200" dirty="0"/>
              <a:t>"&gt;</a:t>
            </a:r>
          </a:p>
          <a:p>
            <a:pPr marL="0" indent="0">
              <a:buNone/>
            </a:pPr>
            <a:r>
              <a:rPr lang="en-US" sz="4200" dirty="0"/>
              <a:t>      &lt;type&gt;</a:t>
            </a:r>
          </a:p>
          <a:p>
            <a:pPr marL="0" indent="0">
              <a:buNone/>
            </a:pPr>
            <a:r>
              <a:rPr lang="en-US" sz="4200" b="1" dirty="0"/>
              <a:t>        &lt;</a:t>
            </a:r>
            <a:r>
              <a:rPr lang="en-US" sz="4200" b="1" dirty="0" err="1"/>
              <a:t>javaclass</a:t>
            </a:r>
            <a:r>
              <a:rPr lang="en-US" sz="4200" b="1" dirty="0"/>
              <a:t> name="</a:t>
            </a:r>
            <a:r>
              <a:rPr lang="en-US" sz="4200" b="1" dirty="0" err="1"/>
              <a:t>curam.creole.value.Timeline</a:t>
            </a:r>
            <a:r>
              <a:rPr lang="en-US" sz="4200" b="1" dirty="0"/>
              <a:t>"&gt;</a:t>
            </a:r>
          </a:p>
          <a:p>
            <a:pPr marL="0" indent="0">
              <a:buNone/>
            </a:pPr>
            <a:r>
              <a:rPr lang="en-US" sz="4200" b="1" dirty="0"/>
              <a:t>          &lt;</a:t>
            </a:r>
            <a:r>
              <a:rPr lang="en-US" sz="4200" b="1" dirty="0" err="1"/>
              <a:t>javaclass</a:t>
            </a:r>
            <a:r>
              <a:rPr lang="en-US" sz="4200" b="1" dirty="0"/>
              <a:t> name="String"/&gt;</a:t>
            </a:r>
          </a:p>
          <a:p>
            <a:pPr marL="0" indent="0">
              <a:buNone/>
            </a:pPr>
            <a:r>
              <a:rPr lang="en-US" sz="4200" dirty="0"/>
              <a:t>        &lt;/</a:t>
            </a:r>
            <a:r>
              <a:rPr lang="en-US" sz="4200" dirty="0" err="1"/>
              <a:t>javaclass</a:t>
            </a:r>
            <a:r>
              <a:rPr lang="en-US" sz="4200" dirty="0"/>
              <a:t>&gt;</a:t>
            </a:r>
          </a:p>
          <a:p>
            <a:pPr marL="0" indent="0">
              <a:buNone/>
            </a:pPr>
            <a:r>
              <a:rPr lang="en-US" sz="4200" dirty="0"/>
              <a:t>      &lt;/type&gt;</a:t>
            </a:r>
          </a:p>
          <a:p>
            <a:pPr marL="0" indent="0">
              <a:buNone/>
            </a:pPr>
            <a:r>
              <a:rPr lang="en-US" sz="4200" dirty="0"/>
              <a:t>      &lt;derivation&gt;</a:t>
            </a:r>
          </a:p>
          <a:p>
            <a:pPr marL="0" indent="0">
              <a:buNone/>
            </a:pPr>
            <a:r>
              <a:rPr lang="en-US" sz="4200" dirty="0"/>
              <a:t>        </a:t>
            </a:r>
            <a:r>
              <a:rPr lang="en-US" sz="4200" b="1" dirty="0"/>
              <a:t>&lt;</a:t>
            </a:r>
            <a:r>
              <a:rPr lang="en-US" sz="4200" b="1" dirty="0" err="1"/>
              <a:t>existencetimeline</a:t>
            </a:r>
            <a:r>
              <a:rPr lang="en-US" sz="4200" b="1" dirty="0"/>
              <a:t>&gt;</a:t>
            </a:r>
          </a:p>
          <a:p>
            <a:pPr marL="0" indent="0">
              <a:buNone/>
            </a:pPr>
            <a:r>
              <a:rPr lang="en-US" sz="4200" dirty="0"/>
              <a:t>          &lt;</a:t>
            </a:r>
            <a:r>
              <a:rPr lang="en-US" sz="4200" dirty="0" err="1"/>
              <a:t>intervaltype</a:t>
            </a:r>
            <a:r>
              <a:rPr lang="en-US" sz="4200" dirty="0"/>
              <a:t>&gt;</a:t>
            </a:r>
          </a:p>
          <a:p>
            <a:pPr marL="0" indent="0">
              <a:buNone/>
            </a:pPr>
            <a:r>
              <a:rPr lang="en-US" sz="4200" dirty="0"/>
              <a:t>            &lt;</a:t>
            </a:r>
            <a:r>
              <a:rPr lang="en-US" sz="4200" dirty="0" err="1"/>
              <a:t>javaclass</a:t>
            </a:r>
            <a:r>
              <a:rPr lang="en-US" sz="4200" dirty="0"/>
              <a:t> name="String"/&gt;</a:t>
            </a:r>
          </a:p>
          <a:p>
            <a:pPr marL="0" indent="0">
              <a:buNone/>
            </a:pPr>
            <a:r>
              <a:rPr lang="en-US" sz="4200" dirty="0"/>
              <a:t>          &lt;/</a:t>
            </a:r>
            <a:r>
              <a:rPr lang="en-US" sz="4200" dirty="0" err="1"/>
              <a:t>intervaltype</a:t>
            </a:r>
            <a:r>
              <a:rPr lang="en-US" sz="4200" dirty="0"/>
              <a:t>&gt;</a:t>
            </a:r>
          </a:p>
          <a:p>
            <a:pPr marL="0" indent="0">
              <a:buNone/>
            </a:pPr>
            <a:r>
              <a:rPr lang="en-US" sz="4200" dirty="0"/>
              <a:t>          &lt;</a:t>
            </a:r>
            <a:r>
              <a:rPr lang="en-US" sz="4200" dirty="0" err="1"/>
              <a:t>intervalfromdate</a:t>
            </a:r>
            <a:r>
              <a:rPr lang="en-US" sz="4200" dirty="0"/>
              <a:t>&gt;</a:t>
            </a:r>
          </a:p>
          <a:p>
            <a:pPr marL="0" indent="0">
              <a:buNone/>
            </a:pPr>
            <a:r>
              <a:rPr lang="en-US" sz="4200" dirty="0"/>
              <a:t>            </a:t>
            </a:r>
            <a:r>
              <a:rPr lang="en-US" sz="4200" b="1" dirty="0"/>
              <a:t>&lt;reference attribute="</a:t>
            </a:r>
            <a:r>
              <a:rPr lang="en-US" sz="4200" b="1" dirty="0" err="1"/>
              <a:t>dateOfBirth</a:t>
            </a:r>
            <a:r>
              <a:rPr lang="en-US" sz="4200" b="1" dirty="0"/>
              <a:t>"/&gt;</a:t>
            </a:r>
          </a:p>
          <a:p>
            <a:pPr marL="0" indent="0">
              <a:buNone/>
            </a:pPr>
            <a:r>
              <a:rPr lang="en-US" sz="4200" dirty="0"/>
              <a:t>          &lt;/</a:t>
            </a:r>
            <a:r>
              <a:rPr lang="en-US" sz="4200" dirty="0" err="1"/>
              <a:t>intervalfromdate</a:t>
            </a:r>
            <a:r>
              <a:rPr lang="en-US" sz="4200" dirty="0"/>
              <a:t>&gt;</a:t>
            </a:r>
          </a:p>
          <a:p>
            <a:pPr marL="0" indent="0">
              <a:buNone/>
            </a:pPr>
            <a:r>
              <a:rPr lang="en-US" sz="4200" dirty="0"/>
              <a:t>          &lt;</a:t>
            </a:r>
            <a:r>
              <a:rPr lang="en-US" sz="4200" dirty="0" err="1"/>
              <a:t>intervaltodate</a:t>
            </a:r>
            <a:r>
              <a:rPr lang="en-US" sz="4200" dirty="0"/>
              <a:t>&gt;</a:t>
            </a:r>
          </a:p>
          <a:p>
            <a:pPr marL="0" indent="0">
              <a:buNone/>
            </a:pPr>
            <a:r>
              <a:rPr lang="en-US" sz="4200" dirty="0"/>
              <a:t>            </a:t>
            </a:r>
            <a:r>
              <a:rPr lang="en-US" sz="4200" b="1" dirty="0"/>
              <a:t>&lt;reference attribute="</a:t>
            </a:r>
            <a:r>
              <a:rPr lang="en-US" sz="4200" b="1" dirty="0" err="1"/>
              <a:t>dateOfDeath</a:t>
            </a:r>
            <a:r>
              <a:rPr lang="en-US" sz="4200" b="1" dirty="0"/>
              <a:t>"/&gt;</a:t>
            </a:r>
          </a:p>
          <a:p>
            <a:pPr marL="0" indent="0">
              <a:buNone/>
            </a:pPr>
            <a:r>
              <a:rPr lang="en-US" sz="4200" dirty="0"/>
              <a:t>          &lt;/</a:t>
            </a:r>
            <a:r>
              <a:rPr lang="en-US" sz="4200" dirty="0" err="1"/>
              <a:t>intervaltodate</a:t>
            </a:r>
            <a:r>
              <a:rPr lang="en-US" sz="4200" dirty="0"/>
              <a:t>&gt;</a:t>
            </a:r>
          </a:p>
          <a:p>
            <a:pPr marL="0" indent="0">
              <a:buNone/>
            </a:pPr>
            <a:r>
              <a:rPr lang="en-US" sz="4200" dirty="0"/>
              <a:t>          &lt;</a:t>
            </a:r>
            <a:r>
              <a:rPr lang="en-US" sz="4200" dirty="0" err="1"/>
              <a:t>preExistenceValue</a:t>
            </a:r>
            <a:r>
              <a:rPr lang="en-US" sz="4200" dirty="0"/>
              <a:t>&gt;</a:t>
            </a:r>
          </a:p>
          <a:p>
            <a:pPr marL="0" indent="0">
              <a:buNone/>
            </a:pPr>
            <a:r>
              <a:rPr lang="en-US" sz="4200" b="1" dirty="0"/>
              <a:t>            &lt;String value="Before Birth"/&gt;</a:t>
            </a:r>
          </a:p>
          <a:p>
            <a:pPr marL="0" indent="0">
              <a:buNone/>
            </a:pPr>
            <a:r>
              <a:rPr lang="en-US" sz="4200" dirty="0"/>
              <a:t>          &lt;/</a:t>
            </a:r>
            <a:r>
              <a:rPr lang="en-US" sz="4200" dirty="0" err="1"/>
              <a:t>preExistenceValue</a:t>
            </a:r>
            <a:r>
              <a:rPr lang="en-US" sz="4200" dirty="0"/>
              <a:t>&gt;</a:t>
            </a:r>
          </a:p>
          <a:p>
            <a:pPr marL="0" indent="0">
              <a:buNone/>
            </a:pPr>
            <a:r>
              <a:rPr lang="en-US" sz="4200" dirty="0"/>
              <a:t>          &lt;</a:t>
            </a:r>
            <a:r>
              <a:rPr lang="en-US" sz="4200" dirty="0" err="1"/>
              <a:t>existenceValue</a:t>
            </a:r>
            <a:r>
              <a:rPr lang="en-US" sz="4200" dirty="0"/>
              <a:t>&gt;</a:t>
            </a:r>
          </a:p>
          <a:p>
            <a:pPr marL="0" indent="0">
              <a:buNone/>
            </a:pPr>
            <a:r>
              <a:rPr lang="en-US" sz="4200" b="1" dirty="0"/>
              <a:t>            &lt;String value="During Lifetime"/&gt;</a:t>
            </a:r>
          </a:p>
          <a:p>
            <a:pPr marL="0" indent="0">
              <a:buNone/>
            </a:pPr>
            <a:r>
              <a:rPr lang="en-US" sz="4200" dirty="0"/>
              <a:t>          &lt;/</a:t>
            </a:r>
            <a:r>
              <a:rPr lang="en-US" sz="4200" dirty="0" err="1"/>
              <a:t>existenceValue</a:t>
            </a:r>
            <a:r>
              <a:rPr lang="en-US" sz="4200" dirty="0"/>
              <a:t>&gt;</a:t>
            </a:r>
          </a:p>
          <a:p>
            <a:pPr marL="0" indent="0">
              <a:buNone/>
            </a:pPr>
            <a:r>
              <a:rPr lang="en-US" sz="4200" dirty="0"/>
              <a:t>          &lt;</a:t>
            </a:r>
            <a:r>
              <a:rPr lang="en-US" sz="4200" dirty="0" err="1"/>
              <a:t>postExistenceValue</a:t>
            </a:r>
            <a:r>
              <a:rPr lang="en-US" sz="4200" dirty="0"/>
              <a:t>&gt;</a:t>
            </a:r>
          </a:p>
          <a:p>
            <a:pPr marL="0" indent="0">
              <a:buNone/>
            </a:pPr>
            <a:r>
              <a:rPr lang="en-US" sz="4200" b="1" dirty="0"/>
              <a:t>            &lt;String value="After Death"/&gt;</a:t>
            </a:r>
          </a:p>
          <a:p>
            <a:pPr marL="0" indent="0">
              <a:buNone/>
            </a:pPr>
            <a:r>
              <a:rPr lang="en-US" sz="4200" dirty="0"/>
              <a:t>          &lt;/</a:t>
            </a:r>
            <a:r>
              <a:rPr lang="en-US" sz="4200" dirty="0" err="1"/>
              <a:t>postExistenceValue</a:t>
            </a:r>
            <a:r>
              <a:rPr lang="en-US" sz="4200" dirty="0"/>
              <a:t>&gt;</a:t>
            </a:r>
          </a:p>
          <a:p>
            <a:pPr marL="0" indent="0">
              <a:buNone/>
            </a:pPr>
            <a:r>
              <a:rPr lang="en-US" sz="4200" dirty="0"/>
              <a:t>        </a:t>
            </a:r>
            <a:r>
              <a:rPr lang="en-US" sz="4200" b="1" dirty="0"/>
              <a:t>&lt;/</a:t>
            </a:r>
            <a:r>
              <a:rPr lang="en-US" sz="4200" b="1" dirty="0" err="1"/>
              <a:t>existencetimeline</a:t>
            </a:r>
            <a:r>
              <a:rPr lang="en-US" sz="4200" b="1" dirty="0" smtClean="0"/>
              <a:t>&gt;</a:t>
            </a:r>
            <a:endParaRPr lang="en-US" sz="4200" b="1" dirty="0"/>
          </a:p>
          <a:p>
            <a:pPr marL="0" indent="0">
              <a:buNone/>
            </a:pPr>
            <a:r>
              <a:rPr lang="en-US" sz="4200" dirty="0"/>
              <a:t>      &lt;/derivation&gt;</a:t>
            </a:r>
          </a:p>
          <a:p>
            <a:pPr marL="0" indent="0">
              <a:buNone/>
            </a:pPr>
            <a:r>
              <a:rPr lang="en-US" sz="4200" dirty="0"/>
              <a:t>    &lt;/Attribute&gt;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9675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Content Placeholder 2"/>
          <p:cNvSpPr>
            <a:spLocks noGrp="1"/>
          </p:cNvSpPr>
          <p:nvPr>
            <p:ph idx="1"/>
          </p:nvPr>
        </p:nvSpPr>
        <p:spPr/>
        <p:txBody>
          <a:bodyPr numCol="2">
            <a:normAutofit fontScale="40000" lnSpcReduction="20000"/>
          </a:bodyPr>
          <a:lstStyle/>
          <a:p>
            <a:pPr marL="0" indent="0">
              <a:buNone/>
            </a:pPr>
            <a:r>
              <a:rPr lang="en-US" b="1" dirty="0"/>
              <a:t>&lt;!-- All the lone parents in the household --&gt;</a:t>
            </a:r>
          </a:p>
          <a:p>
            <a:pPr marL="0" indent="0">
              <a:buNone/>
            </a:pPr>
            <a:r>
              <a:rPr lang="en-US" dirty="0"/>
              <a:t>    &lt;Attribute name="</a:t>
            </a:r>
            <a:r>
              <a:rPr lang="en-US" dirty="0" err="1"/>
              <a:t>loneParents</a:t>
            </a:r>
            <a:r>
              <a:rPr lang="en-US" dirty="0"/>
              <a:t>"&gt;</a:t>
            </a:r>
          </a:p>
          <a:p>
            <a:pPr marL="0" indent="0">
              <a:buNone/>
            </a:pPr>
            <a:r>
              <a:rPr lang="en-US" dirty="0"/>
              <a:t>      &lt;type&gt;</a:t>
            </a:r>
          </a:p>
          <a:p>
            <a:pPr marL="0" indent="0">
              <a:buNone/>
            </a:pPr>
            <a:r>
              <a:rPr lang="en-US" dirty="0"/>
              <a:t>        &lt;</a:t>
            </a:r>
            <a:r>
              <a:rPr lang="en-US" dirty="0" err="1"/>
              <a:t>javaclass</a:t>
            </a:r>
            <a:r>
              <a:rPr lang="en-US" dirty="0"/>
              <a:t> name="List"&gt;</a:t>
            </a:r>
          </a:p>
          <a:p>
            <a:pPr marL="0" indent="0">
              <a:buNone/>
            </a:pPr>
            <a:r>
              <a:rPr lang="en-US" dirty="0"/>
              <a:t>          &lt;</a:t>
            </a:r>
            <a:r>
              <a:rPr lang="en-US" dirty="0" err="1"/>
              <a:t>ruleclass</a:t>
            </a:r>
            <a:r>
              <a:rPr lang="en-US" dirty="0"/>
              <a:t> name="Person"/&gt;</a:t>
            </a:r>
          </a:p>
          <a:p>
            <a:pPr marL="0" indent="0">
              <a:buNone/>
            </a:pPr>
            <a:r>
              <a:rPr lang="en-US" dirty="0"/>
              <a:t>        &lt;/</a:t>
            </a:r>
            <a:r>
              <a:rPr lang="en-US" dirty="0" err="1"/>
              <a:t>javaclass</a:t>
            </a:r>
            <a:r>
              <a:rPr lang="en-US" dirty="0"/>
              <a:t>&gt;</a:t>
            </a:r>
          </a:p>
          <a:p>
            <a:pPr marL="0" indent="0">
              <a:buNone/>
            </a:pPr>
            <a:r>
              <a:rPr lang="en-US" dirty="0"/>
              <a:t>      &lt;/type&gt;</a:t>
            </a:r>
          </a:p>
          <a:p>
            <a:pPr marL="0" indent="0">
              <a:buNone/>
            </a:pPr>
            <a:r>
              <a:rPr lang="en-US" dirty="0"/>
              <a:t>      &lt;derivation&gt;</a:t>
            </a:r>
          </a:p>
          <a:p>
            <a:pPr marL="0" indent="0">
              <a:buNone/>
            </a:pPr>
            <a:r>
              <a:rPr lang="en-US" dirty="0"/>
              <a:t>        </a:t>
            </a:r>
            <a:r>
              <a:rPr lang="en-US" b="1" dirty="0"/>
              <a:t>&lt;filter&gt;</a:t>
            </a:r>
          </a:p>
          <a:p>
            <a:pPr marL="0" indent="0">
              <a:buNone/>
            </a:pPr>
            <a:r>
              <a:rPr lang="en-US" b="1" dirty="0" smtClean="0"/>
              <a:t>          &lt;list&gt;</a:t>
            </a:r>
          </a:p>
          <a:p>
            <a:pPr marL="0" indent="0">
              <a:buNone/>
            </a:pPr>
            <a:r>
              <a:rPr lang="en-US" dirty="0" smtClean="0"/>
              <a:t>            </a:t>
            </a:r>
            <a:r>
              <a:rPr lang="en-US" b="1" dirty="0" smtClean="0"/>
              <a:t>&lt;reference attribute="members"/&gt;</a:t>
            </a:r>
          </a:p>
          <a:p>
            <a:pPr marL="0" indent="0">
              <a:buNone/>
            </a:pPr>
            <a:r>
              <a:rPr lang="en-US" dirty="0" smtClean="0"/>
              <a:t>          </a:t>
            </a:r>
            <a:r>
              <a:rPr lang="en-US" b="1" dirty="0"/>
              <a:t>&lt;/list&gt;</a:t>
            </a:r>
          </a:p>
          <a:p>
            <a:pPr marL="0" indent="0">
              <a:buNone/>
            </a:pPr>
            <a:r>
              <a:rPr lang="en-US" b="1" dirty="0"/>
              <a:t>          &lt;</a:t>
            </a:r>
            <a:r>
              <a:rPr lang="en-US" b="1" dirty="0" err="1"/>
              <a:t>listitemexpression</a:t>
            </a:r>
            <a:r>
              <a:rPr lang="en-US" b="1" dirty="0"/>
              <a:t>&gt;</a:t>
            </a:r>
          </a:p>
          <a:p>
            <a:pPr marL="0" indent="0">
              <a:buNone/>
            </a:pPr>
            <a:r>
              <a:rPr lang="en-US" dirty="0"/>
              <a:t>            &lt;all&gt;</a:t>
            </a:r>
          </a:p>
          <a:p>
            <a:pPr marL="0" indent="0">
              <a:buNone/>
            </a:pPr>
            <a:r>
              <a:rPr lang="en-US" dirty="0"/>
              <a:t>              &lt;</a:t>
            </a:r>
            <a:r>
              <a:rPr lang="en-US" dirty="0" err="1"/>
              <a:t>fixedlist</a:t>
            </a:r>
            <a:r>
              <a:rPr lang="en-US" dirty="0"/>
              <a:t>&gt;</a:t>
            </a:r>
          </a:p>
          <a:p>
            <a:pPr marL="0" indent="0">
              <a:buNone/>
            </a:pPr>
            <a:r>
              <a:rPr lang="en-US" dirty="0"/>
              <a:t>                &lt;</a:t>
            </a:r>
            <a:r>
              <a:rPr lang="en-US" dirty="0" err="1"/>
              <a:t>listof</a:t>
            </a:r>
            <a:r>
              <a:rPr lang="en-US" dirty="0"/>
              <a:t>&gt;</a:t>
            </a:r>
          </a:p>
          <a:p>
            <a:pPr marL="0" indent="0">
              <a:buNone/>
            </a:pPr>
            <a:r>
              <a:rPr lang="en-US" dirty="0"/>
              <a:t>                  &lt;</a:t>
            </a:r>
            <a:r>
              <a:rPr lang="en-US" dirty="0" err="1"/>
              <a:t>javaclass</a:t>
            </a:r>
            <a:r>
              <a:rPr lang="en-US" dirty="0"/>
              <a:t> name="Boolean"/&gt;</a:t>
            </a:r>
          </a:p>
          <a:p>
            <a:pPr marL="0" indent="0">
              <a:buNone/>
            </a:pPr>
            <a:r>
              <a:rPr lang="en-US" dirty="0"/>
              <a:t>                &lt;/</a:t>
            </a:r>
            <a:r>
              <a:rPr lang="en-US" dirty="0" err="1"/>
              <a:t>listof</a:t>
            </a:r>
            <a:r>
              <a:rPr lang="en-US" dirty="0"/>
              <a:t>&gt;</a:t>
            </a:r>
          </a:p>
          <a:p>
            <a:pPr marL="0" indent="0">
              <a:buNone/>
            </a:pPr>
            <a:r>
              <a:rPr lang="en-US" dirty="0"/>
              <a:t>                &lt;members</a:t>
            </a:r>
            <a:r>
              <a:rPr lang="en-US" dirty="0" smtClean="0"/>
              <a:t>&gt;</a:t>
            </a:r>
            <a:endParaRPr lang="en-US" dirty="0"/>
          </a:p>
          <a:p>
            <a:pPr marL="0" indent="0">
              <a:buNone/>
            </a:pPr>
            <a:r>
              <a:rPr lang="en-US" dirty="0"/>
              <a:t>                  </a:t>
            </a:r>
            <a:r>
              <a:rPr lang="en-US" b="1" dirty="0"/>
              <a:t>&lt;!-- No spouse --&gt;</a:t>
            </a:r>
          </a:p>
          <a:p>
            <a:pPr marL="0" indent="0">
              <a:buNone/>
            </a:pPr>
            <a:r>
              <a:rPr lang="en-US" dirty="0"/>
              <a:t>                  &lt;equals&gt;</a:t>
            </a:r>
          </a:p>
          <a:p>
            <a:pPr marL="0" indent="0">
              <a:buNone/>
            </a:pPr>
            <a:r>
              <a:rPr lang="en-US" dirty="0"/>
              <a:t>                    </a:t>
            </a:r>
            <a:r>
              <a:rPr lang="en-US" b="1" dirty="0"/>
              <a:t>&lt;reference attribute="spouse"&gt;</a:t>
            </a:r>
          </a:p>
          <a:p>
            <a:pPr marL="0" indent="0">
              <a:buNone/>
            </a:pPr>
            <a:r>
              <a:rPr lang="en-US" dirty="0"/>
              <a:t>                      &lt;current/&gt;</a:t>
            </a:r>
          </a:p>
          <a:p>
            <a:pPr marL="0" indent="0">
              <a:buNone/>
            </a:pPr>
            <a:r>
              <a:rPr lang="en-US" dirty="0"/>
              <a:t>                    &lt;/reference&gt;</a:t>
            </a:r>
          </a:p>
          <a:p>
            <a:pPr marL="0" indent="0">
              <a:buNone/>
            </a:pPr>
            <a:r>
              <a:rPr lang="en-US" dirty="0"/>
              <a:t>                    &lt;null/&gt;</a:t>
            </a:r>
          </a:p>
          <a:p>
            <a:pPr marL="0" indent="0">
              <a:buNone/>
            </a:pPr>
            <a:r>
              <a:rPr lang="en-US" dirty="0"/>
              <a:t>                  &lt;/equals&gt;</a:t>
            </a:r>
          </a:p>
          <a:p>
            <a:pPr marL="0" indent="0">
              <a:buNone/>
            </a:pPr>
            <a:r>
              <a:rPr lang="en-US" dirty="0"/>
              <a:t>                  </a:t>
            </a:r>
            <a:r>
              <a:rPr lang="en-US" b="1" dirty="0"/>
              <a:t>&lt;!-- At least one child --&gt;</a:t>
            </a:r>
          </a:p>
          <a:p>
            <a:pPr marL="0" indent="0">
              <a:buNone/>
            </a:pPr>
            <a:r>
              <a:rPr lang="en-US" dirty="0"/>
              <a:t>                  &lt;not&gt;</a:t>
            </a:r>
          </a:p>
          <a:p>
            <a:pPr marL="0" indent="0">
              <a:buNone/>
            </a:pPr>
            <a:r>
              <a:rPr lang="en-US" dirty="0"/>
              <a:t>                    </a:t>
            </a:r>
            <a:r>
              <a:rPr lang="en-US" dirty="0" smtClean="0"/>
              <a:t>&lt;</a:t>
            </a:r>
            <a:r>
              <a:rPr lang="en-US" dirty="0"/>
              <a:t>property name="</a:t>
            </a:r>
            <a:r>
              <a:rPr lang="en-US" dirty="0" err="1"/>
              <a:t>isEmpty</a:t>
            </a:r>
            <a:r>
              <a:rPr lang="en-US" dirty="0"/>
              <a:t>"&gt;</a:t>
            </a:r>
          </a:p>
          <a:p>
            <a:pPr marL="0" indent="0">
              <a:buNone/>
            </a:pPr>
            <a:r>
              <a:rPr lang="en-US" dirty="0"/>
              <a:t>                      &lt;object&gt;</a:t>
            </a:r>
          </a:p>
          <a:p>
            <a:pPr marL="0" indent="0">
              <a:buNone/>
            </a:pPr>
            <a:r>
              <a:rPr lang="en-US" dirty="0"/>
              <a:t>                        </a:t>
            </a:r>
            <a:r>
              <a:rPr lang="en-US" b="1" dirty="0"/>
              <a:t>&lt;reference attribute="children"&gt;</a:t>
            </a:r>
          </a:p>
          <a:p>
            <a:pPr marL="0" indent="0">
              <a:buNone/>
            </a:pPr>
            <a:r>
              <a:rPr lang="en-US" dirty="0"/>
              <a:t>                          &lt;current/&gt;</a:t>
            </a:r>
          </a:p>
          <a:p>
            <a:pPr marL="0" indent="0">
              <a:buNone/>
            </a:pPr>
            <a:r>
              <a:rPr lang="en-US" b="1" dirty="0"/>
              <a:t>                        &lt;/reference&gt;</a:t>
            </a:r>
          </a:p>
          <a:p>
            <a:pPr marL="0" indent="0">
              <a:buNone/>
            </a:pPr>
            <a:r>
              <a:rPr lang="en-US" dirty="0"/>
              <a:t>                      &lt;/object&gt;</a:t>
            </a:r>
          </a:p>
          <a:p>
            <a:pPr marL="0" indent="0">
              <a:buNone/>
            </a:pPr>
            <a:r>
              <a:rPr lang="en-US" dirty="0"/>
              <a:t>                    &lt;/property&gt;</a:t>
            </a:r>
          </a:p>
          <a:p>
            <a:pPr marL="0" indent="0">
              <a:buNone/>
            </a:pPr>
            <a:r>
              <a:rPr lang="en-US" dirty="0"/>
              <a:t>                  &lt;/not&gt;</a:t>
            </a:r>
          </a:p>
          <a:p>
            <a:pPr marL="0" indent="0">
              <a:buNone/>
            </a:pPr>
            <a:r>
              <a:rPr lang="en-US" dirty="0"/>
              <a:t>                &lt;/members&gt;</a:t>
            </a:r>
          </a:p>
          <a:p>
            <a:pPr marL="0" indent="0">
              <a:buNone/>
            </a:pPr>
            <a:r>
              <a:rPr lang="en-US" dirty="0"/>
              <a:t>              &lt;/</a:t>
            </a:r>
            <a:r>
              <a:rPr lang="en-US" dirty="0" err="1"/>
              <a:t>fixedlist</a:t>
            </a:r>
            <a:r>
              <a:rPr lang="en-US" dirty="0"/>
              <a:t>&gt;</a:t>
            </a:r>
          </a:p>
          <a:p>
            <a:pPr marL="0" indent="0">
              <a:buNone/>
            </a:pPr>
            <a:r>
              <a:rPr lang="en-US" dirty="0"/>
              <a:t>            &lt;/all&gt;</a:t>
            </a:r>
          </a:p>
          <a:p>
            <a:pPr marL="0" indent="0">
              <a:buNone/>
            </a:pPr>
            <a:r>
              <a:rPr lang="en-US" dirty="0"/>
              <a:t>          </a:t>
            </a:r>
            <a:r>
              <a:rPr lang="en-US" b="1" dirty="0"/>
              <a:t>&lt;/</a:t>
            </a:r>
            <a:r>
              <a:rPr lang="en-US" b="1" dirty="0" err="1"/>
              <a:t>listitemexpression</a:t>
            </a:r>
            <a:r>
              <a:rPr lang="en-US" b="1" dirty="0"/>
              <a:t>&gt;</a:t>
            </a:r>
          </a:p>
          <a:p>
            <a:pPr marL="0" indent="0">
              <a:buNone/>
            </a:pPr>
            <a:r>
              <a:rPr lang="en-US" dirty="0"/>
              <a:t>        </a:t>
            </a:r>
            <a:r>
              <a:rPr lang="en-US" b="1" dirty="0"/>
              <a:t>&lt;/filter&gt;</a:t>
            </a:r>
          </a:p>
          <a:p>
            <a:pPr marL="0" indent="0">
              <a:buNone/>
            </a:pPr>
            <a:r>
              <a:rPr lang="en-US" dirty="0"/>
              <a:t>      &lt;/derivation&gt;</a:t>
            </a:r>
          </a:p>
          <a:p>
            <a:pPr marL="0" indent="0">
              <a:buNone/>
            </a:pPr>
            <a:r>
              <a:rPr lang="en-US" dirty="0"/>
              <a:t>    &lt;/Attribute&gt;</a:t>
            </a:r>
          </a:p>
          <a:p>
            <a:pPr marL="0" indent="0">
              <a:buNone/>
            </a:pPr>
            <a:endParaRPr lang="en-US" dirty="0"/>
          </a:p>
        </p:txBody>
      </p:sp>
    </p:spTree>
    <p:extLst>
      <p:ext uri="{BB962C8B-B14F-4D97-AF65-F5344CB8AC3E}">
        <p14:creationId xmlns:p14="http://schemas.microsoft.com/office/powerpoint/2010/main" val="1166526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Timelineoperation</a:t>
            </a:r>
            <a:r>
              <a:rPr lang="en-US" dirty="0" smtClean="0"/>
              <a:t>, </a:t>
            </a:r>
            <a:r>
              <a:rPr lang="en-US" dirty="0" err="1" smtClean="0"/>
              <a:t>intervalvalue</a:t>
            </a:r>
            <a:endParaRPr lang="en-US" dirty="0"/>
          </a:p>
        </p:txBody>
      </p:sp>
      <p:sp>
        <p:nvSpPr>
          <p:cNvPr id="3" name="Content Placeholder 2"/>
          <p:cNvSpPr>
            <a:spLocks noGrp="1"/>
          </p:cNvSpPr>
          <p:nvPr>
            <p:ph idx="1"/>
          </p:nvPr>
        </p:nvSpPr>
        <p:spPr/>
        <p:txBody>
          <a:bodyPr numCol="2">
            <a:normAutofit fontScale="32500" lnSpcReduction="20000"/>
          </a:bodyPr>
          <a:lstStyle/>
          <a:p>
            <a:pPr marL="0" indent="0">
              <a:buNone/>
            </a:pPr>
            <a:r>
              <a:rPr lang="en-US" dirty="0"/>
              <a:t> </a:t>
            </a:r>
            <a:r>
              <a:rPr lang="en-US" sz="3700" dirty="0"/>
              <a:t>&lt;!--</a:t>
            </a:r>
          </a:p>
          <a:p>
            <a:pPr marL="0" indent="0">
              <a:buNone/>
            </a:pPr>
            <a:r>
              <a:rPr lang="en-US" sz="3700" dirty="0"/>
              <a:t>     The person qualified for benefit if (on any particular day)</a:t>
            </a:r>
          </a:p>
          <a:p>
            <a:pPr marL="0" indent="0">
              <a:buNone/>
            </a:pPr>
            <a:r>
              <a:rPr lang="en-US" sz="3700" dirty="0"/>
              <a:t>     the person is alive and the total value of the person's assets</a:t>
            </a:r>
          </a:p>
          <a:p>
            <a:pPr marL="0" indent="0">
              <a:buNone/>
            </a:pPr>
            <a:r>
              <a:rPr lang="en-US" sz="3700" dirty="0"/>
              <a:t>     does not exceed the maximum asset threshold.</a:t>
            </a:r>
          </a:p>
          <a:p>
            <a:pPr marL="0" indent="0">
              <a:buNone/>
            </a:pPr>
            <a:r>
              <a:rPr lang="en-US" sz="3700" dirty="0"/>
              <a:t>      --&gt;</a:t>
            </a:r>
          </a:p>
          <a:p>
            <a:pPr marL="0" indent="0">
              <a:buNone/>
            </a:pPr>
            <a:r>
              <a:rPr lang="en-US" sz="3700" dirty="0"/>
              <a:t>    &lt;Attribute name="</a:t>
            </a:r>
            <a:r>
              <a:rPr lang="en-US" sz="3700" dirty="0" err="1"/>
              <a:t>qualifiesForBenefitTimeline</a:t>
            </a:r>
            <a:r>
              <a:rPr lang="en-US" sz="3700" dirty="0"/>
              <a:t>"&gt;</a:t>
            </a:r>
          </a:p>
          <a:p>
            <a:pPr marL="0" indent="0">
              <a:buNone/>
            </a:pPr>
            <a:r>
              <a:rPr lang="en-US" sz="3700" dirty="0"/>
              <a:t>      &lt;type&gt;</a:t>
            </a:r>
          </a:p>
          <a:p>
            <a:pPr marL="0" indent="0">
              <a:buNone/>
            </a:pPr>
            <a:r>
              <a:rPr lang="en-US" sz="3700" b="1" dirty="0"/>
              <a:t>        &lt;</a:t>
            </a:r>
            <a:r>
              <a:rPr lang="en-US" sz="3700" b="1" dirty="0" err="1"/>
              <a:t>javaclass</a:t>
            </a:r>
            <a:r>
              <a:rPr lang="en-US" sz="3700" b="1" dirty="0"/>
              <a:t> name="</a:t>
            </a:r>
            <a:r>
              <a:rPr lang="en-US" sz="3700" b="1" dirty="0" err="1"/>
              <a:t>curam.creole.value.Timeline</a:t>
            </a:r>
            <a:r>
              <a:rPr lang="en-US" sz="3700" b="1" dirty="0"/>
              <a:t>"&gt;</a:t>
            </a:r>
          </a:p>
          <a:p>
            <a:pPr marL="0" indent="0">
              <a:buNone/>
            </a:pPr>
            <a:r>
              <a:rPr lang="en-US" sz="3700" b="1" dirty="0"/>
              <a:t>          &lt;</a:t>
            </a:r>
            <a:r>
              <a:rPr lang="en-US" sz="3700" b="1" dirty="0" err="1"/>
              <a:t>javaclass</a:t>
            </a:r>
            <a:r>
              <a:rPr lang="en-US" sz="3700" b="1" dirty="0"/>
              <a:t> name="Boolean"/&gt;</a:t>
            </a:r>
          </a:p>
          <a:p>
            <a:pPr marL="0" indent="0">
              <a:buNone/>
            </a:pPr>
            <a:r>
              <a:rPr lang="en-US" sz="3700" b="1" dirty="0"/>
              <a:t>        &lt;/</a:t>
            </a:r>
            <a:r>
              <a:rPr lang="en-US" sz="3700" b="1" dirty="0" err="1"/>
              <a:t>javaclass</a:t>
            </a:r>
            <a:r>
              <a:rPr lang="en-US" sz="3700" b="1" dirty="0"/>
              <a:t>&gt;</a:t>
            </a:r>
          </a:p>
          <a:p>
            <a:pPr marL="0" indent="0">
              <a:buNone/>
            </a:pPr>
            <a:r>
              <a:rPr lang="en-US" sz="3700" dirty="0"/>
              <a:t>      &lt;/type&gt;</a:t>
            </a:r>
          </a:p>
          <a:p>
            <a:pPr marL="0" indent="0">
              <a:buNone/>
            </a:pPr>
            <a:r>
              <a:rPr lang="en-US" sz="3700" dirty="0"/>
              <a:t>      &lt;derivation&gt;</a:t>
            </a:r>
          </a:p>
          <a:p>
            <a:pPr marL="0" indent="0">
              <a:buNone/>
            </a:pPr>
            <a:r>
              <a:rPr lang="en-US" sz="3700" dirty="0"/>
              <a:t>        </a:t>
            </a:r>
            <a:r>
              <a:rPr lang="en-US" sz="3700" b="1" dirty="0"/>
              <a:t>&lt;</a:t>
            </a:r>
            <a:r>
              <a:rPr lang="en-US" sz="3700" b="1" dirty="0" err="1"/>
              <a:t>timelineoperation</a:t>
            </a:r>
            <a:r>
              <a:rPr lang="en-US" sz="3700" b="1" dirty="0"/>
              <a:t>&gt;</a:t>
            </a:r>
          </a:p>
          <a:p>
            <a:pPr marL="0" indent="0">
              <a:buNone/>
            </a:pPr>
            <a:r>
              <a:rPr lang="en-US" sz="3700" dirty="0"/>
              <a:t>          </a:t>
            </a:r>
            <a:r>
              <a:rPr lang="en-US" sz="3700" b="1" dirty="0"/>
              <a:t>&lt;all&gt;</a:t>
            </a:r>
          </a:p>
          <a:p>
            <a:pPr marL="0" indent="0">
              <a:buNone/>
            </a:pPr>
            <a:r>
              <a:rPr lang="en-US" sz="3700" dirty="0"/>
              <a:t>            </a:t>
            </a:r>
            <a:r>
              <a:rPr lang="en-US" sz="3700" b="1" dirty="0"/>
              <a:t>&lt;</a:t>
            </a:r>
            <a:r>
              <a:rPr lang="en-US" sz="3700" b="1" dirty="0" err="1"/>
              <a:t>fixedlist</a:t>
            </a:r>
            <a:r>
              <a:rPr lang="en-US" sz="3700" b="1" dirty="0"/>
              <a:t>&gt;</a:t>
            </a:r>
          </a:p>
          <a:p>
            <a:pPr marL="0" indent="0">
              <a:buNone/>
            </a:pPr>
            <a:r>
              <a:rPr lang="en-US" sz="3700" dirty="0"/>
              <a:t>              &lt;</a:t>
            </a:r>
            <a:r>
              <a:rPr lang="en-US" sz="3700" dirty="0" err="1"/>
              <a:t>listof</a:t>
            </a:r>
            <a:r>
              <a:rPr lang="en-US" sz="3700" dirty="0"/>
              <a:t>&gt;</a:t>
            </a:r>
          </a:p>
          <a:p>
            <a:pPr marL="0" indent="0">
              <a:buNone/>
            </a:pPr>
            <a:r>
              <a:rPr lang="en-US" sz="3700" dirty="0"/>
              <a:t>                &lt;</a:t>
            </a:r>
            <a:r>
              <a:rPr lang="en-US" sz="3700" dirty="0" err="1"/>
              <a:t>javaclass</a:t>
            </a:r>
            <a:r>
              <a:rPr lang="en-US" sz="3700" dirty="0"/>
              <a:t> name="Boolean"/&gt;</a:t>
            </a:r>
          </a:p>
          <a:p>
            <a:pPr marL="0" indent="0">
              <a:buNone/>
            </a:pPr>
            <a:r>
              <a:rPr lang="en-US" sz="3700" dirty="0"/>
              <a:t>              &lt;/</a:t>
            </a:r>
            <a:r>
              <a:rPr lang="en-US" sz="3700" dirty="0" err="1"/>
              <a:t>listof</a:t>
            </a:r>
            <a:r>
              <a:rPr lang="en-US" sz="3700" dirty="0"/>
              <a:t>&gt;</a:t>
            </a:r>
          </a:p>
          <a:p>
            <a:pPr marL="0" indent="0">
              <a:buNone/>
            </a:pPr>
            <a:r>
              <a:rPr lang="en-US" sz="3700" dirty="0"/>
              <a:t>              &lt;members&gt;</a:t>
            </a:r>
          </a:p>
          <a:p>
            <a:pPr marL="0" indent="0">
              <a:buNone/>
            </a:pPr>
            <a:r>
              <a:rPr lang="en-US" sz="3700" dirty="0"/>
              <a:t>                </a:t>
            </a:r>
            <a:endParaRPr lang="en-US" sz="3700" dirty="0" smtClean="0"/>
          </a:p>
          <a:p>
            <a:pPr marL="0" indent="0">
              <a:buNone/>
            </a:pPr>
            <a:r>
              <a:rPr lang="en-US" sz="3700" dirty="0" smtClean="0"/>
              <a:t>&lt;!--</a:t>
            </a:r>
            <a:endParaRPr lang="en-US" sz="3700" dirty="0"/>
          </a:p>
          <a:p>
            <a:pPr marL="0" indent="0">
              <a:buNone/>
            </a:pPr>
            <a:r>
              <a:rPr lang="en-US" sz="3700" dirty="0"/>
              <a:t>                 operate on the Timelines as if they were primitive</a:t>
            </a:r>
          </a:p>
          <a:p>
            <a:pPr marL="0" indent="0">
              <a:buNone/>
            </a:pPr>
            <a:r>
              <a:rPr lang="en-US" sz="3700" dirty="0"/>
              <a:t>                 values</a:t>
            </a:r>
          </a:p>
          <a:p>
            <a:pPr marL="0" indent="0">
              <a:buNone/>
            </a:pPr>
            <a:r>
              <a:rPr lang="en-US" sz="3700" dirty="0"/>
              <a:t>                  --&gt;</a:t>
            </a:r>
          </a:p>
          <a:p>
            <a:pPr marL="0" indent="0">
              <a:buNone/>
            </a:pPr>
            <a:r>
              <a:rPr lang="en-US" sz="3700" dirty="0"/>
              <a:t>                &lt;</a:t>
            </a:r>
            <a:r>
              <a:rPr lang="en-US" sz="3700" dirty="0" err="1"/>
              <a:t>intervalvalue</a:t>
            </a:r>
            <a:r>
              <a:rPr lang="en-US" sz="3700" dirty="0"/>
              <a:t>&gt;</a:t>
            </a:r>
          </a:p>
          <a:p>
            <a:pPr marL="0" indent="0">
              <a:buNone/>
            </a:pPr>
            <a:r>
              <a:rPr lang="en-US" sz="3700" dirty="0"/>
              <a:t>                  </a:t>
            </a:r>
            <a:r>
              <a:rPr lang="en-US" sz="3700" b="1" dirty="0"/>
              <a:t>&lt;reference attribute="</a:t>
            </a:r>
            <a:r>
              <a:rPr lang="en-US" sz="3700" b="1" dirty="0" err="1"/>
              <a:t>isAliveTimeline</a:t>
            </a:r>
            <a:r>
              <a:rPr lang="en-US" sz="3700" b="1" dirty="0"/>
              <a:t>"/&gt;</a:t>
            </a:r>
          </a:p>
          <a:p>
            <a:pPr marL="0" indent="0">
              <a:buNone/>
            </a:pPr>
            <a:r>
              <a:rPr lang="en-US" sz="3700" dirty="0"/>
              <a:t>                &lt;/</a:t>
            </a:r>
            <a:r>
              <a:rPr lang="en-US" sz="3700" dirty="0" err="1"/>
              <a:t>intervalvalue</a:t>
            </a:r>
            <a:r>
              <a:rPr lang="en-US" sz="3700" dirty="0"/>
              <a:t>&gt;</a:t>
            </a:r>
          </a:p>
          <a:p>
            <a:pPr marL="0" indent="0">
              <a:buNone/>
            </a:pPr>
            <a:endParaRPr lang="en-US" sz="3700" dirty="0"/>
          </a:p>
          <a:p>
            <a:pPr marL="0" indent="0">
              <a:buNone/>
            </a:pPr>
            <a:r>
              <a:rPr lang="en-US" sz="3700" dirty="0"/>
              <a:t>                </a:t>
            </a:r>
            <a:r>
              <a:rPr lang="en-US" sz="3700" b="1" dirty="0"/>
              <a:t>&lt;compare comparison="&amp;</a:t>
            </a:r>
            <a:r>
              <a:rPr lang="en-US" sz="3700" b="1" dirty="0" err="1"/>
              <a:t>lt</a:t>
            </a:r>
            <a:r>
              <a:rPr lang="en-US" sz="3700" b="1" dirty="0"/>
              <a:t>;="&gt;</a:t>
            </a:r>
          </a:p>
          <a:p>
            <a:pPr marL="0" indent="0">
              <a:buNone/>
            </a:pPr>
            <a:r>
              <a:rPr lang="en-US" sz="3700" dirty="0"/>
              <a:t>                  &lt;</a:t>
            </a:r>
            <a:r>
              <a:rPr lang="en-US" sz="3700" dirty="0" err="1"/>
              <a:t>intervalvalue</a:t>
            </a:r>
            <a:r>
              <a:rPr lang="en-US" sz="3700" dirty="0"/>
              <a:t>&gt;</a:t>
            </a:r>
          </a:p>
          <a:p>
            <a:pPr marL="0" indent="0">
              <a:buNone/>
            </a:pPr>
            <a:r>
              <a:rPr lang="en-US" sz="3700" dirty="0"/>
              <a:t>                    &lt;reference attribute="</a:t>
            </a:r>
            <a:r>
              <a:rPr lang="en-US" sz="3700" b="1" dirty="0" err="1"/>
              <a:t>totalAssetValueTimeline</a:t>
            </a:r>
            <a:r>
              <a:rPr lang="en-US" sz="3700" dirty="0"/>
              <a:t>"/&gt;</a:t>
            </a:r>
          </a:p>
          <a:p>
            <a:pPr marL="0" indent="0">
              <a:buNone/>
            </a:pPr>
            <a:r>
              <a:rPr lang="en-US" sz="3700" dirty="0"/>
              <a:t>                  &lt;/</a:t>
            </a:r>
            <a:r>
              <a:rPr lang="en-US" sz="3700" dirty="0" err="1"/>
              <a:t>intervalvalue</a:t>
            </a:r>
            <a:r>
              <a:rPr lang="en-US" sz="3700" dirty="0"/>
              <a:t>&gt;</a:t>
            </a:r>
          </a:p>
          <a:p>
            <a:pPr marL="0" indent="0">
              <a:buNone/>
            </a:pPr>
            <a:r>
              <a:rPr lang="en-US" sz="3700" dirty="0"/>
              <a:t>                  &lt;</a:t>
            </a:r>
            <a:r>
              <a:rPr lang="en-US" sz="3700" dirty="0" err="1"/>
              <a:t>intervalvalue</a:t>
            </a:r>
            <a:r>
              <a:rPr lang="en-US" sz="3700" dirty="0"/>
              <a:t>&gt;</a:t>
            </a:r>
          </a:p>
          <a:p>
            <a:pPr marL="0" indent="0">
              <a:buNone/>
            </a:pPr>
            <a:r>
              <a:rPr lang="en-US" sz="3700" dirty="0"/>
              <a:t>                    &lt;reference attribute="</a:t>
            </a:r>
            <a:r>
              <a:rPr lang="en-US" sz="3700" b="1" dirty="0" err="1"/>
              <a:t>maximumAssetsThreshold</a:t>
            </a:r>
            <a:r>
              <a:rPr lang="en-US" sz="3700" dirty="0"/>
              <a:t>"/&gt;</a:t>
            </a:r>
          </a:p>
          <a:p>
            <a:pPr marL="0" indent="0">
              <a:buNone/>
            </a:pPr>
            <a:r>
              <a:rPr lang="en-US" sz="3700" dirty="0"/>
              <a:t>                  &lt;/</a:t>
            </a:r>
            <a:r>
              <a:rPr lang="en-US" sz="3700" dirty="0" err="1"/>
              <a:t>intervalvalue</a:t>
            </a:r>
            <a:r>
              <a:rPr lang="en-US" sz="3700" dirty="0"/>
              <a:t>&gt;</a:t>
            </a:r>
          </a:p>
          <a:p>
            <a:pPr marL="0" indent="0">
              <a:buNone/>
            </a:pPr>
            <a:r>
              <a:rPr lang="en-US" sz="3700" b="1" dirty="0"/>
              <a:t>                &lt;/compare&gt;</a:t>
            </a:r>
          </a:p>
          <a:p>
            <a:pPr marL="0" indent="0">
              <a:buNone/>
            </a:pPr>
            <a:r>
              <a:rPr lang="en-US" sz="3700" dirty="0"/>
              <a:t>              &lt;/members&gt;</a:t>
            </a:r>
          </a:p>
          <a:p>
            <a:pPr marL="0" indent="0">
              <a:buNone/>
            </a:pPr>
            <a:r>
              <a:rPr lang="en-US" sz="3700" dirty="0"/>
              <a:t>            </a:t>
            </a:r>
            <a:r>
              <a:rPr lang="en-US" sz="3700" b="1" dirty="0"/>
              <a:t>&lt;/</a:t>
            </a:r>
            <a:r>
              <a:rPr lang="en-US" sz="3700" b="1" dirty="0" err="1"/>
              <a:t>fixedlist</a:t>
            </a:r>
            <a:r>
              <a:rPr lang="en-US" sz="3700" b="1" dirty="0" smtClean="0"/>
              <a:t>&gt;</a:t>
            </a:r>
            <a:endParaRPr lang="en-US" sz="3700" b="1" dirty="0"/>
          </a:p>
          <a:p>
            <a:pPr marL="0" indent="0">
              <a:buNone/>
            </a:pPr>
            <a:r>
              <a:rPr lang="en-US" sz="3700" dirty="0"/>
              <a:t>          </a:t>
            </a:r>
            <a:r>
              <a:rPr lang="en-US" sz="3700" b="1" dirty="0"/>
              <a:t>&lt;/all&gt;</a:t>
            </a:r>
          </a:p>
          <a:p>
            <a:pPr marL="0" indent="0">
              <a:buNone/>
            </a:pPr>
            <a:r>
              <a:rPr lang="en-US" sz="3700" b="1" dirty="0"/>
              <a:t>        &lt;/</a:t>
            </a:r>
            <a:r>
              <a:rPr lang="en-US" sz="3700" b="1" dirty="0" err="1"/>
              <a:t>timelineoperation</a:t>
            </a:r>
            <a:r>
              <a:rPr lang="en-US" sz="3700" b="1" dirty="0" smtClean="0"/>
              <a:t>&gt;</a:t>
            </a:r>
            <a:endParaRPr lang="en-US" sz="3700" b="1" dirty="0"/>
          </a:p>
          <a:p>
            <a:pPr marL="0" indent="0">
              <a:buNone/>
            </a:pPr>
            <a:r>
              <a:rPr lang="en-US" sz="3700" dirty="0"/>
              <a:t>      &lt;/derivation&gt;</a:t>
            </a:r>
          </a:p>
          <a:p>
            <a:pPr marL="0" indent="0">
              <a:buNone/>
            </a:pPr>
            <a:r>
              <a:rPr lang="en-US" sz="3700" dirty="0"/>
              <a:t>    &lt;/Attribute</a:t>
            </a:r>
            <a:r>
              <a:rPr lang="en-US" sz="3700" dirty="0" smtClean="0"/>
              <a:t>&gt;</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742330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pPr marL="0" indent="0">
              <a:buNone/>
            </a:pPr>
            <a:r>
              <a:rPr lang="en-US" dirty="0" smtClean="0"/>
              <a:t>These examples only related to NCFAST and the HCR module.  Other modules and projects may be slightly different.</a:t>
            </a:r>
            <a:endParaRPr lang="en-US" dirty="0"/>
          </a:p>
        </p:txBody>
      </p:sp>
    </p:spTree>
    <p:extLst>
      <p:ext uri="{BB962C8B-B14F-4D97-AF65-F5344CB8AC3E}">
        <p14:creationId xmlns:p14="http://schemas.microsoft.com/office/powerpoint/2010/main" val="150198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joinlists</a:t>
            </a:r>
            <a:endParaRPr lang="en-US" dirty="0"/>
          </a:p>
        </p:txBody>
      </p:sp>
      <p:sp>
        <p:nvSpPr>
          <p:cNvPr id="3" name="Content Placeholder 2"/>
          <p:cNvSpPr>
            <a:spLocks noGrp="1"/>
          </p:cNvSpPr>
          <p:nvPr>
            <p:ph idx="1"/>
          </p:nvPr>
        </p:nvSpPr>
        <p:spPr>
          <a:xfrm>
            <a:off x="457200" y="1219200"/>
            <a:ext cx="8229600" cy="4906963"/>
          </a:xfrm>
        </p:spPr>
        <p:txBody>
          <a:bodyPr numCol="2">
            <a:noAutofit/>
          </a:bodyPr>
          <a:lstStyle/>
          <a:p>
            <a:pPr marL="0" indent="0">
              <a:buNone/>
            </a:pPr>
            <a:r>
              <a:rPr lang="en-US" sz="1000" dirty="0" smtClean="0"/>
              <a:t>&lt;</a:t>
            </a:r>
            <a:r>
              <a:rPr lang="en-US" sz="1000" dirty="0"/>
              <a:t>Class name="Person</a:t>
            </a:r>
            <a:r>
              <a:rPr lang="en-US" sz="1000" dirty="0" smtClean="0"/>
              <a:t>"&gt;</a:t>
            </a:r>
          </a:p>
          <a:p>
            <a:pPr marL="0" indent="0">
              <a:buNone/>
            </a:pPr>
            <a:r>
              <a:rPr lang="en-US" sz="1000" dirty="0" smtClean="0"/>
              <a:t>&lt;</a:t>
            </a:r>
            <a:r>
              <a:rPr lang="en-US" sz="1000" dirty="0"/>
              <a:t>Attribute name="</a:t>
            </a:r>
            <a:r>
              <a:rPr lang="en-US" sz="1000" b="1" dirty="0"/>
              <a:t>pets"&gt;</a:t>
            </a:r>
          </a:p>
          <a:p>
            <a:pPr marL="0" indent="0">
              <a:buNone/>
            </a:pPr>
            <a:r>
              <a:rPr lang="en-US" sz="1000" dirty="0" smtClean="0"/>
              <a:t>&lt;/Attribute&gt;</a:t>
            </a:r>
          </a:p>
          <a:p>
            <a:pPr marL="0" indent="0">
              <a:buNone/>
            </a:pPr>
            <a:r>
              <a:rPr lang="en-US" sz="1000" dirty="0" smtClean="0"/>
              <a:t>&lt;/</a:t>
            </a:r>
            <a:r>
              <a:rPr lang="en-US" sz="1000" dirty="0"/>
              <a:t>Class</a:t>
            </a:r>
            <a:r>
              <a:rPr lang="en-US" sz="1000" dirty="0" smtClean="0"/>
              <a:t>&gt;</a:t>
            </a:r>
          </a:p>
          <a:p>
            <a:pPr marL="0" indent="0">
              <a:buNone/>
            </a:pPr>
            <a:endParaRPr lang="en-US" sz="1000" dirty="0" smtClean="0"/>
          </a:p>
          <a:p>
            <a:pPr marL="0" indent="0">
              <a:buNone/>
            </a:pPr>
            <a:r>
              <a:rPr lang="en-US" sz="1000" dirty="0" smtClean="0"/>
              <a:t>  </a:t>
            </a:r>
            <a:r>
              <a:rPr lang="en-US" sz="1000" dirty="0"/>
              <a:t>&lt;Class name</a:t>
            </a:r>
            <a:r>
              <a:rPr lang="en-US" sz="1000" b="1" dirty="0"/>
              <a:t>="Pet"&gt;</a:t>
            </a:r>
          </a:p>
          <a:p>
            <a:pPr marL="0" indent="0">
              <a:buNone/>
            </a:pPr>
            <a:r>
              <a:rPr lang="en-US" sz="1000" dirty="0"/>
              <a:t>    &lt;Initialization&gt;</a:t>
            </a:r>
          </a:p>
          <a:p>
            <a:pPr marL="0" indent="0">
              <a:buNone/>
            </a:pPr>
            <a:r>
              <a:rPr lang="en-US" sz="1000" dirty="0"/>
              <a:t>      &lt;Attribute name</a:t>
            </a:r>
            <a:r>
              <a:rPr lang="en-US" sz="1000" b="1" dirty="0"/>
              <a:t>="name"&gt;</a:t>
            </a:r>
          </a:p>
          <a:p>
            <a:pPr marL="0" indent="0">
              <a:buNone/>
            </a:pPr>
            <a:r>
              <a:rPr lang="en-US" sz="1000" dirty="0" smtClean="0"/>
              <a:t>      &lt;/</a:t>
            </a:r>
            <a:r>
              <a:rPr lang="en-US" sz="1000" dirty="0"/>
              <a:t>Attribute&gt;</a:t>
            </a:r>
          </a:p>
          <a:p>
            <a:pPr marL="0" indent="0">
              <a:buNone/>
            </a:pPr>
            <a:r>
              <a:rPr lang="en-US" sz="1000" dirty="0"/>
              <a:t>    &lt;/Initialization</a:t>
            </a:r>
            <a:r>
              <a:rPr lang="en-US" sz="1000" dirty="0" smtClean="0"/>
              <a:t>&gt;</a:t>
            </a:r>
          </a:p>
          <a:p>
            <a:pPr marL="0" indent="0">
              <a:buNone/>
            </a:pPr>
            <a:r>
              <a:rPr lang="en-US" sz="1000" dirty="0" smtClean="0"/>
              <a:t>  </a:t>
            </a:r>
            <a:r>
              <a:rPr lang="en-US" sz="1000" dirty="0"/>
              <a:t>&lt;/Class</a:t>
            </a:r>
            <a:r>
              <a:rPr lang="en-US" sz="1000" dirty="0" smtClean="0"/>
              <a:t>&gt;</a:t>
            </a:r>
          </a:p>
          <a:p>
            <a:pPr marL="0" indent="0">
              <a:buNone/>
            </a:pPr>
            <a:endParaRPr lang="en-US" sz="1000" dirty="0" smtClean="0"/>
          </a:p>
          <a:p>
            <a:pPr marL="0" indent="0">
              <a:buNone/>
            </a:pPr>
            <a:r>
              <a:rPr lang="en-US" sz="1000" dirty="0" smtClean="0"/>
              <a:t>  </a:t>
            </a:r>
            <a:r>
              <a:rPr lang="en-US" sz="1000" dirty="0"/>
              <a:t>&lt;Class name="Household</a:t>
            </a:r>
            <a:r>
              <a:rPr lang="en-US" sz="1000" dirty="0" smtClean="0"/>
              <a:t>"&gt;</a:t>
            </a:r>
          </a:p>
          <a:p>
            <a:pPr marL="0" indent="0">
              <a:buNone/>
            </a:pPr>
            <a:r>
              <a:rPr lang="en-US" sz="1000" dirty="0" smtClean="0"/>
              <a:t>   </a:t>
            </a:r>
          </a:p>
          <a:p>
            <a:pPr marL="0" indent="0">
              <a:buNone/>
            </a:pPr>
            <a:r>
              <a:rPr lang="en-US" sz="1000" dirty="0" smtClean="0"/>
              <a:t> </a:t>
            </a:r>
            <a:r>
              <a:rPr lang="en-US" sz="1000" dirty="0"/>
              <a:t>&lt;Attribute name="members"&gt;</a:t>
            </a:r>
          </a:p>
          <a:p>
            <a:pPr marL="0" indent="0">
              <a:buNone/>
            </a:pPr>
            <a:r>
              <a:rPr lang="en-US" sz="1000" dirty="0"/>
              <a:t>      &lt;type&gt;</a:t>
            </a:r>
          </a:p>
          <a:p>
            <a:pPr marL="0" indent="0">
              <a:buNone/>
            </a:pPr>
            <a:r>
              <a:rPr lang="en-US" sz="1000" dirty="0"/>
              <a:t>        &lt;</a:t>
            </a:r>
            <a:r>
              <a:rPr lang="en-US" sz="1000" dirty="0" err="1"/>
              <a:t>javaclass</a:t>
            </a:r>
            <a:r>
              <a:rPr lang="en-US" sz="1000" dirty="0"/>
              <a:t> name="List"&gt;</a:t>
            </a:r>
          </a:p>
          <a:p>
            <a:pPr marL="0" indent="0">
              <a:buNone/>
            </a:pPr>
            <a:r>
              <a:rPr lang="en-US" sz="1000" dirty="0"/>
              <a:t>          &lt;</a:t>
            </a:r>
            <a:r>
              <a:rPr lang="en-US" sz="1000" dirty="0" err="1"/>
              <a:t>ruleclass</a:t>
            </a:r>
            <a:r>
              <a:rPr lang="en-US" sz="1000" dirty="0"/>
              <a:t> name="Person"/&gt;</a:t>
            </a:r>
          </a:p>
          <a:p>
            <a:pPr marL="0" indent="0">
              <a:buNone/>
            </a:pPr>
            <a:r>
              <a:rPr lang="en-US" sz="1000" dirty="0"/>
              <a:t>        &lt;/</a:t>
            </a:r>
            <a:r>
              <a:rPr lang="en-US" sz="1000" dirty="0" err="1"/>
              <a:t>javaclass</a:t>
            </a:r>
            <a:r>
              <a:rPr lang="en-US" sz="1000" dirty="0"/>
              <a:t>&gt;</a:t>
            </a:r>
          </a:p>
          <a:p>
            <a:pPr marL="0" indent="0">
              <a:buNone/>
            </a:pPr>
            <a:r>
              <a:rPr lang="en-US" sz="1000" dirty="0"/>
              <a:t>      &lt;/type&gt;</a:t>
            </a:r>
          </a:p>
          <a:p>
            <a:pPr marL="0" indent="0">
              <a:buNone/>
            </a:pPr>
            <a:r>
              <a:rPr lang="en-US" sz="1000" dirty="0"/>
              <a:t>      &lt;derivation&gt;</a:t>
            </a:r>
          </a:p>
          <a:p>
            <a:pPr marL="0" indent="0">
              <a:buNone/>
            </a:pPr>
            <a:r>
              <a:rPr lang="en-US" sz="1000" dirty="0"/>
              <a:t>        &lt;specified/&gt;</a:t>
            </a:r>
          </a:p>
          <a:p>
            <a:pPr marL="0" indent="0">
              <a:buNone/>
            </a:pPr>
            <a:r>
              <a:rPr lang="en-US" sz="1000" dirty="0"/>
              <a:t>      &lt;/derivation&gt;</a:t>
            </a:r>
          </a:p>
          <a:p>
            <a:pPr marL="0" indent="0">
              <a:buNone/>
            </a:pPr>
            <a:r>
              <a:rPr lang="en-US" sz="1000" dirty="0"/>
              <a:t>    &lt;/Attribute</a:t>
            </a:r>
            <a:r>
              <a:rPr lang="en-US" sz="1000" dirty="0" smtClean="0"/>
              <a:t>&gt;</a:t>
            </a:r>
            <a:endParaRPr lang="en-US" sz="1000" dirty="0"/>
          </a:p>
          <a:p>
            <a:pPr marL="0" indent="0">
              <a:buNone/>
            </a:pPr>
            <a:r>
              <a:rPr lang="en-US" sz="1000" dirty="0" smtClean="0"/>
              <a:t>    </a:t>
            </a:r>
            <a:r>
              <a:rPr lang="en-US" sz="1000" b="1" dirty="0" smtClean="0"/>
              <a:t>&lt;!-- get all the pets in the household, by joining together each person's</a:t>
            </a:r>
          </a:p>
          <a:p>
            <a:pPr marL="0" indent="0">
              <a:buNone/>
            </a:pPr>
            <a:r>
              <a:rPr lang="en-US" sz="1000" b="1" dirty="0" smtClean="0"/>
              <a:t>         list of pets --&gt;</a:t>
            </a:r>
          </a:p>
          <a:p>
            <a:pPr marL="0" indent="0">
              <a:buNone/>
            </a:pPr>
            <a:r>
              <a:rPr lang="en-US" sz="1000" dirty="0" smtClean="0"/>
              <a:t>    </a:t>
            </a:r>
          </a:p>
          <a:p>
            <a:pPr marL="0" indent="0">
              <a:buNone/>
            </a:pPr>
            <a:r>
              <a:rPr lang="en-US" sz="1000" dirty="0" smtClean="0"/>
              <a:t>&lt;Attribute name="</a:t>
            </a:r>
            <a:r>
              <a:rPr lang="en-US" sz="1000" dirty="0" err="1" smtClean="0"/>
              <a:t>allPets</a:t>
            </a:r>
            <a:r>
              <a:rPr lang="en-US" sz="1000" dirty="0" smtClean="0"/>
              <a:t>"&gt;</a:t>
            </a:r>
          </a:p>
          <a:p>
            <a:pPr marL="0" indent="0">
              <a:buNone/>
            </a:pPr>
            <a:r>
              <a:rPr lang="en-US" sz="1000" dirty="0" smtClean="0"/>
              <a:t>      </a:t>
            </a:r>
            <a:r>
              <a:rPr lang="en-US" sz="1000" dirty="0"/>
              <a:t>&lt;type&gt;</a:t>
            </a:r>
          </a:p>
          <a:p>
            <a:pPr marL="0" indent="0">
              <a:buNone/>
            </a:pPr>
            <a:r>
              <a:rPr lang="en-US" sz="1000" dirty="0"/>
              <a:t>        &lt;</a:t>
            </a:r>
            <a:r>
              <a:rPr lang="en-US" sz="1000" dirty="0" err="1"/>
              <a:t>javaclass</a:t>
            </a:r>
            <a:r>
              <a:rPr lang="en-US" sz="1000" dirty="0"/>
              <a:t> name="List"&gt;</a:t>
            </a:r>
          </a:p>
          <a:p>
            <a:pPr marL="0" indent="0">
              <a:buNone/>
            </a:pPr>
            <a:r>
              <a:rPr lang="en-US" sz="1000" dirty="0"/>
              <a:t>          &lt;</a:t>
            </a:r>
            <a:r>
              <a:rPr lang="en-US" sz="1000" dirty="0" err="1"/>
              <a:t>ruleclass</a:t>
            </a:r>
            <a:r>
              <a:rPr lang="en-US" sz="1000" dirty="0"/>
              <a:t> name="Pet"/&gt;</a:t>
            </a:r>
          </a:p>
          <a:p>
            <a:pPr marL="0" indent="0">
              <a:buNone/>
            </a:pPr>
            <a:r>
              <a:rPr lang="en-US" sz="1000" dirty="0"/>
              <a:t>        &lt;/</a:t>
            </a:r>
            <a:r>
              <a:rPr lang="en-US" sz="1000" dirty="0" err="1"/>
              <a:t>javaclass</a:t>
            </a:r>
            <a:r>
              <a:rPr lang="en-US" sz="1000" dirty="0"/>
              <a:t>&gt;</a:t>
            </a:r>
          </a:p>
          <a:p>
            <a:pPr marL="0" indent="0">
              <a:buNone/>
            </a:pPr>
            <a:r>
              <a:rPr lang="en-US" sz="1000" dirty="0"/>
              <a:t>      &lt;/type&gt;</a:t>
            </a:r>
          </a:p>
          <a:p>
            <a:pPr marL="0" indent="0">
              <a:buNone/>
            </a:pPr>
            <a:r>
              <a:rPr lang="en-US" sz="1000" dirty="0"/>
              <a:t>      &lt;derivation&gt;</a:t>
            </a:r>
          </a:p>
          <a:p>
            <a:pPr marL="0" indent="0">
              <a:buNone/>
            </a:pPr>
            <a:r>
              <a:rPr lang="en-US" sz="1000" dirty="0"/>
              <a:t>        &lt;</a:t>
            </a:r>
            <a:r>
              <a:rPr lang="en-US" sz="1000" dirty="0" err="1"/>
              <a:t>joinlists</a:t>
            </a:r>
            <a:r>
              <a:rPr lang="en-US" sz="1000" dirty="0"/>
              <a:t>&gt;</a:t>
            </a:r>
          </a:p>
          <a:p>
            <a:pPr marL="0" indent="0">
              <a:buNone/>
            </a:pPr>
            <a:r>
              <a:rPr lang="en-US" sz="1000" b="1" dirty="0"/>
              <a:t>          &lt;!-- a list of list of pets, </a:t>
            </a:r>
            <a:r>
              <a:rPr lang="en-US" sz="1000" b="1" dirty="0" smtClean="0"/>
              <a:t>one  </a:t>
            </a:r>
            <a:r>
              <a:rPr lang="en-US" sz="1000" b="1" dirty="0"/>
              <a:t>list for each </a:t>
            </a:r>
            <a:r>
              <a:rPr lang="en-US" sz="1000" b="1" dirty="0" smtClean="0"/>
              <a:t>household </a:t>
            </a:r>
            <a:r>
              <a:rPr lang="en-US" sz="1000" b="1" dirty="0"/>
              <a:t>member --&gt;</a:t>
            </a:r>
          </a:p>
          <a:p>
            <a:pPr marL="0" indent="0">
              <a:buNone/>
            </a:pPr>
            <a:r>
              <a:rPr lang="en-US" sz="1000" dirty="0"/>
              <a:t>          &lt;</a:t>
            </a:r>
            <a:r>
              <a:rPr lang="en-US" sz="1000" dirty="0" err="1"/>
              <a:t>dynamiclist</a:t>
            </a:r>
            <a:r>
              <a:rPr lang="en-US" sz="1000" dirty="0"/>
              <a:t>&gt;</a:t>
            </a:r>
          </a:p>
          <a:p>
            <a:pPr marL="0" indent="0">
              <a:buNone/>
            </a:pPr>
            <a:r>
              <a:rPr lang="en-US" sz="1000" dirty="0"/>
              <a:t>            &lt;list&gt;</a:t>
            </a:r>
          </a:p>
          <a:p>
            <a:pPr marL="0" indent="0">
              <a:buNone/>
            </a:pPr>
            <a:r>
              <a:rPr lang="en-US" sz="1000" dirty="0"/>
              <a:t>              &lt;reference attribute="members"/&gt;</a:t>
            </a:r>
          </a:p>
          <a:p>
            <a:pPr marL="0" indent="0">
              <a:buNone/>
            </a:pPr>
            <a:r>
              <a:rPr lang="en-US" sz="1000" dirty="0"/>
              <a:t>            &lt;/list&gt;</a:t>
            </a:r>
          </a:p>
          <a:p>
            <a:pPr marL="0" indent="0">
              <a:buNone/>
            </a:pPr>
            <a:r>
              <a:rPr lang="en-US" sz="1000" dirty="0"/>
              <a:t>            &lt;</a:t>
            </a:r>
            <a:r>
              <a:rPr lang="en-US" sz="1000" dirty="0" err="1"/>
              <a:t>listitemexpression</a:t>
            </a:r>
            <a:r>
              <a:rPr lang="en-US" sz="1000" dirty="0"/>
              <a:t>&gt;</a:t>
            </a:r>
          </a:p>
          <a:p>
            <a:pPr marL="0" indent="0">
              <a:buNone/>
            </a:pPr>
            <a:r>
              <a:rPr lang="en-US" sz="1000" dirty="0"/>
              <a:t>              &lt;reference attribute="pets"&gt;</a:t>
            </a:r>
          </a:p>
          <a:p>
            <a:pPr marL="0" indent="0">
              <a:buNone/>
            </a:pPr>
            <a:r>
              <a:rPr lang="en-US" sz="1000" dirty="0"/>
              <a:t>                &lt;current/&gt;</a:t>
            </a:r>
          </a:p>
          <a:p>
            <a:pPr marL="0" indent="0">
              <a:buNone/>
            </a:pPr>
            <a:r>
              <a:rPr lang="en-US" sz="1000" dirty="0"/>
              <a:t>              &lt;/reference&gt;</a:t>
            </a:r>
          </a:p>
          <a:p>
            <a:pPr marL="0" indent="0">
              <a:buNone/>
            </a:pPr>
            <a:r>
              <a:rPr lang="en-US" sz="1000" dirty="0"/>
              <a:t>            &lt;/</a:t>
            </a:r>
            <a:r>
              <a:rPr lang="en-US" sz="1000" dirty="0" err="1"/>
              <a:t>listitemexpression</a:t>
            </a:r>
            <a:r>
              <a:rPr lang="en-US" sz="1000" dirty="0"/>
              <a:t>&gt;</a:t>
            </a:r>
          </a:p>
          <a:p>
            <a:pPr marL="0" indent="0">
              <a:buNone/>
            </a:pPr>
            <a:r>
              <a:rPr lang="en-US" sz="1000" dirty="0"/>
              <a:t>          &lt;/</a:t>
            </a:r>
            <a:r>
              <a:rPr lang="en-US" sz="1000" dirty="0" err="1"/>
              <a:t>dynamiclist</a:t>
            </a:r>
            <a:r>
              <a:rPr lang="en-US" sz="1000" dirty="0" smtClean="0"/>
              <a:t>&gt;</a:t>
            </a:r>
          </a:p>
          <a:p>
            <a:pPr marL="0" indent="0">
              <a:buNone/>
            </a:pPr>
            <a:r>
              <a:rPr lang="en-US" sz="1000" dirty="0" smtClean="0"/>
              <a:t>        </a:t>
            </a:r>
            <a:r>
              <a:rPr lang="en-US" sz="1000" dirty="0"/>
              <a:t>&lt;/</a:t>
            </a:r>
            <a:r>
              <a:rPr lang="en-US" sz="1000" dirty="0" err="1"/>
              <a:t>joinlists</a:t>
            </a:r>
            <a:r>
              <a:rPr lang="en-US" sz="1000" dirty="0"/>
              <a:t>&gt;</a:t>
            </a:r>
          </a:p>
          <a:p>
            <a:pPr marL="0" indent="0">
              <a:buNone/>
            </a:pPr>
            <a:r>
              <a:rPr lang="en-US" sz="1000" dirty="0"/>
              <a:t>      &lt;/derivation&gt;</a:t>
            </a:r>
          </a:p>
          <a:p>
            <a:pPr marL="0" indent="0">
              <a:buNone/>
            </a:pPr>
            <a:r>
              <a:rPr lang="en-US" sz="1000" dirty="0"/>
              <a:t>    &lt;/Attribute</a:t>
            </a:r>
            <a:r>
              <a:rPr lang="en-US" sz="1000" dirty="0" smtClean="0"/>
              <a:t>&gt;</a:t>
            </a:r>
            <a:endParaRPr lang="en-US" sz="1000" dirty="0"/>
          </a:p>
          <a:p>
            <a:pPr marL="0" indent="0">
              <a:buNone/>
            </a:pPr>
            <a:r>
              <a:rPr lang="en-US" sz="1000" dirty="0"/>
              <a:t>  &lt;/Class&gt;</a:t>
            </a:r>
          </a:p>
        </p:txBody>
      </p:sp>
    </p:spTree>
    <p:extLst>
      <p:ext uri="{BB962C8B-B14F-4D97-AF65-F5344CB8AC3E}">
        <p14:creationId xmlns:p14="http://schemas.microsoft.com/office/powerpoint/2010/main" val="2102524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Legislationchange</a:t>
            </a:r>
            <a:r>
              <a:rPr lang="en-US" dirty="0" smtClean="0"/>
              <a:t>/era</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2220119"/>
            <a:ext cx="624840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28153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Max/min</a:t>
            </a:r>
            <a:endParaRPr lang="en-US" dirty="0"/>
          </a:p>
        </p:txBody>
      </p:sp>
      <p:sp>
        <p:nvSpPr>
          <p:cNvPr id="3" name="Content Placeholder 2"/>
          <p:cNvSpPr>
            <a:spLocks noGrp="1"/>
          </p:cNvSpPr>
          <p:nvPr>
            <p:ph idx="1"/>
          </p:nvPr>
        </p:nvSpPr>
        <p:spPr/>
        <p:txBody>
          <a:bodyPr numCol="2">
            <a:normAutofit fontScale="32500" lnSpcReduction="20000"/>
          </a:bodyPr>
          <a:lstStyle/>
          <a:p>
            <a:pPr marL="0" indent="0">
              <a:buNone/>
            </a:pPr>
            <a:r>
              <a:rPr lang="en-US" b="1" dirty="0" smtClean="0"/>
              <a:t>max</a:t>
            </a:r>
          </a:p>
          <a:p>
            <a:pPr marL="0" indent="0">
              <a:buNone/>
            </a:pPr>
            <a:endParaRPr lang="en-US" dirty="0" smtClean="0"/>
          </a:p>
          <a:p>
            <a:pPr marL="0" indent="0">
              <a:buNone/>
            </a:pPr>
            <a:r>
              <a:rPr lang="en-US" dirty="0" smtClean="0"/>
              <a:t>&lt;</a:t>
            </a:r>
            <a:r>
              <a:rPr lang="en-US" dirty="0"/>
              <a:t>Attribute name="</a:t>
            </a:r>
            <a:r>
              <a:rPr lang="en-US" dirty="0" err="1"/>
              <a:t>largestNumberOfSpots</a:t>
            </a:r>
            <a:r>
              <a:rPr lang="en-US" dirty="0"/>
              <a:t>"&gt;</a:t>
            </a:r>
          </a:p>
          <a:p>
            <a:pPr marL="0" indent="0">
              <a:buNone/>
            </a:pPr>
            <a:r>
              <a:rPr lang="en-US" dirty="0"/>
              <a:t>      &lt;type&gt;</a:t>
            </a:r>
          </a:p>
          <a:p>
            <a:pPr marL="0" indent="0">
              <a:buNone/>
            </a:pPr>
            <a:r>
              <a:rPr lang="en-US" dirty="0"/>
              <a:t>        &lt;</a:t>
            </a:r>
            <a:r>
              <a:rPr lang="en-US" dirty="0" err="1"/>
              <a:t>javaclass</a:t>
            </a:r>
            <a:r>
              <a:rPr lang="en-US" dirty="0"/>
              <a:t> name="Number"/&gt;</a:t>
            </a:r>
          </a:p>
          <a:p>
            <a:pPr marL="0" indent="0">
              <a:buNone/>
            </a:pPr>
            <a:r>
              <a:rPr lang="en-US" dirty="0"/>
              <a:t>      &lt;/type&gt;</a:t>
            </a:r>
          </a:p>
          <a:p>
            <a:pPr marL="0" indent="0">
              <a:buNone/>
            </a:pPr>
            <a:r>
              <a:rPr lang="en-US" dirty="0"/>
              <a:t>      &lt;derivation&gt;</a:t>
            </a:r>
          </a:p>
          <a:p>
            <a:pPr marL="0" indent="0">
              <a:buNone/>
            </a:pPr>
            <a:r>
              <a:rPr lang="en-US" dirty="0"/>
              <a:t>        </a:t>
            </a:r>
            <a:r>
              <a:rPr lang="en-US" b="1" dirty="0"/>
              <a:t>&lt;max&gt;</a:t>
            </a:r>
          </a:p>
          <a:p>
            <a:pPr marL="0" indent="0">
              <a:buNone/>
            </a:pPr>
            <a:r>
              <a:rPr lang="en-US" dirty="0"/>
              <a:t>          &lt;</a:t>
            </a:r>
            <a:r>
              <a:rPr lang="en-US" dirty="0" err="1"/>
              <a:t>dynamiclist</a:t>
            </a:r>
            <a:r>
              <a:rPr lang="en-US" dirty="0"/>
              <a:t>&gt;</a:t>
            </a:r>
          </a:p>
          <a:p>
            <a:pPr marL="0" indent="0">
              <a:buNone/>
            </a:pPr>
            <a:r>
              <a:rPr lang="en-US" dirty="0"/>
              <a:t>            &lt;list&gt;</a:t>
            </a:r>
          </a:p>
          <a:p>
            <a:pPr marL="0" indent="0">
              <a:buNone/>
            </a:pPr>
            <a:r>
              <a:rPr lang="en-US" dirty="0"/>
              <a:t>              &lt;reference attribute="</a:t>
            </a:r>
            <a:r>
              <a:rPr lang="en-US" dirty="0" err="1"/>
              <a:t>dalmatians</a:t>
            </a:r>
            <a:r>
              <a:rPr lang="en-US" dirty="0"/>
              <a:t>"/&gt;</a:t>
            </a:r>
          </a:p>
          <a:p>
            <a:pPr marL="0" indent="0">
              <a:buNone/>
            </a:pPr>
            <a:r>
              <a:rPr lang="en-US" dirty="0"/>
              <a:t>            &lt;/list&gt;</a:t>
            </a:r>
          </a:p>
          <a:p>
            <a:pPr marL="0" indent="0">
              <a:buNone/>
            </a:pPr>
            <a:r>
              <a:rPr lang="en-US" dirty="0"/>
              <a:t>            &lt;</a:t>
            </a:r>
            <a:r>
              <a:rPr lang="en-US" dirty="0" err="1"/>
              <a:t>listitemexpression</a:t>
            </a:r>
            <a:r>
              <a:rPr lang="en-US" dirty="0"/>
              <a:t>&gt;</a:t>
            </a:r>
          </a:p>
          <a:p>
            <a:pPr marL="0" indent="0">
              <a:buNone/>
            </a:pPr>
            <a:r>
              <a:rPr lang="en-US" dirty="0"/>
              <a:t>              &lt;reference attribute="</a:t>
            </a:r>
            <a:r>
              <a:rPr lang="en-US" dirty="0" err="1"/>
              <a:t>numberOfSpots</a:t>
            </a:r>
            <a:r>
              <a:rPr lang="en-US" dirty="0"/>
              <a:t>"&gt;</a:t>
            </a:r>
          </a:p>
          <a:p>
            <a:pPr marL="0" indent="0">
              <a:buNone/>
            </a:pPr>
            <a:r>
              <a:rPr lang="en-US" dirty="0"/>
              <a:t>                &lt;current/&gt;</a:t>
            </a:r>
          </a:p>
          <a:p>
            <a:pPr marL="0" indent="0">
              <a:buNone/>
            </a:pPr>
            <a:r>
              <a:rPr lang="en-US" dirty="0"/>
              <a:t>              &lt;/reference&gt;</a:t>
            </a:r>
          </a:p>
          <a:p>
            <a:pPr marL="0" indent="0">
              <a:buNone/>
            </a:pPr>
            <a:r>
              <a:rPr lang="en-US" dirty="0"/>
              <a:t>            &lt;/</a:t>
            </a:r>
            <a:r>
              <a:rPr lang="en-US" dirty="0" err="1"/>
              <a:t>listitemexpression</a:t>
            </a:r>
            <a:r>
              <a:rPr lang="en-US" dirty="0"/>
              <a:t>&gt;</a:t>
            </a:r>
          </a:p>
          <a:p>
            <a:pPr marL="0" indent="0">
              <a:buNone/>
            </a:pPr>
            <a:r>
              <a:rPr lang="en-US" dirty="0"/>
              <a:t>          &lt;/</a:t>
            </a:r>
            <a:r>
              <a:rPr lang="en-US" dirty="0" err="1"/>
              <a:t>dynamiclist</a:t>
            </a:r>
            <a:r>
              <a:rPr lang="en-US" dirty="0"/>
              <a:t>&gt;</a:t>
            </a:r>
          </a:p>
          <a:p>
            <a:pPr marL="0" indent="0">
              <a:buNone/>
            </a:pPr>
            <a:r>
              <a:rPr lang="en-US" b="1" dirty="0"/>
              <a:t>        &lt;/max&gt;</a:t>
            </a:r>
          </a:p>
          <a:p>
            <a:pPr marL="0" indent="0">
              <a:buNone/>
            </a:pPr>
            <a:r>
              <a:rPr lang="en-US" dirty="0"/>
              <a:t>      &lt;/derivation&gt;</a:t>
            </a:r>
          </a:p>
          <a:p>
            <a:pPr marL="0" indent="0">
              <a:buNone/>
            </a:pPr>
            <a:r>
              <a:rPr lang="en-US" dirty="0"/>
              <a:t>    &lt;/Attribute</a:t>
            </a:r>
            <a:r>
              <a:rPr lang="en-US" dirty="0" smtClean="0"/>
              <a:t>&gt;</a:t>
            </a:r>
          </a:p>
          <a:p>
            <a:pPr marL="0" indent="0">
              <a:buNone/>
            </a:pPr>
            <a:endParaRPr lang="en-US" dirty="0" smtClean="0"/>
          </a:p>
          <a:p>
            <a:pPr marL="0" indent="0">
              <a:buNone/>
            </a:pPr>
            <a:r>
              <a:rPr lang="en-US" b="1" dirty="0" smtClean="0"/>
              <a:t> </a:t>
            </a:r>
          </a:p>
          <a:p>
            <a:pPr marL="0" indent="0">
              <a:buNone/>
            </a:pPr>
            <a:endParaRPr lang="en-US" b="1" dirty="0"/>
          </a:p>
          <a:p>
            <a:pPr marL="0" indent="0">
              <a:buNone/>
            </a:pPr>
            <a:r>
              <a:rPr lang="en-US" b="1" dirty="0" smtClean="0"/>
              <a:t>min</a:t>
            </a:r>
          </a:p>
          <a:p>
            <a:pPr marL="0" indent="0">
              <a:buNone/>
            </a:pPr>
            <a:endParaRPr lang="en-US" dirty="0" smtClean="0"/>
          </a:p>
          <a:p>
            <a:pPr marL="0" indent="0">
              <a:buNone/>
            </a:pPr>
            <a:r>
              <a:rPr lang="en-US" dirty="0" smtClean="0"/>
              <a:t>&lt;</a:t>
            </a:r>
            <a:r>
              <a:rPr lang="en-US" dirty="0"/>
              <a:t>Attribute name="</a:t>
            </a:r>
            <a:r>
              <a:rPr lang="en-US" dirty="0" err="1"/>
              <a:t>eariestDate</a:t>
            </a:r>
            <a:r>
              <a:rPr lang="en-US" dirty="0"/>
              <a:t>"&gt;</a:t>
            </a:r>
          </a:p>
          <a:p>
            <a:pPr marL="0" indent="0">
              <a:buNone/>
            </a:pPr>
            <a:r>
              <a:rPr lang="en-US" dirty="0"/>
              <a:t>      &lt;type&gt;</a:t>
            </a:r>
          </a:p>
          <a:p>
            <a:pPr marL="0" indent="0">
              <a:buNone/>
            </a:pPr>
            <a:r>
              <a:rPr lang="en-US" dirty="0"/>
              <a:t>        &lt;</a:t>
            </a:r>
            <a:r>
              <a:rPr lang="en-US" dirty="0" err="1"/>
              <a:t>javaclass</a:t>
            </a:r>
            <a:r>
              <a:rPr lang="en-US" dirty="0"/>
              <a:t> name="</a:t>
            </a:r>
            <a:r>
              <a:rPr lang="en-US" dirty="0" err="1"/>
              <a:t>curam.util.type.Date</a:t>
            </a:r>
            <a:r>
              <a:rPr lang="en-US" dirty="0"/>
              <a:t>"/&gt;</a:t>
            </a:r>
          </a:p>
          <a:p>
            <a:pPr marL="0" indent="0">
              <a:buNone/>
            </a:pPr>
            <a:r>
              <a:rPr lang="en-US" dirty="0"/>
              <a:t>      &lt;/type&gt;</a:t>
            </a:r>
          </a:p>
          <a:p>
            <a:pPr marL="0" indent="0">
              <a:buNone/>
            </a:pPr>
            <a:r>
              <a:rPr lang="en-US" dirty="0"/>
              <a:t>      &lt;derivation&gt;</a:t>
            </a:r>
          </a:p>
          <a:p>
            <a:pPr marL="0" indent="0">
              <a:buNone/>
            </a:pPr>
            <a:r>
              <a:rPr lang="en-US" dirty="0"/>
              <a:t>        </a:t>
            </a:r>
            <a:r>
              <a:rPr lang="en-US" b="1" dirty="0"/>
              <a:t>&lt;min&gt;</a:t>
            </a:r>
          </a:p>
          <a:p>
            <a:pPr marL="0" indent="0">
              <a:buNone/>
            </a:pPr>
            <a:r>
              <a:rPr lang="en-US" dirty="0"/>
              <a:t>          &lt;reference attribute="</a:t>
            </a:r>
            <a:r>
              <a:rPr lang="en-US" dirty="0" err="1"/>
              <a:t>publicHolidays</a:t>
            </a:r>
            <a:r>
              <a:rPr lang="en-US" dirty="0"/>
              <a:t>"/&gt;</a:t>
            </a:r>
          </a:p>
          <a:p>
            <a:pPr marL="0" indent="0">
              <a:buNone/>
            </a:pPr>
            <a:r>
              <a:rPr lang="en-US" dirty="0"/>
              <a:t>        </a:t>
            </a:r>
            <a:r>
              <a:rPr lang="en-US" b="1" dirty="0"/>
              <a:t>&lt;/min&gt;</a:t>
            </a:r>
          </a:p>
          <a:p>
            <a:pPr marL="0" indent="0">
              <a:buNone/>
            </a:pPr>
            <a:r>
              <a:rPr lang="en-US" dirty="0"/>
              <a:t>      &lt;/derivation&gt;</a:t>
            </a:r>
          </a:p>
          <a:p>
            <a:pPr marL="0" indent="0">
              <a:buNone/>
            </a:pPr>
            <a:r>
              <a:rPr lang="en-US" dirty="0"/>
              <a:t>    &lt;/Attribute&gt;</a:t>
            </a:r>
          </a:p>
          <a:p>
            <a:pPr marL="0" indent="0">
              <a:buNone/>
            </a:pPr>
            <a:endParaRPr lang="en-US" dirty="0"/>
          </a:p>
          <a:p>
            <a:pPr marL="0" indent="0">
              <a:buNone/>
            </a:pPr>
            <a:r>
              <a:rPr lang="en-US" dirty="0"/>
              <a:t>    &lt;Attribute name="</a:t>
            </a:r>
            <a:r>
              <a:rPr lang="en-US" dirty="0" err="1"/>
              <a:t>publicHolidays</a:t>
            </a:r>
            <a:r>
              <a:rPr lang="en-US" dirty="0"/>
              <a:t>"&gt;</a:t>
            </a:r>
          </a:p>
          <a:p>
            <a:pPr marL="0" indent="0">
              <a:buNone/>
            </a:pPr>
            <a:r>
              <a:rPr lang="en-US" dirty="0"/>
              <a:t>      &lt;type&gt;</a:t>
            </a:r>
          </a:p>
          <a:p>
            <a:pPr marL="0" indent="0">
              <a:buNone/>
            </a:pPr>
            <a:r>
              <a:rPr lang="en-US" dirty="0"/>
              <a:t>        &lt;</a:t>
            </a:r>
            <a:r>
              <a:rPr lang="en-US" dirty="0" err="1"/>
              <a:t>javaclass</a:t>
            </a:r>
            <a:r>
              <a:rPr lang="en-US" dirty="0"/>
              <a:t> name="List"&gt;</a:t>
            </a:r>
          </a:p>
          <a:p>
            <a:pPr marL="0" indent="0">
              <a:buNone/>
            </a:pPr>
            <a:r>
              <a:rPr lang="en-US" dirty="0"/>
              <a:t>          &lt;</a:t>
            </a:r>
            <a:r>
              <a:rPr lang="en-US" dirty="0" err="1"/>
              <a:t>javaclass</a:t>
            </a:r>
            <a:r>
              <a:rPr lang="en-US" dirty="0"/>
              <a:t> name="</a:t>
            </a:r>
            <a:r>
              <a:rPr lang="en-US" dirty="0" err="1"/>
              <a:t>curam.util.type.Date</a:t>
            </a:r>
            <a:r>
              <a:rPr lang="en-US" dirty="0"/>
              <a:t>"/&gt;</a:t>
            </a:r>
          </a:p>
          <a:p>
            <a:pPr marL="0" indent="0">
              <a:buNone/>
            </a:pPr>
            <a:r>
              <a:rPr lang="en-US" dirty="0"/>
              <a:t>        &lt;/</a:t>
            </a:r>
            <a:r>
              <a:rPr lang="en-US" dirty="0" err="1"/>
              <a:t>javaclass</a:t>
            </a:r>
            <a:r>
              <a:rPr lang="en-US" dirty="0"/>
              <a:t>&gt;</a:t>
            </a:r>
          </a:p>
          <a:p>
            <a:pPr marL="0" indent="0">
              <a:buNone/>
            </a:pPr>
            <a:r>
              <a:rPr lang="en-US" dirty="0"/>
              <a:t>      &lt;/type&gt;</a:t>
            </a:r>
          </a:p>
          <a:p>
            <a:pPr marL="0" indent="0">
              <a:buNone/>
            </a:pPr>
            <a:r>
              <a:rPr lang="en-US" dirty="0"/>
              <a:t>      &lt;derivation&gt;</a:t>
            </a:r>
          </a:p>
          <a:p>
            <a:pPr marL="0" indent="0">
              <a:buNone/>
            </a:pPr>
            <a:r>
              <a:rPr lang="en-US" dirty="0"/>
              <a:t>        &lt;</a:t>
            </a:r>
            <a:r>
              <a:rPr lang="en-US" dirty="0" err="1"/>
              <a:t>fixedlist</a:t>
            </a:r>
            <a:r>
              <a:rPr lang="en-US" dirty="0"/>
              <a:t>&gt;</a:t>
            </a:r>
          </a:p>
          <a:p>
            <a:pPr marL="0" indent="0">
              <a:buNone/>
            </a:pPr>
            <a:r>
              <a:rPr lang="en-US" dirty="0"/>
              <a:t>          &lt;</a:t>
            </a:r>
            <a:r>
              <a:rPr lang="en-US" dirty="0" err="1"/>
              <a:t>listof</a:t>
            </a:r>
            <a:r>
              <a:rPr lang="en-US" dirty="0"/>
              <a:t>&gt;</a:t>
            </a:r>
          </a:p>
          <a:p>
            <a:pPr marL="0" indent="0">
              <a:buNone/>
            </a:pPr>
            <a:r>
              <a:rPr lang="en-US" dirty="0"/>
              <a:t>            &lt;</a:t>
            </a:r>
            <a:r>
              <a:rPr lang="en-US" dirty="0" err="1"/>
              <a:t>javaclass</a:t>
            </a:r>
            <a:r>
              <a:rPr lang="en-US" dirty="0"/>
              <a:t> name="</a:t>
            </a:r>
            <a:r>
              <a:rPr lang="en-US" dirty="0" err="1"/>
              <a:t>curam.util.type.Date</a:t>
            </a:r>
            <a:r>
              <a:rPr lang="en-US" dirty="0"/>
              <a:t>"/&gt;</a:t>
            </a:r>
          </a:p>
          <a:p>
            <a:pPr marL="0" indent="0">
              <a:buNone/>
            </a:pPr>
            <a:r>
              <a:rPr lang="en-US" dirty="0"/>
              <a:t>          &lt;/</a:t>
            </a:r>
            <a:r>
              <a:rPr lang="en-US" dirty="0" err="1"/>
              <a:t>listof</a:t>
            </a:r>
            <a:r>
              <a:rPr lang="en-US" dirty="0"/>
              <a:t>&gt;</a:t>
            </a:r>
          </a:p>
          <a:p>
            <a:pPr marL="0" indent="0">
              <a:buNone/>
            </a:pPr>
            <a:r>
              <a:rPr lang="en-US" dirty="0"/>
              <a:t>          &lt;members&gt;</a:t>
            </a:r>
          </a:p>
          <a:p>
            <a:pPr marL="0" indent="0">
              <a:buNone/>
            </a:pPr>
            <a:r>
              <a:rPr lang="en-US" dirty="0"/>
              <a:t>            &lt;Date value="2007-01-01"/&gt;</a:t>
            </a:r>
          </a:p>
          <a:p>
            <a:pPr marL="0" indent="0">
              <a:buNone/>
            </a:pPr>
            <a:r>
              <a:rPr lang="en-US" dirty="0"/>
              <a:t>            &lt;Date value="2007-12-25"/&gt;</a:t>
            </a:r>
          </a:p>
          <a:p>
            <a:pPr marL="0" indent="0">
              <a:buNone/>
            </a:pPr>
            <a:r>
              <a:rPr lang="en-US" dirty="0"/>
              <a:t>          &lt;/members&gt;</a:t>
            </a:r>
          </a:p>
          <a:p>
            <a:pPr marL="0" indent="0">
              <a:buNone/>
            </a:pPr>
            <a:r>
              <a:rPr lang="en-US" dirty="0"/>
              <a:t>        &lt;/</a:t>
            </a:r>
            <a:r>
              <a:rPr lang="en-US" dirty="0" err="1"/>
              <a:t>fixedlist</a:t>
            </a:r>
            <a:r>
              <a:rPr lang="en-US" dirty="0"/>
              <a:t>&gt;</a:t>
            </a:r>
          </a:p>
          <a:p>
            <a:pPr marL="0" indent="0">
              <a:buNone/>
            </a:pPr>
            <a:r>
              <a:rPr lang="en-US" dirty="0"/>
              <a:t>      &lt;/derivation&gt;</a:t>
            </a:r>
          </a:p>
          <a:p>
            <a:pPr marL="0" indent="0">
              <a:buNone/>
            </a:pPr>
            <a:r>
              <a:rPr lang="en-US" dirty="0"/>
              <a:t>    &lt;/Attribute&gt;</a:t>
            </a:r>
          </a:p>
          <a:p>
            <a:pPr marL="0" indent="0">
              <a:buNone/>
            </a:pPr>
            <a:endParaRPr lang="en-US" dirty="0" smtClean="0"/>
          </a:p>
        </p:txBody>
      </p:sp>
    </p:spTree>
    <p:extLst>
      <p:ext uri="{BB962C8B-B14F-4D97-AF65-F5344CB8AC3E}">
        <p14:creationId xmlns:p14="http://schemas.microsoft.com/office/powerpoint/2010/main" val="1940391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t>
            </a:r>
            <a:endParaRPr lang="en-US" dirty="0"/>
          </a:p>
        </p:txBody>
      </p:sp>
      <p:sp>
        <p:nvSpPr>
          <p:cNvPr id="3" name="Content Placeholder 2"/>
          <p:cNvSpPr>
            <a:spLocks noGrp="1"/>
          </p:cNvSpPr>
          <p:nvPr>
            <p:ph idx="1"/>
          </p:nvPr>
        </p:nvSpPr>
        <p:spPr/>
        <p:txBody>
          <a:bodyPr numCol="2">
            <a:normAutofit/>
          </a:bodyPr>
          <a:lstStyle/>
          <a:p>
            <a:pPr marL="0" indent="0">
              <a:buNone/>
            </a:pPr>
            <a:r>
              <a:rPr lang="en-US" sz="1050" dirty="0"/>
              <a:t> &lt;Attribute name="</a:t>
            </a:r>
            <a:r>
              <a:rPr lang="en-US" sz="1050" dirty="0" err="1"/>
              <a:t>isLivingInUSA</a:t>
            </a:r>
            <a:r>
              <a:rPr lang="en-US" sz="1050" dirty="0" smtClean="0"/>
              <a:t>"&gt;</a:t>
            </a:r>
            <a:endParaRPr lang="en-US" sz="1050" dirty="0"/>
          </a:p>
          <a:p>
            <a:pPr marL="0" indent="0">
              <a:buNone/>
            </a:pPr>
            <a:r>
              <a:rPr lang="en-US" sz="1050" dirty="0"/>
              <a:t>      &lt;type&gt;</a:t>
            </a:r>
          </a:p>
          <a:p>
            <a:pPr marL="0" indent="0">
              <a:buNone/>
            </a:pPr>
            <a:r>
              <a:rPr lang="en-US" sz="1050" dirty="0"/>
              <a:t>        &lt;</a:t>
            </a:r>
            <a:r>
              <a:rPr lang="en-US" sz="1050" dirty="0" err="1"/>
              <a:t>javaclass</a:t>
            </a:r>
            <a:r>
              <a:rPr lang="en-US" sz="1050" dirty="0"/>
              <a:t> name="Boolean"/&gt;</a:t>
            </a:r>
          </a:p>
          <a:p>
            <a:pPr marL="0" indent="0">
              <a:buNone/>
            </a:pPr>
            <a:r>
              <a:rPr lang="en-US" sz="1050" dirty="0"/>
              <a:t>      &lt;/type&gt;</a:t>
            </a:r>
          </a:p>
          <a:p>
            <a:pPr marL="0" indent="0">
              <a:buNone/>
            </a:pPr>
            <a:r>
              <a:rPr lang="en-US" sz="1050" dirty="0"/>
              <a:t>      &lt;derivation&gt;</a:t>
            </a:r>
          </a:p>
          <a:p>
            <a:pPr marL="0" indent="0">
              <a:buNone/>
            </a:pPr>
            <a:r>
              <a:rPr lang="en-US" sz="1050" dirty="0" smtClean="0"/>
              <a:t>&lt;!-- </a:t>
            </a:r>
            <a:r>
              <a:rPr lang="en-US" sz="1050" dirty="0"/>
              <a:t>Note that this not-within-not is somewhat contrived</a:t>
            </a:r>
            <a:r>
              <a:rPr lang="en-US" sz="1050" dirty="0" smtClean="0"/>
              <a:t>.  </a:t>
            </a:r>
            <a:r>
              <a:rPr lang="en-US" sz="1050" dirty="0"/>
              <a:t>--&gt;</a:t>
            </a:r>
          </a:p>
          <a:p>
            <a:pPr marL="0" indent="0">
              <a:buNone/>
            </a:pPr>
            <a:r>
              <a:rPr lang="en-US" sz="1050" b="1" dirty="0"/>
              <a:t>        &lt;not&gt;</a:t>
            </a:r>
          </a:p>
          <a:p>
            <a:pPr marL="0" indent="0">
              <a:buNone/>
            </a:pPr>
            <a:r>
              <a:rPr lang="en-US" sz="1050" dirty="0"/>
              <a:t>          &lt;reference attribute="</a:t>
            </a:r>
            <a:r>
              <a:rPr lang="en-US" sz="1050" dirty="0" err="1"/>
              <a:t>isLivingOutsideUSA</a:t>
            </a:r>
            <a:r>
              <a:rPr lang="en-US" sz="1050" dirty="0"/>
              <a:t>"/&gt;</a:t>
            </a:r>
          </a:p>
          <a:p>
            <a:pPr marL="0" indent="0">
              <a:buNone/>
            </a:pPr>
            <a:r>
              <a:rPr lang="en-US" sz="1050" b="1" dirty="0"/>
              <a:t>        &lt;/not&gt;</a:t>
            </a:r>
          </a:p>
          <a:p>
            <a:pPr marL="0" indent="0">
              <a:buNone/>
            </a:pPr>
            <a:r>
              <a:rPr lang="en-US" sz="1050" dirty="0"/>
              <a:t>      &lt;/derivation</a:t>
            </a:r>
            <a:r>
              <a:rPr lang="en-US" sz="1050" dirty="0" smtClean="0"/>
              <a:t>&gt;</a:t>
            </a:r>
            <a:endParaRPr lang="en-US" sz="1050" dirty="0"/>
          </a:p>
          <a:p>
            <a:pPr marL="0" indent="0">
              <a:buNone/>
            </a:pPr>
            <a:r>
              <a:rPr lang="en-US" sz="1050" dirty="0"/>
              <a:t>    &lt;/</a:t>
            </a:r>
            <a:r>
              <a:rPr lang="en-US" sz="1050" dirty="0" smtClean="0"/>
              <a:t>Attribute&gt;</a:t>
            </a:r>
          </a:p>
          <a:p>
            <a:pPr marL="0" indent="0">
              <a:buNone/>
            </a:pPr>
            <a:endParaRPr lang="en-US" sz="1050" dirty="0"/>
          </a:p>
          <a:p>
            <a:pPr marL="0" indent="0">
              <a:buNone/>
            </a:pPr>
            <a:r>
              <a:rPr lang="en-US" sz="1050" dirty="0"/>
              <a:t> &lt;Attribute name="</a:t>
            </a:r>
            <a:r>
              <a:rPr lang="en-US" sz="1050" dirty="0" err="1"/>
              <a:t>isLivingOutsideUSA</a:t>
            </a:r>
            <a:r>
              <a:rPr lang="en-US" sz="1050" dirty="0"/>
              <a:t>"&gt;</a:t>
            </a:r>
          </a:p>
          <a:p>
            <a:pPr marL="0" indent="0">
              <a:buNone/>
            </a:pPr>
            <a:r>
              <a:rPr lang="en-US" sz="1050" dirty="0"/>
              <a:t>      &lt;type&gt;</a:t>
            </a:r>
          </a:p>
          <a:p>
            <a:pPr marL="0" indent="0">
              <a:buNone/>
            </a:pPr>
            <a:r>
              <a:rPr lang="en-US" sz="1050" dirty="0"/>
              <a:t>        &lt;</a:t>
            </a:r>
            <a:r>
              <a:rPr lang="en-US" sz="1050" dirty="0" err="1"/>
              <a:t>javaclass</a:t>
            </a:r>
            <a:r>
              <a:rPr lang="en-US" sz="1050" dirty="0"/>
              <a:t> name="Boolean"/&gt;</a:t>
            </a:r>
          </a:p>
          <a:p>
            <a:pPr marL="0" indent="0">
              <a:buNone/>
            </a:pPr>
            <a:r>
              <a:rPr lang="en-US" sz="1050" dirty="0"/>
              <a:t>      &lt;/type&gt;</a:t>
            </a:r>
          </a:p>
          <a:p>
            <a:pPr marL="0" indent="0">
              <a:buNone/>
            </a:pPr>
            <a:r>
              <a:rPr lang="en-US" sz="1050" dirty="0"/>
              <a:t>      &lt;derivation&gt;</a:t>
            </a:r>
          </a:p>
          <a:p>
            <a:pPr marL="0" indent="0">
              <a:buNone/>
            </a:pPr>
            <a:r>
              <a:rPr lang="en-US" sz="1050" b="1" dirty="0"/>
              <a:t>        &lt;not&gt;</a:t>
            </a:r>
          </a:p>
          <a:p>
            <a:pPr marL="0" indent="0">
              <a:buNone/>
            </a:pPr>
            <a:r>
              <a:rPr lang="en-US" sz="1050" dirty="0"/>
              <a:t>          &lt;equals&gt;</a:t>
            </a:r>
          </a:p>
          <a:p>
            <a:pPr marL="0" indent="0">
              <a:buNone/>
            </a:pPr>
            <a:r>
              <a:rPr lang="en-US" sz="1050" dirty="0"/>
              <a:t>            &lt;reference attribute="country"/&gt;</a:t>
            </a:r>
          </a:p>
          <a:p>
            <a:pPr marL="0" indent="0">
              <a:buNone/>
            </a:pPr>
            <a:r>
              <a:rPr lang="en-US" sz="1050" dirty="0"/>
              <a:t>            &lt;String value="USA"/&gt;</a:t>
            </a:r>
          </a:p>
          <a:p>
            <a:pPr marL="0" indent="0">
              <a:buNone/>
            </a:pPr>
            <a:r>
              <a:rPr lang="en-US" sz="1050" dirty="0"/>
              <a:t>          &lt;/equals&gt;</a:t>
            </a:r>
          </a:p>
          <a:p>
            <a:pPr marL="0" indent="0">
              <a:buNone/>
            </a:pPr>
            <a:r>
              <a:rPr lang="en-US" sz="1050" b="1" dirty="0"/>
              <a:t>        &lt;/not&gt;</a:t>
            </a:r>
          </a:p>
          <a:p>
            <a:pPr marL="0" indent="0">
              <a:buNone/>
            </a:pPr>
            <a:r>
              <a:rPr lang="en-US" sz="1050" dirty="0"/>
              <a:t>      &lt;/derivation&gt;</a:t>
            </a:r>
          </a:p>
          <a:p>
            <a:pPr marL="0" indent="0">
              <a:buNone/>
            </a:pPr>
            <a:r>
              <a:rPr lang="en-US" sz="1050" dirty="0"/>
              <a:t>    &lt;/Attribute&gt;</a:t>
            </a:r>
          </a:p>
        </p:txBody>
      </p:sp>
    </p:spTree>
    <p:extLst>
      <p:ext uri="{BB962C8B-B14F-4D97-AF65-F5344CB8AC3E}">
        <p14:creationId xmlns:p14="http://schemas.microsoft.com/office/powerpoint/2010/main" val="1201826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a:t>
            </a:r>
            <a:endParaRPr lang="en-US" dirty="0"/>
          </a:p>
        </p:txBody>
      </p:sp>
      <p:sp>
        <p:nvSpPr>
          <p:cNvPr id="3" name="Content Placeholder 2"/>
          <p:cNvSpPr>
            <a:spLocks noGrp="1"/>
          </p:cNvSpPr>
          <p:nvPr>
            <p:ph idx="1"/>
          </p:nvPr>
        </p:nvSpPr>
        <p:spPr/>
        <p:txBody>
          <a:bodyPr numCol="2">
            <a:normAutofit/>
          </a:bodyPr>
          <a:lstStyle/>
          <a:p>
            <a:pPr marL="0" indent="0">
              <a:buNone/>
            </a:pPr>
            <a:r>
              <a:rPr lang="en-US" sz="1000" dirty="0"/>
              <a:t> &lt;Attribute name="</a:t>
            </a:r>
            <a:r>
              <a:rPr lang="en-US" sz="1000" dirty="0" err="1"/>
              <a:t>favoritePetsName</a:t>
            </a:r>
            <a:r>
              <a:rPr lang="en-US" sz="1000" dirty="0"/>
              <a:t>"&gt;</a:t>
            </a:r>
          </a:p>
          <a:p>
            <a:pPr marL="0" indent="0">
              <a:buNone/>
            </a:pPr>
            <a:r>
              <a:rPr lang="en-US" sz="1000" dirty="0"/>
              <a:t>      &lt;type&gt;</a:t>
            </a:r>
          </a:p>
          <a:p>
            <a:pPr marL="0" indent="0">
              <a:buNone/>
            </a:pPr>
            <a:r>
              <a:rPr lang="en-US" sz="1000" dirty="0"/>
              <a:t>        &lt;</a:t>
            </a:r>
            <a:r>
              <a:rPr lang="en-US" sz="1000" dirty="0" err="1"/>
              <a:t>javaclass</a:t>
            </a:r>
            <a:r>
              <a:rPr lang="en-US" sz="1000" dirty="0"/>
              <a:t> name="String"/&gt;</a:t>
            </a:r>
          </a:p>
          <a:p>
            <a:pPr marL="0" indent="0">
              <a:buNone/>
            </a:pPr>
            <a:r>
              <a:rPr lang="en-US" sz="1000" dirty="0"/>
              <a:t>      &lt;/type&gt;</a:t>
            </a:r>
          </a:p>
          <a:p>
            <a:pPr marL="0" indent="0">
              <a:buNone/>
            </a:pPr>
            <a:r>
              <a:rPr lang="en-US" sz="1000" dirty="0"/>
              <a:t>      &lt;derivation&gt;</a:t>
            </a:r>
          </a:p>
          <a:p>
            <a:pPr marL="0" indent="0">
              <a:buNone/>
            </a:pPr>
            <a:r>
              <a:rPr lang="en-US" sz="1000" dirty="0"/>
              <a:t>        &lt;choose&gt;</a:t>
            </a:r>
          </a:p>
          <a:p>
            <a:pPr marL="0" indent="0">
              <a:buNone/>
            </a:pPr>
            <a:r>
              <a:rPr lang="en-US" sz="1000" dirty="0"/>
              <a:t>          &lt;type&gt;</a:t>
            </a:r>
          </a:p>
          <a:p>
            <a:pPr marL="0" indent="0">
              <a:buNone/>
            </a:pPr>
            <a:r>
              <a:rPr lang="en-US" sz="1000" dirty="0"/>
              <a:t>            &lt;</a:t>
            </a:r>
            <a:r>
              <a:rPr lang="en-US" sz="1000" dirty="0" err="1"/>
              <a:t>javaclass</a:t>
            </a:r>
            <a:r>
              <a:rPr lang="en-US" sz="1000" dirty="0"/>
              <a:t> name="String"/&gt;</a:t>
            </a:r>
          </a:p>
          <a:p>
            <a:pPr marL="0" indent="0">
              <a:buNone/>
            </a:pPr>
            <a:r>
              <a:rPr lang="en-US" sz="1000" dirty="0"/>
              <a:t>          &lt;/type&gt;</a:t>
            </a:r>
          </a:p>
          <a:p>
            <a:pPr marL="0" indent="0">
              <a:buNone/>
            </a:pPr>
            <a:r>
              <a:rPr lang="en-US" sz="1000" dirty="0"/>
              <a:t>          &lt;when&gt;</a:t>
            </a:r>
          </a:p>
          <a:p>
            <a:pPr marL="0" indent="0">
              <a:buNone/>
            </a:pPr>
            <a:r>
              <a:rPr lang="en-US" sz="1000" dirty="0"/>
              <a:t>            &lt;!-- if this Person has no</a:t>
            </a:r>
          </a:p>
          <a:p>
            <a:pPr marL="0" indent="0">
              <a:buNone/>
            </a:pPr>
            <a:r>
              <a:rPr lang="en-US" sz="1000" dirty="0"/>
              <a:t>                 favorite pet, then calculate the</a:t>
            </a:r>
          </a:p>
          <a:p>
            <a:pPr marL="0" indent="0">
              <a:buNone/>
            </a:pPr>
            <a:r>
              <a:rPr lang="en-US" sz="1000" dirty="0"/>
              <a:t>                 name of the favorite pet as null. --&gt;</a:t>
            </a:r>
          </a:p>
          <a:p>
            <a:pPr marL="0" indent="0">
              <a:buNone/>
            </a:pPr>
            <a:r>
              <a:rPr lang="en-US" sz="1000" dirty="0"/>
              <a:t>            &lt;condition&gt;</a:t>
            </a:r>
          </a:p>
          <a:p>
            <a:pPr marL="0" indent="0">
              <a:buNone/>
            </a:pPr>
            <a:r>
              <a:rPr lang="en-US" sz="1000" dirty="0"/>
              <a:t>              &lt;equals&gt;</a:t>
            </a:r>
          </a:p>
          <a:p>
            <a:pPr marL="0" indent="0">
              <a:buNone/>
            </a:pPr>
            <a:r>
              <a:rPr lang="en-US" sz="1000" dirty="0"/>
              <a:t>                &lt;reference attribute="</a:t>
            </a:r>
            <a:r>
              <a:rPr lang="en-US" sz="1000" dirty="0" err="1"/>
              <a:t>favoritePet</a:t>
            </a:r>
            <a:r>
              <a:rPr lang="en-US" sz="1000" dirty="0"/>
              <a:t>"/&gt;</a:t>
            </a:r>
          </a:p>
          <a:p>
            <a:pPr marL="0" indent="0">
              <a:buNone/>
            </a:pPr>
            <a:r>
              <a:rPr lang="en-US" sz="1000" b="1" dirty="0"/>
              <a:t>                &lt;null/&gt;</a:t>
            </a:r>
          </a:p>
          <a:p>
            <a:pPr marL="0" indent="0">
              <a:buNone/>
            </a:pPr>
            <a:r>
              <a:rPr lang="en-US" sz="1000" dirty="0"/>
              <a:t>              &lt;/equals&gt;</a:t>
            </a:r>
          </a:p>
          <a:p>
            <a:pPr marL="0" indent="0">
              <a:buNone/>
            </a:pPr>
            <a:r>
              <a:rPr lang="en-US" sz="1000" dirty="0"/>
              <a:t>            &lt;/condition&gt;</a:t>
            </a:r>
          </a:p>
          <a:p>
            <a:pPr marL="0" indent="0">
              <a:buNone/>
            </a:pPr>
            <a:r>
              <a:rPr lang="en-US" sz="1000" dirty="0"/>
              <a:t>            &lt;value&gt;</a:t>
            </a:r>
          </a:p>
          <a:p>
            <a:pPr marL="0" indent="0">
              <a:buNone/>
            </a:pPr>
            <a:r>
              <a:rPr lang="en-US" sz="1000" b="1" dirty="0"/>
              <a:t>              &lt;null/&gt;</a:t>
            </a:r>
          </a:p>
          <a:p>
            <a:pPr marL="0" indent="0">
              <a:buNone/>
            </a:pPr>
            <a:r>
              <a:rPr lang="en-US" sz="1000" dirty="0"/>
              <a:t>            &lt;/value&gt;</a:t>
            </a:r>
          </a:p>
          <a:p>
            <a:pPr marL="0" indent="0">
              <a:buNone/>
            </a:pPr>
            <a:r>
              <a:rPr lang="en-US" sz="1000" dirty="0"/>
              <a:t>          &lt;/when&gt;</a:t>
            </a:r>
          </a:p>
          <a:p>
            <a:pPr marL="0" indent="0">
              <a:buNone/>
            </a:pPr>
            <a:r>
              <a:rPr lang="en-US" sz="1000" dirty="0"/>
              <a:t>          &lt;otherwise&gt;</a:t>
            </a:r>
          </a:p>
          <a:p>
            <a:pPr marL="0" indent="0">
              <a:buNone/>
            </a:pPr>
            <a:r>
              <a:rPr lang="en-US" sz="1000" dirty="0"/>
              <a:t>            &lt;value&gt;</a:t>
            </a:r>
          </a:p>
          <a:p>
            <a:pPr marL="0" indent="0">
              <a:buNone/>
            </a:pPr>
            <a:r>
              <a:rPr lang="en-US" sz="1000" dirty="0"/>
              <a:t>              &lt;!-- get the name of the favorite pet --&gt;</a:t>
            </a:r>
          </a:p>
          <a:p>
            <a:pPr marL="0" indent="0">
              <a:buNone/>
            </a:pPr>
            <a:r>
              <a:rPr lang="en-US" sz="1000" dirty="0"/>
              <a:t>              &lt;reference attribute="name"&gt;</a:t>
            </a:r>
          </a:p>
          <a:p>
            <a:pPr marL="0" indent="0">
              <a:buNone/>
            </a:pPr>
            <a:r>
              <a:rPr lang="en-US" sz="1000" dirty="0"/>
              <a:t>                &lt;reference attribute="</a:t>
            </a:r>
            <a:r>
              <a:rPr lang="en-US" sz="1000" dirty="0" err="1"/>
              <a:t>favoritePet</a:t>
            </a:r>
            <a:r>
              <a:rPr lang="en-US" sz="1000" dirty="0"/>
              <a:t>"/&gt;</a:t>
            </a:r>
          </a:p>
          <a:p>
            <a:pPr marL="0" indent="0">
              <a:buNone/>
            </a:pPr>
            <a:r>
              <a:rPr lang="en-US" sz="1000" dirty="0"/>
              <a:t>              &lt;/reference&gt;</a:t>
            </a:r>
          </a:p>
          <a:p>
            <a:pPr marL="0" indent="0">
              <a:buNone/>
            </a:pPr>
            <a:r>
              <a:rPr lang="en-US" sz="1000" dirty="0"/>
              <a:t>            &lt;/value&gt;</a:t>
            </a:r>
          </a:p>
          <a:p>
            <a:pPr marL="0" indent="0">
              <a:buNone/>
            </a:pPr>
            <a:r>
              <a:rPr lang="en-US" sz="1000" dirty="0"/>
              <a:t>          &lt;/otherwise&gt;</a:t>
            </a:r>
          </a:p>
          <a:p>
            <a:pPr marL="0" indent="0">
              <a:buNone/>
            </a:pPr>
            <a:r>
              <a:rPr lang="en-US" sz="1000" dirty="0"/>
              <a:t>        &lt;/choose</a:t>
            </a:r>
            <a:r>
              <a:rPr lang="en-US" sz="1000" dirty="0" smtClean="0"/>
              <a:t>&gt;</a:t>
            </a:r>
            <a:endParaRPr lang="en-US" sz="1000" dirty="0"/>
          </a:p>
          <a:p>
            <a:pPr marL="0" indent="0">
              <a:buNone/>
            </a:pPr>
            <a:r>
              <a:rPr lang="en-US" sz="1000" dirty="0"/>
              <a:t>      &lt;/derivation&gt;</a:t>
            </a:r>
          </a:p>
          <a:p>
            <a:pPr marL="0" indent="0">
              <a:buNone/>
            </a:pPr>
            <a:r>
              <a:rPr lang="en-US" sz="1000" dirty="0"/>
              <a:t>    &lt;/</a:t>
            </a:r>
            <a:r>
              <a:rPr lang="en-US" sz="1000" dirty="0" smtClean="0"/>
              <a:t>Attribute&gt;</a:t>
            </a:r>
          </a:p>
          <a:p>
            <a:pPr marL="0" indent="0">
              <a:buNone/>
            </a:pPr>
            <a:endParaRPr lang="en-US" sz="1000" dirty="0"/>
          </a:p>
          <a:p>
            <a:pPr marL="0" indent="0">
              <a:buNone/>
            </a:pPr>
            <a:r>
              <a:rPr lang="en-US" sz="1000" dirty="0"/>
              <a:t>&lt;!-- The name of this Person's favorite Pet, or null if the Person owns no pet. We have to test for the </a:t>
            </a:r>
            <a:r>
              <a:rPr lang="en-US" sz="1000" dirty="0" err="1"/>
              <a:t>favoritePet</a:t>
            </a:r>
            <a:r>
              <a:rPr lang="en-US" sz="1000" dirty="0"/>
              <a:t> being null before performing the (simple) calculation.--&gt; </a:t>
            </a:r>
          </a:p>
        </p:txBody>
      </p:sp>
    </p:spTree>
    <p:extLst>
      <p:ext uri="{BB962C8B-B14F-4D97-AF65-F5344CB8AC3E}">
        <p14:creationId xmlns:p14="http://schemas.microsoft.com/office/powerpoint/2010/main" val="1868640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a:t>
            </a:r>
            <a:endParaRPr lang="en-US" dirty="0"/>
          </a:p>
        </p:txBody>
      </p:sp>
      <p:sp>
        <p:nvSpPr>
          <p:cNvPr id="3" name="Content Placeholder 2"/>
          <p:cNvSpPr>
            <a:spLocks noGrp="1"/>
          </p:cNvSpPr>
          <p:nvPr>
            <p:ph idx="1"/>
          </p:nvPr>
        </p:nvSpPr>
        <p:spPr>
          <a:xfrm>
            <a:off x="457200" y="1295400"/>
            <a:ext cx="8229600" cy="4830763"/>
          </a:xfrm>
        </p:spPr>
        <p:txBody>
          <a:bodyPr numCol="2">
            <a:normAutofit fontScale="25000" lnSpcReduction="20000"/>
          </a:bodyPr>
          <a:lstStyle/>
          <a:p>
            <a:pPr marL="0" indent="0">
              <a:buNone/>
            </a:pPr>
            <a:r>
              <a:rPr lang="en-US" sz="4200" dirty="0"/>
              <a:t>&lt;Class name="Person"&gt;</a:t>
            </a:r>
          </a:p>
          <a:p>
            <a:pPr marL="0" indent="0">
              <a:buNone/>
            </a:pPr>
            <a:r>
              <a:rPr lang="en-US" sz="4200" dirty="0"/>
              <a:t>    &lt;Attribute name="</a:t>
            </a:r>
            <a:r>
              <a:rPr lang="en-US" sz="4200" dirty="0" err="1"/>
              <a:t>isMinor</a:t>
            </a:r>
            <a:r>
              <a:rPr lang="en-US" sz="4200" dirty="0"/>
              <a:t>"&gt;</a:t>
            </a:r>
          </a:p>
          <a:p>
            <a:pPr marL="0" indent="0">
              <a:buNone/>
            </a:pPr>
            <a:r>
              <a:rPr lang="en-US" sz="4200" dirty="0"/>
              <a:t>      &lt;type&gt;</a:t>
            </a:r>
          </a:p>
          <a:p>
            <a:pPr marL="0" indent="0">
              <a:buNone/>
            </a:pPr>
            <a:r>
              <a:rPr lang="en-US" sz="4200" dirty="0"/>
              <a:t>        &lt;</a:t>
            </a:r>
            <a:r>
              <a:rPr lang="en-US" sz="4200" dirty="0" err="1"/>
              <a:t>javaclass</a:t>
            </a:r>
            <a:r>
              <a:rPr lang="en-US" sz="4200" dirty="0"/>
              <a:t> name="</a:t>
            </a:r>
            <a:r>
              <a:rPr lang="en-US" sz="4200" dirty="0" err="1"/>
              <a:t>curam.creole.value.Timeline</a:t>
            </a:r>
            <a:r>
              <a:rPr lang="en-US" sz="4200" dirty="0"/>
              <a:t>"&gt;</a:t>
            </a:r>
          </a:p>
          <a:p>
            <a:pPr marL="0" indent="0">
              <a:buNone/>
            </a:pPr>
            <a:r>
              <a:rPr lang="en-US" sz="4200" dirty="0"/>
              <a:t>          &lt;</a:t>
            </a:r>
            <a:r>
              <a:rPr lang="en-US" sz="4200" dirty="0" err="1"/>
              <a:t>ruleclass</a:t>
            </a:r>
            <a:r>
              <a:rPr lang="en-US" sz="4200" dirty="0"/>
              <a:t> name="Boolean"/&gt;</a:t>
            </a:r>
          </a:p>
          <a:p>
            <a:pPr marL="0" indent="0">
              <a:buNone/>
            </a:pPr>
            <a:r>
              <a:rPr lang="en-US" sz="4200" dirty="0"/>
              <a:t>        &lt;/</a:t>
            </a:r>
            <a:r>
              <a:rPr lang="en-US" sz="4200" dirty="0" err="1"/>
              <a:t>javaclass</a:t>
            </a:r>
            <a:r>
              <a:rPr lang="en-US" sz="4200" dirty="0"/>
              <a:t>&gt;</a:t>
            </a:r>
          </a:p>
          <a:p>
            <a:pPr marL="0" indent="0">
              <a:buNone/>
            </a:pPr>
            <a:r>
              <a:rPr lang="en-US" sz="4200" dirty="0"/>
              <a:t>      &lt;/type&gt;</a:t>
            </a:r>
          </a:p>
          <a:p>
            <a:pPr marL="0" indent="0">
              <a:buNone/>
            </a:pPr>
            <a:r>
              <a:rPr lang="en-US" sz="4200" dirty="0"/>
              <a:t>      &lt;derivation&gt;</a:t>
            </a:r>
          </a:p>
          <a:p>
            <a:pPr marL="0" indent="0">
              <a:buNone/>
            </a:pPr>
            <a:r>
              <a:rPr lang="en-US" sz="4200" dirty="0"/>
              <a:t>        &lt;specified/&gt;</a:t>
            </a:r>
          </a:p>
          <a:p>
            <a:pPr marL="0" indent="0">
              <a:buNone/>
            </a:pPr>
            <a:r>
              <a:rPr lang="en-US" sz="4200" dirty="0"/>
              <a:t>      &lt;/derivation&gt;</a:t>
            </a:r>
          </a:p>
          <a:p>
            <a:pPr marL="0" indent="0">
              <a:buNone/>
            </a:pPr>
            <a:r>
              <a:rPr lang="en-US" sz="4200" dirty="0"/>
              <a:t>    &lt;/Attribute&gt;</a:t>
            </a:r>
          </a:p>
          <a:p>
            <a:pPr marL="0" indent="0">
              <a:buNone/>
            </a:pPr>
            <a:endParaRPr lang="en-US" sz="4200" dirty="0"/>
          </a:p>
          <a:p>
            <a:pPr marL="0" indent="0">
              <a:buNone/>
            </a:pPr>
            <a:r>
              <a:rPr lang="en-US" sz="4200" dirty="0"/>
              <a:t>    &lt;!-- Whether this person is a child. --&gt;</a:t>
            </a:r>
          </a:p>
          <a:p>
            <a:pPr marL="0" indent="0">
              <a:buNone/>
            </a:pPr>
            <a:r>
              <a:rPr lang="en-US" sz="4200" dirty="0"/>
              <a:t>    &lt;Attribute name="</a:t>
            </a:r>
            <a:r>
              <a:rPr lang="en-US" sz="4200" dirty="0" err="1"/>
              <a:t>isAChild</a:t>
            </a:r>
            <a:r>
              <a:rPr lang="en-US" sz="4200" dirty="0"/>
              <a:t>"&gt;</a:t>
            </a:r>
          </a:p>
          <a:p>
            <a:pPr marL="0" indent="0">
              <a:buNone/>
            </a:pPr>
            <a:r>
              <a:rPr lang="en-US" sz="4200" dirty="0"/>
              <a:t>      &lt;type&gt;</a:t>
            </a:r>
          </a:p>
          <a:p>
            <a:pPr marL="0" indent="0">
              <a:buNone/>
            </a:pPr>
            <a:r>
              <a:rPr lang="en-US" sz="4200" dirty="0"/>
              <a:t>        &lt;</a:t>
            </a:r>
            <a:r>
              <a:rPr lang="en-US" sz="4200" dirty="0" err="1"/>
              <a:t>javaclass</a:t>
            </a:r>
            <a:r>
              <a:rPr lang="en-US" sz="4200" dirty="0"/>
              <a:t> name="Boolean"/&gt;</a:t>
            </a:r>
          </a:p>
          <a:p>
            <a:pPr marL="0" indent="0">
              <a:buNone/>
            </a:pPr>
            <a:r>
              <a:rPr lang="en-US" sz="4200" dirty="0"/>
              <a:t>      &lt;/type&gt;</a:t>
            </a:r>
          </a:p>
          <a:p>
            <a:pPr marL="0" indent="0">
              <a:buNone/>
            </a:pPr>
            <a:r>
              <a:rPr lang="en-US" sz="4200" dirty="0"/>
              <a:t>      &lt;derivation&gt;</a:t>
            </a:r>
          </a:p>
          <a:p>
            <a:pPr marL="0" indent="0">
              <a:buNone/>
            </a:pPr>
            <a:r>
              <a:rPr lang="en-US" sz="4200" b="1" dirty="0"/>
              <a:t>        &lt;property name="</a:t>
            </a:r>
            <a:r>
              <a:rPr lang="en-US" sz="4200" b="1" dirty="0" err="1"/>
              <a:t>valueOn</a:t>
            </a:r>
            <a:r>
              <a:rPr lang="en-US" sz="4200" b="1" dirty="0"/>
              <a:t>"&gt;</a:t>
            </a:r>
          </a:p>
          <a:p>
            <a:pPr marL="0" indent="0">
              <a:buNone/>
            </a:pPr>
            <a:r>
              <a:rPr lang="en-US" sz="4200" b="1" dirty="0"/>
              <a:t>          &lt;object&gt;</a:t>
            </a:r>
          </a:p>
          <a:p>
            <a:pPr marL="0" indent="0">
              <a:buNone/>
            </a:pPr>
            <a:r>
              <a:rPr lang="en-US" sz="4200" dirty="0"/>
              <a:t>            &lt;reference attribute="</a:t>
            </a:r>
            <a:r>
              <a:rPr lang="en-US" sz="4200" dirty="0" err="1"/>
              <a:t>isMinor</a:t>
            </a:r>
            <a:r>
              <a:rPr lang="en-US" sz="4200" dirty="0"/>
              <a:t>"/&gt;</a:t>
            </a:r>
          </a:p>
          <a:p>
            <a:pPr marL="0" indent="0">
              <a:buNone/>
            </a:pPr>
            <a:r>
              <a:rPr lang="en-US" sz="4200" b="1" dirty="0"/>
              <a:t>          &lt;/object&gt;</a:t>
            </a:r>
          </a:p>
          <a:p>
            <a:pPr marL="0" indent="0">
              <a:buNone/>
            </a:pPr>
            <a:r>
              <a:rPr lang="en-US" sz="4200" dirty="0"/>
              <a:t>          &lt;arguments&gt;</a:t>
            </a:r>
          </a:p>
          <a:p>
            <a:pPr marL="0" indent="0">
              <a:buNone/>
            </a:pPr>
            <a:r>
              <a:rPr lang="en-US" sz="4200" dirty="0"/>
              <a:t>            &lt;Date value="2000-01-01"/&gt;</a:t>
            </a:r>
          </a:p>
          <a:p>
            <a:pPr marL="0" indent="0">
              <a:buNone/>
            </a:pPr>
            <a:r>
              <a:rPr lang="en-US" sz="4200" dirty="0"/>
              <a:t>          &lt;/arguments&gt;</a:t>
            </a:r>
          </a:p>
          <a:p>
            <a:pPr marL="0" indent="0">
              <a:buNone/>
            </a:pPr>
            <a:r>
              <a:rPr lang="en-US" sz="4200" b="1" dirty="0"/>
              <a:t>        &lt;/property&gt;</a:t>
            </a:r>
          </a:p>
          <a:p>
            <a:pPr marL="0" indent="0">
              <a:buNone/>
            </a:pPr>
            <a:r>
              <a:rPr lang="en-US" sz="4200" dirty="0"/>
              <a:t>      &lt;/derivation&gt;</a:t>
            </a:r>
          </a:p>
          <a:p>
            <a:pPr marL="0" indent="0">
              <a:buNone/>
            </a:pPr>
            <a:r>
              <a:rPr lang="en-US" sz="4200" dirty="0"/>
              <a:t>    &lt;/Attribute&gt;</a:t>
            </a:r>
          </a:p>
          <a:p>
            <a:pPr marL="0" indent="0">
              <a:buNone/>
            </a:pPr>
            <a:endParaRPr lang="en-US" sz="4200" dirty="0" smtClean="0"/>
          </a:p>
          <a:p>
            <a:pPr marL="0" indent="0">
              <a:buNone/>
            </a:pPr>
            <a:endParaRPr lang="en-US" sz="4200" dirty="0" smtClean="0"/>
          </a:p>
          <a:p>
            <a:pPr marL="0" indent="0">
              <a:buNone/>
            </a:pPr>
            <a:endParaRPr lang="en-US" sz="4200" dirty="0" smtClean="0"/>
          </a:p>
          <a:p>
            <a:pPr marL="0" indent="0">
              <a:buNone/>
            </a:pPr>
            <a:endParaRPr lang="en-US" sz="4200" dirty="0"/>
          </a:p>
          <a:p>
            <a:pPr marL="0" indent="0">
              <a:buNone/>
            </a:pPr>
            <a:r>
              <a:rPr lang="en-US" sz="4200" dirty="0" smtClean="0"/>
              <a:t>&lt;</a:t>
            </a:r>
            <a:r>
              <a:rPr lang="en-US" sz="4200" dirty="0"/>
              <a:t>Attribute name="</a:t>
            </a:r>
            <a:r>
              <a:rPr lang="en-US" sz="4200" dirty="0" err="1"/>
              <a:t>secondAndSubsequentChildren</a:t>
            </a:r>
            <a:r>
              <a:rPr lang="en-US" sz="4200" dirty="0"/>
              <a:t>"&gt;</a:t>
            </a:r>
          </a:p>
          <a:p>
            <a:pPr marL="0" indent="0">
              <a:buNone/>
            </a:pPr>
            <a:r>
              <a:rPr lang="en-US" sz="4200" dirty="0"/>
              <a:t>      &lt;type&gt;</a:t>
            </a:r>
          </a:p>
          <a:p>
            <a:pPr marL="0" indent="0">
              <a:buNone/>
            </a:pPr>
            <a:r>
              <a:rPr lang="en-US" sz="4200" dirty="0"/>
              <a:t>        &lt;</a:t>
            </a:r>
            <a:r>
              <a:rPr lang="en-US" sz="4200" dirty="0" err="1"/>
              <a:t>javaclass</a:t>
            </a:r>
            <a:r>
              <a:rPr lang="en-US" sz="4200" dirty="0"/>
              <a:t> name="List"&gt;</a:t>
            </a:r>
          </a:p>
          <a:p>
            <a:pPr marL="0" indent="0">
              <a:buNone/>
            </a:pPr>
            <a:r>
              <a:rPr lang="en-US" sz="4200" dirty="0"/>
              <a:t>          &lt;</a:t>
            </a:r>
            <a:r>
              <a:rPr lang="en-US" sz="4200" dirty="0" err="1"/>
              <a:t>ruleclass</a:t>
            </a:r>
            <a:r>
              <a:rPr lang="en-US" sz="4200" dirty="0"/>
              <a:t> name="Person"/&gt;</a:t>
            </a:r>
          </a:p>
          <a:p>
            <a:pPr marL="0" indent="0">
              <a:buNone/>
            </a:pPr>
            <a:r>
              <a:rPr lang="en-US" sz="4200" dirty="0"/>
              <a:t>        &lt;/</a:t>
            </a:r>
            <a:r>
              <a:rPr lang="en-US" sz="4200" dirty="0" err="1"/>
              <a:t>javaclass</a:t>
            </a:r>
            <a:r>
              <a:rPr lang="en-US" sz="4200" dirty="0"/>
              <a:t>&gt;</a:t>
            </a:r>
          </a:p>
          <a:p>
            <a:pPr marL="0" indent="0">
              <a:buNone/>
            </a:pPr>
            <a:r>
              <a:rPr lang="en-US" sz="4200" dirty="0"/>
              <a:t>      &lt;/type&gt;</a:t>
            </a:r>
          </a:p>
          <a:p>
            <a:pPr marL="0" indent="0">
              <a:buNone/>
            </a:pPr>
            <a:r>
              <a:rPr lang="en-US" sz="4200" dirty="0"/>
              <a:t>      &lt;derivation&gt;</a:t>
            </a:r>
          </a:p>
          <a:p>
            <a:pPr marL="0" indent="0">
              <a:buNone/>
            </a:pPr>
            <a:r>
              <a:rPr lang="en-US" sz="4200" dirty="0"/>
              <a:t>        &lt;property name="</a:t>
            </a:r>
            <a:r>
              <a:rPr lang="en-US" sz="4200" dirty="0" err="1"/>
              <a:t>subList</a:t>
            </a:r>
            <a:r>
              <a:rPr lang="en-US" sz="4200" dirty="0"/>
              <a:t>"&gt;</a:t>
            </a:r>
          </a:p>
          <a:p>
            <a:pPr marL="0" indent="0">
              <a:buNone/>
            </a:pPr>
            <a:r>
              <a:rPr lang="en-US" sz="4200" dirty="0"/>
              <a:t>          &lt;object&gt;</a:t>
            </a:r>
          </a:p>
          <a:p>
            <a:pPr marL="0" indent="0">
              <a:buNone/>
            </a:pPr>
            <a:r>
              <a:rPr lang="en-US" sz="4200" dirty="0"/>
              <a:t>            &lt;reference attribute="children"/&gt;</a:t>
            </a:r>
          </a:p>
          <a:p>
            <a:pPr marL="0" indent="0">
              <a:buNone/>
            </a:pPr>
            <a:r>
              <a:rPr lang="en-US" sz="4200" dirty="0"/>
              <a:t>          &lt;/object&gt;</a:t>
            </a:r>
          </a:p>
          <a:p>
            <a:pPr marL="0" indent="0">
              <a:buNone/>
            </a:pPr>
            <a:r>
              <a:rPr lang="en-US" sz="4200" dirty="0"/>
              <a:t>          &lt;arguments&gt;</a:t>
            </a:r>
          </a:p>
          <a:p>
            <a:pPr marL="0" indent="0">
              <a:buNone/>
            </a:pPr>
            <a:r>
              <a:rPr lang="en-US" sz="4200" dirty="0"/>
              <a:t>            &lt;!-- The number must be converted to an integer</a:t>
            </a:r>
          </a:p>
          <a:p>
            <a:pPr marL="0" indent="0">
              <a:buNone/>
            </a:pPr>
            <a:r>
              <a:rPr lang="en-US" sz="4200" dirty="0"/>
              <a:t>                 (as required by </a:t>
            </a:r>
            <a:r>
              <a:rPr lang="en-US" sz="4200" dirty="0" err="1"/>
              <a:t>List.subList</a:t>
            </a:r>
            <a:r>
              <a:rPr lang="en-US" sz="4200" dirty="0"/>
              <a:t>). --&gt;</a:t>
            </a:r>
          </a:p>
          <a:p>
            <a:pPr marL="0" indent="0">
              <a:buNone/>
            </a:pPr>
            <a:r>
              <a:rPr lang="en-US" sz="4200" dirty="0"/>
              <a:t>            &lt;property name="</a:t>
            </a:r>
            <a:r>
              <a:rPr lang="en-US" sz="4200" dirty="0" err="1"/>
              <a:t>intValue</a:t>
            </a:r>
            <a:r>
              <a:rPr lang="en-US" sz="4200" dirty="0"/>
              <a:t>"&gt;</a:t>
            </a:r>
          </a:p>
          <a:p>
            <a:pPr marL="0" indent="0">
              <a:buNone/>
            </a:pPr>
            <a:r>
              <a:rPr lang="en-US" sz="4200" dirty="0"/>
              <a:t>            </a:t>
            </a:r>
            <a:r>
              <a:rPr lang="en-US" sz="4200" b="1" dirty="0"/>
              <a:t>  &lt;object&gt;</a:t>
            </a:r>
          </a:p>
          <a:p>
            <a:pPr marL="0" indent="0">
              <a:buNone/>
            </a:pPr>
            <a:r>
              <a:rPr lang="en-US" sz="4200" dirty="0"/>
              <a:t>                &lt;Number value="1"/&gt;</a:t>
            </a:r>
          </a:p>
          <a:p>
            <a:pPr marL="0" indent="0">
              <a:buNone/>
            </a:pPr>
            <a:r>
              <a:rPr lang="en-US" sz="4200" b="1" dirty="0"/>
              <a:t>              &lt;/object&gt;</a:t>
            </a:r>
          </a:p>
          <a:p>
            <a:pPr marL="0" indent="0">
              <a:buNone/>
            </a:pPr>
            <a:r>
              <a:rPr lang="en-US" sz="4200" dirty="0"/>
              <a:t>            &lt;/property&gt;</a:t>
            </a:r>
          </a:p>
          <a:p>
            <a:pPr marL="0" indent="0">
              <a:buNone/>
            </a:pPr>
            <a:r>
              <a:rPr lang="en-US" sz="4200" dirty="0"/>
              <a:t>            &lt;property name="size"&gt;</a:t>
            </a:r>
          </a:p>
          <a:p>
            <a:pPr marL="0" indent="0">
              <a:buNone/>
            </a:pPr>
            <a:r>
              <a:rPr lang="en-US" sz="4200" b="1" dirty="0"/>
              <a:t>              &lt;object&gt;</a:t>
            </a:r>
          </a:p>
          <a:p>
            <a:pPr marL="0" indent="0">
              <a:buNone/>
            </a:pPr>
            <a:r>
              <a:rPr lang="en-US" sz="4200" dirty="0"/>
              <a:t>                &lt;reference attribute="children"/&gt;</a:t>
            </a:r>
          </a:p>
          <a:p>
            <a:pPr marL="0" indent="0">
              <a:buNone/>
            </a:pPr>
            <a:r>
              <a:rPr lang="en-US" sz="4200" b="1" dirty="0"/>
              <a:t>              &lt;/object&gt;</a:t>
            </a:r>
          </a:p>
          <a:p>
            <a:pPr marL="0" indent="0">
              <a:buNone/>
            </a:pPr>
            <a:r>
              <a:rPr lang="en-US" sz="4200" dirty="0"/>
              <a:t>            &lt;/property</a:t>
            </a:r>
            <a:r>
              <a:rPr lang="en-US" sz="4200" dirty="0" smtClean="0"/>
              <a:t>&gt;</a:t>
            </a:r>
            <a:endParaRPr lang="en-US" sz="4200" dirty="0"/>
          </a:p>
          <a:p>
            <a:pPr marL="0" indent="0">
              <a:buNone/>
            </a:pPr>
            <a:r>
              <a:rPr lang="en-US" sz="4200" dirty="0"/>
              <a:t>          &lt;/arguments&gt;</a:t>
            </a:r>
          </a:p>
          <a:p>
            <a:pPr marL="0" indent="0">
              <a:buNone/>
            </a:pPr>
            <a:r>
              <a:rPr lang="en-US" sz="4200" dirty="0"/>
              <a:t>        &lt;/property</a:t>
            </a:r>
            <a:r>
              <a:rPr lang="en-US" sz="4200" dirty="0" smtClean="0"/>
              <a:t>&gt;</a:t>
            </a:r>
            <a:endParaRPr lang="en-US" sz="4200" dirty="0"/>
          </a:p>
          <a:p>
            <a:pPr marL="0" indent="0">
              <a:buNone/>
            </a:pPr>
            <a:r>
              <a:rPr lang="en-US" sz="4200" dirty="0"/>
              <a:t>      &lt;/derivation&gt;</a:t>
            </a:r>
          </a:p>
          <a:p>
            <a:pPr marL="0" indent="0">
              <a:buNone/>
            </a:pPr>
            <a:r>
              <a:rPr lang="en-US" sz="4200" dirty="0"/>
              <a:t>    &lt;/Attribute&gt;</a:t>
            </a:r>
          </a:p>
          <a:p>
            <a:pPr marL="0" indent="0">
              <a:buNone/>
            </a:pPr>
            <a:endParaRPr lang="en-US" dirty="0" smtClean="0"/>
          </a:p>
        </p:txBody>
      </p:sp>
    </p:spTree>
    <p:extLst>
      <p:ext uri="{BB962C8B-B14F-4D97-AF65-F5344CB8AC3E}">
        <p14:creationId xmlns:p14="http://schemas.microsoft.com/office/powerpoint/2010/main" val="629526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Readall</a:t>
            </a:r>
            <a:r>
              <a:rPr lang="en-US" dirty="0" smtClean="0"/>
              <a:t>/match/</a:t>
            </a:r>
            <a:r>
              <a:rPr lang="en-US" dirty="0" err="1" smtClean="0"/>
              <a:t>Codetable</a:t>
            </a:r>
            <a:endParaRPr lang="en-US" dirty="0"/>
          </a:p>
        </p:txBody>
      </p:sp>
      <p:sp>
        <p:nvSpPr>
          <p:cNvPr id="3" name="Content Placeholder 2"/>
          <p:cNvSpPr>
            <a:spLocks noGrp="1"/>
          </p:cNvSpPr>
          <p:nvPr>
            <p:ph idx="1"/>
          </p:nvPr>
        </p:nvSpPr>
        <p:spPr/>
        <p:txBody>
          <a:bodyPr numCol="2">
            <a:normAutofit fontScale="32500" lnSpcReduction="20000"/>
          </a:bodyPr>
          <a:lstStyle/>
          <a:p>
            <a:pPr marL="0" indent="0">
              <a:buNone/>
            </a:pPr>
            <a:r>
              <a:rPr lang="en-US" b="1" dirty="0" smtClean="0"/>
              <a:t>   Retrieves </a:t>
            </a:r>
            <a:r>
              <a:rPr lang="en-US" b="1" dirty="0"/>
              <a:t>the person's benefits of type "</a:t>
            </a:r>
            <a:r>
              <a:rPr lang="en-US" b="1" dirty="0" err="1"/>
              <a:t>IncomeAssistance</a:t>
            </a:r>
            <a:r>
              <a:rPr lang="en-US" b="1" dirty="0"/>
              <a:t>",</a:t>
            </a:r>
          </a:p>
          <a:p>
            <a:pPr marL="0" indent="0">
              <a:buNone/>
            </a:pPr>
            <a:r>
              <a:rPr lang="en-US" b="1" dirty="0"/>
              <a:t>    using a &lt;match&gt; to retrieve all the person's benefits, and then</a:t>
            </a:r>
          </a:p>
          <a:p>
            <a:pPr marL="0" indent="0">
              <a:buNone/>
            </a:pPr>
            <a:r>
              <a:rPr lang="en-US" b="1" dirty="0"/>
              <a:t>    a &lt;filter&gt; to extract only the "Income Assistance" benefits from</a:t>
            </a:r>
          </a:p>
          <a:p>
            <a:pPr marL="0" indent="0">
              <a:buNone/>
            </a:pPr>
            <a:r>
              <a:rPr lang="en-US" b="1" dirty="0"/>
              <a:t>    the benefits for that person.</a:t>
            </a:r>
          </a:p>
          <a:p>
            <a:pPr marL="0" indent="0">
              <a:buNone/>
            </a:pPr>
            <a:endParaRPr lang="en-US" b="1" dirty="0"/>
          </a:p>
          <a:p>
            <a:pPr marL="0" indent="0">
              <a:buNone/>
            </a:pPr>
            <a:r>
              <a:rPr lang="en-US" b="1" dirty="0"/>
              <a:t>    This implementation may be suitable when the</a:t>
            </a:r>
          </a:p>
          <a:p>
            <a:pPr marL="0" indent="0">
              <a:buNone/>
            </a:pPr>
            <a:r>
              <a:rPr lang="en-US" b="1" dirty="0"/>
              <a:t>    </a:t>
            </a:r>
            <a:r>
              <a:rPr lang="en-US" b="1" dirty="0" err="1"/>
              <a:t>socialSecurityNumber</a:t>
            </a:r>
            <a:r>
              <a:rPr lang="en-US" b="1" dirty="0"/>
              <a:t> is the most selective attribute for a</a:t>
            </a:r>
          </a:p>
          <a:p>
            <a:pPr marL="0" indent="0">
              <a:buNone/>
            </a:pPr>
            <a:r>
              <a:rPr lang="en-US" b="1" dirty="0"/>
              <a:t>    Benefit in the data storage (i.e. there are many Benefit rule</a:t>
            </a:r>
          </a:p>
          <a:p>
            <a:pPr marL="0" indent="0">
              <a:buNone/>
            </a:pPr>
            <a:r>
              <a:rPr lang="en-US" b="1" dirty="0"/>
              <a:t>    objects, but each </a:t>
            </a:r>
            <a:r>
              <a:rPr lang="en-US" b="1" dirty="0" err="1"/>
              <a:t>socialSecurityNumber</a:t>
            </a:r>
            <a:r>
              <a:rPr lang="en-US" b="1" dirty="0"/>
              <a:t> value is present on</a:t>
            </a:r>
          </a:p>
          <a:p>
            <a:pPr marL="0" indent="0">
              <a:buNone/>
            </a:pPr>
            <a:r>
              <a:rPr lang="en-US" b="1" dirty="0"/>
              <a:t>    relatively few Benefit rule objects).</a:t>
            </a:r>
          </a:p>
          <a:p>
            <a:pPr marL="0" indent="0">
              <a:buNone/>
            </a:pPr>
            <a:r>
              <a:rPr lang="en-US" b="1" dirty="0"/>
              <a:t>    </a:t>
            </a:r>
          </a:p>
          <a:p>
            <a:pPr marL="0" indent="0">
              <a:buNone/>
            </a:pPr>
            <a:r>
              <a:rPr lang="en-US" dirty="0"/>
              <a:t>    &lt;Attribute name="</a:t>
            </a:r>
            <a:r>
              <a:rPr lang="en-US" dirty="0" err="1"/>
              <a:t>incomeAssistanceBenefitsMatchSSNFilterType</a:t>
            </a:r>
            <a:r>
              <a:rPr lang="en-US" dirty="0"/>
              <a:t>"&gt;</a:t>
            </a:r>
          </a:p>
          <a:p>
            <a:pPr marL="0" indent="0">
              <a:buNone/>
            </a:pPr>
            <a:r>
              <a:rPr lang="en-US" dirty="0"/>
              <a:t>      &lt;type&gt;</a:t>
            </a:r>
          </a:p>
          <a:p>
            <a:pPr marL="0" indent="0">
              <a:buNone/>
            </a:pPr>
            <a:r>
              <a:rPr lang="en-US" dirty="0"/>
              <a:t>        &lt;</a:t>
            </a:r>
            <a:r>
              <a:rPr lang="en-US" dirty="0" err="1"/>
              <a:t>javaclass</a:t>
            </a:r>
            <a:r>
              <a:rPr lang="en-US" dirty="0"/>
              <a:t> name="List"&gt;</a:t>
            </a:r>
          </a:p>
          <a:p>
            <a:pPr marL="0" indent="0">
              <a:buNone/>
            </a:pPr>
            <a:r>
              <a:rPr lang="en-US" dirty="0"/>
              <a:t>          &lt;</a:t>
            </a:r>
            <a:r>
              <a:rPr lang="en-US" dirty="0" err="1"/>
              <a:t>ruleclass</a:t>
            </a:r>
            <a:r>
              <a:rPr lang="en-US" dirty="0"/>
              <a:t> name="Benefit"/&gt;</a:t>
            </a:r>
          </a:p>
          <a:p>
            <a:pPr marL="0" indent="0">
              <a:buNone/>
            </a:pPr>
            <a:r>
              <a:rPr lang="en-US" dirty="0"/>
              <a:t>        &lt;/</a:t>
            </a:r>
            <a:r>
              <a:rPr lang="en-US" dirty="0" err="1"/>
              <a:t>javaclass</a:t>
            </a:r>
            <a:r>
              <a:rPr lang="en-US" dirty="0"/>
              <a:t>&gt;</a:t>
            </a:r>
          </a:p>
          <a:p>
            <a:pPr marL="0" indent="0">
              <a:buNone/>
            </a:pPr>
            <a:r>
              <a:rPr lang="en-US" dirty="0"/>
              <a:t>      &lt;/type&gt;</a:t>
            </a:r>
          </a:p>
          <a:p>
            <a:pPr marL="0" indent="0">
              <a:buNone/>
            </a:pPr>
            <a:r>
              <a:rPr lang="en-US" dirty="0"/>
              <a:t>      &lt;derivation&gt;</a:t>
            </a:r>
          </a:p>
          <a:p>
            <a:pPr marL="0" indent="0">
              <a:buNone/>
            </a:pPr>
            <a:r>
              <a:rPr lang="en-US" dirty="0"/>
              <a:t>        &lt;filter&gt;</a:t>
            </a:r>
          </a:p>
          <a:p>
            <a:pPr marL="0" indent="0">
              <a:buNone/>
            </a:pPr>
            <a:r>
              <a:rPr lang="en-US" dirty="0"/>
              <a:t>          &lt;list&gt;</a:t>
            </a:r>
          </a:p>
          <a:p>
            <a:pPr marL="0" indent="0">
              <a:buNone/>
            </a:pPr>
            <a:r>
              <a:rPr lang="en-US" dirty="0"/>
              <a:t>            &lt;!-- retrieve all Benefit rule objects for the Person</a:t>
            </a:r>
          </a:p>
          <a:p>
            <a:pPr marL="0" indent="0">
              <a:buNone/>
            </a:pPr>
            <a:r>
              <a:rPr lang="en-US" dirty="0"/>
              <a:t> --&gt;</a:t>
            </a:r>
          </a:p>
          <a:p>
            <a:pPr marL="0" indent="0">
              <a:buNone/>
            </a:pPr>
            <a:r>
              <a:rPr lang="en-US" b="1" dirty="0"/>
              <a:t>            &lt;</a:t>
            </a:r>
            <a:r>
              <a:rPr lang="en-US" b="1" dirty="0" err="1"/>
              <a:t>readall</a:t>
            </a:r>
            <a:r>
              <a:rPr lang="en-US" b="1" dirty="0"/>
              <a:t> </a:t>
            </a:r>
            <a:r>
              <a:rPr lang="en-US" b="1" dirty="0" err="1"/>
              <a:t>ruleclass</a:t>
            </a:r>
            <a:r>
              <a:rPr lang="en-US" b="1" dirty="0"/>
              <a:t>="Benefit"&gt;</a:t>
            </a:r>
          </a:p>
          <a:p>
            <a:pPr marL="0" indent="0">
              <a:buNone/>
            </a:pPr>
            <a:r>
              <a:rPr lang="en-US" b="1" dirty="0"/>
              <a:t>              &lt;match </a:t>
            </a:r>
            <a:r>
              <a:rPr lang="en-US" b="1" dirty="0" err="1"/>
              <a:t>retrievedattribute</a:t>
            </a:r>
            <a:r>
              <a:rPr lang="en-US" b="1" dirty="0"/>
              <a:t>="</a:t>
            </a:r>
            <a:r>
              <a:rPr lang="en-US" b="1" dirty="0" err="1"/>
              <a:t>socialSecurityNumber</a:t>
            </a:r>
            <a:r>
              <a:rPr lang="en-US" b="1" dirty="0"/>
              <a:t>"&gt;</a:t>
            </a:r>
          </a:p>
          <a:p>
            <a:pPr marL="0" indent="0">
              <a:buNone/>
            </a:pPr>
            <a:r>
              <a:rPr lang="en-US" b="1" dirty="0"/>
              <a:t>                &lt;reference attribute="</a:t>
            </a:r>
            <a:r>
              <a:rPr lang="en-US" b="1" dirty="0" err="1"/>
              <a:t>socialSecurityNumber</a:t>
            </a:r>
            <a:r>
              <a:rPr lang="en-US" b="1" dirty="0"/>
              <a:t>"/&gt;</a:t>
            </a:r>
          </a:p>
          <a:p>
            <a:pPr marL="0" indent="0">
              <a:buNone/>
            </a:pPr>
            <a:r>
              <a:rPr lang="en-US" b="1" dirty="0"/>
              <a:t>              &lt;/match&gt;</a:t>
            </a:r>
          </a:p>
          <a:p>
            <a:pPr marL="0" indent="0">
              <a:buNone/>
            </a:pPr>
            <a:r>
              <a:rPr lang="en-US" b="1" dirty="0"/>
              <a:t>            &lt;/</a:t>
            </a:r>
            <a:r>
              <a:rPr lang="en-US" b="1" dirty="0" err="1"/>
              <a:t>readall</a:t>
            </a:r>
            <a:r>
              <a:rPr lang="en-US" b="1" dirty="0"/>
              <a:t>&gt;</a:t>
            </a:r>
          </a:p>
          <a:p>
            <a:pPr marL="0" indent="0">
              <a:buNone/>
            </a:pPr>
            <a:r>
              <a:rPr lang="en-US" dirty="0"/>
              <a:t>          &lt;/list&gt;</a:t>
            </a:r>
          </a:p>
          <a:p>
            <a:pPr marL="0" indent="0">
              <a:buNone/>
            </a:pPr>
            <a:r>
              <a:rPr lang="en-US" dirty="0"/>
              <a:t>          &lt;</a:t>
            </a:r>
            <a:r>
              <a:rPr lang="en-US" dirty="0" err="1"/>
              <a:t>listitemexpression</a:t>
            </a:r>
            <a:r>
              <a:rPr lang="en-US" dirty="0"/>
              <a:t>&gt;</a:t>
            </a:r>
          </a:p>
          <a:p>
            <a:pPr marL="0" indent="0">
              <a:buNone/>
            </a:pPr>
            <a:r>
              <a:rPr lang="en-US" dirty="0"/>
              <a:t>            &lt;equals&gt;</a:t>
            </a:r>
          </a:p>
          <a:p>
            <a:pPr marL="0" indent="0">
              <a:buNone/>
            </a:pPr>
            <a:r>
              <a:rPr lang="en-US" dirty="0"/>
              <a:t>              &lt;!-- filter the Benefit rule objects for the Person</a:t>
            </a:r>
          </a:p>
          <a:p>
            <a:pPr marL="0" indent="0">
              <a:buNone/>
            </a:pPr>
            <a:r>
              <a:rPr lang="en-US" dirty="0"/>
              <a:t>                   down to those of type "Income Assistance" only</a:t>
            </a:r>
          </a:p>
          <a:p>
            <a:pPr marL="0" indent="0">
              <a:buNone/>
            </a:pPr>
            <a:r>
              <a:rPr lang="en-US" dirty="0"/>
              <a:t>                --&gt;</a:t>
            </a:r>
          </a:p>
          <a:p>
            <a:pPr marL="0" indent="0">
              <a:buNone/>
            </a:pPr>
            <a:r>
              <a:rPr lang="en-US" dirty="0"/>
              <a:t>              &lt;reference attribute="type"&gt;</a:t>
            </a:r>
          </a:p>
          <a:p>
            <a:pPr marL="0" indent="0">
              <a:buNone/>
            </a:pPr>
            <a:r>
              <a:rPr lang="en-US" dirty="0"/>
              <a:t>                &lt;current/&gt;</a:t>
            </a:r>
          </a:p>
          <a:p>
            <a:pPr marL="0" indent="0">
              <a:buNone/>
            </a:pPr>
            <a:r>
              <a:rPr lang="en-US" dirty="0"/>
              <a:t>              &lt;/reference&gt;</a:t>
            </a:r>
          </a:p>
          <a:p>
            <a:pPr marL="0" indent="0">
              <a:buNone/>
            </a:pPr>
            <a:r>
              <a:rPr lang="en-US" dirty="0"/>
              <a:t>              &lt;Code table="</a:t>
            </a:r>
            <a:r>
              <a:rPr lang="en-US" dirty="0" err="1"/>
              <a:t>BenefitType</a:t>
            </a:r>
            <a:r>
              <a:rPr lang="en-US" dirty="0"/>
              <a:t>"&gt;</a:t>
            </a:r>
          </a:p>
          <a:p>
            <a:pPr marL="0" indent="0">
              <a:buNone/>
            </a:pPr>
            <a:r>
              <a:rPr lang="en-US" dirty="0"/>
              <a:t>                &lt;!-- The value for Income Assistance --&gt;</a:t>
            </a:r>
          </a:p>
          <a:p>
            <a:pPr marL="0" indent="0">
              <a:buNone/>
            </a:pPr>
            <a:r>
              <a:rPr lang="en-US" dirty="0"/>
              <a:t>                &lt;String value="BT1"/&gt;</a:t>
            </a:r>
          </a:p>
          <a:p>
            <a:pPr marL="0" indent="0">
              <a:buNone/>
            </a:pPr>
            <a:r>
              <a:rPr lang="en-US" dirty="0"/>
              <a:t>              &lt;/Code&gt;</a:t>
            </a:r>
          </a:p>
          <a:p>
            <a:pPr marL="0" indent="0">
              <a:buNone/>
            </a:pPr>
            <a:r>
              <a:rPr lang="en-US" dirty="0"/>
              <a:t>            &lt;/equals&gt;</a:t>
            </a:r>
          </a:p>
          <a:p>
            <a:pPr marL="0" indent="0">
              <a:buNone/>
            </a:pPr>
            <a:r>
              <a:rPr lang="en-US" dirty="0"/>
              <a:t>          &lt;/</a:t>
            </a:r>
            <a:r>
              <a:rPr lang="en-US" dirty="0" err="1"/>
              <a:t>listitemexpression</a:t>
            </a:r>
            <a:r>
              <a:rPr lang="en-US" dirty="0"/>
              <a:t>&gt;</a:t>
            </a:r>
          </a:p>
          <a:p>
            <a:pPr marL="0" indent="0">
              <a:buNone/>
            </a:pPr>
            <a:r>
              <a:rPr lang="en-US" dirty="0"/>
              <a:t>        &lt;/filter&gt;</a:t>
            </a:r>
          </a:p>
          <a:p>
            <a:pPr marL="0" indent="0">
              <a:buNone/>
            </a:pPr>
            <a:r>
              <a:rPr lang="en-US" dirty="0"/>
              <a:t>      &lt;/derivation&gt;</a:t>
            </a:r>
          </a:p>
          <a:p>
            <a:pPr marL="0" indent="0">
              <a:buNone/>
            </a:pPr>
            <a:r>
              <a:rPr lang="en-US" dirty="0"/>
              <a:t>    &lt;/Attribute&gt;</a:t>
            </a:r>
          </a:p>
        </p:txBody>
      </p:sp>
    </p:spTree>
    <p:extLst>
      <p:ext uri="{BB962C8B-B14F-4D97-AF65-F5344CB8AC3E}">
        <p14:creationId xmlns:p14="http://schemas.microsoft.com/office/powerpoint/2010/main" val="4176255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Removeduplicates</a:t>
            </a:r>
            <a:endParaRPr lang="en-US" dirty="0"/>
          </a:p>
        </p:txBody>
      </p:sp>
      <p:sp>
        <p:nvSpPr>
          <p:cNvPr id="3" name="Content Placeholder 2"/>
          <p:cNvSpPr>
            <a:spLocks noGrp="1"/>
          </p:cNvSpPr>
          <p:nvPr>
            <p:ph idx="1"/>
          </p:nvPr>
        </p:nvSpPr>
        <p:spPr/>
        <p:txBody>
          <a:bodyPr numCol="2">
            <a:normAutofit fontScale="47500" lnSpcReduction="20000"/>
          </a:bodyPr>
          <a:lstStyle/>
          <a:p>
            <a:pPr marL="0" indent="0">
              <a:buNone/>
            </a:pPr>
            <a:r>
              <a:rPr lang="en-US" dirty="0"/>
              <a:t> &lt;Attribute name="</a:t>
            </a:r>
            <a:r>
              <a:rPr lang="en-US" dirty="0" err="1"/>
              <a:t>uniqueRelatives</a:t>
            </a:r>
            <a:r>
              <a:rPr lang="en-US" dirty="0"/>
              <a:t>"&gt;</a:t>
            </a:r>
          </a:p>
          <a:p>
            <a:pPr marL="0" indent="0">
              <a:buNone/>
            </a:pPr>
            <a:r>
              <a:rPr lang="en-US" dirty="0"/>
              <a:t>      &lt;type&gt;</a:t>
            </a:r>
          </a:p>
          <a:p>
            <a:pPr marL="0" indent="0">
              <a:buNone/>
            </a:pPr>
            <a:r>
              <a:rPr lang="en-US" dirty="0"/>
              <a:t>        &lt;</a:t>
            </a:r>
            <a:r>
              <a:rPr lang="en-US" dirty="0" err="1"/>
              <a:t>javaclass</a:t>
            </a:r>
            <a:r>
              <a:rPr lang="en-US" dirty="0"/>
              <a:t> name="List"&gt;</a:t>
            </a:r>
          </a:p>
          <a:p>
            <a:pPr marL="0" indent="0">
              <a:buNone/>
            </a:pPr>
            <a:r>
              <a:rPr lang="en-US" dirty="0"/>
              <a:t>          &lt;</a:t>
            </a:r>
            <a:r>
              <a:rPr lang="en-US" dirty="0" err="1"/>
              <a:t>ruleclass</a:t>
            </a:r>
            <a:r>
              <a:rPr lang="en-US" dirty="0"/>
              <a:t> name="Person"/&gt;</a:t>
            </a:r>
          </a:p>
          <a:p>
            <a:pPr marL="0" indent="0">
              <a:buNone/>
            </a:pPr>
            <a:r>
              <a:rPr lang="en-US" dirty="0"/>
              <a:t>        &lt;/</a:t>
            </a:r>
            <a:r>
              <a:rPr lang="en-US" dirty="0" err="1"/>
              <a:t>javaclass</a:t>
            </a:r>
            <a:r>
              <a:rPr lang="en-US" dirty="0"/>
              <a:t>&gt;</a:t>
            </a:r>
          </a:p>
          <a:p>
            <a:pPr marL="0" indent="0">
              <a:buNone/>
            </a:pPr>
            <a:r>
              <a:rPr lang="en-US" dirty="0"/>
              <a:t>      &lt;/type&gt;</a:t>
            </a:r>
          </a:p>
          <a:p>
            <a:pPr marL="0" indent="0">
              <a:buNone/>
            </a:pPr>
            <a:r>
              <a:rPr lang="en-US" dirty="0"/>
              <a:t>      &lt;derivation&gt;</a:t>
            </a:r>
          </a:p>
          <a:p>
            <a:pPr marL="0" indent="0">
              <a:buNone/>
            </a:pPr>
            <a:r>
              <a:rPr lang="en-US" b="1" dirty="0"/>
              <a:t>        &lt;</a:t>
            </a:r>
            <a:r>
              <a:rPr lang="en-US" b="1" dirty="0" err="1"/>
              <a:t>removeduplicates</a:t>
            </a:r>
            <a:r>
              <a:rPr lang="en-US" b="1" dirty="0"/>
              <a:t>&gt;</a:t>
            </a:r>
          </a:p>
          <a:p>
            <a:pPr marL="0" indent="0">
              <a:buNone/>
            </a:pPr>
            <a:r>
              <a:rPr lang="en-US" dirty="0"/>
              <a:t>          &lt;reference attribute="</a:t>
            </a:r>
            <a:r>
              <a:rPr lang="en-US" dirty="0" err="1"/>
              <a:t>allRelatives</a:t>
            </a:r>
            <a:r>
              <a:rPr lang="en-US" dirty="0"/>
              <a:t>"/&gt;</a:t>
            </a:r>
          </a:p>
          <a:p>
            <a:pPr marL="0" indent="0">
              <a:buNone/>
            </a:pPr>
            <a:r>
              <a:rPr lang="en-US" b="1" dirty="0"/>
              <a:t>        &lt;/</a:t>
            </a:r>
            <a:r>
              <a:rPr lang="en-US" b="1" dirty="0" err="1"/>
              <a:t>removeduplicates</a:t>
            </a:r>
            <a:r>
              <a:rPr lang="en-US" b="1" dirty="0"/>
              <a:t>&gt;</a:t>
            </a:r>
          </a:p>
          <a:p>
            <a:pPr marL="0" indent="0">
              <a:buNone/>
            </a:pPr>
            <a:r>
              <a:rPr lang="en-US" dirty="0"/>
              <a:t>      &lt;/derivation&gt;</a:t>
            </a:r>
          </a:p>
          <a:p>
            <a:pPr marL="0" indent="0">
              <a:buNone/>
            </a:pPr>
            <a:r>
              <a:rPr lang="en-US" dirty="0"/>
              <a:t>    &lt;/Attribute&gt;</a:t>
            </a:r>
          </a:p>
          <a:p>
            <a:pPr marL="0" indent="0">
              <a:buNone/>
            </a:pPr>
            <a:endParaRPr lang="en-US" dirty="0"/>
          </a:p>
          <a:p>
            <a:pPr marL="0" indent="0">
              <a:buNone/>
            </a:pPr>
            <a:r>
              <a:rPr lang="en-US" dirty="0"/>
              <a:t>    &lt;Attribute name="</a:t>
            </a:r>
            <a:r>
              <a:rPr lang="en-US" dirty="0" err="1"/>
              <a:t>allRelatives</a:t>
            </a:r>
            <a:r>
              <a:rPr lang="en-US" dirty="0"/>
              <a:t>"&gt;</a:t>
            </a:r>
          </a:p>
          <a:p>
            <a:pPr marL="0" indent="0">
              <a:buNone/>
            </a:pPr>
            <a:r>
              <a:rPr lang="en-US" dirty="0"/>
              <a:t>      &lt;type&gt;</a:t>
            </a:r>
          </a:p>
          <a:p>
            <a:pPr marL="0" indent="0">
              <a:buNone/>
            </a:pPr>
            <a:r>
              <a:rPr lang="en-US" dirty="0"/>
              <a:t>        &lt;</a:t>
            </a:r>
            <a:r>
              <a:rPr lang="en-US" dirty="0" err="1"/>
              <a:t>javaclass</a:t>
            </a:r>
            <a:r>
              <a:rPr lang="en-US" dirty="0"/>
              <a:t> name="List"&gt;</a:t>
            </a:r>
          </a:p>
          <a:p>
            <a:pPr marL="0" indent="0">
              <a:buNone/>
            </a:pPr>
            <a:r>
              <a:rPr lang="en-US" dirty="0"/>
              <a:t>          &lt;</a:t>
            </a:r>
            <a:r>
              <a:rPr lang="en-US" dirty="0" err="1"/>
              <a:t>ruleclass</a:t>
            </a:r>
            <a:r>
              <a:rPr lang="en-US" dirty="0"/>
              <a:t> name="Person"/&gt;</a:t>
            </a:r>
          </a:p>
          <a:p>
            <a:pPr marL="0" indent="0">
              <a:buNone/>
            </a:pPr>
            <a:r>
              <a:rPr lang="en-US" dirty="0"/>
              <a:t>        &lt;/</a:t>
            </a:r>
            <a:r>
              <a:rPr lang="en-US" dirty="0" err="1"/>
              <a:t>javaclass</a:t>
            </a:r>
            <a:r>
              <a:rPr lang="en-US" dirty="0"/>
              <a:t>&gt;</a:t>
            </a:r>
          </a:p>
          <a:p>
            <a:pPr marL="0" indent="0">
              <a:buNone/>
            </a:pPr>
            <a:r>
              <a:rPr lang="en-US" dirty="0"/>
              <a:t>      &lt;/type&gt;</a:t>
            </a:r>
          </a:p>
          <a:p>
            <a:pPr marL="0" indent="0">
              <a:buNone/>
            </a:pPr>
            <a:r>
              <a:rPr lang="en-US" dirty="0"/>
              <a:t>      &lt;derivation&gt;</a:t>
            </a:r>
          </a:p>
          <a:p>
            <a:pPr marL="0" indent="0">
              <a:buNone/>
            </a:pPr>
            <a:r>
              <a:rPr lang="en-US" dirty="0"/>
              <a:t>        &lt;!-- get the relatives of this person by forming a</a:t>
            </a:r>
          </a:p>
          <a:p>
            <a:pPr marL="0" indent="0">
              <a:buNone/>
            </a:pPr>
            <a:r>
              <a:rPr lang="en-US" dirty="0"/>
              <a:t>             list of the "</a:t>
            </a:r>
            <a:r>
              <a:rPr lang="en-US" dirty="0" err="1"/>
              <a:t>toPerson</a:t>
            </a:r>
            <a:r>
              <a:rPr lang="en-US" dirty="0"/>
              <a:t>" on the other end of each</a:t>
            </a:r>
          </a:p>
          <a:p>
            <a:pPr marL="0" indent="0">
              <a:buNone/>
            </a:pPr>
            <a:r>
              <a:rPr lang="en-US" dirty="0"/>
              <a:t>             relationship. --&gt;</a:t>
            </a:r>
          </a:p>
          <a:p>
            <a:pPr marL="0" indent="0">
              <a:buNone/>
            </a:pPr>
            <a:r>
              <a:rPr lang="en-US" dirty="0"/>
              <a:t>        &lt;</a:t>
            </a:r>
            <a:r>
              <a:rPr lang="en-US" dirty="0" err="1"/>
              <a:t>dynamiclist</a:t>
            </a:r>
            <a:r>
              <a:rPr lang="en-US" dirty="0"/>
              <a:t>&gt;</a:t>
            </a:r>
          </a:p>
          <a:p>
            <a:pPr marL="0" indent="0">
              <a:buNone/>
            </a:pPr>
            <a:r>
              <a:rPr lang="en-US" dirty="0"/>
              <a:t>          &lt;list&gt;</a:t>
            </a:r>
          </a:p>
          <a:p>
            <a:pPr marL="0" indent="0">
              <a:buNone/>
            </a:pPr>
            <a:r>
              <a:rPr lang="en-US" dirty="0"/>
              <a:t>            &lt;reference attribute="relationships"/&gt;</a:t>
            </a:r>
          </a:p>
          <a:p>
            <a:pPr marL="0" indent="0">
              <a:buNone/>
            </a:pPr>
            <a:r>
              <a:rPr lang="en-US" dirty="0"/>
              <a:t>          &lt;/list&gt;</a:t>
            </a:r>
          </a:p>
          <a:p>
            <a:pPr marL="0" indent="0">
              <a:buNone/>
            </a:pPr>
            <a:r>
              <a:rPr lang="en-US" dirty="0"/>
              <a:t>          &lt;</a:t>
            </a:r>
            <a:r>
              <a:rPr lang="en-US" dirty="0" err="1"/>
              <a:t>listitemexpression</a:t>
            </a:r>
            <a:r>
              <a:rPr lang="en-US" dirty="0"/>
              <a:t>&gt;</a:t>
            </a:r>
          </a:p>
          <a:p>
            <a:pPr marL="0" indent="0">
              <a:buNone/>
            </a:pPr>
            <a:r>
              <a:rPr lang="en-US" dirty="0"/>
              <a:t>            &lt;reference attribute="</a:t>
            </a:r>
            <a:r>
              <a:rPr lang="en-US" dirty="0" err="1"/>
              <a:t>toPerson</a:t>
            </a:r>
            <a:r>
              <a:rPr lang="en-US" dirty="0"/>
              <a:t>"&gt;</a:t>
            </a:r>
          </a:p>
          <a:p>
            <a:pPr marL="0" indent="0">
              <a:buNone/>
            </a:pPr>
            <a:r>
              <a:rPr lang="en-US" dirty="0"/>
              <a:t>              &lt;current/&gt;</a:t>
            </a:r>
          </a:p>
          <a:p>
            <a:pPr marL="0" indent="0">
              <a:buNone/>
            </a:pPr>
            <a:r>
              <a:rPr lang="en-US" dirty="0"/>
              <a:t>            &lt;/reference&gt;</a:t>
            </a:r>
          </a:p>
          <a:p>
            <a:pPr marL="0" indent="0">
              <a:buNone/>
            </a:pPr>
            <a:r>
              <a:rPr lang="en-US" dirty="0"/>
              <a:t>          &lt;/</a:t>
            </a:r>
            <a:r>
              <a:rPr lang="en-US" dirty="0" err="1"/>
              <a:t>listitemexpression</a:t>
            </a:r>
            <a:r>
              <a:rPr lang="en-US" dirty="0"/>
              <a:t>&gt;</a:t>
            </a:r>
          </a:p>
          <a:p>
            <a:pPr marL="0" indent="0">
              <a:buNone/>
            </a:pPr>
            <a:r>
              <a:rPr lang="en-US" dirty="0"/>
              <a:t>        &lt;/</a:t>
            </a:r>
            <a:r>
              <a:rPr lang="en-US" dirty="0" err="1"/>
              <a:t>dynamiclist</a:t>
            </a:r>
            <a:r>
              <a:rPr lang="en-US" dirty="0"/>
              <a:t>&gt;</a:t>
            </a:r>
          </a:p>
          <a:p>
            <a:pPr marL="0" indent="0">
              <a:buNone/>
            </a:pPr>
            <a:r>
              <a:rPr lang="en-US" dirty="0"/>
              <a:t>      &lt;/derivation&gt;</a:t>
            </a:r>
          </a:p>
          <a:p>
            <a:pPr marL="0" indent="0">
              <a:buNone/>
            </a:pPr>
            <a:r>
              <a:rPr lang="en-US" dirty="0"/>
              <a:t>    &lt;/Attribute&gt;</a:t>
            </a:r>
          </a:p>
        </p:txBody>
      </p:sp>
    </p:spTree>
    <p:extLst>
      <p:ext uri="{BB962C8B-B14F-4D97-AF65-F5344CB8AC3E}">
        <p14:creationId xmlns:p14="http://schemas.microsoft.com/office/powerpoint/2010/main" val="41973144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ResourceMessage</a:t>
            </a:r>
            <a:endParaRPr lang="en-US" dirty="0"/>
          </a:p>
        </p:txBody>
      </p:sp>
      <p:sp>
        <p:nvSpPr>
          <p:cNvPr id="3" name="Content Placeholder 2"/>
          <p:cNvSpPr>
            <a:spLocks noGrp="1"/>
          </p:cNvSpPr>
          <p:nvPr>
            <p:ph idx="1"/>
          </p:nvPr>
        </p:nvSpPr>
        <p:spPr/>
        <p:txBody>
          <a:bodyPr numCol="2">
            <a:normAutofit fontScale="32500" lnSpcReduction="20000"/>
          </a:bodyPr>
          <a:lstStyle/>
          <a:p>
            <a:pPr marL="0" indent="0">
              <a:buNone/>
            </a:pPr>
            <a:endParaRPr lang="en-US" dirty="0"/>
          </a:p>
          <a:p>
            <a:pPr marL="0" indent="0">
              <a:buNone/>
            </a:pPr>
            <a:r>
              <a:rPr lang="en-US" dirty="0" smtClean="0"/>
              <a:t> </a:t>
            </a:r>
            <a:r>
              <a:rPr lang="en-US" dirty="0"/>
              <a:t>&lt;!-- Returns a greeting which contains</a:t>
            </a:r>
          </a:p>
          <a:p>
            <a:pPr marL="0" indent="0">
              <a:buNone/>
            </a:pPr>
            <a:r>
              <a:rPr lang="en-US" dirty="0"/>
              <a:t>         the person's title and surname.</a:t>
            </a:r>
          </a:p>
          <a:p>
            <a:pPr marL="0" indent="0">
              <a:buNone/>
            </a:pPr>
            <a:r>
              <a:rPr lang="en-US" dirty="0"/>
              <a:t>         The greeting and title are localized,</a:t>
            </a:r>
          </a:p>
          <a:p>
            <a:pPr marL="0" indent="0">
              <a:buNone/>
            </a:pPr>
            <a:r>
              <a:rPr lang="en-US" dirty="0"/>
              <a:t>         the surname is not (it is identical</a:t>
            </a:r>
          </a:p>
          <a:p>
            <a:pPr marL="0" indent="0">
              <a:buNone/>
            </a:pPr>
            <a:r>
              <a:rPr lang="en-US" dirty="0"/>
              <a:t>         in all locales). --&gt;</a:t>
            </a:r>
          </a:p>
          <a:p>
            <a:pPr marL="0" indent="0">
              <a:buNone/>
            </a:pPr>
            <a:r>
              <a:rPr lang="en-US" dirty="0"/>
              <a:t>    &lt;Attribute name="</a:t>
            </a:r>
            <a:r>
              <a:rPr lang="en-US" dirty="0" err="1"/>
              <a:t>parameterizedGreetingMessage</a:t>
            </a:r>
            <a:r>
              <a:rPr lang="en-US" dirty="0"/>
              <a:t>"&gt;</a:t>
            </a:r>
          </a:p>
          <a:p>
            <a:pPr marL="0" indent="0">
              <a:buNone/>
            </a:pPr>
            <a:r>
              <a:rPr lang="en-US" dirty="0"/>
              <a:t>      &lt;type&gt;</a:t>
            </a:r>
          </a:p>
          <a:p>
            <a:pPr marL="0" indent="0">
              <a:buNone/>
            </a:pPr>
            <a:r>
              <a:rPr lang="en-US" dirty="0"/>
              <a:t>        &lt;</a:t>
            </a:r>
            <a:r>
              <a:rPr lang="en-US" dirty="0" err="1"/>
              <a:t>javaclass</a:t>
            </a:r>
            <a:r>
              <a:rPr lang="en-US" dirty="0"/>
              <a:t> name="</a:t>
            </a:r>
            <a:r>
              <a:rPr lang="en-US" dirty="0" err="1"/>
              <a:t>curam.creole.value.Message</a:t>
            </a:r>
            <a:r>
              <a:rPr lang="en-US" dirty="0"/>
              <a:t>"/&gt;</a:t>
            </a:r>
          </a:p>
          <a:p>
            <a:pPr marL="0" indent="0">
              <a:buNone/>
            </a:pPr>
            <a:r>
              <a:rPr lang="en-US" dirty="0"/>
              <a:t>      &lt;/type&gt;</a:t>
            </a:r>
          </a:p>
          <a:p>
            <a:pPr marL="0" indent="0">
              <a:buNone/>
            </a:pPr>
            <a:r>
              <a:rPr lang="en-US" dirty="0"/>
              <a:t>      &lt;derivation&gt;</a:t>
            </a:r>
          </a:p>
          <a:p>
            <a:pPr marL="0" indent="0">
              <a:buNone/>
            </a:pPr>
            <a:r>
              <a:rPr lang="en-US" dirty="0"/>
              <a:t>        &lt;!-- pass in arguments to</a:t>
            </a:r>
          </a:p>
          <a:p>
            <a:pPr marL="0" indent="0">
              <a:buNone/>
            </a:pPr>
            <a:r>
              <a:rPr lang="en-US" dirty="0"/>
              <a:t>             the message placeholders --&gt;</a:t>
            </a:r>
          </a:p>
          <a:p>
            <a:pPr marL="0" indent="0">
              <a:buNone/>
            </a:pPr>
            <a:r>
              <a:rPr lang="en-US" dirty="0"/>
              <a:t>        </a:t>
            </a:r>
            <a:r>
              <a:rPr lang="en-US" b="1" dirty="0"/>
              <a:t>&lt;</a:t>
            </a:r>
            <a:r>
              <a:rPr lang="en-US" b="1" dirty="0" err="1"/>
              <a:t>ResourceMessage</a:t>
            </a:r>
            <a:r>
              <a:rPr lang="en-US" b="1" dirty="0"/>
              <a:t> key="</a:t>
            </a:r>
            <a:r>
              <a:rPr lang="en-US" b="1" dirty="0" err="1"/>
              <a:t>parameterizedGreeting</a:t>
            </a:r>
            <a:r>
              <a:rPr lang="en-US" b="1" dirty="0"/>
              <a:t>"</a:t>
            </a:r>
          </a:p>
          <a:p>
            <a:pPr marL="0" indent="0">
              <a:buNone/>
            </a:pPr>
            <a:r>
              <a:rPr lang="en-US" b="1" dirty="0"/>
              <a:t>          </a:t>
            </a:r>
            <a:r>
              <a:rPr lang="en-US" b="1" dirty="0" err="1"/>
              <a:t>resourceBundle</a:t>
            </a:r>
            <a:r>
              <a:rPr lang="en-US" b="1" dirty="0"/>
              <a:t>="</a:t>
            </a:r>
            <a:r>
              <a:rPr lang="en-US" b="1" dirty="0" err="1"/>
              <a:t>curam.creole.example.Messages</a:t>
            </a:r>
            <a:r>
              <a:rPr lang="en-US" b="1" dirty="0"/>
              <a:t>"&gt;</a:t>
            </a:r>
          </a:p>
          <a:p>
            <a:pPr marL="0" indent="0">
              <a:buNone/>
            </a:pPr>
            <a:r>
              <a:rPr lang="en-US" dirty="0"/>
              <a:t>          &lt;!-- Title --&gt;</a:t>
            </a:r>
          </a:p>
          <a:p>
            <a:pPr marL="0" indent="0">
              <a:buNone/>
            </a:pPr>
            <a:r>
              <a:rPr lang="en-US" dirty="0"/>
              <a:t>          &lt;choose&gt;</a:t>
            </a:r>
          </a:p>
          <a:p>
            <a:pPr marL="0" indent="0">
              <a:buNone/>
            </a:pPr>
            <a:r>
              <a:rPr lang="en-US" dirty="0"/>
              <a:t>            &lt;type&gt;</a:t>
            </a:r>
          </a:p>
          <a:p>
            <a:pPr marL="0" indent="0">
              <a:buNone/>
            </a:pPr>
            <a:r>
              <a:rPr lang="en-US" dirty="0"/>
              <a:t>              &lt;</a:t>
            </a:r>
            <a:r>
              <a:rPr lang="en-US" dirty="0" err="1"/>
              <a:t>javaclass</a:t>
            </a:r>
            <a:r>
              <a:rPr lang="en-US" dirty="0"/>
              <a:t> name="</a:t>
            </a:r>
            <a:r>
              <a:rPr lang="en-US" dirty="0" err="1"/>
              <a:t>curam.creole.value.Message</a:t>
            </a:r>
            <a:r>
              <a:rPr lang="en-US" dirty="0"/>
              <a:t>"/&gt;</a:t>
            </a:r>
          </a:p>
          <a:p>
            <a:pPr marL="0" indent="0">
              <a:buNone/>
            </a:pPr>
            <a:r>
              <a:rPr lang="en-US" dirty="0"/>
              <a:t>            &lt;/type&gt;</a:t>
            </a:r>
          </a:p>
          <a:p>
            <a:pPr marL="0" indent="0">
              <a:buNone/>
            </a:pPr>
            <a:r>
              <a:rPr lang="en-US" dirty="0"/>
              <a:t>            &lt;when&gt;</a:t>
            </a:r>
          </a:p>
          <a:p>
            <a:pPr marL="0" indent="0">
              <a:buNone/>
            </a:pPr>
            <a:r>
              <a:rPr lang="en-US" dirty="0"/>
              <a:t>              &lt;condition&gt;</a:t>
            </a:r>
          </a:p>
          <a:p>
            <a:pPr marL="0" indent="0">
              <a:buNone/>
            </a:pPr>
            <a:r>
              <a:rPr lang="en-US" dirty="0"/>
              <a:t>                &lt;equals&gt;</a:t>
            </a:r>
          </a:p>
          <a:p>
            <a:pPr marL="0" indent="0">
              <a:buNone/>
            </a:pPr>
            <a:r>
              <a:rPr lang="en-US" dirty="0"/>
              <a:t>                  &lt;reference attribute="gender"/&gt;</a:t>
            </a:r>
          </a:p>
          <a:p>
            <a:pPr marL="0" indent="0">
              <a:buNone/>
            </a:pPr>
            <a:r>
              <a:rPr lang="en-US" dirty="0"/>
              <a:t>                  &lt;String value="Male"/&gt;</a:t>
            </a:r>
          </a:p>
          <a:p>
            <a:pPr marL="0" indent="0">
              <a:buNone/>
            </a:pPr>
            <a:r>
              <a:rPr lang="en-US" dirty="0"/>
              <a:t>                &lt;/equals&gt;</a:t>
            </a:r>
          </a:p>
          <a:p>
            <a:pPr marL="0" indent="0">
              <a:buNone/>
            </a:pPr>
            <a:r>
              <a:rPr lang="en-US" dirty="0"/>
              <a:t>              &lt;/condition&gt;</a:t>
            </a:r>
          </a:p>
          <a:p>
            <a:pPr marL="0" indent="0">
              <a:buNone/>
            </a:pPr>
            <a:r>
              <a:rPr lang="en-US" dirty="0"/>
              <a:t>              &lt;value&gt;</a:t>
            </a:r>
          </a:p>
          <a:p>
            <a:pPr marL="0" indent="0">
              <a:buNone/>
            </a:pPr>
            <a:r>
              <a:rPr lang="en-US" dirty="0"/>
              <a:t>                </a:t>
            </a:r>
            <a:r>
              <a:rPr lang="en-US" b="1" dirty="0"/>
              <a:t>&lt;</a:t>
            </a:r>
            <a:r>
              <a:rPr lang="en-US" b="1" dirty="0" err="1"/>
              <a:t>ResourceMessage</a:t>
            </a:r>
            <a:r>
              <a:rPr lang="en-US" b="1" dirty="0"/>
              <a:t> key="</a:t>
            </a:r>
            <a:r>
              <a:rPr lang="en-US" b="1" dirty="0" err="1"/>
              <a:t>title.male</a:t>
            </a:r>
            <a:r>
              <a:rPr lang="en-US" b="1" dirty="0"/>
              <a:t>"</a:t>
            </a:r>
          </a:p>
          <a:p>
            <a:pPr marL="0" indent="0">
              <a:buNone/>
            </a:pPr>
            <a:r>
              <a:rPr lang="en-US" b="1" dirty="0"/>
              <a:t>                  </a:t>
            </a:r>
            <a:r>
              <a:rPr lang="en-US" b="1" dirty="0" err="1"/>
              <a:t>resourceBundle</a:t>
            </a:r>
            <a:r>
              <a:rPr lang="en-US" b="1" dirty="0"/>
              <a:t>="</a:t>
            </a:r>
            <a:r>
              <a:rPr lang="en-US" b="1" dirty="0" err="1"/>
              <a:t>curam.creole.example.Messages</a:t>
            </a:r>
            <a:r>
              <a:rPr lang="en-US" b="1" dirty="0"/>
              <a:t>"/&gt;</a:t>
            </a:r>
          </a:p>
          <a:p>
            <a:pPr marL="0" indent="0">
              <a:buNone/>
            </a:pPr>
            <a:r>
              <a:rPr lang="en-US" dirty="0"/>
              <a:t>              &lt;/value&gt;</a:t>
            </a:r>
          </a:p>
          <a:p>
            <a:pPr marL="0" indent="0">
              <a:buNone/>
            </a:pPr>
            <a:r>
              <a:rPr lang="en-US" dirty="0"/>
              <a:t>            &lt;/when&gt;</a:t>
            </a:r>
          </a:p>
          <a:p>
            <a:pPr marL="0" indent="0">
              <a:buNone/>
            </a:pPr>
            <a:r>
              <a:rPr lang="en-US" dirty="0"/>
              <a:t>            &lt;when&gt;</a:t>
            </a:r>
          </a:p>
          <a:p>
            <a:pPr marL="0" indent="0">
              <a:buNone/>
            </a:pPr>
            <a:r>
              <a:rPr lang="en-US" dirty="0"/>
              <a:t>              &lt;condition&gt;</a:t>
            </a:r>
          </a:p>
          <a:p>
            <a:pPr marL="0" indent="0">
              <a:buNone/>
            </a:pPr>
            <a:r>
              <a:rPr lang="en-US" dirty="0"/>
              <a:t>                &lt;reference attribute="</a:t>
            </a:r>
            <a:r>
              <a:rPr lang="en-US" dirty="0" err="1"/>
              <a:t>isMarried</a:t>
            </a:r>
            <a:r>
              <a:rPr lang="en-US" dirty="0"/>
              <a:t>"/&gt;</a:t>
            </a:r>
          </a:p>
          <a:p>
            <a:pPr marL="0" indent="0">
              <a:buNone/>
            </a:pPr>
            <a:r>
              <a:rPr lang="en-US" dirty="0"/>
              <a:t>              &lt;/condition&gt;</a:t>
            </a:r>
          </a:p>
          <a:p>
            <a:pPr marL="0" indent="0">
              <a:buNone/>
            </a:pPr>
            <a:r>
              <a:rPr lang="en-US" dirty="0"/>
              <a:t>              &lt;value&gt;</a:t>
            </a:r>
          </a:p>
          <a:p>
            <a:pPr marL="0" indent="0">
              <a:buNone/>
            </a:pPr>
            <a:r>
              <a:rPr lang="en-US" b="1" dirty="0"/>
              <a:t>                &lt;</a:t>
            </a:r>
            <a:r>
              <a:rPr lang="en-US" b="1" dirty="0" err="1"/>
              <a:t>ResourceMessage</a:t>
            </a:r>
            <a:r>
              <a:rPr lang="en-US" b="1" dirty="0"/>
              <a:t> key="</a:t>
            </a:r>
            <a:r>
              <a:rPr lang="en-US" b="1" dirty="0" err="1"/>
              <a:t>title.female.married</a:t>
            </a:r>
            <a:r>
              <a:rPr lang="en-US" b="1" dirty="0"/>
              <a:t>"</a:t>
            </a:r>
          </a:p>
          <a:p>
            <a:pPr marL="0" indent="0">
              <a:buNone/>
            </a:pPr>
            <a:r>
              <a:rPr lang="en-US" b="1" dirty="0"/>
              <a:t>                  </a:t>
            </a:r>
            <a:r>
              <a:rPr lang="en-US" b="1" dirty="0" err="1"/>
              <a:t>resourceBundle</a:t>
            </a:r>
            <a:r>
              <a:rPr lang="en-US" b="1" dirty="0"/>
              <a:t>="</a:t>
            </a:r>
            <a:r>
              <a:rPr lang="en-US" b="1" dirty="0" err="1"/>
              <a:t>curam.creole.example.Messages</a:t>
            </a:r>
            <a:r>
              <a:rPr lang="en-US" b="1" dirty="0"/>
              <a:t>"/&gt;</a:t>
            </a:r>
          </a:p>
          <a:p>
            <a:pPr marL="0" indent="0">
              <a:buNone/>
            </a:pPr>
            <a:r>
              <a:rPr lang="en-US" dirty="0"/>
              <a:t>              &lt;/value&gt;</a:t>
            </a:r>
          </a:p>
          <a:p>
            <a:pPr marL="0" indent="0">
              <a:buNone/>
            </a:pPr>
            <a:r>
              <a:rPr lang="en-US" dirty="0"/>
              <a:t>            &lt;/when&gt;</a:t>
            </a:r>
          </a:p>
          <a:p>
            <a:pPr marL="0" indent="0">
              <a:buNone/>
            </a:pPr>
            <a:r>
              <a:rPr lang="en-US" dirty="0"/>
              <a:t>            &lt;otherwise&gt;</a:t>
            </a:r>
          </a:p>
          <a:p>
            <a:pPr marL="0" indent="0">
              <a:buNone/>
            </a:pPr>
            <a:r>
              <a:rPr lang="en-US" dirty="0"/>
              <a:t>              &lt;value&gt;</a:t>
            </a:r>
          </a:p>
          <a:p>
            <a:pPr marL="0" indent="0">
              <a:buNone/>
            </a:pPr>
            <a:r>
              <a:rPr lang="en-US" dirty="0"/>
              <a:t>                </a:t>
            </a:r>
            <a:r>
              <a:rPr lang="en-US" b="1" dirty="0"/>
              <a:t>&lt;</a:t>
            </a:r>
            <a:r>
              <a:rPr lang="en-US" b="1" dirty="0" err="1"/>
              <a:t>ResourceMessage</a:t>
            </a:r>
            <a:r>
              <a:rPr lang="en-US" b="1" dirty="0"/>
              <a:t> key="</a:t>
            </a:r>
            <a:r>
              <a:rPr lang="en-US" b="1" dirty="0" err="1"/>
              <a:t>title.female.single</a:t>
            </a:r>
            <a:r>
              <a:rPr lang="en-US" b="1" dirty="0"/>
              <a:t>"</a:t>
            </a:r>
          </a:p>
          <a:p>
            <a:pPr marL="0" indent="0">
              <a:buNone/>
            </a:pPr>
            <a:r>
              <a:rPr lang="en-US" b="1" dirty="0"/>
              <a:t>                  </a:t>
            </a:r>
            <a:r>
              <a:rPr lang="en-US" b="1" dirty="0" err="1"/>
              <a:t>resourceBundle</a:t>
            </a:r>
            <a:r>
              <a:rPr lang="en-US" b="1" dirty="0"/>
              <a:t>="</a:t>
            </a:r>
            <a:r>
              <a:rPr lang="en-US" b="1" dirty="0" err="1"/>
              <a:t>curam.creole.example.Messages</a:t>
            </a:r>
            <a:r>
              <a:rPr lang="en-US" b="1" dirty="0"/>
              <a:t>"/&gt;</a:t>
            </a:r>
          </a:p>
          <a:p>
            <a:pPr marL="0" indent="0">
              <a:buNone/>
            </a:pPr>
            <a:r>
              <a:rPr lang="en-US" dirty="0"/>
              <a:t>              &lt;/value&gt;</a:t>
            </a:r>
          </a:p>
          <a:p>
            <a:pPr marL="0" indent="0">
              <a:buNone/>
            </a:pPr>
            <a:r>
              <a:rPr lang="en-US" dirty="0"/>
              <a:t>            &lt;/otherwise&gt;</a:t>
            </a:r>
          </a:p>
          <a:p>
            <a:pPr marL="0" indent="0">
              <a:buNone/>
            </a:pPr>
            <a:r>
              <a:rPr lang="en-US" dirty="0"/>
              <a:t>          &lt;/choose</a:t>
            </a:r>
            <a:r>
              <a:rPr lang="en-US" dirty="0" smtClean="0"/>
              <a:t>&gt;</a:t>
            </a:r>
            <a:endParaRPr lang="en-US" dirty="0"/>
          </a:p>
          <a:p>
            <a:pPr marL="0" indent="0">
              <a:buNone/>
            </a:pPr>
            <a:r>
              <a:rPr lang="en-US" dirty="0"/>
              <a:t>          &lt;!-- Surname --&gt;</a:t>
            </a:r>
          </a:p>
          <a:p>
            <a:pPr marL="0" indent="0">
              <a:buNone/>
            </a:pPr>
            <a:r>
              <a:rPr lang="en-US" dirty="0"/>
              <a:t>          &lt;reference attribute="surname</a:t>
            </a:r>
            <a:r>
              <a:rPr lang="en-US" dirty="0" smtClean="0"/>
              <a:t>"/&gt;</a:t>
            </a:r>
            <a:endParaRPr lang="en-US" dirty="0"/>
          </a:p>
          <a:p>
            <a:pPr marL="0" indent="0">
              <a:buNone/>
            </a:pPr>
            <a:r>
              <a:rPr lang="en-US" dirty="0"/>
              <a:t>        &lt;/</a:t>
            </a:r>
            <a:r>
              <a:rPr lang="en-US" dirty="0" err="1"/>
              <a:t>ResourceMessage</a:t>
            </a:r>
            <a:r>
              <a:rPr lang="en-US" dirty="0"/>
              <a:t>&gt;</a:t>
            </a:r>
          </a:p>
          <a:p>
            <a:pPr marL="0" indent="0">
              <a:buNone/>
            </a:pPr>
            <a:r>
              <a:rPr lang="en-US" dirty="0"/>
              <a:t>      &lt;/derivation&gt;</a:t>
            </a:r>
          </a:p>
          <a:p>
            <a:pPr marL="0" indent="0">
              <a:buNone/>
            </a:pPr>
            <a:r>
              <a:rPr lang="en-US" dirty="0"/>
              <a:t>    &lt;/</a:t>
            </a:r>
            <a:r>
              <a:rPr lang="en-US" dirty="0" smtClean="0"/>
              <a:t>Attribute&gt;</a:t>
            </a:r>
          </a:p>
          <a:p>
            <a:pPr marL="0" indent="0">
              <a:buNone/>
            </a:pPr>
            <a:endParaRPr lang="en-US" dirty="0"/>
          </a:p>
          <a:p>
            <a:pPr marL="0" indent="0">
              <a:buNone/>
            </a:pPr>
            <a:r>
              <a:rPr lang="en-US" b="1" dirty="0" err="1"/>
              <a:t>curam.creole.example.Messages</a:t>
            </a:r>
            <a:r>
              <a:rPr lang="en-US" b="1" dirty="0"/>
              <a:t> is a properties file</a:t>
            </a:r>
          </a:p>
          <a:p>
            <a:pPr marL="0" indent="0">
              <a:buNone/>
            </a:pPr>
            <a:endParaRPr lang="en-US" dirty="0"/>
          </a:p>
        </p:txBody>
      </p:sp>
    </p:spTree>
    <p:extLst>
      <p:ext uri="{BB962C8B-B14F-4D97-AF65-F5344CB8AC3E}">
        <p14:creationId xmlns:p14="http://schemas.microsoft.com/office/powerpoint/2010/main" val="1106531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a:t>
            </a:r>
            <a:r>
              <a:rPr lang="en-US" dirty="0" err="1" smtClean="0"/>
              <a:t>singleitem</a:t>
            </a:r>
            <a:endParaRPr lang="en-US" dirty="0"/>
          </a:p>
        </p:txBody>
      </p:sp>
      <p:sp>
        <p:nvSpPr>
          <p:cNvPr id="3" name="Content Placeholder 2"/>
          <p:cNvSpPr>
            <a:spLocks noGrp="1"/>
          </p:cNvSpPr>
          <p:nvPr>
            <p:ph idx="1"/>
          </p:nvPr>
        </p:nvSpPr>
        <p:spPr/>
        <p:txBody>
          <a:bodyPr>
            <a:normAutofit fontScale="32500" lnSpcReduction="20000"/>
          </a:bodyPr>
          <a:lstStyle/>
          <a:p>
            <a:pPr marL="0" indent="0">
              <a:buNone/>
            </a:pPr>
            <a:r>
              <a:rPr lang="en-US" dirty="0"/>
              <a:t> &lt;!-- The first child born to this person --&gt;</a:t>
            </a:r>
          </a:p>
          <a:p>
            <a:pPr marL="0" indent="0">
              <a:buNone/>
            </a:pPr>
            <a:r>
              <a:rPr lang="en-US" dirty="0"/>
              <a:t>    &lt;Attribute name="</a:t>
            </a:r>
            <a:r>
              <a:rPr lang="en-US" dirty="0" err="1"/>
              <a:t>firstBornChild</a:t>
            </a:r>
            <a:r>
              <a:rPr lang="en-US" dirty="0"/>
              <a:t>"&gt;</a:t>
            </a:r>
          </a:p>
          <a:p>
            <a:pPr marL="0" indent="0">
              <a:buNone/>
            </a:pPr>
            <a:r>
              <a:rPr lang="en-US" dirty="0"/>
              <a:t>      &lt;type&gt;</a:t>
            </a:r>
          </a:p>
          <a:p>
            <a:pPr marL="0" indent="0">
              <a:buNone/>
            </a:pPr>
            <a:r>
              <a:rPr lang="en-US" dirty="0"/>
              <a:t>        &lt;</a:t>
            </a:r>
            <a:r>
              <a:rPr lang="en-US" dirty="0" err="1"/>
              <a:t>ruleclass</a:t>
            </a:r>
            <a:r>
              <a:rPr lang="en-US" dirty="0"/>
              <a:t> name="Person"/&gt;</a:t>
            </a:r>
          </a:p>
          <a:p>
            <a:pPr marL="0" indent="0">
              <a:buNone/>
            </a:pPr>
            <a:r>
              <a:rPr lang="en-US" dirty="0"/>
              <a:t>      &lt;/type&gt;</a:t>
            </a:r>
          </a:p>
          <a:p>
            <a:pPr marL="0" indent="0">
              <a:buNone/>
            </a:pPr>
            <a:r>
              <a:rPr lang="en-US" dirty="0"/>
              <a:t>      &lt;derivation&gt;</a:t>
            </a:r>
          </a:p>
          <a:p>
            <a:pPr marL="0" indent="0">
              <a:buNone/>
            </a:pPr>
            <a:r>
              <a:rPr lang="en-US" dirty="0"/>
              <a:t>        &lt;!-- get the first child, if any</a:t>
            </a:r>
          </a:p>
          <a:p>
            <a:pPr marL="0" indent="0">
              <a:buNone/>
            </a:pPr>
            <a:r>
              <a:rPr lang="en-US" dirty="0"/>
              <a:t>             - if no children, return null --&gt;</a:t>
            </a:r>
          </a:p>
          <a:p>
            <a:pPr marL="0" indent="0">
              <a:buNone/>
            </a:pPr>
            <a:r>
              <a:rPr lang="en-US" b="1" dirty="0"/>
              <a:t>        &lt;</a:t>
            </a:r>
            <a:r>
              <a:rPr lang="en-US" b="1" dirty="0" err="1"/>
              <a:t>singleitem</a:t>
            </a:r>
            <a:r>
              <a:rPr lang="en-US" b="1" dirty="0"/>
              <a:t> </a:t>
            </a:r>
            <a:r>
              <a:rPr lang="en-US" b="1" dirty="0" err="1"/>
              <a:t>onEmpty</a:t>
            </a:r>
            <a:r>
              <a:rPr lang="en-US" b="1" dirty="0"/>
              <a:t>="</a:t>
            </a:r>
            <a:r>
              <a:rPr lang="en-US" b="1" dirty="0" err="1"/>
              <a:t>returnNull</a:t>
            </a:r>
            <a:r>
              <a:rPr lang="en-US" b="1" dirty="0"/>
              <a:t>" </a:t>
            </a:r>
            <a:r>
              <a:rPr lang="en-US" b="1" dirty="0" err="1"/>
              <a:t>onMultiple</a:t>
            </a:r>
            <a:r>
              <a:rPr lang="en-US" b="1" dirty="0"/>
              <a:t>="</a:t>
            </a:r>
            <a:r>
              <a:rPr lang="en-US" b="1" dirty="0" err="1"/>
              <a:t>returnFirst</a:t>
            </a:r>
            <a:r>
              <a:rPr lang="en-US" b="1" dirty="0"/>
              <a:t>"&gt;</a:t>
            </a:r>
          </a:p>
          <a:p>
            <a:pPr marL="0" indent="0">
              <a:buNone/>
            </a:pPr>
            <a:r>
              <a:rPr lang="en-US" dirty="0"/>
              <a:t>          &lt;!-- sort the children in date-of-birth order --&gt;</a:t>
            </a:r>
          </a:p>
          <a:p>
            <a:pPr marL="0" indent="0">
              <a:buNone/>
            </a:pPr>
            <a:r>
              <a:rPr lang="en-US" b="1" dirty="0"/>
              <a:t>          &lt;sort&gt;</a:t>
            </a:r>
          </a:p>
          <a:p>
            <a:pPr marL="0" indent="0">
              <a:buNone/>
            </a:pPr>
            <a:r>
              <a:rPr lang="en-US" dirty="0"/>
              <a:t>            &lt;list alias="child"&gt;</a:t>
            </a:r>
          </a:p>
          <a:p>
            <a:pPr marL="0" indent="0">
              <a:buNone/>
            </a:pPr>
            <a:r>
              <a:rPr lang="en-US" dirty="0"/>
              <a:t>              &lt;reference attribute="children"/&gt;</a:t>
            </a:r>
          </a:p>
          <a:p>
            <a:pPr marL="0" indent="0">
              <a:buNone/>
            </a:pPr>
            <a:r>
              <a:rPr lang="en-US" dirty="0"/>
              <a:t>            &lt;/list&gt;</a:t>
            </a:r>
          </a:p>
          <a:p>
            <a:pPr marL="0" indent="0">
              <a:buNone/>
            </a:pPr>
            <a:r>
              <a:rPr lang="en-US" dirty="0"/>
              <a:t>            &lt;</a:t>
            </a:r>
            <a:r>
              <a:rPr lang="en-US" dirty="0" err="1"/>
              <a:t>sortorder</a:t>
            </a:r>
            <a:r>
              <a:rPr lang="en-US" dirty="0"/>
              <a:t>&gt;</a:t>
            </a:r>
          </a:p>
          <a:p>
            <a:pPr marL="0" indent="0">
              <a:buNone/>
            </a:pPr>
            <a:r>
              <a:rPr lang="en-US" dirty="0"/>
              <a:t>              &lt;</a:t>
            </a:r>
            <a:r>
              <a:rPr lang="en-US" dirty="0" err="1"/>
              <a:t>sortitem</a:t>
            </a:r>
            <a:r>
              <a:rPr lang="en-US" dirty="0"/>
              <a:t> direction="ascending"&gt;</a:t>
            </a:r>
          </a:p>
          <a:p>
            <a:pPr marL="0" indent="0">
              <a:buNone/>
            </a:pPr>
            <a:r>
              <a:rPr lang="en-US" dirty="0"/>
              <a:t>                &lt;reference attribute="</a:t>
            </a:r>
            <a:r>
              <a:rPr lang="en-US" dirty="0" err="1"/>
              <a:t>dateOfBirth</a:t>
            </a:r>
            <a:r>
              <a:rPr lang="en-US" dirty="0"/>
              <a:t>"&gt;</a:t>
            </a:r>
          </a:p>
          <a:p>
            <a:pPr marL="0" indent="0">
              <a:buNone/>
            </a:pPr>
            <a:r>
              <a:rPr lang="en-US" dirty="0"/>
              <a:t>                  &lt;current alias="child"/&gt;</a:t>
            </a:r>
          </a:p>
          <a:p>
            <a:pPr marL="0" indent="0">
              <a:buNone/>
            </a:pPr>
            <a:r>
              <a:rPr lang="en-US" dirty="0"/>
              <a:t>                &lt;/reference&gt;</a:t>
            </a:r>
          </a:p>
          <a:p>
            <a:pPr marL="0" indent="0">
              <a:buNone/>
            </a:pPr>
            <a:r>
              <a:rPr lang="en-US" dirty="0"/>
              <a:t>              &lt;/</a:t>
            </a:r>
            <a:r>
              <a:rPr lang="en-US" dirty="0" err="1"/>
              <a:t>sortitem</a:t>
            </a:r>
            <a:r>
              <a:rPr lang="en-US" dirty="0"/>
              <a:t>&gt;</a:t>
            </a:r>
          </a:p>
          <a:p>
            <a:pPr marL="0" indent="0">
              <a:buNone/>
            </a:pPr>
            <a:r>
              <a:rPr lang="en-US" dirty="0"/>
              <a:t>            &lt;/</a:t>
            </a:r>
            <a:r>
              <a:rPr lang="en-US" dirty="0" err="1"/>
              <a:t>sortorder</a:t>
            </a:r>
            <a:r>
              <a:rPr lang="en-US" dirty="0"/>
              <a:t>&gt;</a:t>
            </a:r>
          </a:p>
          <a:p>
            <a:pPr marL="0" indent="0">
              <a:buNone/>
            </a:pPr>
            <a:r>
              <a:rPr lang="en-US" dirty="0"/>
              <a:t>          </a:t>
            </a:r>
            <a:r>
              <a:rPr lang="en-US" b="1" dirty="0"/>
              <a:t>&lt;/sort</a:t>
            </a:r>
            <a:r>
              <a:rPr lang="en-US" b="1" dirty="0" smtClean="0"/>
              <a:t>&gt;</a:t>
            </a:r>
            <a:endParaRPr lang="en-US" b="1" dirty="0"/>
          </a:p>
          <a:p>
            <a:pPr marL="0" indent="0">
              <a:buNone/>
            </a:pPr>
            <a:r>
              <a:rPr lang="en-US" b="1" dirty="0"/>
              <a:t>        &lt;/</a:t>
            </a:r>
            <a:r>
              <a:rPr lang="en-US" b="1" dirty="0" err="1"/>
              <a:t>singleitem</a:t>
            </a:r>
            <a:r>
              <a:rPr lang="en-US" b="1" dirty="0"/>
              <a:t>&gt;</a:t>
            </a:r>
          </a:p>
          <a:p>
            <a:pPr marL="0" indent="0">
              <a:buNone/>
            </a:pPr>
            <a:r>
              <a:rPr lang="en-US" dirty="0"/>
              <a:t>      &lt;/derivation</a:t>
            </a:r>
            <a:r>
              <a:rPr lang="en-US" dirty="0" smtClean="0"/>
              <a:t>&gt;</a:t>
            </a:r>
            <a:endParaRPr lang="en-US" dirty="0"/>
          </a:p>
          <a:p>
            <a:pPr marL="0" indent="0">
              <a:buNone/>
            </a:pPr>
            <a:r>
              <a:rPr lang="en-US" dirty="0"/>
              <a:t>    &lt;/Attribute</a:t>
            </a:r>
            <a:r>
              <a:rPr lang="en-US" dirty="0" smtClean="0"/>
              <a:t>&gt;</a:t>
            </a:r>
          </a:p>
          <a:p>
            <a:pPr marL="0" indent="0">
              <a:buNone/>
            </a:pPr>
            <a:endParaRPr lang="en-US" dirty="0"/>
          </a:p>
          <a:p>
            <a:pPr marL="0" indent="0">
              <a:buNone/>
            </a:pPr>
            <a:endParaRPr lang="en-US" dirty="0" smtClean="0"/>
          </a:p>
          <a:p>
            <a:pPr marL="0" indent="0">
              <a:buNone/>
            </a:pPr>
            <a:r>
              <a:rPr lang="en-US" dirty="0" err="1" smtClean="0"/>
              <a:t>onEmpty</a:t>
            </a:r>
            <a:r>
              <a:rPr lang="en-US" dirty="0" smtClean="0"/>
              <a:t>-&gt; </a:t>
            </a:r>
            <a:r>
              <a:rPr lang="en-US" dirty="0" err="1" smtClean="0"/>
              <a:t>returnNull,error</a:t>
            </a:r>
            <a:r>
              <a:rPr lang="en-US" dirty="0" smtClean="0"/>
              <a:t>                 </a:t>
            </a:r>
            <a:r>
              <a:rPr lang="en-US" dirty="0" err="1" smtClean="0"/>
              <a:t>onmultiple</a:t>
            </a:r>
            <a:r>
              <a:rPr lang="en-US" dirty="0" smtClean="0"/>
              <a:t>-&gt;</a:t>
            </a:r>
            <a:r>
              <a:rPr lang="en-US" dirty="0" err="1" smtClean="0"/>
              <a:t>returnNull</a:t>
            </a:r>
            <a:r>
              <a:rPr lang="en-US" dirty="0" smtClean="0"/>
              <a:t>, </a:t>
            </a:r>
            <a:r>
              <a:rPr lang="en-US" dirty="0" err="1" smtClean="0"/>
              <a:t>returnFirst</a:t>
            </a:r>
            <a:r>
              <a:rPr lang="en-US" dirty="0" smtClean="0"/>
              <a:t>, </a:t>
            </a:r>
            <a:r>
              <a:rPr lang="en-US" dirty="0" err="1" smtClean="0"/>
              <a:t>returnLast</a:t>
            </a:r>
            <a:r>
              <a:rPr lang="en-US" dirty="0" smtClean="0"/>
              <a:t>, error</a:t>
            </a:r>
            <a:endParaRPr lang="en-US" dirty="0"/>
          </a:p>
        </p:txBody>
      </p:sp>
    </p:spTree>
    <p:extLst>
      <p:ext uri="{BB962C8B-B14F-4D97-AF65-F5344CB8AC3E}">
        <p14:creationId xmlns:p14="http://schemas.microsoft.com/office/powerpoint/2010/main" val="3767351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r>
              <a:rPr lang="en-US" dirty="0" smtClean="0"/>
              <a:t>Tags and Syntax</a:t>
            </a:r>
          </a:p>
          <a:p>
            <a:r>
              <a:rPr lang="en-US" dirty="0" smtClean="0"/>
              <a:t>Evidence Data in Rules</a:t>
            </a:r>
          </a:p>
          <a:p>
            <a:r>
              <a:rPr lang="en-US" dirty="0" smtClean="0"/>
              <a:t>Display Rules</a:t>
            </a:r>
          </a:p>
          <a:p>
            <a:r>
              <a:rPr lang="en-US" dirty="0" smtClean="0"/>
              <a:t>Rules Inside the Activation Workflow</a:t>
            </a:r>
          </a:p>
          <a:p>
            <a:r>
              <a:rPr lang="en-US" dirty="0" smtClean="0"/>
              <a:t>Session Docs</a:t>
            </a:r>
          </a:p>
          <a:p>
            <a:r>
              <a:rPr lang="en-US" dirty="0" smtClean="0"/>
              <a:t>Work an Example Defect</a:t>
            </a:r>
            <a:endParaRPr lang="en-US" dirty="0"/>
          </a:p>
        </p:txBody>
      </p:sp>
    </p:spTree>
    <p:extLst>
      <p:ext uri="{BB962C8B-B14F-4D97-AF65-F5344CB8AC3E}">
        <p14:creationId xmlns:p14="http://schemas.microsoft.com/office/powerpoint/2010/main" val="1870528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XmlMessage</a:t>
            </a:r>
            <a:endParaRPr lang="en-US" dirty="0"/>
          </a:p>
        </p:txBody>
      </p:sp>
      <p:sp>
        <p:nvSpPr>
          <p:cNvPr id="3" name="Content Placeholder 2"/>
          <p:cNvSpPr>
            <a:spLocks noGrp="1"/>
          </p:cNvSpPr>
          <p:nvPr>
            <p:ph idx="1"/>
          </p:nvPr>
        </p:nvSpPr>
        <p:spPr/>
        <p:txBody>
          <a:bodyPr numCol="2">
            <a:normAutofit fontScale="32500" lnSpcReduction="20000"/>
          </a:bodyPr>
          <a:lstStyle/>
          <a:p>
            <a:pPr marL="0" indent="0">
              <a:buNone/>
            </a:pPr>
            <a:r>
              <a:rPr lang="en-US" dirty="0"/>
              <a:t>&lt;Class name="</a:t>
            </a:r>
            <a:r>
              <a:rPr lang="en-US" dirty="0" err="1"/>
              <a:t>XmlMessageExampleRuleClass</a:t>
            </a:r>
            <a:r>
              <a:rPr lang="en-US" dirty="0"/>
              <a:t>"&gt;</a:t>
            </a:r>
          </a:p>
          <a:p>
            <a:pPr marL="0" indent="0">
              <a:buNone/>
            </a:pPr>
            <a:endParaRPr lang="en-US" dirty="0"/>
          </a:p>
          <a:p>
            <a:pPr marL="0" indent="0">
              <a:buNone/>
            </a:pPr>
            <a:r>
              <a:rPr lang="en-US" dirty="0"/>
              <a:t>    &lt;Attribute name="</a:t>
            </a:r>
            <a:r>
              <a:rPr lang="en-US" dirty="0" err="1"/>
              <a:t>emptyMessage</a:t>
            </a:r>
            <a:r>
              <a:rPr lang="en-US" dirty="0"/>
              <a:t>"&gt;</a:t>
            </a:r>
          </a:p>
          <a:p>
            <a:pPr marL="0" indent="0">
              <a:buNone/>
            </a:pPr>
            <a:r>
              <a:rPr lang="en-US" dirty="0"/>
              <a:t>      &lt;type&gt;</a:t>
            </a:r>
          </a:p>
          <a:p>
            <a:pPr marL="0" indent="0">
              <a:buNone/>
            </a:pPr>
            <a:r>
              <a:rPr lang="en-US" dirty="0"/>
              <a:t>        &lt;</a:t>
            </a:r>
            <a:r>
              <a:rPr lang="en-US" dirty="0" err="1"/>
              <a:t>javaclass</a:t>
            </a:r>
            <a:r>
              <a:rPr lang="en-US" dirty="0"/>
              <a:t> name="</a:t>
            </a:r>
            <a:r>
              <a:rPr lang="en-US" dirty="0" err="1"/>
              <a:t>curam.creole.value.Message</a:t>
            </a:r>
            <a:r>
              <a:rPr lang="en-US" dirty="0"/>
              <a:t>"/&gt;</a:t>
            </a:r>
          </a:p>
          <a:p>
            <a:pPr marL="0" indent="0">
              <a:buNone/>
            </a:pPr>
            <a:r>
              <a:rPr lang="en-US" dirty="0"/>
              <a:t>      &lt;/type&gt;</a:t>
            </a:r>
          </a:p>
          <a:p>
            <a:pPr marL="0" indent="0">
              <a:buNone/>
            </a:pPr>
            <a:r>
              <a:rPr lang="en-US" dirty="0"/>
              <a:t>      &lt;derivation&gt;</a:t>
            </a:r>
          </a:p>
          <a:p>
            <a:pPr marL="0" indent="0">
              <a:buNone/>
            </a:pPr>
            <a:r>
              <a:rPr lang="en-US" dirty="0"/>
              <a:t>        &lt;!-- contains no XML at all --&gt;</a:t>
            </a:r>
          </a:p>
          <a:p>
            <a:pPr marL="0" indent="0">
              <a:buNone/>
            </a:pPr>
            <a:r>
              <a:rPr lang="en-US" dirty="0"/>
              <a:t>        &lt;</a:t>
            </a:r>
            <a:r>
              <a:rPr lang="en-US" dirty="0" err="1"/>
              <a:t>XmlMessage</a:t>
            </a:r>
            <a:r>
              <a:rPr lang="en-US" dirty="0"/>
              <a:t>/&gt;</a:t>
            </a:r>
          </a:p>
          <a:p>
            <a:pPr marL="0" indent="0">
              <a:buNone/>
            </a:pPr>
            <a:r>
              <a:rPr lang="en-US" dirty="0"/>
              <a:t>      &lt;/derivation&gt;</a:t>
            </a:r>
          </a:p>
          <a:p>
            <a:pPr marL="0" indent="0">
              <a:buNone/>
            </a:pPr>
            <a:r>
              <a:rPr lang="en-US" dirty="0"/>
              <a:t>    &lt;/Attribute&gt;</a:t>
            </a:r>
          </a:p>
          <a:p>
            <a:pPr marL="0" indent="0">
              <a:buNone/>
            </a:pPr>
            <a:endParaRPr lang="en-US" dirty="0"/>
          </a:p>
          <a:p>
            <a:pPr marL="0" indent="0">
              <a:buNone/>
            </a:pPr>
            <a:r>
              <a:rPr lang="en-US" dirty="0"/>
              <a:t>    &lt;Attribute name="</a:t>
            </a:r>
            <a:r>
              <a:rPr lang="en-US" dirty="0" err="1"/>
              <a:t>simpleHtmlMessage</a:t>
            </a:r>
            <a:r>
              <a:rPr lang="en-US" dirty="0"/>
              <a:t>"&gt;</a:t>
            </a:r>
          </a:p>
          <a:p>
            <a:pPr marL="0" indent="0">
              <a:buNone/>
            </a:pPr>
            <a:r>
              <a:rPr lang="en-US" dirty="0"/>
              <a:t>      &lt;type&gt;</a:t>
            </a:r>
          </a:p>
          <a:p>
            <a:pPr marL="0" indent="0">
              <a:buNone/>
            </a:pPr>
            <a:r>
              <a:rPr lang="en-US" dirty="0"/>
              <a:t>        &lt;</a:t>
            </a:r>
            <a:r>
              <a:rPr lang="en-US" dirty="0" err="1"/>
              <a:t>javaclass</a:t>
            </a:r>
            <a:r>
              <a:rPr lang="en-US" dirty="0"/>
              <a:t> name="</a:t>
            </a:r>
            <a:r>
              <a:rPr lang="en-US" dirty="0" err="1"/>
              <a:t>curam.creole.value.Message</a:t>
            </a:r>
            <a:r>
              <a:rPr lang="en-US" dirty="0"/>
              <a:t>"/&gt;</a:t>
            </a:r>
          </a:p>
          <a:p>
            <a:pPr marL="0" indent="0">
              <a:buNone/>
            </a:pPr>
            <a:r>
              <a:rPr lang="en-US" dirty="0"/>
              <a:t>      &lt;/type&gt;</a:t>
            </a:r>
          </a:p>
          <a:p>
            <a:pPr marL="0" indent="0">
              <a:buNone/>
            </a:pPr>
            <a:r>
              <a:rPr lang="en-US" dirty="0"/>
              <a:t>      &lt;derivation&gt;</a:t>
            </a:r>
          </a:p>
          <a:p>
            <a:pPr marL="0" indent="0">
              <a:buNone/>
            </a:pPr>
            <a:r>
              <a:rPr lang="en-US" dirty="0"/>
              <a:t>        &lt;!-- Using </a:t>
            </a:r>
            <a:r>
              <a:rPr lang="en-US" dirty="0" err="1"/>
              <a:t>XmlMessage</a:t>
            </a:r>
            <a:r>
              <a:rPr lang="en-US" dirty="0"/>
              <a:t> can ensure that</a:t>
            </a:r>
          </a:p>
          <a:p>
            <a:pPr marL="0" indent="0">
              <a:buNone/>
            </a:pPr>
            <a:r>
              <a:rPr lang="en-US" dirty="0"/>
              <a:t>             XML elements are started and</a:t>
            </a:r>
          </a:p>
          <a:p>
            <a:pPr marL="0" indent="0">
              <a:buNone/>
            </a:pPr>
            <a:r>
              <a:rPr lang="en-US" dirty="0"/>
              <a:t>             ended correctly, e.g. &lt;b&gt; and &lt;/b&gt; --&gt;</a:t>
            </a:r>
          </a:p>
          <a:p>
            <a:pPr marL="0" indent="0">
              <a:buNone/>
            </a:pPr>
            <a:r>
              <a:rPr lang="en-US" b="1" dirty="0"/>
              <a:t>        &lt;</a:t>
            </a:r>
            <a:r>
              <a:rPr lang="en-US" b="1" dirty="0" err="1"/>
              <a:t>XmlMessage</a:t>
            </a:r>
            <a:r>
              <a:rPr lang="en-US" b="1" dirty="0"/>
              <a:t>&gt;The following text will appear in bold in a</a:t>
            </a:r>
          </a:p>
          <a:p>
            <a:pPr marL="0" indent="0">
              <a:buNone/>
            </a:pPr>
            <a:r>
              <a:rPr lang="en-US" b="1" dirty="0"/>
              <a:t>          browser: &lt;b&gt;Some in bold text.&lt;/b&gt;</a:t>
            </a:r>
          </a:p>
          <a:p>
            <a:pPr marL="0" indent="0">
              <a:buNone/>
            </a:pPr>
            <a:r>
              <a:rPr lang="en-US" b="1" dirty="0"/>
              <a:t>        &lt;/</a:t>
            </a:r>
            <a:r>
              <a:rPr lang="en-US" b="1" dirty="0" err="1"/>
              <a:t>XmlMessage</a:t>
            </a:r>
            <a:r>
              <a:rPr lang="en-US" b="1" dirty="0"/>
              <a:t>&gt;</a:t>
            </a:r>
          </a:p>
          <a:p>
            <a:pPr marL="0" indent="0">
              <a:buNone/>
            </a:pPr>
            <a:r>
              <a:rPr lang="en-US" dirty="0"/>
              <a:t>      &lt;/derivation&gt;</a:t>
            </a:r>
          </a:p>
          <a:p>
            <a:pPr marL="0" indent="0">
              <a:buNone/>
            </a:pPr>
            <a:r>
              <a:rPr lang="en-US" dirty="0"/>
              <a:t>    &lt;/Attribute&gt;</a:t>
            </a:r>
          </a:p>
          <a:p>
            <a:pPr marL="0" indent="0">
              <a:buNone/>
            </a:pPr>
            <a:endParaRPr lang="en-US" dirty="0"/>
          </a:p>
          <a:p>
            <a:pPr marL="0" indent="0">
              <a:buNone/>
            </a:pPr>
            <a:r>
              <a:rPr lang="en-US" dirty="0"/>
              <a:t>    &lt;Attribute name="</a:t>
            </a:r>
            <a:r>
              <a:rPr lang="en-US" dirty="0" err="1"/>
              <a:t>tokenReplacementHtmlMessage</a:t>
            </a:r>
            <a:r>
              <a:rPr lang="en-US" dirty="0"/>
              <a:t>"&gt;</a:t>
            </a:r>
          </a:p>
          <a:p>
            <a:pPr marL="0" indent="0">
              <a:buNone/>
            </a:pPr>
            <a:r>
              <a:rPr lang="en-US" dirty="0"/>
              <a:t>      &lt;type&gt;</a:t>
            </a:r>
          </a:p>
          <a:p>
            <a:pPr marL="0" indent="0">
              <a:buNone/>
            </a:pPr>
            <a:r>
              <a:rPr lang="en-US" dirty="0"/>
              <a:t>        &lt;</a:t>
            </a:r>
            <a:r>
              <a:rPr lang="en-US" dirty="0" err="1"/>
              <a:t>javaclass</a:t>
            </a:r>
            <a:r>
              <a:rPr lang="en-US" dirty="0"/>
              <a:t> name="</a:t>
            </a:r>
            <a:r>
              <a:rPr lang="en-US" dirty="0" err="1"/>
              <a:t>curam.creole.value.Message</a:t>
            </a:r>
            <a:r>
              <a:rPr lang="en-US" dirty="0"/>
              <a:t>"/&gt;</a:t>
            </a:r>
          </a:p>
          <a:p>
            <a:pPr marL="0" indent="0">
              <a:buNone/>
            </a:pPr>
            <a:r>
              <a:rPr lang="en-US" dirty="0"/>
              <a:t>      &lt;/type&gt;</a:t>
            </a:r>
          </a:p>
          <a:p>
            <a:pPr marL="0" indent="0">
              <a:buNone/>
            </a:pPr>
            <a:r>
              <a:rPr lang="en-US" dirty="0"/>
              <a:t>      &lt;derivation&gt;</a:t>
            </a:r>
          </a:p>
          <a:p>
            <a:pPr marL="0" indent="0">
              <a:buNone/>
            </a:pPr>
            <a:r>
              <a:rPr lang="en-US" b="1" dirty="0"/>
              <a:t>        &lt;</a:t>
            </a:r>
            <a:r>
              <a:rPr lang="en-US" b="1" dirty="0" err="1"/>
              <a:t>XmlMessage</a:t>
            </a:r>
            <a:r>
              <a:rPr lang="en-US" b="1" dirty="0"/>
              <a:t>&gt;&lt;p/&gt;This calculated number will appear in</a:t>
            </a:r>
          </a:p>
          <a:p>
            <a:pPr marL="0" indent="0">
              <a:buNone/>
            </a:pPr>
            <a:r>
              <a:rPr lang="en-US" b="1" dirty="0"/>
              <a:t>          italics and formatted according to locale preferences:&lt;</a:t>
            </a:r>
            <a:r>
              <a:rPr lang="en-US" b="1" dirty="0" err="1"/>
              <a:t>i</a:t>
            </a:r>
            <a:r>
              <a:rPr lang="en-US" b="1" dirty="0"/>
              <a:t>&gt;</a:t>
            </a:r>
          </a:p>
          <a:p>
            <a:pPr marL="0" indent="0">
              <a:buNone/>
            </a:pPr>
            <a:r>
              <a:rPr lang="en-US" b="1" dirty="0"/>
              <a:t>            &lt;replace&gt;</a:t>
            </a:r>
          </a:p>
          <a:p>
            <a:pPr marL="0" indent="0">
              <a:buNone/>
            </a:pPr>
            <a:r>
              <a:rPr lang="en-US" b="1" dirty="0"/>
              <a:t>              &lt;arithmetic operation="+"&gt;</a:t>
            </a:r>
          </a:p>
          <a:p>
            <a:pPr marL="0" indent="0">
              <a:buNone/>
            </a:pPr>
            <a:r>
              <a:rPr lang="en-US" b="1" dirty="0"/>
              <a:t>                &lt;Number value="1.23"/&gt;</a:t>
            </a:r>
          </a:p>
          <a:p>
            <a:pPr marL="0" indent="0">
              <a:buNone/>
            </a:pPr>
            <a:r>
              <a:rPr lang="en-US" b="1" dirty="0"/>
              <a:t>                &lt;Number value="3.45"/&gt;</a:t>
            </a:r>
          </a:p>
          <a:p>
            <a:pPr marL="0" indent="0">
              <a:buNone/>
            </a:pPr>
            <a:r>
              <a:rPr lang="en-US" b="1" dirty="0"/>
              <a:t>              &lt;/arithmetic&gt;</a:t>
            </a:r>
          </a:p>
          <a:p>
            <a:pPr marL="0" indent="0">
              <a:buNone/>
            </a:pPr>
            <a:r>
              <a:rPr lang="en-US" b="1" dirty="0"/>
              <a:t>            &lt;/replace&gt;</a:t>
            </a:r>
          </a:p>
          <a:p>
            <a:pPr marL="0" indent="0">
              <a:buNone/>
            </a:pPr>
            <a:r>
              <a:rPr lang="en-US" b="1" dirty="0"/>
              <a:t>          &lt;/</a:t>
            </a:r>
            <a:r>
              <a:rPr lang="en-US" b="1" dirty="0" err="1"/>
              <a:t>i</a:t>
            </a:r>
            <a:r>
              <a:rPr lang="en-US" b="1" dirty="0"/>
              <a:t>&gt;</a:t>
            </a:r>
          </a:p>
          <a:p>
            <a:pPr marL="0" indent="0">
              <a:buNone/>
            </a:pPr>
            <a:r>
              <a:rPr lang="en-US" b="1" dirty="0"/>
              <a:t>          &lt;p/&gt;And here's a resource message: &lt;replace&gt;</a:t>
            </a:r>
          </a:p>
          <a:p>
            <a:pPr marL="0" indent="0">
              <a:buNone/>
            </a:pPr>
            <a:r>
              <a:rPr lang="en-US" b="1" dirty="0"/>
              <a:t>            &lt;</a:t>
            </a:r>
            <a:r>
              <a:rPr lang="en-US" b="1" dirty="0" err="1"/>
              <a:t>ResourceMessage</a:t>
            </a:r>
            <a:r>
              <a:rPr lang="en-US" b="1" dirty="0"/>
              <a:t> key="</a:t>
            </a:r>
            <a:r>
              <a:rPr lang="en-US" b="1" dirty="0" err="1"/>
              <a:t>simpleGreeting</a:t>
            </a:r>
            <a:r>
              <a:rPr lang="en-US" b="1" dirty="0"/>
              <a:t>"</a:t>
            </a:r>
          </a:p>
          <a:p>
            <a:pPr marL="0" indent="0">
              <a:buNone/>
            </a:pPr>
            <a:r>
              <a:rPr lang="en-US" b="1" dirty="0"/>
              <a:t>              </a:t>
            </a:r>
            <a:r>
              <a:rPr lang="en-US" b="1" dirty="0" err="1"/>
              <a:t>resourceBundle</a:t>
            </a:r>
            <a:r>
              <a:rPr lang="en-US" b="1" dirty="0"/>
              <a:t>="</a:t>
            </a:r>
            <a:r>
              <a:rPr lang="en-US" b="1" dirty="0" err="1"/>
              <a:t>curam.creole.example.Messages</a:t>
            </a:r>
            <a:r>
              <a:rPr lang="en-US" b="1" dirty="0"/>
              <a:t>"/&gt;</a:t>
            </a:r>
          </a:p>
          <a:p>
            <a:pPr marL="0" indent="0">
              <a:buNone/>
            </a:pPr>
            <a:r>
              <a:rPr lang="en-US" b="1" dirty="0"/>
              <a:t>          &lt;/replace&gt;</a:t>
            </a:r>
          </a:p>
          <a:p>
            <a:pPr marL="0" indent="0">
              <a:buNone/>
            </a:pPr>
            <a:r>
              <a:rPr lang="en-US" b="1" dirty="0"/>
              <a:t>        &lt;/</a:t>
            </a:r>
            <a:r>
              <a:rPr lang="en-US" b="1" dirty="0" err="1"/>
              <a:t>XmlMessage</a:t>
            </a:r>
            <a:r>
              <a:rPr lang="en-US" b="1" dirty="0"/>
              <a:t>&gt;</a:t>
            </a:r>
          </a:p>
          <a:p>
            <a:pPr marL="0" indent="0">
              <a:buNone/>
            </a:pPr>
            <a:r>
              <a:rPr lang="en-US" dirty="0"/>
              <a:t>      &lt;/derivation&gt;</a:t>
            </a:r>
          </a:p>
          <a:p>
            <a:pPr marL="0" indent="0">
              <a:buNone/>
            </a:pPr>
            <a:r>
              <a:rPr lang="en-US" dirty="0"/>
              <a:t>    &lt;/Attribute&gt;</a:t>
            </a:r>
          </a:p>
          <a:p>
            <a:pPr marL="0" indent="0">
              <a:buNone/>
            </a:pPr>
            <a:endParaRPr lang="en-US" dirty="0"/>
          </a:p>
          <a:p>
            <a:pPr marL="0" indent="0">
              <a:buNone/>
            </a:pPr>
            <a:r>
              <a:rPr lang="en-US" dirty="0"/>
              <a:t>  &lt;/Class&gt;</a:t>
            </a:r>
          </a:p>
          <a:p>
            <a:pPr marL="0" indent="0">
              <a:buNone/>
            </a:pPr>
            <a:endParaRPr lang="en-US" dirty="0"/>
          </a:p>
        </p:txBody>
      </p:sp>
    </p:spTree>
    <p:extLst>
      <p:ext uri="{BB962C8B-B14F-4D97-AF65-F5344CB8AC3E}">
        <p14:creationId xmlns:p14="http://schemas.microsoft.com/office/powerpoint/2010/main" val="34356596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 &lt;Attribute name="name"&gt;</a:t>
            </a:r>
          </a:p>
          <a:p>
            <a:pPr marL="0" indent="0">
              <a:buNone/>
            </a:pPr>
            <a:r>
              <a:rPr lang="en-US" dirty="0"/>
              <a:t>      &lt;type&gt;</a:t>
            </a:r>
          </a:p>
          <a:p>
            <a:pPr marL="0" indent="0">
              <a:buNone/>
            </a:pPr>
            <a:r>
              <a:rPr lang="en-US" dirty="0"/>
              <a:t>        &lt;</a:t>
            </a:r>
            <a:r>
              <a:rPr lang="en-US" dirty="0" err="1"/>
              <a:t>javaclass</a:t>
            </a:r>
            <a:r>
              <a:rPr lang="en-US" dirty="0"/>
              <a:t> name="String"/&gt;</a:t>
            </a:r>
          </a:p>
          <a:p>
            <a:pPr marL="0" indent="0">
              <a:buNone/>
            </a:pPr>
            <a:r>
              <a:rPr lang="en-US" dirty="0"/>
              <a:t>      &lt;/type&gt;</a:t>
            </a:r>
          </a:p>
          <a:p>
            <a:pPr marL="0" indent="0">
              <a:buNone/>
            </a:pPr>
            <a:r>
              <a:rPr lang="en-US" dirty="0"/>
              <a:t>      &lt;derivation&gt;</a:t>
            </a:r>
          </a:p>
          <a:p>
            <a:pPr marL="0" indent="0">
              <a:buNone/>
            </a:pPr>
            <a:r>
              <a:rPr lang="en-US" dirty="0"/>
              <a:t>        &lt;specified/&gt;</a:t>
            </a:r>
          </a:p>
          <a:p>
            <a:pPr marL="0" indent="0">
              <a:buNone/>
            </a:pPr>
            <a:r>
              <a:rPr lang="en-US" dirty="0"/>
              <a:t>      &lt;/derivation&gt;</a:t>
            </a:r>
          </a:p>
          <a:p>
            <a:pPr marL="0" indent="0">
              <a:buNone/>
            </a:pPr>
            <a:r>
              <a:rPr lang="en-US" dirty="0"/>
              <a:t>    &lt;/Attribute</a:t>
            </a:r>
            <a:r>
              <a:rPr lang="en-US" dirty="0" smtClean="0"/>
              <a:t>&gt;</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406831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 table</a:t>
            </a:r>
            <a:endParaRPr lang="en-US" dirty="0"/>
          </a:p>
        </p:txBody>
      </p:sp>
      <p:sp>
        <p:nvSpPr>
          <p:cNvPr id="3" name="Content Placeholder 2"/>
          <p:cNvSpPr>
            <a:spLocks noGrp="1"/>
          </p:cNvSpPr>
          <p:nvPr>
            <p:ph idx="1"/>
          </p:nvPr>
        </p:nvSpPr>
        <p:spPr/>
        <p:txBody>
          <a:bodyPr numCol="1">
            <a:normAutofit/>
          </a:bodyPr>
          <a:lstStyle/>
          <a:p>
            <a:pPr marL="0" indent="0">
              <a:lnSpc>
                <a:spcPct val="100000"/>
              </a:lnSpc>
              <a:spcBef>
                <a:spcPts val="750"/>
              </a:spcBef>
              <a:buSzPct val="45000"/>
              <a:buNone/>
              <a:defRPr/>
            </a:pPr>
            <a:r>
              <a:rPr lang="en-US" sz="1050" b="1" dirty="0">
                <a:solidFill>
                  <a:srgbClr val="000000"/>
                </a:solidFill>
              </a:rPr>
              <a:t>Rate tables</a:t>
            </a:r>
            <a:r>
              <a:rPr lang="en-US" sz="1050" dirty="0">
                <a:solidFill>
                  <a:srgbClr val="000000"/>
                </a:solidFill>
              </a:rPr>
              <a:t> are used rather than hard-coded values in rule sets</a:t>
            </a:r>
          </a:p>
          <a:p>
            <a:pPr marL="0" indent="0">
              <a:lnSpc>
                <a:spcPct val="100000"/>
              </a:lnSpc>
              <a:spcBef>
                <a:spcPts val="750"/>
              </a:spcBef>
              <a:buSzPct val="45000"/>
              <a:buNone/>
              <a:defRPr/>
            </a:pPr>
            <a:r>
              <a:rPr lang="en-US" sz="1200" dirty="0">
                <a:solidFill>
                  <a:srgbClr val="000000"/>
                </a:solidFill>
              </a:rPr>
              <a:t>Here the table value  </a:t>
            </a:r>
            <a:r>
              <a:rPr lang="en-US" sz="1200" b="1" i="1" dirty="0" smtClean="0">
                <a:solidFill>
                  <a:srgbClr val="000000"/>
                </a:solidFill>
                <a:cs typeface="Courier New" pitchFamily="49" charset="0"/>
              </a:rPr>
              <a:t>NFRTT5062</a:t>
            </a:r>
            <a:r>
              <a:rPr lang="en-US" sz="1200" i="1" dirty="0" smtClean="0">
                <a:solidFill>
                  <a:srgbClr val="000000"/>
                </a:solidFill>
                <a:cs typeface="Courier New" pitchFamily="49" charset="0"/>
              </a:rPr>
              <a:t> </a:t>
            </a:r>
            <a:r>
              <a:rPr lang="en-US" sz="1200" i="1" dirty="0">
                <a:solidFill>
                  <a:srgbClr val="000000"/>
                </a:solidFill>
                <a:cs typeface="Courier New" pitchFamily="49" charset="0"/>
              </a:rPr>
              <a:t>is from </a:t>
            </a:r>
            <a:r>
              <a:rPr lang="en-US" sz="1200" i="1" dirty="0" err="1">
                <a:solidFill>
                  <a:srgbClr val="000000"/>
                </a:solidFill>
                <a:cs typeface="Courier New" pitchFamily="49" charset="0"/>
              </a:rPr>
              <a:t>CT_RateTableType.ctx</a:t>
            </a:r>
            <a:r>
              <a:rPr lang="en-US" sz="1200" i="1" dirty="0">
                <a:solidFill>
                  <a:srgbClr val="000000"/>
                </a:solidFill>
                <a:cs typeface="Courier New" pitchFamily="49" charset="0"/>
              </a:rPr>
              <a:t> – specifies which rate table, row value </a:t>
            </a:r>
            <a:r>
              <a:rPr lang="en-US" sz="1200" i="1" dirty="0" smtClean="0">
                <a:solidFill>
                  <a:srgbClr val="000000"/>
                </a:solidFill>
                <a:cs typeface="Courier New" pitchFamily="49" charset="0"/>
              </a:rPr>
              <a:t>‘ </a:t>
            </a:r>
            <a:r>
              <a:rPr lang="en-US" sz="1200" b="1" i="1" dirty="0" smtClean="0">
                <a:solidFill>
                  <a:srgbClr val="000000"/>
                </a:solidFill>
                <a:cs typeface="Courier New" pitchFamily="49" charset="0"/>
              </a:rPr>
              <a:t>NFRTT5119 </a:t>
            </a:r>
            <a:r>
              <a:rPr lang="en-US" sz="1200" i="1" dirty="0" smtClean="0">
                <a:solidFill>
                  <a:srgbClr val="000000"/>
                </a:solidFill>
                <a:cs typeface="Courier New" pitchFamily="49" charset="0"/>
              </a:rPr>
              <a:t>' </a:t>
            </a:r>
            <a:r>
              <a:rPr lang="en-US" sz="1200" i="1" dirty="0">
                <a:solidFill>
                  <a:srgbClr val="000000"/>
                </a:solidFill>
                <a:cs typeface="Courier New" pitchFamily="49" charset="0"/>
              </a:rPr>
              <a:t>is from </a:t>
            </a:r>
            <a:r>
              <a:rPr lang="en-US" sz="1200" i="1" dirty="0" err="1">
                <a:solidFill>
                  <a:srgbClr val="000000"/>
                </a:solidFill>
                <a:cs typeface="Courier New" pitchFamily="49" charset="0"/>
              </a:rPr>
              <a:t>CT_RateRowType.ctx</a:t>
            </a:r>
            <a:r>
              <a:rPr lang="en-US" sz="1200" i="1" dirty="0">
                <a:solidFill>
                  <a:srgbClr val="000000"/>
                </a:solidFill>
                <a:cs typeface="Courier New" pitchFamily="49" charset="0"/>
              </a:rPr>
              <a:t> and column value </a:t>
            </a:r>
            <a:r>
              <a:rPr lang="en-US" sz="1200" i="1" dirty="0" smtClean="0">
                <a:solidFill>
                  <a:srgbClr val="000000"/>
                </a:solidFill>
                <a:cs typeface="Courier New" pitchFamily="49" charset="0"/>
              </a:rPr>
              <a:t>'</a:t>
            </a:r>
            <a:r>
              <a:rPr lang="en-US" sz="1200" b="1" i="1" dirty="0">
                <a:solidFill>
                  <a:srgbClr val="000000"/>
                </a:solidFill>
                <a:cs typeface="Courier New" pitchFamily="49" charset="0"/>
              </a:rPr>
              <a:t> </a:t>
            </a:r>
            <a:r>
              <a:rPr lang="en-US" sz="1200" b="1" i="1" dirty="0" smtClean="0">
                <a:solidFill>
                  <a:srgbClr val="000000"/>
                </a:solidFill>
                <a:cs typeface="Courier New" pitchFamily="49" charset="0"/>
              </a:rPr>
              <a:t>NFRTT5049</a:t>
            </a:r>
            <a:r>
              <a:rPr lang="en-US" sz="1200" i="1" dirty="0" smtClean="0">
                <a:solidFill>
                  <a:srgbClr val="000000"/>
                </a:solidFill>
                <a:cs typeface="Courier New" pitchFamily="49" charset="0"/>
              </a:rPr>
              <a:t>' </a:t>
            </a:r>
            <a:r>
              <a:rPr lang="en-US" sz="1200" i="1" dirty="0" err="1" smtClean="0">
                <a:solidFill>
                  <a:srgbClr val="000000"/>
                </a:solidFill>
                <a:cs typeface="Courier New" pitchFamily="49" charset="0"/>
              </a:rPr>
              <a:t>CT_RateColumnType.ctx</a:t>
            </a:r>
            <a:r>
              <a:rPr lang="en-US" sz="1200" i="1" dirty="0" smtClean="0">
                <a:solidFill>
                  <a:srgbClr val="000000"/>
                </a:solidFill>
                <a:cs typeface="Courier New" pitchFamily="49" charset="0"/>
              </a:rPr>
              <a:t>.</a:t>
            </a:r>
          </a:p>
          <a:p>
            <a:pPr marL="0" indent="0">
              <a:lnSpc>
                <a:spcPct val="100000"/>
              </a:lnSpc>
              <a:spcBef>
                <a:spcPts val="750"/>
              </a:spcBef>
              <a:buSzPct val="45000"/>
              <a:buNone/>
              <a:defRPr/>
            </a:pPr>
            <a:endParaRPr lang="en-US" sz="1200" i="1" dirty="0" smtClean="0">
              <a:solidFill>
                <a:srgbClr val="000000"/>
              </a:solidFill>
              <a:cs typeface="Courier New" pitchFamily="49" charset="0"/>
            </a:endParaRPr>
          </a:p>
          <a:p>
            <a:pPr marL="0" indent="0">
              <a:lnSpc>
                <a:spcPct val="100000"/>
              </a:lnSpc>
              <a:spcBef>
                <a:spcPts val="750"/>
              </a:spcBef>
              <a:buSzPct val="45000"/>
              <a:buNone/>
              <a:defRPr/>
            </a:pPr>
            <a:endParaRPr lang="en-US" sz="1200" i="1" dirty="0">
              <a:solidFill>
                <a:srgbClr val="000000"/>
              </a:solidFill>
              <a:cs typeface="Courier New" pitchFamily="49" charset="0"/>
            </a:endParaRPr>
          </a:p>
          <a:p>
            <a:pPr marL="0" indent="0">
              <a:lnSpc>
                <a:spcPct val="100000"/>
              </a:lnSpc>
              <a:spcBef>
                <a:spcPts val="750"/>
              </a:spcBef>
              <a:buSzPct val="45000"/>
              <a:buNone/>
              <a:defRPr/>
            </a:pPr>
            <a:endParaRPr lang="en-US" sz="1200" i="1" dirty="0" smtClean="0">
              <a:solidFill>
                <a:srgbClr val="000000"/>
              </a:solidFill>
              <a:cs typeface="Courier New" pitchFamily="49" charset="0"/>
            </a:endParaRPr>
          </a:p>
          <a:p>
            <a:pPr marL="0" indent="0">
              <a:lnSpc>
                <a:spcPct val="100000"/>
              </a:lnSpc>
              <a:spcBef>
                <a:spcPts val="750"/>
              </a:spcBef>
              <a:buSzPct val="45000"/>
              <a:buNone/>
              <a:defRPr/>
            </a:pPr>
            <a:endParaRPr lang="en-US" sz="1200" i="1" dirty="0">
              <a:solidFill>
                <a:srgbClr val="000000"/>
              </a:solidFill>
              <a:cs typeface="Courier New" pitchFamily="49" charset="0"/>
            </a:endParaRPr>
          </a:p>
          <a:p>
            <a:pPr marL="0" indent="0">
              <a:lnSpc>
                <a:spcPct val="100000"/>
              </a:lnSpc>
              <a:spcBef>
                <a:spcPts val="750"/>
              </a:spcBef>
              <a:buSzPct val="45000"/>
              <a:buNone/>
              <a:defRPr/>
            </a:pPr>
            <a:endParaRPr lang="en-US" sz="1200" i="1" dirty="0" smtClean="0">
              <a:solidFill>
                <a:srgbClr val="000000"/>
              </a:solidFill>
              <a:cs typeface="Courier New" pitchFamily="49" charset="0"/>
            </a:endParaRPr>
          </a:p>
          <a:p>
            <a:pPr marL="0" indent="0">
              <a:lnSpc>
                <a:spcPct val="100000"/>
              </a:lnSpc>
              <a:spcBef>
                <a:spcPts val="750"/>
              </a:spcBef>
              <a:buSzPct val="45000"/>
              <a:buNone/>
              <a:defRPr/>
            </a:pPr>
            <a:endParaRPr lang="en-US" sz="1200" i="1" dirty="0">
              <a:solidFill>
                <a:srgbClr val="000000"/>
              </a:solidFill>
              <a:cs typeface="Courier New" pitchFamily="49" charset="0"/>
            </a:endParaRPr>
          </a:p>
          <a:p>
            <a:pPr marL="0" indent="0">
              <a:lnSpc>
                <a:spcPct val="100000"/>
              </a:lnSpc>
              <a:spcBef>
                <a:spcPts val="750"/>
              </a:spcBef>
              <a:buSzPct val="45000"/>
              <a:buNone/>
              <a:defRPr/>
            </a:pPr>
            <a:endParaRPr lang="en-US" sz="1200" b="1" i="1" dirty="0" smtClean="0">
              <a:solidFill>
                <a:srgbClr val="000000"/>
              </a:solidFill>
              <a:cs typeface="Courier New" pitchFamily="49" charset="0"/>
            </a:endParaRPr>
          </a:p>
          <a:p>
            <a:pPr marL="0" indent="0">
              <a:lnSpc>
                <a:spcPct val="100000"/>
              </a:lnSpc>
              <a:spcBef>
                <a:spcPts val="750"/>
              </a:spcBef>
              <a:buSzPct val="45000"/>
              <a:buNone/>
              <a:defRPr/>
            </a:pPr>
            <a:r>
              <a:rPr lang="en-US" sz="1200" b="1" i="1" dirty="0" smtClean="0">
                <a:solidFill>
                  <a:srgbClr val="000000"/>
                </a:solidFill>
                <a:cs typeface="Courier New" pitchFamily="49" charset="0"/>
              </a:rPr>
              <a:t>Table                     Column                  Attribute</a:t>
            </a:r>
          </a:p>
          <a:p>
            <a:pPr marL="0" indent="0">
              <a:lnSpc>
                <a:spcPct val="100000"/>
              </a:lnSpc>
              <a:spcBef>
                <a:spcPts val="750"/>
              </a:spcBef>
              <a:buSzPct val="45000"/>
              <a:buNone/>
              <a:defRPr/>
            </a:pPr>
            <a:r>
              <a:rPr lang="en-US" sz="1200" i="1" dirty="0" err="1" smtClean="0">
                <a:solidFill>
                  <a:srgbClr val="000000"/>
                </a:solidFill>
                <a:cs typeface="Courier New" pitchFamily="49" charset="0"/>
              </a:rPr>
              <a:t>RateHeader</a:t>
            </a:r>
            <a:r>
              <a:rPr lang="en-US" sz="1200" i="1" dirty="0" smtClean="0">
                <a:solidFill>
                  <a:srgbClr val="000000"/>
                </a:solidFill>
                <a:cs typeface="Courier New" pitchFamily="49" charset="0"/>
              </a:rPr>
              <a:t> -&gt; </a:t>
            </a:r>
            <a:r>
              <a:rPr lang="en-US" sz="1200" i="1" dirty="0" err="1" smtClean="0">
                <a:solidFill>
                  <a:srgbClr val="000000"/>
                </a:solidFill>
                <a:cs typeface="Courier New" pitchFamily="49" charset="0"/>
              </a:rPr>
              <a:t>RateHeaderID</a:t>
            </a:r>
            <a:r>
              <a:rPr lang="en-US" sz="1200" i="1" dirty="0" smtClean="0">
                <a:solidFill>
                  <a:srgbClr val="000000"/>
                </a:solidFill>
                <a:cs typeface="Courier New" pitchFamily="49" charset="0"/>
              </a:rPr>
              <a:t>  -&gt; (</a:t>
            </a:r>
            <a:r>
              <a:rPr lang="en-US" sz="1200" i="1" dirty="0" err="1" smtClean="0">
                <a:solidFill>
                  <a:srgbClr val="000000"/>
                </a:solidFill>
                <a:cs typeface="Courier New" pitchFamily="49" charset="0"/>
              </a:rPr>
              <a:t>RateTableType</a:t>
            </a:r>
            <a:r>
              <a:rPr lang="en-US" sz="1200" i="1" dirty="0" smtClean="0">
                <a:solidFill>
                  <a:srgbClr val="000000"/>
                </a:solidFill>
                <a:cs typeface="Courier New" pitchFamily="49" charset="0"/>
              </a:rPr>
              <a:t> NFRTT5062)</a:t>
            </a:r>
          </a:p>
          <a:p>
            <a:pPr marL="0" indent="0">
              <a:lnSpc>
                <a:spcPct val="100000"/>
              </a:lnSpc>
              <a:spcBef>
                <a:spcPts val="750"/>
              </a:spcBef>
              <a:buSzPct val="45000"/>
              <a:buNone/>
              <a:defRPr/>
            </a:pPr>
            <a:r>
              <a:rPr lang="en-US" sz="1200" i="1" dirty="0" err="1" smtClean="0">
                <a:solidFill>
                  <a:srgbClr val="000000"/>
                </a:solidFill>
                <a:cs typeface="Courier New" pitchFamily="49" charset="0"/>
              </a:rPr>
              <a:t>RateRow</a:t>
            </a:r>
            <a:r>
              <a:rPr lang="en-US" sz="1200" i="1" dirty="0" smtClean="0">
                <a:solidFill>
                  <a:srgbClr val="000000"/>
                </a:solidFill>
                <a:cs typeface="Courier New" pitchFamily="49" charset="0"/>
              </a:rPr>
              <a:t>      -&gt; </a:t>
            </a:r>
            <a:r>
              <a:rPr lang="en-US" sz="1200" i="1" dirty="0" err="1" smtClean="0">
                <a:solidFill>
                  <a:srgbClr val="000000"/>
                </a:solidFill>
                <a:cs typeface="Courier New" pitchFamily="49" charset="0"/>
              </a:rPr>
              <a:t>RateRowID</a:t>
            </a:r>
            <a:r>
              <a:rPr lang="en-US" sz="1200" i="1" dirty="0" smtClean="0">
                <a:solidFill>
                  <a:srgbClr val="000000"/>
                </a:solidFill>
                <a:cs typeface="Courier New" pitchFamily="49" charset="0"/>
              </a:rPr>
              <a:t>       -&gt; (</a:t>
            </a:r>
            <a:r>
              <a:rPr lang="en-US" sz="1200" i="1" dirty="0" err="1" smtClean="0">
                <a:solidFill>
                  <a:srgbClr val="000000"/>
                </a:solidFill>
                <a:cs typeface="Courier New" pitchFamily="49" charset="0"/>
              </a:rPr>
              <a:t>RateRowType</a:t>
            </a:r>
            <a:r>
              <a:rPr lang="en-US" sz="1200" i="1" dirty="0" smtClean="0">
                <a:solidFill>
                  <a:srgbClr val="000000"/>
                </a:solidFill>
                <a:cs typeface="Courier New" pitchFamily="49" charset="0"/>
              </a:rPr>
              <a:t> NFRRT5119 &amp; </a:t>
            </a:r>
            <a:r>
              <a:rPr lang="en-US" sz="1200" i="1" dirty="0" err="1" smtClean="0">
                <a:solidFill>
                  <a:srgbClr val="000000"/>
                </a:solidFill>
                <a:cs typeface="Courier New" pitchFamily="49" charset="0"/>
              </a:rPr>
              <a:t>RateHeaderID</a:t>
            </a:r>
            <a:r>
              <a:rPr lang="en-US" sz="1200" i="1" dirty="0" smtClean="0">
                <a:solidFill>
                  <a:srgbClr val="000000"/>
                </a:solidFill>
                <a:cs typeface="Courier New" pitchFamily="49" charset="0"/>
              </a:rPr>
              <a:t>)</a:t>
            </a:r>
          </a:p>
          <a:p>
            <a:pPr marL="0" indent="0">
              <a:lnSpc>
                <a:spcPct val="100000"/>
              </a:lnSpc>
              <a:spcBef>
                <a:spcPts val="750"/>
              </a:spcBef>
              <a:buSzPct val="45000"/>
              <a:buNone/>
              <a:defRPr/>
            </a:pPr>
            <a:r>
              <a:rPr lang="en-US" sz="1200" i="1" dirty="0" err="1" smtClean="0">
                <a:solidFill>
                  <a:srgbClr val="000000"/>
                </a:solidFill>
                <a:cs typeface="Courier New" pitchFamily="49" charset="0"/>
              </a:rPr>
              <a:t>RateColumn</a:t>
            </a:r>
            <a:r>
              <a:rPr lang="en-US" sz="1200" i="1" dirty="0" smtClean="0">
                <a:solidFill>
                  <a:srgbClr val="000000"/>
                </a:solidFill>
                <a:cs typeface="Courier New" pitchFamily="49" charset="0"/>
              </a:rPr>
              <a:t> -&gt; </a:t>
            </a:r>
            <a:r>
              <a:rPr lang="en-US" sz="1200" i="1" dirty="0" err="1" smtClean="0">
                <a:solidFill>
                  <a:srgbClr val="000000"/>
                </a:solidFill>
                <a:cs typeface="Courier New" pitchFamily="49" charset="0"/>
              </a:rPr>
              <a:t>RateColumnID</a:t>
            </a:r>
            <a:r>
              <a:rPr lang="en-US" sz="1200" i="1" dirty="0" smtClean="0">
                <a:solidFill>
                  <a:srgbClr val="000000"/>
                </a:solidFill>
                <a:cs typeface="Courier New" pitchFamily="49" charset="0"/>
              </a:rPr>
              <a:t> -&gt; (</a:t>
            </a:r>
            <a:r>
              <a:rPr lang="en-US" sz="1200" i="1" dirty="0" err="1" smtClean="0">
                <a:solidFill>
                  <a:srgbClr val="000000"/>
                </a:solidFill>
                <a:cs typeface="Courier New" pitchFamily="49" charset="0"/>
              </a:rPr>
              <a:t>RateColumnType</a:t>
            </a:r>
            <a:r>
              <a:rPr lang="en-US" sz="1200" i="1" dirty="0" smtClean="0">
                <a:solidFill>
                  <a:srgbClr val="000000"/>
                </a:solidFill>
                <a:cs typeface="Courier New" pitchFamily="49" charset="0"/>
              </a:rPr>
              <a:t> NFRC5049 &amp; </a:t>
            </a:r>
            <a:r>
              <a:rPr lang="en-US" sz="1200" i="1" dirty="0" err="1" smtClean="0">
                <a:solidFill>
                  <a:srgbClr val="000000"/>
                </a:solidFill>
                <a:cs typeface="Courier New" pitchFamily="49" charset="0"/>
              </a:rPr>
              <a:t>RateHeaderID</a:t>
            </a:r>
            <a:r>
              <a:rPr lang="en-US" sz="1200" i="1" dirty="0" smtClean="0">
                <a:solidFill>
                  <a:srgbClr val="000000"/>
                </a:solidFill>
                <a:cs typeface="Courier New" pitchFamily="49" charset="0"/>
              </a:rPr>
              <a:t>)</a:t>
            </a:r>
          </a:p>
          <a:p>
            <a:pPr marL="0" indent="0">
              <a:lnSpc>
                <a:spcPct val="100000"/>
              </a:lnSpc>
              <a:spcBef>
                <a:spcPts val="750"/>
              </a:spcBef>
              <a:buSzPct val="45000"/>
              <a:buNone/>
              <a:defRPr/>
            </a:pPr>
            <a:r>
              <a:rPr lang="en-US" sz="1200" i="1" dirty="0" err="1" smtClean="0">
                <a:solidFill>
                  <a:srgbClr val="000000"/>
                </a:solidFill>
                <a:cs typeface="Courier New" pitchFamily="49" charset="0"/>
              </a:rPr>
              <a:t>RateCell</a:t>
            </a:r>
            <a:r>
              <a:rPr lang="en-US" sz="1200" i="1" dirty="0" smtClean="0">
                <a:solidFill>
                  <a:srgbClr val="000000"/>
                </a:solidFill>
                <a:cs typeface="Courier New" pitchFamily="49" charset="0"/>
              </a:rPr>
              <a:t>        -&gt; </a:t>
            </a:r>
            <a:r>
              <a:rPr lang="en-US" sz="1200" i="1" dirty="0" err="1" smtClean="0">
                <a:solidFill>
                  <a:srgbClr val="000000"/>
                </a:solidFill>
                <a:cs typeface="Courier New" pitchFamily="49" charset="0"/>
              </a:rPr>
              <a:t>RateRowID</a:t>
            </a:r>
            <a:r>
              <a:rPr lang="en-US" sz="1200" i="1" dirty="0" smtClean="0">
                <a:solidFill>
                  <a:srgbClr val="000000"/>
                </a:solidFill>
                <a:cs typeface="Courier New" pitchFamily="49" charset="0"/>
              </a:rPr>
              <a:t> +</a:t>
            </a:r>
            <a:r>
              <a:rPr lang="en-US" sz="1200" i="1" dirty="0" err="1" smtClean="0">
                <a:solidFill>
                  <a:srgbClr val="000000"/>
                </a:solidFill>
                <a:cs typeface="Courier New" pitchFamily="49" charset="0"/>
              </a:rPr>
              <a:t>RateColumnID</a:t>
            </a:r>
            <a:r>
              <a:rPr lang="en-US" sz="1200" i="1" dirty="0" smtClean="0">
                <a:solidFill>
                  <a:srgbClr val="000000"/>
                </a:solidFill>
                <a:cs typeface="Courier New" pitchFamily="49" charset="0"/>
              </a:rPr>
              <a:t> =&gt; Value for that rate  element in the above derivation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307" y="2667000"/>
            <a:ext cx="44005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Elbow Connector 4"/>
          <p:cNvCxnSpPr/>
          <p:nvPr/>
        </p:nvCxnSpPr>
        <p:spPr>
          <a:xfrm rot="16200000" flipV="1">
            <a:off x="2259419" y="4065181"/>
            <a:ext cx="1577162" cy="1219200"/>
          </a:xfrm>
          <a:prstGeom prst="bentConnector3">
            <a:avLst>
              <a:gd name="adj1" fmla="val 78989"/>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75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a:t>
            </a:r>
            <a:endParaRPr lang="en-US" dirty="0"/>
          </a:p>
        </p:txBody>
      </p:sp>
      <p:sp>
        <p:nvSpPr>
          <p:cNvPr id="3" name="Content Placeholder 2"/>
          <p:cNvSpPr>
            <a:spLocks noGrp="1"/>
          </p:cNvSpPr>
          <p:nvPr>
            <p:ph idx="1"/>
          </p:nvPr>
        </p:nvSpPr>
        <p:spPr/>
        <p:txBody>
          <a:bodyPr numCol="2">
            <a:normAutofit/>
          </a:bodyPr>
          <a:lstStyle/>
          <a:p>
            <a:pPr marL="0" indent="0">
              <a:buNone/>
            </a:pPr>
            <a:r>
              <a:rPr lang="en-US" sz="1050" dirty="0" smtClean="0"/>
              <a:t>&lt;Class Person&gt;</a:t>
            </a:r>
          </a:p>
          <a:p>
            <a:pPr marL="0" indent="0">
              <a:buNone/>
            </a:pPr>
            <a:r>
              <a:rPr lang="en-US" sz="1050" dirty="0"/>
              <a:t> </a:t>
            </a:r>
            <a:r>
              <a:rPr lang="en-US" sz="1050" dirty="0" smtClean="0"/>
              <a:t>   &lt;Attribute name="</a:t>
            </a:r>
            <a:r>
              <a:rPr lang="en-US" sz="1050" dirty="0" err="1" smtClean="0"/>
              <a:t>favoriteColor</a:t>
            </a:r>
            <a:r>
              <a:rPr lang="en-US" sz="1050" dirty="0" smtClean="0"/>
              <a:t>"&gt;</a:t>
            </a:r>
          </a:p>
          <a:p>
            <a:pPr marL="0" indent="0">
              <a:buNone/>
            </a:pPr>
            <a:r>
              <a:rPr lang="en-US" sz="1050" dirty="0" smtClean="0"/>
              <a:t>      </a:t>
            </a:r>
            <a:r>
              <a:rPr lang="en-US" sz="1050" dirty="0"/>
              <a:t>&lt;type&gt;</a:t>
            </a:r>
          </a:p>
          <a:p>
            <a:pPr marL="0" indent="0">
              <a:buNone/>
            </a:pPr>
            <a:r>
              <a:rPr lang="en-US" sz="1050" dirty="0"/>
              <a:t>        &lt;</a:t>
            </a:r>
            <a:r>
              <a:rPr lang="en-US" sz="1050" dirty="0" err="1"/>
              <a:t>javaclass</a:t>
            </a:r>
            <a:r>
              <a:rPr lang="en-US" sz="1050" dirty="0"/>
              <a:t> name="String"/&gt;</a:t>
            </a:r>
          </a:p>
          <a:p>
            <a:pPr marL="0" indent="0">
              <a:buNone/>
            </a:pPr>
            <a:r>
              <a:rPr lang="en-US" sz="1050" dirty="0"/>
              <a:t>      &lt;/type&gt;</a:t>
            </a:r>
          </a:p>
          <a:p>
            <a:pPr marL="0" indent="0">
              <a:buNone/>
            </a:pPr>
            <a:r>
              <a:rPr lang="en-US" sz="1050" dirty="0"/>
              <a:t>      &lt;derivation&gt;</a:t>
            </a:r>
          </a:p>
          <a:p>
            <a:pPr marL="0" indent="0">
              <a:buNone/>
            </a:pPr>
            <a:r>
              <a:rPr lang="en-US" sz="1050" dirty="0"/>
              <a:t>        &lt;!-- Call a java static method</a:t>
            </a:r>
          </a:p>
          <a:p>
            <a:pPr marL="0" indent="0">
              <a:buNone/>
            </a:pPr>
            <a:r>
              <a:rPr lang="en-US" sz="1050" dirty="0"/>
              <a:t>             to perform the calculation --&gt;</a:t>
            </a:r>
          </a:p>
          <a:p>
            <a:pPr marL="0" indent="0">
              <a:buNone/>
            </a:pPr>
            <a:r>
              <a:rPr lang="en-US" sz="1050" dirty="0"/>
              <a:t>        </a:t>
            </a:r>
            <a:r>
              <a:rPr lang="en-US" sz="1050" b="1" dirty="0"/>
              <a:t>&lt;call class="</a:t>
            </a:r>
            <a:r>
              <a:rPr lang="en-US" sz="1050" b="1" dirty="0" err="1"/>
              <a:t>curam.creole.example.Statics</a:t>
            </a:r>
            <a:r>
              <a:rPr lang="en-US" sz="1050" b="1" dirty="0"/>
              <a:t>"</a:t>
            </a:r>
          </a:p>
          <a:p>
            <a:pPr marL="0" indent="0">
              <a:buNone/>
            </a:pPr>
            <a:r>
              <a:rPr lang="en-US" sz="1050" b="1" dirty="0"/>
              <a:t>          method="</a:t>
            </a:r>
            <a:r>
              <a:rPr lang="en-US" sz="1050" b="1" dirty="0" err="1"/>
              <a:t>calculateFavoriteColor</a:t>
            </a:r>
            <a:r>
              <a:rPr lang="en-US" sz="1050" b="1" dirty="0"/>
              <a:t>"&gt;</a:t>
            </a:r>
          </a:p>
          <a:p>
            <a:pPr marL="0" indent="0">
              <a:buNone/>
            </a:pPr>
            <a:r>
              <a:rPr lang="en-US" sz="1050" dirty="0"/>
              <a:t>          &lt;type&gt;</a:t>
            </a:r>
          </a:p>
          <a:p>
            <a:pPr marL="0" indent="0">
              <a:buNone/>
            </a:pPr>
            <a:r>
              <a:rPr lang="en-US" sz="1050" dirty="0"/>
              <a:t>            &lt;</a:t>
            </a:r>
            <a:r>
              <a:rPr lang="en-US" sz="1050" dirty="0" err="1"/>
              <a:t>javaclass</a:t>
            </a:r>
            <a:r>
              <a:rPr lang="en-US" sz="1050" dirty="0"/>
              <a:t> name="String"/&gt;</a:t>
            </a:r>
          </a:p>
          <a:p>
            <a:pPr marL="0" indent="0">
              <a:buNone/>
            </a:pPr>
            <a:r>
              <a:rPr lang="en-US" sz="1050" dirty="0"/>
              <a:t>          &lt;/type&gt;</a:t>
            </a:r>
          </a:p>
          <a:p>
            <a:pPr marL="0" indent="0">
              <a:buNone/>
            </a:pPr>
            <a:r>
              <a:rPr lang="en-US" sz="1050" dirty="0"/>
              <a:t>          &lt;arguments&gt;</a:t>
            </a:r>
          </a:p>
          <a:p>
            <a:pPr marL="0" indent="0">
              <a:buNone/>
            </a:pPr>
            <a:r>
              <a:rPr lang="en-US" sz="1050" dirty="0"/>
              <a:t>            &lt;!-- Pass in this person</a:t>
            </a:r>
          </a:p>
          <a:p>
            <a:pPr marL="0" indent="0">
              <a:buNone/>
            </a:pPr>
            <a:r>
              <a:rPr lang="en-US" sz="1050" dirty="0"/>
              <a:t>                 as an argument to the</a:t>
            </a:r>
          </a:p>
          <a:p>
            <a:pPr marL="0" indent="0">
              <a:buNone/>
            </a:pPr>
            <a:r>
              <a:rPr lang="en-US" sz="1050" dirty="0"/>
              <a:t>                 static method --&gt;</a:t>
            </a:r>
          </a:p>
          <a:p>
            <a:pPr marL="0" indent="0">
              <a:buNone/>
            </a:pPr>
            <a:r>
              <a:rPr lang="en-US" sz="1050" dirty="0"/>
              <a:t>            </a:t>
            </a:r>
            <a:r>
              <a:rPr lang="en-US" sz="1050" b="1" dirty="0"/>
              <a:t>&lt;this/&gt;</a:t>
            </a:r>
          </a:p>
          <a:p>
            <a:pPr marL="0" indent="0">
              <a:buNone/>
            </a:pPr>
            <a:r>
              <a:rPr lang="en-US" sz="1050" dirty="0"/>
              <a:t>          &lt;/arguments&gt;</a:t>
            </a:r>
          </a:p>
          <a:p>
            <a:pPr marL="0" indent="0">
              <a:buNone/>
            </a:pPr>
            <a:r>
              <a:rPr lang="en-US" sz="1050" dirty="0"/>
              <a:t>        </a:t>
            </a:r>
            <a:r>
              <a:rPr lang="en-US" sz="1050" b="1" dirty="0"/>
              <a:t>&lt;/call&gt;</a:t>
            </a:r>
          </a:p>
          <a:p>
            <a:pPr marL="0" indent="0">
              <a:buNone/>
            </a:pPr>
            <a:r>
              <a:rPr lang="en-US" sz="1050" dirty="0"/>
              <a:t>      &lt;/derivation&gt;</a:t>
            </a:r>
          </a:p>
          <a:p>
            <a:pPr marL="0" indent="0">
              <a:buNone/>
            </a:pPr>
            <a:r>
              <a:rPr lang="en-US" sz="1050" dirty="0"/>
              <a:t>    &lt;/Attribute</a:t>
            </a:r>
            <a:r>
              <a:rPr lang="en-US" sz="1050" dirty="0" smtClean="0"/>
              <a:t>&gt;</a:t>
            </a:r>
          </a:p>
          <a:p>
            <a:pPr marL="0" indent="0">
              <a:buNone/>
            </a:pPr>
            <a:r>
              <a:rPr lang="en-US" sz="1050" dirty="0" smtClean="0"/>
              <a:t>&lt;/Class&gt;</a:t>
            </a:r>
          </a:p>
          <a:p>
            <a:pPr marL="0" indent="0">
              <a:buNone/>
            </a:pPr>
            <a:endParaRPr lang="en-US" sz="1100" dirty="0" smtClean="0"/>
          </a:p>
          <a:p>
            <a:pPr marL="0" indent="0">
              <a:buNone/>
            </a:pPr>
            <a:endParaRPr lang="en-US" sz="1100" dirty="0"/>
          </a:p>
          <a:p>
            <a:pPr marL="0" indent="0">
              <a:buNone/>
            </a:pPr>
            <a:r>
              <a:rPr lang="en-US" sz="1100" dirty="0" smtClean="0"/>
              <a:t>public </a:t>
            </a:r>
            <a:r>
              <a:rPr lang="en-US" sz="1100" dirty="0"/>
              <a:t>class Statics </a:t>
            </a:r>
            <a:r>
              <a:rPr lang="en-US" sz="1100" dirty="0" smtClean="0"/>
              <a:t>{</a:t>
            </a:r>
            <a:endParaRPr lang="en-US" sz="1100" dirty="0"/>
          </a:p>
          <a:p>
            <a:pPr marL="0" indent="0">
              <a:buNone/>
            </a:pPr>
            <a:r>
              <a:rPr lang="en-US" sz="1100" dirty="0" smtClean="0"/>
              <a:t>public </a:t>
            </a:r>
            <a:r>
              <a:rPr lang="en-US" sz="1100" dirty="0"/>
              <a:t>static String </a:t>
            </a:r>
            <a:r>
              <a:rPr lang="en-US" sz="1100" b="1" dirty="0" err="1"/>
              <a:t>calculateFavoriteColor</a:t>
            </a:r>
            <a:r>
              <a:rPr lang="en-US" sz="1100" dirty="0"/>
              <a:t>(</a:t>
            </a:r>
          </a:p>
          <a:p>
            <a:pPr marL="0" indent="0">
              <a:buNone/>
            </a:pPr>
            <a:r>
              <a:rPr lang="en-US" sz="1100" dirty="0"/>
              <a:t>      final Session </a:t>
            </a:r>
            <a:r>
              <a:rPr lang="en-US" sz="1100" dirty="0" err="1"/>
              <a:t>session</a:t>
            </a:r>
            <a:r>
              <a:rPr lang="en-US" sz="1100" dirty="0"/>
              <a:t>, </a:t>
            </a:r>
            <a:r>
              <a:rPr lang="en-US" sz="1100" b="1" dirty="0"/>
              <a:t>final </a:t>
            </a:r>
            <a:r>
              <a:rPr lang="en-US" sz="1100" b="1" dirty="0" err="1"/>
              <a:t>RuleObject</a:t>
            </a:r>
            <a:r>
              <a:rPr lang="en-US" sz="1100" b="1" dirty="0"/>
              <a:t> person</a:t>
            </a:r>
            <a:r>
              <a:rPr lang="en-US" sz="1100" dirty="0"/>
              <a:t>) </a:t>
            </a:r>
            <a:r>
              <a:rPr lang="en-US" sz="1100" dirty="0" smtClean="0"/>
              <a:t>{</a:t>
            </a:r>
            <a:endParaRPr lang="en-US" sz="1100" dirty="0"/>
          </a:p>
          <a:p>
            <a:pPr marL="0" indent="0">
              <a:buNone/>
            </a:pPr>
            <a:r>
              <a:rPr lang="en-US" sz="1100" dirty="0" smtClean="0"/>
              <a:t>final </a:t>
            </a:r>
            <a:r>
              <a:rPr lang="en-US" sz="1100" dirty="0"/>
              <a:t>String name =</a:t>
            </a:r>
          </a:p>
          <a:p>
            <a:pPr marL="0" indent="0">
              <a:buNone/>
            </a:pPr>
            <a:r>
              <a:rPr lang="en-US" sz="1100" dirty="0"/>
              <a:t>        (String) </a:t>
            </a:r>
            <a:r>
              <a:rPr lang="en-US" sz="1100" dirty="0" err="1"/>
              <a:t>person.getAttributeValue</a:t>
            </a:r>
            <a:r>
              <a:rPr lang="en-US" sz="1100" dirty="0"/>
              <a:t>("name").</a:t>
            </a:r>
            <a:r>
              <a:rPr lang="en-US" sz="1100" dirty="0" err="1"/>
              <a:t>getValue</a:t>
            </a:r>
            <a:r>
              <a:rPr lang="en-US" sz="1100" dirty="0"/>
              <a:t>();</a:t>
            </a:r>
          </a:p>
          <a:p>
            <a:pPr marL="0" indent="0">
              <a:buNone/>
            </a:pPr>
            <a:r>
              <a:rPr lang="en-US" sz="1100" dirty="0"/>
              <a:t>    final Number age =</a:t>
            </a:r>
          </a:p>
          <a:p>
            <a:pPr marL="0" indent="0">
              <a:buNone/>
            </a:pPr>
            <a:r>
              <a:rPr lang="en-US" sz="1100" dirty="0"/>
              <a:t>        (Number) </a:t>
            </a:r>
            <a:r>
              <a:rPr lang="en-US" sz="1100" dirty="0" err="1"/>
              <a:t>person.getAttributeValue</a:t>
            </a:r>
            <a:r>
              <a:rPr lang="en-US" sz="1100" dirty="0"/>
              <a:t>("age").</a:t>
            </a:r>
            <a:r>
              <a:rPr lang="en-US" sz="1100" dirty="0" err="1"/>
              <a:t>getValue</a:t>
            </a:r>
            <a:r>
              <a:rPr lang="en-US" sz="1100" dirty="0" smtClean="0"/>
              <a:t>();</a:t>
            </a:r>
            <a:endParaRPr lang="en-US" sz="1100" dirty="0"/>
          </a:p>
          <a:p>
            <a:pPr marL="0" indent="0">
              <a:buNone/>
            </a:pPr>
            <a:r>
              <a:rPr lang="en-US" sz="1100" dirty="0"/>
              <a:t>    final String </a:t>
            </a:r>
            <a:r>
              <a:rPr lang="en-US" sz="1100" dirty="0" err="1"/>
              <a:t>ageString</a:t>
            </a:r>
            <a:r>
              <a:rPr lang="en-US" sz="1100" dirty="0"/>
              <a:t> = </a:t>
            </a:r>
            <a:r>
              <a:rPr lang="en-US" sz="1100" dirty="0" err="1"/>
              <a:t>age.toString</a:t>
            </a:r>
            <a:r>
              <a:rPr lang="en-US" sz="1100" dirty="0"/>
              <a:t>();</a:t>
            </a:r>
          </a:p>
          <a:p>
            <a:pPr marL="0" indent="0">
              <a:buNone/>
            </a:pPr>
            <a:r>
              <a:rPr lang="en-US" sz="1100" dirty="0" smtClean="0"/>
              <a:t>if </a:t>
            </a:r>
            <a:r>
              <a:rPr lang="en-US" sz="1100" dirty="0"/>
              <a:t>(</a:t>
            </a:r>
            <a:r>
              <a:rPr lang="en-US" sz="1100" dirty="0" err="1"/>
              <a:t>ageString.contains</a:t>
            </a:r>
            <a:r>
              <a:rPr lang="en-US" sz="1100" dirty="0"/>
              <a:t>("5") || </a:t>
            </a:r>
            <a:r>
              <a:rPr lang="en-US" sz="1100" dirty="0" err="1"/>
              <a:t>ageString.contains</a:t>
            </a:r>
            <a:r>
              <a:rPr lang="en-US" sz="1100" dirty="0"/>
              <a:t>("7")) {</a:t>
            </a:r>
          </a:p>
          <a:p>
            <a:pPr marL="0" indent="0">
              <a:buNone/>
            </a:pPr>
            <a:r>
              <a:rPr lang="en-US" sz="1100" dirty="0"/>
              <a:t>      return "Blue";</a:t>
            </a:r>
          </a:p>
          <a:p>
            <a:pPr marL="0" indent="0">
              <a:buNone/>
            </a:pPr>
            <a:r>
              <a:rPr lang="en-US" sz="1100" dirty="0"/>
              <a:t>    } else if (</a:t>
            </a:r>
            <a:r>
              <a:rPr lang="en-US" sz="1100" dirty="0" err="1"/>
              <a:t>name.contains</a:t>
            </a:r>
            <a:r>
              <a:rPr lang="en-US" sz="1100" dirty="0"/>
              <a:t>("z")) {</a:t>
            </a:r>
          </a:p>
          <a:p>
            <a:pPr marL="0" indent="0">
              <a:buNone/>
            </a:pPr>
            <a:r>
              <a:rPr lang="en-US" sz="1100" dirty="0"/>
              <a:t>      return "Purple";</a:t>
            </a:r>
          </a:p>
          <a:p>
            <a:pPr marL="0" indent="0">
              <a:buNone/>
            </a:pPr>
            <a:r>
              <a:rPr lang="en-US" sz="1100" dirty="0"/>
              <a:t>    } else {</a:t>
            </a:r>
          </a:p>
          <a:p>
            <a:pPr marL="0" indent="0">
              <a:buNone/>
            </a:pPr>
            <a:r>
              <a:rPr lang="en-US" sz="1100" dirty="0"/>
              <a:t>      return "Green";</a:t>
            </a:r>
          </a:p>
          <a:p>
            <a:pPr marL="0" indent="0">
              <a:buNone/>
            </a:pPr>
            <a:r>
              <a:rPr lang="en-US" sz="1100" dirty="0"/>
              <a:t>    </a:t>
            </a:r>
            <a:r>
              <a:rPr lang="en-US" sz="1100" dirty="0" smtClean="0"/>
              <a:t>}</a:t>
            </a:r>
            <a:endParaRPr lang="en-US" sz="1100" dirty="0"/>
          </a:p>
          <a:p>
            <a:pPr marL="0" indent="0">
              <a:buNone/>
            </a:pPr>
            <a:r>
              <a:rPr lang="en-US" sz="1100" dirty="0"/>
              <a:t>  }</a:t>
            </a:r>
          </a:p>
          <a:p>
            <a:pPr marL="0" indent="0">
              <a:buNone/>
            </a:pPr>
            <a:r>
              <a:rPr lang="en-US" sz="1100" dirty="0"/>
              <a:t>}</a:t>
            </a:r>
          </a:p>
        </p:txBody>
      </p:sp>
      <p:sp>
        <p:nvSpPr>
          <p:cNvPr id="4" name="Right Arrow 3"/>
          <p:cNvSpPr/>
          <p:nvPr/>
        </p:nvSpPr>
        <p:spPr>
          <a:xfrm rot="9042304">
            <a:off x="3086007" y="2439957"/>
            <a:ext cx="1614084" cy="265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1219200" y="2667000"/>
            <a:ext cx="56388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4865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Statics Calls</a:t>
            </a:r>
            <a:endParaRPr lang="en-US" dirty="0"/>
          </a:p>
        </p:txBody>
      </p:sp>
      <p:sp>
        <p:nvSpPr>
          <p:cNvPr id="3" name="Content Placeholder 2"/>
          <p:cNvSpPr>
            <a:spLocks noGrp="1"/>
          </p:cNvSpPr>
          <p:nvPr>
            <p:ph idx="1"/>
          </p:nvPr>
        </p:nvSpPr>
        <p:spPr/>
        <p:txBody>
          <a:bodyPr/>
          <a:lstStyle/>
          <a:p>
            <a:r>
              <a:rPr lang="en-US" dirty="0" smtClean="0"/>
              <a:t>Most common call is to an OOTB </a:t>
            </a:r>
            <a:r>
              <a:rPr lang="en-US" dirty="0" err="1" smtClean="0"/>
              <a:t>Statics.class</a:t>
            </a:r>
            <a:r>
              <a:rPr lang="en-US" dirty="0" smtClean="0"/>
              <a:t> or the custom </a:t>
            </a:r>
            <a:r>
              <a:rPr lang="en-US" dirty="0" smtClean="0"/>
              <a:t>NFStatics.java.</a:t>
            </a:r>
            <a:endParaRPr lang="en-US" dirty="0" smtClean="0"/>
          </a:p>
          <a:p>
            <a:r>
              <a:rPr lang="en-US" dirty="0" smtClean="0"/>
              <a:t>Several OOTB Statics classes so be careful with the call </a:t>
            </a:r>
            <a:r>
              <a:rPr lang="en-US" dirty="0" smtClean="0"/>
              <a:t>path.</a:t>
            </a:r>
            <a:endParaRPr lang="en-US" dirty="0" smtClean="0"/>
          </a:p>
          <a:p>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52531"/>
            <a:ext cx="7429500" cy="2971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2078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143000"/>
          </a:xfrm>
        </p:spPr>
        <p:txBody>
          <a:bodyPr/>
          <a:lstStyle/>
          <a:p>
            <a:r>
              <a:rPr lang="en-US" dirty="0" smtClean="0"/>
              <a:t>Evidence Data in Rules</a:t>
            </a:r>
            <a:endParaRPr lang="en-US" dirty="0"/>
          </a:p>
        </p:txBody>
      </p:sp>
    </p:spTree>
    <p:extLst>
      <p:ext uri="{BB962C8B-B14F-4D97-AF65-F5344CB8AC3E}">
        <p14:creationId xmlns:p14="http://schemas.microsoft.com/office/powerpoint/2010/main" val="2553638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or DB Table Propagator</a:t>
            </a:r>
            <a:endParaRPr lang="en-US" dirty="0"/>
          </a:p>
        </p:txBody>
      </p:sp>
      <p:sp>
        <p:nvSpPr>
          <p:cNvPr id="3" name="Content Placeholder 2"/>
          <p:cNvSpPr>
            <a:spLocks noGrp="1"/>
          </p:cNvSpPr>
          <p:nvPr>
            <p:ph idx="1"/>
          </p:nvPr>
        </p:nvSpPr>
        <p:spPr/>
        <p:txBody>
          <a:bodyPr/>
          <a:lstStyle/>
          <a:p>
            <a:r>
              <a:rPr lang="en-US" dirty="0" smtClean="0"/>
              <a:t>StandardEntityProgagatorConfiguration.xml</a:t>
            </a:r>
          </a:p>
          <a:p>
            <a:r>
              <a:rPr lang="en-US" dirty="0" smtClean="0"/>
              <a:t>Link between database and </a:t>
            </a:r>
            <a:r>
              <a:rPr lang="en-US" dirty="0" smtClean="0"/>
              <a:t>rules.</a:t>
            </a:r>
            <a:endParaRPr lang="en-US" dirty="0" smtClean="0"/>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124200"/>
            <a:ext cx="623943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3424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Converting to Rules Object</a:t>
            </a:r>
            <a:endParaRPr lang="en-US" dirty="0"/>
          </a:p>
        </p:txBody>
      </p:sp>
      <p:sp>
        <p:nvSpPr>
          <p:cNvPr id="3" name="Content Placeholder 2"/>
          <p:cNvSpPr>
            <a:spLocks noGrp="1"/>
          </p:cNvSpPr>
          <p:nvPr>
            <p:ph idx="1"/>
          </p:nvPr>
        </p:nvSpPr>
        <p:spPr/>
        <p:txBody>
          <a:bodyPr/>
          <a:lstStyle/>
          <a:p>
            <a:r>
              <a:rPr lang="en-US" dirty="0" smtClean="0"/>
              <a:t>NFHealthCareProductRuleSet.xml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0"/>
            <a:ext cx="2961927"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9121" y="2319670"/>
            <a:ext cx="5544879" cy="3494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562600" y="6411064"/>
            <a:ext cx="1905000" cy="369332"/>
          </a:xfrm>
          <a:prstGeom prst="rect">
            <a:avLst/>
          </a:prstGeom>
          <a:noFill/>
        </p:spPr>
        <p:txBody>
          <a:bodyPr wrap="square" rtlCol="0">
            <a:spAutoFit/>
          </a:bodyPr>
          <a:lstStyle/>
          <a:p>
            <a:r>
              <a:rPr lang="en-US" dirty="0" smtClean="0"/>
              <a:t>Evidence</a:t>
            </a:r>
            <a:endParaRPr lang="en-US" dirty="0"/>
          </a:p>
        </p:txBody>
      </p:sp>
      <p:sp>
        <p:nvSpPr>
          <p:cNvPr id="8" name="TextBox 7"/>
          <p:cNvSpPr txBox="1"/>
          <p:nvPr/>
        </p:nvSpPr>
        <p:spPr>
          <a:xfrm>
            <a:off x="1295400" y="6368534"/>
            <a:ext cx="1905000" cy="369332"/>
          </a:xfrm>
          <a:prstGeom prst="rect">
            <a:avLst/>
          </a:prstGeom>
          <a:noFill/>
        </p:spPr>
        <p:txBody>
          <a:bodyPr wrap="square" rtlCol="0">
            <a:spAutoFit/>
          </a:bodyPr>
          <a:lstStyle/>
          <a:p>
            <a:r>
              <a:rPr lang="en-US" dirty="0" smtClean="0"/>
              <a:t>DB Table</a:t>
            </a:r>
            <a:endParaRPr lang="en-US" dirty="0"/>
          </a:p>
        </p:txBody>
      </p:sp>
    </p:spTree>
    <p:extLst>
      <p:ext uri="{BB962C8B-B14F-4D97-AF65-F5344CB8AC3E}">
        <p14:creationId xmlns:p14="http://schemas.microsoft.com/office/powerpoint/2010/main" val="1986354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Evidence is Used</a:t>
            </a:r>
            <a:endParaRPr lang="en-US" dirty="0"/>
          </a:p>
        </p:txBody>
      </p:sp>
      <p:sp>
        <p:nvSpPr>
          <p:cNvPr id="3" name="Content Placeholder 2"/>
          <p:cNvSpPr>
            <a:spLocks noGrp="1"/>
          </p:cNvSpPr>
          <p:nvPr>
            <p:ph idx="1"/>
          </p:nvPr>
        </p:nvSpPr>
        <p:spPr/>
        <p:txBody>
          <a:bodyPr/>
          <a:lstStyle/>
          <a:p>
            <a:r>
              <a:rPr lang="en-US" dirty="0" smtClean="0"/>
              <a:t>HealthCareRuleSet.xml</a:t>
            </a:r>
          </a:p>
          <a:p>
            <a:r>
              <a:rPr lang="en-US" dirty="0" err="1" smtClean="0"/>
              <a:t>InsuranceAffordabilityIntegratedCase</a:t>
            </a:r>
            <a:r>
              <a:rPr lang="en-US" dirty="0" smtClean="0"/>
              <a:t> </a:t>
            </a:r>
            <a:r>
              <a:rPr lang="en-US" dirty="0" err="1" smtClean="0"/>
              <a:t>ruleclass</a:t>
            </a:r>
            <a:endParaRPr lang="en-U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19400"/>
            <a:ext cx="3505200" cy="34255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1" y="3160568"/>
            <a:ext cx="52578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5784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Evidence Rules Object Alignment</a:t>
            </a:r>
            <a:endParaRPr lang="en-US" dirty="0"/>
          </a:p>
        </p:txBody>
      </p:sp>
      <p:sp>
        <p:nvSpPr>
          <p:cNvPr id="3" name="Content Placeholder 2"/>
          <p:cNvSpPr>
            <a:spLocks noGrp="1"/>
          </p:cNvSpPr>
          <p:nvPr>
            <p:ph idx="1"/>
          </p:nvPr>
        </p:nvSpPr>
        <p:spPr/>
        <p:txBody>
          <a:bodyPr/>
          <a:lstStyle/>
          <a:p>
            <a:r>
              <a:rPr lang="en-US" dirty="0" smtClean="0"/>
              <a:t>NFHealthCareProductRuleSet.xml</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2712"/>
            <a:ext cx="2590800" cy="42100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3070" y="2404730"/>
            <a:ext cx="6124781"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654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143000"/>
          </a:xfrm>
        </p:spPr>
        <p:txBody>
          <a:bodyPr/>
          <a:lstStyle/>
          <a:p>
            <a:r>
              <a:rPr lang="en-US" dirty="0" smtClean="0"/>
              <a:t>Tags and Syntax</a:t>
            </a:r>
            <a:endParaRPr lang="en-US" dirty="0"/>
          </a:p>
        </p:txBody>
      </p:sp>
    </p:spTree>
    <p:extLst>
      <p:ext uri="{BB962C8B-B14F-4D97-AF65-F5344CB8AC3E}">
        <p14:creationId xmlns:p14="http://schemas.microsoft.com/office/powerpoint/2010/main" val="2209229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Alignment Java</a:t>
            </a:r>
            <a:endParaRPr lang="en-US" dirty="0"/>
          </a:p>
        </p:txBody>
      </p:sp>
      <p:sp>
        <p:nvSpPr>
          <p:cNvPr id="3" name="Content Placeholder 2"/>
          <p:cNvSpPr>
            <a:spLocks noGrp="1"/>
          </p:cNvSpPr>
          <p:nvPr>
            <p:ph idx="1"/>
          </p:nvPr>
        </p:nvSpPr>
        <p:spPr/>
        <p:txBody>
          <a:bodyPr/>
          <a:lstStyle/>
          <a:p>
            <a:r>
              <a:rPr lang="en-US" dirty="0" smtClean="0"/>
              <a:t>NFDateTimeManipulation.java</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7620000" cy="435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8519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Alignment is Used</a:t>
            </a:r>
            <a:endParaRPr lang="en-US" dirty="0"/>
          </a:p>
        </p:txBody>
      </p:sp>
      <p:sp>
        <p:nvSpPr>
          <p:cNvPr id="3" name="Content Placeholder 2"/>
          <p:cNvSpPr>
            <a:spLocks noGrp="1"/>
          </p:cNvSpPr>
          <p:nvPr>
            <p:ph idx="1"/>
          </p:nvPr>
        </p:nvSpPr>
        <p:spPr/>
        <p:txBody>
          <a:bodyPr/>
          <a:lstStyle/>
          <a:p>
            <a:r>
              <a:rPr lang="en-US" dirty="0" smtClean="0"/>
              <a:t>HealthCareRuleSet.xml</a:t>
            </a:r>
          </a:p>
          <a:p>
            <a:r>
              <a:rPr lang="en-US" dirty="0" err="1" smtClean="0"/>
              <a:t>MemberCPRCalculator</a:t>
            </a:r>
            <a:r>
              <a:rPr lang="en-US" dirty="0" smtClean="0"/>
              <a:t> </a:t>
            </a:r>
            <a:r>
              <a:rPr lang="en-US" dirty="0" err="1" smtClean="0"/>
              <a:t>ruleclass</a:t>
            </a: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752059"/>
            <a:ext cx="3352800" cy="38802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28040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Alignment is </a:t>
            </a:r>
            <a:r>
              <a:rPr lang="en-US" dirty="0" smtClean="0"/>
              <a:t>Used (cont.)</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9" y="1295400"/>
            <a:ext cx="5823045" cy="5443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41357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143000"/>
          </a:xfrm>
        </p:spPr>
        <p:txBody>
          <a:bodyPr/>
          <a:lstStyle/>
          <a:p>
            <a:r>
              <a:rPr lang="en-US" dirty="0"/>
              <a:t>Display Rules</a:t>
            </a:r>
          </a:p>
        </p:txBody>
      </p:sp>
    </p:spTree>
    <p:extLst>
      <p:ext uri="{BB962C8B-B14F-4D97-AF65-F5344CB8AC3E}">
        <p14:creationId xmlns:p14="http://schemas.microsoft.com/office/powerpoint/2010/main" val="2636272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lstStyle/>
          <a:p>
            <a:r>
              <a:rPr lang="en-US" dirty="0" smtClean="0"/>
              <a:t>XML rules files</a:t>
            </a:r>
          </a:p>
          <a:p>
            <a:r>
              <a:rPr lang="en-US" dirty="0" smtClean="0"/>
              <a:t>DMX files</a:t>
            </a:r>
          </a:p>
          <a:p>
            <a:r>
              <a:rPr lang="en-US" dirty="0" smtClean="0"/>
              <a:t>Database blob</a:t>
            </a:r>
          </a:p>
          <a:p>
            <a:r>
              <a:rPr lang="en-US" dirty="0" smtClean="0"/>
              <a:t>UIM, properties, and </a:t>
            </a:r>
            <a:r>
              <a:rPr lang="en-US" dirty="0" err="1" smtClean="0"/>
              <a:t>config</a:t>
            </a:r>
            <a:r>
              <a:rPr lang="en-US" dirty="0" smtClean="0"/>
              <a:t> files</a:t>
            </a:r>
            <a:endParaRPr lang="en-US" dirty="0"/>
          </a:p>
        </p:txBody>
      </p:sp>
    </p:spTree>
    <p:extLst>
      <p:ext uri="{BB962C8B-B14F-4D97-AF65-F5344CB8AC3E}">
        <p14:creationId xmlns:p14="http://schemas.microsoft.com/office/powerpoint/2010/main" val="79554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Rules Files</a:t>
            </a:r>
            <a:endParaRPr lang="en-US" dirty="0"/>
          </a:p>
        </p:txBody>
      </p:sp>
      <p:sp>
        <p:nvSpPr>
          <p:cNvPr id="3" name="Content Placeholder 2"/>
          <p:cNvSpPr>
            <a:spLocks noGrp="1"/>
          </p:cNvSpPr>
          <p:nvPr>
            <p:ph idx="1"/>
          </p:nvPr>
        </p:nvSpPr>
        <p:spPr/>
        <p:txBody>
          <a:bodyPr/>
          <a:lstStyle/>
          <a:p>
            <a:r>
              <a:rPr lang="en-US" dirty="0" smtClean="0"/>
              <a:t>Display rules are stored in the folders at the top of the rules folder.</a:t>
            </a:r>
          </a:p>
          <a:p>
            <a:r>
              <a:rPr lang="en-US" dirty="0" smtClean="0"/>
              <a:t>This is the </a:t>
            </a:r>
            <a:r>
              <a:rPr lang="en-US" dirty="0" err="1" smtClean="0"/>
              <a:t>customHCR</a:t>
            </a:r>
            <a:r>
              <a:rPr lang="en-US" dirty="0" smtClean="0"/>
              <a:t>\</a:t>
            </a:r>
            <a:r>
              <a:rPr lang="en-US" dirty="0" err="1" smtClean="0"/>
              <a:t>CREOLE_Rule_Sets</a:t>
            </a:r>
            <a:r>
              <a:rPr lang="en-US" dirty="0" smtClean="0"/>
              <a:t> folder</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3482163"/>
            <a:ext cx="240030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9213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Rules Files (Cont.)</a:t>
            </a:r>
            <a:endParaRPr lang="en-US" dirty="0"/>
          </a:p>
        </p:txBody>
      </p:sp>
      <p:sp>
        <p:nvSpPr>
          <p:cNvPr id="3" name="Content Placeholder 2"/>
          <p:cNvSpPr>
            <a:spLocks noGrp="1"/>
          </p:cNvSpPr>
          <p:nvPr>
            <p:ph idx="1"/>
          </p:nvPr>
        </p:nvSpPr>
        <p:spPr/>
        <p:txBody>
          <a:bodyPr/>
          <a:lstStyle/>
          <a:p>
            <a:r>
              <a:rPr lang="en-US" dirty="0" smtClean="0"/>
              <a:t>2 types of display rules xml files: parent and </a:t>
            </a:r>
            <a:r>
              <a:rPr lang="en-US" dirty="0" smtClean="0"/>
              <a:t>child.</a:t>
            </a:r>
            <a:endParaRPr lang="en-US" dirty="0" smtClean="0"/>
          </a:p>
          <a:p>
            <a:r>
              <a:rPr lang="en-US" dirty="0" smtClean="0"/>
              <a:t>Parent is the rule set declaration and has the links to all the child </a:t>
            </a:r>
            <a:r>
              <a:rPr lang="en-US" dirty="0" smtClean="0"/>
              <a:t>files.</a:t>
            </a:r>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33800"/>
            <a:ext cx="707707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0485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Rules Files (Cont.)</a:t>
            </a:r>
            <a:endParaRPr lang="en-US" dirty="0"/>
          </a:p>
        </p:txBody>
      </p:sp>
      <p:sp>
        <p:nvSpPr>
          <p:cNvPr id="3" name="Content Placeholder 2"/>
          <p:cNvSpPr>
            <a:spLocks noGrp="1"/>
          </p:cNvSpPr>
          <p:nvPr>
            <p:ph idx="1"/>
          </p:nvPr>
        </p:nvSpPr>
        <p:spPr/>
        <p:txBody>
          <a:bodyPr/>
          <a:lstStyle/>
          <a:p>
            <a:r>
              <a:rPr lang="en-US" dirty="0" smtClean="0"/>
              <a:t>Child is the rule class declaration and looks similar to the eligibility rules </a:t>
            </a:r>
            <a:r>
              <a:rPr lang="en-US" dirty="0" smtClean="0"/>
              <a:t>files.</a:t>
            </a:r>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43200"/>
            <a:ext cx="8000999" cy="3963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26606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DMX Files</a:t>
            </a:r>
            <a:endParaRPr lang="en-US" dirty="0"/>
          </a:p>
        </p:txBody>
      </p:sp>
      <p:sp>
        <p:nvSpPr>
          <p:cNvPr id="3" name="Content Placeholder 2"/>
          <p:cNvSpPr>
            <a:spLocks noGrp="1"/>
          </p:cNvSpPr>
          <p:nvPr>
            <p:ph idx="1"/>
          </p:nvPr>
        </p:nvSpPr>
        <p:spPr/>
        <p:txBody>
          <a:bodyPr/>
          <a:lstStyle/>
          <a:p>
            <a:r>
              <a:rPr lang="en-US" dirty="0" smtClean="0"/>
              <a:t>Located in custom\data\initial</a:t>
            </a:r>
          </a:p>
          <a:p>
            <a:r>
              <a:rPr lang="en-US" dirty="0" smtClean="0"/>
              <a:t>Create links between rule sets, classes, and used to trigger rules in some </a:t>
            </a:r>
            <a:r>
              <a:rPr lang="en-US" dirty="0" smtClean="0"/>
              <a:t>java.</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95400" y="3276600"/>
            <a:ext cx="5943600" cy="2968625"/>
          </a:xfrm>
          <a:prstGeom prst="rect">
            <a:avLst/>
          </a:prstGeom>
        </p:spPr>
      </p:pic>
    </p:spTree>
    <p:extLst>
      <p:ext uri="{BB962C8B-B14F-4D97-AF65-F5344CB8AC3E}">
        <p14:creationId xmlns:p14="http://schemas.microsoft.com/office/powerpoint/2010/main" val="1724903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DMX Files (Cont.)</a:t>
            </a:r>
            <a:endParaRPr lang="en-US" dirty="0"/>
          </a:p>
        </p:txBody>
      </p:sp>
      <p:sp>
        <p:nvSpPr>
          <p:cNvPr id="3" name="Content Placeholder 2"/>
          <p:cNvSpPr>
            <a:spLocks noGrp="1"/>
          </p:cNvSpPr>
          <p:nvPr>
            <p:ph idx="1"/>
          </p:nvPr>
        </p:nvSpPr>
        <p:spPr/>
        <p:txBody>
          <a:bodyPr/>
          <a:lstStyle/>
          <a:p>
            <a:r>
              <a:rPr lang="en-US" dirty="0" smtClean="0"/>
              <a:t>Some files are just links between other </a:t>
            </a:r>
            <a:r>
              <a:rPr lang="en-US" dirty="0" err="1" smtClean="0"/>
              <a:t>dmx</a:t>
            </a:r>
            <a:r>
              <a:rPr lang="en-US" dirty="0" smtClean="0"/>
              <a:t> files, like </a:t>
            </a:r>
            <a:r>
              <a:rPr lang="en-US" dirty="0" err="1" smtClean="0"/>
              <a:t>CreoleProductPeriodDisCat.dmx</a:t>
            </a:r>
            <a:r>
              <a:rPr lang="en-US" dirty="0" smtClean="0"/>
              <a:t>.</a:t>
            </a:r>
            <a:endParaRPr lang="en-US" dirty="0" smtClean="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95600"/>
            <a:ext cx="41052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870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Structure</a:t>
            </a:r>
            <a:endParaRPr lang="en-US" dirty="0"/>
          </a:p>
        </p:txBody>
      </p:sp>
      <p:sp>
        <p:nvSpPr>
          <p:cNvPr id="3" name="Content Placeholder 2"/>
          <p:cNvSpPr>
            <a:spLocks noGrp="1"/>
          </p:cNvSpPr>
          <p:nvPr>
            <p:ph idx="1"/>
          </p:nvPr>
        </p:nvSpPr>
        <p:spPr/>
        <p:txBody>
          <a:bodyPr/>
          <a:lstStyle/>
          <a:p>
            <a:r>
              <a:rPr lang="en-US" dirty="0" smtClean="0"/>
              <a:t>Rule set &gt; rule class &gt; attribute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90800"/>
            <a:ext cx="5640816" cy="3596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2686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DMX Files (Cont.)</a:t>
            </a:r>
            <a:endParaRPr lang="en-US" dirty="0"/>
          </a:p>
        </p:txBody>
      </p:sp>
      <p:sp>
        <p:nvSpPr>
          <p:cNvPr id="3" name="Content Placeholder 2"/>
          <p:cNvSpPr>
            <a:spLocks noGrp="1"/>
          </p:cNvSpPr>
          <p:nvPr>
            <p:ph idx="1"/>
          </p:nvPr>
        </p:nvSpPr>
        <p:spPr/>
        <p:txBody>
          <a:bodyPr/>
          <a:lstStyle/>
          <a:p>
            <a:r>
              <a:rPr lang="en-US" dirty="0" smtClean="0"/>
              <a:t>Some files create the new product type, like </a:t>
            </a:r>
            <a:r>
              <a:rPr lang="en-US" dirty="0" err="1" smtClean="0"/>
              <a:t>CreoleProduct.dmx</a:t>
            </a:r>
            <a:r>
              <a:rPr lang="en-US" dirty="0" smtClean="0"/>
              <a:t>.</a:t>
            </a:r>
            <a:endParaRPr lang="en-US" dirty="0" smtClean="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90800"/>
            <a:ext cx="3514725"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9961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DMX Files (Cont.)</a:t>
            </a:r>
            <a:endParaRPr lang="en-US" dirty="0"/>
          </a:p>
        </p:txBody>
      </p:sp>
      <p:sp>
        <p:nvSpPr>
          <p:cNvPr id="3" name="Content Placeholder 2"/>
          <p:cNvSpPr>
            <a:spLocks noGrp="1"/>
          </p:cNvSpPr>
          <p:nvPr>
            <p:ph idx="1"/>
          </p:nvPr>
        </p:nvSpPr>
        <p:spPr/>
        <p:txBody>
          <a:bodyPr/>
          <a:lstStyle/>
          <a:p>
            <a:r>
              <a:rPr lang="en-US" dirty="0" smtClean="0"/>
              <a:t>Some files declare the configuration of the product, like </a:t>
            </a:r>
            <a:r>
              <a:rPr lang="en-US" dirty="0" err="1" smtClean="0"/>
              <a:t>CreoleProductPeriod.dmx</a:t>
            </a:r>
            <a:r>
              <a:rPr lang="en-US" dirty="0" smtClean="0"/>
              <a:t>.</a:t>
            </a:r>
            <a:endParaRPr lang="en-US" dirty="0" smtClean="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684" y="2514600"/>
            <a:ext cx="2895600" cy="4161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108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DMX Files (Cont.)</a:t>
            </a:r>
            <a:endParaRPr lang="en-US" dirty="0"/>
          </a:p>
        </p:txBody>
      </p:sp>
      <p:sp>
        <p:nvSpPr>
          <p:cNvPr id="3" name="Content Placeholder 2"/>
          <p:cNvSpPr>
            <a:spLocks noGrp="1"/>
          </p:cNvSpPr>
          <p:nvPr>
            <p:ph idx="1"/>
          </p:nvPr>
        </p:nvSpPr>
        <p:spPr/>
        <p:txBody>
          <a:bodyPr/>
          <a:lstStyle/>
          <a:p>
            <a:r>
              <a:rPr lang="en-US" dirty="0" smtClean="0"/>
              <a:t>Some files link the product to the rules xml files, like </a:t>
            </a:r>
            <a:r>
              <a:rPr lang="en-US" dirty="0" err="1" smtClean="0"/>
              <a:t>CreoleRuleSet.dmx</a:t>
            </a:r>
            <a:r>
              <a:rPr lang="en-US" dirty="0" smtClean="0"/>
              <a: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95600"/>
            <a:ext cx="7477125"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57571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DMX Files (Cont.)</a:t>
            </a:r>
            <a:endParaRPr lang="en-US" dirty="0"/>
          </a:p>
        </p:txBody>
      </p:sp>
      <p:sp>
        <p:nvSpPr>
          <p:cNvPr id="3" name="Content Placeholder 2"/>
          <p:cNvSpPr>
            <a:spLocks noGrp="1"/>
          </p:cNvSpPr>
          <p:nvPr>
            <p:ph idx="1"/>
          </p:nvPr>
        </p:nvSpPr>
        <p:spPr/>
        <p:txBody>
          <a:bodyPr/>
          <a:lstStyle/>
          <a:p>
            <a:r>
              <a:rPr lang="en-US" dirty="0" smtClean="0"/>
              <a:t>Some files link the product to the display rules, like </a:t>
            </a:r>
            <a:r>
              <a:rPr lang="en-US" dirty="0" err="1" smtClean="0"/>
              <a:t>CreoleProductDecisionDisCat.dmx</a:t>
            </a:r>
            <a:r>
              <a:rPr lang="en-US" dirty="0" smtClean="0"/>
              <a:t>.</a:t>
            </a:r>
            <a:endParaRPr lang="en-US" dirty="0" smtClean="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743200"/>
            <a:ext cx="3657600"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09082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Blob</a:t>
            </a:r>
            <a:endParaRPr lang="en-US" dirty="0"/>
          </a:p>
        </p:txBody>
      </p:sp>
      <p:sp>
        <p:nvSpPr>
          <p:cNvPr id="3" name="Content Placeholder 2"/>
          <p:cNvSpPr>
            <a:spLocks noGrp="1"/>
          </p:cNvSpPr>
          <p:nvPr>
            <p:ph idx="1"/>
          </p:nvPr>
        </p:nvSpPr>
        <p:spPr/>
        <p:txBody>
          <a:bodyPr/>
          <a:lstStyle/>
          <a:p>
            <a:r>
              <a:rPr lang="en-US" dirty="0" smtClean="0"/>
              <a:t>There are several tables that store rules blobs: </a:t>
            </a:r>
            <a:r>
              <a:rPr lang="en-US" dirty="0" err="1" smtClean="0"/>
              <a:t>CreoleCaseDeterminationData</a:t>
            </a:r>
            <a:r>
              <a:rPr lang="en-US" dirty="0" smtClean="0"/>
              <a:t>, </a:t>
            </a:r>
            <a:r>
              <a:rPr lang="en-US" dirty="0" err="1" smtClean="0"/>
              <a:t>AppCaseEligibilityResultData</a:t>
            </a:r>
            <a:r>
              <a:rPr lang="en-US" dirty="0" smtClean="0"/>
              <a:t>, etc.</a:t>
            </a:r>
          </a:p>
          <a:p>
            <a:r>
              <a:rPr lang="en-US" dirty="0" smtClean="0"/>
              <a:t>The structure varies, but the value you are looking for is the </a:t>
            </a:r>
            <a:r>
              <a:rPr lang="en-US" dirty="0" smtClean="0"/>
              <a:t>blob.</a:t>
            </a:r>
            <a:endParaRPr lang="en-US"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572000"/>
            <a:ext cx="52292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6442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Blob (Cont.)</a:t>
            </a:r>
            <a:endParaRPr lang="en-US" dirty="0"/>
          </a:p>
        </p:txBody>
      </p:sp>
      <p:sp>
        <p:nvSpPr>
          <p:cNvPr id="3" name="Content Placeholder 2"/>
          <p:cNvSpPr>
            <a:spLocks noGrp="1"/>
          </p:cNvSpPr>
          <p:nvPr>
            <p:ph idx="1"/>
          </p:nvPr>
        </p:nvSpPr>
        <p:spPr/>
        <p:txBody>
          <a:bodyPr/>
          <a:lstStyle/>
          <a:p>
            <a:r>
              <a:rPr lang="en-US" dirty="0" smtClean="0"/>
              <a:t>The blob is a compressed data type that stores the returns (display rules) of an assessment.</a:t>
            </a:r>
          </a:p>
          <a:p>
            <a:r>
              <a:rPr lang="en-US" dirty="0" smtClean="0"/>
              <a:t>We can parse the blob to make it readable as XML format text, XMLReader.java can do this.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733800"/>
            <a:ext cx="8763000" cy="2994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33032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Blob (Cont.)</a:t>
            </a:r>
            <a:endParaRPr lang="en-US" dirty="0"/>
          </a:p>
        </p:txBody>
      </p:sp>
      <p:sp>
        <p:nvSpPr>
          <p:cNvPr id="3" name="Content Placeholder 2"/>
          <p:cNvSpPr>
            <a:spLocks noGrp="1"/>
          </p:cNvSpPr>
          <p:nvPr>
            <p:ph idx="1"/>
          </p:nvPr>
        </p:nvSpPr>
        <p:spPr/>
        <p:txBody>
          <a:bodyPr/>
          <a:lstStyle/>
          <a:p>
            <a:r>
              <a:rPr lang="en-US" dirty="0" smtClean="0"/>
              <a:t>To have a display rules attribute show up in the blob, you MUST have a display annotation.</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95600"/>
            <a:ext cx="605342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88636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UIM’s, Properties, and </a:t>
            </a:r>
            <a:r>
              <a:rPr lang="en-US" dirty="0" err="1" smtClean="0"/>
              <a:t>Config</a:t>
            </a:r>
            <a:endParaRPr lang="en-US" dirty="0"/>
          </a:p>
        </p:txBody>
      </p:sp>
      <p:sp>
        <p:nvSpPr>
          <p:cNvPr id="3" name="Content Placeholder 2"/>
          <p:cNvSpPr>
            <a:spLocks noGrp="1"/>
          </p:cNvSpPr>
          <p:nvPr>
            <p:ph idx="1"/>
          </p:nvPr>
        </p:nvSpPr>
        <p:spPr/>
        <p:txBody>
          <a:bodyPr/>
          <a:lstStyle/>
          <a:p>
            <a:r>
              <a:rPr lang="en-US" dirty="0" smtClean="0"/>
              <a:t>UIM/Property files are stored in the server folders instead of the client like normal </a:t>
            </a:r>
            <a:r>
              <a:rPr lang="en-US" dirty="0" err="1" smtClean="0"/>
              <a:t>uim’s</a:t>
            </a:r>
            <a:r>
              <a:rPr lang="en-US" dirty="0" smtClean="0"/>
              <a:t>.</a:t>
            </a:r>
          </a:p>
          <a:p>
            <a:r>
              <a:rPr lang="en-US" dirty="0" smtClean="0"/>
              <a:t>Located in custom\data\initial\</a:t>
            </a:r>
            <a:r>
              <a:rPr lang="en-US" dirty="0" err="1" smtClean="0"/>
              <a:t>clob</a:t>
            </a:r>
            <a:endParaRPr lang="en-US" dirty="0" smtClean="0"/>
          </a:p>
          <a:p>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76600"/>
            <a:ext cx="4276725"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1136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UIM’s, Properties, and </a:t>
            </a:r>
            <a:r>
              <a:rPr lang="en-US" dirty="0" err="1"/>
              <a:t>Config</a:t>
            </a:r>
            <a:r>
              <a:rPr lang="en-US" dirty="0"/>
              <a:t> (Cont.)</a:t>
            </a:r>
          </a:p>
        </p:txBody>
      </p:sp>
      <p:sp>
        <p:nvSpPr>
          <p:cNvPr id="3" name="Content Placeholder 2"/>
          <p:cNvSpPr>
            <a:spLocks noGrp="1"/>
          </p:cNvSpPr>
          <p:nvPr>
            <p:ph idx="1"/>
          </p:nvPr>
        </p:nvSpPr>
        <p:spPr/>
        <p:txBody>
          <a:bodyPr/>
          <a:lstStyle/>
          <a:p>
            <a:r>
              <a:rPr lang="en-US" dirty="0" smtClean="0"/>
              <a:t>The only difference from normal </a:t>
            </a:r>
            <a:r>
              <a:rPr lang="en-US" dirty="0" err="1" smtClean="0"/>
              <a:t>uim</a:t>
            </a:r>
            <a:r>
              <a:rPr lang="en-US" dirty="0" smtClean="0"/>
              <a:t> files is that display rules use </a:t>
            </a:r>
            <a:r>
              <a:rPr lang="en-US" dirty="0" err="1" smtClean="0"/>
              <a:t>xpath</a:t>
            </a:r>
            <a:r>
              <a:rPr lang="en-US" dirty="0"/>
              <a:t> </a:t>
            </a:r>
            <a:r>
              <a:rPr lang="en-US" dirty="0" smtClean="0"/>
              <a:t>and need to be declared in the </a:t>
            </a:r>
            <a:r>
              <a:rPr lang="en-US" dirty="0" err="1" smtClean="0"/>
              <a:t>AppResource.dmx</a:t>
            </a:r>
            <a:r>
              <a:rPr lang="en-US" dirty="0" smtClean="0"/>
              <a:t>.</a:t>
            </a:r>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126194"/>
            <a:ext cx="38957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486400"/>
            <a:ext cx="645795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97873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UIM’s, Properties, and </a:t>
            </a:r>
            <a:r>
              <a:rPr lang="en-US" dirty="0" err="1"/>
              <a:t>Config</a:t>
            </a:r>
            <a:r>
              <a:rPr lang="en-US" dirty="0"/>
              <a:t> (Cont.)</a:t>
            </a:r>
          </a:p>
        </p:txBody>
      </p:sp>
      <p:sp>
        <p:nvSpPr>
          <p:cNvPr id="3" name="Content Placeholder 2"/>
          <p:cNvSpPr>
            <a:spLocks noGrp="1"/>
          </p:cNvSpPr>
          <p:nvPr>
            <p:ph idx="1"/>
          </p:nvPr>
        </p:nvSpPr>
        <p:spPr/>
        <p:txBody>
          <a:bodyPr/>
          <a:lstStyle/>
          <a:p>
            <a:r>
              <a:rPr lang="en-US" dirty="0" err="1" smtClean="0"/>
              <a:t>AppResource.dmx</a:t>
            </a:r>
            <a:endParaRPr lang="en-US" dirty="0" smtClean="0"/>
          </a:p>
          <a:p>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42683"/>
            <a:ext cx="7029450" cy="459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431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&amp; </a:t>
            </a:r>
            <a:r>
              <a:rPr lang="en-US" dirty="0" err="1"/>
              <a:t>F</a:t>
            </a:r>
            <a:r>
              <a:rPr lang="en-US" dirty="0" err="1" smtClean="0"/>
              <a:t>ixedList</a:t>
            </a:r>
            <a:endParaRPr lang="en-US" dirty="0"/>
          </a:p>
        </p:txBody>
      </p:sp>
      <p:sp>
        <p:nvSpPr>
          <p:cNvPr id="3" name="Content Placeholder 2"/>
          <p:cNvSpPr>
            <a:spLocks noGrp="1"/>
          </p:cNvSpPr>
          <p:nvPr>
            <p:ph idx="1"/>
          </p:nvPr>
        </p:nvSpPr>
        <p:spPr>
          <a:xfrm>
            <a:off x="432011" y="1219200"/>
            <a:ext cx="8229600" cy="5334000"/>
          </a:xfrm>
        </p:spPr>
        <p:txBody>
          <a:bodyPr numCol="2">
            <a:noAutofit/>
          </a:bodyPr>
          <a:lstStyle/>
          <a:p>
            <a:pPr marL="0" indent="0">
              <a:buNone/>
            </a:pPr>
            <a:r>
              <a:rPr lang="en-US" sz="1200" dirty="0" smtClean="0"/>
              <a:t>&lt;</a:t>
            </a:r>
            <a:r>
              <a:rPr lang="en-US" sz="1200" dirty="0" err="1" smtClean="0"/>
              <a:t>RuleSet</a:t>
            </a:r>
            <a:r>
              <a:rPr lang="en-US" sz="1200" dirty="0" smtClean="0"/>
              <a:t> name="</a:t>
            </a:r>
            <a:r>
              <a:rPr lang="en-US" sz="1200" dirty="0" err="1" smtClean="0"/>
              <a:t>Example_all</a:t>
            </a:r>
            <a:r>
              <a:rPr lang="en-US" sz="1200" dirty="0" smtClean="0"/>
              <a:t>"&gt;</a:t>
            </a:r>
          </a:p>
          <a:p>
            <a:pPr marL="0" indent="0">
              <a:buNone/>
            </a:pPr>
            <a:r>
              <a:rPr lang="en-US" sz="1200" dirty="0" smtClean="0"/>
              <a:t>  &lt;Class name="Person"&gt;</a:t>
            </a:r>
          </a:p>
          <a:p>
            <a:pPr marL="0" indent="0">
              <a:buNone/>
            </a:pPr>
            <a:r>
              <a:rPr lang="en-US" sz="1200" dirty="0" smtClean="0"/>
              <a:t>    &lt;Attribute name="</a:t>
            </a:r>
            <a:r>
              <a:rPr lang="en-US" sz="1200" dirty="0" err="1" smtClean="0"/>
              <a:t>isLoneParent</a:t>
            </a:r>
            <a:r>
              <a:rPr lang="en-US" sz="1200" dirty="0" smtClean="0"/>
              <a:t>"&gt;</a:t>
            </a:r>
          </a:p>
          <a:p>
            <a:pPr marL="0" indent="0">
              <a:buNone/>
            </a:pPr>
            <a:r>
              <a:rPr lang="en-US" sz="1200" dirty="0" smtClean="0"/>
              <a:t>      &lt;type&gt;</a:t>
            </a:r>
          </a:p>
          <a:p>
            <a:pPr marL="0" indent="0">
              <a:buNone/>
            </a:pPr>
            <a:r>
              <a:rPr lang="en-US" sz="1200" dirty="0" smtClean="0"/>
              <a:t>        &lt;</a:t>
            </a:r>
            <a:r>
              <a:rPr lang="en-US" sz="1200" dirty="0" err="1" smtClean="0"/>
              <a:t>javaclass</a:t>
            </a:r>
            <a:r>
              <a:rPr lang="en-US" sz="1200" dirty="0" smtClean="0"/>
              <a:t> name="Boolean"/&gt;</a:t>
            </a:r>
          </a:p>
          <a:p>
            <a:pPr marL="0" indent="0">
              <a:buNone/>
            </a:pPr>
            <a:r>
              <a:rPr lang="en-US" sz="1200" dirty="0" smtClean="0"/>
              <a:t>      &lt;/type&gt;</a:t>
            </a:r>
          </a:p>
          <a:p>
            <a:pPr marL="0" indent="0">
              <a:buNone/>
            </a:pPr>
            <a:r>
              <a:rPr lang="en-US" sz="1200" dirty="0" smtClean="0"/>
              <a:t>      &lt;derivation&gt;</a:t>
            </a:r>
          </a:p>
          <a:p>
            <a:pPr marL="0" indent="0">
              <a:buNone/>
            </a:pPr>
            <a:r>
              <a:rPr lang="en-US" sz="1200" dirty="0" smtClean="0"/>
              <a:t>&lt;all&gt;</a:t>
            </a:r>
          </a:p>
          <a:p>
            <a:pPr marL="0" indent="0">
              <a:buNone/>
            </a:pPr>
            <a:r>
              <a:rPr lang="en-US" sz="1200" dirty="0" smtClean="0"/>
              <a:t>          &lt;</a:t>
            </a:r>
            <a:r>
              <a:rPr lang="en-US" sz="1200" dirty="0" err="1" smtClean="0"/>
              <a:t>fixedlist</a:t>
            </a:r>
            <a:r>
              <a:rPr lang="en-US" sz="1200" dirty="0" smtClean="0"/>
              <a:t>&gt;</a:t>
            </a:r>
          </a:p>
          <a:p>
            <a:pPr marL="0" indent="0">
              <a:buNone/>
            </a:pPr>
            <a:r>
              <a:rPr lang="en-US" sz="1200" dirty="0" smtClean="0"/>
              <a:t>            &lt;</a:t>
            </a:r>
            <a:r>
              <a:rPr lang="en-US" sz="1200" dirty="0" err="1" smtClean="0"/>
              <a:t>listof</a:t>
            </a:r>
            <a:r>
              <a:rPr lang="en-US" sz="1200" dirty="0" smtClean="0"/>
              <a:t>&gt;</a:t>
            </a:r>
          </a:p>
          <a:p>
            <a:pPr marL="0" indent="0">
              <a:buNone/>
            </a:pPr>
            <a:r>
              <a:rPr lang="en-US" sz="1200" dirty="0" smtClean="0"/>
              <a:t>              &lt;</a:t>
            </a:r>
            <a:r>
              <a:rPr lang="en-US" sz="1200" dirty="0" err="1" smtClean="0"/>
              <a:t>javaclass</a:t>
            </a:r>
            <a:r>
              <a:rPr lang="en-US" sz="1200" dirty="0" smtClean="0"/>
              <a:t> name="Boolean"/&gt;</a:t>
            </a:r>
          </a:p>
          <a:p>
            <a:pPr marL="0" indent="0">
              <a:buNone/>
            </a:pPr>
            <a:r>
              <a:rPr lang="en-US" sz="1200" dirty="0" smtClean="0"/>
              <a:t>            &lt;/</a:t>
            </a:r>
            <a:r>
              <a:rPr lang="en-US" sz="1200" dirty="0" err="1" smtClean="0"/>
              <a:t>listof</a:t>
            </a:r>
            <a:r>
              <a:rPr lang="en-US" sz="1200" dirty="0" smtClean="0"/>
              <a:t>&gt;</a:t>
            </a:r>
          </a:p>
          <a:p>
            <a:pPr marL="0" indent="0">
              <a:buNone/>
            </a:pPr>
            <a:r>
              <a:rPr lang="en-US" sz="1200" dirty="0" smtClean="0"/>
              <a:t>            &lt;members&gt;</a:t>
            </a:r>
          </a:p>
          <a:p>
            <a:pPr marL="0" indent="0">
              <a:buNone/>
            </a:pPr>
            <a:r>
              <a:rPr lang="en-US" sz="1200" b="1" dirty="0" smtClean="0"/>
              <a:t>&lt;not&gt;</a:t>
            </a:r>
          </a:p>
          <a:p>
            <a:pPr marL="0" indent="0">
              <a:buNone/>
            </a:pPr>
            <a:r>
              <a:rPr lang="en-US" sz="1200" b="1" dirty="0" smtClean="0"/>
              <a:t>           &lt;reference attribute="</a:t>
            </a:r>
            <a:r>
              <a:rPr lang="en-US" sz="1200" b="1" dirty="0" err="1" smtClean="0"/>
              <a:t>isMarried</a:t>
            </a:r>
            <a:r>
              <a:rPr lang="en-US" sz="1200" b="1" dirty="0" smtClean="0"/>
              <a:t>"/&gt;</a:t>
            </a:r>
          </a:p>
          <a:p>
            <a:pPr marL="0" indent="0">
              <a:buNone/>
            </a:pPr>
            <a:r>
              <a:rPr lang="en-US" sz="1200" b="1" dirty="0" smtClean="0"/>
              <a:t>  &lt;/not&gt;</a:t>
            </a:r>
          </a:p>
          <a:p>
            <a:pPr marL="0" indent="0">
              <a:buNone/>
            </a:pPr>
            <a:r>
              <a:rPr lang="en-US" sz="1200" b="1" dirty="0" smtClean="0"/>
              <a:t>              &lt;not&gt;</a:t>
            </a:r>
          </a:p>
          <a:p>
            <a:pPr marL="0" indent="0">
              <a:buNone/>
            </a:pPr>
            <a:r>
              <a:rPr lang="en-US" sz="1200" b="1" dirty="0" smtClean="0"/>
              <a:t>                &lt;property name="</a:t>
            </a:r>
            <a:r>
              <a:rPr lang="en-US" sz="1200" b="1" dirty="0" err="1" smtClean="0"/>
              <a:t>isEmpty</a:t>
            </a:r>
            <a:r>
              <a:rPr lang="en-US" sz="1200" b="1" dirty="0" smtClean="0"/>
              <a:t>"&gt;</a:t>
            </a:r>
          </a:p>
          <a:p>
            <a:pPr marL="0" indent="0">
              <a:buNone/>
            </a:pPr>
            <a:r>
              <a:rPr lang="en-US" sz="1200" b="1" dirty="0" smtClean="0"/>
              <a:t>                  &lt;object&gt;</a:t>
            </a:r>
          </a:p>
          <a:p>
            <a:pPr marL="0" indent="0">
              <a:buNone/>
            </a:pPr>
            <a:r>
              <a:rPr lang="en-US" sz="1200" b="1" dirty="0" smtClean="0"/>
              <a:t>                    &lt;reference attribute="children"/&gt;</a:t>
            </a:r>
          </a:p>
          <a:p>
            <a:pPr marL="0" indent="0">
              <a:buNone/>
            </a:pPr>
            <a:r>
              <a:rPr lang="en-US" sz="1200" b="1" dirty="0" smtClean="0"/>
              <a:t>                  &lt;/object&gt;</a:t>
            </a:r>
          </a:p>
          <a:p>
            <a:pPr marL="0" indent="0">
              <a:buNone/>
            </a:pPr>
            <a:r>
              <a:rPr lang="en-US" sz="1200" b="1" dirty="0" smtClean="0"/>
              <a:t>                &lt;/property&gt;</a:t>
            </a:r>
          </a:p>
          <a:p>
            <a:pPr marL="0" indent="0">
              <a:buNone/>
            </a:pPr>
            <a:r>
              <a:rPr lang="en-US" sz="1200" b="1" dirty="0" smtClean="0"/>
              <a:t>              &lt;/not&gt;</a:t>
            </a:r>
          </a:p>
          <a:p>
            <a:pPr marL="0" indent="0">
              <a:buNone/>
            </a:pPr>
            <a:r>
              <a:rPr lang="en-US" sz="1200" dirty="0" smtClean="0"/>
              <a:t>            &lt;/members&gt;</a:t>
            </a:r>
          </a:p>
          <a:p>
            <a:pPr marL="0" indent="0">
              <a:buNone/>
            </a:pPr>
            <a:r>
              <a:rPr lang="en-US" sz="1200" dirty="0" smtClean="0"/>
              <a:t>          </a:t>
            </a:r>
            <a:r>
              <a:rPr lang="en-US" sz="1200" b="1" dirty="0" smtClean="0"/>
              <a:t>&lt;/</a:t>
            </a:r>
            <a:r>
              <a:rPr lang="en-US" sz="1200" b="1" dirty="0" err="1" smtClean="0"/>
              <a:t>fixedlist</a:t>
            </a:r>
            <a:r>
              <a:rPr lang="en-US" sz="1200" b="1" dirty="0" smtClean="0"/>
              <a:t>&gt;</a:t>
            </a:r>
          </a:p>
          <a:p>
            <a:pPr marL="0" indent="0">
              <a:buNone/>
            </a:pPr>
            <a:r>
              <a:rPr lang="en-US" sz="1200" dirty="0" smtClean="0"/>
              <a:t>        &lt;/all&gt;</a:t>
            </a:r>
          </a:p>
          <a:p>
            <a:pPr marL="0" indent="0">
              <a:buNone/>
            </a:pPr>
            <a:r>
              <a:rPr lang="en-US" sz="1200" dirty="0" smtClean="0"/>
              <a:t>      &lt;/derivation&gt;</a:t>
            </a:r>
          </a:p>
          <a:p>
            <a:pPr marL="0" indent="0">
              <a:buNone/>
            </a:pPr>
            <a:r>
              <a:rPr lang="en-US" sz="1200" dirty="0" smtClean="0"/>
              <a:t>    &lt;/Attribute&gt;</a:t>
            </a:r>
          </a:p>
          <a:p>
            <a:pPr marL="0" indent="0">
              <a:buNone/>
            </a:pPr>
            <a:endParaRPr lang="en-US" sz="1050" dirty="0" smtClean="0"/>
          </a:p>
          <a:p>
            <a:pPr marL="0" indent="0">
              <a:buNone/>
            </a:pPr>
            <a:endParaRPr lang="en-US" sz="1050" dirty="0" smtClean="0"/>
          </a:p>
          <a:p>
            <a:pPr marL="0" indent="0">
              <a:buNone/>
            </a:pPr>
            <a:endParaRPr lang="en-US" sz="1050" b="1" dirty="0" smtClean="0"/>
          </a:p>
          <a:p>
            <a:pPr marL="0" indent="0">
              <a:buNone/>
            </a:pPr>
            <a:endParaRPr lang="en-US" sz="1050" b="1" dirty="0"/>
          </a:p>
          <a:p>
            <a:pPr marL="0" indent="0">
              <a:buNone/>
            </a:pPr>
            <a:endParaRPr lang="en-US" sz="1050" b="1" dirty="0" smtClean="0"/>
          </a:p>
          <a:p>
            <a:pPr marL="0" indent="0">
              <a:buNone/>
            </a:pPr>
            <a:endParaRPr lang="en-US" sz="1050" b="1" dirty="0"/>
          </a:p>
          <a:p>
            <a:pPr marL="0" indent="0">
              <a:buNone/>
            </a:pPr>
            <a:endParaRPr lang="en-US" sz="1050" b="1" dirty="0" smtClean="0"/>
          </a:p>
          <a:p>
            <a:pPr marL="0" indent="0">
              <a:buNone/>
            </a:pPr>
            <a:endParaRPr lang="en-US" sz="1050" b="1" dirty="0"/>
          </a:p>
          <a:p>
            <a:pPr marL="0" indent="0">
              <a:buNone/>
            </a:pPr>
            <a:endParaRPr lang="en-US" sz="1050" b="1" dirty="0" smtClean="0"/>
          </a:p>
          <a:p>
            <a:pPr marL="0" indent="0">
              <a:buNone/>
            </a:pPr>
            <a:r>
              <a:rPr lang="en-US" sz="1050" b="1" dirty="0" smtClean="0"/>
              <a:t>Structure</a:t>
            </a:r>
            <a:endParaRPr lang="en-US" sz="1050" b="1" dirty="0"/>
          </a:p>
          <a:p>
            <a:pPr marL="0" indent="0">
              <a:buNone/>
            </a:pPr>
            <a:endParaRPr lang="en-US" sz="1050" dirty="0"/>
          </a:p>
          <a:p>
            <a:pPr marL="0" indent="0">
              <a:buNone/>
            </a:pPr>
            <a:r>
              <a:rPr lang="en-US" sz="1050" dirty="0" smtClean="0"/>
              <a:t>&lt;</a:t>
            </a:r>
            <a:r>
              <a:rPr lang="en-US" sz="1050" dirty="0" err="1"/>
              <a:t>f</a:t>
            </a:r>
            <a:r>
              <a:rPr lang="en-US" sz="1050" dirty="0" err="1" smtClean="0"/>
              <a:t>ixedlist</a:t>
            </a:r>
            <a:r>
              <a:rPr lang="en-US" sz="1050" dirty="0" smtClean="0"/>
              <a:t>&gt;</a:t>
            </a:r>
          </a:p>
          <a:p>
            <a:pPr marL="0" indent="0">
              <a:buNone/>
            </a:pPr>
            <a:endParaRPr lang="en-US" sz="1050" dirty="0" smtClean="0"/>
          </a:p>
          <a:p>
            <a:pPr marL="0" indent="0">
              <a:buNone/>
            </a:pPr>
            <a:r>
              <a:rPr lang="en-US" sz="1050" dirty="0" smtClean="0"/>
              <a:t>&lt;condition 1&gt;</a:t>
            </a:r>
            <a:endParaRPr lang="en-US" sz="1050" dirty="0"/>
          </a:p>
          <a:p>
            <a:pPr marL="0" indent="0">
              <a:buNone/>
            </a:pPr>
            <a:r>
              <a:rPr lang="en-US" sz="1050" dirty="0" smtClean="0"/>
              <a:t>&lt;condition 2&gt;</a:t>
            </a:r>
          </a:p>
          <a:p>
            <a:pPr marL="0" indent="0">
              <a:buNone/>
            </a:pPr>
            <a:r>
              <a:rPr lang="en-US" sz="1050" dirty="0" smtClean="0"/>
              <a:t>.</a:t>
            </a:r>
          </a:p>
          <a:p>
            <a:pPr marL="0" indent="0">
              <a:buNone/>
            </a:pPr>
            <a:r>
              <a:rPr lang="en-US" sz="1050" dirty="0" smtClean="0"/>
              <a:t>.</a:t>
            </a:r>
          </a:p>
          <a:p>
            <a:pPr marL="0" indent="0">
              <a:buNone/>
            </a:pPr>
            <a:r>
              <a:rPr lang="en-US" sz="1050" dirty="0" smtClean="0"/>
              <a:t>.</a:t>
            </a:r>
          </a:p>
          <a:p>
            <a:pPr marL="0" indent="0">
              <a:buNone/>
            </a:pPr>
            <a:r>
              <a:rPr lang="en-US" sz="1050" dirty="0" smtClean="0"/>
              <a:t>&lt;condition n&gt;</a:t>
            </a:r>
            <a:endParaRPr lang="en-US" sz="1050" dirty="0"/>
          </a:p>
          <a:p>
            <a:pPr marL="0" indent="0">
              <a:buNone/>
            </a:pPr>
            <a:r>
              <a:rPr lang="en-US" sz="1050" dirty="0" smtClean="0"/>
              <a:t>&lt;/</a:t>
            </a:r>
            <a:r>
              <a:rPr lang="en-US" sz="1050" dirty="0" err="1" smtClean="0"/>
              <a:t>fixedlist</a:t>
            </a:r>
            <a:r>
              <a:rPr lang="en-US" sz="1050" dirty="0" smtClean="0"/>
              <a:t>&gt;</a:t>
            </a:r>
          </a:p>
        </p:txBody>
      </p:sp>
      <p:sp>
        <p:nvSpPr>
          <p:cNvPr id="4" name="Right Arrow 3"/>
          <p:cNvSpPr/>
          <p:nvPr/>
        </p:nvSpPr>
        <p:spPr>
          <a:xfrm rot="11528817">
            <a:off x="3291890" y="4459506"/>
            <a:ext cx="1131841" cy="265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9929074">
            <a:off x="3399729" y="4987337"/>
            <a:ext cx="1131841" cy="265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71670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UIM’s, Properties, and </a:t>
            </a:r>
            <a:r>
              <a:rPr lang="en-US" dirty="0" err="1"/>
              <a:t>Config</a:t>
            </a:r>
            <a:r>
              <a:rPr lang="en-US" dirty="0"/>
              <a:t> (Cont.)</a:t>
            </a:r>
          </a:p>
        </p:txBody>
      </p:sp>
      <p:sp>
        <p:nvSpPr>
          <p:cNvPr id="3" name="Content Placeholder 2"/>
          <p:cNvSpPr>
            <a:spLocks noGrp="1"/>
          </p:cNvSpPr>
          <p:nvPr>
            <p:ph idx="1"/>
          </p:nvPr>
        </p:nvSpPr>
        <p:spPr/>
        <p:txBody>
          <a:bodyPr/>
          <a:lstStyle/>
          <a:p>
            <a:r>
              <a:rPr lang="en-US" dirty="0" smtClean="0"/>
              <a:t>The only difference from normal properties files is the inclusion of a </a:t>
            </a:r>
            <a:r>
              <a:rPr lang="en-US" dirty="0" err="1" smtClean="0"/>
              <a:t>categoryRef</a:t>
            </a:r>
            <a:r>
              <a:rPr lang="en-US" dirty="0" smtClean="0"/>
              <a:t>, which refers back to the DMX files, </a:t>
            </a:r>
            <a:r>
              <a:rPr lang="en-US" dirty="0"/>
              <a:t>and need to be declared in the </a:t>
            </a:r>
            <a:r>
              <a:rPr lang="en-US" dirty="0" err="1" smtClean="0"/>
              <a:t>AppResource.dmx</a:t>
            </a:r>
            <a:r>
              <a:rPr lang="en-US" dirty="0" smtClean="0"/>
              <a:t>.</a:t>
            </a:r>
            <a:endParaRPr lang="en-US" dirty="0"/>
          </a:p>
          <a:p>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810000"/>
            <a:ext cx="6705600" cy="2451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99230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UIM’s, Properties, and </a:t>
            </a:r>
            <a:r>
              <a:rPr lang="en-US" dirty="0" err="1" smtClean="0"/>
              <a:t>Config</a:t>
            </a:r>
            <a:r>
              <a:rPr lang="en-US" dirty="0" smtClean="0"/>
              <a:t> (Cont.)</a:t>
            </a:r>
            <a:endParaRPr lang="en-US" dirty="0"/>
          </a:p>
        </p:txBody>
      </p:sp>
      <p:sp>
        <p:nvSpPr>
          <p:cNvPr id="3" name="Content Placeholder 2"/>
          <p:cNvSpPr>
            <a:spLocks noGrp="1"/>
          </p:cNvSpPr>
          <p:nvPr>
            <p:ph idx="1"/>
          </p:nvPr>
        </p:nvSpPr>
        <p:spPr/>
        <p:txBody>
          <a:bodyPr/>
          <a:lstStyle/>
          <a:p>
            <a:r>
              <a:rPr lang="en-US" dirty="0" smtClean="0"/>
              <a:t>Display rule </a:t>
            </a:r>
            <a:r>
              <a:rPr lang="en-US" dirty="0" err="1" smtClean="0"/>
              <a:t>nav</a:t>
            </a:r>
            <a:r>
              <a:rPr lang="en-US" dirty="0" smtClean="0"/>
              <a:t> files are the same as normal </a:t>
            </a:r>
            <a:r>
              <a:rPr lang="en-US" dirty="0" err="1" smtClean="0"/>
              <a:t>nav</a:t>
            </a:r>
            <a:r>
              <a:rPr lang="en-US" dirty="0" smtClean="0"/>
              <a:t> file, just located in the server folder, custom/</a:t>
            </a:r>
            <a:r>
              <a:rPr lang="en-US" dirty="0" err="1" smtClean="0"/>
              <a:t>clientapps</a:t>
            </a:r>
            <a:r>
              <a:rPr lang="en-US" dirty="0" smtClean="0"/>
              <a:t>.</a:t>
            </a:r>
          </a:p>
          <a:p>
            <a:endParaRPr lang="en-US" dirty="0"/>
          </a:p>
          <a:p>
            <a:endParaRPr lang="en-US"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276600"/>
            <a:ext cx="2895600" cy="3423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03141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143000"/>
          </a:xfrm>
        </p:spPr>
        <p:txBody>
          <a:bodyPr>
            <a:normAutofit fontScale="90000"/>
          </a:bodyPr>
          <a:lstStyle/>
          <a:p>
            <a:r>
              <a:rPr lang="en-US" dirty="0"/>
              <a:t>Rules Inside the Activation Workflow</a:t>
            </a:r>
          </a:p>
        </p:txBody>
      </p:sp>
    </p:spTree>
    <p:extLst>
      <p:ext uri="{BB962C8B-B14F-4D97-AF65-F5344CB8AC3E}">
        <p14:creationId xmlns:p14="http://schemas.microsoft.com/office/powerpoint/2010/main" val="26362728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Rules Inside the Activation Workflow</a:t>
            </a:r>
          </a:p>
        </p:txBody>
      </p:sp>
      <p:sp>
        <p:nvSpPr>
          <p:cNvPr id="3" name="Content Placeholder 2"/>
          <p:cNvSpPr>
            <a:spLocks noGrp="1"/>
          </p:cNvSpPr>
          <p:nvPr>
            <p:ph idx="1"/>
          </p:nvPr>
        </p:nvSpPr>
        <p:spPr/>
        <p:txBody>
          <a:bodyPr>
            <a:normAutofit lnSpcReduction="10000"/>
          </a:bodyPr>
          <a:lstStyle/>
          <a:p>
            <a:r>
              <a:rPr lang="en-US" dirty="0" smtClean="0"/>
              <a:t>Rule Triggers:</a:t>
            </a:r>
          </a:p>
          <a:p>
            <a:pPr lvl="1"/>
            <a:r>
              <a:rPr lang="en-US" dirty="0" smtClean="0"/>
              <a:t>Eligibility check</a:t>
            </a:r>
          </a:p>
          <a:p>
            <a:pPr lvl="1"/>
            <a:r>
              <a:rPr lang="en-US" dirty="0" smtClean="0"/>
              <a:t>Case activation</a:t>
            </a:r>
          </a:p>
          <a:p>
            <a:pPr lvl="1"/>
            <a:r>
              <a:rPr lang="en-US" dirty="0" smtClean="0"/>
              <a:t>Apply evidence changes to an active case</a:t>
            </a:r>
          </a:p>
          <a:p>
            <a:pPr lvl="1"/>
            <a:r>
              <a:rPr lang="en-US" dirty="0" smtClean="0"/>
              <a:t>Manual reassessment</a:t>
            </a:r>
          </a:p>
          <a:p>
            <a:pPr lvl="1"/>
            <a:r>
              <a:rPr lang="en-US" dirty="0" smtClean="0"/>
              <a:t>Recertification</a:t>
            </a:r>
          </a:p>
          <a:p>
            <a:pPr lvl="1"/>
            <a:r>
              <a:rPr lang="en-US" dirty="0" smtClean="0"/>
              <a:t>Batch</a:t>
            </a:r>
          </a:p>
          <a:p>
            <a:pPr lvl="1"/>
            <a:r>
              <a:rPr lang="en-US" dirty="0" smtClean="0"/>
              <a:t>OOTB secondary assessment after accepting a decision or case activation</a:t>
            </a:r>
            <a:endParaRPr lang="en-US" dirty="0"/>
          </a:p>
        </p:txBody>
      </p:sp>
    </p:spTree>
    <p:extLst>
      <p:ext uri="{BB962C8B-B14F-4D97-AF65-F5344CB8AC3E}">
        <p14:creationId xmlns:p14="http://schemas.microsoft.com/office/powerpoint/2010/main" val="15663074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Rules Inside the Activation </a:t>
            </a:r>
            <a:r>
              <a:rPr lang="en-US" dirty="0" smtClean="0"/>
              <a:t>Workflow (Cont</a:t>
            </a:r>
            <a:r>
              <a:rPr lang="en-US" dirty="0"/>
              <a:t>.</a:t>
            </a:r>
            <a:r>
              <a:rPr lang="en-US" dirty="0" smtClean="0"/>
              <a:t>)</a:t>
            </a:r>
            <a:endParaRPr lang="en-US" dirty="0"/>
          </a:p>
        </p:txBody>
      </p:sp>
      <p:sp>
        <p:nvSpPr>
          <p:cNvPr id="4" name="TextBox 3"/>
          <p:cNvSpPr txBox="1"/>
          <p:nvPr/>
        </p:nvSpPr>
        <p:spPr>
          <a:xfrm>
            <a:off x="685800" y="2913227"/>
            <a:ext cx="1371600" cy="646331"/>
          </a:xfrm>
          <a:prstGeom prst="rect">
            <a:avLst/>
          </a:prstGeom>
          <a:noFill/>
          <a:ln>
            <a:solidFill>
              <a:schemeClr val="tx1"/>
            </a:solidFill>
          </a:ln>
        </p:spPr>
        <p:txBody>
          <a:bodyPr wrap="square" rtlCol="0">
            <a:spAutoFit/>
          </a:bodyPr>
          <a:lstStyle/>
          <a:p>
            <a:pPr algn="ctr"/>
            <a:r>
              <a:rPr lang="en-US" dirty="0" smtClean="0"/>
              <a:t>Application Case</a:t>
            </a:r>
            <a:endParaRPr lang="en-US" dirty="0"/>
          </a:p>
        </p:txBody>
      </p:sp>
      <p:sp>
        <p:nvSpPr>
          <p:cNvPr id="5" name="TextBox 4"/>
          <p:cNvSpPr txBox="1"/>
          <p:nvPr/>
        </p:nvSpPr>
        <p:spPr>
          <a:xfrm>
            <a:off x="3962400" y="2913227"/>
            <a:ext cx="1371600" cy="646331"/>
          </a:xfrm>
          <a:prstGeom prst="rect">
            <a:avLst/>
          </a:prstGeom>
          <a:noFill/>
          <a:ln>
            <a:solidFill>
              <a:schemeClr val="tx1"/>
            </a:solidFill>
          </a:ln>
        </p:spPr>
        <p:txBody>
          <a:bodyPr wrap="square" rtlCol="0">
            <a:spAutoFit/>
          </a:bodyPr>
          <a:lstStyle/>
          <a:p>
            <a:pPr algn="ctr"/>
            <a:r>
              <a:rPr lang="en-US" dirty="0" smtClean="0"/>
              <a:t>Integrated</a:t>
            </a:r>
          </a:p>
          <a:p>
            <a:pPr algn="ctr"/>
            <a:r>
              <a:rPr lang="en-US" dirty="0" smtClean="0"/>
              <a:t>Case</a:t>
            </a:r>
            <a:endParaRPr lang="en-US" dirty="0"/>
          </a:p>
        </p:txBody>
      </p:sp>
      <p:sp>
        <p:nvSpPr>
          <p:cNvPr id="6" name="TextBox 5"/>
          <p:cNvSpPr txBox="1"/>
          <p:nvPr/>
        </p:nvSpPr>
        <p:spPr>
          <a:xfrm>
            <a:off x="3962400" y="5427827"/>
            <a:ext cx="1371600" cy="923330"/>
          </a:xfrm>
          <a:prstGeom prst="rect">
            <a:avLst/>
          </a:prstGeom>
          <a:noFill/>
          <a:ln>
            <a:solidFill>
              <a:schemeClr val="tx1"/>
            </a:solidFill>
          </a:ln>
        </p:spPr>
        <p:txBody>
          <a:bodyPr wrap="square" rtlCol="0">
            <a:spAutoFit/>
          </a:bodyPr>
          <a:lstStyle/>
          <a:p>
            <a:pPr algn="ctr"/>
            <a:r>
              <a:rPr lang="en-US" dirty="0" smtClean="0"/>
              <a:t>Product Delivery</a:t>
            </a:r>
          </a:p>
          <a:p>
            <a:pPr algn="ctr"/>
            <a:r>
              <a:rPr lang="en-US" dirty="0" smtClean="0"/>
              <a:t>Case</a:t>
            </a:r>
            <a:endParaRPr lang="en-US" dirty="0"/>
          </a:p>
        </p:txBody>
      </p:sp>
      <p:sp>
        <p:nvSpPr>
          <p:cNvPr id="7" name="TextBox 6"/>
          <p:cNvSpPr txBox="1"/>
          <p:nvPr/>
        </p:nvSpPr>
        <p:spPr>
          <a:xfrm>
            <a:off x="685800" y="4087756"/>
            <a:ext cx="1371600" cy="646331"/>
          </a:xfrm>
          <a:prstGeom prst="rect">
            <a:avLst/>
          </a:prstGeom>
          <a:noFill/>
          <a:ln>
            <a:solidFill>
              <a:schemeClr val="tx1"/>
            </a:solidFill>
          </a:ln>
        </p:spPr>
        <p:txBody>
          <a:bodyPr wrap="square" rtlCol="0">
            <a:spAutoFit/>
          </a:bodyPr>
          <a:lstStyle/>
          <a:p>
            <a:pPr algn="ctr"/>
            <a:r>
              <a:rPr lang="en-US" dirty="0" smtClean="0"/>
              <a:t>Check Eligibility</a:t>
            </a:r>
            <a:endParaRPr lang="en-US" dirty="0"/>
          </a:p>
        </p:txBody>
      </p:sp>
      <p:sp>
        <p:nvSpPr>
          <p:cNvPr id="8" name="TextBox 7"/>
          <p:cNvSpPr txBox="1"/>
          <p:nvPr/>
        </p:nvSpPr>
        <p:spPr>
          <a:xfrm>
            <a:off x="3962400" y="4087755"/>
            <a:ext cx="1371600" cy="923330"/>
          </a:xfrm>
          <a:prstGeom prst="rect">
            <a:avLst/>
          </a:prstGeom>
          <a:noFill/>
          <a:ln>
            <a:solidFill>
              <a:schemeClr val="tx1"/>
            </a:solidFill>
          </a:ln>
        </p:spPr>
        <p:txBody>
          <a:bodyPr wrap="square" rtlCol="0">
            <a:spAutoFit/>
          </a:bodyPr>
          <a:lstStyle/>
          <a:p>
            <a:pPr algn="ctr"/>
            <a:r>
              <a:rPr lang="en-US" dirty="0" smtClean="0"/>
              <a:t>Program Eligibility Check</a:t>
            </a:r>
            <a:endParaRPr lang="en-US" dirty="0"/>
          </a:p>
        </p:txBody>
      </p:sp>
      <p:cxnSp>
        <p:nvCxnSpPr>
          <p:cNvPr id="10" name="Straight Arrow Connector 9"/>
          <p:cNvCxnSpPr/>
          <p:nvPr/>
        </p:nvCxnSpPr>
        <p:spPr>
          <a:xfrm>
            <a:off x="1143000" y="3559558"/>
            <a:ext cx="0" cy="5281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676400" y="3559558"/>
            <a:ext cx="0" cy="5281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5" idx="1"/>
          </p:cNvCxnSpPr>
          <p:nvPr/>
        </p:nvCxnSpPr>
        <p:spPr>
          <a:xfrm>
            <a:off x="2057400" y="3236393"/>
            <a:ext cx="1905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8" idx="0"/>
          </p:cNvCxnSpPr>
          <p:nvPr/>
        </p:nvCxnSpPr>
        <p:spPr>
          <a:xfrm>
            <a:off x="4648200" y="3559558"/>
            <a:ext cx="0" cy="5281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6" idx="0"/>
          </p:cNvCxnSpPr>
          <p:nvPr/>
        </p:nvCxnSpPr>
        <p:spPr>
          <a:xfrm>
            <a:off x="4648200" y="5011085"/>
            <a:ext cx="0" cy="4167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902302" y="5289327"/>
            <a:ext cx="1371600" cy="1200329"/>
          </a:xfrm>
          <a:prstGeom prst="rect">
            <a:avLst/>
          </a:prstGeom>
          <a:noFill/>
          <a:ln>
            <a:solidFill>
              <a:schemeClr val="tx1"/>
            </a:solidFill>
          </a:ln>
        </p:spPr>
        <p:txBody>
          <a:bodyPr wrap="square" rtlCol="0">
            <a:spAutoFit/>
          </a:bodyPr>
          <a:lstStyle/>
          <a:p>
            <a:pPr algn="ctr"/>
            <a:r>
              <a:rPr lang="en-US" dirty="0" smtClean="0"/>
              <a:t>Secondary Assessment after Activation</a:t>
            </a:r>
            <a:endParaRPr lang="en-US" dirty="0"/>
          </a:p>
        </p:txBody>
      </p:sp>
      <p:cxnSp>
        <p:nvCxnSpPr>
          <p:cNvPr id="21" name="Straight Arrow Connector 20"/>
          <p:cNvCxnSpPr/>
          <p:nvPr/>
        </p:nvCxnSpPr>
        <p:spPr>
          <a:xfrm>
            <a:off x="5334000" y="5656427"/>
            <a:ext cx="156830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334000" y="6113627"/>
            <a:ext cx="156830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Content Placeholder 2"/>
          <p:cNvSpPr>
            <a:spLocks noGrp="1"/>
          </p:cNvSpPr>
          <p:nvPr>
            <p:ph idx="1"/>
          </p:nvPr>
        </p:nvSpPr>
        <p:spPr>
          <a:xfrm>
            <a:off x="457200" y="1600200"/>
            <a:ext cx="8229600" cy="4525963"/>
          </a:xfrm>
        </p:spPr>
        <p:txBody>
          <a:bodyPr>
            <a:normAutofit/>
          </a:bodyPr>
          <a:lstStyle/>
          <a:p>
            <a:r>
              <a:rPr lang="en-US" dirty="0" smtClean="0"/>
              <a:t>User driven workflow</a:t>
            </a:r>
          </a:p>
        </p:txBody>
      </p:sp>
    </p:spTree>
    <p:extLst>
      <p:ext uri="{BB962C8B-B14F-4D97-AF65-F5344CB8AC3E}">
        <p14:creationId xmlns:p14="http://schemas.microsoft.com/office/powerpoint/2010/main" val="21316908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Rules Inside the Activation </a:t>
            </a:r>
            <a:r>
              <a:rPr lang="en-US" dirty="0" smtClean="0"/>
              <a:t>Workflow (Cont</a:t>
            </a:r>
            <a:r>
              <a:rPr lang="en-US" dirty="0"/>
              <a:t>.</a:t>
            </a:r>
            <a:r>
              <a:rPr lang="en-US" dirty="0" smtClean="0"/>
              <a:t>)</a:t>
            </a:r>
            <a:endParaRPr lang="en-US" dirty="0"/>
          </a:p>
        </p:txBody>
      </p:sp>
      <p:sp>
        <p:nvSpPr>
          <p:cNvPr id="27" name="Content Placeholder 2"/>
          <p:cNvSpPr>
            <a:spLocks noGrp="1"/>
          </p:cNvSpPr>
          <p:nvPr>
            <p:ph idx="1"/>
          </p:nvPr>
        </p:nvSpPr>
        <p:spPr>
          <a:xfrm>
            <a:off x="457200" y="1600201"/>
            <a:ext cx="8229600" cy="609600"/>
          </a:xfrm>
        </p:spPr>
        <p:txBody>
          <a:bodyPr>
            <a:normAutofit/>
          </a:bodyPr>
          <a:lstStyle/>
          <a:p>
            <a:r>
              <a:rPr lang="en-US" dirty="0" smtClean="0"/>
              <a:t>Post activation workflow</a:t>
            </a:r>
          </a:p>
        </p:txBody>
      </p:sp>
      <p:sp>
        <p:nvSpPr>
          <p:cNvPr id="20" name="TextBox 19"/>
          <p:cNvSpPr txBox="1"/>
          <p:nvPr/>
        </p:nvSpPr>
        <p:spPr>
          <a:xfrm>
            <a:off x="2895600" y="2456121"/>
            <a:ext cx="1371600" cy="923330"/>
          </a:xfrm>
          <a:prstGeom prst="rect">
            <a:avLst/>
          </a:prstGeom>
          <a:noFill/>
          <a:ln>
            <a:solidFill>
              <a:schemeClr val="tx1"/>
            </a:solidFill>
          </a:ln>
        </p:spPr>
        <p:txBody>
          <a:bodyPr wrap="square" rtlCol="0">
            <a:spAutoFit/>
          </a:bodyPr>
          <a:lstStyle/>
          <a:p>
            <a:pPr algn="ctr"/>
            <a:r>
              <a:rPr lang="en-US" dirty="0" err="1" smtClean="0"/>
              <a:t>Denorm</a:t>
            </a:r>
            <a:r>
              <a:rPr lang="en-US" dirty="0" smtClean="0"/>
              <a:t> table updated</a:t>
            </a:r>
            <a:endParaRPr lang="en-US" dirty="0"/>
          </a:p>
        </p:txBody>
      </p:sp>
      <p:sp>
        <p:nvSpPr>
          <p:cNvPr id="22" name="TextBox 21"/>
          <p:cNvSpPr txBox="1"/>
          <p:nvPr/>
        </p:nvSpPr>
        <p:spPr>
          <a:xfrm>
            <a:off x="5029200" y="2456121"/>
            <a:ext cx="1371600" cy="923330"/>
          </a:xfrm>
          <a:prstGeom prst="rect">
            <a:avLst/>
          </a:prstGeom>
          <a:noFill/>
          <a:ln>
            <a:solidFill>
              <a:schemeClr val="tx1"/>
            </a:solidFill>
          </a:ln>
        </p:spPr>
        <p:txBody>
          <a:bodyPr wrap="square" rtlCol="0">
            <a:spAutoFit/>
          </a:bodyPr>
          <a:lstStyle/>
          <a:p>
            <a:pPr algn="ctr"/>
            <a:r>
              <a:rPr lang="en-US" dirty="0" smtClean="0"/>
              <a:t>IE segment table updated</a:t>
            </a:r>
            <a:endParaRPr lang="en-US" dirty="0"/>
          </a:p>
        </p:txBody>
      </p:sp>
      <p:sp>
        <p:nvSpPr>
          <p:cNvPr id="23" name="TextBox 22"/>
          <p:cNvSpPr txBox="1"/>
          <p:nvPr/>
        </p:nvSpPr>
        <p:spPr>
          <a:xfrm>
            <a:off x="7086600" y="2438400"/>
            <a:ext cx="1371600" cy="923330"/>
          </a:xfrm>
          <a:prstGeom prst="rect">
            <a:avLst/>
          </a:prstGeom>
          <a:noFill/>
          <a:ln>
            <a:solidFill>
              <a:schemeClr val="tx1"/>
            </a:solidFill>
          </a:ln>
        </p:spPr>
        <p:txBody>
          <a:bodyPr wrap="square" rtlCol="0">
            <a:spAutoFit/>
          </a:bodyPr>
          <a:lstStyle/>
          <a:p>
            <a:pPr algn="ctr"/>
            <a:r>
              <a:rPr lang="en-US" dirty="0" smtClean="0"/>
              <a:t>CC segment table updated</a:t>
            </a:r>
            <a:endParaRPr lang="en-US" dirty="0"/>
          </a:p>
        </p:txBody>
      </p:sp>
      <p:sp>
        <p:nvSpPr>
          <p:cNvPr id="24" name="TextBox 23"/>
          <p:cNvSpPr txBox="1"/>
          <p:nvPr/>
        </p:nvSpPr>
        <p:spPr>
          <a:xfrm>
            <a:off x="4876800" y="3962400"/>
            <a:ext cx="1676400" cy="923330"/>
          </a:xfrm>
          <a:prstGeom prst="rect">
            <a:avLst/>
          </a:prstGeom>
          <a:noFill/>
          <a:ln>
            <a:solidFill>
              <a:schemeClr val="tx1"/>
            </a:solidFill>
          </a:ln>
        </p:spPr>
        <p:txBody>
          <a:bodyPr wrap="square" rtlCol="0">
            <a:spAutoFit/>
          </a:bodyPr>
          <a:lstStyle/>
          <a:p>
            <a:pPr algn="ctr"/>
            <a:r>
              <a:rPr lang="en-US" dirty="0" smtClean="0"/>
              <a:t>Aligned </a:t>
            </a:r>
            <a:r>
              <a:rPr lang="en-US" dirty="0" err="1" smtClean="0"/>
              <a:t>Denorm</a:t>
            </a:r>
            <a:r>
              <a:rPr lang="en-US" dirty="0" smtClean="0"/>
              <a:t> table updated</a:t>
            </a:r>
            <a:endParaRPr lang="en-US" dirty="0"/>
          </a:p>
        </p:txBody>
      </p:sp>
      <p:sp>
        <p:nvSpPr>
          <p:cNvPr id="26" name="TextBox 25"/>
          <p:cNvSpPr txBox="1"/>
          <p:nvPr/>
        </p:nvSpPr>
        <p:spPr>
          <a:xfrm>
            <a:off x="2895600" y="3962400"/>
            <a:ext cx="1371600" cy="923330"/>
          </a:xfrm>
          <a:prstGeom prst="rect">
            <a:avLst/>
          </a:prstGeom>
          <a:noFill/>
          <a:ln>
            <a:solidFill>
              <a:schemeClr val="tx1"/>
            </a:solidFill>
          </a:ln>
        </p:spPr>
        <p:txBody>
          <a:bodyPr wrap="square" rtlCol="0">
            <a:spAutoFit/>
          </a:bodyPr>
          <a:lstStyle/>
          <a:p>
            <a:pPr algn="ctr"/>
            <a:r>
              <a:rPr lang="en-US" dirty="0" smtClean="0"/>
              <a:t>Individual cert table updated</a:t>
            </a:r>
            <a:endParaRPr lang="en-US" dirty="0"/>
          </a:p>
        </p:txBody>
      </p:sp>
      <p:sp>
        <p:nvSpPr>
          <p:cNvPr id="28" name="TextBox 27"/>
          <p:cNvSpPr txBox="1"/>
          <p:nvPr/>
        </p:nvSpPr>
        <p:spPr>
          <a:xfrm>
            <a:off x="2895600" y="5334000"/>
            <a:ext cx="1371600" cy="923330"/>
          </a:xfrm>
          <a:prstGeom prst="rect">
            <a:avLst/>
          </a:prstGeom>
          <a:noFill/>
          <a:ln>
            <a:solidFill>
              <a:schemeClr val="tx1"/>
            </a:solidFill>
          </a:ln>
        </p:spPr>
        <p:txBody>
          <a:bodyPr wrap="square" rtlCol="0">
            <a:spAutoFit/>
          </a:bodyPr>
          <a:lstStyle/>
          <a:p>
            <a:pPr algn="ctr"/>
            <a:r>
              <a:rPr lang="en-US" dirty="0" smtClean="0"/>
              <a:t>PD cert table updated</a:t>
            </a:r>
            <a:endParaRPr lang="en-US" dirty="0"/>
          </a:p>
        </p:txBody>
      </p:sp>
      <p:sp>
        <p:nvSpPr>
          <p:cNvPr id="29" name="TextBox 28"/>
          <p:cNvSpPr txBox="1"/>
          <p:nvPr/>
        </p:nvSpPr>
        <p:spPr>
          <a:xfrm>
            <a:off x="4876800" y="5334000"/>
            <a:ext cx="1371600" cy="923330"/>
          </a:xfrm>
          <a:prstGeom prst="rect">
            <a:avLst/>
          </a:prstGeom>
          <a:noFill/>
          <a:ln>
            <a:solidFill>
              <a:schemeClr val="tx1"/>
            </a:solidFill>
          </a:ln>
        </p:spPr>
        <p:txBody>
          <a:bodyPr wrap="square" rtlCol="0">
            <a:spAutoFit/>
          </a:bodyPr>
          <a:lstStyle/>
          <a:p>
            <a:pPr algn="ctr"/>
            <a:r>
              <a:rPr lang="en-US" dirty="0" smtClean="0"/>
              <a:t>Case header table updated</a:t>
            </a:r>
            <a:endParaRPr lang="en-US" dirty="0"/>
          </a:p>
        </p:txBody>
      </p:sp>
      <p:sp>
        <p:nvSpPr>
          <p:cNvPr id="30" name="TextBox 29"/>
          <p:cNvSpPr txBox="1"/>
          <p:nvPr/>
        </p:nvSpPr>
        <p:spPr>
          <a:xfrm>
            <a:off x="7102549" y="5472499"/>
            <a:ext cx="1371600" cy="646331"/>
          </a:xfrm>
          <a:prstGeom prst="rect">
            <a:avLst/>
          </a:prstGeom>
          <a:noFill/>
          <a:ln>
            <a:solidFill>
              <a:schemeClr val="tx1"/>
            </a:solidFill>
          </a:ln>
        </p:spPr>
        <p:txBody>
          <a:bodyPr wrap="square" rtlCol="0">
            <a:spAutoFit/>
          </a:bodyPr>
          <a:lstStyle/>
          <a:p>
            <a:pPr algn="ctr"/>
            <a:r>
              <a:rPr lang="en-US" dirty="0" smtClean="0"/>
              <a:t>Secondary Assessment</a:t>
            </a:r>
            <a:endParaRPr lang="en-US" dirty="0"/>
          </a:p>
        </p:txBody>
      </p:sp>
      <p:sp>
        <p:nvSpPr>
          <p:cNvPr id="31" name="TextBox 30"/>
          <p:cNvSpPr txBox="1"/>
          <p:nvPr/>
        </p:nvSpPr>
        <p:spPr>
          <a:xfrm>
            <a:off x="643270" y="2438400"/>
            <a:ext cx="1371600" cy="646331"/>
          </a:xfrm>
          <a:prstGeom prst="rect">
            <a:avLst/>
          </a:prstGeom>
          <a:noFill/>
          <a:ln>
            <a:solidFill>
              <a:schemeClr val="tx1"/>
            </a:solidFill>
          </a:ln>
        </p:spPr>
        <p:txBody>
          <a:bodyPr wrap="square" rtlCol="0">
            <a:spAutoFit/>
          </a:bodyPr>
          <a:lstStyle/>
          <a:p>
            <a:pPr algn="ctr"/>
            <a:r>
              <a:rPr lang="en-US" dirty="0" smtClean="0"/>
              <a:t>PDC level rules run</a:t>
            </a:r>
            <a:endParaRPr lang="en-US" dirty="0"/>
          </a:p>
        </p:txBody>
      </p:sp>
      <p:cxnSp>
        <p:nvCxnSpPr>
          <p:cNvPr id="13" name="Straight Arrow Connector 12"/>
          <p:cNvCxnSpPr>
            <a:stCxn id="31" idx="3"/>
          </p:cNvCxnSpPr>
          <p:nvPr/>
        </p:nvCxnSpPr>
        <p:spPr>
          <a:xfrm flipV="1">
            <a:off x="2014870" y="2761565"/>
            <a:ext cx="873642"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3"/>
            <a:endCxn id="22" idx="1"/>
          </p:cNvCxnSpPr>
          <p:nvPr/>
        </p:nvCxnSpPr>
        <p:spPr>
          <a:xfrm>
            <a:off x="4267200" y="2917786"/>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2" idx="3"/>
            <a:endCxn id="23" idx="1"/>
          </p:cNvCxnSpPr>
          <p:nvPr/>
        </p:nvCxnSpPr>
        <p:spPr>
          <a:xfrm flipV="1">
            <a:off x="6400800" y="2900065"/>
            <a:ext cx="685800" cy="177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0" idx="2"/>
            <a:endCxn id="26" idx="0"/>
          </p:cNvCxnSpPr>
          <p:nvPr/>
        </p:nvCxnSpPr>
        <p:spPr>
          <a:xfrm>
            <a:off x="3581400" y="3379451"/>
            <a:ext cx="0" cy="58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2" idx="2"/>
            <a:endCxn id="24" idx="0"/>
          </p:cNvCxnSpPr>
          <p:nvPr/>
        </p:nvCxnSpPr>
        <p:spPr>
          <a:xfrm>
            <a:off x="5715000" y="3379451"/>
            <a:ext cx="0" cy="5829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6" idx="2"/>
          </p:cNvCxnSpPr>
          <p:nvPr/>
        </p:nvCxnSpPr>
        <p:spPr>
          <a:xfrm>
            <a:off x="3581400" y="4885730"/>
            <a:ext cx="0" cy="4482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8" idx="3"/>
            <a:endCxn id="29" idx="1"/>
          </p:cNvCxnSpPr>
          <p:nvPr/>
        </p:nvCxnSpPr>
        <p:spPr>
          <a:xfrm>
            <a:off x="4267200" y="5795665"/>
            <a:ext cx="609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9" idx="3"/>
            <a:endCxn id="30" idx="1"/>
          </p:cNvCxnSpPr>
          <p:nvPr/>
        </p:nvCxnSpPr>
        <p:spPr>
          <a:xfrm>
            <a:off x="6248400" y="5795665"/>
            <a:ext cx="85414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flipH="1">
            <a:off x="2831223" y="1177654"/>
            <a:ext cx="3016378" cy="6865975"/>
          </a:xfrm>
          <a:prstGeom prst="bentConnector3">
            <a:avLst>
              <a:gd name="adj1" fmla="val -1392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080091" y="4100899"/>
            <a:ext cx="1371600" cy="369332"/>
          </a:xfrm>
          <a:prstGeom prst="rect">
            <a:avLst/>
          </a:prstGeom>
          <a:noFill/>
          <a:ln>
            <a:solidFill>
              <a:srgbClr val="FF0000"/>
            </a:solidFill>
          </a:ln>
        </p:spPr>
        <p:txBody>
          <a:bodyPr wrap="square" rtlCol="0">
            <a:spAutoFit/>
          </a:bodyPr>
          <a:lstStyle/>
          <a:p>
            <a:pPr algn="ctr"/>
            <a:r>
              <a:rPr lang="en-US" dirty="0" smtClean="0"/>
              <a:t>Exit out</a:t>
            </a:r>
            <a:endParaRPr lang="en-US" dirty="0"/>
          </a:p>
        </p:txBody>
      </p:sp>
      <p:cxnSp>
        <p:nvCxnSpPr>
          <p:cNvPr id="59" name="Straight Arrow Connector 58"/>
          <p:cNvCxnSpPr/>
          <p:nvPr/>
        </p:nvCxnSpPr>
        <p:spPr>
          <a:xfrm>
            <a:off x="1600200" y="3102452"/>
            <a:ext cx="0" cy="9984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212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143000"/>
          </a:xfrm>
        </p:spPr>
        <p:txBody>
          <a:bodyPr>
            <a:normAutofit/>
          </a:bodyPr>
          <a:lstStyle/>
          <a:p>
            <a:r>
              <a:rPr lang="en-US" dirty="0"/>
              <a:t>Session Docs</a:t>
            </a:r>
          </a:p>
        </p:txBody>
      </p:sp>
    </p:spTree>
    <p:extLst>
      <p:ext uri="{BB962C8B-B14F-4D97-AF65-F5344CB8AC3E}">
        <p14:creationId xmlns:p14="http://schemas.microsoft.com/office/powerpoint/2010/main" val="1580573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Session Doc?</a:t>
            </a:r>
            <a:endParaRPr lang="en-US" dirty="0"/>
          </a:p>
        </p:txBody>
      </p:sp>
      <p:sp>
        <p:nvSpPr>
          <p:cNvPr id="3" name="Content Placeholder 2"/>
          <p:cNvSpPr>
            <a:spLocks noGrp="1"/>
          </p:cNvSpPr>
          <p:nvPr>
            <p:ph idx="1"/>
          </p:nvPr>
        </p:nvSpPr>
        <p:spPr/>
        <p:txBody>
          <a:bodyPr/>
          <a:lstStyle/>
          <a:p>
            <a:r>
              <a:rPr lang="en-US" dirty="0" smtClean="0"/>
              <a:t>Primary debugging tool for </a:t>
            </a:r>
            <a:r>
              <a:rPr lang="en-US" dirty="0" smtClean="0"/>
              <a:t>rules.</a:t>
            </a:r>
            <a:endParaRPr lang="en-US" dirty="0" smtClean="0"/>
          </a:p>
          <a:p>
            <a:r>
              <a:rPr lang="en-US" dirty="0" smtClean="0"/>
              <a:t>Nearly impossible to debug rules without </a:t>
            </a:r>
            <a:r>
              <a:rPr lang="en-US" dirty="0" smtClean="0"/>
              <a:t>one.</a:t>
            </a:r>
            <a:endParaRPr lang="en-US" dirty="0" smtClean="0"/>
          </a:p>
          <a:p>
            <a:r>
              <a:rPr lang="en-US" dirty="0" smtClean="0"/>
              <a:t>It is a set of files that are interconnected to create a map of the rules objects, their values, and links from the given </a:t>
            </a:r>
            <a:r>
              <a:rPr lang="en-US" dirty="0" smtClean="0"/>
              <a:t>assessment.</a:t>
            </a:r>
            <a:endParaRPr lang="en-US" dirty="0"/>
          </a:p>
        </p:txBody>
      </p:sp>
    </p:spTree>
    <p:extLst>
      <p:ext uri="{BB962C8B-B14F-4D97-AF65-F5344CB8AC3E}">
        <p14:creationId xmlns:p14="http://schemas.microsoft.com/office/powerpoint/2010/main" val="31924355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Session Doc</a:t>
            </a:r>
            <a:endParaRPr lang="en-US" dirty="0"/>
          </a:p>
        </p:txBody>
      </p:sp>
      <p:sp>
        <p:nvSpPr>
          <p:cNvPr id="3" name="Content Placeholder 2"/>
          <p:cNvSpPr>
            <a:spLocks noGrp="1"/>
          </p:cNvSpPr>
          <p:nvPr>
            <p:ph idx="1"/>
          </p:nvPr>
        </p:nvSpPr>
        <p:spPr/>
        <p:txBody>
          <a:bodyPr/>
          <a:lstStyle/>
          <a:p>
            <a:r>
              <a:rPr lang="en-US" dirty="0" smtClean="0"/>
              <a:t>2 different ways to dump a rules session: command line and </a:t>
            </a:r>
            <a:r>
              <a:rPr lang="en-US" dirty="0" err="1" smtClean="0"/>
              <a:t>junit</a:t>
            </a:r>
            <a:r>
              <a:rPr lang="en-US" dirty="0" smtClean="0"/>
              <a:t>.</a:t>
            </a:r>
            <a:endParaRPr lang="en-US" dirty="0" smtClean="0"/>
          </a:p>
          <a:p>
            <a:r>
              <a:rPr lang="en-US" dirty="0" smtClean="0"/>
              <a:t>Command line uses a blob in the database to create a session doc for that specific </a:t>
            </a:r>
            <a:r>
              <a:rPr lang="en-US" dirty="0" smtClean="0"/>
              <a:t>assessment.</a:t>
            </a:r>
            <a:endParaRPr lang="en-US" dirty="0" smtClean="0"/>
          </a:p>
          <a:p>
            <a:r>
              <a:rPr lang="en-US" dirty="0" smtClean="0"/>
              <a:t>Junit uses the </a:t>
            </a:r>
            <a:r>
              <a:rPr lang="en-US" dirty="0" err="1" smtClean="0"/>
              <a:t>caseID</a:t>
            </a:r>
            <a:r>
              <a:rPr lang="en-US" dirty="0" smtClean="0"/>
              <a:t> to run a real time reassessment of the </a:t>
            </a:r>
            <a:r>
              <a:rPr lang="en-US" dirty="0" smtClean="0"/>
              <a:t>case.</a:t>
            </a:r>
            <a:endParaRPr lang="en-US" dirty="0"/>
          </a:p>
        </p:txBody>
      </p:sp>
    </p:spTree>
    <p:extLst>
      <p:ext uri="{BB962C8B-B14F-4D97-AF65-F5344CB8AC3E}">
        <p14:creationId xmlns:p14="http://schemas.microsoft.com/office/powerpoint/2010/main" val="16694850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Session Doc (Cont.)</a:t>
            </a:r>
            <a:endParaRPr lang="en-US" dirty="0"/>
          </a:p>
        </p:txBody>
      </p:sp>
      <p:sp>
        <p:nvSpPr>
          <p:cNvPr id="3" name="Content Placeholder 2"/>
          <p:cNvSpPr>
            <a:spLocks noGrp="1"/>
          </p:cNvSpPr>
          <p:nvPr>
            <p:ph idx="1"/>
          </p:nvPr>
        </p:nvSpPr>
        <p:spPr>
          <a:xfrm>
            <a:off x="228600" y="1600200"/>
            <a:ext cx="8610600" cy="4525963"/>
          </a:xfrm>
        </p:spPr>
        <p:txBody>
          <a:bodyPr/>
          <a:lstStyle/>
          <a:p>
            <a:r>
              <a:rPr lang="en-US" dirty="0" smtClean="0"/>
              <a:t>Command line: </a:t>
            </a:r>
            <a:r>
              <a:rPr lang="en-US" dirty="0" err="1" smtClean="0"/>
              <a:t>nfbuild</a:t>
            </a:r>
            <a:r>
              <a:rPr lang="en-US" dirty="0" smtClean="0"/>
              <a:t> </a:t>
            </a:r>
            <a:r>
              <a:rPr lang="en-US" dirty="0" err="1" smtClean="0"/>
              <a:t>creole.extract.ruleobjects</a:t>
            </a:r>
            <a:r>
              <a:rPr lang="en-US" dirty="0" smtClean="0"/>
              <a:t> -</a:t>
            </a:r>
            <a:r>
              <a:rPr lang="en-US" dirty="0" err="1" smtClean="0"/>
              <a:t>DcaseDeterminationID</a:t>
            </a:r>
            <a:r>
              <a:rPr lang="en-US" dirty="0" smtClean="0"/>
              <a:t> = &lt;</a:t>
            </a:r>
            <a:r>
              <a:rPr lang="en-US" dirty="0" err="1" smtClean="0"/>
              <a:t>creolecasedeterminationID</a:t>
            </a:r>
            <a:r>
              <a:rPr lang="en-US" dirty="0" smtClean="0"/>
              <a:t>&gt; -</a:t>
            </a:r>
            <a:r>
              <a:rPr lang="en-US" dirty="0" err="1" smtClean="0"/>
              <a:t>DoutputDir</a:t>
            </a:r>
            <a:r>
              <a:rPr lang="en-US" dirty="0" smtClean="0"/>
              <a:t> = &lt;file path</a:t>
            </a:r>
            <a:r>
              <a:rPr lang="en-US" dirty="0" smtClean="0"/>
              <a:t>&gt;.</a:t>
            </a: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843130"/>
            <a:ext cx="66103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505200"/>
            <a:ext cx="81153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5702595"/>
            <a:ext cx="1524000" cy="646331"/>
          </a:xfrm>
          <a:prstGeom prst="rect">
            <a:avLst/>
          </a:prstGeom>
          <a:noFill/>
          <a:ln>
            <a:solidFill>
              <a:schemeClr val="tx1"/>
            </a:solidFill>
          </a:ln>
        </p:spPr>
        <p:txBody>
          <a:bodyPr wrap="square" rtlCol="0">
            <a:spAutoFit/>
          </a:bodyPr>
          <a:lstStyle/>
          <a:p>
            <a:r>
              <a:rPr lang="en-US" dirty="0" smtClean="0"/>
              <a:t>ID for the session dump</a:t>
            </a:r>
            <a:endParaRPr lang="en-US" dirty="0"/>
          </a:p>
        </p:txBody>
      </p:sp>
      <p:sp>
        <p:nvSpPr>
          <p:cNvPr id="8" name="TextBox 7"/>
          <p:cNvSpPr txBox="1"/>
          <p:nvPr/>
        </p:nvSpPr>
        <p:spPr>
          <a:xfrm>
            <a:off x="4667250" y="5715000"/>
            <a:ext cx="1524000" cy="923330"/>
          </a:xfrm>
          <a:prstGeom prst="rect">
            <a:avLst/>
          </a:prstGeom>
          <a:noFill/>
          <a:ln>
            <a:solidFill>
              <a:schemeClr val="tx1"/>
            </a:solidFill>
          </a:ln>
        </p:spPr>
        <p:txBody>
          <a:bodyPr wrap="square" rtlCol="0">
            <a:spAutoFit/>
          </a:bodyPr>
          <a:lstStyle/>
          <a:p>
            <a:r>
              <a:rPr lang="en-US" dirty="0" smtClean="0"/>
              <a:t>ID for blob the command line parses</a:t>
            </a:r>
            <a:endParaRPr lang="en-US" dirty="0"/>
          </a:p>
        </p:txBody>
      </p:sp>
      <p:sp>
        <p:nvSpPr>
          <p:cNvPr id="9" name="TextBox 8"/>
          <p:cNvSpPr txBox="1"/>
          <p:nvPr/>
        </p:nvSpPr>
        <p:spPr>
          <a:xfrm>
            <a:off x="7315200" y="5702595"/>
            <a:ext cx="1524000" cy="923330"/>
          </a:xfrm>
          <a:prstGeom prst="rect">
            <a:avLst/>
          </a:prstGeom>
          <a:noFill/>
          <a:ln>
            <a:solidFill>
              <a:schemeClr val="tx1"/>
            </a:solidFill>
          </a:ln>
        </p:spPr>
        <p:txBody>
          <a:bodyPr wrap="square" rtlCol="0">
            <a:spAutoFit/>
          </a:bodyPr>
          <a:lstStyle/>
          <a:p>
            <a:r>
              <a:rPr lang="en-US" dirty="0" smtClean="0"/>
              <a:t>ID for blob the display rules use</a:t>
            </a:r>
            <a:endParaRPr lang="en-US" dirty="0"/>
          </a:p>
        </p:txBody>
      </p:sp>
      <p:sp>
        <p:nvSpPr>
          <p:cNvPr id="10" name="TextBox 9"/>
          <p:cNvSpPr txBox="1"/>
          <p:nvPr/>
        </p:nvSpPr>
        <p:spPr>
          <a:xfrm>
            <a:off x="2514600" y="5715000"/>
            <a:ext cx="1524000" cy="923330"/>
          </a:xfrm>
          <a:prstGeom prst="rect">
            <a:avLst/>
          </a:prstGeom>
          <a:noFill/>
          <a:ln>
            <a:solidFill>
              <a:schemeClr val="tx1"/>
            </a:solidFill>
          </a:ln>
        </p:spPr>
        <p:txBody>
          <a:bodyPr wrap="square" rtlCol="0">
            <a:spAutoFit/>
          </a:bodyPr>
          <a:lstStyle/>
          <a:p>
            <a:r>
              <a:rPr lang="en-US" dirty="0" smtClean="0"/>
              <a:t>CDAS1 is the current assessment</a:t>
            </a:r>
            <a:endParaRPr lang="en-US" dirty="0"/>
          </a:p>
        </p:txBody>
      </p:sp>
      <p:cxnSp>
        <p:nvCxnSpPr>
          <p:cNvPr id="6" name="Straight Arrow Connector 5"/>
          <p:cNvCxnSpPr/>
          <p:nvPr/>
        </p:nvCxnSpPr>
        <p:spPr>
          <a:xfrm flipV="1">
            <a:off x="1295400" y="5181600"/>
            <a:ext cx="838200" cy="5209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0"/>
          </p:cNvCxnSpPr>
          <p:nvPr/>
        </p:nvCxnSpPr>
        <p:spPr>
          <a:xfrm flipH="1" flipV="1">
            <a:off x="3162300" y="5257800"/>
            <a:ext cx="1143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0"/>
          </p:cNvCxnSpPr>
          <p:nvPr/>
        </p:nvCxnSpPr>
        <p:spPr>
          <a:xfrm flipH="1" flipV="1">
            <a:off x="5334000" y="5257800"/>
            <a:ext cx="9525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0"/>
          </p:cNvCxnSpPr>
          <p:nvPr/>
        </p:nvCxnSpPr>
        <p:spPr>
          <a:xfrm flipH="1" flipV="1">
            <a:off x="7239000" y="5257800"/>
            <a:ext cx="838200" cy="4447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210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&amp; Dynamic List</a:t>
            </a:r>
            <a:endParaRPr lang="en-US" dirty="0"/>
          </a:p>
        </p:txBody>
      </p:sp>
      <p:sp>
        <p:nvSpPr>
          <p:cNvPr id="3" name="Content Placeholder 2"/>
          <p:cNvSpPr>
            <a:spLocks noGrp="1"/>
          </p:cNvSpPr>
          <p:nvPr>
            <p:ph idx="1"/>
          </p:nvPr>
        </p:nvSpPr>
        <p:spPr/>
        <p:txBody>
          <a:bodyPr numCol="2">
            <a:normAutofit lnSpcReduction="10000"/>
          </a:bodyPr>
          <a:lstStyle/>
          <a:p>
            <a:pPr marL="0" indent="0">
              <a:buNone/>
            </a:pPr>
            <a:r>
              <a:rPr lang="en-US" sz="1200" dirty="0" smtClean="0"/>
              <a:t> &lt;Attribute name="</a:t>
            </a:r>
            <a:r>
              <a:rPr lang="en-US" sz="1200" dirty="0" err="1" smtClean="0"/>
              <a:t>hasNoYoungChildren</a:t>
            </a:r>
            <a:r>
              <a:rPr lang="en-US" sz="1200" dirty="0" smtClean="0"/>
              <a:t>"&gt;</a:t>
            </a:r>
          </a:p>
          <a:p>
            <a:pPr marL="0" indent="0">
              <a:buNone/>
            </a:pPr>
            <a:r>
              <a:rPr lang="en-US" sz="1200" dirty="0" smtClean="0"/>
              <a:t>      &lt;type&gt;</a:t>
            </a:r>
          </a:p>
          <a:p>
            <a:pPr marL="0" indent="0">
              <a:buNone/>
            </a:pPr>
            <a:r>
              <a:rPr lang="en-US" sz="1200" dirty="0" smtClean="0"/>
              <a:t>        &lt;</a:t>
            </a:r>
            <a:r>
              <a:rPr lang="en-US" sz="1200" dirty="0" err="1" smtClean="0"/>
              <a:t>javaclass</a:t>
            </a:r>
            <a:r>
              <a:rPr lang="en-US" sz="1200" dirty="0" smtClean="0"/>
              <a:t> name="Boolean"/&gt;</a:t>
            </a:r>
          </a:p>
          <a:p>
            <a:pPr marL="0" indent="0">
              <a:buNone/>
            </a:pPr>
            <a:r>
              <a:rPr lang="en-US" sz="1200" dirty="0" smtClean="0"/>
              <a:t>      &lt;/type&gt;</a:t>
            </a:r>
          </a:p>
          <a:p>
            <a:pPr marL="0" indent="0">
              <a:buNone/>
            </a:pPr>
            <a:r>
              <a:rPr lang="en-US" sz="1200" dirty="0" smtClean="0"/>
              <a:t>      &lt;derivation&gt;</a:t>
            </a:r>
          </a:p>
          <a:p>
            <a:pPr marL="0" indent="0">
              <a:buNone/>
            </a:pPr>
            <a:r>
              <a:rPr lang="en-US" sz="1200" dirty="0" smtClean="0"/>
              <a:t>&lt;all&gt;</a:t>
            </a:r>
          </a:p>
          <a:p>
            <a:pPr marL="0" indent="0">
              <a:buNone/>
            </a:pPr>
            <a:r>
              <a:rPr lang="en-US" sz="1200" dirty="0" smtClean="0"/>
              <a:t>          &lt;</a:t>
            </a:r>
            <a:r>
              <a:rPr lang="en-US" sz="1200" dirty="0" err="1" smtClean="0"/>
              <a:t>dynamiclist</a:t>
            </a:r>
            <a:r>
              <a:rPr lang="en-US" sz="1200" dirty="0" smtClean="0"/>
              <a:t>&gt;</a:t>
            </a:r>
          </a:p>
          <a:p>
            <a:pPr marL="0" indent="0">
              <a:buNone/>
            </a:pPr>
            <a:r>
              <a:rPr lang="en-US" sz="1200" dirty="0" smtClean="0"/>
              <a:t>            &lt;list&gt;</a:t>
            </a:r>
          </a:p>
          <a:p>
            <a:pPr marL="0" indent="0">
              <a:buNone/>
            </a:pPr>
            <a:r>
              <a:rPr lang="en-US" sz="1200" dirty="0" smtClean="0"/>
              <a:t>              &lt;reference attribute="children"/&gt;</a:t>
            </a:r>
          </a:p>
          <a:p>
            <a:pPr marL="0" indent="0">
              <a:buNone/>
            </a:pPr>
            <a:r>
              <a:rPr lang="en-US" sz="1200" dirty="0" smtClean="0"/>
              <a:t>            &lt;/list&gt;</a:t>
            </a:r>
          </a:p>
          <a:p>
            <a:pPr marL="0" indent="0">
              <a:buNone/>
            </a:pPr>
            <a:r>
              <a:rPr lang="en-US" sz="1200" dirty="0" smtClean="0"/>
              <a:t>            &lt;</a:t>
            </a:r>
            <a:r>
              <a:rPr lang="en-US" sz="1200" dirty="0" err="1" smtClean="0"/>
              <a:t>listitemexpression</a:t>
            </a:r>
            <a:r>
              <a:rPr lang="en-US" sz="1200" dirty="0" smtClean="0"/>
              <a:t>&gt;</a:t>
            </a:r>
          </a:p>
          <a:p>
            <a:pPr marL="0" indent="0">
              <a:buNone/>
            </a:pPr>
            <a:r>
              <a:rPr lang="en-US" sz="1200" dirty="0" smtClean="0"/>
              <a:t>              &lt;compare comparison</a:t>
            </a:r>
            <a:r>
              <a:rPr lang="en-US" sz="1200" b="1" dirty="0" smtClean="0"/>
              <a:t>="&amp;</a:t>
            </a:r>
            <a:r>
              <a:rPr lang="en-US" sz="1200" b="1" dirty="0" err="1" smtClean="0"/>
              <a:t>gt</a:t>
            </a:r>
            <a:r>
              <a:rPr lang="en-US" sz="1200" b="1" dirty="0" smtClean="0"/>
              <a:t>;"&gt;</a:t>
            </a:r>
          </a:p>
          <a:p>
            <a:pPr marL="0" indent="0">
              <a:buNone/>
            </a:pPr>
            <a:r>
              <a:rPr lang="en-US" sz="1200" dirty="0" smtClean="0"/>
              <a:t>                &lt;reference attribute="age"&gt;</a:t>
            </a:r>
          </a:p>
          <a:p>
            <a:pPr marL="0" indent="0">
              <a:buNone/>
            </a:pPr>
            <a:r>
              <a:rPr lang="en-US" sz="1200" dirty="0" smtClean="0"/>
              <a:t>                  </a:t>
            </a:r>
            <a:r>
              <a:rPr lang="en-US" sz="1200" b="1" dirty="0" smtClean="0"/>
              <a:t>&lt;current/&gt;</a:t>
            </a:r>
          </a:p>
          <a:p>
            <a:pPr marL="0" indent="0">
              <a:buNone/>
            </a:pPr>
            <a:r>
              <a:rPr lang="en-US" sz="1200" dirty="0" smtClean="0"/>
              <a:t>                &lt;/reference&gt;</a:t>
            </a:r>
          </a:p>
          <a:p>
            <a:pPr marL="0" indent="0">
              <a:buNone/>
            </a:pPr>
            <a:r>
              <a:rPr lang="en-US" sz="1200" dirty="0" smtClean="0"/>
              <a:t>                &lt;Number value="5"/&gt;</a:t>
            </a:r>
          </a:p>
          <a:p>
            <a:pPr marL="0" indent="0">
              <a:buNone/>
            </a:pPr>
            <a:r>
              <a:rPr lang="en-US" sz="1200" dirty="0" smtClean="0"/>
              <a:t>              &lt;/compare&gt;</a:t>
            </a:r>
          </a:p>
          <a:p>
            <a:pPr marL="0" indent="0">
              <a:buNone/>
            </a:pPr>
            <a:r>
              <a:rPr lang="en-US" sz="1200" dirty="0" smtClean="0"/>
              <a:t>            &lt;/</a:t>
            </a:r>
            <a:r>
              <a:rPr lang="en-US" sz="1200" dirty="0" err="1" smtClean="0"/>
              <a:t>listitemexpression</a:t>
            </a:r>
            <a:r>
              <a:rPr lang="en-US" sz="1200" dirty="0" smtClean="0"/>
              <a:t>&gt;</a:t>
            </a:r>
          </a:p>
          <a:p>
            <a:pPr marL="0" indent="0">
              <a:buNone/>
            </a:pPr>
            <a:r>
              <a:rPr lang="en-US" sz="1200" dirty="0" smtClean="0"/>
              <a:t>          &lt;/</a:t>
            </a:r>
            <a:r>
              <a:rPr lang="en-US" sz="1200" dirty="0" err="1" smtClean="0"/>
              <a:t>dynamiclist</a:t>
            </a:r>
            <a:r>
              <a:rPr lang="en-US" sz="1200" dirty="0" smtClean="0"/>
              <a:t>&gt;</a:t>
            </a:r>
          </a:p>
          <a:p>
            <a:pPr marL="0" indent="0">
              <a:buNone/>
            </a:pPr>
            <a:r>
              <a:rPr lang="en-US" sz="1200" dirty="0" smtClean="0"/>
              <a:t>&lt;/all&gt;</a:t>
            </a:r>
          </a:p>
          <a:p>
            <a:pPr marL="0" indent="0">
              <a:buNone/>
            </a:pPr>
            <a:r>
              <a:rPr lang="en-US" sz="1200" dirty="0" smtClean="0"/>
              <a:t>      &lt;/derivation&gt;</a:t>
            </a:r>
          </a:p>
          <a:p>
            <a:pPr marL="0" indent="0">
              <a:buNone/>
            </a:pPr>
            <a:r>
              <a:rPr lang="en-US" sz="1200" dirty="0" smtClean="0"/>
              <a:t>&lt;/Attribute&gt;</a:t>
            </a:r>
          </a:p>
          <a:p>
            <a:pPr marL="0" indent="0">
              <a:buNone/>
            </a:pPr>
            <a:endParaRPr lang="en-US" sz="1200" dirty="0"/>
          </a:p>
          <a:p>
            <a:pPr marL="0" indent="0">
              <a:buNone/>
            </a:pPr>
            <a:endParaRPr lang="en-US" sz="1200" dirty="0" smtClean="0"/>
          </a:p>
          <a:p>
            <a:pPr marL="0" indent="0">
              <a:buNone/>
            </a:pPr>
            <a:r>
              <a:rPr lang="en-US" sz="1200" b="1" dirty="0"/>
              <a:t>S</a:t>
            </a:r>
            <a:r>
              <a:rPr lang="en-US" sz="1200" b="1" dirty="0" smtClean="0"/>
              <a:t>tructure</a:t>
            </a:r>
          </a:p>
          <a:p>
            <a:pPr marL="0" indent="0">
              <a:buNone/>
            </a:pPr>
            <a:endParaRPr lang="en-US" sz="1200" dirty="0"/>
          </a:p>
          <a:p>
            <a:pPr marL="0" indent="0">
              <a:buNone/>
            </a:pPr>
            <a:r>
              <a:rPr lang="en-US" sz="1200" dirty="0" smtClean="0"/>
              <a:t>&lt;list&gt;</a:t>
            </a:r>
          </a:p>
          <a:p>
            <a:pPr marL="0" indent="0">
              <a:buNone/>
            </a:pPr>
            <a:r>
              <a:rPr lang="en-US" sz="1200" dirty="0" smtClean="0"/>
              <a:t>(list to be processed)</a:t>
            </a:r>
            <a:endParaRPr lang="en-US" sz="1200" dirty="0"/>
          </a:p>
          <a:p>
            <a:pPr marL="0" indent="0">
              <a:buNone/>
            </a:pPr>
            <a:r>
              <a:rPr lang="en-US" sz="1200" dirty="0" smtClean="0"/>
              <a:t>&lt;/list&gt;</a:t>
            </a:r>
          </a:p>
          <a:p>
            <a:pPr marL="0" indent="0">
              <a:buNone/>
            </a:pPr>
            <a:r>
              <a:rPr lang="en-US" sz="1200" dirty="0" smtClean="0"/>
              <a:t>&lt;</a:t>
            </a:r>
            <a:r>
              <a:rPr lang="en-US" sz="1200" dirty="0" err="1" smtClean="0"/>
              <a:t>listitemexpression</a:t>
            </a:r>
            <a:r>
              <a:rPr lang="en-US" sz="1200" dirty="0" smtClean="0"/>
              <a:t>&gt;</a:t>
            </a:r>
          </a:p>
          <a:p>
            <a:pPr marL="0" indent="0">
              <a:buNone/>
            </a:pPr>
            <a:r>
              <a:rPr lang="en-US" sz="1200" dirty="0" smtClean="0"/>
              <a:t>(processing logic)</a:t>
            </a:r>
          </a:p>
          <a:p>
            <a:pPr marL="0" indent="0">
              <a:buNone/>
            </a:pPr>
            <a:r>
              <a:rPr lang="en-US" sz="1200" dirty="0" smtClean="0"/>
              <a:t>&lt;</a:t>
            </a:r>
            <a:r>
              <a:rPr lang="en-US" sz="1200" dirty="0" err="1" smtClean="0"/>
              <a:t>listitemexpression</a:t>
            </a:r>
            <a:r>
              <a:rPr lang="en-US" sz="1200" dirty="0" smtClean="0"/>
              <a:t>&gt;</a:t>
            </a:r>
          </a:p>
          <a:p>
            <a:pPr marL="0" indent="0">
              <a:buNone/>
            </a:pPr>
            <a:endParaRPr lang="en-US" sz="1200" dirty="0"/>
          </a:p>
          <a:p>
            <a:pPr marL="0" indent="0">
              <a:buNone/>
            </a:pPr>
            <a:endParaRPr lang="en-US" sz="1200" dirty="0" smtClean="0"/>
          </a:p>
          <a:p>
            <a:pPr marL="0" indent="0">
              <a:buNone/>
            </a:pPr>
            <a:endParaRPr lang="en-US" sz="1200" dirty="0" smtClean="0"/>
          </a:p>
          <a:p>
            <a:pPr marL="0" indent="0">
              <a:buNone/>
            </a:pPr>
            <a:endParaRPr lang="en-US" sz="1200" dirty="0"/>
          </a:p>
          <a:p>
            <a:pPr marL="0" indent="0">
              <a:buNone/>
            </a:pPr>
            <a:r>
              <a:rPr lang="en-US" sz="1200" b="1" dirty="0" err="1"/>
              <a:t>curam.creole.expression.immediateexceptionreporting</a:t>
            </a:r>
            <a:endParaRPr lang="en-US" sz="1200" b="1" dirty="0" smtClean="0"/>
          </a:p>
          <a:p>
            <a:pPr marL="0" indent="0">
              <a:buNone/>
            </a:pPr>
            <a:endParaRPr lang="en-US" sz="1200" dirty="0"/>
          </a:p>
          <a:p>
            <a:pPr marL="0" indent="0">
              <a:buNone/>
            </a:pPr>
            <a:r>
              <a:rPr lang="en-US" sz="1200" dirty="0" err="1" smtClean="0"/>
              <a:t>True,error</a:t>
            </a:r>
            <a:r>
              <a:rPr lang="en-US" sz="1200" dirty="0" smtClean="0"/>
              <a:t>, false - &gt; false        ||  </a:t>
            </a:r>
            <a:r>
              <a:rPr lang="en-US" sz="1200" dirty="0" err="1" smtClean="0"/>
              <a:t>true,error,true</a:t>
            </a:r>
            <a:r>
              <a:rPr lang="en-US" sz="1200" dirty="0" smtClean="0"/>
              <a:t>   - error</a:t>
            </a:r>
          </a:p>
          <a:p>
            <a:pPr marL="0" indent="0">
              <a:buNone/>
            </a:pPr>
            <a:endParaRPr lang="en-US" sz="1200" dirty="0" smtClean="0"/>
          </a:p>
          <a:p>
            <a:pPr marL="0" indent="0">
              <a:buNone/>
            </a:pPr>
            <a:r>
              <a:rPr lang="en-US" sz="1200" dirty="0" smtClean="0"/>
              <a:t>A </a:t>
            </a:r>
            <a:r>
              <a:rPr lang="en-US" sz="1200" dirty="0" err="1"/>
              <a:t>dynamiclist</a:t>
            </a:r>
            <a:r>
              <a:rPr lang="en-US" sz="1200" dirty="0"/>
              <a:t> can be used when the number of items in the desired list is not known as design time</a:t>
            </a:r>
            <a:endParaRPr lang="en-US" sz="1200" dirty="0" smtClean="0"/>
          </a:p>
        </p:txBody>
      </p:sp>
      <p:sp>
        <p:nvSpPr>
          <p:cNvPr id="4" name="Right Arrow 3"/>
          <p:cNvSpPr/>
          <p:nvPr/>
        </p:nvSpPr>
        <p:spPr>
          <a:xfrm rot="10445141">
            <a:off x="3291891" y="3240306"/>
            <a:ext cx="1131841" cy="265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9614126">
            <a:off x="3222366" y="4006714"/>
            <a:ext cx="1131841" cy="265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2704815">
            <a:off x="1831419" y="4933277"/>
            <a:ext cx="2235809" cy="66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62200" y="5562545"/>
            <a:ext cx="2514600" cy="369332"/>
          </a:xfrm>
          <a:prstGeom prst="rect">
            <a:avLst/>
          </a:prstGeom>
          <a:noFill/>
        </p:spPr>
        <p:txBody>
          <a:bodyPr wrap="square" rtlCol="0">
            <a:spAutoFit/>
          </a:bodyPr>
          <a:lstStyle/>
          <a:p>
            <a:r>
              <a:rPr lang="en-US" dirty="0" smtClean="0"/>
              <a:t>Item currently processed</a:t>
            </a:r>
            <a:endParaRPr lang="en-US" dirty="0"/>
          </a:p>
        </p:txBody>
      </p:sp>
    </p:spTree>
    <p:extLst>
      <p:ext uri="{BB962C8B-B14F-4D97-AF65-F5344CB8AC3E}">
        <p14:creationId xmlns:p14="http://schemas.microsoft.com/office/powerpoint/2010/main" val="196329341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Session Doc (Cont.)</a:t>
            </a:r>
            <a:endParaRPr lang="en-US" dirty="0"/>
          </a:p>
        </p:txBody>
      </p:sp>
      <p:sp>
        <p:nvSpPr>
          <p:cNvPr id="3" name="Content Placeholder 2"/>
          <p:cNvSpPr>
            <a:spLocks noGrp="1"/>
          </p:cNvSpPr>
          <p:nvPr>
            <p:ph idx="1"/>
          </p:nvPr>
        </p:nvSpPr>
        <p:spPr>
          <a:xfrm>
            <a:off x="228600" y="1600200"/>
            <a:ext cx="8610600" cy="4525963"/>
          </a:xfrm>
        </p:spPr>
        <p:txBody>
          <a:bodyPr/>
          <a:lstStyle/>
          <a:p>
            <a:r>
              <a:rPr lang="en-US" dirty="0" smtClean="0"/>
              <a:t>Junit: HCRSessionDumper.java, others for </a:t>
            </a:r>
            <a:r>
              <a:rPr lang="en-US" dirty="0" smtClean="0"/>
              <a:t>P26.</a:t>
            </a:r>
            <a:endParaRPr lang="en-US" dirty="0" smtClean="0"/>
          </a:p>
          <a:p>
            <a:r>
              <a:rPr lang="en-US" dirty="0" smtClean="0"/>
              <a:t>Enter </a:t>
            </a:r>
            <a:r>
              <a:rPr lang="en-US" dirty="0" err="1" smtClean="0"/>
              <a:t>caseID’s</a:t>
            </a:r>
            <a:r>
              <a:rPr lang="en-US" dirty="0" smtClean="0"/>
              <a:t> for the appropriate case level then run as a </a:t>
            </a:r>
            <a:r>
              <a:rPr lang="en-US" dirty="0" err="1" smtClean="0"/>
              <a:t>junit</a:t>
            </a:r>
            <a:r>
              <a:rPr lang="en-US" dirty="0" smtClean="0"/>
              <a: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76600"/>
            <a:ext cx="6793562"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62260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vs Junit</a:t>
            </a:r>
            <a:endParaRPr lang="en-US" dirty="0"/>
          </a:p>
        </p:txBody>
      </p:sp>
      <p:sp>
        <p:nvSpPr>
          <p:cNvPr id="3" name="Content Placeholder 2"/>
          <p:cNvSpPr>
            <a:spLocks noGrp="1"/>
          </p:cNvSpPr>
          <p:nvPr>
            <p:ph idx="1"/>
          </p:nvPr>
        </p:nvSpPr>
        <p:spPr>
          <a:xfrm>
            <a:off x="228600" y="1600200"/>
            <a:ext cx="8610600" cy="4800600"/>
          </a:xfrm>
        </p:spPr>
        <p:txBody>
          <a:bodyPr>
            <a:normAutofit fontScale="92500" lnSpcReduction="10000"/>
          </a:bodyPr>
          <a:lstStyle/>
          <a:p>
            <a:r>
              <a:rPr lang="en-US" dirty="0" smtClean="0"/>
              <a:t>The command line method is less detailed since it is coming from a blob. The </a:t>
            </a:r>
            <a:r>
              <a:rPr lang="en-US" dirty="0" err="1" smtClean="0"/>
              <a:t>junit</a:t>
            </a:r>
            <a:r>
              <a:rPr lang="en-US" dirty="0" smtClean="0"/>
              <a:t> method runs a reassessment and captures all attribute values.</a:t>
            </a:r>
          </a:p>
          <a:p>
            <a:r>
              <a:rPr lang="en-US" dirty="0" smtClean="0"/>
              <a:t>Junit can only be used in your local, does not work for prod staging and debug schemas.</a:t>
            </a:r>
          </a:p>
          <a:p>
            <a:r>
              <a:rPr lang="en-US" dirty="0" smtClean="0"/>
              <a:t>Command line cannot be used if there is an unhandled server exception in the rules.</a:t>
            </a:r>
          </a:p>
          <a:p>
            <a:r>
              <a:rPr lang="en-US" dirty="0" smtClean="0"/>
              <a:t>Junit method needs to be ran strategically due to database records being created at various stages of the workflow.</a:t>
            </a:r>
            <a:endParaRPr lang="en-US" dirty="0"/>
          </a:p>
        </p:txBody>
      </p:sp>
    </p:spTree>
    <p:extLst>
      <p:ext uri="{BB962C8B-B14F-4D97-AF65-F5344CB8AC3E}">
        <p14:creationId xmlns:p14="http://schemas.microsoft.com/office/powerpoint/2010/main" val="29638419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vs Junit (Cont.)</a:t>
            </a:r>
            <a:endParaRPr lang="en-US" dirty="0"/>
          </a:p>
        </p:txBody>
      </p:sp>
      <p:sp>
        <p:nvSpPr>
          <p:cNvPr id="3" name="Content Placeholder 2"/>
          <p:cNvSpPr>
            <a:spLocks noGrp="1"/>
          </p:cNvSpPr>
          <p:nvPr>
            <p:ph idx="1"/>
          </p:nvPr>
        </p:nvSpPr>
        <p:spPr>
          <a:xfrm>
            <a:off x="228600" y="1600200"/>
            <a:ext cx="8610600" cy="4800600"/>
          </a:xfrm>
        </p:spPr>
        <p:txBody>
          <a:bodyPr>
            <a:normAutofit/>
          </a:bodyPr>
          <a:lstStyle/>
          <a:p>
            <a:r>
              <a:rPr lang="en-US" dirty="0" smtClean="0"/>
              <a:t>For the command line method, the session doc is created in the </a:t>
            </a:r>
            <a:r>
              <a:rPr lang="en-US" dirty="0" err="1" smtClean="0"/>
              <a:t>specificed</a:t>
            </a:r>
            <a:r>
              <a:rPr lang="en-US" dirty="0" smtClean="0"/>
              <a:t> –</a:t>
            </a:r>
            <a:r>
              <a:rPr lang="en-US" dirty="0" err="1" smtClean="0"/>
              <a:t>DoutputDir</a:t>
            </a:r>
            <a:r>
              <a:rPr lang="en-US" dirty="0" smtClean="0"/>
              <a:t>.</a:t>
            </a:r>
            <a:endParaRPr lang="en-US" dirty="0" smtClean="0"/>
          </a:p>
          <a:p>
            <a:r>
              <a:rPr lang="en-US" dirty="0" smtClean="0"/>
              <a:t>For the </a:t>
            </a:r>
            <a:r>
              <a:rPr lang="en-US" dirty="0" err="1" smtClean="0"/>
              <a:t>junit</a:t>
            </a:r>
            <a:r>
              <a:rPr lang="en-US" dirty="0" smtClean="0"/>
              <a:t> method, the session doc is created in the server build folder build/tests/</a:t>
            </a:r>
            <a:r>
              <a:rPr lang="en-US" dirty="0" err="1" smtClean="0"/>
              <a:t>RulesSessionDoc</a:t>
            </a:r>
            <a:r>
              <a:rPr lang="en-US" dirty="0" smtClean="0"/>
              <a:t>/.</a:t>
            </a:r>
            <a:endParaRPr lang="en-US" dirty="0"/>
          </a:p>
        </p:txBody>
      </p:sp>
    </p:spTree>
    <p:extLst>
      <p:ext uri="{BB962C8B-B14F-4D97-AF65-F5344CB8AC3E}">
        <p14:creationId xmlns:p14="http://schemas.microsoft.com/office/powerpoint/2010/main" val="11525543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start on a Session Doc</a:t>
            </a:r>
            <a:endParaRPr lang="en-US" dirty="0"/>
          </a:p>
        </p:txBody>
      </p:sp>
      <p:sp>
        <p:nvSpPr>
          <p:cNvPr id="3" name="Content Placeholder 2"/>
          <p:cNvSpPr>
            <a:spLocks noGrp="1"/>
          </p:cNvSpPr>
          <p:nvPr>
            <p:ph idx="1"/>
          </p:nvPr>
        </p:nvSpPr>
        <p:spPr>
          <a:xfrm>
            <a:off x="152400" y="1600200"/>
            <a:ext cx="8839200" cy="4800600"/>
          </a:xfrm>
        </p:spPr>
        <p:txBody>
          <a:bodyPr>
            <a:normAutofit/>
          </a:bodyPr>
          <a:lstStyle/>
          <a:p>
            <a:r>
              <a:rPr lang="en-US" sz="2800" dirty="0" err="1" smtClean="0"/>
              <a:t>Applcation</a:t>
            </a:r>
            <a:r>
              <a:rPr lang="en-US" sz="2800" dirty="0" smtClean="0"/>
              <a:t> case: </a:t>
            </a:r>
            <a:r>
              <a:rPr lang="en-US" sz="2800" dirty="0" err="1" smtClean="0"/>
              <a:t>HealthCareCheckEligibilityRuleSet</a:t>
            </a:r>
            <a:r>
              <a:rPr lang="en-US" sz="2800" dirty="0" smtClean="0"/>
              <a:t>.</a:t>
            </a:r>
            <a:endParaRPr lang="en-US" sz="2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95600"/>
            <a:ext cx="725805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1265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to start on a Session Doc (Cont.)</a:t>
            </a:r>
            <a:endParaRPr lang="en-US" dirty="0"/>
          </a:p>
        </p:txBody>
      </p:sp>
      <p:sp>
        <p:nvSpPr>
          <p:cNvPr id="3" name="Content Placeholder 2"/>
          <p:cNvSpPr>
            <a:spLocks noGrp="1"/>
          </p:cNvSpPr>
          <p:nvPr>
            <p:ph idx="1"/>
          </p:nvPr>
        </p:nvSpPr>
        <p:spPr>
          <a:xfrm>
            <a:off x="152400" y="1600200"/>
            <a:ext cx="8839200" cy="4800600"/>
          </a:xfrm>
        </p:spPr>
        <p:txBody>
          <a:bodyPr>
            <a:normAutofit/>
          </a:bodyPr>
          <a:lstStyle/>
          <a:p>
            <a:r>
              <a:rPr lang="en-US" dirty="0" smtClean="0"/>
              <a:t>Integrated case: </a:t>
            </a:r>
            <a:r>
              <a:rPr lang="en-US" dirty="0" err="1"/>
              <a:t>ProductCase</a:t>
            </a:r>
            <a:r>
              <a:rPr lang="en-US" dirty="0"/>
              <a:t> of the program causing the </a:t>
            </a:r>
            <a:r>
              <a:rPr lang="en-US" dirty="0" smtClean="0"/>
              <a:t>issue </a:t>
            </a:r>
            <a:r>
              <a:rPr lang="en-US" dirty="0"/>
              <a:t>AND created from </a:t>
            </a:r>
            <a:r>
              <a:rPr lang="en-US" dirty="0" smtClean="0"/>
              <a:t>the Program rule </a:t>
            </a:r>
            <a:r>
              <a:rPr lang="en-US" dirty="0" smtClean="0"/>
              <a:t>set.</a:t>
            </a:r>
            <a:endParaRPr lang="en-US" dirty="0" smtClean="0"/>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200400"/>
            <a:ext cx="6553200" cy="3501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66865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to start on a Session Doc (Cont.)</a:t>
            </a:r>
            <a:endParaRPr lang="en-US" dirty="0"/>
          </a:p>
        </p:txBody>
      </p:sp>
      <p:sp>
        <p:nvSpPr>
          <p:cNvPr id="3" name="Content Placeholder 2"/>
          <p:cNvSpPr>
            <a:spLocks noGrp="1"/>
          </p:cNvSpPr>
          <p:nvPr>
            <p:ph idx="1"/>
          </p:nvPr>
        </p:nvSpPr>
        <p:spPr>
          <a:xfrm>
            <a:off x="152400" y="1600200"/>
            <a:ext cx="8839200" cy="4800600"/>
          </a:xfrm>
        </p:spPr>
        <p:txBody>
          <a:bodyPr>
            <a:normAutofit/>
          </a:bodyPr>
          <a:lstStyle/>
          <a:p>
            <a:r>
              <a:rPr lang="en-US" dirty="0" smtClean="0"/>
              <a:t>Product delivery case – eligibility rules : </a:t>
            </a:r>
            <a:r>
              <a:rPr lang="en-US" dirty="0" err="1" smtClean="0"/>
              <a:t>ProductCase</a:t>
            </a:r>
            <a:r>
              <a:rPr lang="en-US" dirty="0" smtClean="0"/>
              <a:t> of the program causing the </a:t>
            </a:r>
            <a:r>
              <a:rPr lang="en-US" dirty="0" smtClean="0"/>
              <a:t>issue.</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95600"/>
            <a:ext cx="878205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4970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to start on a Session Doc (Cont.)</a:t>
            </a:r>
            <a:endParaRPr lang="en-US" dirty="0"/>
          </a:p>
        </p:txBody>
      </p:sp>
      <p:sp>
        <p:nvSpPr>
          <p:cNvPr id="3" name="Content Placeholder 2"/>
          <p:cNvSpPr>
            <a:spLocks noGrp="1"/>
          </p:cNvSpPr>
          <p:nvPr>
            <p:ph idx="1"/>
          </p:nvPr>
        </p:nvSpPr>
        <p:spPr>
          <a:xfrm>
            <a:off x="152400" y="1600200"/>
            <a:ext cx="8839200" cy="4800600"/>
          </a:xfrm>
        </p:spPr>
        <p:txBody>
          <a:bodyPr>
            <a:normAutofit/>
          </a:bodyPr>
          <a:lstStyle/>
          <a:p>
            <a:r>
              <a:rPr lang="en-US" sz="2400" dirty="0" smtClean="0"/>
              <a:t>Product delivery case –display rules : the screen that is causing the error AND created from the </a:t>
            </a:r>
            <a:r>
              <a:rPr lang="en-US" sz="2400" dirty="0" err="1" smtClean="0"/>
              <a:t>ProductEligiibilityEntitlementRuleSet</a:t>
            </a:r>
            <a:r>
              <a:rPr lang="en-US" sz="2400" dirty="0" smtClean="0"/>
              <a:t>.</a:t>
            </a:r>
            <a:endParaRPr lang="en-US" sz="2400"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587256"/>
            <a:ext cx="6065745" cy="4144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3310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a Session Doc</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05" y="2470666"/>
            <a:ext cx="8677276" cy="3285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14400" y="1905000"/>
            <a:ext cx="1524000" cy="646331"/>
          </a:xfrm>
          <a:prstGeom prst="rect">
            <a:avLst/>
          </a:prstGeom>
          <a:noFill/>
          <a:ln>
            <a:solidFill>
              <a:schemeClr val="tx1"/>
            </a:solidFill>
          </a:ln>
        </p:spPr>
        <p:txBody>
          <a:bodyPr wrap="square" rtlCol="0">
            <a:spAutoFit/>
          </a:bodyPr>
          <a:lstStyle/>
          <a:p>
            <a:r>
              <a:rPr lang="en-US" dirty="0" smtClean="0"/>
              <a:t>Name of attribute</a:t>
            </a:r>
            <a:endParaRPr lang="en-US" dirty="0"/>
          </a:p>
        </p:txBody>
      </p:sp>
      <p:sp>
        <p:nvSpPr>
          <p:cNvPr id="8" name="TextBox 7"/>
          <p:cNvSpPr txBox="1"/>
          <p:nvPr/>
        </p:nvSpPr>
        <p:spPr>
          <a:xfrm>
            <a:off x="3532335" y="1905000"/>
            <a:ext cx="1516357" cy="646331"/>
          </a:xfrm>
          <a:prstGeom prst="rect">
            <a:avLst/>
          </a:prstGeom>
          <a:noFill/>
          <a:ln>
            <a:solidFill>
              <a:schemeClr val="tx1"/>
            </a:solidFill>
          </a:ln>
        </p:spPr>
        <p:txBody>
          <a:bodyPr wrap="square" rtlCol="0">
            <a:spAutoFit/>
          </a:bodyPr>
          <a:lstStyle/>
          <a:p>
            <a:r>
              <a:rPr lang="en-US" dirty="0" smtClean="0"/>
              <a:t>Return type of attribute</a:t>
            </a:r>
            <a:endParaRPr lang="en-US" dirty="0"/>
          </a:p>
        </p:txBody>
      </p:sp>
      <p:sp>
        <p:nvSpPr>
          <p:cNvPr id="9" name="TextBox 8"/>
          <p:cNvSpPr txBox="1"/>
          <p:nvPr/>
        </p:nvSpPr>
        <p:spPr>
          <a:xfrm>
            <a:off x="7401924" y="1904999"/>
            <a:ext cx="1516357" cy="646331"/>
          </a:xfrm>
          <a:prstGeom prst="rect">
            <a:avLst/>
          </a:prstGeom>
          <a:noFill/>
          <a:ln>
            <a:solidFill>
              <a:schemeClr val="tx1"/>
            </a:solidFill>
          </a:ln>
        </p:spPr>
        <p:txBody>
          <a:bodyPr wrap="square" rtlCol="0">
            <a:spAutoFit/>
          </a:bodyPr>
          <a:lstStyle/>
          <a:p>
            <a:r>
              <a:rPr lang="en-US" dirty="0" smtClean="0"/>
              <a:t>Return value of attribute</a:t>
            </a:r>
            <a:endParaRPr lang="en-US" dirty="0"/>
          </a:p>
        </p:txBody>
      </p:sp>
      <p:sp>
        <p:nvSpPr>
          <p:cNvPr id="10" name="TextBox 9"/>
          <p:cNvSpPr txBox="1"/>
          <p:nvPr/>
        </p:nvSpPr>
        <p:spPr>
          <a:xfrm>
            <a:off x="5585636" y="1766500"/>
            <a:ext cx="1371601" cy="923330"/>
          </a:xfrm>
          <a:prstGeom prst="rect">
            <a:avLst/>
          </a:prstGeom>
          <a:noFill/>
          <a:ln>
            <a:solidFill>
              <a:schemeClr val="tx1"/>
            </a:solidFill>
          </a:ln>
        </p:spPr>
        <p:txBody>
          <a:bodyPr wrap="square" rtlCol="0">
            <a:spAutoFit/>
          </a:bodyPr>
          <a:lstStyle/>
          <a:p>
            <a:pPr algn="ctr"/>
            <a:r>
              <a:rPr lang="en-US" dirty="0" smtClean="0"/>
              <a:t>Calculated </a:t>
            </a:r>
          </a:p>
          <a:p>
            <a:pPr algn="ctr"/>
            <a:r>
              <a:rPr lang="en-US" dirty="0" smtClean="0"/>
              <a:t>or </a:t>
            </a:r>
          </a:p>
          <a:p>
            <a:pPr algn="ctr"/>
            <a:r>
              <a:rPr lang="en-US" dirty="0" smtClean="0"/>
              <a:t>Specified</a:t>
            </a:r>
            <a:endParaRPr lang="en-US" dirty="0"/>
          </a:p>
        </p:txBody>
      </p:sp>
    </p:spTree>
    <p:extLst>
      <p:ext uri="{BB962C8B-B14F-4D97-AF65-F5344CB8AC3E}">
        <p14:creationId xmlns:p14="http://schemas.microsoft.com/office/powerpoint/2010/main" val="3105725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Read a Session </a:t>
            </a:r>
            <a:r>
              <a:rPr lang="en-US" dirty="0" smtClean="0"/>
              <a:t>Doc (Cont.)</a:t>
            </a:r>
            <a:endParaRPr lang="en-US" dirty="0"/>
          </a:p>
        </p:txBody>
      </p:sp>
      <p:sp>
        <p:nvSpPr>
          <p:cNvPr id="3" name="Content Placeholder 2"/>
          <p:cNvSpPr>
            <a:spLocks noGrp="1"/>
          </p:cNvSpPr>
          <p:nvPr>
            <p:ph idx="1"/>
          </p:nvPr>
        </p:nvSpPr>
        <p:spPr/>
        <p:txBody>
          <a:bodyPr>
            <a:normAutofit lnSpcReduction="10000"/>
          </a:bodyPr>
          <a:lstStyle/>
          <a:p>
            <a:r>
              <a:rPr lang="en-US" dirty="0" smtClean="0"/>
              <a:t>Attribute status:</a:t>
            </a:r>
          </a:p>
          <a:p>
            <a:pPr lvl="1"/>
            <a:r>
              <a:rPr lang="en-US" dirty="0" smtClean="0"/>
              <a:t>Calculated - the logic that shows in the session doc is what created the return </a:t>
            </a:r>
            <a:r>
              <a:rPr lang="en-US" dirty="0" smtClean="0"/>
              <a:t>value.</a:t>
            </a:r>
            <a:endParaRPr lang="en-US" dirty="0" smtClean="0"/>
          </a:p>
          <a:p>
            <a:pPr lvl="1"/>
            <a:r>
              <a:rPr lang="en-US" dirty="0" smtClean="0"/>
              <a:t>Specified – the </a:t>
            </a:r>
            <a:r>
              <a:rPr lang="en-US" dirty="0"/>
              <a:t>logic that shows in the session doc </a:t>
            </a:r>
            <a:r>
              <a:rPr lang="en-US" dirty="0" smtClean="0"/>
              <a:t>has been overwritten and </a:t>
            </a:r>
            <a:r>
              <a:rPr lang="en-US" dirty="0"/>
              <a:t>the return </a:t>
            </a:r>
            <a:r>
              <a:rPr lang="en-US" dirty="0" smtClean="0"/>
              <a:t>value is from the class that created the current </a:t>
            </a:r>
            <a:r>
              <a:rPr lang="en-US" dirty="0" smtClean="0"/>
              <a:t>class.</a:t>
            </a:r>
            <a:endParaRPr lang="en-US" dirty="0" smtClean="0"/>
          </a:p>
          <a:p>
            <a:pPr lvl="1"/>
            <a:r>
              <a:rPr lang="en-US" dirty="0" smtClean="0"/>
              <a:t>Error – there is an error somewhere in this attribute’s logic or in the attributes this one </a:t>
            </a:r>
            <a:r>
              <a:rPr lang="en-US" dirty="0" smtClean="0"/>
              <a:t>uses.</a:t>
            </a:r>
            <a:endParaRPr lang="en-US" dirty="0" smtClean="0"/>
          </a:p>
          <a:p>
            <a:pPr lvl="1"/>
            <a:r>
              <a:rPr lang="en-US" dirty="0" err="1" smtClean="0"/>
              <a:t>Not_Yet_Calculated</a:t>
            </a:r>
            <a:r>
              <a:rPr lang="en-US" dirty="0" smtClean="0"/>
              <a:t> – attribute was not in the blob for the command line session dump to pick up.</a:t>
            </a:r>
            <a:endParaRPr lang="en-US" dirty="0"/>
          </a:p>
          <a:p>
            <a:pPr lvl="1"/>
            <a:endParaRPr lang="en-US" dirty="0"/>
          </a:p>
        </p:txBody>
      </p:sp>
    </p:spTree>
    <p:extLst>
      <p:ext uri="{BB962C8B-B14F-4D97-AF65-F5344CB8AC3E}">
        <p14:creationId xmlns:p14="http://schemas.microsoft.com/office/powerpoint/2010/main" val="29861680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a Session Doc (Cont.)</a:t>
            </a:r>
            <a:endParaRPr lang="en-US" dirty="0"/>
          </a:p>
        </p:txBody>
      </p:sp>
      <p:sp>
        <p:nvSpPr>
          <p:cNvPr id="11" name="Content Placeholder 2"/>
          <p:cNvSpPr>
            <a:spLocks noGrp="1"/>
          </p:cNvSpPr>
          <p:nvPr>
            <p:ph idx="1"/>
          </p:nvPr>
        </p:nvSpPr>
        <p:spPr>
          <a:xfrm>
            <a:off x="457200" y="1600200"/>
            <a:ext cx="8229600" cy="4525963"/>
          </a:xfrm>
        </p:spPr>
        <p:txBody>
          <a:bodyPr>
            <a:normAutofit/>
          </a:bodyPr>
          <a:lstStyle/>
          <a:p>
            <a:r>
              <a:rPr lang="en-US" dirty="0" smtClean="0"/>
              <a:t>Logic of the attribute, what is coded in the &lt;derivation&gt; part of the </a:t>
            </a:r>
            <a:r>
              <a:rPr lang="en-US" dirty="0" smtClean="0"/>
              <a:t>xml.</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0"/>
            <a:ext cx="8817137"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7045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a:t>
            </a:r>
            <a:endParaRPr lang="en-US" dirty="0"/>
          </a:p>
        </p:txBody>
      </p:sp>
      <p:sp>
        <p:nvSpPr>
          <p:cNvPr id="3" name="Content Placeholder 2"/>
          <p:cNvSpPr>
            <a:spLocks noGrp="1"/>
          </p:cNvSpPr>
          <p:nvPr>
            <p:ph idx="1"/>
          </p:nvPr>
        </p:nvSpPr>
        <p:spPr/>
        <p:txBody>
          <a:bodyPr numCol="2">
            <a:normAutofit fontScale="85000" lnSpcReduction="20000"/>
          </a:bodyPr>
          <a:lstStyle/>
          <a:p>
            <a:pPr marL="0" indent="0">
              <a:buNone/>
            </a:pPr>
            <a:r>
              <a:rPr lang="en-US" sz="1400" dirty="0"/>
              <a:t>&lt;</a:t>
            </a:r>
            <a:r>
              <a:rPr lang="en-US" sz="1400" dirty="0" err="1"/>
              <a:t>RuleSet</a:t>
            </a:r>
            <a:r>
              <a:rPr lang="en-US" sz="1400" dirty="0"/>
              <a:t> name="</a:t>
            </a:r>
            <a:r>
              <a:rPr lang="en-US" sz="1400" dirty="0" err="1"/>
              <a:t>Example_any</a:t>
            </a:r>
            <a:r>
              <a:rPr lang="en-US" sz="1400" dirty="0" smtClean="0"/>
              <a:t>"&gt;</a:t>
            </a:r>
            <a:endParaRPr lang="en-US" sz="1400" dirty="0"/>
          </a:p>
          <a:p>
            <a:pPr marL="0" indent="0">
              <a:buNone/>
            </a:pPr>
            <a:r>
              <a:rPr lang="en-US" sz="1400" dirty="0"/>
              <a:t>  &lt;Class name="Person</a:t>
            </a:r>
            <a:r>
              <a:rPr lang="en-US" sz="1400" dirty="0" smtClean="0"/>
              <a:t>"&gt;</a:t>
            </a:r>
            <a:endParaRPr lang="en-US" sz="1400" dirty="0"/>
          </a:p>
          <a:p>
            <a:pPr marL="0" indent="0">
              <a:buNone/>
            </a:pPr>
            <a:r>
              <a:rPr lang="en-US" sz="1400" dirty="0"/>
              <a:t>    &lt;Attribute name="</a:t>
            </a:r>
            <a:r>
              <a:rPr lang="en-US" sz="1400" dirty="0" err="1"/>
              <a:t>qualifiesForFreeTravelPass</a:t>
            </a:r>
            <a:r>
              <a:rPr lang="en-US" sz="1400" dirty="0"/>
              <a:t>"&gt;</a:t>
            </a:r>
          </a:p>
          <a:p>
            <a:pPr marL="0" indent="0">
              <a:buNone/>
            </a:pPr>
            <a:r>
              <a:rPr lang="en-US" sz="1400" dirty="0"/>
              <a:t>      &lt;type&gt;</a:t>
            </a:r>
          </a:p>
          <a:p>
            <a:pPr marL="0" indent="0">
              <a:buNone/>
            </a:pPr>
            <a:r>
              <a:rPr lang="en-US" sz="1400" dirty="0"/>
              <a:t>        &lt;</a:t>
            </a:r>
            <a:r>
              <a:rPr lang="en-US" sz="1400" dirty="0" err="1"/>
              <a:t>javaclass</a:t>
            </a:r>
            <a:r>
              <a:rPr lang="en-US" sz="1400" dirty="0"/>
              <a:t> name="Boolean"/&gt;</a:t>
            </a:r>
          </a:p>
          <a:p>
            <a:pPr marL="0" indent="0">
              <a:buNone/>
            </a:pPr>
            <a:r>
              <a:rPr lang="en-US" sz="1400" dirty="0"/>
              <a:t>      &lt;/type&gt;</a:t>
            </a:r>
          </a:p>
          <a:p>
            <a:pPr marL="0" indent="0">
              <a:buNone/>
            </a:pPr>
            <a:r>
              <a:rPr lang="en-US" sz="1400" dirty="0"/>
              <a:t>      &lt;derivation&gt;</a:t>
            </a:r>
          </a:p>
          <a:p>
            <a:pPr marL="0" indent="0">
              <a:buNone/>
            </a:pPr>
            <a:r>
              <a:rPr lang="en-US" sz="1400" b="1" dirty="0" smtClean="0"/>
              <a:t>&lt;</a:t>
            </a:r>
            <a:r>
              <a:rPr lang="en-US" sz="1400" b="1" dirty="0"/>
              <a:t>any&gt;</a:t>
            </a:r>
          </a:p>
          <a:p>
            <a:pPr marL="0" indent="0">
              <a:buNone/>
            </a:pPr>
            <a:r>
              <a:rPr lang="en-US" sz="1400" dirty="0"/>
              <a:t>          &lt;</a:t>
            </a:r>
            <a:r>
              <a:rPr lang="en-US" sz="1400" dirty="0" err="1"/>
              <a:t>fixedlist</a:t>
            </a:r>
            <a:r>
              <a:rPr lang="en-US" sz="1400" dirty="0"/>
              <a:t>&gt;</a:t>
            </a:r>
          </a:p>
          <a:p>
            <a:pPr marL="0" indent="0">
              <a:buNone/>
            </a:pPr>
            <a:r>
              <a:rPr lang="en-US" sz="1400" dirty="0"/>
              <a:t>            &lt;</a:t>
            </a:r>
            <a:r>
              <a:rPr lang="en-US" sz="1400" dirty="0" err="1"/>
              <a:t>listof</a:t>
            </a:r>
            <a:r>
              <a:rPr lang="en-US" sz="1400" dirty="0"/>
              <a:t>&gt;</a:t>
            </a:r>
          </a:p>
          <a:p>
            <a:pPr marL="0" indent="0">
              <a:buNone/>
            </a:pPr>
            <a:r>
              <a:rPr lang="en-US" sz="1400" dirty="0"/>
              <a:t>              &lt;</a:t>
            </a:r>
            <a:r>
              <a:rPr lang="en-US" sz="1400" dirty="0" err="1"/>
              <a:t>javaclass</a:t>
            </a:r>
            <a:r>
              <a:rPr lang="en-US" sz="1400" dirty="0"/>
              <a:t> name="Boolean"/&gt;</a:t>
            </a:r>
          </a:p>
          <a:p>
            <a:pPr marL="0" indent="0">
              <a:buNone/>
            </a:pPr>
            <a:r>
              <a:rPr lang="en-US" sz="1400" dirty="0"/>
              <a:t>            &lt;/</a:t>
            </a:r>
            <a:r>
              <a:rPr lang="en-US" sz="1400" dirty="0" err="1"/>
              <a:t>listof</a:t>
            </a:r>
            <a:r>
              <a:rPr lang="en-US" sz="1400" dirty="0"/>
              <a:t>&gt;</a:t>
            </a:r>
          </a:p>
          <a:p>
            <a:pPr marL="0" indent="0">
              <a:buNone/>
            </a:pPr>
            <a:r>
              <a:rPr lang="en-US" sz="1400" dirty="0"/>
              <a:t>            &lt;members&gt;</a:t>
            </a:r>
          </a:p>
          <a:p>
            <a:pPr marL="0" indent="0">
              <a:buNone/>
            </a:pPr>
            <a:r>
              <a:rPr lang="en-US" sz="1400" b="1" dirty="0" smtClean="0"/>
              <a:t>&lt;</a:t>
            </a:r>
            <a:r>
              <a:rPr lang="en-US" sz="1400" b="1" dirty="0"/>
              <a:t>compare comparison="&amp;</a:t>
            </a:r>
            <a:r>
              <a:rPr lang="en-US" sz="1400" b="1" dirty="0" err="1"/>
              <a:t>gt</a:t>
            </a:r>
            <a:r>
              <a:rPr lang="en-US" sz="1400" b="1" dirty="0"/>
              <a:t>;="&gt;</a:t>
            </a:r>
          </a:p>
          <a:p>
            <a:pPr marL="0" indent="0">
              <a:buNone/>
            </a:pPr>
            <a:r>
              <a:rPr lang="en-US" sz="1400" dirty="0"/>
              <a:t>                &lt;reference attribute="age"/&gt;</a:t>
            </a:r>
          </a:p>
          <a:p>
            <a:pPr marL="0" indent="0">
              <a:buNone/>
            </a:pPr>
            <a:r>
              <a:rPr lang="en-US" sz="1400" dirty="0"/>
              <a:t>                &lt;Number value="65"/&gt;</a:t>
            </a:r>
          </a:p>
          <a:p>
            <a:pPr marL="0" indent="0">
              <a:buNone/>
            </a:pPr>
            <a:r>
              <a:rPr lang="en-US" sz="1400" dirty="0"/>
              <a:t>              </a:t>
            </a:r>
            <a:r>
              <a:rPr lang="en-US" sz="1400" b="1" dirty="0"/>
              <a:t>&lt;/compare&gt;</a:t>
            </a:r>
          </a:p>
          <a:p>
            <a:pPr marL="0" indent="0">
              <a:buNone/>
            </a:pPr>
            <a:r>
              <a:rPr lang="en-US" sz="1400" dirty="0"/>
              <a:t>              &lt;reference attribute="</a:t>
            </a:r>
            <a:r>
              <a:rPr lang="en-US" sz="1400" dirty="0" err="1"/>
              <a:t>isBlind</a:t>
            </a:r>
            <a:r>
              <a:rPr lang="en-US" sz="1400" dirty="0"/>
              <a:t>"/&gt;</a:t>
            </a:r>
          </a:p>
          <a:p>
            <a:pPr marL="0" indent="0">
              <a:buNone/>
            </a:pPr>
            <a:r>
              <a:rPr lang="en-US" sz="1400" dirty="0"/>
              <a:t>              &lt;reference attribute="</a:t>
            </a:r>
            <a:r>
              <a:rPr lang="en-US" sz="1400" dirty="0" err="1"/>
              <a:t>isDisabled</a:t>
            </a:r>
            <a:r>
              <a:rPr lang="en-US" sz="1400" dirty="0"/>
              <a:t>"/&gt;</a:t>
            </a:r>
          </a:p>
          <a:p>
            <a:pPr marL="0" indent="0">
              <a:buNone/>
            </a:pPr>
            <a:r>
              <a:rPr lang="en-US" sz="1400" dirty="0"/>
              <a:t>            &lt;/members&gt;</a:t>
            </a:r>
          </a:p>
          <a:p>
            <a:pPr marL="0" indent="0">
              <a:buNone/>
            </a:pPr>
            <a:r>
              <a:rPr lang="en-US" sz="1400" dirty="0"/>
              <a:t>          &lt;/</a:t>
            </a:r>
            <a:r>
              <a:rPr lang="en-US" sz="1400" dirty="0" err="1"/>
              <a:t>fixedlist</a:t>
            </a:r>
            <a:r>
              <a:rPr lang="en-US" sz="1400" dirty="0"/>
              <a:t>&gt;</a:t>
            </a:r>
          </a:p>
          <a:p>
            <a:pPr marL="0" indent="0">
              <a:buNone/>
            </a:pPr>
            <a:r>
              <a:rPr lang="en-US" sz="1400" b="1" dirty="0"/>
              <a:t>        &lt;/any&gt;</a:t>
            </a:r>
          </a:p>
          <a:p>
            <a:pPr marL="0" indent="0">
              <a:buNone/>
            </a:pPr>
            <a:r>
              <a:rPr lang="en-US" sz="1400" dirty="0"/>
              <a:t>      &lt;/derivation&gt;</a:t>
            </a:r>
          </a:p>
          <a:p>
            <a:pPr marL="0" indent="0">
              <a:buNone/>
            </a:pPr>
            <a:r>
              <a:rPr lang="en-US" sz="1400" dirty="0"/>
              <a:t>    &lt;/Attribute&gt;</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a:p>
          <a:p>
            <a:pPr marL="0" indent="0">
              <a:buNone/>
            </a:pPr>
            <a:r>
              <a:rPr lang="en-US" sz="1400" dirty="0" smtClean="0"/>
              <a:t>if </a:t>
            </a:r>
            <a:r>
              <a:rPr lang="en-US" sz="1400" dirty="0"/>
              <a:t>a fixed list of three Boolean attributes has these values:</a:t>
            </a:r>
          </a:p>
          <a:p>
            <a:pPr marL="0" indent="0">
              <a:buNone/>
            </a:pPr>
            <a:r>
              <a:rPr lang="en-US" sz="1400" dirty="0"/>
              <a:t>•false;</a:t>
            </a:r>
          </a:p>
          <a:p>
            <a:pPr marL="0" indent="0">
              <a:buNone/>
            </a:pPr>
            <a:r>
              <a:rPr lang="en-US" sz="1400" dirty="0"/>
              <a:t>•&lt;error during calculation&gt;; and</a:t>
            </a:r>
          </a:p>
          <a:p>
            <a:pPr marL="0" indent="0">
              <a:buNone/>
            </a:pPr>
            <a:r>
              <a:rPr lang="en-US" sz="1400" dirty="0"/>
              <a:t>•</a:t>
            </a:r>
            <a:r>
              <a:rPr lang="en-US" sz="1400" dirty="0" smtClean="0"/>
              <a:t>true</a:t>
            </a:r>
            <a:endParaRPr lang="en-US" sz="1400" dirty="0"/>
          </a:p>
          <a:p>
            <a:pPr marL="0" indent="0">
              <a:buNone/>
            </a:pPr>
            <a:r>
              <a:rPr lang="en-US" sz="1400" dirty="0"/>
              <a:t>then the calculation of the value of any for these values will return true, because at least one of the items is true (namely the third in the list), regardless of the second item returning an error</a:t>
            </a:r>
            <a:r>
              <a:rPr lang="en-US" sz="1400" dirty="0" smtClean="0"/>
              <a:t>.</a:t>
            </a:r>
            <a:endParaRPr lang="en-US" sz="1400" dirty="0"/>
          </a:p>
          <a:p>
            <a:pPr marL="0" indent="0">
              <a:buNone/>
            </a:pPr>
            <a:endParaRPr lang="en-US" sz="1400" dirty="0" smtClean="0"/>
          </a:p>
          <a:p>
            <a:pPr marL="0" indent="0">
              <a:buNone/>
            </a:pPr>
            <a:r>
              <a:rPr lang="en-US" sz="1400" dirty="0" smtClean="0"/>
              <a:t>By </a:t>
            </a:r>
            <a:r>
              <a:rPr lang="en-US" sz="1400" dirty="0"/>
              <a:t>contrast, if another fixed list of three Boolean attributes has these values:</a:t>
            </a:r>
          </a:p>
          <a:p>
            <a:pPr marL="0" indent="0">
              <a:buNone/>
            </a:pPr>
            <a:r>
              <a:rPr lang="en-US" sz="1400" dirty="0"/>
              <a:t>•false;</a:t>
            </a:r>
          </a:p>
          <a:p>
            <a:pPr marL="0" indent="0">
              <a:buNone/>
            </a:pPr>
            <a:r>
              <a:rPr lang="en-US" sz="1400" dirty="0"/>
              <a:t>•&lt;error during calculation&gt;; and</a:t>
            </a:r>
          </a:p>
          <a:p>
            <a:pPr marL="0" indent="0">
              <a:buNone/>
            </a:pPr>
            <a:r>
              <a:rPr lang="en-US" sz="1400" dirty="0"/>
              <a:t>•</a:t>
            </a:r>
            <a:r>
              <a:rPr lang="en-US" sz="1400" dirty="0" smtClean="0"/>
              <a:t>false</a:t>
            </a:r>
            <a:endParaRPr lang="en-US" sz="1400" dirty="0"/>
          </a:p>
          <a:p>
            <a:pPr marL="0" indent="0">
              <a:buNone/>
            </a:pPr>
            <a:r>
              <a:rPr lang="en-US" sz="1400" dirty="0"/>
              <a:t>then the calculation of the value of any for these values will return the error reported by the second item in the list, as this error prevents the determination of whether any items have the value true.</a:t>
            </a:r>
          </a:p>
          <a:p>
            <a:pPr marL="0" indent="0">
              <a:buNone/>
            </a:pPr>
            <a:endParaRPr lang="en-US" dirty="0"/>
          </a:p>
        </p:txBody>
      </p:sp>
    </p:spTree>
    <p:extLst>
      <p:ext uri="{BB962C8B-B14F-4D97-AF65-F5344CB8AC3E}">
        <p14:creationId xmlns:p14="http://schemas.microsoft.com/office/powerpoint/2010/main" val="4716341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a Session Doc (Cont.)</a:t>
            </a:r>
            <a:endParaRPr lang="en-US" dirty="0"/>
          </a:p>
        </p:txBody>
      </p:sp>
      <p:sp>
        <p:nvSpPr>
          <p:cNvPr id="5" name="TextBox 4"/>
          <p:cNvSpPr txBox="1"/>
          <p:nvPr/>
        </p:nvSpPr>
        <p:spPr>
          <a:xfrm>
            <a:off x="1828800" y="1676400"/>
            <a:ext cx="1524000" cy="923330"/>
          </a:xfrm>
          <a:prstGeom prst="rect">
            <a:avLst/>
          </a:prstGeom>
          <a:noFill/>
          <a:ln>
            <a:solidFill>
              <a:schemeClr val="tx1"/>
            </a:solidFill>
          </a:ln>
        </p:spPr>
        <p:txBody>
          <a:bodyPr wrap="square" rtlCol="0">
            <a:spAutoFit/>
          </a:bodyPr>
          <a:lstStyle/>
          <a:p>
            <a:r>
              <a:rPr lang="en-US" dirty="0" smtClean="0"/>
              <a:t>The attributes used in the derivation</a:t>
            </a:r>
            <a:endParaRPr lang="en-US" dirty="0"/>
          </a:p>
        </p:txBody>
      </p:sp>
      <p:sp>
        <p:nvSpPr>
          <p:cNvPr id="8" name="TextBox 7"/>
          <p:cNvSpPr txBox="1"/>
          <p:nvPr/>
        </p:nvSpPr>
        <p:spPr>
          <a:xfrm>
            <a:off x="6248399" y="1676400"/>
            <a:ext cx="1516357" cy="923330"/>
          </a:xfrm>
          <a:prstGeom prst="rect">
            <a:avLst/>
          </a:prstGeom>
          <a:noFill/>
          <a:ln>
            <a:solidFill>
              <a:schemeClr val="tx1"/>
            </a:solidFill>
          </a:ln>
        </p:spPr>
        <p:txBody>
          <a:bodyPr wrap="square" rtlCol="0">
            <a:spAutoFit/>
          </a:bodyPr>
          <a:lstStyle/>
          <a:p>
            <a:r>
              <a:rPr lang="en-US" dirty="0" smtClean="0"/>
              <a:t>The attributes that use this attribute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09323"/>
            <a:ext cx="8296275"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58526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Session </a:t>
            </a:r>
            <a:r>
              <a:rPr lang="en-US" dirty="0" smtClean="0"/>
              <a:t>Doc</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sharepoint</a:t>
            </a:r>
            <a:r>
              <a:rPr lang="en-US" dirty="0"/>
              <a:t>: </a:t>
            </a:r>
            <a:r>
              <a:rPr lang="en-US" dirty="0" smtClean="0">
                <a:hlinkClick r:id="rId2"/>
              </a:rPr>
              <a:t>P7 example session doc</a:t>
            </a:r>
            <a:endParaRPr lang="en-US" dirty="0" smtClean="0"/>
          </a:p>
          <a:p>
            <a:endParaRPr lang="en-US" dirty="0"/>
          </a:p>
        </p:txBody>
      </p:sp>
    </p:spTree>
    <p:extLst>
      <p:ext uri="{BB962C8B-B14F-4D97-AF65-F5344CB8AC3E}">
        <p14:creationId xmlns:p14="http://schemas.microsoft.com/office/powerpoint/2010/main" val="21906525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143000"/>
          </a:xfrm>
        </p:spPr>
        <p:txBody>
          <a:bodyPr>
            <a:normAutofit/>
          </a:bodyPr>
          <a:lstStyle/>
          <a:p>
            <a:r>
              <a:rPr lang="en-US" dirty="0"/>
              <a:t>Work an Example Defect</a:t>
            </a:r>
          </a:p>
        </p:txBody>
      </p:sp>
    </p:spTree>
    <p:extLst>
      <p:ext uri="{BB962C8B-B14F-4D97-AF65-F5344CB8AC3E}">
        <p14:creationId xmlns:p14="http://schemas.microsoft.com/office/powerpoint/2010/main" val="28834646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Content Placeholder 2"/>
          <p:cNvSpPr>
            <a:spLocks noGrp="1"/>
          </p:cNvSpPr>
          <p:nvPr>
            <p:ph idx="1"/>
          </p:nvPr>
        </p:nvSpPr>
        <p:spPr/>
        <p:txBody>
          <a:bodyPr/>
          <a:lstStyle/>
          <a:p>
            <a:r>
              <a:rPr lang="en-US" dirty="0" smtClean="0"/>
              <a:t>FE-3089: Display Rules – MPW coverage category displays as ‘Pregnant’ instead of ‘Pregnant Woman’.</a:t>
            </a:r>
          </a:p>
          <a:p>
            <a:r>
              <a:rPr lang="en-US" dirty="0" smtClean="0"/>
              <a:t>Standard Pregnancy PDC, $100 income.</a:t>
            </a:r>
          </a:p>
          <a:p>
            <a:r>
              <a:rPr lang="en-US" dirty="0" smtClean="0"/>
              <a:t>The member coverage category on the summary tab has the wrong value.</a:t>
            </a:r>
          </a:p>
          <a:p>
            <a:r>
              <a:rPr lang="en-US" dirty="0" smtClean="0"/>
              <a:t>FD says the coverage category name should be ‘Pregnant Woman’.</a:t>
            </a:r>
            <a:endParaRPr lang="en-US" dirty="0"/>
          </a:p>
        </p:txBody>
      </p:sp>
    </p:spTree>
    <p:extLst>
      <p:ext uri="{BB962C8B-B14F-4D97-AF65-F5344CB8AC3E}">
        <p14:creationId xmlns:p14="http://schemas.microsoft.com/office/powerpoint/2010/main" val="21102219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Fix a Rules Defect</a:t>
            </a:r>
            <a:endParaRPr lang="en-US" dirty="0"/>
          </a:p>
        </p:txBody>
      </p:sp>
      <p:sp>
        <p:nvSpPr>
          <p:cNvPr id="3" name="Content Placeholder 2"/>
          <p:cNvSpPr>
            <a:spLocks noGrp="1"/>
          </p:cNvSpPr>
          <p:nvPr>
            <p:ph idx="1"/>
          </p:nvPr>
        </p:nvSpPr>
        <p:spPr/>
        <p:txBody>
          <a:bodyPr/>
          <a:lstStyle/>
          <a:p>
            <a:r>
              <a:rPr lang="en-US" dirty="0" smtClean="0"/>
              <a:t>First, look at the sample case listed in the defect to determine if it truly is a defect.</a:t>
            </a:r>
          </a:p>
          <a:p>
            <a:r>
              <a:rPr lang="en-US" dirty="0" smtClean="0"/>
              <a:t>This screen does not match the design so the defect is valid.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810000"/>
            <a:ext cx="7389412"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04743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Fix a Rules Defect (Cont.)</a:t>
            </a:r>
            <a:endParaRPr lang="en-US" dirty="0"/>
          </a:p>
        </p:txBody>
      </p:sp>
      <p:sp>
        <p:nvSpPr>
          <p:cNvPr id="3" name="Content Placeholder 2"/>
          <p:cNvSpPr>
            <a:spLocks noGrp="1"/>
          </p:cNvSpPr>
          <p:nvPr>
            <p:ph idx="1"/>
          </p:nvPr>
        </p:nvSpPr>
        <p:spPr/>
        <p:txBody>
          <a:bodyPr/>
          <a:lstStyle/>
          <a:p>
            <a:r>
              <a:rPr lang="en-US" dirty="0" smtClean="0"/>
              <a:t>Next, try to recreate the defect in your local environment.  Sometimes the defect is already fixed but hasn’t made its way to prod or the test environment.</a:t>
            </a:r>
          </a:p>
          <a:p>
            <a:r>
              <a:rPr lang="en-US" dirty="0" smtClean="0"/>
              <a:t>If the steps to recreate are unclear, contact the tester who logged the defect.</a:t>
            </a:r>
          </a:p>
          <a:p>
            <a:r>
              <a:rPr lang="en-US" dirty="0"/>
              <a:t>After confirming the defect is valid, figure out where the </a:t>
            </a:r>
            <a:r>
              <a:rPr lang="en-US" dirty="0" smtClean="0"/>
              <a:t>issue: app level, IC level, PDC level.</a:t>
            </a:r>
            <a:endParaRPr lang="en-US" dirty="0"/>
          </a:p>
          <a:p>
            <a:endParaRPr lang="en-US" dirty="0" smtClean="0"/>
          </a:p>
        </p:txBody>
      </p:sp>
    </p:spTree>
    <p:extLst>
      <p:ext uri="{BB962C8B-B14F-4D97-AF65-F5344CB8AC3E}">
        <p14:creationId xmlns:p14="http://schemas.microsoft.com/office/powerpoint/2010/main" val="38596130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Fix a Rules Defect (Cont.)</a:t>
            </a:r>
            <a:endParaRPr lang="en-US" dirty="0"/>
          </a:p>
        </p:txBody>
      </p:sp>
      <p:sp>
        <p:nvSpPr>
          <p:cNvPr id="3" name="Content Placeholder 2"/>
          <p:cNvSpPr>
            <a:spLocks noGrp="1"/>
          </p:cNvSpPr>
          <p:nvPr>
            <p:ph idx="1"/>
          </p:nvPr>
        </p:nvSpPr>
        <p:spPr/>
        <p:txBody>
          <a:bodyPr/>
          <a:lstStyle/>
          <a:p>
            <a:r>
              <a:rPr lang="en-US" dirty="0" smtClean="0"/>
              <a:t>Run a session dump on the correct rules level.</a:t>
            </a:r>
          </a:p>
          <a:p>
            <a:r>
              <a:rPr lang="en-US" dirty="0" smtClean="0"/>
              <a:t>Refer back to the session doc slides for where to start your debug.</a:t>
            </a:r>
          </a:p>
          <a:p>
            <a:r>
              <a:rPr lang="en-US" dirty="0" smtClean="0"/>
              <a:t>For our example defect, we are looking at the display rules on the PDC.</a:t>
            </a:r>
          </a:p>
        </p:txBody>
      </p:sp>
    </p:spTree>
    <p:extLst>
      <p:ext uri="{BB962C8B-B14F-4D97-AF65-F5344CB8AC3E}">
        <p14:creationId xmlns:p14="http://schemas.microsoft.com/office/powerpoint/2010/main" val="38698518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Fix a Rules Defect (Cont.)</a:t>
            </a:r>
            <a:endParaRPr lang="en-US" dirty="0"/>
          </a:p>
        </p:txBody>
      </p:sp>
      <p:sp>
        <p:nvSpPr>
          <p:cNvPr id="3" name="Content Placeholder 2"/>
          <p:cNvSpPr>
            <a:spLocks noGrp="1"/>
          </p:cNvSpPr>
          <p:nvPr>
            <p:ph idx="1"/>
          </p:nvPr>
        </p:nvSpPr>
        <p:spPr/>
        <p:txBody>
          <a:bodyPr/>
          <a:lstStyle/>
          <a:p>
            <a:r>
              <a:rPr lang="en-US" dirty="0" smtClean="0"/>
              <a:t>After getting a session doc, we need to know where to look.  We can find this from the .</a:t>
            </a:r>
            <a:r>
              <a:rPr lang="en-US" dirty="0" err="1" smtClean="0"/>
              <a:t>uim</a:t>
            </a:r>
            <a:r>
              <a:rPr lang="en-US" dirty="0" smtClean="0"/>
              <a:t> file.</a:t>
            </a:r>
          </a:p>
          <a:p>
            <a:r>
              <a:rPr lang="en-US" dirty="0" smtClean="0"/>
              <a:t>Right click on the screen and get the page/frame info.</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619" y="4208942"/>
            <a:ext cx="64008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191000" y="6477000"/>
            <a:ext cx="2209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02746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Fix a Rules Defect (Cont.)</a:t>
            </a:r>
            <a:endParaRPr lang="en-US" dirty="0"/>
          </a:p>
        </p:txBody>
      </p:sp>
      <p:sp>
        <p:nvSpPr>
          <p:cNvPr id="3" name="Content Placeholder 2"/>
          <p:cNvSpPr>
            <a:spLocks noGrp="1"/>
          </p:cNvSpPr>
          <p:nvPr>
            <p:ph idx="1"/>
          </p:nvPr>
        </p:nvSpPr>
        <p:spPr/>
        <p:txBody>
          <a:bodyPr/>
          <a:lstStyle/>
          <a:p>
            <a:r>
              <a:rPr lang="en-US" dirty="0" smtClean="0"/>
              <a:t>Once you have the .</a:t>
            </a:r>
            <a:r>
              <a:rPr lang="en-US" dirty="0" err="1" smtClean="0"/>
              <a:t>uim</a:t>
            </a:r>
            <a:r>
              <a:rPr lang="en-US" dirty="0" smtClean="0"/>
              <a:t> name, search for it in Eclipse then find the specific field that is the issue.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7915275"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own Arrow 4"/>
          <p:cNvSpPr/>
          <p:nvPr/>
        </p:nvSpPr>
        <p:spPr>
          <a:xfrm rot="2890709">
            <a:off x="4662334" y="4552950"/>
            <a:ext cx="247286" cy="7620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2505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Fix a Rules Defect (Cont.)</a:t>
            </a:r>
            <a:endParaRPr lang="en-US" dirty="0"/>
          </a:p>
        </p:txBody>
      </p:sp>
      <p:sp>
        <p:nvSpPr>
          <p:cNvPr id="3" name="Content Placeholder 2"/>
          <p:cNvSpPr>
            <a:spLocks noGrp="1"/>
          </p:cNvSpPr>
          <p:nvPr>
            <p:ph idx="1"/>
          </p:nvPr>
        </p:nvSpPr>
        <p:spPr/>
        <p:txBody>
          <a:bodyPr/>
          <a:lstStyle/>
          <a:p>
            <a:r>
              <a:rPr lang="en-US" dirty="0" smtClean="0"/>
              <a:t>Now that we have the </a:t>
            </a:r>
            <a:r>
              <a:rPr lang="en-US" dirty="0" err="1" smtClean="0"/>
              <a:t>xpath</a:t>
            </a:r>
            <a:r>
              <a:rPr lang="en-US" dirty="0" smtClean="0"/>
              <a:t>, we can follow the logic path in the session doc or in the rule file itself.</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00400"/>
            <a:ext cx="4343400" cy="3263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1" y="4419600"/>
            <a:ext cx="3940263" cy="1930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733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a:t>
            </a:r>
            <a:endParaRPr lang="en-US" dirty="0"/>
          </a:p>
        </p:txBody>
      </p:sp>
      <p:sp>
        <p:nvSpPr>
          <p:cNvPr id="3" name="Content Placeholder 2"/>
          <p:cNvSpPr>
            <a:spLocks noGrp="1"/>
          </p:cNvSpPr>
          <p:nvPr>
            <p:ph idx="1"/>
          </p:nvPr>
        </p:nvSpPr>
        <p:spPr/>
        <p:txBody>
          <a:bodyPr numCol="2">
            <a:normAutofit/>
          </a:bodyPr>
          <a:lstStyle/>
          <a:p>
            <a:pPr marL="0" indent="0">
              <a:buNone/>
            </a:pPr>
            <a:r>
              <a:rPr lang="en-US" sz="1050" dirty="0"/>
              <a:t>&lt;Attribute name="</a:t>
            </a:r>
            <a:r>
              <a:rPr lang="en-US" sz="1050" dirty="0" err="1"/>
              <a:t>addANumberToAnother</a:t>
            </a:r>
            <a:r>
              <a:rPr lang="en-US" sz="1050" dirty="0"/>
              <a:t>"&gt;</a:t>
            </a:r>
          </a:p>
          <a:p>
            <a:pPr marL="0" indent="0">
              <a:buNone/>
            </a:pPr>
            <a:r>
              <a:rPr lang="en-US" sz="1050" dirty="0"/>
              <a:t>      &lt;type&gt;</a:t>
            </a:r>
          </a:p>
          <a:p>
            <a:pPr marL="0" indent="0">
              <a:buNone/>
            </a:pPr>
            <a:r>
              <a:rPr lang="en-US" sz="1050" dirty="0"/>
              <a:t>        &lt;</a:t>
            </a:r>
            <a:r>
              <a:rPr lang="en-US" sz="1050" dirty="0" err="1"/>
              <a:t>javaclass</a:t>
            </a:r>
            <a:r>
              <a:rPr lang="en-US" sz="1050" dirty="0"/>
              <a:t> name="Number"/&gt;</a:t>
            </a:r>
          </a:p>
          <a:p>
            <a:pPr marL="0" indent="0">
              <a:buNone/>
            </a:pPr>
            <a:r>
              <a:rPr lang="en-US" sz="1050" dirty="0"/>
              <a:t>      &lt;/type&gt;</a:t>
            </a:r>
          </a:p>
          <a:p>
            <a:pPr marL="0" indent="0">
              <a:buNone/>
            </a:pPr>
            <a:r>
              <a:rPr lang="en-US" sz="1050" dirty="0"/>
              <a:t>      &lt;derivation&gt;</a:t>
            </a:r>
          </a:p>
          <a:p>
            <a:pPr marL="0" indent="0">
              <a:buNone/>
            </a:pPr>
            <a:r>
              <a:rPr lang="en-US" sz="1050" b="1" dirty="0"/>
              <a:t>        &lt;arithmetic operation="+"&gt;</a:t>
            </a:r>
          </a:p>
          <a:p>
            <a:pPr marL="0" indent="0">
              <a:buNone/>
            </a:pPr>
            <a:r>
              <a:rPr lang="en-US" sz="1050" dirty="0"/>
              <a:t>          &lt;Number value="3"/&gt;</a:t>
            </a:r>
          </a:p>
          <a:p>
            <a:pPr marL="0" indent="0">
              <a:buNone/>
            </a:pPr>
            <a:r>
              <a:rPr lang="en-US" sz="1050" dirty="0"/>
              <a:t>          &lt;Number value="2"/&gt;</a:t>
            </a:r>
          </a:p>
          <a:p>
            <a:pPr marL="0" indent="0">
              <a:buNone/>
            </a:pPr>
            <a:r>
              <a:rPr lang="en-US" sz="1050" dirty="0"/>
              <a:t>        </a:t>
            </a:r>
            <a:r>
              <a:rPr lang="en-US" sz="1050" b="1" dirty="0"/>
              <a:t>&lt;/arithmetic&gt;</a:t>
            </a:r>
          </a:p>
          <a:p>
            <a:pPr marL="0" indent="0">
              <a:buNone/>
            </a:pPr>
            <a:r>
              <a:rPr lang="en-US" sz="1050" dirty="0"/>
              <a:t>      &lt;/derivation&gt;</a:t>
            </a:r>
          </a:p>
          <a:p>
            <a:pPr marL="0" indent="0">
              <a:buNone/>
            </a:pPr>
            <a:r>
              <a:rPr lang="en-US" sz="1050" dirty="0" smtClean="0"/>
              <a:t>&lt;/</a:t>
            </a:r>
            <a:r>
              <a:rPr lang="en-US" sz="1050" dirty="0"/>
              <a:t>Attribute</a:t>
            </a:r>
            <a:r>
              <a:rPr lang="en-US" sz="1050" dirty="0" smtClean="0"/>
              <a:t>&gt;</a:t>
            </a:r>
          </a:p>
          <a:p>
            <a:pPr marL="0" indent="0">
              <a:buNone/>
            </a:pPr>
            <a:r>
              <a:rPr lang="en-US" sz="1050" dirty="0"/>
              <a:t>&lt;!-- 3 + 2 = 5 --&gt;</a:t>
            </a:r>
          </a:p>
          <a:p>
            <a:pPr marL="0" indent="0">
              <a:buNone/>
            </a:pPr>
            <a:r>
              <a:rPr lang="en-US" sz="1050" dirty="0"/>
              <a:t>&lt;!-- 3 / 2 = 1.5 </a:t>
            </a:r>
            <a:r>
              <a:rPr lang="en-US" sz="1050" dirty="0" smtClean="0"/>
              <a:t>--&gt;</a:t>
            </a:r>
          </a:p>
          <a:p>
            <a:pPr marL="0" indent="0">
              <a:buNone/>
            </a:pPr>
            <a:r>
              <a:rPr lang="en-US" sz="1050" dirty="0"/>
              <a:t>&lt;!-- (3 + 2) * 4 = 20 </a:t>
            </a:r>
            <a:r>
              <a:rPr lang="en-US" sz="1050" dirty="0" smtClean="0"/>
              <a:t>--&gt;</a:t>
            </a:r>
          </a:p>
          <a:p>
            <a:pPr marL="0" indent="0">
              <a:buNone/>
            </a:pPr>
            <a:r>
              <a:rPr lang="en-US" sz="1050" dirty="0"/>
              <a:t>&lt;!-- 3 - 2 = 1 --&gt; </a:t>
            </a:r>
            <a:endParaRPr lang="en-US" sz="1050" dirty="0" smtClean="0"/>
          </a:p>
          <a:p>
            <a:pPr marL="0" indent="0">
              <a:buNone/>
            </a:pPr>
            <a:endParaRPr lang="en-US" sz="1050" dirty="0" smtClean="0"/>
          </a:p>
          <a:p>
            <a:pPr marL="0" indent="0">
              <a:buNone/>
            </a:pPr>
            <a:r>
              <a:rPr lang="en-US" sz="1050" b="1" dirty="0" smtClean="0"/>
              <a:t>&lt;</a:t>
            </a:r>
            <a:r>
              <a:rPr lang="en-US" sz="1050" b="1" dirty="0"/>
              <a:t>arithmetic operation="*"&gt;</a:t>
            </a:r>
          </a:p>
          <a:p>
            <a:pPr marL="0" indent="0">
              <a:buNone/>
            </a:pPr>
            <a:r>
              <a:rPr lang="en-US" sz="1050" dirty="0" smtClean="0"/>
              <a:t>         </a:t>
            </a:r>
            <a:r>
              <a:rPr lang="en-US" sz="1050" b="1" dirty="0" smtClean="0"/>
              <a:t>&lt;</a:t>
            </a:r>
            <a:r>
              <a:rPr lang="en-US" sz="1050" b="1" dirty="0"/>
              <a:t>arithmetic operation="+"&gt;</a:t>
            </a:r>
          </a:p>
          <a:p>
            <a:pPr marL="0" indent="0">
              <a:buNone/>
            </a:pPr>
            <a:r>
              <a:rPr lang="en-US" sz="1050" dirty="0" smtClean="0"/>
              <a:t>                  &lt;</a:t>
            </a:r>
            <a:r>
              <a:rPr lang="en-US" sz="1050" dirty="0"/>
              <a:t>Number value="3"/&gt;</a:t>
            </a:r>
          </a:p>
          <a:p>
            <a:pPr marL="0" indent="0">
              <a:buNone/>
            </a:pPr>
            <a:r>
              <a:rPr lang="en-US" sz="1050" dirty="0" smtClean="0"/>
              <a:t>                  &lt;</a:t>
            </a:r>
            <a:r>
              <a:rPr lang="en-US" sz="1050" dirty="0"/>
              <a:t>Number value="2"/&gt;</a:t>
            </a:r>
          </a:p>
          <a:p>
            <a:pPr marL="0" indent="0">
              <a:buNone/>
            </a:pPr>
            <a:r>
              <a:rPr lang="en-US" sz="1050" b="1" dirty="0" smtClean="0"/>
              <a:t>          &lt;/</a:t>
            </a:r>
            <a:r>
              <a:rPr lang="en-US" sz="1050" b="1" dirty="0"/>
              <a:t>arithmetic&gt;</a:t>
            </a:r>
          </a:p>
          <a:p>
            <a:pPr marL="0" indent="0">
              <a:buNone/>
            </a:pPr>
            <a:r>
              <a:rPr lang="en-US" sz="1050" dirty="0" smtClean="0"/>
              <a:t>          &lt;</a:t>
            </a:r>
            <a:r>
              <a:rPr lang="en-US" sz="1050" dirty="0"/>
              <a:t>Number value="4"/&gt;</a:t>
            </a:r>
          </a:p>
          <a:p>
            <a:pPr marL="0" indent="0">
              <a:buNone/>
            </a:pPr>
            <a:r>
              <a:rPr lang="en-US" sz="1050" b="1" dirty="0" smtClean="0"/>
              <a:t>&lt;/</a:t>
            </a:r>
            <a:r>
              <a:rPr lang="en-US" sz="1050" b="1" dirty="0"/>
              <a:t>arithmetic&gt;</a:t>
            </a:r>
          </a:p>
          <a:p>
            <a:pPr marL="0" indent="0">
              <a:buNone/>
            </a:pPr>
            <a:endParaRPr lang="en-US" sz="1050" dirty="0" smtClean="0"/>
          </a:p>
          <a:p>
            <a:pPr marL="0" indent="0">
              <a:buNone/>
            </a:pPr>
            <a:endParaRPr lang="en-US" sz="1050" dirty="0"/>
          </a:p>
          <a:p>
            <a:pPr marL="0" indent="0">
              <a:buNone/>
            </a:pPr>
            <a:endParaRPr lang="en-US" sz="1050" dirty="0"/>
          </a:p>
          <a:p>
            <a:pPr marL="0" indent="0">
              <a:buNone/>
            </a:pPr>
            <a:r>
              <a:rPr lang="en-US" sz="1050" dirty="0"/>
              <a:t>&lt;!-- 1.23 + 3.45 = 4.68, = 4.7 when rounded to the nearest 1 decimal place--&gt; </a:t>
            </a:r>
            <a:endParaRPr lang="en-US" sz="1050" dirty="0" smtClean="0"/>
          </a:p>
          <a:p>
            <a:pPr marL="0" indent="0">
              <a:buNone/>
            </a:pPr>
            <a:endParaRPr lang="en-US" sz="1050" dirty="0" smtClean="0"/>
          </a:p>
          <a:p>
            <a:pPr marL="0" indent="0">
              <a:buNone/>
            </a:pPr>
            <a:r>
              <a:rPr lang="en-US" sz="1050" dirty="0"/>
              <a:t>&lt;arithmetic </a:t>
            </a:r>
            <a:r>
              <a:rPr lang="en-US" sz="1050" dirty="0" err="1"/>
              <a:t>decimalPlaces</a:t>
            </a:r>
            <a:r>
              <a:rPr lang="en-US" sz="1050" dirty="0"/>
              <a:t>="1" operation="+" rounding="</a:t>
            </a:r>
            <a:r>
              <a:rPr lang="en-US" sz="1050" dirty="0" err="1"/>
              <a:t>half_up</a:t>
            </a:r>
            <a:r>
              <a:rPr lang="en-US" sz="1050" dirty="0"/>
              <a:t>"&gt; </a:t>
            </a:r>
          </a:p>
          <a:p>
            <a:pPr marL="0" indent="0">
              <a:buNone/>
            </a:pPr>
            <a:endParaRPr lang="en-US" sz="1050" dirty="0"/>
          </a:p>
          <a:p>
            <a:pPr marL="0" indent="0">
              <a:buNone/>
            </a:pPr>
            <a:r>
              <a:rPr lang="en-US" sz="1050" dirty="0" smtClean="0"/>
              <a:t>&lt;!-- </a:t>
            </a:r>
            <a:r>
              <a:rPr lang="en-US" sz="1050" dirty="0"/>
              <a:t>2 / 3, = 0.667 to 3 decimal places --&gt;</a:t>
            </a:r>
          </a:p>
          <a:p>
            <a:pPr marL="0" indent="0">
              <a:buNone/>
            </a:pPr>
            <a:r>
              <a:rPr lang="en-US" sz="1050" dirty="0"/>
              <a:t>    &lt;!-- If no rounding is specified,</a:t>
            </a:r>
          </a:p>
          <a:p>
            <a:pPr marL="0" indent="0">
              <a:buNone/>
            </a:pPr>
            <a:r>
              <a:rPr lang="en-US" sz="1050" dirty="0"/>
              <a:t>         then a runtime error will occur </a:t>
            </a:r>
            <a:r>
              <a:rPr lang="en-US" sz="1050" dirty="0" smtClean="0"/>
              <a:t>--&gt;</a:t>
            </a:r>
          </a:p>
          <a:p>
            <a:pPr marL="0" indent="0">
              <a:buNone/>
            </a:pPr>
            <a:r>
              <a:rPr lang="en-US" sz="1050" dirty="0" smtClean="0"/>
              <a:t>	</a:t>
            </a:r>
          </a:p>
          <a:p>
            <a:pPr marL="0" indent="0">
              <a:buNone/>
            </a:pPr>
            <a:r>
              <a:rPr lang="en-US" sz="1050" dirty="0" smtClean="0"/>
              <a:t>&lt;!-- </a:t>
            </a:r>
            <a:r>
              <a:rPr lang="en-US" sz="1050" dirty="0"/>
              <a:t>2 / 3, = 0.667 to 3 decimal places --&gt;</a:t>
            </a:r>
          </a:p>
          <a:p>
            <a:pPr marL="0" indent="0">
              <a:buNone/>
            </a:pPr>
            <a:r>
              <a:rPr lang="en-US" sz="1050" dirty="0"/>
              <a:t>    &lt;!-- If no rounding is specified,</a:t>
            </a:r>
          </a:p>
          <a:p>
            <a:pPr marL="0" indent="0">
              <a:buNone/>
            </a:pPr>
            <a:r>
              <a:rPr lang="en-US" sz="1050" dirty="0"/>
              <a:t>         then a runtime error will occur --&gt;</a:t>
            </a:r>
          </a:p>
          <a:p>
            <a:pPr marL="0" indent="0">
              <a:buNone/>
            </a:pPr>
            <a:endParaRPr lang="en-US" sz="1050" dirty="0"/>
          </a:p>
          <a:p>
            <a:pPr marL="0" indent="0">
              <a:buNone/>
            </a:pPr>
            <a:r>
              <a:rPr lang="en-US" sz="1050" dirty="0" smtClean="0"/>
              <a:t>&lt;</a:t>
            </a:r>
            <a:r>
              <a:rPr lang="en-US" sz="1050" dirty="0"/>
              <a:t>arithmetic </a:t>
            </a:r>
            <a:r>
              <a:rPr lang="en-US" sz="1050" dirty="0" err="1"/>
              <a:t>decimalPlaces</a:t>
            </a:r>
            <a:r>
              <a:rPr lang="en-US" sz="1050" dirty="0"/>
              <a:t>="3" operation="/"</a:t>
            </a:r>
          </a:p>
          <a:p>
            <a:pPr marL="0" indent="0">
              <a:buNone/>
            </a:pPr>
            <a:r>
              <a:rPr lang="en-US" sz="1050" dirty="0"/>
              <a:t>          rounding="</a:t>
            </a:r>
            <a:r>
              <a:rPr lang="en-US" sz="1050" dirty="0" err="1"/>
              <a:t>half_up</a:t>
            </a:r>
            <a:r>
              <a:rPr lang="en-US" sz="1050" dirty="0" smtClean="0"/>
              <a:t>"&gt;</a:t>
            </a:r>
            <a:endParaRPr lang="en-US" sz="1050" dirty="0"/>
          </a:p>
        </p:txBody>
      </p:sp>
      <p:sp>
        <p:nvSpPr>
          <p:cNvPr id="4" name="Right Arrow 3"/>
          <p:cNvSpPr/>
          <p:nvPr/>
        </p:nvSpPr>
        <p:spPr>
          <a:xfrm rot="10445141">
            <a:off x="2436458" y="2463996"/>
            <a:ext cx="1989555" cy="265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3155030">
            <a:off x="1837795" y="3621392"/>
            <a:ext cx="2958313" cy="265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32056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Fix a Rules Defect (Cont.)</a:t>
            </a:r>
            <a:endParaRPr lang="en-US" dirty="0"/>
          </a:p>
        </p:txBody>
      </p:sp>
      <p:sp>
        <p:nvSpPr>
          <p:cNvPr id="3" name="Content Placeholder 2"/>
          <p:cNvSpPr>
            <a:spLocks noGrp="1"/>
          </p:cNvSpPr>
          <p:nvPr>
            <p:ph idx="1"/>
          </p:nvPr>
        </p:nvSpPr>
        <p:spPr/>
        <p:txBody>
          <a:bodyPr/>
          <a:lstStyle/>
          <a:p>
            <a:r>
              <a:rPr lang="en-US" dirty="0" smtClean="0"/>
              <a:t>From this, we know the display value comes from the </a:t>
            </a:r>
            <a:r>
              <a:rPr lang="en-US" dirty="0" err="1" smtClean="0"/>
              <a:t>eligibilityCoverageCategory</a:t>
            </a:r>
            <a:r>
              <a:rPr lang="en-US" dirty="0" smtClean="0"/>
              <a:t> attribute in the </a:t>
            </a:r>
            <a:r>
              <a:rPr lang="en-US" dirty="0" err="1" smtClean="0"/>
              <a:t>FinancialsCPRCalculator</a:t>
            </a:r>
            <a:r>
              <a:rPr lang="en-US" dirty="0" smtClean="0"/>
              <a:t> class in the </a:t>
            </a:r>
            <a:r>
              <a:rPr lang="en-US" dirty="0" err="1" smtClean="0"/>
              <a:t>StreamlineMedicaidEligibilityAndEntitlement</a:t>
            </a:r>
            <a:r>
              <a:rPr lang="en-US" dirty="0" smtClean="0"/>
              <a:t> rule set.</a:t>
            </a:r>
          </a:p>
        </p:txBody>
      </p:sp>
    </p:spTree>
    <p:extLst>
      <p:ext uri="{BB962C8B-B14F-4D97-AF65-F5344CB8AC3E}">
        <p14:creationId xmlns:p14="http://schemas.microsoft.com/office/powerpoint/2010/main" val="42018079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Fix a Rules Defect (Cont.)</a:t>
            </a:r>
            <a:endParaRPr lang="en-US" dirty="0"/>
          </a:p>
        </p:txBody>
      </p:sp>
      <p:sp>
        <p:nvSpPr>
          <p:cNvPr id="3" name="Content Placeholder 2"/>
          <p:cNvSpPr>
            <a:spLocks noGrp="1"/>
          </p:cNvSpPr>
          <p:nvPr>
            <p:ph idx="1"/>
          </p:nvPr>
        </p:nvSpPr>
        <p:spPr/>
        <p:txBody>
          <a:bodyPr/>
          <a:lstStyle/>
          <a:p>
            <a:r>
              <a:rPr lang="en-US" dirty="0" smtClean="0"/>
              <a:t>Now we find the pregnancy logic within this attribute.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387241"/>
            <a:ext cx="2819400" cy="4437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3581400" y="6248400"/>
            <a:ext cx="685800" cy="1524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8140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Fix a Rules Defect (Cont.)</a:t>
            </a:r>
            <a:endParaRPr lang="en-US" dirty="0"/>
          </a:p>
        </p:txBody>
      </p:sp>
      <p:sp>
        <p:nvSpPr>
          <p:cNvPr id="3" name="Content Placeholder 2"/>
          <p:cNvSpPr>
            <a:spLocks noGrp="1"/>
          </p:cNvSpPr>
          <p:nvPr>
            <p:ph idx="1"/>
          </p:nvPr>
        </p:nvSpPr>
        <p:spPr/>
        <p:txBody>
          <a:bodyPr/>
          <a:lstStyle/>
          <a:p>
            <a:r>
              <a:rPr lang="en-US" dirty="0" smtClean="0"/>
              <a:t>In this &lt;when&gt;, we find the &lt;value&gt;.</a:t>
            </a:r>
          </a:p>
          <a:p>
            <a:r>
              <a:rPr lang="en-US" dirty="0" smtClean="0"/>
              <a:t>In this example, the value is a </a:t>
            </a:r>
            <a:r>
              <a:rPr lang="en-US" dirty="0" err="1" smtClean="0"/>
              <a:t>codetable</a:t>
            </a:r>
            <a:r>
              <a:rPr lang="en-US" dirty="0" smtClean="0"/>
              <a:t>.</a:t>
            </a:r>
          </a:p>
          <a:p>
            <a:r>
              <a:rPr lang="en-US" dirty="0" smtClean="0"/>
              <a:t>Note: in NCFAST we ignore </a:t>
            </a:r>
            <a:r>
              <a:rPr lang="en-US" dirty="0" err="1" smtClean="0"/>
              <a:t>internalID</a:t>
            </a:r>
            <a:endParaRPr lang="en-U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076700"/>
            <a:ext cx="8301038"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17237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Fix a Rules Defect (Cont.)</a:t>
            </a:r>
            <a:endParaRPr lang="en-US" dirty="0"/>
          </a:p>
        </p:txBody>
      </p:sp>
      <p:sp>
        <p:nvSpPr>
          <p:cNvPr id="3" name="Content Placeholder 2"/>
          <p:cNvSpPr>
            <a:spLocks noGrp="1"/>
          </p:cNvSpPr>
          <p:nvPr>
            <p:ph idx="1"/>
          </p:nvPr>
        </p:nvSpPr>
        <p:spPr/>
        <p:txBody>
          <a:bodyPr/>
          <a:lstStyle/>
          <a:p>
            <a:r>
              <a:rPr lang="en-US" dirty="0" smtClean="0"/>
              <a:t>Now, we go to the custom version of this </a:t>
            </a:r>
            <a:r>
              <a:rPr lang="en-US" dirty="0" err="1" smtClean="0"/>
              <a:t>codetable</a:t>
            </a:r>
            <a:r>
              <a:rPr lang="en-US" dirty="0" smtClean="0"/>
              <a:t> in eclipse and change the description.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62400"/>
            <a:ext cx="3257550"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962400"/>
            <a:ext cx="36480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666875" y="3395699"/>
            <a:ext cx="990600" cy="369332"/>
          </a:xfrm>
          <a:prstGeom prst="rect">
            <a:avLst/>
          </a:prstGeom>
          <a:noFill/>
          <a:ln>
            <a:solidFill>
              <a:schemeClr val="tx1"/>
            </a:solidFill>
          </a:ln>
        </p:spPr>
        <p:txBody>
          <a:bodyPr wrap="square" rtlCol="0">
            <a:spAutoFit/>
          </a:bodyPr>
          <a:lstStyle/>
          <a:p>
            <a:pPr algn="ctr"/>
            <a:r>
              <a:rPr lang="en-US" dirty="0" smtClean="0"/>
              <a:t>Before</a:t>
            </a:r>
            <a:endParaRPr lang="en-US" dirty="0"/>
          </a:p>
        </p:txBody>
      </p:sp>
      <p:sp>
        <p:nvSpPr>
          <p:cNvPr id="8" name="TextBox 7"/>
          <p:cNvSpPr txBox="1"/>
          <p:nvPr/>
        </p:nvSpPr>
        <p:spPr>
          <a:xfrm>
            <a:off x="6281737" y="3363433"/>
            <a:ext cx="990600" cy="369332"/>
          </a:xfrm>
          <a:prstGeom prst="rect">
            <a:avLst/>
          </a:prstGeom>
          <a:noFill/>
          <a:ln>
            <a:solidFill>
              <a:schemeClr val="tx1"/>
            </a:solidFill>
          </a:ln>
        </p:spPr>
        <p:txBody>
          <a:bodyPr wrap="square" rtlCol="0">
            <a:spAutoFit/>
          </a:bodyPr>
          <a:lstStyle/>
          <a:p>
            <a:pPr algn="ctr"/>
            <a:r>
              <a:rPr lang="en-US" dirty="0" smtClean="0"/>
              <a:t>After</a:t>
            </a:r>
            <a:endParaRPr lang="en-US" dirty="0"/>
          </a:p>
        </p:txBody>
      </p:sp>
    </p:spTree>
    <p:extLst>
      <p:ext uri="{BB962C8B-B14F-4D97-AF65-F5344CB8AC3E}">
        <p14:creationId xmlns:p14="http://schemas.microsoft.com/office/powerpoint/2010/main" val="11892018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Fix a Rules Defect (Cont.)</a:t>
            </a:r>
            <a:endParaRPr lang="en-US" dirty="0"/>
          </a:p>
        </p:txBody>
      </p:sp>
      <p:sp>
        <p:nvSpPr>
          <p:cNvPr id="3" name="Content Placeholder 2"/>
          <p:cNvSpPr>
            <a:spLocks noGrp="1"/>
          </p:cNvSpPr>
          <p:nvPr>
            <p:ph idx="1"/>
          </p:nvPr>
        </p:nvSpPr>
        <p:spPr/>
        <p:txBody>
          <a:bodyPr/>
          <a:lstStyle/>
          <a:p>
            <a:r>
              <a:rPr lang="en-US" dirty="0" smtClean="0"/>
              <a:t>Build commands for rules:</a:t>
            </a:r>
          </a:p>
          <a:p>
            <a:pPr lvl="1"/>
            <a:r>
              <a:rPr lang="en-US" dirty="0" err="1"/>
              <a:t>n</a:t>
            </a:r>
            <a:r>
              <a:rPr lang="en-US" dirty="0" err="1" smtClean="0"/>
              <a:t>fbuild</a:t>
            </a:r>
            <a:r>
              <a:rPr lang="en-US" dirty="0" smtClean="0"/>
              <a:t> implemented (when you change the return type, name, or </a:t>
            </a:r>
            <a:r>
              <a:rPr lang="en-US" dirty="0" err="1" smtClean="0"/>
              <a:t>args</a:t>
            </a:r>
            <a:r>
              <a:rPr lang="en-US" dirty="0" smtClean="0"/>
              <a:t> in a static file)</a:t>
            </a:r>
          </a:p>
          <a:p>
            <a:pPr lvl="1"/>
            <a:r>
              <a:rPr lang="en-US" dirty="0" err="1"/>
              <a:t>n</a:t>
            </a:r>
            <a:r>
              <a:rPr lang="en-US" dirty="0" err="1" smtClean="0"/>
              <a:t>fbuild</a:t>
            </a:r>
            <a:r>
              <a:rPr lang="en-US" dirty="0" smtClean="0"/>
              <a:t> </a:t>
            </a:r>
            <a:r>
              <a:rPr lang="en-US" dirty="0" err="1" smtClean="0"/>
              <a:t>creole.validate.rulesets</a:t>
            </a:r>
            <a:r>
              <a:rPr lang="en-US" dirty="0" smtClean="0"/>
              <a:t> (syntax check of your saved changes)</a:t>
            </a:r>
          </a:p>
          <a:p>
            <a:pPr lvl="1"/>
            <a:r>
              <a:rPr lang="en-US" dirty="0" err="1"/>
              <a:t>n</a:t>
            </a:r>
            <a:r>
              <a:rPr lang="en-US" dirty="0" err="1" smtClean="0"/>
              <a:t>fbuild</a:t>
            </a:r>
            <a:r>
              <a:rPr lang="en-US" dirty="0" smtClean="0"/>
              <a:t> </a:t>
            </a:r>
            <a:r>
              <a:rPr lang="en-US" dirty="0" err="1" smtClean="0"/>
              <a:t>creole.upload.rulesets</a:t>
            </a:r>
            <a:r>
              <a:rPr lang="en-US" dirty="0" smtClean="0"/>
              <a:t> (inserts your changes)</a:t>
            </a:r>
          </a:p>
          <a:p>
            <a:pPr lvl="1"/>
            <a:r>
              <a:rPr lang="en-US" dirty="0" err="1"/>
              <a:t>n</a:t>
            </a:r>
            <a:r>
              <a:rPr lang="en-US" dirty="0" err="1" smtClean="0"/>
              <a:t>fbuild</a:t>
            </a:r>
            <a:r>
              <a:rPr lang="en-US" dirty="0" smtClean="0"/>
              <a:t> database (when changing display rule </a:t>
            </a:r>
            <a:r>
              <a:rPr lang="en-US" dirty="0" err="1" smtClean="0"/>
              <a:t>uim</a:t>
            </a:r>
            <a:r>
              <a:rPr lang="en-US" dirty="0" smtClean="0"/>
              <a:t>/properties)</a:t>
            </a:r>
          </a:p>
        </p:txBody>
      </p:sp>
    </p:spTree>
    <p:extLst>
      <p:ext uri="{BB962C8B-B14F-4D97-AF65-F5344CB8AC3E}">
        <p14:creationId xmlns:p14="http://schemas.microsoft.com/office/powerpoint/2010/main" val="24529690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Fix a Rules Defect (Cont.)</a:t>
            </a:r>
            <a:endParaRPr lang="en-US" dirty="0"/>
          </a:p>
        </p:txBody>
      </p:sp>
      <p:sp>
        <p:nvSpPr>
          <p:cNvPr id="3" name="Content Placeholder 2"/>
          <p:cNvSpPr>
            <a:spLocks noGrp="1"/>
          </p:cNvSpPr>
          <p:nvPr>
            <p:ph idx="1"/>
          </p:nvPr>
        </p:nvSpPr>
        <p:spPr/>
        <p:txBody>
          <a:bodyPr/>
          <a:lstStyle/>
          <a:p>
            <a:r>
              <a:rPr lang="en-US" dirty="0" smtClean="0"/>
              <a:t>You will need to run a rules reassessment after building the change to test the fix.</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200400"/>
            <a:ext cx="7004222"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14479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Links</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sharepoint</a:t>
            </a:r>
            <a:r>
              <a:rPr lang="en-US" dirty="0" smtClean="0"/>
              <a:t>:</a:t>
            </a:r>
            <a:endParaRPr lang="en-US" dirty="0" smtClean="0">
              <a:hlinkClick r:id="rId2"/>
            </a:endParaRPr>
          </a:p>
          <a:p>
            <a:pPr lvl="1"/>
            <a:r>
              <a:rPr lang="en-US" dirty="0" smtClean="0">
                <a:hlinkClick r:id="rId2"/>
              </a:rPr>
              <a:t>CER Rule for new developers.docx</a:t>
            </a:r>
            <a:endParaRPr lang="en-US" dirty="0" smtClean="0"/>
          </a:p>
          <a:p>
            <a:pPr lvl="1"/>
            <a:r>
              <a:rPr lang="en-US" dirty="0" smtClean="0">
                <a:hlinkClick r:id="rId3"/>
              </a:rPr>
              <a:t>Display Rules and Creole DMX Files for new developers.docx</a:t>
            </a:r>
            <a:endParaRPr lang="en-US" dirty="0" smtClean="0"/>
          </a:p>
          <a:p>
            <a:pPr marL="0" indent="0">
              <a:buNone/>
            </a:pPr>
            <a:endParaRPr lang="en-US" dirty="0"/>
          </a:p>
        </p:txBody>
      </p:sp>
    </p:spTree>
    <p:extLst>
      <p:ext uri="{BB962C8B-B14F-4D97-AF65-F5344CB8AC3E}">
        <p14:creationId xmlns:p14="http://schemas.microsoft.com/office/powerpoint/2010/main" val="2358765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F854F465186D429070C67DE370114D" ma:contentTypeVersion="1" ma:contentTypeDescription="Create a new document." ma:contentTypeScope="" ma:versionID="d7cbd5eca887ff6fc588876411553ddc">
  <xsd:schema xmlns:xsd="http://www.w3.org/2001/XMLSchema" xmlns:xs="http://www.w3.org/2001/XMLSchema" xmlns:p="http://schemas.microsoft.com/office/2006/metadata/properties" xmlns:ns2="a003b2a7-4a01-4b74-9fa6-9ec7dba758ae" targetNamespace="http://schemas.microsoft.com/office/2006/metadata/properties" ma:root="true" ma:fieldsID="498b571ce29f05a6aa918dfd61bc3ab5" ns2:_="">
    <xsd:import namespace="a003b2a7-4a01-4b74-9fa6-9ec7dba758a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03b2a7-4a01-4b74-9fa6-9ec7dba758a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003b2a7-4a01-4b74-9fa6-9ec7dba758ae">MQAFCPUWYCRD-53-2121</_dlc_DocId>
    <_dlc_DocIdUrl xmlns="a003b2a7-4a01-4b74-9fa6-9ec7dba758ae">
      <Url>http://ia0dw001/DevelopmentTeam/_layouts/DocIdRedir.aspx?ID=MQAFCPUWYCRD-53-2121</Url>
      <Description>MQAFCPUWYCRD-53-2121</Description>
    </_dlc_DocIdUrl>
  </documentManagement>
</p:properties>
</file>

<file path=customXml/itemProps1.xml><?xml version="1.0" encoding="utf-8"?>
<ds:datastoreItem xmlns:ds="http://schemas.openxmlformats.org/officeDocument/2006/customXml" ds:itemID="{A332942B-6107-418A-B92C-A0C6F475D542}"/>
</file>

<file path=customXml/itemProps2.xml><?xml version="1.0" encoding="utf-8"?>
<ds:datastoreItem xmlns:ds="http://schemas.openxmlformats.org/officeDocument/2006/customXml" ds:itemID="{587B2842-1A77-4FD2-BF8B-60FD88A1B365}"/>
</file>

<file path=customXml/itemProps3.xml><?xml version="1.0" encoding="utf-8"?>
<ds:datastoreItem xmlns:ds="http://schemas.openxmlformats.org/officeDocument/2006/customXml" ds:itemID="{39A5008F-92A4-42F7-8568-C54825E17A29}"/>
</file>

<file path=customXml/itemProps4.xml><?xml version="1.0" encoding="utf-8"?>
<ds:datastoreItem xmlns:ds="http://schemas.openxmlformats.org/officeDocument/2006/customXml" ds:itemID="{5F267B39-8699-479F-9C3D-C3631893ACD0}"/>
</file>

<file path=docProps/app.xml><?xml version="1.0" encoding="utf-8"?>
<Properties xmlns="http://schemas.openxmlformats.org/officeDocument/2006/extended-properties" xmlns:vt="http://schemas.openxmlformats.org/officeDocument/2006/docPropsVTypes">
  <TotalTime>1744</TotalTime>
  <Words>7489</Words>
  <Application>Microsoft Office PowerPoint</Application>
  <PresentationFormat>On-screen Show (4:3)</PresentationFormat>
  <Paragraphs>1372</Paragraphs>
  <Slides>96</Slides>
  <Notes>6</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Office Theme</vt:lpstr>
      <vt:lpstr>NCFAST Rules Training</vt:lpstr>
      <vt:lpstr>Disclaimer</vt:lpstr>
      <vt:lpstr>Index</vt:lpstr>
      <vt:lpstr>Tags and Syntax</vt:lpstr>
      <vt:lpstr>Overall Structure</vt:lpstr>
      <vt:lpstr>All &amp; FixedList</vt:lpstr>
      <vt:lpstr>All &amp; Dynamic List</vt:lpstr>
      <vt:lpstr>any</vt:lpstr>
      <vt:lpstr>arithmetic</vt:lpstr>
      <vt:lpstr>Choose/when/otherwise</vt:lpstr>
      <vt:lpstr>compare</vt:lpstr>
      <vt:lpstr>sum</vt:lpstr>
      <vt:lpstr>Create</vt:lpstr>
      <vt:lpstr>Create (Cont.)</vt:lpstr>
      <vt:lpstr>Date</vt:lpstr>
      <vt:lpstr>equals</vt:lpstr>
      <vt:lpstr>existencetimeline</vt:lpstr>
      <vt:lpstr>filter</vt:lpstr>
      <vt:lpstr>Timelineoperation, intervalvalue</vt:lpstr>
      <vt:lpstr>joinlists</vt:lpstr>
      <vt:lpstr>Legislationchange/era</vt:lpstr>
      <vt:lpstr>Max/min</vt:lpstr>
      <vt:lpstr>Not </vt:lpstr>
      <vt:lpstr>null</vt:lpstr>
      <vt:lpstr>property</vt:lpstr>
      <vt:lpstr>Readall/match/Codetable</vt:lpstr>
      <vt:lpstr>Removeduplicates</vt:lpstr>
      <vt:lpstr>ResourceMessage</vt:lpstr>
      <vt:lpstr>Sort/singleitem</vt:lpstr>
      <vt:lpstr>XmlMessage</vt:lpstr>
      <vt:lpstr>specified</vt:lpstr>
      <vt:lpstr>Rate table</vt:lpstr>
      <vt:lpstr>call</vt:lpstr>
      <vt:lpstr>Statics Calls</vt:lpstr>
      <vt:lpstr>Evidence Data in Rules</vt:lpstr>
      <vt:lpstr>Evidence or DB Table Propagator</vt:lpstr>
      <vt:lpstr>Converting to Rules Object</vt:lpstr>
      <vt:lpstr>Where Evidence is Used</vt:lpstr>
      <vt:lpstr>Evidence Rules Object Alignment</vt:lpstr>
      <vt:lpstr>Alignment Java</vt:lpstr>
      <vt:lpstr>Where Alignment is Used</vt:lpstr>
      <vt:lpstr>Where Alignment is Used (cont.)</vt:lpstr>
      <vt:lpstr>Display Rules</vt:lpstr>
      <vt:lpstr>Structure</vt:lpstr>
      <vt:lpstr>XML Rules Files</vt:lpstr>
      <vt:lpstr>XML Rules Files (Cont.)</vt:lpstr>
      <vt:lpstr>XML Rules Files (Cont.)</vt:lpstr>
      <vt:lpstr>DMX Files</vt:lpstr>
      <vt:lpstr>DMX Files (Cont.)</vt:lpstr>
      <vt:lpstr>DMX Files (Cont.)</vt:lpstr>
      <vt:lpstr>DMX Files (Cont.)</vt:lpstr>
      <vt:lpstr>DMX Files (Cont.)</vt:lpstr>
      <vt:lpstr>DMX Files (Cont.)</vt:lpstr>
      <vt:lpstr>Database Blob</vt:lpstr>
      <vt:lpstr>Database Blob (Cont.)</vt:lpstr>
      <vt:lpstr>Database Blob (Cont.)</vt:lpstr>
      <vt:lpstr>UIM’s, Properties, and Config</vt:lpstr>
      <vt:lpstr>UIM’s, Properties, and Config (Cont.)</vt:lpstr>
      <vt:lpstr>UIM’s, Properties, and Config (Cont.)</vt:lpstr>
      <vt:lpstr>UIM’s, Properties, and Config (Cont.)</vt:lpstr>
      <vt:lpstr>UIM’s, Properties, and Config (Cont.)</vt:lpstr>
      <vt:lpstr>Rules Inside the Activation Workflow</vt:lpstr>
      <vt:lpstr>Rules Inside the Activation Workflow</vt:lpstr>
      <vt:lpstr>Rules Inside the Activation Workflow (Cont.)</vt:lpstr>
      <vt:lpstr>Rules Inside the Activation Workflow (Cont.)</vt:lpstr>
      <vt:lpstr>Session Docs</vt:lpstr>
      <vt:lpstr>What is a Session Doc?</vt:lpstr>
      <vt:lpstr>Create a Session Doc</vt:lpstr>
      <vt:lpstr>Create a Session Doc (Cont.)</vt:lpstr>
      <vt:lpstr>Create a Session Doc (Cont.)</vt:lpstr>
      <vt:lpstr>Command line vs Junit</vt:lpstr>
      <vt:lpstr>Command line vs Junit (Cont.)</vt:lpstr>
      <vt:lpstr>Where to start on a Session Doc</vt:lpstr>
      <vt:lpstr>Where to start on a Session Doc (Cont.)</vt:lpstr>
      <vt:lpstr>Where to start on a Session Doc (Cont.)</vt:lpstr>
      <vt:lpstr>Where to start on a Session Doc (Cont.)</vt:lpstr>
      <vt:lpstr>How to Read a Session Doc</vt:lpstr>
      <vt:lpstr>How to Read a Session Doc (Cont.)</vt:lpstr>
      <vt:lpstr>How to Read a Session Doc (Cont.)</vt:lpstr>
      <vt:lpstr>How to Read a Session Doc (Cont.)</vt:lpstr>
      <vt:lpstr>Sample Session Doc</vt:lpstr>
      <vt:lpstr>Work an Example Defect</vt:lpstr>
      <vt:lpstr>Scenario</vt:lpstr>
      <vt:lpstr>How to Fix a Rules Defect</vt:lpstr>
      <vt:lpstr>How to Fix a Rules Defect (Cont.)</vt:lpstr>
      <vt:lpstr>How to Fix a Rules Defect (Cont.)</vt:lpstr>
      <vt:lpstr>How to Fix a Rules Defect (Cont.)</vt:lpstr>
      <vt:lpstr>How to Fix a Rules Defect (Cont.)</vt:lpstr>
      <vt:lpstr>How to Fix a Rules Defect (Cont.)</vt:lpstr>
      <vt:lpstr>How to Fix a Rules Defect (Cont.)</vt:lpstr>
      <vt:lpstr>How to Fix a Rules Defect (Cont.)</vt:lpstr>
      <vt:lpstr>How to Fix a Rules Defect (Cont.)</vt:lpstr>
      <vt:lpstr>How to Fix a Rules Defect (Cont.)</vt:lpstr>
      <vt:lpstr>How to Fix a Rules Defect (Cont.)</vt:lpstr>
      <vt:lpstr>How to Fix a Rules Defect (Cont.)</vt:lpstr>
      <vt:lpstr>Helpful Links</vt:lpstr>
    </vt:vector>
  </TitlesOfParts>
  <Company>NCDHHS - NC FAST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Curam Express Rules</dc:title>
  <dc:creator>Vivek Sivarajan</dc:creator>
  <cp:lastModifiedBy>Andrew Haskett</cp:lastModifiedBy>
  <cp:revision>145</cp:revision>
  <dcterms:created xsi:type="dcterms:W3CDTF">2016-10-28T00:09:32Z</dcterms:created>
  <dcterms:modified xsi:type="dcterms:W3CDTF">2017-01-24T22:11:09Z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0x010100F2F854F465186D429070C67DE370114D</vt:lpwstr>
  </property>
  <property fmtid="{D5CDD505-2E9C-101B-9397-08002B2CF9AE}" pid="3" name="_dlc_DocIdItemGuid">
    <vt:lpwstr>2b27164e-d444-4f5e-a40c-90b8a77bf9e0</vt:lpwstr>
  </property>
</Properties>
</file>