
<file path=[Content_Types].xml><?xml version="1.0" encoding="utf-8"?>
<Types xmlns="http://schemas.openxmlformats.org/package/2006/content-types">
  <Default Extension="png" ContentType="image/png"/>
  <Default Extension="pdf" ContentType="application/pd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8" r:id="rId3"/>
    <p:sldId id="259" r:id="rId4"/>
    <p:sldId id="261" r:id="rId5"/>
    <p:sldId id="260" r:id="rId6"/>
    <p:sldId id="271" r:id="rId7"/>
    <p:sldId id="272" r:id="rId8"/>
    <p:sldId id="273" r:id="rId9"/>
    <p:sldId id="266" r:id="rId10"/>
    <p:sldId id="268" r:id="rId11"/>
    <p:sldId id="267" r:id="rId12"/>
    <p:sldId id="269" r:id="rId13"/>
    <p:sldId id="270" r:id="rId14"/>
    <p:sldId id="274" r:id="rId15"/>
    <p:sldId id="275" r:id="rId16"/>
    <p:sldId id="276" r:id="rId17"/>
    <p:sldId id="277" r:id="rId18"/>
    <p:sldId id="278"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3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9" autoAdjust="0"/>
    <p:restoredTop sz="94695" autoAdjust="0"/>
  </p:normalViewPr>
  <p:slideViewPr>
    <p:cSldViewPr snapToObjects="1">
      <p:cViewPr varScale="1">
        <p:scale>
          <a:sx n="110" d="100"/>
          <a:sy n="110" d="100"/>
        </p:scale>
        <p:origin x="1644"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df"/><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df"/><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CF29575-3230-174B-88F1-8EF77BCF9293}" type="datetimeFigureOut">
              <a:rPr lang="en-US" smtClean="0"/>
              <a:pPr/>
              <a:t>4/30/2019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F12BD2-2DB2-7C44-9629-1DCBF4FE425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CF29575-3230-174B-88F1-8EF77BCF9293}" type="datetimeFigureOut">
              <a:rPr lang="en-US" smtClean="0"/>
              <a:pPr/>
              <a:t>4/30/2019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F12BD2-2DB2-7C44-9629-1DCBF4FE425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CF29575-3230-174B-88F1-8EF77BCF9293}" type="datetimeFigureOut">
              <a:rPr lang="en-US" smtClean="0"/>
              <a:pPr/>
              <a:t>4/30/2019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F12BD2-2DB2-7C44-9629-1DCBF4FE425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CF29575-3230-174B-88F1-8EF77BCF9293}" type="datetimeFigureOut">
              <a:rPr lang="en-US" smtClean="0"/>
              <a:pPr/>
              <a:t>4/30/2019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F12BD2-2DB2-7C44-9629-1DCBF4FE425B}"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CF29575-3230-174B-88F1-8EF77BCF9293}" type="datetimeFigureOut">
              <a:rPr lang="en-US" smtClean="0"/>
              <a:pPr/>
              <a:t>4/30/2019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F12BD2-2DB2-7C44-9629-1DCBF4FE425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CF29575-3230-174B-88F1-8EF77BCF9293}" type="datetimeFigureOut">
              <a:rPr lang="en-US" smtClean="0"/>
              <a:pPr/>
              <a:t>4/30/2019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F12BD2-2DB2-7C44-9629-1DCBF4FE425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CF29575-3230-174B-88F1-8EF77BCF9293}" type="datetimeFigureOut">
              <a:rPr lang="en-US" smtClean="0"/>
              <a:pPr/>
              <a:t>4/30/2019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F12BD2-2DB2-7C44-9629-1DCBF4FE425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CF29575-3230-174B-88F1-8EF77BCF9293}" type="datetimeFigureOut">
              <a:rPr lang="en-US" smtClean="0"/>
              <a:pPr/>
              <a:t>4/30/2019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F12BD2-2DB2-7C44-9629-1DCBF4FE425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CF29575-3230-174B-88F1-8EF77BCF9293}" type="datetimeFigureOut">
              <a:rPr lang="en-US" smtClean="0"/>
              <a:pPr/>
              <a:t>4/30/2019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CF12BD2-2DB2-7C44-9629-1DCBF4FE425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CF29575-3230-174B-88F1-8EF77BCF9293}" type="datetimeFigureOut">
              <a:rPr lang="en-US" smtClean="0"/>
              <a:pPr/>
              <a:t>4/30/2019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CF12BD2-2DB2-7C44-9629-1DCBF4FE425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6" name="Picture 5" descr="Powerpoint_BKGround.png"/>
          <p:cNvPicPr>
            <a:picLocks noChangeAspect="1"/>
          </p:cNvPicPr>
          <p:nvPr userDrawn="1"/>
        </p:nvPicPr>
        <p:blipFill>
          <a:blip r:embed="rId2"/>
          <a:stretch>
            <a:fillRect/>
          </a:stretch>
        </p:blipFill>
        <p:spPr>
          <a:xfrm>
            <a:off x="0" y="0"/>
            <a:ext cx="9144000" cy="6858000"/>
          </a:xfrm>
          <a:prstGeom prst="rect">
            <a:avLst/>
          </a:prstGeom>
        </p:spPr>
      </p:pic>
      <p:pic>
        <p:nvPicPr>
          <p:cNvPr id="14338" name="Picture 2"/>
          <p:cNvPicPr>
            <a:picLocks noChangeAspect="1" noChangeArrowheads="1"/>
          </p:cNvPicPr>
          <p:nvPr userDrawn="1"/>
        </p:nvPicPr>
        <mc:AlternateContent xmlns:mc="http://schemas.openxmlformats.org/markup-compatibility/2006">
          <mc:Choice xmlns="" xmlns:mv="urn:schemas-microsoft-com:mac:vml" xmlns:ma="http://schemas.microsoft.com/office/mac/drawingml/2008/main" Requires="ma">
            <p:blipFill>
              <a:blip r:embed="rId3"/>
              <a:srcRect/>
              <a:stretch>
                <a:fillRect/>
              </a:stretch>
            </p:blipFill>
          </mc:Choice>
          <mc:Fallback>
            <p:blipFill>
              <a:blip r:embed="rId4"/>
              <a:srcRect/>
              <a:stretch>
                <a:fillRect/>
              </a:stretch>
            </p:blipFill>
          </mc:Fallback>
        </mc:AlternateContent>
        <p:spPr bwMode="auto">
          <a:xfrm>
            <a:off x="5661025" y="5650934"/>
            <a:ext cx="3025775" cy="749866"/>
          </a:xfrm>
          <a:prstGeom prst="rect">
            <a:avLst/>
          </a:prstGeom>
          <a:noFill/>
          <a:ln w="9525">
            <a:noFill/>
            <a:miter lim="800000"/>
            <a:headEnd/>
            <a:tailEnd/>
          </a:ln>
          <a:effectLst/>
        </p:spPr>
      </p:pic>
      <p:sp>
        <p:nvSpPr>
          <p:cNvPr id="12" name="TextBox 11"/>
          <p:cNvSpPr txBox="1"/>
          <p:nvPr userDrawn="1"/>
        </p:nvSpPr>
        <p:spPr>
          <a:xfrm>
            <a:off x="457200" y="3276600"/>
            <a:ext cx="8229600" cy="830997"/>
          </a:xfrm>
          <a:prstGeom prst="rect">
            <a:avLst/>
          </a:prstGeom>
          <a:noFill/>
        </p:spPr>
        <p:txBody>
          <a:bodyPr wrap="square" rtlCol="0">
            <a:spAutoFit/>
          </a:bodyPr>
          <a:lstStyle/>
          <a:p>
            <a:pPr algn="ctr"/>
            <a:r>
              <a:rPr lang="en-US" sz="2400" dirty="0">
                <a:solidFill>
                  <a:srgbClr val="FFFFFF"/>
                </a:solidFill>
                <a:latin typeface="Utopia"/>
                <a:cs typeface="Utopia"/>
              </a:rPr>
              <a:t>Name</a:t>
            </a:r>
          </a:p>
          <a:p>
            <a:pPr algn="ctr"/>
            <a:r>
              <a:rPr lang="en-US" sz="2400" dirty="0">
                <a:solidFill>
                  <a:srgbClr val="FFFFFF"/>
                </a:solidFill>
                <a:latin typeface="Utopia"/>
                <a:cs typeface="Utopia"/>
              </a:rPr>
              <a:t>University of North Carolina at Charlotte</a:t>
            </a:r>
          </a:p>
        </p:txBody>
      </p:sp>
      <p:sp>
        <p:nvSpPr>
          <p:cNvPr id="13" name="TextBox 12"/>
          <p:cNvSpPr txBox="1"/>
          <p:nvPr userDrawn="1"/>
        </p:nvSpPr>
        <p:spPr>
          <a:xfrm>
            <a:off x="457200" y="1752600"/>
            <a:ext cx="8229600" cy="769441"/>
          </a:xfrm>
          <a:prstGeom prst="rect">
            <a:avLst/>
          </a:prstGeom>
          <a:noFill/>
        </p:spPr>
        <p:txBody>
          <a:bodyPr wrap="square" rtlCol="0">
            <a:spAutoFit/>
          </a:bodyPr>
          <a:lstStyle/>
          <a:p>
            <a:pPr algn="ctr"/>
            <a:r>
              <a:rPr lang="en-US" sz="4400" dirty="0">
                <a:solidFill>
                  <a:srgbClr val="FFFFFF"/>
                </a:solidFill>
                <a:latin typeface="Utopia"/>
                <a:cs typeface="Utopia"/>
              </a:rPr>
              <a:t>Title</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6" name="Picture 5" descr="Powerpoint_BKGround.png"/>
          <p:cNvPicPr>
            <a:picLocks noChangeAspect="1"/>
          </p:cNvPicPr>
          <p:nvPr userDrawn="1"/>
        </p:nvPicPr>
        <p:blipFill>
          <a:blip r:embed="rId2"/>
          <a:stretch>
            <a:fillRect/>
          </a:stretch>
        </p:blipFill>
        <p:spPr>
          <a:xfrm>
            <a:off x="0" y="0"/>
            <a:ext cx="9144000" cy="6858000"/>
          </a:xfrm>
          <a:prstGeom prst="rect">
            <a:avLst/>
          </a:prstGeom>
        </p:spPr>
      </p:pic>
      <p:pic>
        <p:nvPicPr>
          <p:cNvPr id="7" name="Picture 2"/>
          <p:cNvPicPr>
            <a:picLocks noChangeAspect="1" noChangeArrowheads="1"/>
          </p:cNvPicPr>
          <p:nvPr userDrawn="1"/>
        </p:nvPicPr>
        <mc:AlternateContent xmlns:mc="http://schemas.openxmlformats.org/markup-compatibility/2006">
          <mc:Choice xmlns="" xmlns:mv="urn:schemas-microsoft-com:mac:vml" xmlns:ma="http://schemas.microsoft.com/office/mac/drawingml/2008/main" Requires="ma">
            <p:blipFill>
              <a:blip r:embed="rId3"/>
              <a:srcRect/>
              <a:stretch>
                <a:fillRect/>
              </a:stretch>
            </p:blipFill>
          </mc:Choice>
          <mc:Fallback>
            <p:blipFill>
              <a:blip r:embed="rId4"/>
              <a:srcRect/>
              <a:stretch>
                <a:fillRect/>
              </a:stretch>
            </p:blipFill>
          </mc:Fallback>
        </mc:AlternateContent>
        <p:spPr bwMode="auto">
          <a:xfrm>
            <a:off x="5661025" y="5650934"/>
            <a:ext cx="3025775" cy="749866"/>
          </a:xfrm>
          <a:prstGeom prst="rect">
            <a:avLst/>
          </a:prstGeom>
          <a:noFill/>
          <a:ln w="9525">
            <a:noFill/>
            <a:miter lim="800000"/>
            <a:headEnd/>
            <a:tailEnd/>
          </a:ln>
          <a:effectLst/>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F29575-3230-174B-88F1-8EF77BCF9293}" type="datetimeFigureOut">
              <a:rPr lang="en-US" smtClean="0"/>
              <a:pPr/>
              <a:t>4/30/2019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CF12BD2-2DB2-7C44-9629-1DCBF4FE425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F29575-3230-174B-88F1-8EF77BCF9293}" type="datetimeFigureOut">
              <a:rPr lang="en-US" smtClean="0"/>
              <a:pPr/>
              <a:t>4/30/2019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F12BD2-2DB2-7C44-9629-1DCBF4FE425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60" r:id="rId7"/>
    <p:sldLayoutId id="2147483661" r:id="rId8"/>
    <p:sldLayoutId id="2147483655" r:id="rId9"/>
    <p:sldLayoutId id="2147483656" r:id="rId10"/>
    <p:sldLayoutId id="2147483657" r:id="rId11"/>
    <p:sldLayoutId id="2147483658" r:id="rId12"/>
    <p:sldLayoutId id="2147483659" r:id="rId1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8.xml"/><Relationship Id="rId6" Type="http://schemas.openxmlformats.org/officeDocument/2006/relationships/image" Target="../media/image7.jpg"/><Relationship Id="rId5" Type="http://schemas.openxmlformats.org/officeDocument/2006/relationships/image" Target="../media/image6.JP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1756320"/>
            <a:ext cx="7772400" cy="769441"/>
          </a:xfrm>
          <a:prstGeom prst="rect">
            <a:avLst/>
          </a:prstGeom>
          <a:noFill/>
        </p:spPr>
        <p:txBody>
          <a:bodyPr wrap="square" rtlCol="0">
            <a:spAutoFit/>
          </a:bodyPr>
          <a:lstStyle/>
          <a:p>
            <a:pPr algn="ctr"/>
            <a:r>
              <a:rPr lang="en-US" sz="4400" dirty="0">
                <a:solidFill>
                  <a:srgbClr val="FFFFFF"/>
                </a:solidFill>
                <a:latin typeface="Utopia"/>
                <a:cs typeface="Utopia"/>
              </a:rPr>
              <a:t>Team </a:t>
            </a:r>
            <a:r>
              <a:rPr lang="en-US" sz="4400" dirty="0" err="1">
                <a:solidFill>
                  <a:srgbClr val="FFFFFF"/>
                </a:solidFill>
                <a:latin typeface="Utopia"/>
                <a:cs typeface="Utopia"/>
              </a:rPr>
              <a:t>Sorta</a:t>
            </a:r>
            <a:r>
              <a:rPr lang="en-US" sz="4400" dirty="0">
                <a:solidFill>
                  <a:srgbClr val="FFFFFF"/>
                </a:solidFill>
                <a:latin typeface="Utopia"/>
                <a:cs typeface="Utopia"/>
              </a:rPr>
              <a:t> Math Finance</a:t>
            </a:r>
          </a:p>
        </p:txBody>
      </p:sp>
      <p:sp>
        <p:nvSpPr>
          <p:cNvPr id="3" name="TextBox 2"/>
          <p:cNvSpPr txBox="1"/>
          <p:nvPr/>
        </p:nvSpPr>
        <p:spPr>
          <a:xfrm>
            <a:off x="228600" y="3276600"/>
            <a:ext cx="8229600" cy="1508105"/>
          </a:xfrm>
          <a:prstGeom prst="rect">
            <a:avLst/>
          </a:prstGeom>
          <a:noFill/>
        </p:spPr>
        <p:txBody>
          <a:bodyPr wrap="square" rtlCol="0">
            <a:spAutoFit/>
          </a:bodyPr>
          <a:lstStyle/>
          <a:p>
            <a:pPr algn="ctr"/>
            <a:r>
              <a:rPr lang="en-US" sz="2400" dirty="0">
                <a:solidFill>
                  <a:schemeClr val="bg1"/>
                </a:solidFill>
                <a:latin typeface="Utopia"/>
                <a:cs typeface="Utopia"/>
              </a:rPr>
              <a:t>Andrew </a:t>
            </a:r>
            <a:r>
              <a:rPr lang="en-US" sz="2400" dirty="0" err="1">
                <a:solidFill>
                  <a:schemeClr val="bg1"/>
                </a:solidFill>
                <a:latin typeface="Utopia"/>
                <a:cs typeface="Utopia"/>
              </a:rPr>
              <a:t>Haskett</a:t>
            </a:r>
            <a:r>
              <a:rPr lang="en-US" sz="2400" dirty="0">
                <a:solidFill>
                  <a:schemeClr val="bg1"/>
                </a:solidFill>
                <a:latin typeface="Utopia"/>
                <a:cs typeface="Utopia"/>
              </a:rPr>
              <a:t>, Katrina Hartley, Luke </a:t>
            </a:r>
            <a:r>
              <a:rPr lang="en-US" sz="2400" dirty="0" err="1">
                <a:solidFill>
                  <a:schemeClr val="bg1"/>
                </a:solidFill>
                <a:latin typeface="Utopia"/>
                <a:cs typeface="Utopia"/>
              </a:rPr>
              <a:t>Nigro</a:t>
            </a:r>
            <a:r>
              <a:rPr lang="en-US" sz="2400" dirty="0">
                <a:solidFill>
                  <a:schemeClr val="bg1"/>
                </a:solidFill>
                <a:latin typeface="Utopia"/>
                <a:cs typeface="Utopia"/>
              </a:rPr>
              <a:t>, Felipe </a:t>
            </a:r>
            <a:r>
              <a:rPr lang="en-US" sz="2400" dirty="0" err="1">
                <a:solidFill>
                  <a:schemeClr val="bg1"/>
                </a:solidFill>
                <a:latin typeface="Utopia"/>
                <a:cs typeface="Utopia"/>
              </a:rPr>
              <a:t>Veloso</a:t>
            </a:r>
            <a:endParaRPr lang="en-US" sz="2400" dirty="0">
              <a:solidFill>
                <a:schemeClr val="bg1"/>
              </a:solidFill>
              <a:latin typeface="Utopia"/>
              <a:cs typeface="Utopia"/>
            </a:endParaRPr>
          </a:p>
          <a:p>
            <a:pPr algn="ctr"/>
            <a:r>
              <a:rPr lang="en-US" sz="2400" dirty="0">
                <a:solidFill>
                  <a:schemeClr val="bg1"/>
                </a:solidFill>
                <a:latin typeface="Utopia"/>
                <a:cs typeface="Utopia"/>
              </a:rPr>
              <a:t>University of North Carolina at Charlotte</a:t>
            </a:r>
          </a:p>
          <a:p>
            <a:pPr algn="ctr"/>
            <a:endParaRPr lang="en-US" sz="4400" dirty="0">
              <a:latin typeface="Utopia"/>
              <a:cs typeface="Utopi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49054" y="1600200"/>
            <a:ext cx="7409145" cy="2308324"/>
          </a:xfrm>
          <a:prstGeom prst="rect">
            <a:avLst/>
          </a:prstGeom>
          <a:noFill/>
        </p:spPr>
        <p:txBody>
          <a:bodyPr wrap="square" rtlCol="0">
            <a:spAutoFit/>
          </a:bodyPr>
          <a:lstStyle/>
          <a:p>
            <a:pPr marL="342900" indent="-342900" fontAlgn="base">
              <a:buFont typeface="Arial" panose="020B0604020202020204" pitchFamily="34" charset="0"/>
              <a:buChar char="•"/>
            </a:pPr>
            <a:r>
              <a:rPr lang="en-US" dirty="0" err="1">
                <a:solidFill>
                  <a:schemeClr val="bg1"/>
                </a:solidFill>
              </a:rPr>
              <a:t>update_balance</a:t>
            </a:r>
            <a:endParaRPr lang="en-US" dirty="0">
              <a:solidFill>
                <a:schemeClr val="bg1"/>
              </a:solidFill>
            </a:endParaRPr>
          </a:p>
          <a:p>
            <a:pPr marL="800100" lvl="1" indent="-342900" fontAlgn="base">
              <a:buFont typeface="Arial" panose="020B0604020202020204" pitchFamily="34" charset="0"/>
              <a:buChar char="•"/>
            </a:pPr>
            <a:r>
              <a:rPr lang="en-US" dirty="0">
                <a:solidFill>
                  <a:schemeClr val="bg1"/>
                </a:solidFill>
              </a:rPr>
              <a:t>Is activated automatically after a payment record is created</a:t>
            </a:r>
          </a:p>
          <a:p>
            <a:pPr marL="1257300" lvl="2" indent="-342900" fontAlgn="base">
              <a:buFont typeface="Arial" panose="020B0604020202020204" pitchFamily="34" charset="0"/>
              <a:buChar char="•"/>
            </a:pPr>
            <a:r>
              <a:rPr lang="en-US" dirty="0">
                <a:solidFill>
                  <a:schemeClr val="bg1"/>
                </a:solidFill>
              </a:rPr>
              <a:t>Can happen through transactions, through the </a:t>
            </a:r>
            <a:r>
              <a:rPr lang="en-US" dirty="0" err="1">
                <a:solidFill>
                  <a:schemeClr val="bg1"/>
                </a:solidFill>
              </a:rPr>
              <a:t>add_payment</a:t>
            </a:r>
            <a:r>
              <a:rPr lang="en-US" dirty="0">
                <a:solidFill>
                  <a:schemeClr val="bg1"/>
                </a:solidFill>
              </a:rPr>
              <a:t> procedure, or through the UI.</a:t>
            </a:r>
          </a:p>
          <a:p>
            <a:pPr marL="800100" lvl="1" indent="-342900" fontAlgn="base">
              <a:buFont typeface="Arial" panose="020B0604020202020204" pitchFamily="34" charset="0"/>
              <a:buChar char="•"/>
            </a:pPr>
            <a:r>
              <a:rPr lang="en-US" dirty="0">
                <a:solidFill>
                  <a:schemeClr val="bg1"/>
                </a:solidFill>
              </a:rPr>
              <a:t>Updates the current balance in the account table to reflect the new payment</a:t>
            </a:r>
          </a:p>
          <a:p>
            <a:pPr marL="800100" lvl="1" indent="-342900" fontAlgn="base">
              <a:buFont typeface="Arial" panose="020B0604020202020204" pitchFamily="34" charset="0"/>
              <a:buChar char="•"/>
            </a:pPr>
            <a:r>
              <a:rPr lang="en-US" dirty="0">
                <a:solidFill>
                  <a:schemeClr val="bg1"/>
                </a:solidFill>
              </a:rPr>
              <a:t>If account balance is negative, the account owner has a credit on their account.</a:t>
            </a:r>
          </a:p>
        </p:txBody>
      </p:sp>
      <p:sp>
        <p:nvSpPr>
          <p:cNvPr id="3" name="TextBox 2"/>
          <p:cNvSpPr txBox="1"/>
          <p:nvPr/>
        </p:nvSpPr>
        <p:spPr>
          <a:xfrm>
            <a:off x="3762740" y="573777"/>
            <a:ext cx="1618520" cy="707886"/>
          </a:xfrm>
          <a:prstGeom prst="rect">
            <a:avLst/>
          </a:prstGeom>
          <a:noFill/>
        </p:spPr>
        <p:txBody>
          <a:bodyPr wrap="none" rtlCol="0">
            <a:spAutoFit/>
          </a:bodyPr>
          <a:lstStyle/>
          <a:p>
            <a:r>
              <a:rPr lang="en-US" sz="4000" u="sng" dirty="0">
                <a:solidFill>
                  <a:schemeClr val="bg1"/>
                </a:solidFill>
              </a:rPr>
              <a:t>Trigger</a:t>
            </a:r>
            <a:endParaRPr lang="en-US" sz="1500" u="sng" dirty="0">
              <a:solidFill>
                <a:schemeClr val="bg1"/>
              </a:solidFill>
            </a:endParaRPr>
          </a:p>
        </p:txBody>
      </p:sp>
    </p:spTree>
    <p:extLst>
      <p:ext uri="{BB962C8B-B14F-4D97-AF65-F5344CB8AC3E}">
        <p14:creationId xmlns:p14="http://schemas.microsoft.com/office/powerpoint/2010/main" val="4048260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49054" y="1600200"/>
            <a:ext cx="7409145" cy="3693319"/>
          </a:xfrm>
          <a:prstGeom prst="rect">
            <a:avLst/>
          </a:prstGeom>
          <a:noFill/>
        </p:spPr>
        <p:txBody>
          <a:bodyPr wrap="square" rtlCol="0">
            <a:spAutoFit/>
          </a:bodyPr>
          <a:lstStyle/>
          <a:p>
            <a:pPr marL="285750" indent="-285750">
              <a:buFont typeface="Arial" panose="020B0604020202020204" pitchFamily="34" charset="0"/>
              <a:buChar char="•"/>
            </a:pPr>
            <a:r>
              <a:rPr lang="en-US" dirty="0" err="1">
                <a:solidFill>
                  <a:schemeClr val="bg1"/>
                </a:solidFill>
              </a:rPr>
              <a:t>all_rides</a:t>
            </a:r>
            <a:endParaRPr lang="en-US" dirty="0">
              <a:solidFill>
                <a:schemeClr val="bg1"/>
              </a:solidFill>
            </a:endParaRPr>
          </a:p>
          <a:p>
            <a:pPr marL="742950" lvl="1" indent="-285750">
              <a:buFont typeface="Arial" panose="020B0604020202020204" pitchFamily="34" charset="0"/>
              <a:buChar char="•"/>
            </a:pPr>
            <a:r>
              <a:rPr lang="en-US" dirty="0">
                <a:solidFill>
                  <a:schemeClr val="bg1"/>
                </a:solidFill>
              </a:rPr>
              <a:t>Displays the rides table with all IDs displayed as their actual values</a:t>
            </a:r>
          </a:p>
          <a:p>
            <a:pPr marL="1200150" lvl="2" indent="-285750">
              <a:buFont typeface="Arial" panose="020B0604020202020204" pitchFamily="34" charset="0"/>
              <a:buChar char="•"/>
            </a:pPr>
            <a:r>
              <a:rPr lang="en-US" dirty="0">
                <a:solidFill>
                  <a:schemeClr val="bg1"/>
                </a:solidFill>
              </a:rPr>
              <a:t>i.e. </a:t>
            </a:r>
            <a:r>
              <a:rPr lang="en-US" dirty="0" err="1">
                <a:solidFill>
                  <a:schemeClr val="bg1"/>
                </a:solidFill>
              </a:rPr>
              <a:t>locationIDs</a:t>
            </a:r>
            <a:r>
              <a:rPr lang="en-US" dirty="0">
                <a:solidFill>
                  <a:schemeClr val="bg1"/>
                </a:solidFill>
              </a:rPr>
              <a:t> in </a:t>
            </a:r>
            <a:r>
              <a:rPr lang="en-US" dirty="0" err="1">
                <a:solidFill>
                  <a:schemeClr val="bg1"/>
                </a:solidFill>
              </a:rPr>
              <a:t>startLocation</a:t>
            </a:r>
            <a:r>
              <a:rPr lang="en-US" dirty="0">
                <a:solidFill>
                  <a:schemeClr val="bg1"/>
                </a:solidFill>
              </a:rPr>
              <a:t> are replaced with the names of the corresponding locations</a:t>
            </a:r>
          </a:p>
          <a:p>
            <a:pPr marL="285750" indent="-285750">
              <a:buFont typeface="Arial" panose="020B0604020202020204" pitchFamily="34" charset="0"/>
              <a:buChar char="•"/>
            </a:pPr>
            <a:r>
              <a:rPr lang="en-US" dirty="0" err="1">
                <a:solidFill>
                  <a:schemeClr val="bg1"/>
                </a:solidFill>
              </a:rPr>
              <a:t>all_payments</a:t>
            </a:r>
            <a:endParaRPr lang="en-US" dirty="0">
              <a:solidFill>
                <a:schemeClr val="bg1"/>
              </a:solidFill>
            </a:endParaRPr>
          </a:p>
          <a:p>
            <a:pPr marL="742950" lvl="1" indent="-285750">
              <a:buFont typeface="Arial" panose="020B0604020202020204" pitchFamily="34" charset="0"/>
              <a:buChar char="•"/>
            </a:pPr>
            <a:r>
              <a:rPr lang="en-US" dirty="0">
                <a:solidFill>
                  <a:schemeClr val="bg1"/>
                </a:solidFill>
              </a:rPr>
              <a:t>Displays all of the payments made over time by all users</a:t>
            </a:r>
          </a:p>
          <a:p>
            <a:pPr marL="742950" lvl="1" indent="-285750">
              <a:buFont typeface="Arial" panose="020B0604020202020204" pitchFamily="34" charset="0"/>
              <a:buChar char="•"/>
            </a:pPr>
            <a:r>
              <a:rPr lang="en-US" dirty="0">
                <a:solidFill>
                  <a:schemeClr val="bg1"/>
                </a:solidFill>
              </a:rPr>
              <a:t>Payments are displayed in ascending order by </a:t>
            </a:r>
            <a:r>
              <a:rPr lang="en-US" dirty="0" err="1">
                <a:solidFill>
                  <a:schemeClr val="bg1"/>
                </a:solidFill>
              </a:rPr>
              <a:t>personID</a:t>
            </a:r>
            <a:endParaRPr lang="en-US" dirty="0">
              <a:solidFill>
                <a:schemeClr val="bg1"/>
              </a:solidFill>
            </a:endParaRPr>
          </a:p>
          <a:p>
            <a:pPr marL="742950" lvl="1" indent="-285750">
              <a:buFont typeface="Arial" panose="020B0604020202020204" pitchFamily="34" charset="0"/>
              <a:buChar char="•"/>
            </a:pPr>
            <a:r>
              <a:rPr lang="en-US" dirty="0">
                <a:solidFill>
                  <a:schemeClr val="bg1"/>
                </a:solidFill>
              </a:rPr>
              <a:t>Replaces </a:t>
            </a:r>
            <a:r>
              <a:rPr lang="en-US" dirty="0" err="1">
                <a:solidFill>
                  <a:schemeClr val="bg1"/>
                </a:solidFill>
              </a:rPr>
              <a:t>personIDs</a:t>
            </a:r>
            <a:r>
              <a:rPr lang="en-US" dirty="0">
                <a:solidFill>
                  <a:schemeClr val="bg1"/>
                </a:solidFill>
              </a:rPr>
              <a:t> with the names of the Payees</a:t>
            </a:r>
          </a:p>
          <a:p>
            <a:pPr marL="742950" lvl="1" indent="-285750">
              <a:buFont typeface="Arial" panose="020B0604020202020204" pitchFamily="34" charset="0"/>
              <a:buChar char="•"/>
            </a:pPr>
            <a:r>
              <a:rPr lang="en-US" dirty="0">
                <a:solidFill>
                  <a:schemeClr val="bg1"/>
                </a:solidFill>
              </a:rPr>
              <a:t>Is updated when the </a:t>
            </a:r>
            <a:r>
              <a:rPr lang="en-US" dirty="0" err="1">
                <a:solidFill>
                  <a:schemeClr val="bg1"/>
                </a:solidFill>
              </a:rPr>
              <a:t>update_balance</a:t>
            </a:r>
            <a:r>
              <a:rPr lang="en-US" dirty="0">
                <a:solidFill>
                  <a:schemeClr val="bg1"/>
                </a:solidFill>
              </a:rPr>
              <a:t> trigger is activated</a:t>
            </a:r>
          </a:p>
          <a:p>
            <a:pPr marL="285750" indent="-285750">
              <a:buFont typeface="Arial" panose="020B0604020202020204" pitchFamily="34" charset="0"/>
              <a:buChar char="•"/>
            </a:pPr>
            <a:r>
              <a:rPr lang="en-US" dirty="0" err="1">
                <a:solidFill>
                  <a:schemeClr val="bg1"/>
                </a:solidFill>
              </a:rPr>
              <a:t>all_drivers</a:t>
            </a:r>
            <a:endParaRPr lang="en-US" dirty="0">
              <a:solidFill>
                <a:schemeClr val="bg1"/>
              </a:solidFill>
            </a:endParaRPr>
          </a:p>
          <a:p>
            <a:pPr marL="742950" lvl="1" indent="-285750">
              <a:buFont typeface="Arial" panose="020B0604020202020204" pitchFamily="34" charset="0"/>
              <a:buChar char="•"/>
            </a:pPr>
            <a:r>
              <a:rPr lang="en-US" dirty="0">
                <a:solidFill>
                  <a:schemeClr val="bg1"/>
                </a:solidFill>
              </a:rPr>
              <a:t>Displays the personal details of the drivers in the drivers table.</a:t>
            </a:r>
          </a:p>
          <a:p>
            <a:pPr marL="742950" lvl="1" indent="-285750">
              <a:buFont typeface="Arial" panose="020B0604020202020204" pitchFamily="34" charset="0"/>
              <a:buChar char="•"/>
            </a:pPr>
            <a:r>
              <a:rPr lang="en-US" dirty="0">
                <a:solidFill>
                  <a:schemeClr val="bg1"/>
                </a:solidFill>
              </a:rPr>
              <a:t/>
            </a:r>
            <a:br>
              <a:rPr lang="en-US" dirty="0">
                <a:solidFill>
                  <a:schemeClr val="bg1"/>
                </a:solidFill>
              </a:rPr>
            </a:br>
            <a:endParaRPr lang="en-US" dirty="0">
              <a:solidFill>
                <a:schemeClr val="bg1"/>
              </a:solidFill>
            </a:endParaRPr>
          </a:p>
        </p:txBody>
      </p:sp>
      <p:sp>
        <p:nvSpPr>
          <p:cNvPr id="3" name="TextBox 2"/>
          <p:cNvSpPr txBox="1"/>
          <p:nvPr/>
        </p:nvSpPr>
        <p:spPr>
          <a:xfrm>
            <a:off x="3867608" y="573777"/>
            <a:ext cx="1408784" cy="707886"/>
          </a:xfrm>
          <a:prstGeom prst="rect">
            <a:avLst/>
          </a:prstGeom>
          <a:noFill/>
        </p:spPr>
        <p:txBody>
          <a:bodyPr wrap="none" rtlCol="0">
            <a:spAutoFit/>
          </a:bodyPr>
          <a:lstStyle/>
          <a:p>
            <a:r>
              <a:rPr lang="en-US" sz="4000" u="sng" dirty="0">
                <a:solidFill>
                  <a:schemeClr val="bg1"/>
                </a:solidFill>
              </a:rPr>
              <a:t>Views</a:t>
            </a:r>
            <a:endParaRPr lang="en-US" sz="1500" u="sng" dirty="0">
              <a:solidFill>
                <a:schemeClr val="bg1"/>
              </a:solidFill>
            </a:endParaRPr>
          </a:p>
        </p:txBody>
      </p:sp>
    </p:spTree>
    <p:extLst>
      <p:ext uri="{BB962C8B-B14F-4D97-AF65-F5344CB8AC3E}">
        <p14:creationId xmlns:p14="http://schemas.microsoft.com/office/powerpoint/2010/main" val="8937591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49054" y="1600200"/>
            <a:ext cx="7409145" cy="646331"/>
          </a:xfrm>
          <a:prstGeom prst="rect">
            <a:avLst/>
          </a:prstGeom>
          <a:noFill/>
        </p:spPr>
        <p:txBody>
          <a:bodyPr wrap="square" rtlCol="0">
            <a:spAutoFit/>
          </a:bodyPr>
          <a:lstStyle/>
          <a:p>
            <a:r>
              <a:rPr lang="en-US" dirty="0">
                <a:solidFill>
                  <a:schemeClr val="bg1"/>
                </a:solidFill>
              </a:rPr>
              <a:t/>
            </a:r>
            <a:br>
              <a:rPr lang="en-US" dirty="0">
                <a:solidFill>
                  <a:schemeClr val="bg1"/>
                </a:solidFill>
              </a:rPr>
            </a:br>
            <a:endParaRPr lang="en-US" dirty="0">
              <a:solidFill>
                <a:schemeClr val="bg1"/>
              </a:solidFill>
            </a:endParaRPr>
          </a:p>
        </p:txBody>
      </p:sp>
      <p:sp>
        <p:nvSpPr>
          <p:cNvPr id="3" name="TextBox 2"/>
          <p:cNvSpPr txBox="1"/>
          <p:nvPr/>
        </p:nvSpPr>
        <p:spPr>
          <a:xfrm>
            <a:off x="2437537" y="573777"/>
            <a:ext cx="4268926" cy="707886"/>
          </a:xfrm>
          <a:prstGeom prst="rect">
            <a:avLst/>
          </a:prstGeom>
          <a:noFill/>
        </p:spPr>
        <p:txBody>
          <a:bodyPr wrap="none" rtlCol="0">
            <a:spAutoFit/>
          </a:bodyPr>
          <a:lstStyle/>
          <a:p>
            <a:r>
              <a:rPr lang="en-US" sz="4000" u="sng" dirty="0">
                <a:solidFill>
                  <a:schemeClr val="bg1"/>
                </a:solidFill>
              </a:rPr>
              <a:t>Query Optimization</a:t>
            </a:r>
            <a:endParaRPr lang="en-US" sz="1500" u="sng" dirty="0">
              <a:solidFill>
                <a:schemeClr val="bg1"/>
              </a:solidFill>
            </a:endParaRPr>
          </a:p>
        </p:txBody>
      </p:sp>
      <p:sp>
        <p:nvSpPr>
          <p:cNvPr id="4" name="TextBox 3">
            <a:extLst>
              <a:ext uri="{FF2B5EF4-FFF2-40B4-BE49-F238E27FC236}">
                <a16:creationId xmlns="" xmlns:a16="http://schemas.microsoft.com/office/drawing/2014/main" id="{3A3CED56-6F27-42AE-B1F6-8C5381E0A822}"/>
              </a:ext>
            </a:extLst>
          </p:cNvPr>
          <p:cNvSpPr txBox="1"/>
          <p:nvPr/>
        </p:nvSpPr>
        <p:spPr>
          <a:xfrm>
            <a:off x="1049054" y="1600200"/>
            <a:ext cx="7409145" cy="2585323"/>
          </a:xfrm>
          <a:prstGeom prst="rect">
            <a:avLst/>
          </a:prstGeom>
          <a:noFill/>
        </p:spPr>
        <p:txBody>
          <a:bodyPr wrap="square" rtlCol="0">
            <a:spAutoFit/>
          </a:bodyPr>
          <a:lstStyle/>
          <a:p>
            <a:pPr marL="285750" indent="-285750">
              <a:buFont typeface="Arial" panose="020B0604020202020204" pitchFamily="34" charset="0"/>
              <a:buChar char="•"/>
            </a:pPr>
            <a:r>
              <a:rPr lang="en-US" dirty="0" err="1">
                <a:solidFill>
                  <a:schemeClr val="bg1"/>
                </a:solidFill>
              </a:rPr>
              <a:t>all_rides</a:t>
            </a:r>
            <a:endParaRPr lang="en-US" dirty="0">
              <a:solidFill>
                <a:schemeClr val="bg1"/>
              </a:solidFill>
            </a:endParaRPr>
          </a:p>
          <a:p>
            <a:pPr marL="742950" lvl="1" indent="-285750">
              <a:buFont typeface="Arial" panose="020B0604020202020204" pitchFamily="34" charset="0"/>
              <a:buChar char="•"/>
            </a:pPr>
            <a:r>
              <a:rPr lang="en-US" dirty="0">
                <a:solidFill>
                  <a:schemeClr val="bg1"/>
                </a:solidFill>
              </a:rPr>
              <a:t>Inner joins </a:t>
            </a:r>
            <a:r>
              <a:rPr lang="en-US" dirty="0" smtClean="0">
                <a:solidFill>
                  <a:schemeClr val="bg1"/>
                </a:solidFill>
              </a:rPr>
              <a:t>used to match optional fields</a:t>
            </a:r>
          </a:p>
          <a:p>
            <a:pPr marL="742950" lvl="1" indent="-285750">
              <a:buFont typeface="Arial" panose="020B0604020202020204" pitchFamily="34" charset="0"/>
              <a:buChar char="•"/>
            </a:pPr>
            <a:r>
              <a:rPr lang="en-US" dirty="0" smtClean="0">
                <a:solidFill>
                  <a:schemeClr val="bg1"/>
                </a:solidFill>
              </a:rPr>
              <a:t>All </a:t>
            </a:r>
            <a:r>
              <a:rPr lang="en-US" dirty="0">
                <a:solidFill>
                  <a:schemeClr val="bg1"/>
                </a:solidFill>
              </a:rPr>
              <a:t>joins are done on index values which are integers and quick to be matched</a:t>
            </a:r>
          </a:p>
          <a:p>
            <a:pPr marL="285750" indent="-285750">
              <a:buFont typeface="Arial" panose="020B0604020202020204" pitchFamily="34" charset="0"/>
              <a:buChar char="•"/>
            </a:pPr>
            <a:r>
              <a:rPr lang="en-US" dirty="0" err="1">
                <a:solidFill>
                  <a:schemeClr val="bg1"/>
                </a:solidFill>
              </a:rPr>
              <a:t>all_payments</a:t>
            </a:r>
            <a:endParaRPr lang="en-US" dirty="0">
              <a:solidFill>
                <a:schemeClr val="bg1"/>
              </a:solidFill>
            </a:endParaRPr>
          </a:p>
          <a:p>
            <a:pPr marL="742950" lvl="1" indent="-285750">
              <a:buFont typeface="Arial" panose="020B0604020202020204" pitchFamily="34" charset="0"/>
              <a:buChar char="•"/>
            </a:pPr>
            <a:r>
              <a:rPr lang="en-US" dirty="0">
                <a:solidFill>
                  <a:schemeClr val="bg1"/>
                </a:solidFill>
              </a:rPr>
              <a:t>Inner joins used to match optional fields</a:t>
            </a:r>
          </a:p>
          <a:p>
            <a:pPr marL="285750" indent="-285750">
              <a:buFont typeface="Arial" panose="020B0604020202020204" pitchFamily="34" charset="0"/>
              <a:buChar char="•"/>
            </a:pPr>
            <a:r>
              <a:rPr lang="en-US" dirty="0" err="1" smtClean="0">
                <a:solidFill>
                  <a:schemeClr val="bg1"/>
                </a:solidFill>
              </a:rPr>
              <a:t>all_drivers</a:t>
            </a:r>
            <a:endParaRPr lang="en-US" dirty="0">
              <a:solidFill>
                <a:schemeClr val="bg1"/>
              </a:solidFill>
            </a:endParaRPr>
          </a:p>
          <a:p>
            <a:pPr marL="742950" lvl="1" indent="-285750">
              <a:buFont typeface="Arial" panose="020B0604020202020204" pitchFamily="34" charset="0"/>
              <a:buChar char="•"/>
            </a:pPr>
            <a:r>
              <a:rPr lang="en-US" dirty="0">
                <a:solidFill>
                  <a:schemeClr val="bg1"/>
                </a:solidFill>
              </a:rPr>
              <a:t>Instead of joining this view employs a fairly quick subquery</a:t>
            </a:r>
            <a:br>
              <a:rPr lang="en-US" dirty="0">
                <a:solidFill>
                  <a:schemeClr val="bg1"/>
                </a:solidFill>
              </a:rPr>
            </a:br>
            <a:endParaRPr lang="en-US" dirty="0">
              <a:solidFill>
                <a:schemeClr val="bg1"/>
              </a:solidFill>
            </a:endParaRPr>
          </a:p>
        </p:txBody>
      </p:sp>
    </p:spTree>
    <p:extLst>
      <p:ext uri="{BB962C8B-B14F-4D97-AF65-F5344CB8AC3E}">
        <p14:creationId xmlns:p14="http://schemas.microsoft.com/office/powerpoint/2010/main" val="19271288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49054" y="1600200"/>
            <a:ext cx="7409145" cy="646331"/>
          </a:xfrm>
          <a:prstGeom prst="rect">
            <a:avLst/>
          </a:prstGeom>
          <a:noFill/>
        </p:spPr>
        <p:txBody>
          <a:bodyPr wrap="square" rtlCol="0">
            <a:spAutoFit/>
          </a:bodyPr>
          <a:lstStyle/>
          <a:p>
            <a:r>
              <a:rPr lang="en-US" dirty="0">
                <a:solidFill>
                  <a:schemeClr val="bg1"/>
                </a:solidFill>
              </a:rPr>
              <a:t/>
            </a:r>
            <a:br>
              <a:rPr lang="en-US" dirty="0">
                <a:solidFill>
                  <a:schemeClr val="bg1"/>
                </a:solidFill>
              </a:rPr>
            </a:br>
            <a:endParaRPr lang="en-US" dirty="0">
              <a:solidFill>
                <a:schemeClr val="bg1"/>
              </a:solidFill>
            </a:endParaRPr>
          </a:p>
        </p:txBody>
      </p:sp>
      <p:sp>
        <p:nvSpPr>
          <p:cNvPr id="3" name="TextBox 2"/>
          <p:cNvSpPr txBox="1"/>
          <p:nvPr/>
        </p:nvSpPr>
        <p:spPr>
          <a:xfrm>
            <a:off x="2743200" y="460854"/>
            <a:ext cx="3490827" cy="707886"/>
          </a:xfrm>
          <a:prstGeom prst="rect">
            <a:avLst/>
          </a:prstGeom>
          <a:noFill/>
        </p:spPr>
        <p:txBody>
          <a:bodyPr wrap="none" rtlCol="0">
            <a:spAutoFit/>
          </a:bodyPr>
          <a:lstStyle/>
          <a:p>
            <a:pPr algn="ctr"/>
            <a:r>
              <a:rPr lang="en-US" sz="4000" u="sng" dirty="0" smtClean="0">
                <a:solidFill>
                  <a:schemeClr val="bg1"/>
                </a:solidFill>
              </a:rPr>
              <a:t>UI – Home Page</a:t>
            </a:r>
            <a:endParaRPr lang="en-US" sz="1500" u="sng" dirty="0">
              <a:solidFill>
                <a:schemeClr val="bg1"/>
              </a:solidFill>
            </a:endParaRPr>
          </a:p>
        </p:txBody>
      </p:sp>
      <p:pic>
        <p:nvPicPr>
          <p:cNvPr id="4" name="Picture 3"/>
          <p:cNvPicPr>
            <a:picLocks noChangeAspect="1"/>
          </p:cNvPicPr>
          <p:nvPr/>
        </p:nvPicPr>
        <p:blipFill>
          <a:blip r:embed="rId2"/>
          <a:stretch>
            <a:fillRect/>
          </a:stretch>
        </p:blipFill>
        <p:spPr>
          <a:xfrm>
            <a:off x="1" y="1755234"/>
            <a:ext cx="9144000" cy="4246580"/>
          </a:xfrm>
          <a:prstGeom prst="rect">
            <a:avLst/>
          </a:prstGeom>
        </p:spPr>
      </p:pic>
    </p:spTree>
    <p:extLst>
      <p:ext uri="{BB962C8B-B14F-4D97-AF65-F5344CB8AC3E}">
        <p14:creationId xmlns:p14="http://schemas.microsoft.com/office/powerpoint/2010/main" val="8746330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558503" y="460854"/>
            <a:ext cx="4147097" cy="707886"/>
          </a:xfrm>
          <a:prstGeom prst="rect">
            <a:avLst/>
          </a:prstGeom>
          <a:noFill/>
        </p:spPr>
        <p:txBody>
          <a:bodyPr wrap="none" rtlCol="0">
            <a:spAutoFit/>
          </a:bodyPr>
          <a:lstStyle/>
          <a:p>
            <a:pPr algn="ctr"/>
            <a:r>
              <a:rPr lang="en-US" sz="4000" u="sng" dirty="0" smtClean="0">
                <a:solidFill>
                  <a:schemeClr val="bg1"/>
                </a:solidFill>
              </a:rPr>
              <a:t>UI – Table List Page</a:t>
            </a:r>
            <a:endParaRPr lang="en-US" sz="1500" u="sng" dirty="0">
              <a:solidFill>
                <a:schemeClr val="bg1"/>
              </a:solidFill>
            </a:endParaRPr>
          </a:p>
        </p:txBody>
      </p:sp>
      <p:pic>
        <p:nvPicPr>
          <p:cNvPr id="6" name="Picture 5"/>
          <p:cNvPicPr>
            <a:picLocks noChangeAspect="1"/>
          </p:cNvPicPr>
          <p:nvPr/>
        </p:nvPicPr>
        <p:blipFill>
          <a:blip r:embed="rId2"/>
          <a:stretch>
            <a:fillRect/>
          </a:stretch>
        </p:blipFill>
        <p:spPr>
          <a:xfrm>
            <a:off x="2514600" y="1149146"/>
            <a:ext cx="4267200" cy="5699547"/>
          </a:xfrm>
          <a:prstGeom prst="rect">
            <a:avLst/>
          </a:prstGeom>
        </p:spPr>
      </p:pic>
    </p:spTree>
    <p:extLst>
      <p:ext uri="{BB962C8B-B14F-4D97-AF65-F5344CB8AC3E}">
        <p14:creationId xmlns:p14="http://schemas.microsoft.com/office/powerpoint/2010/main" val="36654943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592616" y="460854"/>
            <a:ext cx="4078874" cy="707886"/>
          </a:xfrm>
          <a:prstGeom prst="rect">
            <a:avLst/>
          </a:prstGeom>
          <a:noFill/>
        </p:spPr>
        <p:txBody>
          <a:bodyPr wrap="none" rtlCol="0">
            <a:spAutoFit/>
          </a:bodyPr>
          <a:lstStyle/>
          <a:p>
            <a:pPr algn="ctr"/>
            <a:r>
              <a:rPr lang="en-US" sz="4000" u="sng" dirty="0" smtClean="0">
                <a:solidFill>
                  <a:schemeClr val="bg1"/>
                </a:solidFill>
              </a:rPr>
              <a:t>UI – View List Page</a:t>
            </a:r>
            <a:endParaRPr lang="en-US" sz="1500" u="sng" dirty="0">
              <a:solidFill>
                <a:schemeClr val="bg1"/>
              </a:solidFill>
            </a:endParaRPr>
          </a:p>
        </p:txBody>
      </p:sp>
      <p:pic>
        <p:nvPicPr>
          <p:cNvPr id="2" name="Picture 1"/>
          <p:cNvPicPr>
            <a:picLocks noChangeAspect="1"/>
          </p:cNvPicPr>
          <p:nvPr/>
        </p:nvPicPr>
        <p:blipFill>
          <a:blip r:embed="rId2"/>
          <a:stretch>
            <a:fillRect/>
          </a:stretch>
        </p:blipFill>
        <p:spPr>
          <a:xfrm>
            <a:off x="1828800" y="1168740"/>
            <a:ext cx="5607173" cy="5689260"/>
          </a:xfrm>
          <a:prstGeom prst="rect">
            <a:avLst/>
          </a:prstGeom>
        </p:spPr>
      </p:pic>
    </p:spTree>
    <p:extLst>
      <p:ext uri="{BB962C8B-B14F-4D97-AF65-F5344CB8AC3E}">
        <p14:creationId xmlns:p14="http://schemas.microsoft.com/office/powerpoint/2010/main" val="1679398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70800" y="460854"/>
            <a:ext cx="7322517" cy="707886"/>
          </a:xfrm>
          <a:prstGeom prst="rect">
            <a:avLst/>
          </a:prstGeom>
          <a:noFill/>
        </p:spPr>
        <p:txBody>
          <a:bodyPr wrap="none" rtlCol="0">
            <a:spAutoFit/>
          </a:bodyPr>
          <a:lstStyle/>
          <a:p>
            <a:pPr algn="ctr"/>
            <a:r>
              <a:rPr lang="en-US" sz="4000" u="sng" dirty="0" smtClean="0">
                <a:solidFill>
                  <a:schemeClr val="bg1"/>
                </a:solidFill>
              </a:rPr>
              <a:t>UI – Stored Procedure Action Page</a:t>
            </a:r>
            <a:endParaRPr lang="en-US" sz="1500" u="sng" dirty="0">
              <a:solidFill>
                <a:schemeClr val="bg1"/>
              </a:solidFill>
            </a:endParaRPr>
          </a:p>
        </p:txBody>
      </p:sp>
      <p:pic>
        <p:nvPicPr>
          <p:cNvPr id="4" name="Picture 3"/>
          <p:cNvPicPr>
            <a:picLocks noChangeAspect="1"/>
          </p:cNvPicPr>
          <p:nvPr/>
        </p:nvPicPr>
        <p:blipFill>
          <a:blip r:embed="rId2"/>
          <a:stretch>
            <a:fillRect/>
          </a:stretch>
        </p:blipFill>
        <p:spPr>
          <a:xfrm>
            <a:off x="0" y="1219200"/>
            <a:ext cx="9144000" cy="5149836"/>
          </a:xfrm>
          <a:prstGeom prst="rect">
            <a:avLst/>
          </a:prstGeom>
        </p:spPr>
      </p:pic>
    </p:spTree>
    <p:extLst>
      <p:ext uri="{BB962C8B-B14F-4D97-AF65-F5344CB8AC3E}">
        <p14:creationId xmlns:p14="http://schemas.microsoft.com/office/powerpoint/2010/main" val="3639771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90806" y="460854"/>
            <a:ext cx="8682506" cy="707886"/>
          </a:xfrm>
          <a:prstGeom prst="rect">
            <a:avLst/>
          </a:prstGeom>
          <a:noFill/>
        </p:spPr>
        <p:txBody>
          <a:bodyPr wrap="none" rtlCol="0">
            <a:spAutoFit/>
          </a:bodyPr>
          <a:lstStyle/>
          <a:p>
            <a:pPr algn="ctr"/>
            <a:r>
              <a:rPr lang="en-US" sz="4000" u="sng" dirty="0" smtClean="0">
                <a:solidFill>
                  <a:schemeClr val="bg1"/>
                </a:solidFill>
              </a:rPr>
              <a:t>UI – Stored Procedure Action Page(cont.)</a:t>
            </a:r>
            <a:endParaRPr lang="en-US" sz="1500" u="sng" dirty="0">
              <a:solidFill>
                <a:schemeClr val="bg1"/>
              </a:solidFill>
            </a:endParaRPr>
          </a:p>
        </p:txBody>
      </p:sp>
      <p:pic>
        <p:nvPicPr>
          <p:cNvPr id="2" name="Picture 1"/>
          <p:cNvPicPr>
            <a:picLocks noChangeAspect="1"/>
          </p:cNvPicPr>
          <p:nvPr/>
        </p:nvPicPr>
        <p:blipFill>
          <a:blip r:embed="rId2"/>
          <a:stretch>
            <a:fillRect/>
          </a:stretch>
        </p:blipFill>
        <p:spPr>
          <a:xfrm>
            <a:off x="2025556" y="1243012"/>
            <a:ext cx="4984844" cy="5157788"/>
          </a:xfrm>
          <a:prstGeom prst="rect">
            <a:avLst/>
          </a:prstGeom>
        </p:spPr>
      </p:pic>
    </p:spTree>
    <p:extLst>
      <p:ext uri="{BB962C8B-B14F-4D97-AF65-F5344CB8AC3E}">
        <p14:creationId xmlns:p14="http://schemas.microsoft.com/office/powerpoint/2010/main" val="10532656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90806" y="460854"/>
            <a:ext cx="8682506" cy="707886"/>
          </a:xfrm>
          <a:prstGeom prst="rect">
            <a:avLst/>
          </a:prstGeom>
          <a:noFill/>
        </p:spPr>
        <p:txBody>
          <a:bodyPr wrap="none" rtlCol="0">
            <a:spAutoFit/>
          </a:bodyPr>
          <a:lstStyle/>
          <a:p>
            <a:pPr algn="ctr"/>
            <a:r>
              <a:rPr lang="en-US" sz="4000" u="sng" dirty="0" smtClean="0">
                <a:solidFill>
                  <a:schemeClr val="bg1"/>
                </a:solidFill>
              </a:rPr>
              <a:t>UI – Stored Procedure Action Page(cont.)</a:t>
            </a:r>
            <a:endParaRPr lang="en-US" sz="1500" u="sng" dirty="0">
              <a:solidFill>
                <a:schemeClr val="bg1"/>
              </a:solidFill>
            </a:endParaRPr>
          </a:p>
        </p:txBody>
      </p:sp>
      <p:pic>
        <p:nvPicPr>
          <p:cNvPr id="4" name="Picture 3"/>
          <p:cNvPicPr>
            <a:picLocks noChangeAspect="1"/>
          </p:cNvPicPr>
          <p:nvPr/>
        </p:nvPicPr>
        <p:blipFill>
          <a:blip r:embed="rId2"/>
          <a:stretch>
            <a:fillRect/>
          </a:stretch>
        </p:blipFill>
        <p:spPr>
          <a:xfrm>
            <a:off x="1436421" y="1188334"/>
            <a:ext cx="6391275" cy="5038725"/>
          </a:xfrm>
          <a:prstGeom prst="rect">
            <a:avLst/>
          </a:prstGeom>
        </p:spPr>
      </p:pic>
    </p:spTree>
    <p:extLst>
      <p:ext uri="{BB962C8B-B14F-4D97-AF65-F5344CB8AC3E}">
        <p14:creationId xmlns:p14="http://schemas.microsoft.com/office/powerpoint/2010/main" val="30562562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609600"/>
            <a:ext cx="7772400" cy="323165"/>
          </a:xfrm>
          <a:prstGeom prst="rect">
            <a:avLst/>
          </a:prstGeom>
          <a:noFill/>
        </p:spPr>
        <p:txBody>
          <a:bodyPr wrap="square" rtlCol="0">
            <a:spAutoFit/>
          </a:bodyPr>
          <a:lstStyle/>
          <a:p>
            <a:pPr algn="ctr"/>
            <a:r>
              <a:rPr lang="en-US" sz="1500" dirty="0">
                <a:solidFill>
                  <a:srgbClr val="FFFFFF"/>
                </a:solidFill>
                <a:latin typeface="Utopia"/>
                <a:cs typeface="Utopia"/>
              </a:rPr>
              <a:t>(Will get a legit group photo on campus when our schedules don’t collide)</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40" y="1433948"/>
            <a:ext cx="8595360" cy="3906982"/>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8800" y="1981200"/>
            <a:ext cx="1600200" cy="1600200"/>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03400" y="3657600"/>
            <a:ext cx="1714448" cy="1488558"/>
          </a:xfrm>
          <a:prstGeom prst="rect">
            <a:avLst/>
          </a:prstGeom>
        </p:spPr>
      </p:pic>
      <p:pic>
        <p:nvPicPr>
          <p:cNvPr id="12" name="Picture 11"/>
          <p:cNvPicPr>
            <a:picLocks noChangeAspect="1"/>
          </p:cNvPicPr>
          <p:nvPr/>
        </p:nvPicPr>
        <p:blipFill rotWithShape="1">
          <a:blip r:embed="rId5">
            <a:extLst>
              <a:ext uri="{28A0092B-C50C-407E-A947-70E740481C1C}">
                <a14:useLocalDpi xmlns:a14="http://schemas.microsoft.com/office/drawing/2010/main" val="0"/>
              </a:ext>
            </a:extLst>
          </a:blip>
          <a:srcRect l="2593" t="20000" r="-2593" b="24445"/>
          <a:stretch/>
        </p:blipFill>
        <p:spPr>
          <a:xfrm>
            <a:off x="5062894" y="3548743"/>
            <a:ext cx="1661470" cy="1640958"/>
          </a:xfrm>
          <a:prstGeom prst="rect">
            <a:avLst/>
          </a:prstGeom>
        </p:spPr>
      </p:pic>
      <p:pic>
        <p:nvPicPr>
          <p:cNvPr id="13" name="Picture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153608" y="1981200"/>
            <a:ext cx="1480041" cy="1480041"/>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12712" y="1524000"/>
            <a:ext cx="7086600" cy="4370427"/>
          </a:xfrm>
          <a:prstGeom prst="rect">
            <a:avLst/>
          </a:prstGeom>
          <a:noFill/>
        </p:spPr>
        <p:txBody>
          <a:bodyPr wrap="square" rtlCol="0">
            <a:spAutoFit/>
          </a:bodyPr>
          <a:lstStyle/>
          <a:p>
            <a:r>
              <a:rPr lang="en-US" sz="2000" dirty="0">
                <a:solidFill>
                  <a:schemeClr val="bg1"/>
                </a:solidFill>
              </a:rPr>
              <a:t>Our group is aiming to maximize the quality of the </a:t>
            </a:r>
            <a:r>
              <a:rPr lang="en-US" sz="2000" dirty="0" err="1">
                <a:solidFill>
                  <a:schemeClr val="bg1"/>
                </a:solidFill>
              </a:rPr>
              <a:t>Niner</a:t>
            </a:r>
            <a:r>
              <a:rPr lang="en-US" sz="2000" dirty="0">
                <a:solidFill>
                  <a:schemeClr val="bg1"/>
                </a:solidFill>
              </a:rPr>
              <a:t> Rides Golf cart service. In order to achieve this, we will analyze golf cart metrics through the following Use Cases:</a:t>
            </a:r>
          </a:p>
          <a:p>
            <a:endParaRPr lang="en-US" sz="2000" dirty="0">
              <a:solidFill>
                <a:schemeClr val="bg1"/>
              </a:solidFill>
            </a:endParaRPr>
          </a:p>
          <a:p>
            <a:pPr marL="285750" lvl="0" indent="-285750">
              <a:buFont typeface="Arial" panose="020B0604020202020204" pitchFamily="34" charset="0"/>
              <a:buChar char="•"/>
            </a:pPr>
            <a:r>
              <a:rPr lang="en-US" sz="2000" dirty="0">
                <a:solidFill>
                  <a:schemeClr val="bg1"/>
                </a:solidFill>
              </a:rPr>
              <a:t>Track ride quality </a:t>
            </a:r>
          </a:p>
          <a:p>
            <a:pPr marL="285750" lvl="0" indent="-285750">
              <a:buFont typeface="Arial" panose="020B0604020202020204" pitchFamily="34" charset="0"/>
              <a:buChar char="•"/>
            </a:pPr>
            <a:r>
              <a:rPr lang="en-US" sz="2000" dirty="0">
                <a:solidFill>
                  <a:schemeClr val="bg1"/>
                </a:solidFill>
              </a:rPr>
              <a:t>Analyze the most popular locations</a:t>
            </a:r>
          </a:p>
          <a:p>
            <a:endParaRPr lang="en-US" sz="2000" dirty="0">
              <a:solidFill>
                <a:schemeClr val="bg1"/>
              </a:solidFill>
            </a:endParaRPr>
          </a:p>
          <a:p>
            <a:r>
              <a:rPr lang="en-US" sz="2000" dirty="0">
                <a:solidFill>
                  <a:schemeClr val="bg1"/>
                </a:solidFill>
              </a:rPr>
              <a:t>We are creating 8 normalized tables: Persons (breaking down into Students, Faculty, and staff tables), Cart, Location, Rides, Rating, and Payments with rating and payments weak entities to the Rides table. Through these tables, we’ll define set business requirements and schemas enabling us to join the necessary Golf cart data needed.</a:t>
            </a:r>
          </a:p>
          <a:p>
            <a:endParaRPr lang="en-US" dirty="0"/>
          </a:p>
        </p:txBody>
      </p:sp>
      <p:sp>
        <p:nvSpPr>
          <p:cNvPr id="4" name="TextBox 3"/>
          <p:cNvSpPr txBox="1"/>
          <p:nvPr/>
        </p:nvSpPr>
        <p:spPr>
          <a:xfrm>
            <a:off x="2057400" y="533400"/>
            <a:ext cx="4797224" cy="707886"/>
          </a:xfrm>
          <a:prstGeom prst="rect">
            <a:avLst/>
          </a:prstGeom>
          <a:noFill/>
        </p:spPr>
        <p:txBody>
          <a:bodyPr wrap="square" rtlCol="0">
            <a:spAutoFit/>
          </a:bodyPr>
          <a:lstStyle/>
          <a:p>
            <a:r>
              <a:rPr lang="en-US" sz="4000" u="sng" dirty="0">
                <a:solidFill>
                  <a:schemeClr val="bg1"/>
                </a:solidFill>
              </a:rPr>
              <a:t>Scope and Use Cases</a:t>
            </a:r>
          </a:p>
        </p:txBody>
      </p:sp>
    </p:spTree>
    <p:extLst>
      <p:ext uri="{BB962C8B-B14F-4D97-AF65-F5344CB8AC3E}">
        <p14:creationId xmlns:p14="http://schemas.microsoft.com/office/powerpoint/2010/main" val="32474292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37840" y="228600"/>
            <a:ext cx="4868320" cy="707886"/>
          </a:xfrm>
          <a:prstGeom prst="rect">
            <a:avLst/>
          </a:prstGeom>
          <a:noFill/>
        </p:spPr>
        <p:txBody>
          <a:bodyPr wrap="none" rtlCol="0">
            <a:spAutoFit/>
          </a:bodyPr>
          <a:lstStyle/>
          <a:p>
            <a:r>
              <a:rPr lang="en-US" sz="4000" dirty="0">
                <a:solidFill>
                  <a:schemeClr val="bg1"/>
                </a:solidFill>
              </a:rPr>
              <a:t>EERD Fully Normalized</a:t>
            </a:r>
          </a:p>
        </p:txBody>
      </p:sp>
      <p:pic>
        <p:nvPicPr>
          <p:cNvPr id="4" name="Picture 3"/>
          <p:cNvPicPr>
            <a:picLocks noChangeAspect="1"/>
          </p:cNvPicPr>
          <p:nvPr/>
        </p:nvPicPr>
        <p:blipFill>
          <a:blip r:embed="rId2"/>
          <a:stretch>
            <a:fillRect/>
          </a:stretch>
        </p:blipFill>
        <p:spPr>
          <a:xfrm>
            <a:off x="76200" y="795174"/>
            <a:ext cx="8991600" cy="5852218"/>
          </a:xfrm>
          <a:prstGeom prst="rect">
            <a:avLst/>
          </a:prstGeom>
        </p:spPr>
      </p:pic>
    </p:spTree>
    <p:extLst>
      <p:ext uri="{BB962C8B-B14F-4D97-AF65-F5344CB8AC3E}">
        <p14:creationId xmlns:p14="http://schemas.microsoft.com/office/powerpoint/2010/main" val="11694466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49054" y="1600200"/>
            <a:ext cx="7409145" cy="4647426"/>
          </a:xfrm>
          <a:prstGeom prst="rect">
            <a:avLst/>
          </a:prstGeom>
          <a:noFill/>
        </p:spPr>
        <p:txBody>
          <a:bodyPr wrap="square" rtlCol="0">
            <a:spAutoFit/>
          </a:bodyPr>
          <a:lstStyle/>
          <a:p>
            <a:pPr fontAlgn="base"/>
            <a:r>
              <a:rPr lang="en-US" sz="2000" b="1" dirty="0">
                <a:solidFill>
                  <a:schemeClr val="bg1"/>
                </a:solidFill>
              </a:rPr>
              <a:t>Students:</a:t>
            </a:r>
            <a:r>
              <a:rPr lang="en-US" sz="2000" dirty="0">
                <a:solidFill>
                  <a:schemeClr val="bg1"/>
                </a:solidFill>
              </a:rPr>
              <a:t> Can take a ride but can`t be a driver;</a:t>
            </a:r>
          </a:p>
          <a:p>
            <a:pPr fontAlgn="base"/>
            <a:r>
              <a:rPr lang="en-US" sz="2000" b="1" dirty="0">
                <a:solidFill>
                  <a:schemeClr val="bg1"/>
                </a:solidFill>
              </a:rPr>
              <a:t>Faculty:</a:t>
            </a:r>
            <a:r>
              <a:rPr lang="en-US" sz="2000" dirty="0">
                <a:solidFill>
                  <a:schemeClr val="bg1"/>
                </a:solidFill>
              </a:rPr>
              <a:t> Can take a ride but can`t be a driver;</a:t>
            </a:r>
          </a:p>
          <a:p>
            <a:pPr fontAlgn="base"/>
            <a:r>
              <a:rPr lang="en-US" sz="2000" b="1" dirty="0">
                <a:solidFill>
                  <a:schemeClr val="bg1"/>
                </a:solidFill>
              </a:rPr>
              <a:t>Staff:</a:t>
            </a:r>
            <a:r>
              <a:rPr lang="en-US" sz="2000" dirty="0">
                <a:solidFill>
                  <a:schemeClr val="bg1"/>
                </a:solidFill>
              </a:rPr>
              <a:t> Can be a driver but can`t be a passenger;</a:t>
            </a:r>
          </a:p>
          <a:p>
            <a:pPr fontAlgn="base"/>
            <a:r>
              <a:rPr lang="en-US" sz="2000" b="1" dirty="0">
                <a:solidFill>
                  <a:schemeClr val="bg1"/>
                </a:solidFill>
              </a:rPr>
              <a:t>Drivers:</a:t>
            </a:r>
            <a:r>
              <a:rPr lang="en-US" sz="2000" dirty="0">
                <a:solidFill>
                  <a:schemeClr val="bg1"/>
                </a:solidFill>
              </a:rPr>
              <a:t>  All the drivers must be staff members, not all the staff members are drivers;</a:t>
            </a:r>
          </a:p>
          <a:p>
            <a:pPr fontAlgn="base"/>
            <a:r>
              <a:rPr lang="en-US" sz="2000" b="1" dirty="0">
                <a:solidFill>
                  <a:schemeClr val="bg1"/>
                </a:solidFill>
              </a:rPr>
              <a:t>Carts:</a:t>
            </a:r>
            <a:r>
              <a:rPr lang="en-US" sz="2000" dirty="0">
                <a:solidFill>
                  <a:schemeClr val="bg1"/>
                </a:solidFill>
              </a:rPr>
              <a:t> It is possible to add and remove carts from the list;</a:t>
            </a:r>
          </a:p>
          <a:p>
            <a:pPr fontAlgn="base"/>
            <a:r>
              <a:rPr lang="en-US" sz="2000" b="1" dirty="0">
                <a:solidFill>
                  <a:schemeClr val="bg1"/>
                </a:solidFill>
              </a:rPr>
              <a:t>Rides:</a:t>
            </a:r>
            <a:r>
              <a:rPr lang="en-US" sz="2000" dirty="0">
                <a:solidFill>
                  <a:schemeClr val="bg1"/>
                </a:solidFill>
              </a:rPr>
              <a:t> All the rides must be on the campus;</a:t>
            </a:r>
          </a:p>
          <a:p>
            <a:r>
              <a:rPr lang="en-US" sz="2000" dirty="0">
                <a:solidFill>
                  <a:schemeClr val="bg1"/>
                </a:solidFill>
              </a:rPr>
              <a:t>	-Each ride must have one driver and at least one passenger;</a:t>
            </a:r>
          </a:p>
          <a:p>
            <a:r>
              <a:rPr lang="en-US" sz="2000" dirty="0">
                <a:solidFill>
                  <a:schemeClr val="bg1"/>
                </a:solidFill>
              </a:rPr>
              <a:t>	-Each ride must have a payment ID;</a:t>
            </a:r>
          </a:p>
          <a:p>
            <a:r>
              <a:rPr lang="en-US" sz="2000" dirty="0">
                <a:solidFill>
                  <a:schemeClr val="bg1"/>
                </a:solidFill>
              </a:rPr>
              <a:t> 	-Each ride may have a rating ID (could be NULL)</a:t>
            </a:r>
          </a:p>
          <a:p>
            <a:r>
              <a:rPr lang="en-US" sz="2000" dirty="0">
                <a:solidFill>
                  <a:schemeClr val="bg1"/>
                </a:solidFill>
              </a:rPr>
              <a:t>	-Each ride must have a max. of 2 passengers;</a:t>
            </a:r>
          </a:p>
          <a:p>
            <a:r>
              <a:rPr lang="en-US" sz="2000" dirty="0">
                <a:solidFill>
                  <a:schemeClr val="bg1"/>
                </a:solidFill>
              </a:rPr>
              <a:t> 	-Each ride must have a start and end points;</a:t>
            </a:r>
          </a:p>
          <a:p>
            <a:pPr fontAlgn="base"/>
            <a:r>
              <a:rPr lang="en-US" sz="2000" b="1" dirty="0">
                <a:solidFill>
                  <a:schemeClr val="bg1"/>
                </a:solidFill>
              </a:rPr>
              <a:t>Ratings:</a:t>
            </a:r>
            <a:r>
              <a:rPr lang="en-US" sz="2000" dirty="0">
                <a:solidFill>
                  <a:schemeClr val="bg1"/>
                </a:solidFill>
              </a:rPr>
              <a:t> The range will be from 1 to 5 (based on UBER);</a:t>
            </a:r>
          </a:p>
          <a:p>
            <a:r>
              <a:rPr lang="en-US" dirty="0">
                <a:solidFill>
                  <a:schemeClr val="bg1"/>
                </a:solidFill>
              </a:rPr>
              <a:t/>
            </a:r>
            <a:br>
              <a:rPr lang="en-US" dirty="0">
                <a:solidFill>
                  <a:schemeClr val="bg1"/>
                </a:solidFill>
              </a:rPr>
            </a:br>
            <a:endParaRPr lang="en-US" dirty="0">
              <a:solidFill>
                <a:schemeClr val="bg1"/>
              </a:solidFill>
            </a:endParaRPr>
          </a:p>
        </p:txBody>
      </p:sp>
      <p:sp>
        <p:nvSpPr>
          <p:cNvPr id="3" name="TextBox 2"/>
          <p:cNvSpPr txBox="1"/>
          <p:nvPr/>
        </p:nvSpPr>
        <p:spPr>
          <a:xfrm>
            <a:off x="1600200" y="573777"/>
            <a:ext cx="5948231" cy="1323439"/>
          </a:xfrm>
          <a:prstGeom prst="rect">
            <a:avLst/>
          </a:prstGeom>
          <a:noFill/>
        </p:spPr>
        <p:txBody>
          <a:bodyPr wrap="none" rtlCol="0">
            <a:spAutoFit/>
          </a:bodyPr>
          <a:lstStyle/>
          <a:p>
            <a:r>
              <a:rPr lang="en-US" sz="4000" u="sng" dirty="0">
                <a:solidFill>
                  <a:schemeClr val="bg1"/>
                </a:solidFill>
              </a:rPr>
              <a:t>Business Requirements </a:t>
            </a:r>
            <a:r>
              <a:rPr lang="en-US" sz="1500" u="sng" dirty="0">
                <a:solidFill>
                  <a:schemeClr val="bg1"/>
                </a:solidFill>
              </a:rPr>
              <a:t>(per entity)</a:t>
            </a:r>
          </a:p>
          <a:p>
            <a:endParaRPr lang="en-US" sz="4000" dirty="0"/>
          </a:p>
        </p:txBody>
      </p:sp>
    </p:spTree>
    <p:extLst>
      <p:ext uri="{BB962C8B-B14F-4D97-AF65-F5344CB8AC3E}">
        <p14:creationId xmlns:p14="http://schemas.microsoft.com/office/powerpoint/2010/main" val="26815291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90800" y="457200"/>
            <a:ext cx="3404586" cy="707886"/>
          </a:xfrm>
          <a:prstGeom prst="rect">
            <a:avLst/>
          </a:prstGeom>
          <a:noFill/>
        </p:spPr>
        <p:txBody>
          <a:bodyPr wrap="none" rtlCol="0">
            <a:spAutoFit/>
          </a:bodyPr>
          <a:lstStyle/>
          <a:p>
            <a:pPr algn="ctr"/>
            <a:r>
              <a:rPr lang="en-US" sz="4000" u="sng" dirty="0" smtClean="0">
                <a:solidFill>
                  <a:schemeClr val="bg1"/>
                </a:solidFill>
              </a:rPr>
              <a:t>Data Dictionary</a:t>
            </a:r>
            <a:endParaRPr lang="en-US" sz="4000" u="sng" dirty="0">
              <a:solidFill>
                <a:schemeClr val="bg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92" y="1308440"/>
            <a:ext cx="7746507" cy="5174642"/>
          </a:xfrm>
          <a:prstGeom prst="rect">
            <a:avLst/>
          </a:prstGeom>
        </p:spPr>
      </p:pic>
    </p:spTree>
    <p:extLst>
      <p:ext uri="{BB962C8B-B14F-4D97-AF65-F5344CB8AC3E}">
        <p14:creationId xmlns:p14="http://schemas.microsoft.com/office/powerpoint/2010/main" val="33840789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08590" y="457200"/>
            <a:ext cx="4569008" cy="707886"/>
          </a:xfrm>
          <a:prstGeom prst="rect">
            <a:avLst/>
          </a:prstGeom>
          <a:noFill/>
        </p:spPr>
        <p:txBody>
          <a:bodyPr wrap="none" rtlCol="0">
            <a:spAutoFit/>
          </a:bodyPr>
          <a:lstStyle/>
          <a:p>
            <a:pPr algn="ctr"/>
            <a:r>
              <a:rPr lang="en-US" sz="4000" u="sng" dirty="0" smtClean="0">
                <a:solidFill>
                  <a:schemeClr val="bg1"/>
                </a:solidFill>
              </a:rPr>
              <a:t>Data Dictionary cont.</a:t>
            </a:r>
            <a:endParaRPr lang="en-US" sz="4000" u="sng" dirty="0">
              <a:solidFill>
                <a:schemeClr val="bg1"/>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1172714"/>
            <a:ext cx="7772400" cy="5453115"/>
          </a:xfrm>
          <a:prstGeom prst="rect">
            <a:avLst/>
          </a:prstGeom>
        </p:spPr>
      </p:pic>
    </p:spTree>
    <p:extLst>
      <p:ext uri="{BB962C8B-B14F-4D97-AF65-F5344CB8AC3E}">
        <p14:creationId xmlns:p14="http://schemas.microsoft.com/office/powerpoint/2010/main" val="802033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08590" y="457200"/>
            <a:ext cx="4569008" cy="707886"/>
          </a:xfrm>
          <a:prstGeom prst="rect">
            <a:avLst/>
          </a:prstGeom>
          <a:noFill/>
        </p:spPr>
        <p:txBody>
          <a:bodyPr wrap="none" rtlCol="0">
            <a:spAutoFit/>
          </a:bodyPr>
          <a:lstStyle/>
          <a:p>
            <a:pPr algn="ctr"/>
            <a:r>
              <a:rPr lang="en-US" sz="4000" u="sng" dirty="0" smtClean="0">
                <a:solidFill>
                  <a:schemeClr val="bg1"/>
                </a:solidFill>
              </a:rPr>
              <a:t>Data Dictionary cont.</a:t>
            </a:r>
            <a:endParaRPr lang="en-US" sz="4000" u="sng" dirty="0">
              <a:solidFill>
                <a:schemeClr val="bg1"/>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1295401"/>
            <a:ext cx="7722692" cy="5138206"/>
          </a:xfrm>
          <a:prstGeom prst="rect">
            <a:avLst/>
          </a:prstGeom>
        </p:spPr>
      </p:pic>
    </p:spTree>
    <p:extLst>
      <p:ext uri="{BB962C8B-B14F-4D97-AF65-F5344CB8AC3E}">
        <p14:creationId xmlns:p14="http://schemas.microsoft.com/office/powerpoint/2010/main" val="3991309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95301" y="1447800"/>
            <a:ext cx="8153399" cy="4185761"/>
          </a:xfrm>
          <a:prstGeom prst="rect">
            <a:avLst/>
          </a:prstGeom>
          <a:noFill/>
        </p:spPr>
        <p:txBody>
          <a:bodyPr wrap="square" rtlCol="0">
            <a:spAutoFit/>
          </a:bodyPr>
          <a:lstStyle/>
          <a:p>
            <a:pPr marL="285750" indent="-285750">
              <a:buFont typeface="Arial" panose="020B0604020202020204" pitchFamily="34" charset="0"/>
              <a:buChar char="•"/>
            </a:pPr>
            <a:r>
              <a:rPr lang="en-US" sz="1400" dirty="0" err="1">
                <a:solidFill>
                  <a:schemeClr val="bg1"/>
                </a:solidFill>
              </a:rPr>
              <a:t>Add_payment</a:t>
            </a:r>
            <a:r>
              <a:rPr lang="en-US" sz="1400" dirty="0">
                <a:solidFill>
                  <a:schemeClr val="bg1"/>
                </a:solidFill>
              </a:rPr>
              <a:t>(ride, account, amount)</a:t>
            </a:r>
          </a:p>
          <a:p>
            <a:pPr marL="742950" lvl="1" indent="-285750">
              <a:buFont typeface="Arial" panose="020B0604020202020204" pitchFamily="34" charset="0"/>
              <a:buChar char="•"/>
            </a:pPr>
            <a:r>
              <a:rPr lang="en-US" sz="1400" dirty="0">
                <a:solidFill>
                  <a:schemeClr val="bg1"/>
                </a:solidFill>
              </a:rPr>
              <a:t>Creates a new record in the payments table</a:t>
            </a:r>
          </a:p>
          <a:p>
            <a:pPr marL="742950" lvl="1" indent="-285750">
              <a:buFont typeface="Arial" panose="020B0604020202020204" pitchFamily="34" charset="0"/>
              <a:buChar char="•"/>
            </a:pPr>
            <a:r>
              <a:rPr lang="en-US" sz="1400" dirty="0">
                <a:solidFill>
                  <a:schemeClr val="bg1"/>
                </a:solidFill>
              </a:rPr>
              <a:t>Stores the payment amount and applies it to a ride and account</a:t>
            </a:r>
          </a:p>
          <a:p>
            <a:pPr marL="742950" lvl="1" indent="-285750">
              <a:buFont typeface="Arial" panose="020B0604020202020204" pitchFamily="34" charset="0"/>
              <a:buChar char="•"/>
            </a:pPr>
            <a:r>
              <a:rPr lang="en-US" sz="1400" dirty="0">
                <a:solidFill>
                  <a:schemeClr val="bg1"/>
                </a:solidFill>
              </a:rPr>
              <a:t>Triggers </a:t>
            </a:r>
            <a:r>
              <a:rPr lang="en-US" sz="1400" dirty="0" err="1">
                <a:solidFill>
                  <a:schemeClr val="bg1"/>
                </a:solidFill>
              </a:rPr>
              <a:t>update_balance</a:t>
            </a:r>
            <a:r>
              <a:rPr lang="en-US" sz="1400" dirty="0">
                <a:solidFill>
                  <a:schemeClr val="bg1"/>
                </a:solidFill>
              </a:rPr>
              <a:t> which updates the balance field in the account table</a:t>
            </a:r>
          </a:p>
          <a:p>
            <a:pPr marL="742950" lvl="1" indent="-285750">
              <a:buFont typeface="Arial" panose="020B0604020202020204" pitchFamily="34" charset="0"/>
              <a:buChar char="•"/>
            </a:pPr>
            <a:r>
              <a:rPr lang="en-US" sz="1400" dirty="0">
                <a:solidFill>
                  <a:schemeClr val="bg1"/>
                </a:solidFill>
              </a:rPr>
              <a:t>All fields are required</a:t>
            </a:r>
          </a:p>
          <a:p>
            <a:pPr marL="285750" indent="-285750">
              <a:buFont typeface="Arial" panose="020B0604020202020204" pitchFamily="34" charset="0"/>
              <a:buChar char="•"/>
            </a:pPr>
            <a:r>
              <a:rPr lang="en-US" sz="1400" dirty="0" err="1">
                <a:solidFill>
                  <a:schemeClr val="bg1"/>
                </a:solidFill>
              </a:rPr>
              <a:t>Add_rating</a:t>
            </a:r>
            <a:r>
              <a:rPr lang="en-US" sz="1400" dirty="0">
                <a:solidFill>
                  <a:schemeClr val="bg1"/>
                </a:solidFill>
              </a:rPr>
              <a:t>(ride, rating, comment)</a:t>
            </a:r>
          </a:p>
          <a:p>
            <a:pPr marL="742950" lvl="1" indent="-285750">
              <a:buFont typeface="Arial" panose="020B0604020202020204" pitchFamily="34" charset="0"/>
              <a:buChar char="•"/>
            </a:pPr>
            <a:r>
              <a:rPr lang="en-US" sz="1400" dirty="0">
                <a:solidFill>
                  <a:schemeClr val="bg1"/>
                </a:solidFill>
              </a:rPr>
              <a:t>Creates a new record in the ratings table</a:t>
            </a:r>
          </a:p>
          <a:p>
            <a:pPr marL="742950" lvl="1" indent="-285750">
              <a:buFont typeface="Arial" panose="020B0604020202020204" pitchFamily="34" charset="0"/>
              <a:buChar char="•"/>
            </a:pPr>
            <a:r>
              <a:rPr lang="en-US" sz="1400" dirty="0">
                <a:solidFill>
                  <a:schemeClr val="bg1"/>
                </a:solidFill>
              </a:rPr>
              <a:t>Stores the rating and comment on a give ride.</a:t>
            </a:r>
          </a:p>
          <a:p>
            <a:pPr marL="742950" lvl="1" indent="-285750">
              <a:buFont typeface="Arial" panose="020B0604020202020204" pitchFamily="34" charset="0"/>
              <a:buChar char="•"/>
            </a:pPr>
            <a:r>
              <a:rPr lang="en-US" sz="1400" dirty="0">
                <a:solidFill>
                  <a:schemeClr val="bg1"/>
                </a:solidFill>
              </a:rPr>
              <a:t>The comment field is not required and defaults to null</a:t>
            </a:r>
          </a:p>
          <a:p>
            <a:pPr marL="285750" indent="-285750">
              <a:buFont typeface="Arial" panose="020B0604020202020204" pitchFamily="34" charset="0"/>
              <a:buChar char="•"/>
            </a:pPr>
            <a:r>
              <a:rPr lang="en-US" sz="1400" dirty="0" err="1">
                <a:solidFill>
                  <a:schemeClr val="bg1"/>
                </a:solidFill>
              </a:rPr>
              <a:t>Add_ride</a:t>
            </a:r>
            <a:r>
              <a:rPr lang="en-US" sz="1400" dirty="0">
                <a:solidFill>
                  <a:schemeClr val="bg1"/>
                </a:solidFill>
              </a:rPr>
              <a:t>(</a:t>
            </a:r>
            <a:r>
              <a:rPr lang="en-US" sz="1400" dirty="0" err="1">
                <a:solidFill>
                  <a:schemeClr val="bg1"/>
                </a:solidFill>
              </a:rPr>
              <a:t>startDateTime</a:t>
            </a:r>
            <a:r>
              <a:rPr lang="en-US" sz="1400" dirty="0">
                <a:solidFill>
                  <a:schemeClr val="bg1"/>
                </a:solidFill>
              </a:rPr>
              <a:t>, </a:t>
            </a:r>
            <a:r>
              <a:rPr lang="en-US" sz="1400" dirty="0" err="1">
                <a:solidFill>
                  <a:schemeClr val="bg1"/>
                </a:solidFill>
              </a:rPr>
              <a:t>endDateTime</a:t>
            </a:r>
            <a:r>
              <a:rPr lang="en-US" sz="1400" dirty="0">
                <a:solidFill>
                  <a:schemeClr val="bg1"/>
                </a:solidFill>
              </a:rPr>
              <a:t>, </a:t>
            </a:r>
            <a:r>
              <a:rPr lang="en-US" sz="1400" dirty="0" err="1">
                <a:solidFill>
                  <a:schemeClr val="bg1"/>
                </a:solidFill>
              </a:rPr>
              <a:t>startLocation</a:t>
            </a:r>
            <a:r>
              <a:rPr lang="en-US" sz="1400" dirty="0">
                <a:solidFill>
                  <a:schemeClr val="bg1"/>
                </a:solidFill>
              </a:rPr>
              <a:t>, </a:t>
            </a:r>
            <a:r>
              <a:rPr lang="en-US" sz="1400" dirty="0" err="1">
                <a:solidFill>
                  <a:schemeClr val="bg1"/>
                </a:solidFill>
              </a:rPr>
              <a:t>endLocation</a:t>
            </a:r>
            <a:r>
              <a:rPr lang="en-US" sz="1400" dirty="0">
                <a:solidFill>
                  <a:schemeClr val="bg1"/>
                </a:solidFill>
              </a:rPr>
              <a:t>, passenger1, passenger2)</a:t>
            </a:r>
          </a:p>
          <a:p>
            <a:pPr marL="742950" lvl="1" indent="-285750">
              <a:buFont typeface="Arial" panose="020B0604020202020204" pitchFamily="34" charset="0"/>
              <a:buChar char="•"/>
            </a:pPr>
            <a:r>
              <a:rPr lang="en-US" sz="1400" dirty="0">
                <a:solidFill>
                  <a:schemeClr val="bg1"/>
                </a:solidFill>
              </a:rPr>
              <a:t>Creates a new record in the rides table</a:t>
            </a:r>
          </a:p>
          <a:p>
            <a:pPr marL="742950" lvl="1" indent="-285750">
              <a:buFont typeface="Arial" panose="020B0604020202020204" pitchFamily="34" charset="0"/>
              <a:buChar char="•"/>
            </a:pPr>
            <a:r>
              <a:rPr lang="en-US" sz="1400" dirty="0">
                <a:solidFill>
                  <a:schemeClr val="bg1"/>
                </a:solidFill>
              </a:rPr>
              <a:t>User adds the start and end times and locations as well as the ride passengers</a:t>
            </a:r>
          </a:p>
          <a:p>
            <a:pPr marL="742950" lvl="1" indent="-285750">
              <a:buFont typeface="Arial" panose="020B0604020202020204" pitchFamily="34" charset="0"/>
              <a:buChar char="•"/>
            </a:pPr>
            <a:r>
              <a:rPr lang="en-US" sz="1400" dirty="0">
                <a:solidFill>
                  <a:schemeClr val="bg1"/>
                </a:solidFill>
              </a:rPr>
              <a:t>All fields are required except passenger2 which defaults to null</a:t>
            </a:r>
          </a:p>
          <a:p>
            <a:pPr marL="285750" indent="-285750">
              <a:buFont typeface="Arial" panose="020B0604020202020204" pitchFamily="34" charset="0"/>
              <a:buChar char="•"/>
            </a:pPr>
            <a:r>
              <a:rPr lang="en-US" sz="1400" dirty="0" err="1">
                <a:solidFill>
                  <a:schemeClr val="bg1"/>
                </a:solidFill>
              </a:rPr>
              <a:t>Modify_ride</a:t>
            </a:r>
            <a:r>
              <a:rPr lang="en-US" sz="1400" dirty="0">
                <a:solidFill>
                  <a:schemeClr val="bg1"/>
                </a:solidFill>
              </a:rPr>
              <a:t>(ride, </a:t>
            </a:r>
            <a:r>
              <a:rPr lang="en-US" sz="1400" dirty="0" err="1">
                <a:solidFill>
                  <a:schemeClr val="bg1"/>
                </a:solidFill>
              </a:rPr>
              <a:t>startDate</a:t>
            </a:r>
            <a:r>
              <a:rPr lang="en-US" sz="1400" dirty="0">
                <a:solidFill>
                  <a:schemeClr val="bg1"/>
                </a:solidFill>
              </a:rPr>
              <a:t>, </a:t>
            </a:r>
            <a:r>
              <a:rPr lang="en-US" sz="1400" dirty="0" err="1">
                <a:solidFill>
                  <a:schemeClr val="bg1"/>
                </a:solidFill>
              </a:rPr>
              <a:t>endDate</a:t>
            </a:r>
            <a:r>
              <a:rPr lang="en-US" sz="1400" dirty="0">
                <a:solidFill>
                  <a:schemeClr val="bg1"/>
                </a:solidFill>
              </a:rPr>
              <a:t>, </a:t>
            </a:r>
            <a:r>
              <a:rPr lang="en-US" sz="1400" dirty="0" err="1">
                <a:solidFill>
                  <a:schemeClr val="bg1"/>
                </a:solidFill>
              </a:rPr>
              <a:t>sLocation</a:t>
            </a:r>
            <a:r>
              <a:rPr lang="en-US" sz="1400" dirty="0">
                <a:solidFill>
                  <a:schemeClr val="bg1"/>
                </a:solidFill>
              </a:rPr>
              <a:t>, </a:t>
            </a:r>
            <a:r>
              <a:rPr lang="en-US" sz="1400" dirty="0" err="1">
                <a:solidFill>
                  <a:schemeClr val="bg1"/>
                </a:solidFill>
              </a:rPr>
              <a:t>eLocation</a:t>
            </a:r>
            <a:r>
              <a:rPr lang="en-US" sz="1400" dirty="0">
                <a:solidFill>
                  <a:schemeClr val="bg1"/>
                </a:solidFill>
              </a:rPr>
              <a:t>, pass1, pass2)</a:t>
            </a:r>
          </a:p>
          <a:p>
            <a:pPr marL="742950" lvl="1" indent="-285750">
              <a:buFont typeface="Arial" panose="020B0604020202020204" pitchFamily="34" charset="0"/>
              <a:buChar char="•"/>
            </a:pPr>
            <a:r>
              <a:rPr lang="en-US" sz="1400" dirty="0">
                <a:solidFill>
                  <a:schemeClr val="bg1"/>
                </a:solidFill>
              </a:rPr>
              <a:t>Updates a record in the rides table</a:t>
            </a:r>
          </a:p>
          <a:p>
            <a:pPr marL="742950" lvl="1" indent="-285750">
              <a:buFont typeface="Arial" panose="020B0604020202020204" pitchFamily="34" charset="0"/>
              <a:buChar char="•"/>
            </a:pPr>
            <a:r>
              <a:rPr lang="en-US" sz="1400" dirty="0">
                <a:solidFill>
                  <a:schemeClr val="bg1"/>
                </a:solidFill>
              </a:rPr>
              <a:t>Utilizes the same fields as the </a:t>
            </a:r>
            <a:r>
              <a:rPr lang="en-US" sz="1400" dirty="0" err="1">
                <a:solidFill>
                  <a:schemeClr val="bg1"/>
                </a:solidFill>
              </a:rPr>
              <a:t>add_ride</a:t>
            </a:r>
            <a:r>
              <a:rPr lang="en-US" sz="1400" dirty="0">
                <a:solidFill>
                  <a:schemeClr val="bg1"/>
                </a:solidFill>
              </a:rPr>
              <a:t> procedure and requires a ride ID as well</a:t>
            </a:r>
          </a:p>
          <a:p>
            <a:pPr marL="742950" lvl="1" indent="-285750">
              <a:buFont typeface="Arial" panose="020B0604020202020204" pitchFamily="34" charset="0"/>
              <a:buChar char="•"/>
            </a:pPr>
            <a:r>
              <a:rPr lang="en-US" sz="1400" dirty="0">
                <a:solidFill>
                  <a:schemeClr val="bg1"/>
                </a:solidFill>
              </a:rPr>
              <a:t>All fields are required except pass2</a:t>
            </a:r>
          </a:p>
          <a:p>
            <a:pPr marL="285750" indent="-285750">
              <a:buFont typeface="Arial" panose="020B0604020202020204" pitchFamily="34" charset="0"/>
              <a:buChar char="•"/>
            </a:pPr>
            <a:r>
              <a:rPr lang="en-US" sz="1400" dirty="0" err="1">
                <a:solidFill>
                  <a:schemeClr val="bg1"/>
                </a:solidFill>
              </a:rPr>
              <a:t>Remove_ride</a:t>
            </a:r>
            <a:r>
              <a:rPr lang="en-US" sz="1400" dirty="0">
                <a:solidFill>
                  <a:schemeClr val="bg1"/>
                </a:solidFill>
              </a:rPr>
              <a:t>(ride)</a:t>
            </a:r>
          </a:p>
          <a:p>
            <a:pPr marL="742950" lvl="1" indent="-285750">
              <a:buFont typeface="Arial" panose="020B0604020202020204" pitchFamily="34" charset="0"/>
              <a:buChar char="•"/>
            </a:pPr>
            <a:r>
              <a:rPr lang="en-US" sz="1400" dirty="0">
                <a:solidFill>
                  <a:schemeClr val="bg1"/>
                </a:solidFill>
              </a:rPr>
              <a:t>Deletes a record in the rides table, according to the specified ride ID</a:t>
            </a:r>
            <a:endParaRPr lang="en-US" sz="2000" dirty="0">
              <a:solidFill>
                <a:schemeClr val="bg1"/>
              </a:solidFill>
            </a:endParaRPr>
          </a:p>
        </p:txBody>
      </p:sp>
      <p:sp>
        <p:nvSpPr>
          <p:cNvPr id="3" name="TextBox 2"/>
          <p:cNvSpPr txBox="1"/>
          <p:nvPr/>
        </p:nvSpPr>
        <p:spPr>
          <a:xfrm>
            <a:off x="2564624" y="573777"/>
            <a:ext cx="4014753" cy="707886"/>
          </a:xfrm>
          <a:prstGeom prst="rect">
            <a:avLst/>
          </a:prstGeom>
          <a:noFill/>
        </p:spPr>
        <p:txBody>
          <a:bodyPr wrap="none" rtlCol="0">
            <a:spAutoFit/>
          </a:bodyPr>
          <a:lstStyle/>
          <a:p>
            <a:r>
              <a:rPr lang="en-US" sz="4000" u="sng" dirty="0">
                <a:solidFill>
                  <a:schemeClr val="bg1"/>
                </a:solidFill>
              </a:rPr>
              <a:t>Stored Procedures</a:t>
            </a:r>
            <a:endParaRPr lang="en-US" sz="1500" u="sng" dirty="0">
              <a:solidFill>
                <a:schemeClr val="bg1"/>
              </a:solidFill>
            </a:endParaRPr>
          </a:p>
        </p:txBody>
      </p:sp>
    </p:spTree>
    <p:extLst>
      <p:ext uri="{BB962C8B-B14F-4D97-AF65-F5344CB8AC3E}">
        <p14:creationId xmlns:p14="http://schemas.microsoft.com/office/powerpoint/2010/main" val="800099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2545</TotalTime>
  <Words>592</Words>
  <Application>Microsoft Office PowerPoint</Application>
  <PresentationFormat>On-screen Show (4:3)</PresentationFormat>
  <Paragraphs>83</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Utopia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UNC Charlotte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Classroom Support</dc:creator>
  <cp:lastModifiedBy>Andrew Haskett</cp:lastModifiedBy>
  <cp:revision>25</cp:revision>
  <dcterms:created xsi:type="dcterms:W3CDTF">2009-04-24T13:15:38Z</dcterms:created>
  <dcterms:modified xsi:type="dcterms:W3CDTF">2019-05-01T00:56:17Z</dcterms:modified>
</cp:coreProperties>
</file>