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1"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95" autoAdjust="0"/>
  </p:normalViewPr>
  <p:slideViewPr>
    <p:cSldViewPr snapToObjects="1">
      <p:cViewPr varScale="1">
        <p:scale>
          <a:sx n="110" d="100"/>
          <a:sy n="110" d="100"/>
        </p:scale>
        <p:origin x="16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F29575-3230-174B-88F1-8EF77BCF9293}"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29575-3230-174B-88F1-8EF77BCF9293}"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29575-3230-174B-88F1-8EF77BCF9293}"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29575-3230-174B-88F1-8EF77BCF9293}"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29575-3230-174B-88F1-8EF77BCF9293}"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F29575-3230-174B-88F1-8EF77BCF9293}"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F29575-3230-174B-88F1-8EF77BCF9293}" type="datetimeFigureOut">
              <a:rPr lang="en-US" smtClean="0"/>
              <a:pPr/>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F29575-3230-174B-88F1-8EF77BCF9293}" type="datetimeFigureOut">
              <a:rPr lang="en-US" smtClean="0"/>
              <a:pPr/>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14338" name="Picture 2"/>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
        <p:nvSpPr>
          <p:cNvPr id="12" name="TextBox 11"/>
          <p:cNvSpPr txBox="1"/>
          <p:nvPr userDrawn="1"/>
        </p:nvSpPr>
        <p:spPr>
          <a:xfrm>
            <a:off x="457200" y="3276600"/>
            <a:ext cx="8229600" cy="830997"/>
          </a:xfrm>
          <a:prstGeom prst="rect">
            <a:avLst/>
          </a:prstGeom>
          <a:noFill/>
        </p:spPr>
        <p:txBody>
          <a:bodyPr wrap="square" rtlCol="0">
            <a:spAutoFit/>
          </a:bodyPr>
          <a:lstStyle/>
          <a:p>
            <a:pPr algn="ctr"/>
            <a:r>
              <a:rPr lang="en-US" sz="2400" dirty="0" smtClean="0">
                <a:solidFill>
                  <a:srgbClr val="FFFFFF"/>
                </a:solidFill>
                <a:latin typeface="Utopia"/>
                <a:cs typeface="Utopia"/>
              </a:rPr>
              <a:t>Name</a:t>
            </a:r>
          </a:p>
          <a:p>
            <a:pPr algn="ctr"/>
            <a:r>
              <a:rPr lang="en-US" sz="2400" dirty="0" smtClean="0">
                <a:solidFill>
                  <a:srgbClr val="FFFFFF"/>
                </a:solidFill>
                <a:latin typeface="Utopia"/>
                <a:cs typeface="Utopia"/>
              </a:rPr>
              <a:t>University of North Carolina at Charlotte</a:t>
            </a:r>
            <a:endParaRPr lang="en-US" sz="2400" dirty="0">
              <a:solidFill>
                <a:srgbClr val="FFFFFF"/>
              </a:solidFill>
              <a:latin typeface="Utopia"/>
              <a:cs typeface="Utopia"/>
            </a:endParaRPr>
          </a:p>
        </p:txBody>
      </p:sp>
      <p:sp>
        <p:nvSpPr>
          <p:cNvPr id="13" name="TextBox 12"/>
          <p:cNvSpPr txBox="1"/>
          <p:nvPr userDrawn="1"/>
        </p:nvSpPr>
        <p:spPr>
          <a:xfrm>
            <a:off x="457200" y="1752600"/>
            <a:ext cx="8229600" cy="769441"/>
          </a:xfrm>
          <a:prstGeom prst="rect">
            <a:avLst/>
          </a:prstGeom>
          <a:noFill/>
        </p:spPr>
        <p:txBody>
          <a:bodyPr wrap="square" rtlCol="0">
            <a:spAutoFit/>
          </a:bodyPr>
          <a:lstStyle/>
          <a:p>
            <a:pPr algn="ctr"/>
            <a:r>
              <a:rPr lang="en-US" sz="4400" dirty="0" smtClean="0">
                <a:solidFill>
                  <a:srgbClr val="FFFFFF"/>
                </a:solidFill>
                <a:latin typeface="Utopia"/>
                <a:cs typeface="Utopia"/>
              </a:rPr>
              <a:t>Title</a:t>
            </a:r>
            <a:endParaRPr lang="en-US" sz="4400" dirty="0">
              <a:solidFill>
                <a:srgbClr val="FFFFFF"/>
              </a:solidFill>
              <a:latin typeface="Utopia"/>
              <a:cs typeface="Utop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7" name="Picture 2"/>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9575-3230-174B-88F1-8EF77BCF9293}" type="datetimeFigureOut">
              <a:rPr lang="en-US" smtClean="0"/>
              <a:pPr/>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9575-3230-174B-88F1-8EF77BCF9293}" type="datetimeFigureOut">
              <a:rPr lang="en-US" smtClean="0"/>
              <a:pPr/>
              <a:t>4/17/2019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12BD2-2DB2-7C44-9629-1DCBF4FE42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756320"/>
            <a:ext cx="7772400" cy="769441"/>
          </a:xfrm>
          <a:prstGeom prst="rect">
            <a:avLst/>
          </a:prstGeom>
          <a:noFill/>
        </p:spPr>
        <p:txBody>
          <a:bodyPr wrap="square" rtlCol="0">
            <a:spAutoFit/>
          </a:bodyPr>
          <a:lstStyle/>
          <a:p>
            <a:pPr algn="ctr"/>
            <a:r>
              <a:rPr lang="en-US" sz="4400" dirty="0" smtClean="0">
                <a:solidFill>
                  <a:srgbClr val="FFFFFF"/>
                </a:solidFill>
                <a:latin typeface="Utopia"/>
                <a:cs typeface="Utopia"/>
              </a:rPr>
              <a:t>Team </a:t>
            </a:r>
            <a:r>
              <a:rPr lang="en-US" sz="4400" dirty="0" err="1" smtClean="0">
                <a:solidFill>
                  <a:srgbClr val="FFFFFF"/>
                </a:solidFill>
                <a:latin typeface="Utopia"/>
                <a:cs typeface="Utopia"/>
              </a:rPr>
              <a:t>Sorta</a:t>
            </a:r>
            <a:r>
              <a:rPr lang="en-US" sz="4400" dirty="0" smtClean="0">
                <a:solidFill>
                  <a:srgbClr val="FFFFFF"/>
                </a:solidFill>
                <a:latin typeface="Utopia"/>
                <a:cs typeface="Utopia"/>
              </a:rPr>
              <a:t> Math Finance</a:t>
            </a:r>
            <a:endParaRPr lang="en-US" sz="4400" dirty="0">
              <a:solidFill>
                <a:srgbClr val="FFFFFF"/>
              </a:solidFill>
              <a:latin typeface="Utopia"/>
              <a:cs typeface="Utopia"/>
            </a:endParaRPr>
          </a:p>
        </p:txBody>
      </p:sp>
      <p:sp>
        <p:nvSpPr>
          <p:cNvPr id="3" name="TextBox 2"/>
          <p:cNvSpPr txBox="1"/>
          <p:nvPr/>
        </p:nvSpPr>
        <p:spPr>
          <a:xfrm>
            <a:off x="228600" y="3276600"/>
            <a:ext cx="8229600" cy="1508105"/>
          </a:xfrm>
          <a:prstGeom prst="rect">
            <a:avLst/>
          </a:prstGeom>
          <a:noFill/>
        </p:spPr>
        <p:txBody>
          <a:bodyPr wrap="square" rtlCol="0">
            <a:spAutoFit/>
          </a:bodyPr>
          <a:lstStyle/>
          <a:p>
            <a:pPr algn="ctr"/>
            <a:r>
              <a:rPr lang="en-US" sz="2400" dirty="0" smtClean="0">
                <a:solidFill>
                  <a:schemeClr val="bg1"/>
                </a:solidFill>
                <a:latin typeface="Utopia"/>
                <a:cs typeface="Utopia"/>
              </a:rPr>
              <a:t>Andrew </a:t>
            </a:r>
            <a:r>
              <a:rPr lang="en-US" sz="2400" dirty="0" err="1" smtClean="0">
                <a:solidFill>
                  <a:schemeClr val="bg1"/>
                </a:solidFill>
                <a:latin typeface="Utopia"/>
                <a:cs typeface="Utopia"/>
              </a:rPr>
              <a:t>Haskett</a:t>
            </a:r>
            <a:r>
              <a:rPr lang="en-US" sz="2400" dirty="0" smtClean="0">
                <a:solidFill>
                  <a:schemeClr val="bg1"/>
                </a:solidFill>
                <a:latin typeface="Utopia"/>
                <a:cs typeface="Utopia"/>
              </a:rPr>
              <a:t>, Katrina Hartley, Luke </a:t>
            </a:r>
            <a:r>
              <a:rPr lang="en-US" sz="2400" dirty="0" err="1" smtClean="0">
                <a:solidFill>
                  <a:schemeClr val="bg1"/>
                </a:solidFill>
                <a:latin typeface="Utopia"/>
                <a:cs typeface="Utopia"/>
              </a:rPr>
              <a:t>Nigro</a:t>
            </a:r>
            <a:r>
              <a:rPr lang="en-US" sz="2400" dirty="0" smtClean="0">
                <a:solidFill>
                  <a:schemeClr val="bg1"/>
                </a:solidFill>
                <a:latin typeface="Utopia"/>
                <a:cs typeface="Utopia"/>
              </a:rPr>
              <a:t>, Felipe </a:t>
            </a:r>
            <a:r>
              <a:rPr lang="en-US" sz="2400" dirty="0" err="1" smtClean="0">
                <a:solidFill>
                  <a:schemeClr val="bg1"/>
                </a:solidFill>
                <a:latin typeface="Utopia"/>
                <a:cs typeface="Utopia"/>
              </a:rPr>
              <a:t>Veloso</a:t>
            </a:r>
            <a:endParaRPr lang="en-US" sz="2400" dirty="0" smtClean="0">
              <a:solidFill>
                <a:schemeClr val="bg1"/>
              </a:solidFill>
              <a:latin typeface="Utopia"/>
              <a:cs typeface="Utopia"/>
            </a:endParaRPr>
          </a:p>
          <a:p>
            <a:pPr algn="ctr"/>
            <a:r>
              <a:rPr lang="en-US" sz="2400" dirty="0" smtClean="0">
                <a:solidFill>
                  <a:schemeClr val="bg1"/>
                </a:solidFill>
                <a:latin typeface="Utopia"/>
                <a:cs typeface="Utopia"/>
              </a:rPr>
              <a:t>University of North Carolina at Charlotte</a:t>
            </a:r>
          </a:p>
          <a:p>
            <a:pPr algn="ctr"/>
            <a:endParaRPr lang="en-US" sz="4400" dirty="0">
              <a:latin typeface="Utopia"/>
              <a:cs typeface="Utop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772400" cy="323165"/>
          </a:xfrm>
          <a:prstGeom prst="rect">
            <a:avLst/>
          </a:prstGeom>
          <a:noFill/>
        </p:spPr>
        <p:txBody>
          <a:bodyPr wrap="square" rtlCol="0">
            <a:spAutoFit/>
          </a:bodyPr>
          <a:lstStyle/>
          <a:p>
            <a:pPr algn="ctr"/>
            <a:r>
              <a:rPr lang="en-US" sz="1500" dirty="0" smtClean="0">
                <a:solidFill>
                  <a:srgbClr val="FFFFFF"/>
                </a:solidFill>
                <a:latin typeface="Utopia"/>
                <a:cs typeface="Utopia"/>
              </a:rPr>
              <a:t>(Will get a legit group photo on campus when our schedules don’t collide)</a:t>
            </a:r>
            <a:endParaRPr lang="en-US" sz="1500" dirty="0">
              <a:solidFill>
                <a:srgbClr val="FFFFFF"/>
              </a:solidFill>
              <a:latin typeface="Utopia"/>
              <a:cs typeface="Utopia"/>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433948"/>
            <a:ext cx="8595360" cy="390698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81200"/>
            <a:ext cx="1600200" cy="1600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400" y="3657600"/>
            <a:ext cx="1714448" cy="1488558"/>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2593" t="20000" r="-2593" b="24445"/>
          <a:stretch/>
        </p:blipFill>
        <p:spPr>
          <a:xfrm>
            <a:off x="5062894" y="3548743"/>
            <a:ext cx="1661470" cy="16409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608" y="1981200"/>
            <a:ext cx="1480041" cy="14800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2712" y="1524000"/>
            <a:ext cx="7086600" cy="4370427"/>
          </a:xfrm>
          <a:prstGeom prst="rect">
            <a:avLst/>
          </a:prstGeom>
          <a:noFill/>
        </p:spPr>
        <p:txBody>
          <a:bodyPr wrap="square" rtlCol="0">
            <a:spAutoFit/>
          </a:bodyPr>
          <a:lstStyle/>
          <a:p>
            <a:r>
              <a:rPr lang="en-US" sz="2000" dirty="0" smtClean="0">
                <a:solidFill>
                  <a:schemeClr val="bg1"/>
                </a:solidFill>
              </a:rPr>
              <a:t>Our </a:t>
            </a:r>
            <a:r>
              <a:rPr lang="en-US" sz="2000" dirty="0">
                <a:solidFill>
                  <a:schemeClr val="bg1"/>
                </a:solidFill>
              </a:rPr>
              <a:t>group is aiming to maximize the quality of the </a:t>
            </a:r>
            <a:r>
              <a:rPr lang="en-US" sz="2000" dirty="0" err="1">
                <a:solidFill>
                  <a:schemeClr val="bg1"/>
                </a:solidFill>
              </a:rPr>
              <a:t>Niner</a:t>
            </a:r>
            <a:r>
              <a:rPr lang="en-US" sz="2000" dirty="0">
                <a:solidFill>
                  <a:schemeClr val="bg1"/>
                </a:solidFill>
              </a:rPr>
              <a:t> Rides Golf cart service. In order to achieve this, we will analyze golf cart metrics through the following Use Cases</a:t>
            </a:r>
            <a:r>
              <a:rPr lang="en-US" sz="2000" dirty="0" smtClean="0">
                <a:solidFill>
                  <a:schemeClr val="bg1"/>
                </a:solidFill>
              </a:rPr>
              <a:t>:</a:t>
            </a:r>
          </a:p>
          <a:p>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Track ride quality </a:t>
            </a:r>
          </a:p>
          <a:p>
            <a:pPr marL="285750" lvl="0" indent="-285750">
              <a:buFont typeface="Arial" panose="020B0604020202020204" pitchFamily="34" charset="0"/>
              <a:buChar char="•"/>
            </a:pPr>
            <a:r>
              <a:rPr lang="en-US" sz="2000" dirty="0">
                <a:solidFill>
                  <a:schemeClr val="bg1"/>
                </a:solidFill>
              </a:rPr>
              <a:t>Analyze the most popular locations</a:t>
            </a:r>
          </a:p>
          <a:p>
            <a:endParaRPr lang="en-US" sz="2000" dirty="0" smtClean="0">
              <a:solidFill>
                <a:schemeClr val="bg1"/>
              </a:solidFill>
            </a:endParaRPr>
          </a:p>
          <a:p>
            <a:r>
              <a:rPr lang="en-US" sz="2000" dirty="0" smtClean="0">
                <a:solidFill>
                  <a:schemeClr val="bg1"/>
                </a:solidFill>
              </a:rPr>
              <a:t>We </a:t>
            </a:r>
            <a:r>
              <a:rPr lang="en-US" sz="2000" dirty="0">
                <a:solidFill>
                  <a:schemeClr val="bg1"/>
                </a:solidFill>
              </a:rPr>
              <a:t>are creating 8 normalized tables: Persons (breaking down into Students, Faculty, and staff tables), Cart, Location, Rides, Rating, and Payments with rating and payments weak entities to the Rides table. Through these tables, we’ll define set business requirements and schemas enabling us to join the necessary Golf cart data needed.</a:t>
            </a:r>
          </a:p>
          <a:p>
            <a:endParaRPr lang="en-US" dirty="0"/>
          </a:p>
        </p:txBody>
      </p:sp>
      <p:sp>
        <p:nvSpPr>
          <p:cNvPr id="4" name="TextBox 3"/>
          <p:cNvSpPr txBox="1"/>
          <p:nvPr/>
        </p:nvSpPr>
        <p:spPr>
          <a:xfrm>
            <a:off x="2057400" y="533400"/>
            <a:ext cx="4797224" cy="707886"/>
          </a:xfrm>
          <a:prstGeom prst="rect">
            <a:avLst/>
          </a:prstGeom>
          <a:noFill/>
        </p:spPr>
        <p:txBody>
          <a:bodyPr wrap="square" rtlCol="0">
            <a:spAutoFit/>
          </a:bodyPr>
          <a:lstStyle/>
          <a:p>
            <a:r>
              <a:rPr lang="en-US" sz="4000" u="sng" dirty="0" smtClean="0">
                <a:solidFill>
                  <a:schemeClr val="bg1"/>
                </a:solidFill>
              </a:rPr>
              <a:t>Scope and Use Cases</a:t>
            </a:r>
            <a:endParaRPr lang="en-US" sz="4000" u="sng" dirty="0">
              <a:solidFill>
                <a:schemeClr val="bg1"/>
              </a:solidFill>
            </a:endParaRPr>
          </a:p>
        </p:txBody>
      </p:sp>
    </p:spTree>
    <p:extLst>
      <p:ext uri="{BB962C8B-B14F-4D97-AF65-F5344CB8AC3E}">
        <p14:creationId xmlns:p14="http://schemas.microsoft.com/office/powerpoint/2010/main" val="324742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5037376"/>
          </a:xfrm>
          <a:prstGeom prst="rect">
            <a:avLst/>
          </a:prstGeom>
        </p:spPr>
      </p:pic>
      <p:sp>
        <p:nvSpPr>
          <p:cNvPr id="3" name="TextBox 2"/>
          <p:cNvSpPr txBox="1"/>
          <p:nvPr/>
        </p:nvSpPr>
        <p:spPr>
          <a:xfrm>
            <a:off x="2137840" y="228600"/>
            <a:ext cx="4868320" cy="707886"/>
          </a:xfrm>
          <a:prstGeom prst="rect">
            <a:avLst/>
          </a:prstGeom>
          <a:noFill/>
        </p:spPr>
        <p:txBody>
          <a:bodyPr wrap="none" rtlCol="0">
            <a:spAutoFit/>
          </a:bodyPr>
          <a:lstStyle/>
          <a:p>
            <a:r>
              <a:rPr lang="en-US" sz="4000" dirty="0" smtClean="0">
                <a:solidFill>
                  <a:schemeClr val="bg1"/>
                </a:solidFill>
              </a:rPr>
              <a:t>EERD </a:t>
            </a:r>
            <a:r>
              <a:rPr lang="en-US" sz="4000" dirty="0">
                <a:solidFill>
                  <a:schemeClr val="bg1"/>
                </a:solidFill>
              </a:rPr>
              <a:t>F</a:t>
            </a:r>
            <a:r>
              <a:rPr lang="en-US" sz="4000" dirty="0" smtClean="0">
                <a:solidFill>
                  <a:schemeClr val="bg1"/>
                </a:solidFill>
              </a:rPr>
              <a:t>ully Normalized</a:t>
            </a:r>
            <a:endParaRPr lang="en-US" sz="4000" dirty="0">
              <a:solidFill>
                <a:schemeClr val="bg1"/>
              </a:solidFill>
            </a:endParaRPr>
          </a:p>
        </p:txBody>
      </p:sp>
    </p:spTree>
    <p:extLst>
      <p:ext uri="{BB962C8B-B14F-4D97-AF65-F5344CB8AC3E}">
        <p14:creationId xmlns:p14="http://schemas.microsoft.com/office/powerpoint/2010/main" val="116944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4647426"/>
          </a:xfrm>
          <a:prstGeom prst="rect">
            <a:avLst/>
          </a:prstGeom>
          <a:noFill/>
        </p:spPr>
        <p:txBody>
          <a:bodyPr wrap="square" rtlCol="0">
            <a:spAutoFit/>
          </a:bodyPr>
          <a:lstStyle/>
          <a:p>
            <a:pPr fontAlgn="base"/>
            <a:r>
              <a:rPr lang="en-US" sz="2000" b="1" dirty="0" smtClean="0">
                <a:solidFill>
                  <a:schemeClr val="bg1"/>
                </a:solidFill>
              </a:rPr>
              <a:t>Students</a:t>
            </a:r>
            <a:r>
              <a:rPr lang="en-US" sz="2000" b="1" dirty="0">
                <a:solidFill>
                  <a:schemeClr val="bg1"/>
                </a:solidFill>
              </a:rPr>
              <a:t>:</a:t>
            </a:r>
            <a:r>
              <a:rPr lang="en-US" sz="2000" dirty="0">
                <a:solidFill>
                  <a:schemeClr val="bg1"/>
                </a:solidFill>
              </a:rPr>
              <a:t> Can take a ride but can`t be a driver;</a:t>
            </a:r>
          </a:p>
          <a:p>
            <a:pPr fontAlgn="base"/>
            <a:r>
              <a:rPr lang="en-US" sz="2000" b="1" dirty="0">
                <a:solidFill>
                  <a:schemeClr val="bg1"/>
                </a:solidFill>
              </a:rPr>
              <a:t>Faculty:</a:t>
            </a:r>
            <a:r>
              <a:rPr lang="en-US" sz="2000" dirty="0">
                <a:solidFill>
                  <a:schemeClr val="bg1"/>
                </a:solidFill>
              </a:rPr>
              <a:t> Can take a ride but can`t be a driver;</a:t>
            </a:r>
          </a:p>
          <a:p>
            <a:pPr fontAlgn="base"/>
            <a:r>
              <a:rPr lang="en-US" sz="2000" b="1" dirty="0">
                <a:solidFill>
                  <a:schemeClr val="bg1"/>
                </a:solidFill>
              </a:rPr>
              <a:t>Staff:</a:t>
            </a:r>
            <a:r>
              <a:rPr lang="en-US" sz="2000" dirty="0">
                <a:solidFill>
                  <a:schemeClr val="bg1"/>
                </a:solidFill>
              </a:rPr>
              <a:t> Can be a driver but can`t </a:t>
            </a:r>
            <a:r>
              <a:rPr lang="en-US" sz="2000" dirty="0" smtClean="0">
                <a:solidFill>
                  <a:schemeClr val="bg1"/>
                </a:solidFill>
              </a:rPr>
              <a:t>be a passenger;</a:t>
            </a:r>
            <a:endParaRPr lang="en-US" sz="2000" dirty="0">
              <a:solidFill>
                <a:schemeClr val="bg1"/>
              </a:solidFill>
            </a:endParaRPr>
          </a:p>
          <a:p>
            <a:pPr fontAlgn="base"/>
            <a:r>
              <a:rPr lang="en-US" sz="2000" b="1" dirty="0">
                <a:solidFill>
                  <a:schemeClr val="bg1"/>
                </a:solidFill>
              </a:rPr>
              <a:t>Drivers:</a:t>
            </a:r>
            <a:r>
              <a:rPr lang="en-US" sz="2000" dirty="0">
                <a:solidFill>
                  <a:schemeClr val="bg1"/>
                </a:solidFill>
              </a:rPr>
              <a:t>  All the drivers must be staff members, not all the staff members are drivers;</a:t>
            </a:r>
          </a:p>
          <a:p>
            <a:pPr fontAlgn="base"/>
            <a:r>
              <a:rPr lang="en-US" sz="2000" b="1" dirty="0">
                <a:solidFill>
                  <a:schemeClr val="bg1"/>
                </a:solidFill>
              </a:rPr>
              <a:t>Carts:</a:t>
            </a:r>
            <a:r>
              <a:rPr lang="en-US" sz="2000" dirty="0">
                <a:solidFill>
                  <a:schemeClr val="bg1"/>
                </a:solidFill>
              </a:rPr>
              <a:t> It is possible to add and remove carts from the list;</a:t>
            </a:r>
          </a:p>
          <a:p>
            <a:pPr fontAlgn="base"/>
            <a:r>
              <a:rPr lang="en-US" sz="2000" b="1" dirty="0">
                <a:solidFill>
                  <a:schemeClr val="bg1"/>
                </a:solidFill>
              </a:rPr>
              <a:t>Rides:</a:t>
            </a:r>
            <a:r>
              <a:rPr lang="en-US" sz="2000" dirty="0">
                <a:solidFill>
                  <a:schemeClr val="bg1"/>
                </a:solidFill>
              </a:rPr>
              <a:t> All the rides must be on the campus;</a:t>
            </a:r>
          </a:p>
          <a:p>
            <a:r>
              <a:rPr lang="en-US" sz="2000" dirty="0">
                <a:solidFill>
                  <a:schemeClr val="bg1"/>
                </a:solidFill>
              </a:rPr>
              <a:t>	</a:t>
            </a:r>
            <a:r>
              <a:rPr lang="en-US" sz="2000" dirty="0" smtClean="0">
                <a:solidFill>
                  <a:schemeClr val="bg1"/>
                </a:solidFill>
              </a:rPr>
              <a:t>-Each </a:t>
            </a:r>
            <a:r>
              <a:rPr lang="en-US" sz="2000" dirty="0">
                <a:solidFill>
                  <a:schemeClr val="bg1"/>
                </a:solidFill>
              </a:rPr>
              <a:t>ride must have one driver and at least one passenger;</a:t>
            </a:r>
          </a:p>
          <a:p>
            <a:r>
              <a:rPr lang="en-US" sz="2000" dirty="0" smtClean="0">
                <a:solidFill>
                  <a:schemeClr val="bg1"/>
                </a:solidFill>
              </a:rPr>
              <a:t>	-Each </a:t>
            </a:r>
            <a:r>
              <a:rPr lang="en-US" sz="2000" dirty="0">
                <a:solidFill>
                  <a:schemeClr val="bg1"/>
                </a:solidFill>
              </a:rPr>
              <a:t>ride must have a payment ID;</a:t>
            </a:r>
          </a:p>
          <a:p>
            <a:r>
              <a:rPr lang="en-US" sz="2000" dirty="0" smtClean="0">
                <a:solidFill>
                  <a:schemeClr val="bg1"/>
                </a:solidFill>
              </a:rPr>
              <a:t> 	-Each </a:t>
            </a:r>
            <a:r>
              <a:rPr lang="en-US" sz="2000" dirty="0">
                <a:solidFill>
                  <a:schemeClr val="bg1"/>
                </a:solidFill>
              </a:rPr>
              <a:t>ride may have a rating ID (could be NULL)</a:t>
            </a:r>
          </a:p>
          <a:p>
            <a:r>
              <a:rPr lang="en-US" sz="2000" dirty="0" smtClean="0">
                <a:solidFill>
                  <a:schemeClr val="bg1"/>
                </a:solidFill>
              </a:rPr>
              <a:t>	-Each </a:t>
            </a:r>
            <a:r>
              <a:rPr lang="en-US" sz="2000" dirty="0">
                <a:solidFill>
                  <a:schemeClr val="bg1"/>
                </a:solidFill>
              </a:rPr>
              <a:t>ride must have a max. of 2 passengers;</a:t>
            </a:r>
          </a:p>
          <a:p>
            <a:r>
              <a:rPr lang="en-US" sz="2000" dirty="0" smtClean="0">
                <a:solidFill>
                  <a:schemeClr val="bg1"/>
                </a:solidFill>
              </a:rPr>
              <a:t> 	-Each </a:t>
            </a:r>
            <a:r>
              <a:rPr lang="en-US" sz="2000" dirty="0">
                <a:solidFill>
                  <a:schemeClr val="bg1"/>
                </a:solidFill>
              </a:rPr>
              <a:t>ride must have a start and end points;</a:t>
            </a:r>
          </a:p>
          <a:p>
            <a:pPr fontAlgn="base"/>
            <a:r>
              <a:rPr lang="en-US" sz="2000" b="1" dirty="0">
                <a:solidFill>
                  <a:schemeClr val="bg1"/>
                </a:solidFill>
              </a:rPr>
              <a:t>Ratings:</a:t>
            </a:r>
            <a:r>
              <a:rPr lang="en-US" sz="2000" dirty="0">
                <a:solidFill>
                  <a:schemeClr val="bg1"/>
                </a:solidFill>
              </a:rPr>
              <a:t> The range will be from 1 to 5 (based on UBER);</a:t>
            </a:r>
          </a:p>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1600200" y="573777"/>
            <a:ext cx="5948231" cy="1323439"/>
          </a:xfrm>
          <a:prstGeom prst="rect">
            <a:avLst/>
          </a:prstGeom>
          <a:noFill/>
        </p:spPr>
        <p:txBody>
          <a:bodyPr wrap="none" rtlCol="0">
            <a:spAutoFit/>
          </a:bodyPr>
          <a:lstStyle/>
          <a:p>
            <a:r>
              <a:rPr lang="en-US" sz="4000" u="sng" dirty="0" smtClean="0">
                <a:solidFill>
                  <a:schemeClr val="bg1"/>
                </a:solidFill>
              </a:rPr>
              <a:t>Business Requirements </a:t>
            </a:r>
            <a:r>
              <a:rPr lang="en-US" sz="1500" u="sng" dirty="0" smtClean="0">
                <a:solidFill>
                  <a:schemeClr val="bg1"/>
                </a:solidFill>
              </a:rPr>
              <a:t>(per entity)</a:t>
            </a:r>
          </a:p>
          <a:p>
            <a:endParaRPr lang="en-US" sz="4000" dirty="0"/>
          </a:p>
        </p:txBody>
      </p:sp>
    </p:spTree>
    <p:extLst>
      <p:ext uri="{BB962C8B-B14F-4D97-AF65-F5344CB8AC3E}">
        <p14:creationId xmlns:p14="http://schemas.microsoft.com/office/powerpoint/2010/main" val="268152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1884</TotalTime>
  <Words>192</Words>
  <Application>Microsoft Office PowerPoint</Application>
  <PresentationFormat>On-screen Show (4:3)</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Utopia</vt:lpstr>
      <vt:lpstr>Office Theme</vt:lpstr>
      <vt:lpstr>PowerPoint Presentation</vt:lpstr>
      <vt:lpstr>PowerPoint Presentation</vt:lpstr>
      <vt:lpstr>PowerPoint Presentation</vt:lpstr>
      <vt:lpstr>PowerPoint Presentation</vt:lpstr>
      <vt:lpstr>PowerPoint Presentation</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Classroom Support</dc:creator>
  <cp:lastModifiedBy>Andrew Haskett</cp:lastModifiedBy>
  <cp:revision>15</cp:revision>
  <dcterms:created xsi:type="dcterms:W3CDTF">2009-04-24T13:15:38Z</dcterms:created>
  <dcterms:modified xsi:type="dcterms:W3CDTF">2019-04-18T01:51:36Z</dcterms:modified>
</cp:coreProperties>
</file>