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1"/>
  </p:sldMasterIdLst>
  <p:notesMasterIdLst>
    <p:notesMasterId r:id="rId12"/>
  </p:notesMasterIdLst>
  <p:sldIdLst>
    <p:sldId id="386" r:id="rId2"/>
    <p:sldId id="395" r:id="rId3"/>
    <p:sldId id="399" r:id="rId4"/>
    <p:sldId id="388" r:id="rId5"/>
    <p:sldId id="391" r:id="rId6"/>
    <p:sldId id="400" r:id="rId7"/>
    <p:sldId id="396" r:id="rId8"/>
    <p:sldId id="258" r:id="rId9"/>
    <p:sldId id="394" r:id="rId10"/>
    <p:sldId id="39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4F86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32"/>
    <p:restoredTop sz="93439" autoAdjust="0"/>
  </p:normalViewPr>
  <p:slideViewPr>
    <p:cSldViewPr snapToGrid="0" snapToObjects="1">
      <p:cViewPr varScale="1">
        <p:scale>
          <a:sx n="115" d="100"/>
          <a:sy n="115" d="100"/>
        </p:scale>
        <p:origin x="210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70" d="100"/>
        <a:sy n="17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61E53-6A0A-EF43-BBC4-3807566FC34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B8331-D7BB-9546-964E-6B43BAFB3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31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B8331-D7BB-9546-964E-6B43BAFB32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66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9F5C-9585-1649-A5EF-426EC07243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90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9F5C-9585-1649-A5EF-426EC07243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22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9F5C-9585-1649-A5EF-426EC07243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2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b="1" spc="-50" baseline="0">
                <a:solidFill>
                  <a:srgbClr val="154F8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9" y="6402900"/>
            <a:ext cx="1345372" cy="4792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529" y="6460899"/>
            <a:ext cx="1057207" cy="3605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000" b="1">
                <a:solidFill>
                  <a:srgbClr val="154F8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9" y="6402900"/>
            <a:ext cx="1345372" cy="4792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529" y="6460899"/>
            <a:ext cx="1057207" cy="3605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215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242647"/>
            <a:ext cx="3703320" cy="4626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242647"/>
            <a:ext cx="3703320" cy="4626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215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266939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003219"/>
            <a:ext cx="3703320" cy="3865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266937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003219"/>
            <a:ext cx="3703320" cy="3865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9" y="6402900"/>
            <a:ext cx="1345372" cy="4792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529" y="6460899"/>
            <a:ext cx="1057207" cy="3605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266904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66819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37" y="562789"/>
            <a:ext cx="1952258" cy="2286000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196369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5746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215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48313"/>
            <a:ext cx="7543801" cy="49659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02849" y="6448209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128249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529" y="6460899"/>
            <a:ext cx="1057207" cy="3605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9" y="6402900"/>
            <a:ext cx="1345372" cy="4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1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rgbClr val="154F86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2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2588" indent="-182563" algn="l" defTabSz="914400" rtl="0" eaLnBrk="1" latinLnBrk="0" hangingPunct="1">
        <a:lnSpc>
          <a:spcPct val="90000"/>
        </a:lnSpc>
        <a:spcBef>
          <a:spcPts val="8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tabLst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800"/>
        </a:spcBef>
        <a:spcAft>
          <a:spcPts val="400"/>
        </a:spcAft>
        <a:buClr>
          <a:schemeClr val="accent1"/>
        </a:buClr>
        <a:buFont typeface="Helvetica" pitchFamily="2" charset="0"/>
        <a:buChar char="⁃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800"/>
        </a:spcBef>
        <a:spcAft>
          <a:spcPts val="400"/>
        </a:spcAft>
        <a:buClr>
          <a:schemeClr val="accent1"/>
        </a:buClr>
        <a:buFont typeface="Helvetica" pitchFamily="2" charset="0"/>
        <a:buChar char="⁃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19.wmf"/><Relationship Id="rId2" Type="http://schemas.openxmlformats.org/officeDocument/2006/relationships/oleObject" Target="../embeddings/oleObject10.bin"/><Relationship Id="rId16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000"/>
              <a:t>Reverse </a:t>
            </a:r>
            <a:r>
              <a:rPr lang="en-US" sz="7000" dirty="0"/>
              <a:t>Engineering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25" dirty="0"/>
              <a:t> Design Recovery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9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401782"/>
            <a:ext cx="7746274" cy="720000"/>
          </a:xfrm>
        </p:spPr>
        <p:txBody>
          <a:bodyPr>
            <a:noAutofit/>
          </a:bodyPr>
          <a:lstStyle/>
          <a:p>
            <a:r>
              <a:rPr lang="en-US" altLang="ko-KR" sz="3500" dirty="0"/>
              <a:t>Design </a:t>
            </a:r>
            <a:r>
              <a:rPr lang="en-US" altLang="ko-KR" sz="3500" spc="-70" dirty="0"/>
              <a:t>Recovery  : Submission</a:t>
            </a:r>
            <a:endParaRPr lang="en-US" sz="3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ko-KR" b="1" dirty="0">
                <a:solidFill>
                  <a:srgbClr val="154F86"/>
                </a:solidFill>
              </a:rPr>
              <a:t>things to submit :</a:t>
            </a:r>
          </a:p>
          <a:p>
            <a:pPr marL="657225" lvl="1" indent="-457200">
              <a:buFont typeface="+mj-lt"/>
              <a:buAutoNum type="arabicPeriod"/>
            </a:pPr>
            <a:endParaRPr lang="en-US" altLang="ko-KR" dirty="0"/>
          </a:p>
          <a:p>
            <a:pPr marL="657225" lvl="1" indent="-457200">
              <a:buFont typeface="+mj-lt"/>
              <a:buAutoNum type="arabicPeriod"/>
            </a:pPr>
            <a:r>
              <a:rPr lang="en-US" altLang="ko-KR" dirty="0"/>
              <a:t>recovered </a:t>
            </a:r>
            <a:r>
              <a:rPr lang="en-US" altLang="ko-KR" dirty="0">
                <a:solidFill>
                  <a:srgbClr val="154F86"/>
                </a:solidFill>
              </a:rPr>
              <a:t>class diagram </a:t>
            </a:r>
            <a:r>
              <a:rPr lang="en-US" altLang="ko-KR" dirty="0"/>
              <a:t>for </a:t>
            </a:r>
            <a:r>
              <a:rPr lang="en-US" altLang="ko-KR" b="1" dirty="0">
                <a:solidFill>
                  <a:srgbClr val="FF9300"/>
                </a:solidFill>
              </a:rPr>
              <a:t>Video Rental System</a:t>
            </a:r>
          </a:p>
          <a:p>
            <a:pPr marL="657225" lvl="1" indent="-457200">
              <a:buFont typeface="+mj-lt"/>
              <a:buAutoNum type="arabicPeriod"/>
            </a:pPr>
            <a:endParaRPr lang="en-US" altLang="ko-KR" b="1" dirty="0">
              <a:solidFill>
                <a:srgbClr val="FF9300"/>
              </a:solidFill>
            </a:endParaRPr>
          </a:p>
          <a:p>
            <a:pPr marL="657225" lvl="1" indent="-457200">
              <a:buFont typeface="+mj-lt"/>
              <a:buAutoNum type="arabicPeriod"/>
            </a:pPr>
            <a:r>
              <a:rPr lang="en-US" altLang="ko-KR" dirty="0"/>
              <a:t>recovered </a:t>
            </a:r>
            <a:r>
              <a:rPr lang="en-US" altLang="ko-KR" dirty="0">
                <a:solidFill>
                  <a:srgbClr val="154F86"/>
                </a:solidFill>
              </a:rPr>
              <a:t>sequence diagram </a:t>
            </a:r>
            <a:r>
              <a:rPr lang="en-US" altLang="ko-KR" dirty="0"/>
              <a:t>for </a:t>
            </a:r>
            <a:r>
              <a:rPr lang="en-US" altLang="ko-KR" b="1" dirty="0" err="1">
                <a:solidFill>
                  <a:srgbClr val="FF9300"/>
                </a:solidFill>
              </a:rPr>
              <a:t>rentVideo</a:t>
            </a:r>
            <a:r>
              <a:rPr lang="en-US" altLang="ko-KR" b="1" dirty="0">
                <a:solidFill>
                  <a:srgbClr val="FF9300"/>
                </a:solidFill>
              </a:rPr>
              <a:t>()</a:t>
            </a:r>
            <a:r>
              <a:rPr lang="en-US" altLang="ko-KR" dirty="0"/>
              <a:t> of </a:t>
            </a:r>
            <a:r>
              <a:rPr lang="en-US" altLang="ko-KR" dirty="0">
                <a:solidFill>
                  <a:srgbClr val="FF9300"/>
                </a:solidFill>
              </a:rPr>
              <a:t>VRUI</a:t>
            </a:r>
            <a:r>
              <a:rPr lang="en-US" altLang="ko-KR" dirty="0"/>
              <a:t> class in </a:t>
            </a:r>
            <a:r>
              <a:rPr lang="en-US" altLang="ko-KR" b="1" dirty="0">
                <a:solidFill>
                  <a:srgbClr val="FF9300"/>
                </a:solidFill>
              </a:rPr>
              <a:t>Video Rental System</a:t>
            </a:r>
            <a:endParaRPr lang="ko-KR" altLang="en-US" dirty="0"/>
          </a:p>
          <a:p>
            <a:pPr marL="657225" lvl="1" indent="-457200">
              <a:buFont typeface="+mj-lt"/>
              <a:buAutoNum type="arabicPeriod"/>
            </a:pPr>
            <a:endParaRPr lang="en-US" altLang="ko-KR" b="1" dirty="0">
              <a:solidFill>
                <a:srgbClr val="FF9300"/>
              </a:solidFill>
            </a:endParaRPr>
          </a:p>
          <a:p>
            <a:pPr marL="657225" lvl="1" indent="-457200">
              <a:buFont typeface="+mj-lt"/>
              <a:buAutoNum type="arabicPeriod"/>
            </a:pPr>
            <a:r>
              <a:rPr lang="en-US" altLang="ko-KR" dirty="0"/>
              <a:t>recovered </a:t>
            </a:r>
            <a:r>
              <a:rPr lang="en-US" altLang="ko-KR" dirty="0">
                <a:solidFill>
                  <a:srgbClr val="154F86"/>
                </a:solidFill>
              </a:rPr>
              <a:t>state machine diagram </a:t>
            </a:r>
            <a:r>
              <a:rPr lang="en-US" altLang="ko-KR" dirty="0"/>
              <a:t>from </a:t>
            </a:r>
            <a:r>
              <a:rPr lang="en-US" altLang="ko-KR" b="1" dirty="0">
                <a:solidFill>
                  <a:srgbClr val="FF9300"/>
                </a:solidFill>
              </a:rPr>
              <a:t>car.java</a:t>
            </a:r>
          </a:p>
          <a:p>
            <a:pPr marL="200025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D034-CB25-AE4A-B0B5-467059CB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Recovery –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CED7C-3F00-F54C-B145-7D20D3D30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154F86"/>
                </a:solidFill>
              </a:rPr>
              <a:t>IntelliJ</a:t>
            </a:r>
            <a:r>
              <a:rPr lang="en-US" dirty="0"/>
              <a:t> – </a:t>
            </a:r>
            <a:r>
              <a:rPr lang="en-US" dirty="0">
                <a:solidFill>
                  <a:srgbClr val="154F86"/>
                </a:solidFill>
              </a:rPr>
              <a:t>built-in</a:t>
            </a:r>
          </a:p>
          <a:p>
            <a:pPr lvl="1"/>
            <a:r>
              <a:rPr lang="en-US" b="1" dirty="0">
                <a:solidFill>
                  <a:srgbClr val="FF9300"/>
                </a:solidFill>
              </a:rPr>
              <a:t>choose class(</a:t>
            </a:r>
            <a:r>
              <a:rPr lang="en-US" b="1" dirty="0" err="1">
                <a:solidFill>
                  <a:srgbClr val="FF9300"/>
                </a:solidFill>
              </a:rPr>
              <a:t>es</a:t>
            </a:r>
            <a:r>
              <a:rPr lang="en-US" b="1" dirty="0">
                <a:solidFill>
                  <a:srgbClr val="FF9300"/>
                </a:solidFill>
              </a:rPr>
              <a:t>)</a:t>
            </a:r>
            <a:r>
              <a:rPr lang="en-US" dirty="0"/>
              <a:t> to be reversed in Class Diagram</a:t>
            </a:r>
          </a:p>
          <a:p>
            <a:pPr lvl="2"/>
            <a:r>
              <a:rPr lang="en-US" dirty="0">
                <a:sym typeface="Wingdings" pitchFamily="2" charset="2"/>
              </a:rPr>
              <a:t>can also drag &amp; drop classes onto the diagram later </a:t>
            </a:r>
          </a:p>
          <a:p>
            <a:pPr lvl="1"/>
            <a:r>
              <a:rPr lang="en-US" dirty="0">
                <a:sym typeface="Wingdings" pitchFamily="2" charset="2"/>
              </a:rPr>
              <a:t>context menu  diagrams  </a:t>
            </a:r>
            <a:r>
              <a:rPr lang="en-US" b="1" dirty="0">
                <a:solidFill>
                  <a:srgbClr val="FF9300"/>
                </a:solidFill>
                <a:sym typeface="Wingdings" pitchFamily="2" charset="2"/>
              </a:rPr>
              <a:t>Show diagram …</a:t>
            </a:r>
          </a:p>
          <a:p>
            <a:pPr lvl="2"/>
            <a:r>
              <a:rPr lang="en-US" dirty="0"/>
              <a:t>fields, methods, dependencies, … can be shown if selected </a:t>
            </a:r>
          </a:p>
          <a:p>
            <a:pPr lvl="1"/>
            <a:r>
              <a:rPr lang="en-US" b="1" dirty="0">
                <a:solidFill>
                  <a:srgbClr val="FF9300"/>
                </a:solidFill>
              </a:rPr>
              <a:t>recover</a:t>
            </a:r>
            <a:r>
              <a:rPr lang="en-US" dirty="0"/>
              <a:t> the class diagram</a:t>
            </a:r>
          </a:p>
          <a:p>
            <a:pPr marL="200025" lvl="1" indent="0">
              <a:buNone/>
            </a:pPr>
            <a:endParaRPr lang="en-US" dirty="0"/>
          </a:p>
          <a:p>
            <a:pPr marL="200025" lvl="1" indent="0">
              <a:buNone/>
            </a:pPr>
            <a:endParaRPr lang="en-US" dirty="0"/>
          </a:p>
          <a:p>
            <a:r>
              <a:rPr lang="en-US" altLang="ko-KR" b="1" dirty="0">
                <a:solidFill>
                  <a:srgbClr val="154F86"/>
                </a:solidFill>
              </a:rPr>
              <a:t>Eclipse</a:t>
            </a:r>
            <a:r>
              <a:rPr lang="en-US" altLang="ko-KR" dirty="0"/>
              <a:t> – no built-in tools nor adequate plugins exist</a:t>
            </a:r>
          </a:p>
          <a:p>
            <a:pPr lvl="1"/>
            <a:r>
              <a:rPr lang="en-US" altLang="ko-KR" dirty="0" err="1">
                <a:solidFill>
                  <a:srgbClr val="154F86"/>
                </a:solidFill>
              </a:rPr>
              <a:t>ObjectAid</a:t>
            </a:r>
            <a:r>
              <a:rPr lang="en-US" altLang="ko-KR" dirty="0">
                <a:solidFill>
                  <a:srgbClr val="154F86"/>
                </a:solidFill>
              </a:rPr>
              <a:t>, </a:t>
            </a:r>
            <a:r>
              <a:rPr lang="en-US" altLang="ko-KR" dirty="0" err="1">
                <a:solidFill>
                  <a:srgbClr val="154F86"/>
                </a:solidFill>
              </a:rPr>
              <a:t>ModelGoon</a:t>
            </a:r>
            <a:r>
              <a:rPr lang="en-US" altLang="ko-KR" dirty="0">
                <a:solidFill>
                  <a:srgbClr val="154F86"/>
                </a:solidFill>
              </a:rPr>
              <a:t>, Diver</a:t>
            </a:r>
            <a:r>
              <a:rPr lang="ko-KR" altLang="en-US" dirty="0">
                <a:solidFill>
                  <a:srgbClr val="154F86"/>
                </a:solidFill>
              </a:rPr>
              <a:t> </a:t>
            </a:r>
            <a:r>
              <a:rPr lang="en-US" altLang="ko-KR" dirty="0"/>
              <a:t>plugin worked well but no longer supported, updated, nor working</a:t>
            </a:r>
          </a:p>
          <a:p>
            <a:pPr marL="200025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907D0-23B3-A84A-B03C-EE61EC97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7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73F0-67B0-7841-A3E7-29A3E66E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Recovery –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E2F1B-D0FB-4D46-874C-66243256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154F86"/>
                </a:solidFill>
              </a:rPr>
              <a:t>Star UML</a:t>
            </a:r>
            <a:r>
              <a:rPr lang="en-US" altLang="ko-KR" dirty="0"/>
              <a:t> – java extensions 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Tools  Java  </a:t>
            </a:r>
            <a:r>
              <a:rPr lang="en-US" altLang="ko-KR" b="1" dirty="0">
                <a:solidFill>
                  <a:srgbClr val="FF9300"/>
                </a:solidFill>
                <a:sym typeface="Wingdings" pitchFamily="2" charset="2"/>
              </a:rPr>
              <a:t>Reverse Engineering …</a:t>
            </a:r>
          </a:p>
          <a:p>
            <a:pPr lvl="1"/>
            <a:r>
              <a:rPr lang="en-US" altLang="ko-KR" b="1" dirty="0">
                <a:solidFill>
                  <a:srgbClr val="FF9300"/>
                </a:solidFill>
              </a:rPr>
              <a:t>choose a folder or files /lass(es)</a:t>
            </a:r>
            <a:r>
              <a:rPr lang="en-US" altLang="ko-KR" dirty="0"/>
              <a:t> to be reversed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can also drag &amp; drop classes onto the diagram if necessary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FF9300"/>
                </a:solidFill>
              </a:rPr>
              <a:t>recover</a:t>
            </a:r>
            <a:r>
              <a:rPr lang="en-US" altLang="ko-KR" dirty="0"/>
              <a:t> the </a:t>
            </a:r>
            <a:r>
              <a:rPr lang="en-US" altLang="ko-KR"/>
              <a:t>class diagram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b="1" dirty="0">
                <a:solidFill>
                  <a:srgbClr val="154F86"/>
                </a:solidFill>
              </a:rPr>
              <a:t>Visual Paradigm</a:t>
            </a:r>
            <a:endParaRPr lang="en-US" altLang="ko-KR" dirty="0"/>
          </a:p>
          <a:p>
            <a:pPr lvl="1"/>
            <a:r>
              <a:rPr lang="en-US" altLang="ko-KR" dirty="0">
                <a:sym typeface="Wingdings" pitchFamily="2" charset="2"/>
              </a:rPr>
              <a:t>Tools  Code  </a:t>
            </a:r>
            <a:r>
              <a:rPr lang="en-US" altLang="ko-KR" b="1" dirty="0">
                <a:solidFill>
                  <a:srgbClr val="FF9300"/>
                </a:solidFill>
                <a:sym typeface="Wingdings" pitchFamily="2" charset="2"/>
              </a:rPr>
              <a:t>Instant Reverse …</a:t>
            </a:r>
          </a:p>
          <a:p>
            <a:pPr lvl="1"/>
            <a:r>
              <a:rPr lang="en-US" altLang="ko-KR" b="1" dirty="0">
                <a:solidFill>
                  <a:srgbClr val="FF9300"/>
                </a:solidFill>
              </a:rPr>
              <a:t>choose Java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b="1" dirty="0">
                <a:solidFill>
                  <a:srgbClr val="FF9300"/>
                </a:solidFill>
              </a:rPr>
              <a:t>add folder or files /lass(es)</a:t>
            </a:r>
            <a:r>
              <a:rPr lang="en-US" altLang="ko-KR" dirty="0"/>
              <a:t> to be reversed</a:t>
            </a:r>
          </a:p>
          <a:p>
            <a:pPr lvl="1"/>
            <a:r>
              <a:rPr lang="en-US" altLang="ko-KR" b="1" dirty="0">
                <a:solidFill>
                  <a:srgbClr val="FF9300"/>
                </a:solidFill>
              </a:rPr>
              <a:t>recover</a:t>
            </a:r>
            <a:r>
              <a:rPr lang="en-US" altLang="ko-KR" dirty="0"/>
              <a:t> the class diagram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042F9-5EE6-0544-B836-896B18C0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7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D034-CB25-AE4A-B0B5-467059CB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Recovery – Class Diagram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CED7C-3F00-F54C-B145-7D20D3D30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154F86"/>
                </a:solidFill>
              </a:rPr>
              <a:t>examples from lecture slides</a:t>
            </a:r>
            <a:endParaRPr lang="en-US" dirty="0">
              <a:solidFill>
                <a:srgbClr val="154F86"/>
              </a:solidFill>
            </a:endParaRPr>
          </a:p>
          <a:p>
            <a:pPr marL="449263" lvl="1" indent="-249238">
              <a:buFont typeface="+mj-lt"/>
              <a:buAutoNum type="arabicPeriod"/>
            </a:pPr>
            <a:r>
              <a:rPr lang="en-US" dirty="0"/>
              <a:t>recover class diagram from :</a:t>
            </a:r>
          </a:p>
          <a:p>
            <a:pPr lvl="2"/>
            <a:r>
              <a:rPr lang="en-US" dirty="0">
                <a:solidFill>
                  <a:srgbClr val="FF9300"/>
                </a:solidFill>
                <a:sym typeface="Wingdings" pitchFamily="2" charset="2"/>
              </a:rPr>
              <a:t>Employee.java</a:t>
            </a:r>
          </a:p>
          <a:p>
            <a:pPr marL="449263" lvl="1" indent="-249238">
              <a:buFont typeface="+mj-lt"/>
              <a:buAutoNum type="arabicPeriod"/>
            </a:pPr>
            <a:r>
              <a:rPr lang="en-US" altLang="ko-KR" dirty="0"/>
              <a:t>recover class diagram from :</a:t>
            </a:r>
          </a:p>
          <a:p>
            <a:pPr lvl="2"/>
            <a:r>
              <a:rPr lang="en-US" altLang="ko-KR" dirty="0">
                <a:solidFill>
                  <a:srgbClr val="FF9300"/>
                </a:solidFill>
                <a:sym typeface="Wingdings" pitchFamily="2" charset="2"/>
              </a:rPr>
              <a:t>Driver.java</a:t>
            </a:r>
          </a:p>
          <a:p>
            <a:pPr lvl="2"/>
            <a:r>
              <a:rPr lang="en-US" altLang="ko-KR" dirty="0">
                <a:solidFill>
                  <a:srgbClr val="FF9300"/>
                </a:solidFill>
                <a:sym typeface="Wingdings" pitchFamily="2" charset="2"/>
              </a:rPr>
              <a:t>StringContainer.java</a:t>
            </a:r>
          </a:p>
          <a:p>
            <a:pPr lvl="2"/>
            <a:r>
              <a:rPr lang="en-US" altLang="ko-KR" dirty="0">
                <a:solidFill>
                  <a:srgbClr val="FF9300"/>
                </a:solidFill>
                <a:sym typeface="Wingdings" pitchFamily="2" charset="2"/>
              </a:rPr>
              <a:t>Vector.java (package / part of Java class library)</a:t>
            </a:r>
          </a:p>
          <a:p>
            <a:pPr marL="449263" lvl="1" indent="-249238">
              <a:buFont typeface="+mj-lt"/>
              <a:buAutoNum type="arabicPeriod"/>
            </a:pPr>
            <a:r>
              <a:rPr lang="en-US" altLang="ko-KR" dirty="0"/>
              <a:t>recover class diagram from :</a:t>
            </a:r>
          </a:p>
          <a:p>
            <a:pPr lvl="2"/>
            <a:r>
              <a:rPr lang="en-US" altLang="ko-KR" dirty="0">
                <a:solidFill>
                  <a:srgbClr val="FF9300"/>
                </a:solidFill>
                <a:sym typeface="Wingdings" pitchFamily="2" charset="2"/>
              </a:rPr>
              <a:t>Account.java</a:t>
            </a:r>
          </a:p>
          <a:p>
            <a:pPr lvl="2"/>
            <a:r>
              <a:rPr lang="en-US" altLang="ko-KR" dirty="0">
                <a:solidFill>
                  <a:srgbClr val="FF9300"/>
                </a:solidFill>
                <a:sym typeface="Wingdings" pitchFamily="2" charset="2"/>
              </a:rPr>
              <a:t>Bank.java</a:t>
            </a:r>
          </a:p>
          <a:p>
            <a:pPr lvl="2"/>
            <a:r>
              <a:rPr lang="en-US" altLang="ko-KR" dirty="0">
                <a:solidFill>
                  <a:srgbClr val="FF9300"/>
                </a:solidFill>
                <a:sym typeface="Wingdings" pitchFamily="2" charset="2"/>
              </a:rPr>
              <a:t>BankSimulation.java</a:t>
            </a:r>
          </a:p>
          <a:p>
            <a:pPr lvl="2"/>
            <a:r>
              <a:rPr lang="en-US" altLang="ko-KR" dirty="0">
                <a:solidFill>
                  <a:srgbClr val="FF9300"/>
                </a:solidFill>
                <a:sym typeface="Wingdings" pitchFamily="2" charset="2"/>
              </a:rPr>
              <a:t>CheckingAccount.java</a:t>
            </a:r>
          </a:p>
          <a:p>
            <a:pPr lvl="2"/>
            <a:r>
              <a:rPr lang="en-US" altLang="ko-KR" dirty="0">
                <a:solidFill>
                  <a:srgbClr val="FF9300"/>
                </a:solidFill>
                <a:sym typeface="Wingdings" pitchFamily="2" charset="2"/>
              </a:rPr>
              <a:t>Person.java</a:t>
            </a:r>
          </a:p>
          <a:p>
            <a:pPr lvl="2"/>
            <a:r>
              <a:rPr lang="en-US" altLang="ko-KR" dirty="0">
                <a:solidFill>
                  <a:srgbClr val="FF9300"/>
                </a:solidFill>
                <a:sym typeface="Wingdings" pitchFamily="2" charset="2"/>
              </a:rPr>
              <a:t>SavingAccount.java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907D0-23B3-A84A-B03C-EE61EC97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3E0EBC14-EA73-4E29-A7E3-69013F0DD5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25565"/>
              </p:ext>
            </p:extLst>
          </p:nvPr>
        </p:nvGraphicFramePr>
        <p:xfrm>
          <a:off x="4040477" y="1782469"/>
          <a:ext cx="941387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2" imgW="941040" imgH="529200" progId="Package">
                  <p:embed/>
                </p:oleObj>
              </mc:Choice>
              <mc:Fallback>
                <p:oleObj name="포장기 셸 개체" showAsIcon="1" r:id="rId2" imgW="941040" imgH="52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40477" y="1782469"/>
                        <a:ext cx="941387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91575F52-19AC-4ED3-95F1-58654EC3FE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388739"/>
              </p:ext>
            </p:extLst>
          </p:nvPr>
        </p:nvGraphicFramePr>
        <p:xfrm>
          <a:off x="4158063" y="2817358"/>
          <a:ext cx="69532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4" imgW="695880" imgH="529200" progId="Package">
                  <p:embed/>
                </p:oleObj>
              </mc:Choice>
              <mc:Fallback>
                <p:oleObj name="포장기 셸 개체" showAsIcon="1" r:id="rId4" imgW="695880" imgH="52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58063" y="2817358"/>
                        <a:ext cx="695325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4C4FF36C-352A-48D5-B222-3736DF6B7C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724047"/>
              </p:ext>
            </p:extLst>
          </p:nvPr>
        </p:nvGraphicFramePr>
        <p:xfrm>
          <a:off x="5265345" y="2817358"/>
          <a:ext cx="13335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6" imgW="1333080" imgH="529200" progId="Package">
                  <p:embed/>
                </p:oleObj>
              </mc:Choice>
              <mc:Fallback>
                <p:oleObj name="포장기 셸 개체" showAsIcon="1" r:id="rId6" imgW="1333080" imgH="52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65345" y="2817358"/>
                        <a:ext cx="1333500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FA94D3B8-7D61-4DF6-AD7D-83A6C16BEE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015300"/>
              </p:ext>
            </p:extLst>
          </p:nvPr>
        </p:nvGraphicFramePr>
        <p:xfrm>
          <a:off x="4079484" y="4220399"/>
          <a:ext cx="852487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8" imgW="852840" imgH="529200" progId="Package">
                  <p:embed/>
                </p:oleObj>
              </mc:Choice>
              <mc:Fallback>
                <p:oleObj name="포장기 셸 개체" showAsIcon="1" r:id="rId8" imgW="852840" imgH="52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79484" y="4220399"/>
                        <a:ext cx="852487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4131B7F5-D768-4D59-987F-5DB8322E66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611079"/>
              </p:ext>
            </p:extLst>
          </p:nvPr>
        </p:nvGraphicFramePr>
        <p:xfrm>
          <a:off x="5623326" y="4220400"/>
          <a:ext cx="617538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10" imgW="617400" imgH="529200" progId="Package">
                  <p:embed/>
                </p:oleObj>
              </mc:Choice>
              <mc:Fallback>
                <p:oleObj name="포장기 셸 개체" showAsIcon="1" r:id="rId10" imgW="617400" imgH="52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623326" y="4220400"/>
                        <a:ext cx="617538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EA9F02B5-813B-41AB-8291-C1B28C8586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319509"/>
              </p:ext>
            </p:extLst>
          </p:nvPr>
        </p:nvGraphicFramePr>
        <p:xfrm>
          <a:off x="3814370" y="4915043"/>
          <a:ext cx="1382713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12" imgW="1382040" imgH="529200" progId="Package">
                  <p:embed/>
                </p:oleObj>
              </mc:Choice>
              <mc:Fallback>
                <p:oleObj name="포장기 셸 개체" showAsIcon="1" r:id="rId12" imgW="1382040" imgH="52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814370" y="4915043"/>
                        <a:ext cx="1382713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A958DDD8-030F-424D-9BFB-0967C7B931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735276"/>
              </p:ext>
            </p:extLst>
          </p:nvPr>
        </p:nvGraphicFramePr>
        <p:xfrm>
          <a:off x="5197083" y="4915042"/>
          <a:ext cx="147002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14" imgW="1470240" imgH="529200" progId="Package">
                  <p:embed/>
                </p:oleObj>
              </mc:Choice>
              <mc:Fallback>
                <p:oleObj name="포장기 셸 개체" showAsIcon="1" r:id="rId14" imgW="1470240" imgH="52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197083" y="4915042"/>
                        <a:ext cx="1470025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>
            <a:extLst>
              <a:ext uri="{FF2B5EF4-FFF2-40B4-BE49-F238E27FC236}">
                <a16:creationId xmlns:a16="http://schemas.microsoft.com/office/drawing/2014/main" id="{FE412F79-BC8E-4122-A250-C7871F465B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622392"/>
              </p:ext>
            </p:extLst>
          </p:nvPr>
        </p:nvGraphicFramePr>
        <p:xfrm>
          <a:off x="4133457" y="5609686"/>
          <a:ext cx="74453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16" imgW="744840" imgH="529200" progId="Package">
                  <p:embed/>
                </p:oleObj>
              </mc:Choice>
              <mc:Fallback>
                <p:oleObj name="포장기 셸 개체" showAsIcon="1" r:id="rId16" imgW="744840" imgH="52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133457" y="5609686"/>
                        <a:ext cx="744538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9D4DCB89-C4F2-4825-B882-EEEE6F2D90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348908"/>
              </p:ext>
            </p:extLst>
          </p:nvPr>
        </p:nvGraphicFramePr>
        <p:xfrm>
          <a:off x="5255820" y="5609687"/>
          <a:ext cx="13525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18" imgW="1352520" imgH="529200" progId="Package">
                  <p:embed/>
                </p:oleObj>
              </mc:Choice>
              <mc:Fallback>
                <p:oleObj name="포장기 셸 개체" showAsIcon="1" r:id="rId18" imgW="1352520" imgH="52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255820" y="5609687"/>
                        <a:ext cx="1352550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507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D034-CB25-AE4A-B0B5-467059CB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spc="-70" dirty="0"/>
              <a:t>Design Recovery – 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CED7C-3F00-F54C-B145-7D20D3D30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154F86"/>
                </a:solidFill>
              </a:rPr>
              <a:t>IntelliJ</a:t>
            </a:r>
            <a:r>
              <a:rPr lang="en-US" dirty="0"/>
              <a:t> – </a:t>
            </a:r>
            <a:r>
              <a:rPr lang="en-US" dirty="0" err="1">
                <a:solidFill>
                  <a:srgbClr val="154F86"/>
                </a:solidFill>
              </a:rPr>
              <a:t>SequenceDiagram</a:t>
            </a:r>
            <a:r>
              <a:rPr lang="en-US" dirty="0">
                <a:solidFill>
                  <a:srgbClr val="154F86"/>
                </a:solidFill>
              </a:rPr>
              <a:t> </a:t>
            </a:r>
            <a:r>
              <a:rPr lang="en-US" dirty="0"/>
              <a:t>plugin</a:t>
            </a:r>
            <a:endParaRPr lang="en-US" dirty="0">
              <a:solidFill>
                <a:srgbClr val="154F86"/>
              </a:solidFill>
            </a:endParaRPr>
          </a:p>
          <a:p>
            <a:pPr lvl="1"/>
            <a:r>
              <a:rPr lang="en-US" dirty="0">
                <a:sym typeface="Wingdings" pitchFamily="2" charset="2"/>
              </a:rPr>
              <a:t>File | Settings  Plugins </a:t>
            </a:r>
            <a:r>
              <a:rPr lang="en-US">
                <a:sym typeface="Wingdings" pitchFamily="2" charset="2"/>
              </a:rPr>
              <a:t> Marketplace</a:t>
            </a:r>
          </a:p>
          <a:p>
            <a:pPr lvl="1"/>
            <a:r>
              <a:rPr lang="en-US">
                <a:sym typeface="Wingdings" pitchFamily="2" charset="2"/>
              </a:rPr>
              <a:t>search </a:t>
            </a:r>
            <a:r>
              <a:rPr lang="en-US" b="1" dirty="0" err="1">
                <a:solidFill>
                  <a:srgbClr val="FF9300"/>
                </a:solidFill>
                <a:sym typeface="Wingdings" pitchFamily="2" charset="2"/>
              </a:rPr>
              <a:t>SequenceDiagram</a:t>
            </a:r>
            <a:endParaRPr lang="en-US" b="1" dirty="0">
              <a:solidFill>
                <a:srgbClr val="FF9300"/>
              </a:solidFill>
              <a:sym typeface="Wingdings" pitchFamily="2" charset="2"/>
            </a:endParaRPr>
          </a:p>
          <a:p>
            <a:pPr lvl="1"/>
            <a:r>
              <a:rPr lang="en-US" dirty="0"/>
              <a:t>install 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FF9300"/>
                </a:solidFill>
              </a:rPr>
              <a:t>context menu</a:t>
            </a:r>
            <a:r>
              <a:rPr lang="en-US" dirty="0"/>
              <a:t> from the </a:t>
            </a:r>
            <a:r>
              <a:rPr lang="en-US" dirty="0">
                <a:solidFill>
                  <a:srgbClr val="FF9300"/>
                </a:solidFill>
              </a:rPr>
              <a:t>method</a:t>
            </a:r>
            <a:r>
              <a:rPr lang="en-US" dirty="0"/>
              <a:t> to be reversed in Sequence Diagram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olidFill>
                  <a:srgbClr val="FF9300"/>
                </a:solidFill>
                <a:sym typeface="Wingdings" pitchFamily="2" charset="2"/>
              </a:rPr>
              <a:t>Sequence Diagram … </a:t>
            </a:r>
          </a:p>
          <a:p>
            <a:pPr lvl="1"/>
            <a:r>
              <a:rPr lang="en-US" dirty="0">
                <a:sym typeface="Wingdings" pitchFamily="2" charset="2"/>
              </a:rPr>
              <a:t>choose appropriate </a:t>
            </a:r>
            <a:r>
              <a:rPr lang="en-US" dirty="0">
                <a:solidFill>
                  <a:srgbClr val="FF9300"/>
                </a:solidFill>
                <a:sym typeface="Wingdings" pitchFamily="2" charset="2"/>
              </a:rPr>
              <a:t>options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lvl="1"/>
            <a:r>
              <a:rPr lang="en-US" b="1" dirty="0">
                <a:solidFill>
                  <a:srgbClr val="FF9300"/>
                </a:solidFill>
                <a:sym typeface="Wingdings" pitchFamily="2" charset="2"/>
              </a:rPr>
              <a:t>recover</a:t>
            </a:r>
            <a:r>
              <a:rPr lang="en-US" dirty="0">
                <a:sym typeface="Wingdings" pitchFamily="2" charset="2"/>
              </a:rPr>
              <a:t> sequence diagram </a:t>
            </a:r>
            <a:endParaRPr lang="en-US" dirty="0"/>
          </a:p>
          <a:p>
            <a:pPr lvl="1"/>
            <a:endParaRPr lang="en-US" b="1" dirty="0">
              <a:solidFill>
                <a:srgbClr val="FF9300"/>
              </a:solidFill>
              <a:sym typeface="Wingdings" pitchFamily="2" charset="2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907D0-23B3-A84A-B03C-EE61EC97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94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73F0-67B0-7841-A3E7-29A3E66E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spc="-70" dirty="0"/>
              <a:t>Design Recovery – 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E2F1B-D0FB-4D46-874C-66243256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154F86"/>
                </a:solidFill>
              </a:rPr>
              <a:t>Eclipse</a:t>
            </a:r>
            <a:r>
              <a:rPr lang="en-US" altLang="ko-KR" dirty="0"/>
              <a:t> – no built-in tools nor adequate plugins exist</a:t>
            </a:r>
          </a:p>
          <a:p>
            <a:pPr lvl="1"/>
            <a:r>
              <a:rPr lang="en-US" altLang="ko-KR" dirty="0" err="1">
                <a:solidFill>
                  <a:srgbClr val="154F86"/>
                </a:solidFill>
              </a:rPr>
              <a:t>ObjectAid</a:t>
            </a:r>
            <a:r>
              <a:rPr lang="en-US" altLang="ko-KR" dirty="0">
                <a:solidFill>
                  <a:srgbClr val="154F86"/>
                </a:solidFill>
              </a:rPr>
              <a:t>, </a:t>
            </a:r>
            <a:r>
              <a:rPr lang="en-US" altLang="ko-KR" dirty="0" err="1">
                <a:solidFill>
                  <a:srgbClr val="154F86"/>
                </a:solidFill>
              </a:rPr>
              <a:t>ModelGoon</a:t>
            </a:r>
            <a:r>
              <a:rPr lang="en-US" altLang="ko-KR" dirty="0">
                <a:solidFill>
                  <a:srgbClr val="154F86"/>
                </a:solidFill>
              </a:rPr>
              <a:t>, Diver</a:t>
            </a:r>
            <a:r>
              <a:rPr lang="ko-KR" altLang="en-US" dirty="0">
                <a:solidFill>
                  <a:srgbClr val="154F86"/>
                </a:solidFill>
              </a:rPr>
              <a:t> </a:t>
            </a:r>
            <a:r>
              <a:rPr lang="en-US" altLang="ko-KR" dirty="0"/>
              <a:t>plugin worked well but no longer supported, updated, nor working</a:t>
            </a:r>
          </a:p>
          <a:p>
            <a:pPr marL="200025" lvl="1" indent="0">
              <a:buNone/>
            </a:pPr>
            <a:endParaRPr lang="en-US" altLang="ko-KR" dirty="0"/>
          </a:p>
          <a:p>
            <a:pPr marL="200025" lvl="1" indent="0">
              <a:buNone/>
            </a:pPr>
            <a:endParaRPr lang="en-US" altLang="ko-KR" dirty="0"/>
          </a:p>
          <a:p>
            <a:r>
              <a:rPr lang="en-US" altLang="ko-KR" b="1" dirty="0">
                <a:solidFill>
                  <a:srgbClr val="154F86"/>
                </a:solidFill>
              </a:rPr>
              <a:t>Visual Paradigm</a:t>
            </a:r>
            <a:endParaRPr lang="en-US" altLang="ko-KR" dirty="0"/>
          </a:p>
          <a:p>
            <a:pPr lvl="1"/>
            <a:r>
              <a:rPr lang="en-US" altLang="ko-KR" dirty="0">
                <a:sym typeface="Wingdings" pitchFamily="2" charset="2"/>
              </a:rPr>
              <a:t>Tools  Code  </a:t>
            </a:r>
            <a:r>
              <a:rPr lang="en-US" altLang="ko-KR" b="1" dirty="0">
                <a:solidFill>
                  <a:srgbClr val="FF9300"/>
                </a:solidFill>
                <a:sym typeface="Wingdings" pitchFamily="2" charset="2"/>
              </a:rPr>
              <a:t>Instant Reverse Java to Sequence Diagram …</a:t>
            </a:r>
          </a:p>
          <a:p>
            <a:pPr lvl="1"/>
            <a:r>
              <a:rPr lang="en-US" altLang="ko-KR" b="1" dirty="0">
                <a:solidFill>
                  <a:srgbClr val="FF9300"/>
                </a:solidFill>
              </a:rPr>
              <a:t>choose zip file or source folder path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b="1" dirty="0">
                <a:solidFill>
                  <a:srgbClr val="FF9300"/>
                </a:solidFill>
              </a:rPr>
              <a:t>select operation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/>
              <a:t>to be reversed</a:t>
            </a:r>
          </a:p>
          <a:p>
            <a:pPr lvl="1"/>
            <a:r>
              <a:rPr lang="en-US" altLang="ko-KR" b="1" dirty="0">
                <a:solidFill>
                  <a:srgbClr val="FF9300"/>
                </a:solidFill>
              </a:rPr>
              <a:t>recover</a:t>
            </a:r>
            <a:r>
              <a:rPr lang="en-US" altLang="ko-KR" dirty="0"/>
              <a:t> sequence diagram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042F9-5EE6-0544-B836-896B18C0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26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CED7C-3F00-F54C-B145-7D20D3D30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154F86"/>
                </a:solidFill>
              </a:rPr>
              <a:t>examples from lecture slides</a:t>
            </a:r>
            <a:endParaRPr lang="en-US" dirty="0">
              <a:solidFill>
                <a:srgbClr val="154F86"/>
              </a:solidFill>
            </a:endParaRPr>
          </a:p>
          <a:p>
            <a:pPr marL="449263" lvl="1" indent="-249238">
              <a:buFont typeface="+mj-lt"/>
              <a:buAutoNum type="arabicPeriod"/>
            </a:pPr>
            <a:r>
              <a:rPr lang="en-US" dirty="0"/>
              <a:t>recover sequence diagram for </a:t>
            </a:r>
            <a:r>
              <a:rPr lang="en-US" dirty="0">
                <a:solidFill>
                  <a:srgbClr val="00B050"/>
                </a:solidFill>
              </a:rPr>
              <a:t>work()</a:t>
            </a:r>
            <a:r>
              <a:rPr lang="en-US" dirty="0"/>
              <a:t> :</a:t>
            </a:r>
          </a:p>
          <a:p>
            <a:pPr lvl="2"/>
            <a:r>
              <a:rPr lang="en-US" dirty="0">
                <a:solidFill>
                  <a:srgbClr val="FF9300"/>
                </a:solidFill>
                <a:sym typeface="Wingdings" pitchFamily="2" charset="2"/>
              </a:rPr>
              <a:t>Client.java</a:t>
            </a:r>
          </a:p>
          <a:p>
            <a:pPr lvl="2"/>
            <a:r>
              <a:rPr lang="en-US" altLang="ko-KR" dirty="0">
                <a:solidFill>
                  <a:srgbClr val="FF9300"/>
                </a:solidFill>
                <a:sym typeface="Wingdings" pitchFamily="2" charset="2"/>
              </a:rPr>
              <a:t>Device.java</a:t>
            </a:r>
          </a:p>
          <a:p>
            <a:pPr lvl="2"/>
            <a:r>
              <a:rPr lang="en-US" altLang="ko-KR" dirty="0">
                <a:solidFill>
                  <a:srgbClr val="FF9300"/>
                </a:solidFill>
                <a:sym typeface="Wingdings" pitchFamily="2" charset="2"/>
              </a:rPr>
              <a:t>Server.java</a:t>
            </a:r>
            <a:endParaRPr lang="en-US" dirty="0">
              <a:solidFill>
                <a:srgbClr val="FF9300"/>
              </a:solidFill>
              <a:sym typeface="Wingdings" pitchFamily="2" charset="2"/>
            </a:endParaRPr>
          </a:p>
          <a:p>
            <a:pPr marL="449263" lvl="1" indent="-249238">
              <a:buFont typeface="+mj-lt"/>
              <a:buAutoNum type="arabicPeriod"/>
            </a:pPr>
            <a:r>
              <a:rPr lang="en-US" altLang="ko-KR" dirty="0"/>
              <a:t>recover sequence diagram </a:t>
            </a:r>
            <a:r>
              <a:rPr lang="en-US" altLang="ko-KR" dirty="0">
                <a:solidFill>
                  <a:srgbClr val="00B050"/>
                </a:solidFill>
              </a:rPr>
              <a:t>run()</a:t>
            </a:r>
            <a:r>
              <a:rPr lang="en-US" altLang="ko-KR" dirty="0"/>
              <a:t> :</a:t>
            </a:r>
          </a:p>
          <a:p>
            <a:pPr lvl="2"/>
            <a:r>
              <a:rPr lang="en-US" altLang="ko-KR" dirty="0">
                <a:solidFill>
                  <a:srgbClr val="FF9300"/>
                </a:solidFill>
                <a:sym typeface="Wingdings" pitchFamily="2" charset="2"/>
              </a:rPr>
              <a:t>Driver.java</a:t>
            </a:r>
          </a:p>
          <a:p>
            <a:pPr lvl="2"/>
            <a:r>
              <a:rPr lang="en-US" altLang="ko-KR" dirty="0">
                <a:solidFill>
                  <a:srgbClr val="FF9300"/>
                </a:solidFill>
                <a:sym typeface="Wingdings" pitchFamily="2" charset="2"/>
              </a:rPr>
              <a:t>StringContainer.java</a:t>
            </a:r>
          </a:p>
          <a:p>
            <a:pPr lvl="2"/>
            <a:r>
              <a:rPr lang="en-US" altLang="ko-KR" dirty="0">
                <a:solidFill>
                  <a:srgbClr val="FF9300"/>
                </a:solidFill>
                <a:sym typeface="Wingdings" pitchFamily="2" charset="2"/>
              </a:rPr>
              <a:t>Vector.java (package / part of Java class library)</a:t>
            </a:r>
          </a:p>
          <a:p>
            <a:pPr marL="449263" lvl="1" indent="-249238">
              <a:buFont typeface="+mj-lt"/>
              <a:buAutoNum type="arabicPeriod"/>
            </a:pPr>
            <a:r>
              <a:rPr lang="en-US" altLang="ko-KR" dirty="0"/>
              <a:t>recover sequence diagram for </a:t>
            </a:r>
            <a:r>
              <a:rPr lang="en-US" altLang="ko-KR" dirty="0">
                <a:solidFill>
                  <a:srgbClr val="00B050"/>
                </a:solidFill>
              </a:rPr>
              <a:t>f()</a:t>
            </a:r>
            <a:r>
              <a:rPr lang="en-US" altLang="ko-KR" dirty="0"/>
              <a:t> :</a:t>
            </a:r>
          </a:p>
          <a:p>
            <a:pPr lvl="2"/>
            <a:r>
              <a:rPr lang="en-US" altLang="ko-KR" dirty="0">
                <a:solidFill>
                  <a:srgbClr val="FF9300"/>
                </a:solidFill>
                <a:sym typeface="Wingdings" pitchFamily="2" charset="2"/>
              </a:rPr>
              <a:t>M.java</a:t>
            </a:r>
          </a:p>
          <a:p>
            <a:pPr lvl="2"/>
            <a:r>
              <a:rPr lang="en-US" altLang="ko-KR" dirty="0">
                <a:solidFill>
                  <a:srgbClr val="FF9300"/>
                </a:solidFill>
                <a:sym typeface="Wingdings" pitchFamily="2" charset="2"/>
              </a:rPr>
              <a:t>Observer.java</a:t>
            </a:r>
          </a:p>
          <a:p>
            <a:pPr lvl="2"/>
            <a:r>
              <a:rPr lang="en-US" altLang="ko-KR" dirty="0">
                <a:solidFill>
                  <a:srgbClr val="FF9300"/>
                </a:solidFill>
                <a:sym typeface="Wingdings" pitchFamily="2" charset="2"/>
              </a:rPr>
              <a:t>Subject.java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907D0-23B3-A84A-B03C-EE61EC97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6CED081-6ED9-4AE1-BB1B-FBFB39565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21581"/>
          </a:xfrm>
        </p:spPr>
        <p:txBody>
          <a:bodyPr>
            <a:noAutofit/>
          </a:bodyPr>
          <a:lstStyle/>
          <a:p>
            <a:r>
              <a:rPr lang="en-US" sz="4000" spc="-70" dirty="0"/>
              <a:t>Design Recovery – Sequence Diagram</a:t>
            </a:r>
          </a:p>
        </p:txBody>
      </p:sp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EB938928-51FE-4A1A-BC99-0444A1E3AA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674970"/>
              </p:ext>
            </p:extLst>
          </p:nvPr>
        </p:nvGraphicFramePr>
        <p:xfrm>
          <a:off x="2905126" y="2320106"/>
          <a:ext cx="6858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2" imgW="686160" imgH="529200" progId="Package">
                  <p:embed/>
                </p:oleObj>
              </mc:Choice>
              <mc:Fallback>
                <p:oleObj name="포장기 셸 개체" showAsIcon="1" r:id="rId2" imgW="686160" imgH="52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05126" y="2320106"/>
                        <a:ext cx="685800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>
            <a:extLst>
              <a:ext uri="{FF2B5EF4-FFF2-40B4-BE49-F238E27FC236}">
                <a16:creationId xmlns:a16="http://schemas.microsoft.com/office/drawing/2014/main" id="{3BCF0ADA-4FE7-4C3F-8128-E901619EE9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967514"/>
              </p:ext>
            </p:extLst>
          </p:nvPr>
        </p:nvGraphicFramePr>
        <p:xfrm>
          <a:off x="3850320" y="2320106"/>
          <a:ext cx="74453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4" imgW="744840" imgH="529200" progId="Package">
                  <p:embed/>
                </p:oleObj>
              </mc:Choice>
              <mc:Fallback>
                <p:oleObj name="포장기 셸 개체" showAsIcon="1" r:id="rId4" imgW="744840" imgH="52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50320" y="2320106"/>
                        <a:ext cx="744538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>
            <a:extLst>
              <a:ext uri="{FF2B5EF4-FFF2-40B4-BE49-F238E27FC236}">
                <a16:creationId xmlns:a16="http://schemas.microsoft.com/office/drawing/2014/main" id="{D21D6DE0-1FE1-4440-9A9C-A092D2D001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107471"/>
              </p:ext>
            </p:extLst>
          </p:nvPr>
        </p:nvGraphicFramePr>
        <p:xfrm>
          <a:off x="3502657" y="3656218"/>
          <a:ext cx="69532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6" imgW="695880" imgH="529200" progId="Package">
                  <p:embed/>
                </p:oleObj>
              </mc:Choice>
              <mc:Fallback>
                <p:oleObj name="포장기 셸 개체" showAsIcon="1" r:id="rId6" imgW="695880" imgH="52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02657" y="3656218"/>
                        <a:ext cx="695325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개체 19">
            <a:extLst>
              <a:ext uri="{FF2B5EF4-FFF2-40B4-BE49-F238E27FC236}">
                <a16:creationId xmlns:a16="http://schemas.microsoft.com/office/drawing/2014/main" id="{00608D34-8AD5-4469-B40C-67F6175848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373728"/>
              </p:ext>
            </p:extLst>
          </p:nvPr>
        </p:nvGraphicFramePr>
        <p:xfrm>
          <a:off x="3027363" y="5436634"/>
          <a:ext cx="44132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8" imgW="441000" imgH="529200" progId="Package">
                  <p:embed/>
                </p:oleObj>
              </mc:Choice>
              <mc:Fallback>
                <p:oleObj name="포장기 셸 개체" showAsIcon="1" r:id="rId8" imgW="441000" imgH="52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27363" y="5436634"/>
                        <a:ext cx="441325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>
            <a:extLst>
              <a:ext uri="{FF2B5EF4-FFF2-40B4-BE49-F238E27FC236}">
                <a16:creationId xmlns:a16="http://schemas.microsoft.com/office/drawing/2014/main" id="{82A780B5-7A95-4C1C-A855-B04409BB13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338211"/>
              </p:ext>
            </p:extLst>
          </p:nvPr>
        </p:nvGraphicFramePr>
        <p:xfrm>
          <a:off x="3781264" y="5436633"/>
          <a:ext cx="8826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10" imgW="882000" imgH="529200" progId="Package">
                  <p:embed/>
                </p:oleObj>
              </mc:Choice>
              <mc:Fallback>
                <p:oleObj name="포장기 셸 개체" showAsIcon="1" r:id="rId10" imgW="882000" imgH="52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781264" y="5436633"/>
                        <a:ext cx="882650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>
            <a:extLst>
              <a:ext uri="{FF2B5EF4-FFF2-40B4-BE49-F238E27FC236}">
                <a16:creationId xmlns:a16="http://schemas.microsoft.com/office/drawing/2014/main" id="{43C19712-D552-4D83-8AC2-52F84F8A49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215820"/>
              </p:ext>
            </p:extLst>
          </p:nvPr>
        </p:nvGraphicFramePr>
        <p:xfrm>
          <a:off x="4854252" y="2320106"/>
          <a:ext cx="7048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12" imgW="705600" imgH="529200" progId="Package">
                  <p:embed/>
                </p:oleObj>
              </mc:Choice>
              <mc:Fallback>
                <p:oleObj name="포장기 셸 개체" showAsIcon="1" r:id="rId12" imgW="705600" imgH="52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854252" y="2320106"/>
                        <a:ext cx="704850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>
            <a:extLst>
              <a:ext uri="{FF2B5EF4-FFF2-40B4-BE49-F238E27FC236}">
                <a16:creationId xmlns:a16="http://schemas.microsoft.com/office/drawing/2014/main" id="{610041C9-3A38-4CAA-BDC0-7A498E3E81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282550"/>
              </p:ext>
            </p:extLst>
          </p:nvPr>
        </p:nvGraphicFramePr>
        <p:xfrm>
          <a:off x="4327617" y="3656218"/>
          <a:ext cx="13335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14" imgW="1333080" imgH="529200" progId="Package">
                  <p:embed/>
                </p:oleObj>
              </mc:Choice>
              <mc:Fallback>
                <p:oleObj name="포장기 셸 개체" showAsIcon="1" r:id="rId14" imgW="1333080" imgH="52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27617" y="3656218"/>
                        <a:ext cx="1333500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>
            <a:extLst>
              <a:ext uri="{FF2B5EF4-FFF2-40B4-BE49-F238E27FC236}">
                <a16:creationId xmlns:a16="http://schemas.microsoft.com/office/drawing/2014/main" id="{23E20870-FBA9-437D-939A-B26A33AB2E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207524"/>
              </p:ext>
            </p:extLst>
          </p:nvPr>
        </p:nvGraphicFramePr>
        <p:xfrm>
          <a:off x="4809802" y="5436632"/>
          <a:ext cx="7937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16" imgW="793800" imgH="529200" progId="Package">
                  <p:embed/>
                </p:oleObj>
              </mc:Choice>
              <mc:Fallback>
                <p:oleObj name="포장기 셸 개체" showAsIcon="1" r:id="rId16" imgW="793800" imgH="52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809802" y="5436632"/>
                        <a:ext cx="793750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5285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401782"/>
            <a:ext cx="7543800" cy="720000"/>
          </a:xfrm>
        </p:spPr>
        <p:txBody>
          <a:bodyPr>
            <a:noAutofit/>
          </a:bodyPr>
          <a:lstStyle/>
          <a:p>
            <a:r>
              <a:rPr lang="en-US" sz="3900" dirty="0"/>
              <a:t>Design </a:t>
            </a:r>
            <a:r>
              <a:rPr lang="en-US" altLang="ko-KR" sz="3900" spc="-70" dirty="0"/>
              <a:t>Recovery – </a:t>
            </a:r>
            <a:r>
              <a:rPr lang="en-US" sz="3900" dirty="0"/>
              <a:t>Video Rental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ko-KR" b="1" dirty="0">
                <a:solidFill>
                  <a:srgbClr val="154F86"/>
                </a:solidFill>
              </a:rPr>
              <a:t>Design Recovery Exercises :</a:t>
            </a:r>
          </a:p>
          <a:p>
            <a:pPr marL="1093025" lvl="4" indent="-342900"/>
            <a:endParaRPr lang="en-US" dirty="0">
              <a:solidFill>
                <a:schemeClr val="tx1"/>
              </a:solidFill>
            </a:endParaRPr>
          </a:p>
          <a:p>
            <a:pPr marL="542925" lvl="1" indent="-342900"/>
            <a:r>
              <a:rPr lang="en-US" dirty="0">
                <a:solidFill>
                  <a:schemeClr val="tx1"/>
                </a:solidFill>
              </a:rPr>
              <a:t>Video Rental System consists of the followings: </a:t>
            </a:r>
          </a:p>
          <a:p>
            <a:pPr marL="730313" lvl="2" indent="-342900"/>
            <a:r>
              <a:rPr lang="en-US" dirty="0" err="1">
                <a:solidFill>
                  <a:srgbClr val="FF9300"/>
                </a:solidFill>
              </a:rPr>
              <a:t>Customer.java</a:t>
            </a:r>
            <a:r>
              <a:rPr lang="en-US" dirty="0">
                <a:solidFill>
                  <a:srgbClr val="FF9300"/>
                </a:solidFill>
              </a:rPr>
              <a:t>, </a:t>
            </a:r>
            <a:r>
              <a:rPr lang="en-US" dirty="0" err="1">
                <a:solidFill>
                  <a:srgbClr val="FF9300"/>
                </a:solidFill>
              </a:rPr>
              <a:t>Rental.java</a:t>
            </a:r>
            <a:r>
              <a:rPr lang="en-US" dirty="0">
                <a:solidFill>
                  <a:srgbClr val="FF9300"/>
                </a:solidFill>
              </a:rPr>
              <a:t>, </a:t>
            </a:r>
            <a:r>
              <a:rPr lang="en-US" dirty="0" err="1">
                <a:solidFill>
                  <a:srgbClr val="FF9300"/>
                </a:solidFill>
              </a:rPr>
              <a:t>Video.java</a:t>
            </a:r>
            <a:r>
              <a:rPr lang="en-US" dirty="0">
                <a:solidFill>
                  <a:srgbClr val="FF9300"/>
                </a:solidFill>
              </a:rPr>
              <a:t>, </a:t>
            </a:r>
            <a:r>
              <a:rPr lang="en-US" dirty="0" err="1">
                <a:solidFill>
                  <a:srgbClr val="FF9300"/>
                </a:solidFill>
              </a:rPr>
              <a:t>VRUI.java</a:t>
            </a:r>
            <a:endParaRPr lang="en-US" dirty="0">
              <a:solidFill>
                <a:srgbClr val="FF9300"/>
              </a:solidFill>
            </a:endParaRPr>
          </a:p>
          <a:p>
            <a:pPr marL="714375" lvl="1" indent="-514350">
              <a:buFont typeface="+mj-lt"/>
              <a:buAutoNum type="arabicPeriod"/>
            </a:pPr>
            <a:endParaRPr lang="en-US" dirty="0"/>
          </a:p>
          <a:p>
            <a:pPr marL="714375" lvl="1" indent="-514350">
              <a:buFont typeface="+mj-lt"/>
              <a:buAutoNum type="arabicPeriod"/>
            </a:pPr>
            <a:endParaRPr lang="en-US" dirty="0"/>
          </a:p>
          <a:p>
            <a:pPr marL="1264475" lvl="4" indent="-514350">
              <a:buFont typeface="+mj-lt"/>
              <a:buAutoNum type="arabicPeriod"/>
            </a:pPr>
            <a:endParaRPr lang="en-US" dirty="0"/>
          </a:p>
          <a:p>
            <a:pPr marL="714375" lvl="1" indent="-514350">
              <a:buFont typeface="+mj-lt"/>
              <a:buAutoNum type="arabicPeriod"/>
            </a:pPr>
            <a:r>
              <a:rPr lang="en-US" dirty="0"/>
              <a:t>recover </a:t>
            </a:r>
            <a:r>
              <a:rPr lang="en-US" dirty="0">
                <a:solidFill>
                  <a:srgbClr val="154F86"/>
                </a:solidFill>
              </a:rPr>
              <a:t>class diagram </a:t>
            </a:r>
            <a:r>
              <a:rPr lang="en-US" dirty="0"/>
              <a:t>for </a:t>
            </a:r>
            <a:r>
              <a:rPr lang="en-US" b="1" dirty="0">
                <a:solidFill>
                  <a:srgbClr val="FF9300"/>
                </a:solidFill>
              </a:rPr>
              <a:t>Video Rental System</a:t>
            </a:r>
          </a:p>
          <a:p>
            <a:pPr marL="714375" lvl="1" indent="-514350">
              <a:buFont typeface="+mj-lt"/>
              <a:buAutoNum type="arabicPeriod"/>
            </a:pPr>
            <a:endParaRPr lang="en-US" altLang="ko-KR" dirty="0"/>
          </a:p>
          <a:p>
            <a:pPr marL="714375" lvl="1" indent="-514350">
              <a:buFont typeface="+mj-lt"/>
              <a:buAutoNum type="arabicPeriod"/>
            </a:pPr>
            <a:r>
              <a:rPr lang="en-US" altLang="ko-KR" dirty="0"/>
              <a:t>recover a </a:t>
            </a:r>
            <a:r>
              <a:rPr lang="en-US" altLang="ko-KR" dirty="0">
                <a:solidFill>
                  <a:srgbClr val="154F86"/>
                </a:solidFill>
              </a:rPr>
              <a:t>sequence diagram </a:t>
            </a:r>
            <a:r>
              <a:rPr lang="en-US" altLang="ko-KR" dirty="0"/>
              <a:t>for </a:t>
            </a:r>
            <a:r>
              <a:rPr lang="en-US" altLang="ko-KR" b="1" dirty="0" err="1">
                <a:solidFill>
                  <a:srgbClr val="FF9300"/>
                </a:solidFill>
              </a:rPr>
              <a:t>rentVideo</a:t>
            </a:r>
            <a:r>
              <a:rPr lang="en-US" altLang="ko-KR" b="1" dirty="0">
                <a:solidFill>
                  <a:srgbClr val="FF9300"/>
                </a:solidFill>
              </a:rPr>
              <a:t>()</a:t>
            </a:r>
            <a:r>
              <a:rPr lang="en-US" altLang="ko-KR" dirty="0"/>
              <a:t> of </a:t>
            </a:r>
            <a:r>
              <a:rPr lang="en-US" altLang="ko-KR" dirty="0">
                <a:solidFill>
                  <a:srgbClr val="FF9300"/>
                </a:solidFill>
              </a:rPr>
              <a:t>VRUI</a:t>
            </a:r>
            <a:r>
              <a:rPr lang="en-US" altLang="ko-KR" dirty="0"/>
              <a:t> class</a:t>
            </a:r>
            <a:endParaRPr lang="ko-KR" altLang="en-US" dirty="0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7B405A24-F4B0-447C-90E1-D421A729FD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273699"/>
              </p:ext>
            </p:extLst>
          </p:nvPr>
        </p:nvGraphicFramePr>
        <p:xfrm>
          <a:off x="1809991" y="2919209"/>
          <a:ext cx="941387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3" imgW="941040" imgH="529200" progId="Package">
                  <p:embed/>
                </p:oleObj>
              </mc:Choice>
              <mc:Fallback>
                <p:oleObj name="포장기 셸 개체" showAsIcon="1" r:id="rId3" imgW="941040" imgH="52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9991" y="2919209"/>
                        <a:ext cx="941387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D275A526-7177-42EC-8C09-0999A5223F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150612"/>
              </p:ext>
            </p:extLst>
          </p:nvPr>
        </p:nvGraphicFramePr>
        <p:xfrm>
          <a:off x="3301050" y="2919210"/>
          <a:ext cx="7048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5" imgW="705600" imgH="529200" progId="Package">
                  <p:embed/>
                </p:oleObj>
              </mc:Choice>
              <mc:Fallback>
                <p:oleObj name="포장기 셸 개체" showAsIcon="1" r:id="rId5" imgW="705600" imgH="52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01050" y="2919210"/>
                        <a:ext cx="704850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253FF4E8-FE0B-4B30-9231-DED29D3EE5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791524"/>
              </p:ext>
            </p:extLst>
          </p:nvPr>
        </p:nvGraphicFramePr>
        <p:xfrm>
          <a:off x="4477191" y="2919210"/>
          <a:ext cx="6858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7" imgW="686160" imgH="529200" progId="Package">
                  <p:embed/>
                </p:oleObj>
              </mc:Choice>
              <mc:Fallback>
                <p:oleObj name="포장기 셸 개체" showAsIcon="1" r:id="rId7" imgW="686160" imgH="52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77191" y="2919210"/>
                        <a:ext cx="685800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D680F13D-FC6D-4909-AE7D-C2A9F6C6D4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456866"/>
              </p:ext>
            </p:extLst>
          </p:nvPr>
        </p:nvGraphicFramePr>
        <p:xfrm>
          <a:off x="5551105" y="2932818"/>
          <a:ext cx="61753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9" imgW="617400" imgH="529200" progId="Package">
                  <p:embed/>
                </p:oleObj>
              </mc:Choice>
              <mc:Fallback>
                <p:oleObj name="포장기 셸 개체" showAsIcon="1" r:id="rId9" imgW="617400" imgH="52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51105" y="2932818"/>
                        <a:ext cx="617537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767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401782"/>
            <a:ext cx="7746274" cy="720000"/>
          </a:xfrm>
        </p:spPr>
        <p:txBody>
          <a:bodyPr>
            <a:noAutofit/>
          </a:bodyPr>
          <a:lstStyle/>
          <a:p>
            <a:r>
              <a:rPr lang="en-US" altLang="ko-KR" sz="3500" dirty="0"/>
              <a:t>Design </a:t>
            </a:r>
            <a:r>
              <a:rPr lang="en-US" altLang="ko-KR" sz="3500" spc="-70" dirty="0"/>
              <a:t>Recovery – </a:t>
            </a:r>
            <a:r>
              <a:rPr lang="en-US" sz="3500" dirty="0"/>
              <a:t>Simple Car Code Segment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ko-KR" b="1" dirty="0">
                <a:solidFill>
                  <a:srgbClr val="154F86"/>
                </a:solidFill>
              </a:rPr>
              <a:t>Design Recovery Exercises :</a:t>
            </a:r>
          </a:p>
          <a:p>
            <a:pPr marL="342900" indent="-342900"/>
            <a:endParaRPr lang="en-US" dirty="0">
              <a:solidFill>
                <a:schemeClr val="tx1"/>
              </a:solidFill>
            </a:endParaRP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recover </a:t>
            </a:r>
            <a:r>
              <a:rPr lang="en-US" dirty="0">
                <a:solidFill>
                  <a:srgbClr val="154F86"/>
                </a:solidFill>
              </a:rPr>
              <a:t>state machine diagram </a:t>
            </a:r>
            <a:r>
              <a:rPr lang="en-US" dirty="0">
                <a:solidFill>
                  <a:schemeClr val="tx1"/>
                </a:solidFill>
              </a:rPr>
              <a:t>from : </a:t>
            </a:r>
          </a:p>
          <a:p>
            <a:pPr marL="545973" lvl="1" indent="-342900"/>
            <a:r>
              <a:rPr lang="en-US" dirty="0" err="1">
                <a:solidFill>
                  <a:srgbClr val="FF9300"/>
                </a:solidFill>
              </a:rPr>
              <a:t>Car.java</a:t>
            </a:r>
            <a:endParaRPr lang="en-US" dirty="0">
              <a:solidFill>
                <a:srgbClr val="FF9300"/>
              </a:solidFill>
            </a:endParaRPr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54179785-73FB-4DD5-8873-FA7ADF2CF9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754238"/>
              </p:ext>
            </p:extLst>
          </p:nvPr>
        </p:nvGraphicFramePr>
        <p:xfrm>
          <a:off x="1537290" y="3296104"/>
          <a:ext cx="519112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3" imgW="519480" imgH="529200" progId="Package">
                  <p:embed/>
                </p:oleObj>
              </mc:Choice>
              <mc:Fallback>
                <p:oleObj name="포장기 셸 개체" showAsIcon="1" r:id="rId3" imgW="519480" imgH="52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7290" y="3296104"/>
                        <a:ext cx="519112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09110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506</Words>
  <Application>Microsoft Office PowerPoint</Application>
  <PresentationFormat>On-screen Show (4:3)</PresentationFormat>
  <Paragraphs>110</Paragraphs>
  <Slides>10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Retrospect</vt:lpstr>
      <vt:lpstr>포장기 셸 개체</vt:lpstr>
      <vt:lpstr>Reverse Engineering</vt:lpstr>
      <vt:lpstr>Design Recovery – Class Diagram</vt:lpstr>
      <vt:lpstr>Design Recovery – Class Diagram</vt:lpstr>
      <vt:lpstr>Design Recovery – Class Diagram </vt:lpstr>
      <vt:lpstr>Design Recovery – Sequence Diagram</vt:lpstr>
      <vt:lpstr>Design Recovery – Sequence Diagram</vt:lpstr>
      <vt:lpstr>Design Recovery – Sequence Diagram</vt:lpstr>
      <vt:lpstr>Design Recovery – Video Rental System</vt:lpstr>
      <vt:lpstr>Design Recovery – Simple Car Code Segment</vt:lpstr>
      <vt:lpstr>Design Recovery  : Submission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2020-08-02T03:21:59Z</dcterms:created>
  <dcterms:modified xsi:type="dcterms:W3CDTF">2022-07-09T02:08:34Z</dcterms:modified>
</cp:coreProperties>
</file>