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1"/>
  </p:sldMasterIdLst>
  <p:notesMasterIdLst>
    <p:notesMasterId r:id="rId20"/>
  </p:notesMasterIdLst>
  <p:sldIdLst>
    <p:sldId id="386" r:id="rId2"/>
    <p:sldId id="388" r:id="rId3"/>
    <p:sldId id="408" r:id="rId4"/>
    <p:sldId id="389" r:id="rId5"/>
    <p:sldId id="390" r:id="rId6"/>
    <p:sldId id="402" r:id="rId7"/>
    <p:sldId id="403" r:id="rId8"/>
    <p:sldId id="405" r:id="rId9"/>
    <p:sldId id="397" r:id="rId10"/>
    <p:sldId id="257" r:id="rId11"/>
    <p:sldId id="392" r:id="rId12"/>
    <p:sldId id="398" r:id="rId13"/>
    <p:sldId id="399" r:id="rId14"/>
    <p:sldId id="400" r:id="rId15"/>
    <p:sldId id="401" r:id="rId16"/>
    <p:sldId id="406" r:id="rId17"/>
    <p:sldId id="25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5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/>
    <p:restoredTop sz="75646"/>
  </p:normalViewPr>
  <p:slideViewPr>
    <p:cSldViewPr snapToGrid="0" snapToObjects="1">
      <p:cViewPr varScale="1">
        <p:scale>
          <a:sx n="92" d="100"/>
          <a:sy n="92" d="100"/>
        </p:scale>
        <p:origin x="25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1E53-6A0A-EF43-BBC4-3807566FC34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8331-D7BB-9546-964E-6B43BAFB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1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66939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03219"/>
            <a:ext cx="3703320" cy="386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693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3219"/>
            <a:ext cx="3703320" cy="386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26690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6819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7" y="562789"/>
            <a:ext cx="1952258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196369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5746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2849" y="644820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2824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154F86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-182563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.stan4j.com/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etrics2.sourceforge.net/updat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/>
              <a:t>Design </a:t>
            </a:r>
            <a:r>
              <a:rPr lang="en-US" sz="7000" dirty="0"/>
              <a:t>Evaluation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Software Metrics </a:t>
            </a:r>
            <a:r>
              <a:rPr lang="en-US" sz="2625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3B4E-CD77-AC4E-A8D1-A1EBCFBC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70" dirty="0"/>
              <a:t>Architecture Analysis – STAN4J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26BA-C3FB-AF4B-B922-E74B315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Architecture Analysis &amp; Evaluation Tool</a:t>
            </a:r>
          </a:p>
          <a:p>
            <a:pPr lvl="1"/>
            <a:r>
              <a:rPr lang="en-US" dirty="0" err="1"/>
              <a:t>visualising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understanding code</a:t>
            </a:r>
          </a:p>
          <a:p>
            <a:pPr lvl="1"/>
            <a:r>
              <a:rPr lang="en-US" dirty="0"/>
              <a:t>measuring quality</a:t>
            </a:r>
          </a:p>
          <a:p>
            <a:pPr lvl="1"/>
            <a:r>
              <a:rPr lang="en-US" dirty="0"/>
              <a:t>reporting design flaw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BCB5-0992-A241-B72A-3CE1743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6E6E9BA-39E1-E44C-928F-D0DC9754C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3"/>
          <a:stretch/>
        </p:blipFill>
        <p:spPr>
          <a:xfrm>
            <a:off x="822958" y="3552750"/>
            <a:ext cx="7543800" cy="27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73F0-67B0-7841-A3E7-29A3E66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pc="-70" dirty="0"/>
              <a:t>Architecture Analysis – STAN4J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2F1B-D0FB-4D46-874C-6624325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54F86"/>
                </a:solidFill>
              </a:rPr>
              <a:t>Eclipse</a:t>
            </a:r>
            <a:r>
              <a:rPr lang="en-US" dirty="0"/>
              <a:t> – </a:t>
            </a:r>
            <a:r>
              <a:rPr lang="en-US" dirty="0">
                <a:solidFill>
                  <a:srgbClr val="154F86"/>
                </a:solidFill>
              </a:rPr>
              <a:t>STAN4J</a:t>
            </a:r>
            <a:r>
              <a:rPr lang="en-US" dirty="0"/>
              <a:t> plugin (installation)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Help | Install New Software …</a:t>
            </a:r>
            <a:endParaRPr lang="en-US" altLang="ko-KR" dirty="0"/>
          </a:p>
          <a:p>
            <a:pPr lvl="1"/>
            <a:r>
              <a:rPr lang="en-US" dirty="0">
                <a:sym typeface="Wingdings" pitchFamily="2" charset="2"/>
              </a:rPr>
              <a:t>add repository</a:t>
            </a:r>
          </a:p>
          <a:p>
            <a:pPr lvl="2"/>
            <a:r>
              <a:rPr lang="en-US" dirty="0">
                <a:sym typeface="Wingdings" pitchFamily="2" charset="2"/>
              </a:rPr>
              <a:t>Name : STAN </a:t>
            </a:r>
            <a:r>
              <a:rPr lang="en-US" dirty="0" err="1">
                <a:sym typeface="Wingdings" pitchFamily="2" charset="2"/>
              </a:rPr>
              <a:t>Tycho</a:t>
            </a:r>
            <a:r>
              <a:rPr lang="en-US" dirty="0">
                <a:sym typeface="Wingdings" pitchFamily="2" charset="2"/>
              </a:rPr>
              <a:t> Repo </a:t>
            </a:r>
          </a:p>
          <a:p>
            <a:pPr lvl="2"/>
            <a:r>
              <a:rPr lang="en-US" dirty="0">
                <a:sym typeface="Wingdings" pitchFamily="2" charset="2"/>
              </a:rPr>
              <a:t>URL : </a:t>
            </a:r>
            <a:r>
              <a:rPr lang="en-US" dirty="0">
                <a:sym typeface="Wingdings" pitchFamily="2" charset="2"/>
                <a:hlinkClick r:id="rId3"/>
              </a:rPr>
              <a:t>http://update.stan4j.com/ide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Install and restart</a:t>
            </a:r>
            <a:endParaRPr lang="en-US" b="1" dirty="0">
              <a:solidFill>
                <a:srgbClr val="FF9300"/>
              </a:solidFill>
              <a:sym typeface="Wingdings" pitchFamily="2" charset="2"/>
            </a:endParaRP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154F86"/>
                </a:solidFill>
              </a:rPr>
              <a:t>Eclipse</a:t>
            </a:r>
            <a:r>
              <a:rPr lang="en-US" dirty="0"/>
              <a:t> – </a:t>
            </a:r>
            <a:r>
              <a:rPr lang="en-US" dirty="0">
                <a:solidFill>
                  <a:srgbClr val="154F86"/>
                </a:solidFill>
              </a:rPr>
              <a:t>STAN4J</a:t>
            </a:r>
            <a:r>
              <a:rPr lang="en-US" dirty="0"/>
              <a:t> plugin (Architecture Analysis)</a:t>
            </a:r>
          </a:p>
          <a:p>
            <a:pPr lvl="1"/>
            <a:r>
              <a:rPr lang="en-US" dirty="0"/>
              <a:t>from context menu on project where architecture to be </a:t>
            </a:r>
            <a:r>
              <a:rPr lang="en-US" dirty="0" err="1"/>
              <a:t>analysed</a:t>
            </a:r>
            <a:r>
              <a:rPr lang="en-US" dirty="0"/>
              <a:t> are located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Run As </a:t>
            </a:r>
            <a:r>
              <a:rPr lang="en-US" dirty="0">
                <a:sym typeface="Wingdings" pitchFamily="2" charset="2"/>
              </a:rPr>
              <a:t> Structure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42F9-5EE6-0544-B836-896B18C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9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36D3-E994-4C4A-B53A-06F87465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STAN4J - Dependency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77929-BA88-8848-A9A7-62D122A4C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58" y="2301400"/>
            <a:ext cx="7543800" cy="39760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0444-11B9-9C45-B848-552EBA24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4FB5E-B5FF-5940-B308-09E16D3EDB11}"/>
              </a:ext>
            </a:extLst>
          </p:cNvPr>
          <p:cNvSpPr txBox="1">
            <a:spLocks/>
          </p:cNvSpPr>
          <p:nvPr/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2588" indent="-182563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composition view</a:t>
            </a:r>
          </a:p>
          <a:p>
            <a:pPr lvl="1"/>
            <a:r>
              <a:rPr lang="en-US" dirty="0"/>
              <a:t>dependencies between classes, packages, …</a:t>
            </a:r>
          </a:p>
        </p:txBody>
      </p:sp>
    </p:spTree>
    <p:extLst>
      <p:ext uri="{BB962C8B-B14F-4D97-AF65-F5344CB8AC3E}">
        <p14:creationId xmlns:p14="http://schemas.microsoft.com/office/powerpoint/2010/main" val="2831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36D3-E994-4C4A-B53A-06F87465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STAN4J - Dependency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0444-11B9-9C45-B848-552EBA24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4FB5E-B5FF-5940-B308-09E16D3EDB11}"/>
              </a:ext>
            </a:extLst>
          </p:cNvPr>
          <p:cNvSpPr txBox="1">
            <a:spLocks/>
          </p:cNvSpPr>
          <p:nvPr/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2588" indent="-182563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Coupling</a:t>
            </a:r>
          </a:p>
          <a:p>
            <a:pPr lvl="1"/>
            <a:r>
              <a:rPr lang="en-US" dirty="0"/>
              <a:t>left : packages that depends on the selected package</a:t>
            </a:r>
          </a:p>
          <a:p>
            <a:pPr lvl="1"/>
            <a:r>
              <a:rPr lang="en-US" dirty="0"/>
              <a:t>right : packages that the selected package depends 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5C9A9-600D-BF45-B8CF-1268F9D9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58" y="3439300"/>
            <a:ext cx="703580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9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36D3-E994-4C4A-B53A-06F87465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STAN4J - Pollution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0444-11B9-9C45-B848-552EBA24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4FB5E-B5FF-5940-B308-09E16D3EDB11}"/>
              </a:ext>
            </a:extLst>
          </p:cNvPr>
          <p:cNvSpPr txBox="1">
            <a:spLocks/>
          </p:cNvSpPr>
          <p:nvPr/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2588" indent="-182563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abnormal metric values is expressed in </a:t>
            </a:r>
            <a:r>
              <a:rPr lang="en-US" altLang="ko-KR" b="1" dirty="0"/>
              <a:t>Pollution</a:t>
            </a:r>
          </a:p>
          <a:p>
            <a:pPr lvl="1"/>
            <a:r>
              <a:rPr lang="en-US" altLang="ko-KR" dirty="0"/>
              <a:t>according to STAN4J’s own standard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AA3D8-E941-C94D-A569-831ADA56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16" y="2304183"/>
            <a:ext cx="6678083" cy="38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36D3-E994-4C4A-B53A-06F87465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STAN4J -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0444-11B9-9C45-B848-552EBA24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4FB5E-B5FF-5940-B308-09E16D3EDB11}"/>
              </a:ext>
            </a:extLst>
          </p:cNvPr>
          <p:cNvSpPr txBox="1">
            <a:spLocks/>
          </p:cNvSpPr>
          <p:nvPr/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2588" indent="-182563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Font typeface="Helvetica" pitchFamily="2" charset="0"/>
              <a:buChar char="⁃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normalized distance from main sequence</a:t>
            </a:r>
          </a:p>
          <a:p>
            <a:pPr lvl="1"/>
            <a:r>
              <a:rPr lang="en-US" dirty="0"/>
              <a:t>from Robert C. Martin metrics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BBA0B-BB48-D94E-8AC6-A2BEB213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41" y="2164201"/>
            <a:ext cx="4601633" cy="41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1782"/>
            <a:ext cx="7543800" cy="720000"/>
          </a:xfrm>
        </p:spPr>
        <p:txBody>
          <a:bodyPr>
            <a:noAutofit/>
          </a:bodyPr>
          <a:lstStyle/>
          <a:p>
            <a:r>
              <a:rPr lang="en-US" sz="3800" spc="-70" dirty="0"/>
              <a:t>STAN4J – Architecture Analysis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rgbClr val="FF9300"/>
                </a:solidFill>
              </a:rPr>
              <a:t>interpret</a:t>
            </a:r>
            <a:r>
              <a:rPr lang="en-US" dirty="0">
                <a:solidFill>
                  <a:schemeClr val="tx1"/>
                </a:solidFill>
              </a:rPr>
              <a:t> the plot (package p) on below Main Sequence of Robert C. Martin metrics in terms of </a:t>
            </a:r>
            <a:r>
              <a:rPr lang="en-US" b="1" dirty="0">
                <a:solidFill>
                  <a:srgbClr val="FF9300"/>
                </a:solidFill>
              </a:rPr>
              <a:t>instability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FF9300"/>
                </a:solidFill>
              </a:rPr>
              <a:t>abstractness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marL="342900" indent="-342900"/>
            <a:r>
              <a:rPr lang="en-US" dirty="0">
                <a:solidFill>
                  <a:srgbClr val="FF9300"/>
                </a:solidFill>
              </a:rPr>
              <a:t>describe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9300"/>
                </a:solidFill>
              </a:rPr>
              <a:t>potential problems </a:t>
            </a:r>
            <a:r>
              <a:rPr lang="en-US" dirty="0">
                <a:solidFill>
                  <a:schemeClr val="tx1"/>
                </a:solidFill>
              </a:rPr>
              <a:t>of package p (plot) and </a:t>
            </a:r>
            <a:r>
              <a:rPr lang="en-US" b="1" dirty="0">
                <a:solidFill>
                  <a:schemeClr val="tx1"/>
                </a:solidFill>
              </a:rPr>
              <a:t>possible fix </a:t>
            </a:r>
            <a:r>
              <a:rPr lang="en-US" dirty="0">
                <a:solidFill>
                  <a:schemeClr val="tx1"/>
                </a:solidFill>
              </a:rPr>
              <a:t>for the found problem : </a:t>
            </a:r>
          </a:p>
        </p:txBody>
      </p:sp>
      <p:pic>
        <p:nvPicPr>
          <p:cNvPr id="5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30F1E-0033-43C3-9A0D-C9D710214803}"/>
              </a:ext>
            </a:extLst>
          </p:cNvPr>
          <p:cNvPicPr/>
          <p:nvPr/>
        </p:nvPicPr>
        <p:blipFill rotWithShape="1">
          <a:blip r:embed="rId3"/>
          <a:srcRect t="3287" b="2345"/>
          <a:stretch/>
        </p:blipFill>
        <p:spPr bwMode="auto">
          <a:xfrm>
            <a:off x="2601013" y="3123446"/>
            <a:ext cx="4971710" cy="321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926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1782"/>
            <a:ext cx="7543800" cy="720000"/>
          </a:xfrm>
        </p:spPr>
        <p:txBody>
          <a:bodyPr>
            <a:noAutofit/>
          </a:bodyPr>
          <a:lstStyle/>
          <a:p>
            <a:r>
              <a:rPr lang="en-US" sz="3800" spc="-70" dirty="0"/>
              <a:t>STAN4J – Architecture Analysis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rgbClr val="FF9300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any </a:t>
            </a:r>
            <a:r>
              <a:rPr lang="en-US" dirty="0">
                <a:solidFill>
                  <a:srgbClr val="FF9300"/>
                </a:solidFill>
              </a:rPr>
              <a:t>complex</a:t>
            </a:r>
            <a:r>
              <a:rPr lang="en-US" dirty="0">
                <a:solidFill>
                  <a:schemeClr val="tx1"/>
                </a:solidFill>
              </a:rPr>
              <a:t> Java application (from online or from working project) and </a:t>
            </a:r>
            <a:r>
              <a:rPr lang="en-US" dirty="0">
                <a:solidFill>
                  <a:srgbClr val="FF9300"/>
                </a:solidFill>
              </a:rPr>
              <a:t>download</a:t>
            </a:r>
            <a:r>
              <a:rPr lang="en-US" dirty="0">
                <a:solidFill>
                  <a:schemeClr val="tx1"/>
                </a:solidFill>
              </a:rPr>
              <a:t> its source code : </a:t>
            </a:r>
          </a:p>
          <a:p>
            <a:pPr marL="542925" lvl="1" indent="-342900"/>
            <a:r>
              <a:rPr lang="en-US" dirty="0">
                <a:solidFill>
                  <a:schemeClr val="tx1"/>
                </a:solidFill>
              </a:rPr>
              <a:t>state the name of the selected application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 err="1">
                <a:solidFill>
                  <a:srgbClr val="FF9300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its architecture using </a:t>
            </a:r>
            <a:r>
              <a:rPr lang="en-US" b="1" dirty="0">
                <a:solidFill>
                  <a:srgbClr val="FF9300"/>
                </a:solidFill>
              </a:rPr>
              <a:t>STAN4J</a:t>
            </a:r>
          </a:p>
          <a:p>
            <a:pPr marL="542925" lvl="1" indent="-342900"/>
            <a:r>
              <a:rPr lang="en-US" altLang="ko-KR" dirty="0"/>
              <a:t>provide a short summary and thoughts on </a:t>
            </a:r>
            <a:r>
              <a:rPr lang="en-US" altLang="ko-KR" b="1" dirty="0">
                <a:solidFill>
                  <a:srgbClr val="FF9300"/>
                </a:solidFill>
              </a:rPr>
              <a:t>analysis results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276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1782"/>
            <a:ext cx="7543800" cy="720000"/>
          </a:xfrm>
        </p:spPr>
        <p:txBody>
          <a:bodyPr>
            <a:noAutofit/>
          </a:bodyPr>
          <a:lstStyle/>
          <a:p>
            <a:r>
              <a:rPr lang="en-US" sz="3800" spc="-70" dirty="0"/>
              <a:t>Design Evaluation :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b="1" dirty="0">
                <a:solidFill>
                  <a:srgbClr val="154F86"/>
                </a:solidFill>
              </a:rPr>
              <a:t>things to submit : </a:t>
            </a:r>
          </a:p>
          <a:p>
            <a:pPr marL="1260337" lvl="5" indent="-342900"/>
            <a:endParaRPr lang="en-US" b="1" dirty="0">
              <a:solidFill>
                <a:srgbClr val="154F86"/>
              </a:solidFill>
            </a:endParaRPr>
          </a:p>
          <a:p>
            <a:pPr marL="657225" lvl="1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calculated </a:t>
            </a:r>
            <a:r>
              <a:rPr lang="en-US" dirty="0">
                <a:solidFill>
                  <a:srgbClr val="154F86"/>
                </a:solidFill>
              </a:rPr>
              <a:t>LCOM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154F86"/>
                </a:solidFill>
              </a:rPr>
              <a:t>LCOM2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154F86"/>
                </a:solidFill>
              </a:rPr>
              <a:t>LCOM-HS</a:t>
            </a:r>
            <a:r>
              <a:rPr lang="en-US" dirty="0">
                <a:solidFill>
                  <a:schemeClr val="tx1"/>
                </a:solidFill>
              </a:rPr>
              <a:t> for 2 diagram (slide 7)</a:t>
            </a:r>
          </a:p>
          <a:p>
            <a:pPr marL="1374637" lvl="5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657225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calculated </a:t>
            </a:r>
            <a:r>
              <a:rPr lang="en-US" dirty="0">
                <a:solidFill>
                  <a:srgbClr val="154F86"/>
                </a:solidFill>
              </a:rPr>
              <a:t>Complexity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154F86"/>
                </a:solidFill>
              </a:rPr>
              <a:t>C&amp;</a:t>
            </a:r>
            <a:r>
              <a:rPr lang="en-US">
                <a:solidFill>
                  <a:srgbClr val="154F86"/>
                </a:solidFill>
              </a:rPr>
              <a:t>K metrics</a:t>
            </a:r>
            <a:r>
              <a:rPr lang="en-US" altLang="ko-KR">
                <a:solidFill>
                  <a:srgbClr val="154F86"/>
                </a:solidFill>
              </a:rPr>
              <a:t>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9300"/>
                </a:solidFill>
              </a:rPr>
              <a:t>Video Rental System  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>
                <a:solidFill>
                  <a:srgbClr val="154F86"/>
                </a:solidFill>
              </a:rPr>
              <a:t>short summary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154F86"/>
                </a:solidFill>
              </a:rPr>
              <a:t>thoughts</a:t>
            </a:r>
            <a:r>
              <a:rPr lang="en-US" altLang="ko-KR" dirty="0"/>
              <a:t> after analyzing the metrics values calculated for </a:t>
            </a:r>
            <a:r>
              <a:rPr lang="en-US" altLang="ko-KR" b="1" dirty="0">
                <a:solidFill>
                  <a:srgbClr val="FF9300"/>
                </a:solidFill>
              </a:rPr>
              <a:t>Video Rental System</a:t>
            </a:r>
            <a:r>
              <a:rPr lang="en-US" altLang="ko-KR" dirty="0">
                <a:solidFill>
                  <a:schemeClr val="tx1"/>
                </a:solidFill>
              </a:rPr>
              <a:t> (slide 8)</a:t>
            </a:r>
          </a:p>
          <a:p>
            <a:pPr marL="1374637" lvl="5" indent="-457200">
              <a:lnSpc>
                <a:spcPct val="120000"/>
              </a:lnSpc>
              <a:buFont typeface="+mj-lt"/>
              <a:buAutoNum type="arabicPeriod"/>
            </a:pPr>
            <a:endParaRPr lang="en-US" altLang="ko-KR" b="1" dirty="0">
              <a:solidFill>
                <a:srgbClr val="FF9300"/>
              </a:solidFill>
            </a:endParaRPr>
          </a:p>
          <a:p>
            <a:pPr marL="657225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154F86"/>
                </a:solidFill>
              </a:rPr>
              <a:t>interpretation</a:t>
            </a:r>
            <a:r>
              <a:rPr lang="en-US" dirty="0">
                <a:solidFill>
                  <a:schemeClr val="tx1"/>
                </a:solidFill>
              </a:rPr>
              <a:t> of the plotted </a:t>
            </a:r>
            <a:r>
              <a:rPr lang="en-US" b="1" dirty="0">
                <a:solidFill>
                  <a:srgbClr val="FF9300"/>
                </a:solidFill>
              </a:rPr>
              <a:t>package 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 terms </a:t>
            </a:r>
            <a:r>
              <a:rPr lang="en-US" altLang="ko-KR" dirty="0">
                <a:solidFill>
                  <a:srgbClr val="154F86"/>
                </a:solidFill>
              </a:rPr>
              <a:t>of instability and abstractness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en-US" altLang="ko-KR" dirty="0">
                <a:solidFill>
                  <a:srgbClr val="154F86"/>
                </a:solidFill>
              </a:rPr>
              <a:t>description</a:t>
            </a:r>
            <a:r>
              <a:rPr lang="en-US" altLang="ko-KR" dirty="0">
                <a:solidFill>
                  <a:schemeClr val="tx1"/>
                </a:solidFill>
              </a:rPr>
              <a:t> of </a:t>
            </a:r>
            <a:r>
              <a:rPr lang="en-US" altLang="ko-KR" dirty="0">
                <a:solidFill>
                  <a:srgbClr val="154F86"/>
                </a:solidFill>
              </a:rPr>
              <a:t>potential problems </a:t>
            </a:r>
            <a:r>
              <a:rPr lang="en-US" altLang="ko-KR" dirty="0">
                <a:solidFill>
                  <a:schemeClr val="tx1"/>
                </a:solidFill>
              </a:rPr>
              <a:t>and </a:t>
            </a:r>
            <a:r>
              <a:rPr lang="en-US" altLang="ko-KR" dirty="0">
                <a:solidFill>
                  <a:srgbClr val="154F86"/>
                </a:solidFill>
              </a:rPr>
              <a:t>possible fix </a:t>
            </a:r>
            <a:r>
              <a:rPr lang="en-US" altLang="ko-KR" dirty="0">
                <a:solidFill>
                  <a:schemeClr val="tx1"/>
                </a:solidFill>
              </a:rPr>
              <a:t>for the </a:t>
            </a:r>
            <a:r>
              <a:rPr lang="en-US" altLang="ko-KR" b="1" dirty="0">
                <a:solidFill>
                  <a:srgbClr val="FF9300"/>
                </a:solidFill>
              </a:rPr>
              <a:t>package p</a:t>
            </a:r>
            <a:r>
              <a:rPr lang="en-US" altLang="ko-KR" dirty="0">
                <a:solidFill>
                  <a:schemeClr val="tx1"/>
                </a:solidFill>
              </a:rPr>
              <a:t> (slide 16)</a:t>
            </a:r>
          </a:p>
          <a:p>
            <a:pPr marL="1374637" lvl="5" indent="-4572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657225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154F86"/>
                </a:solidFill>
              </a:rPr>
              <a:t>short summary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154F86"/>
                </a:solidFill>
              </a:rPr>
              <a:t>thoughts</a:t>
            </a:r>
            <a:r>
              <a:rPr lang="en-US" altLang="ko-KR" dirty="0"/>
              <a:t> after analyzing a</a:t>
            </a:r>
            <a:r>
              <a:rPr lang="en-US" dirty="0">
                <a:solidFill>
                  <a:schemeClr val="tx1"/>
                </a:solidFill>
              </a:rPr>
              <a:t>rchitecture of the </a:t>
            </a:r>
            <a:r>
              <a:rPr lang="en-US" b="1" dirty="0">
                <a:solidFill>
                  <a:srgbClr val="FF9300"/>
                </a:solidFill>
              </a:rPr>
              <a:t>selected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9300"/>
                </a:solidFill>
              </a:rPr>
              <a:t>complex</a:t>
            </a:r>
            <a:r>
              <a:rPr lang="en-US" dirty="0">
                <a:solidFill>
                  <a:schemeClr val="tx1"/>
                </a:solidFill>
              </a:rPr>
              <a:t> Java application using </a:t>
            </a:r>
            <a:r>
              <a:rPr lang="en-US" b="1" dirty="0">
                <a:solidFill>
                  <a:srgbClr val="FF9300"/>
                </a:solidFill>
              </a:rPr>
              <a:t>STAN4J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(slide 17) </a:t>
            </a:r>
          </a:p>
        </p:txBody>
      </p:sp>
    </p:spTree>
    <p:extLst>
      <p:ext uri="{BB962C8B-B14F-4D97-AF65-F5344CB8AC3E}">
        <p14:creationId xmlns:p14="http://schemas.microsoft.com/office/powerpoint/2010/main" val="23462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154F86"/>
                </a:solidFill>
              </a:rPr>
              <a:t>IntelliJ</a:t>
            </a:r>
            <a:r>
              <a:rPr lang="en-US" altLang="ko-KR" dirty="0"/>
              <a:t> – </a:t>
            </a:r>
            <a:r>
              <a:rPr lang="en-US" altLang="ko-KR" dirty="0" err="1">
                <a:solidFill>
                  <a:srgbClr val="154F86"/>
                </a:solidFill>
              </a:rPr>
              <a:t>MetricsReloaded</a:t>
            </a:r>
            <a:r>
              <a:rPr lang="en-US" altLang="ko-KR" dirty="0">
                <a:solidFill>
                  <a:srgbClr val="154F86"/>
                </a:solidFill>
              </a:rPr>
              <a:t>,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154F86"/>
                </a:solidFill>
              </a:rPr>
              <a:t>MetricsTree</a:t>
            </a:r>
            <a:r>
              <a:rPr lang="en-US" altLang="ko-KR" dirty="0">
                <a:solidFill>
                  <a:srgbClr val="154F86"/>
                </a:solidFill>
              </a:rPr>
              <a:t>,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154F86"/>
                </a:solidFill>
              </a:rPr>
              <a:t>CodeMetrics</a:t>
            </a:r>
            <a:r>
              <a:rPr lang="en-US" altLang="ko-KR" dirty="0">
                <a:solidFill>
                  <a:srgbClr val="154F86"/>
                </a:solidFill>
              </a:rPr>
              <a:t>, </a:t>
            </a:r>
            <a:r>
              <a:rPr lang="en-US" altLang="ko-KR" dirty="0"/>
              <a:t>or similar plugin (installation) </a:t>
            </a:r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File | Settings  Plugins  Marketplace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search for wanted plugin (e.g., ‘</a:t>
            </a:r>
            <a:r>
              <a:rPr lang="en-US" altLang="ko-KR" b="1" dirty="0" err="1">
                <a:solidFill>
                  <a:srgbClr val="FF9300"/>
                </a:solidFill>
                <a:sym typeface="Wingdings" pitchFamily="2" charset="2"/>
              </a:rPr>
              <a:t>MetricsReloaded</a:t>
            </a:r>
            <a:r>
              <a:rPr lang="en-US" altLang="ko-KR" dirty="0">
                <a:sym typeface="Wingdings" pitchFamily="2" charset="2"/>
              </a:rPr>
              <a:t>’)</a:t>
            </a:r>
          </a:p>
          <a:p>
            <a:pPr lvl="1"/>
            <a:r>
              <a:rPr lang="en-US" altLang="ko-KR" dirty="0"/>
              <a:t>install</a:t>
            </a:r>
          </a:p>
          <a:p>
            <a:pPr marL="200025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analyze and calculated metrics and browse through calculated metrics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>
                <a:solidFill>
                  <a:srgbClr val="154F86"/>
                </a:solidFill>
              </a:rPr>
              <a:t>IntelliJ</a:t>
            </a:r>
            <a:r>
              <a:rPr lang="en-US" altLang="ko-KR" dirty="0"/>
              <a:t> – </a:t>
            </a:r>
            <a:r>
              <a:rPr lang="en-US" altLang="ko-KR" dirty="0" err="1">
                <a:solidFill>
                  <a:srgbClr val="154F86"/>
                </a:solidFill>
              </a:rPr>
              <a:t>MetricsReloaded</a:t>
            </a:r>
            <a:r>
              <a:rPr lang="en-US" altLang="ko-KR" dirty="0">
                <a:solidFill>
                  <a:srgbClr val="154F86"/>
                </a:solidFill>
              </a:rPr>
              <a:t> </a:t>
            </a:r>
            <a:r>
              <a:rPr lang="en-US" altLang="ko-KR" dirty="0"/>
              <a:t>plugin (metrics calculation) </a:t>
            </a:r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altLang="ko-KR" dirty="0"/>
              <a:t>Help | Find Action… </a:t>
            </a:r>
            <a:r>
              <a:rPr lang="en-US" altLang="ko-KR" dirty="0">
                <a:sym typeface="Wingdings" pitchFamily="2" charset="2"/>
              </a:rPr>
              <a:t> search </a:t>
            </a:r>
            <a:r>
              <a:rPr lang="en-US" altLang="ko-KR" b="1" dirty="0">
                <a:solidFill>
                  <a:srgbClr val="FF9300"/>
                </a:solidFill>
                <a:sym typeface="Wingdings" pitchFamily="2" charset="2"/>
              </a:rPr>
              <a:t>Calculate Metrics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rgbClr val="FF9300"/>
                </a:solidFill>
                <a:sym typeface="Wingdings" pitchFamily="2" charset="2"/>
              </a:rPr>
              <a:t>…</a:t>
            </a:r>
            <a:endParaRPr lang="en-US" altLang="ko-KR" b="1" dirty="0">
              <a:solidFill>
                <a:srgbClr val="FF9300"/>
              </a:solidFill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select scope 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whole project / file / custom</a:t>
            </a:r>
          </a:p>
          <a:p>
            <a:pPr lvl="1"/>
            <a:r>
              <a:rPr lang="en-US" altLang="ko-KR" dirty="0"/>
              <a:t>select metrics</a:t>
            </a:r>
          </a:p>
          <a:p>
            <a:pPr lvl="2"/>
            <a:r>
              <a:rPr lang="en-US" altLang="ko-KR" dirty="0" err="1">
                <a:solidFill>
                  <a:srgbClr val="FF9300"/>
                </a:solidFill>
              </a:rPr>
              <a:t>Chidamber-Kemerer</a:t>
            </a:r>
            <a:r>
              <a:rPr lang="en-US" altLang="ko-KR" dirty="0">
                <a:solidFill>
                  <a:srgbClr val="FF9300"/>
                </a:solidFill>
              </a:rPr>
              <a:t> (CK) metrics</a:t>
            </a:r>
          </a:p>
          <a:p>
            <a:pPr lvl="2"/>
            <a:r>
              <a:rPr lang="en-US" altLang="ko-KR" dirty="0"/>
              <a:t>Class count metrics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</a:rPr>
              <a:t>Complexity metrics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</a:rPr>
              <a:t>Dependency metrics</a:t>
            </a:r>
          </a:p>
          <a:p>
            <a:pPr lvl="2"/>
            <a:r>
              <a:rPr lang="en-US" altLang="ko-KR" dirty="0"/>
              <a:t>Junit testing metrics</a:t>
            </a:r>
          </a:p>
          <a:p>
            <a:pPr lvl="2"/>
            <a:r>
              <a:rPr lang="en-US" altLang="ko-KR" dirty="0"/>
              <a:t>Javadoc coverage metrics</a:t>
            </a:r>
          </a:p>
          <a:p>
            <a:pPr lvl="2"/>
            <a:r>
              <a:rPr lang="en-US" altLang="ko-KR" dirty="0"/>
              <a:t>Lines of code metrics</a:t>
            </a:r>
          </a:p>
          <a:p>
            <a:pPr lvl="2"/>
            <a:r>
              <a:rPr lang="en-US" altLang="ko-KR" dirty="0"/>
              <a:t>MOOD metrics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</a:rPr>
              <a:t>Martin packaging metrics</a:t>
            </a:r>
          </a:p>
          <a:p>
            <a:pPr lvl="2"/>
            <a:r>
              <a:rPr lang="en-US" altLang="ko-KR" dirty="0"/>
              <a:t>Number of files metrics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73F0-67B0-7841-A3E7-29A3E66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2F1B-D0FB-4D46-874C-6624325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54F86"/>
                </a:solidFill>
              </a:rPr>
              <a:t>Eclipse</a:t>
            </a:r>
            <a:r>
              <a:rPr lang="en-US" dirty="0"/>
              <a:t> – </a:t>
            </a:r>
            <a:r>
              <a:rPr lang="en-US" dirty="0">
                <a:solidFill>
                  <a:srgbClr val="154F86"/>
                </a:solidFill>
              </a:rPr>
              <a:t>Metrics </a:t>
            </a:r>
            <a:r>
              <a:rPr lang="en-US" dirty="0"/>
              <a:t>plugin 1.3.8 (installation)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Help | Install New Software …</a:t>
            </a:r>
            <a:endParaRPr lang="en-US" altLang="ko-KR" dirty="0"/>
          </a:p>
          <a:p>
            <a:pPr lvl="1"/>
            <a:r>
              <a:rPr lang="en-US" dirty="0"/>
              <a:t>add repository </a:t>
            </a:r>
          </a:p>
          <a:p>
            <a:pPr lvl="2"/>
            <a:r>
              <a:rPr lang="en-US" dirty="0"/>
              <a:t>URL: </a:t>
            </a:r>
            <a:r>
              <a:rPr lang="en-US" dirty="0">
                <a:hlinkClick r:id="rId2"/>
              </a:rPr>
              <a:t>http://metrics2.sourceforge.net/update/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&amp; restart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42F9-5EE6-0544-B836-896B18C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73F0-67B0-7841-A3E7-29A3E66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2F1B-D0FB-4D46-874C-6624325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54F86"/>
                </a:solidFill>
              </a:rPr>
              <a:t>Eclipse</a:t>
            </a:r>
            <a:r>
              <a:rPr lang="en-US" dirty="0"/>
              <a:t> – </a:t>
            </a:r>
            <a:r>
              <a:rPr lang="en-US" dirty="0">
                <a:solidFill>
                  <a:srgbClr val="154F86"/>
                </a:solidFill>
              </a:rPr>
              <a:t>Metrics </a:t>
            </a:r>
            <a:r>
              <a:rPr lang="en-US" dirty="0"/>
              <a:t>plugin 1.3.8 (metrics calculation)</a:t>
            </a:r>
          </a:p>
          <a:p>
            <a:pPr lvl="1"/>
            <a:r>
              <a:rPr lang="en-US" dirty="0"/>
              <a:t>Windows </a:t>
            </a:r>
            <a:r>
              <a:rPr lang="en-US" dirty="0">
                <a:sym typeface="Wingdings" pitchFamily="2" charset="2"/>
              </a:rPr>
              <a:t> Show View  Other </a:t>
            </a:r>
          </a:p>
          <a:p>
            <a:pPr lvl="1"/>
            <a:r>
              <a:rPr lang="en-US" dirty="0"/>
              <a:t>select a </a:t>
            </a:r>
            <a:r>
              <a:rPr lang="en-US" dirty="0">
                <a:solidFill>
                  <a:srgbClr val="FF9300"/>
                </a:solidFill>
              </a:rPr>
              <a:t>project</a:t>
            </a:r>
            <a:r>
              <a:rPr lang="en-US" dirty="0"/>
              <a:t> for which you want to calculate metrics</a:t>
            </a:r>
          </a:p>
          <a:p>
            <a:pPr lvl="1"/>
            <a:r>
              <a:rPr lang="en-US" dirty="0"/>
              <a:t>select </a:t>
            </a:r>
            <a:r>
              <a:rPr lang="en-US" b="1" dirty="0">
                <a:solidFill>
                  <a:srgbClr val="FF9300"/>
                </a:solidFill>
              </a:rPr>
              <a:t>’Metrics View</a:t>
            </a:r>
            <a:r>
              <a:rPr lang="en-US" dirty="0"/>
              <a:t>’ from ‘</a:t>
            </a:r>
            <a:r>
              <a:rPr lang="en-US" dirty="0">
                <a:solidFill>
                  <a:srgbClr val="FF9300"/>
                </a:solidFill>
              </a:rPr>
              <a:t>Metrics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browse through calculated metrics values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42F9-5EE6-0544-B836-896B18C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6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54F86"/>
                </a:solidFill>
              </a:rPr>
              <a:t>examples from lecture slides : </a:t>
            </a:r>
          </a:p>
          <a:p>
            <a:endParaRPr lang="en-US" b="1" dirty="0">
              <a:solidFill>
                <a:srgbClr val="154F86"/>
              </a:solidFill>
            </a:endParaRPr>
          </a:p>
          <a:p>
            <a:pPr lvl="1"/>
            <a:r>
              <a:rPr lang="en-US" dirty="0"/>
              <a:t>draw control flow graph for the following and calculate </a:t>
            </a:r>
            <a:r>
              <a:rPr lang="en-US" b="1" dirty="0">
                <a:solidFill>
                  <a:srgbClr val="FF9300"/>
                </a:solidFill>
              </a:rPr>
              <a:t>Cyclomatic Complexity (CC) 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FF9300"/>
                </a:solidFill>
                <a:sym typeface="Wingdings" pitchFamily="2" charset="2"/>
              </a:rPr>
              <a:t>BinarySearch.java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7A4C33-6567-47C9-B49F-B16A0A88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7310F80F-F3BE-4304-BB5C-9B7A7F3EA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28667"/>
              </p:ext>
            </p:extLst>
          </p:nvPr>
        </p:nvGraphicFramePr>
        <p:xfrm>
          <a:off x="1622897" y="3466962"/>
          <a:ext cx="1146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146960" imgH="529200" progId="Package">
                  <p:embed/>
                </p:oleObj>
              </mc:Choice>
              <mc:Fallback>
                <p:oleObj name="포장기 셸 개체" showAsIcon="1" r:id="rId2" imgW="11469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2897" y="3466962"/>
                        <a:ext cx="11461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28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Design Evaluation Exercises </a:t>
            </a:r>
          </a:p>
          <a:p>
            <a:pPr marL="1093025" lvl="4" indent="-342900"/>
            <a:endParaRPr lang="en-US" dirty="0">
              <a:solidFill>
                <a:schemeClr val="tx1"/>
              </a:solidFill>
            </a:endParaRPr>
          </a:p>
          <a:p>
            <a:pPr marL="542925" lvl="1" indent="-342900"/>
            <a:r>
              <a:rPr lang="en-US" dirty="0">
                <a:solidFill>
                  <a:schemeClr val="tx1"/>
                </a:solidFill>
              </a:rPr>
              <a:t>calculate </a:t>
            </a:r>
            <a:r>
              <a:rPr lang="en-US" b="1" dirty="0">
                <a:solidFill>
                  <a:srgbClr val="FF9300"/>
                </a:solidFill>
              </a:rPr>
              <a:t>cohesion metrics </a:t>
            </a:r>
            <a:r>
              <a:rPr lang="en-US" dirty="0">
                <a:solidFill>
                  <a:schemeClr val="tx1"/>
                </a:solidFill>
              </a:rPr>
              <a:t>for the followings: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5CC397-26F7-4227-900C-3B848898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7A46D33-C900-43FE-B0B7-AA552171CD3E}"/>
              </a:ext>
            </a:extLst>
          </p:cNvPr>
          <p:cNvSpPr/>
          <p:nvPr/>
        </p:nvSpPr>
        <p:spPr>
          <a:xfrm>
            <a:off x="1010688" y="2855414"/>
            <a:ext cx="443346" cy="4433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41F56A1-3B28-43B5-9B41-3E05B865AD19}"/>
              </a:ext>
            </a:extLst>
          </p:cNvPr>
          <p:cNvSpPr/>
          <p:nvPr/>
        </p:nvSpPr>
        <p:spPr>
          <a:xfrm>
            <a:off x="1010688" y="3520434"/>
            <a:ext cx="443346" cy="4433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8515212-8DE3-4E5D-83AA-24F7FFA10804}"/>
              </a:ext>
            </a:extLst>
          </p:cNvPr>
          <p:cNvSpPr/>
          <p:nvPr/>
        </p:nvSpPr>
        <p:spPr>
          <a:xfrm>
            <a:off x="1010688" y="4185454"/>
            <a:ext cx="443346" cy="4433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B44D3F7F-3EAB-4021-9D3E-045E03E7ACC1}"/>
              </a:ext>
            </a:extLst>
          </p:cNvPr>
          <p:cNvSpPr/>
          <p:nvPr/>
        </p:nvSpPr>
        <p:spPr>
          <a:xfrm>
            <a:off x="3102724" y="2412068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861F5351-7BC6-4368-888C-9B5BC049070A}"/>
              </a:ext>
            </a:extLst>
          </p:cNvPr>
          <p:cNvSpPr/>
          <p:nvPr/>
        </p:nvSpPr>
        <p:spPr>
          <a:xfrm>
            <a:off x="3102724" y="2984884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C03590FF-837F-4023-9F3E-06AFC5ED829D}"/>
              </a:ext>
            </a:extLst>
          </p:cNvPr>
          <p:cNvSpPr/>
          <p:nvPr/>
        </p:nvSpPr>
        <p:spPr>
          <a:xfrm>
            <a:off x="3130433" y="3559269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D18746C3-4B0C-4B0A-9D47-150390FCE53F}"/>
              </a:ext>
            </a:extLst>
          </p:cNvPr>
          <p:cNvSpPr/>
          <p:nvPr/>
        </p:nvSpPr>
        <p:spPr>
          <a:xfrm>
            <a:off x="3130433" y="4132085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2A423E10-A47C-49D1-8041-CDD5600DD6FD}"/>
              </a:ext>
            </a:extLst>
          </p:cNvPr>
          <p:cNvSpPr/>
          <p:nvPr/>
        </p:nvSpPr>
        <p:spPr>
          <a:xfrm>
            <a:off x="3130433" y="4712414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3" name="Straight Connector 47">
            <a:extLst>
              <a:ext uri="{FF2B5EF4-FFF2-40B4-BE49-F238E27FC236}">
                <a16:creationId xmlns:a16="http://schemas.microsoft.com/office/drawing/2014/main" id="{E32B5296-6C83-4AE9-BDFD-B26567A8A188}"/>
              </a:ext>
            </a:extLst>
          </p:cNvPr>
          <p:cNvCxnSpPr>
            <a:stCxn id="15" idx="3"/>
            <a:endCxn id="18" idx="2"/>
          </p:cNvCxnSpPr>
          <p:nvPr/>
        </p:nvCxnSpPr>
        <p:spPr>
          <a:xfrm flipV="1">
            <a:off x="1454034" y="2633741"/>
            <a:ext cx="1648690" cy="4433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9">
            <a:extLst>
              <a:ext uri="{FF2B5EF4-FFF2-40B4-BE49-F238E27FC236}">
                <a16:creationId xmlns:a16="http://schemas.microsoft.com/office/drawing/2014/main" id="{68EB901E-8906-4FAC-A12D-3933E79402F4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1454034" y="3077087"/>
            <a:ext cx="1648690" cy="1294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1">
            <a:extLst>
              <a:ext uri="{FF2B5EF4-FFF2-40B4-BE49-F238E27FC236}">
                <a16:creationId xmlns:a16="http://schemas.microsoft.com/office/drawing/2014/main" id="{C38C8F28-D014-43DE-B845-6F1E3750C203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1454034" y="2633741"/>
            <a:ext cx="1648690" cy="11083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3">
            <a:extLst>
              <a:ext uri="{FF2B5EF4-FFF2-40B4-BE49-F238E27FC236}">
                <a16:creationId xmlns:a16="http://schemas.microsoft.com/office/drawing/2014/main" id="{25F342F5-C4E0-461D-A001-4C0611E74759}"/>
              </a:ext>
            </a:extLst>
          </p:cNvPr>
          <p:cNvCxnSpPr>
            <a:stCxn id="16" idx="3"/>
            <a:endCxn id="19" idx="2"/>
          </p:cNvCxnSpPr>
          <p:nvPr/>
        </p:nvCxnSpPr>
        <p:spPr>
          <a:xfrm flipV="1">
            <a:off x="1454034" y="3206557"/>
            <a:ext cx="1648690" cy="5355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5">
            <a:extLst>
              <a:ext uri="{FF2B5EF4-FFF2-40B4-BE49-F238E27FC236}">
                <a16:creationId xmlns:a16="http://schemas.microsoft.com/office/drawing/2014/main" id="{464454FF-5F5F-4665-B4C2-60D1888B1A62}"/>
              </a:ext>
            </a:extLst>
          </p:cNvPr>
          <p:cNvCxnSpPr>
            <a:stCxn id="16" idx="3"/>
            <a:endCxn id="20" idx="2"/>
          </p:cNvCxnSpPr>
          <p:nvPr/>
        </p:nvCxnSpPr>
        <p:spPr>
          <a:xfrm>
            <a:off x="1454034" y="3742107"/>
            <a:ext cx="1676399" cy="38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7">
            <a:extLst>
              <a:ext uri="{FF2B5EF4-FFF2-40B4-BE49-F238E27FC236}">
                <a16:creationId xmlns:a16="http://schemas.microsoft.com/office/drawing/2014/main" id="{991B4120-9EF9-4348-A521-0E43A00E20E6}"/>
              </a:ext>
            </a:extLst>
          </p:cNvPr>
          <p:cNvCxnSpPr>
            <a:stCxn id="17" idx="3"/>
            <a:endCxn id="20" idx="2"/>
          </p:cNvCxnSpPr>
          <p:nvPr/>
        </p:nvCxnSpPr>
        <p:spPr>
          <a:xfrm flipV="1">
            <a:off x="1454034" y="3780942"/>
            <a:ext cx="1676399" cy="6261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9">
            <a:extLst>
              <a:ext uri="{FF2B5EF4-FFF2-40B4-BE49-F238E27FC236}">
                <a16:creationId xmlns:a16="http://schemas.microsoft.com/office/drawing/2014/main" id="{6EB7AFF3-CE34-42EB-A3F4-6C0300A19E8E}"/>
              </a:ext>
            </a:extLst>
          </p:cNvPr>
          <p:cNvCxnSpPr>
            <a:stCxn id="17" idx="3"/>
            <a:endCxn id="22" idx="2"/>
          </p:cNvCxnSpPr>
          <p:nvPr/>
        </p:nvCxnSpPr>
        <p:spPr>
          <a:xfrm>
            <a:off x="1454034" y="4407127"/>
            <a:ext cx="1676399" cy="5269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1">
            <a:extLst>
              <a:ext uri="{FF2B5EF4-FFF2-40B4-BE49-F238E27FC236}">
                <a16:creationId xmlns:a16="http://schemas.microsoft.com/office/drawing/2014/main" id="{F7432C9E-9BEF-4C53-A994-8F9861B69B52}"/>
              </a:ext>
            </a:extLst>
          </p:cNvPr>
          <p:cNvCxnSpPr>
            <a:stCxn id="17" idx="3"/>
            <a:endCxn id="21" idx="2"/>
          </p:cNvCxnSpPr>
          <p:nvPr/>
        </p:nvCxnSpPr>
        <p:spPr>
          <a:xfrm flipV="1">
            <a:off x="1454034" y="4353758"/>
            <a:ext cx="1676399" cy="53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2">
            <a:extLst>
              <a:ext uri="{FF2B5EF4-FFF2-40B4-BE49-F238E27FC236}">
                <a16:creationId xmlns:a16="http://schemas.microsoft.com/office/drawing/2014/main" id="{444A1ABD-18D2-4C75-AA81-1D6724450572}"/>
              </a:ext>
            </a:extLst>
          </p:cNvPr>
          <p:cNvSpPr/>
          <p:nvPr/>
        </p:nvSpPr>
        <p:spPr>
          <a:xfrm>
            <a:off x="5499561" y="2855414"/>
            <a:ext cx="443346" cy="4433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8B7ACE62-BA85-424E-80C8-D131E1A91750}"/>
              </a:ext>
            </a:extLst>
          </p:cNvPr>
          <p:cNvSpPr/>
          <p:nvPr/>
        </p:nvSpPr>
        <p:spPr>
          <a:xfrm>
            <a:off x="5499561" y="3520434"/>
            <a:ext cx="443346" cy="4433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64">
            <a:extLst>
              <a:ext uri="{FF2B5EF4-FFF2-40B4-BE49-F238E27FC236}">
                <a16:creationId xmlns:a16="http://schemas.microsoft.com/office/drawing/2014/main" id="{3D8B6652-7531-4949-87F2-E14020600B31}"/>
              </a:ext>
            </a:extLst>
          </p:cNvPr>
          <p:cNvSpPr/>
          <p:nvPr/>
        </p:nvSpPr>
        <p:spPr>
          <a:xfrm>
            <a:off x="5499561" y="4185454"/>
            <a:ext cx="443346" cy="4433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65">
            <a:extLst>
              <a:ext uri="{FF2B5EF4-FFF2-40B4-BE49-F238E27FC236}">
                <a16:creationId xmlns:a16="http://schemas.microsoft.com/office/drawing/2014/main" id="{5D5A23DC-DC8D-4570-8B10-DCA6DCB1655E}"/>
              </a:ext>
            </a:extLst>
          </p:cNvPr>
          <p:cNvSpPr/>
          <p:nvPr/>
        </p:nvSpPr>
        <p:spPr>
          <a:xfrm>
            <a:off x="7591597" y="2412068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66">
            <a:extLst>
              <a:ext uri="{FF2B5EF4-FFF2-40B4-BE49-F238E27FC236}">
                <a16:creationId xmlns:a16="http://schemas.microsoft.com/office/drawing/2014/main" id="{DA20B114-E602-4E61-95EA-D91CAC736A6E}"/>
              </a:ext>
            </a:extLst>
          </p:cNvPr>
          <p:cNvSpPr/>
          <p:nvPr/>
        </p:nvSpPr>
        <p:spPr>
          <a:xfrm>
            <a:off x="7591597" y="2984884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67">
            <a:extLst>
              <a:ext uri="{FF2B5EF4-FFF2-40B4-BE49-F238E27FC236}">
                <a16:creationId xmlns:a16="http://schemas.microsoft.com/office/drawing/2014/main" id="{53779224-F8FE-47EB-B3A9-67910FE8FFD8}"/>
              </a:ext>
            </a:extLst>
          </p:cNvPr>
          <p:cNvSpPr/>
          <p:nvPr/>
        </p:nvSpPr>
        <p:spPr>
          <a:xfrm>
            <a:off x="7619306" y="3559269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68">
            <a:extLst>
              <a:ext uri="{FF2B5EF4-FFF2-40B4-BE49-F238E27FC236}">
                <a16:creationId xmlns:a16="http://schemas.microsoft.com/office/drawing/2014/main" id="{A04BF92C-7ED4-43FB-9287-4629A882669F}"/>
              </a:ext>
            </a:extLst>
          </p:cNvPr>
          <p:cNvSpPr/>
          <p:nvPr/>
        </p:nvSpPr>
        <p:spPr>
          <a:xfrm>
            <a:off x="7619306" y="4132085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3A0C3506-19C9-46D9-AF6B-7261CD35CB91}"/>
              </a:ext>
            </a:extLst>
          </p:cNvPr>
          <p:cNvSpPr/>
          <p:nvPr/>
        </p:nvSpPr>
        <p:spPr>
          <a:xfrm>
            <a:off x="7619306" y="4712414"/>
            <a:ext cx="443346" cy="443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</a:t>
            </a:r>
            <a:r>
              <a:rPr lang="en-US" sz="17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Connector 70">
            <a:extLst>
              <a:ext uri="{FF2B5EF4-FFF2-40B4-BE49-F238E27FC236}">
                <a16:creationId xmlns:a16="http://schemas.microsoft.com/office/drawing/2014/main" id="{9E87D49B-E3E0-4A71-A5BA-7861E1F614AA}"/>
              </a:ext>
            </a:extLst>
          </p:cNvPr>
          <p:cNvCxnSpPr>
            <a:stCxn id="34" idx="3"/>
            <a:endCxn id="37" idx="2"/>
          </p:cNvCxnSpPr>
          <p:nvPr/>
        </p:nvCxnSpPr>
        <p:spPr>
          <a:xfrm flipV="1">
            <a:off x="5942907" y="2633741"/>
            <a:ext cx="1648690" cy="4433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1">
            <a:extLst>
              <a:ext uri="{FF2B5EF4-FFF2-40B4-BE49-F238E27FC236}">
                <a16:creationId xmlns:a16="http://schemas.microsoft.com/office/drawing/2014/main" id="{6CA0FF3F-367F-4C9E-B217-0E78BD7E0972}"/>
              </a:ext>
            </a:extLst>
          </p:cNvPr>
          <p:cNvCxnSpPr>
            <a:stCxn id="34" idx="3"/>
            <a:endCxn id="38" idx="2"/>
          </p:cNvCxnSpPr>
          <p:nvPr/>
        </p:nvCxnSpPr>
        <p:spPr>
          <a:xfrm>
            <a:off x="5942907" y="3077087"/>
            <a:ext cx="1648690" cy="1294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2">
            <a:extLst>
              <a:ext uri="{FF2B5EF4-FFF2-40B4-BE49-F238E27FC236}">
                <a16:creationId xmlns:a16="http://schemas.microsoft.com/office/drawing/2014/main" id="{6C4848B1-35F3-4677-B800-E1332D307E0F}"/>
              </a:ext>
            </a:extLst>
          </p:cNvPr>
          <p:cNvCxnSpPr>
            <a:stCxn id="35" idx="3"/>
            <a:endCxn id="37" idx="2"/>
          </p:cNvCxnSpPr>
          <p:nvPr/>
        </p:nvCxnSpPr>
        <p:spPr>
          <a:xfrm flipV="1">
            <a:off x="5942907" y="2633741"/>
            <a:ext cx="1648690" cy="11083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3">
            <a:extLst>
              <a:ext uri="{FF2B5EF4-FFF2-40B4-BE49-F238E27FC236}">
                <a16:creationId xmlns:a16="http://schemas.microsoft.com/office/drawing/2014/main" id="{29342810-80F7-463D-A247-E5F11A3855BB}"/>
              </a:ext>
            </a:extLst>
          </p:cNvPr>
          <p:cNvCxnSpPr>
            <a:stCxn id="35" idx="3"/>
            <a:endCxn id="38" idx="2"/>
          </p:cNvCxnSpPr>
          <p:nvPr/>
        </p:nvCxnSpPr>
        <p:spPr>
          <a:xfrm flipV="1">
            <a:off x="5942907" y="3206557"/>
            <a:ext cx="1648690" cy="5355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4">
            <a:extLst>
              <a:ext uri="{FF2B5EF4-FFF2-40B4-BE49-F238E27FC236}">
                <a16:creationId xmlns:a16="http://schemas.microsoft.com/office/drawing/2014/main" id="{326BE4EF-0E1C-42EA-9F6E-302363E85FB2}"/>
              </a:ext>
            </a:extLst>
          </p:cNvPr>
          <p:cNvCxnSpPr>
            <a:stCxn id="35" idx="3"/>
            <a:endCxn id="39" idx="2"/>
          </p:cNvCxnSpPr>
          <p:nvPr/>
        </p:nvCxnSpPr>
        <p:spPr>
          <a:xfrm>
            <a:off x="5942907" y="3742107"/>
            <a:ext cx="1676399" cy="38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76">
            <a:extLst>
              <a:ext uri="{FF2B5EF4-FFF2-40B4-BE49-F238E27FC236}">
                <a16:creationId xmlns:a16="http://schemas.microsoft.com/office/drawing/2014/main" id="{2F15847E-608A-4BD6-9DA5-FA1DF619FA26}"/>
              </a:ext>
            </a:extLst>
          </p:cNvPr>
          <p:cNvCxnSpPr>
            <a:stCxn id="36" idx="3"/>
          </p:cNvCxnSpPr>
          <p:nvPr/>
        </p:nvCxnSpPr>
        <p:spPr>
          <a:xfrm>
            <a:off x="5942907" y="4407127"/>
            <a:ext cx="1676399" cy="5269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77">
            <a:extLst>
              <a:ext uri="{FF2B5EF4-FFF2-40B4-BE49-F238E27FC236}">
                <a16:creationId xmlns:a16="http://schemas.microsoft.com/office/drawing/2014/main" id="{1B7DCD7B-3297-45A6-93EE-AC14A42D4C16}"/>
              </a:ext>
            </a:extLst>
          </p:cNvPr>
          <p:cNvCxnSpPr>
            <a:stCxn id="36" idx="3"/>
            <a:endCxn id="40" idx="2"/>
          </p:cNvCxnSpPr>
          <p:nvPr/>
        </p:nvCxnSpPr>
        <p:spPr>
          <a:xfrm flipV="1">
            <a:off x="5942907" y="4353758"/>
            <a:ext cx="1676399" cy="53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74">
            <a:extLst>
              <a:ext uri="{FF2B5EF4-FFF2-40B4-BE49-F238E27FC236}">
                <a16:creationId xmlns:a16="http://schemas.microsoft.com/office/drawing/2014/main" id="{C916D906-BC8C-4059-8427-29A70427EA01}"/>
              </a:ext>
            </a:extLst>
          </p:cNvPr>
          <p:cNvCxnSpPr/>
          <p:nvPr/>
        </p:nvCxnSpPr>
        <p:spPr>
          <a:xfrm>
            <a:off x="6003226" y="3742107"/>
            <a:ext cx="1676399" cy="38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103B9E-5CD1-434E-B14A-9F3B4833FBCB}"/>
              </a:ext>
            </a:extLst>
          </p:cNvPr>
          <p:cNvSpPr txBox="1"/>
          <p:nvPr/>
        </p:nvSpPr>
        <p:spPr>
          <a:xfrm>
            <a:off x="1010688" y="5290920"/>
            <a:ext cx="1239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LCOM =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LCOM2 = </a:t>
            </a:r>
          </a:p>
          <a:p>
            <a:r>
              <a:rPr lang="en-US" dirty="0"/>
              <a:t>LCOM-HS 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EA92B6-F9CC-4D24-A288-6D35122C834D}"/>
              </a:ext>
            </a:extLst>
          </p:cNvPr>
          <p:cNvSpPr txBox="1"/>
          <p:nvPr/>
        </p:nvSpPr>
        <p:spPr>
          <a:xfrm>
            <a:off x="5499561" y="5290920"/>
            <a:ext cx="1239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LCOM =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LCOM2 = </a:t>
            </a:r>
          </a:p>
          <a:p>
            <a:r>
              <a:rPr lang="en-US" dirty="0"/>
              <a:t>LCOM-HS =</a:t>
            </a:r>
          </a:p>
        </p:txBody>
      </p:sp>
    </p:spTree>
    <p:extLst>
      <p:ext uri="{BB962C8B-B14F-4D97-AF65-F5344CB8AC3E}">
        <p14:creationId xmlns:p14="http://schemas.microsoft.com/office/powerpoint/2010/main" val="237454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Design Evaluation Exercises – Video Rental System </a:t>
            </a:r>
          </a:p>
          <a:p>
            <a:pPr marL="1093025" lvl="4" indent="-342900"/>
            <a:endParaRPr lang="en-US" dirty="0">
              <a:solidFill>
                <a:schemeClr val="tx1"/>
              </a:solidFill>
            </a:endParaRPr>
          </a:p>
          <a:p>
            <a:pPr marL="542925" lvl="1" indent="-342900"/>
            <a:r>
              <a:rPr lang="en-US" dirty="0">
                <a:solidFill>
                  <a:schemeClr val="tx1"/>
                </a:solidFill>
              </a:rPr>
              <a:t>use standalone tools or IDE plug-ins to calculate </a:t>
            </a:r>
            <a:r>
              <a:rPr lang="en-US" altLang="ko-KR" b="1" dirty="0">
                <a:solidFill>
                  <a:srgbClr val="FF9300"/>
                </a:solidFill>
              </a:rPr>
              <a:t>Complexity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FF9300"/>
                </a:solidFill>
              </a:rPr>
              <a:t>C&amp;K(</a:t>
            </a:r>
            <a:r>
              <a:rPr lang="en-US" altLang="ko-KR" b="1" dirty="0" err="1">
                <a:solidFill>
                  <a:srgbClr val="FF9300"/>
                </a:solidFill>
              </a:rPr>
              <a:t>Chidamber</a:t>
            </a:r>
            <a:r>
              <a:rPr lang="en-US" altLang="ko-KR" b="1" dirty="0">
                <a:solidFill>
                  <a:srgbClr val="FF9300"/>
                </a:solidFill>
              </a:rPr>
              <a:t> &amp; </a:t>
            </a:r>
            <a:r>
              <a:rPr lang="en-US" altLang="ko-KR" b="1" dirty="0" err="1">
                <a:solidFill>
                  <a:srgbClr val="FF9300"/>
                </a:solidFill>
              </a:rPr>
              <a:t>Kemerer</a:t>
            </a:r>
            <a:r>
              <a:rPr lang="en-US" altLang="ko-KR" b="1" dirty="0">
                <a:solidFill>
                  <a:srgbClr val="FF9300"/>
                </a:solidFill>
              </a:rPr>
              <a:t>) </a:t>
            </a:r>
            <a:r>
              <a:rPr lang="en-US" altLang="ko-KR" dirty="0"/>
              <a:t>metrics for the followings</a:t>
            </a:r>
            <a:r>
              <a:rPr lang="en-US" dirty="0">
                <a:solidFill>
                  <a:schemeClr val="tx1"/>
                </a:solidFill>
              </a:rPr>
              <a:t> : </a:t>
            </a:r>
            <a:endParaRPr lang="en-US" altLang="ko-KR" dirty="0">
              <a:solidFill>
                <a:schemeClr val="tx1"/>
              </a:solidFill>
            </a:endParaRPr>
          </a:p>
          <a:p>
            <a:pPr marL="730313" lvl="2" indent="-342900"/>
            <a:r>
              <a:rPr lang="en-US" altLang="ko-KR" dirty="0">
                <a:solidFill>
                  <a:srgbClr val="FF9300"/>
                </a:solidFill>
              </a:rPr>
              <a:t>Customer.java, Rental.java, Video.java, VRUI.java</a:t>
            </a:r>
          </a:p>
          <a:p>
            <a:pPr marL="714375" lvl="1" indent="-514350">
              <a:buFont typeface="+mj-lt"/>
              <a:buAutoNum type="arabicPeriod"/>
            </a:pPr>
            <a:endParaRPr lang="en-US" altLang="ko-KR" dirty="0"/>
          </a:p>
          <a:p>
            <a:pPr marL="542925" lvl="1" indent="-342900"/>
            <a:endParaRPr lang="en-US" dirty="0">
              <a:solidFill>
                <a:schemeClr val="tx1"/>
              </a:solidFill>
            </a:endParaRPr>
          </a:p>
          <a:p>
            <a:pPr marL="542925" lvl="1" indent="-342900"/>
            <a:r>
              <a:rPr lang="en-US" altLang="ko-KR" b="1" dirty="0" err="1">
                <a:solidFill>
                  <a:srgbClr val="FF9300"/>
                </a:solidFill>
              </a:rPr>
              <a:t>analyse</a:t>
            </a:r>
            <a:r>
              <a:rPr lang="en-US" altLang="ko-KR" dirty="0">
                <a:solidFill>
                  <a:schemeClr val="tx1"/>
                </a:solidFill>
              </a:rPr>
              <a:t> the calculated/derived </a:t>
            </a:r>
            <a:r>
              <a:rPr lang="en-US" altLang="ko-KR" dirty="0"/>
              <a:t>metrics values : </a:t>
            </a:r>
          </a:p>
          <a:p>
            <a:pPr marL="542925" lvl="1" indent="-342900"/>
            <a:endParaRPr lang="en-US" altLang="ko-KR" dirty="0"/>
          </a:p>
          <a:p>
            <a:pPr marL="542925" lvl="1" indent="-342900"/>
            <a:r>
              <a:rPr lang="en-US" altLang="ko-KR" dirty="0"/>
              <a:t>provide a short summary and thoughts on </a:t>
            </a:r>
            <a:r>
              <a:rPr lang="en-US" altLang="ko-KR" b="1" dirty="0">
                <a:solidFill>
                  <a:srgbClr val="FF9300"/>
                </a:solidFill>
              </a:rPr>
              <a:t>analysis results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marL="542925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5CC397-26F7-4227-900C-3B848898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>
            <a:normAutofit/>
          </a:bodyPr>
          <a:lstStyle/>
          <a:p>
            <a:r>
              <a:rPr lang="en-US" dirty="0"/>
              <a:t>Software Metrics Calculation</a:t>
            </a: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AEE5A3FC-EE38-4E32-BCCE-44CCABAF4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931"/>
              </p:ext>
            </p:extLst>
          </p:nvPr>
        </p:nvGraphicFramePr>
        <p:xfrm>
          <a:off x="1782832" y="3109330"/>
          <a:ext cx="9413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41040" imgH="529200" progId="Package">
                  <p:embed/>
                </p:oleObj>
              </mc:Choice>
              <mc:Fallback>
                <p:oleObj name="포장기 셸 개체" showAsIcon="1" r:id="rId3" imgW="941040" imgH="529200" progId="Packag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7B405A24-F4B0-447C-90E1-D421A729FD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832" y="3109330"/>
                        <a:ext cx="9413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D9068EF9-75E7-4DD9-AB21-2B3FDC7C71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30705"/>
              </p:ext>
            </p:extLst>
          </p:nvPr>
        </p:nvGraphicFramePr>
        <p:xfrm>
          <a:off x="3273891" y="3109331"/>
          <a:ext cx="704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705600" imgH="529200" progId="Package">
                  <p:embed/>
                </p:oleObj>
              </mc:Choice>
              <mc:Fallback>
                <p:oleObj name="포장기 셸 개체" showAsIcon="1" r:id="rId5" imgW="705600" imgH="52920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275A526-7177-42EC-8C09-0999A5223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3891" y="3109331"/>
                        <a:ext cx="7048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E4E4310D-AF96-4FB6-BC37-C4093BD59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719538"/>
              </p:ext>
            </p:extLst>
          </p:nvPr>
        </p:nvGraphicFramePr>
        <p:xfrm>
          <a:off x="4450032" y="3109331"/>
          <a:ext cx="685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686160" imgH="529200" progId="Package">
                  <p:embed/>
                </p:oleObj>
              </mc:Choice>
              <mc:Fallback>
                <p:oleObj name="포장기 셸 개체" showAsIcon="1" r:id="rId7" imgW="686160" imgH="529200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53FF4E8-FE0B-4B30-9231-DED29D3EE5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0032" y="3109331"/>
                        <a:ext cx="6858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69C68320-FC6B-4BE2-8212-7E45AC4B2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19608"/>
              </p:ext>
            </p:extLst>
          </p:nvPr>
        </p:nvGraphicFramePr>
        <p:xfrm>
          <a:off x="5523946" y="3122939"/>
          <a:ext cx="6175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9" imgW="617400" imgH="529200" progId="Package">
                  <p:embed/>
                </p:oleObj>
              </mc:Choice>
              <mc:Fallback>
                <p:oleObj name="포장기 셸 개체" showAsIcon="1" r:id="rId9" imgW="617400" imgH="529200" progId="Package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680F13D-FC6D-4909-AE7D-C2A9F6C6D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3946" y="3122939"/>
                        <a:ext cx="61753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33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AFE3-AD1C-9C45-AA67-0077FD56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  <a:r>
              <a:rPr lang="en-US" sz="5000" dirty="0"/>
              <a:t>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Analysis</a:t>
            </a:r>
            <a:r>
              <a:rPr lang="en-US" sz="5000" dirty="0"/>
              <a:t> &amp; </a:t>
            </a:r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9EE97-19AE-BA44-AF2C-5E4F9406B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STAN4J</a:t>
            </a:r>
            <a:r>
              <a:rPr lang="en-US" dirty="0"/>
              <a:t>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46B8-F135-7842-8A6B-CF635AE7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36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698</Words>
  <Application>Microsoft Office PowerPoint</Application>
  <PresentationFormat>On-screen Show (4:3)</PresentationFormat>
  <Paragraphs>160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Retrospect</vt:lpstr>
      <vt:lpstr>포장기 셸 개체</vt:lpstr>
      <vt:lpstr>Design Evaluation</vt:lpstr>
      <vt:lpstr>Software Metrics Calculation</vt:lpstr>
      <vt:lpstr>Software Metrics Calculation</vt:lpstr>
      <vt:lpstr>Software Metrics Calculation</vt:lpstr>
      <vt:lpstr>Software Metrics Calculation</vt:lpstr>
      <vt:lpstr>Software Metrics Calculation</vt:lpstr>
      <vt:lpstr>Software Metrics Calculation</vt:lpstr>
      <vt:lpstr>Software Metrics Calculation</vt:lpstr>
      <vt:lpstr>Architecture   Analysis &amp; Evaluation</vt:lpstr>
      <vt:lpstr>Architecture Analysis – STAN4J</vt:lpstr>
      <vt:lpstr>Architecture Analysis – STAN4J</vt:lpstr>
      <vt:lpstr>STAN4J - Dependency Graph</vt:lpstr>
      <vt:lpstr>STAN4J - Dependency Graph</vt:lpstr>
      <vt:lpstr>STAN4J - Pollution</vt:lpstr>
      <vt:lpstr>STAN4J - Distance</vt:lpstr>
      <vt:lpstr>STAN4J – Architecture Analysis Exercise</vt:lpstr>
      <vt:lpstr>STAN4J – Architecture Analysis Exercise</vt:lpstr>
      <vt:lpstr>Design Evaluation :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2020-08-02T03:22:22Z</dcterms:created>
  <dcterms:modified xsi:type="dcterms:W3CDTF">2022-07-09T02:09:38Z</dcterms:modified>
</cp:coreProperties>
</file>