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1"/>
  </p:sldMasterIdLst>
  <p:notesMasterIdLst>
    <p:notesMasterId r:id="rId7"/>
  </p:notesMasterIdLst>
  <p:sldIdLst>
    <p:sldId id="386" r:id="rId2"/>
    <p:sldId id="388" r:id="rId3"/>
    <p:sldId id="407" r:id="rId4"/>
    <p:sldId id="408" r:id="rId5"/>
    <p:sldId id="4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5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/>
    <p:restoredTop sz="75646"/>
  </p:normalViewPr>
  <p:slideViewPr>
    <p:cSldViewPr snapToGrid="0" snapToObjects="1">
      <p:cViewPr varScale="1">
        <p:scale>
          <a:sx n="92" d="100"/>
          <a:sy n="92" d="100"/>
        </p:scale>
        <p:origin x="25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1E53-6A0A-EF43-BBC4-3807566FC34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8331-D7BB-9546-964E-6B43BAFB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1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66939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03219"/>
            <a:ext cx="3703320" cy="386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693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3219"/>
            <a:ext cx="3703320" cy="386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26690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6819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7" y="562789"/>
            <a:ext cx="1952258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196369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5746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2849" y="644820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2824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154F86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-182563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an.coverity.com/" TargetMode="External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santiagoavidal/projects/jspirit" TargetMode="External"/><Relationship Id="rId5" Type="http://schemas.openxmlformats.org/officeDocument/2006/relationships/hyperlink" Target="https://users.encs.concordia.ca/~nikolaos/jdeodorant/" TargetMode="External"/><Relationship Id="rId4" Type="http://schemas.openxmlformats.org/officeDocument/2006/relationships/hyperlink" Target="https://pmd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/>
              <a:t>Refactoring</a:t>
            </a:r>
            <a:endParaRPr lang="en-US" sz="7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625" dirty="0"/>
              <a:t>Smell Detection</a:t>
            </a:r>
            <a:r>
              <a:rPr lang="en-US" sz="2625" dirty="0"/>
              <a:t>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Smell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Smell Detection Exercises – Video Rental System 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/>
            </a:pPr>
            <a:r>
              <a:rPr lang="en-US" b="1" dirty="0"/>
              <a:t>based on </a:t>
            </a:r>
            <a:r>
              <a:rPr lang="en-US" dirty="0"/>
              <a:t>the followings :</a:t>
            </a:r>
          </a:p>
          <a:p>
            <a:pPr lvl="2"/>
            <a:r>
              <a:rPr lang="en-US" dirty="0"/>
              <a:t>recovered &amp; analyzed </a:t>
            </a:r>
            <a:r>
              <a:rPr lang="en-US" dirty="0">
                <a:solidFill>
                  <a:srgbClr val="FF9300"/>
                </a:solidFill>
              </a:rPr>
              <a:t>design</a:t>
            </a:r>
          </a:p>
          <a:p>
            <a:pPr lvl="2"/>
            <a:r>
              <a:rPr lang="en-US" dirty="0"/>
              <a:t>software design </a:t>
            </a:r>
            <a:r>
              <a:rPr lang="en-US" dirty="0">
                <a:solidFill>
                  <a:srgbClr val="FF9300"/>
                </a:solidFill>
              </a:rPr>
              <a:t>concepts</a:t>
            </a:r>
            <a:r>
              <a:rPr lang="en-US" dirty="0"/>
              <a:t>, </a:t>
            </a:r>
            <a:r>
              <a:rPr lang="en-US" dirty="0">
                <a:solidFill>
                  <a:srgbClr val="FF9300"/>
                </a:solidFill>
              </a:rPr>
              <a:t>considerations</a:t>
            </a:r>
            <a:r>
              <a:rPr lang="en-US" dirty="0"/>
              <a:t>, </a:t>
            </a:r>
            <a:r>
              <a:rPr lang="en-US" dirty="0">
                <a:solidFill>
                  <a:srgbClr val="FF9300"/>
                </a:solidFill>
              </a:rPr>
              <a:t>principles</a:t>
            </a:r>
            <a:r>
              <a:rPr lang="en-US" dirty="0"/>
              <a:t>, </a:t>
            </a:r>
            <a:r>
              <a:rPr lang="en-US" dirty="0">
                <a:solidFill>
                  <a:srgbClr val="FF9300"/>
                </a:solidFill>
              </a:rPr>
              <a:t>patterns</a:t>
            </a:r>
          </a:p>
          <a:p>
            <a:pPr lvl="2"/>
            <a:r>
              <a:rPr lang="en-US" dirty="0"/>
              <a:t>evaluated design </a:t>
            </a:r>
            <a:r>
              <a:rPr lang="en-US" dirty="0">
                <a:solidFill>
                  <a:srgbClr val="FF9300"/>
                </a:solidFill>
              </a:rPr>
              <a:t>quality</a:t>
            </a:r>
            <a:r>
              <a:rPr lang="en-US" dirty="0"/>
              <a:t> &amp; measured/calculated </a:t>
            </a:r>
            <a:r>
              <a:rPr lang="en-US" dirty="0">
                <a:solidFill>
                  <a:srgbClr val="FF9300"/>
                </a:solidFill>
              </a:rPr>
              <a:t>metrics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definitions of </a:t>
            </a:r>
            <a:r>
              <a:rPr lang="en-US" dirty="0">
                <a:solidFill>
                  <a:srgbClr val="FF9300"/>
                </a:solidFill>
              </a:rPr>
              <a:t>bad smells </a:t>
            </a:r>
            <a:r>
              <a:rPr lang="en-US" dirty="0"/>
              <a:t>(from Fowler) </a:t>
            </a:r>
          </a:p>
          <a:p>
            <a:pPr lvl="2"/>
            <a:r>
              <a:rPr lang="en-US" altLang="ko-KR" dirty="0"/>
              <a:t>(optional) </a:t>
            </a:r>
            <a:r>
              <a:rPr lang="en-US" dirty="0"/>
              <a:t>results from  </a:t>
            </a:r>
            <a:r>
              <a:rPr lang="en-US" dirty="0">
                <a:solidFill>
                  <a:srgbClr val="FF9300"/>
                </a:solidFill>
              </a:rPr>
              <a:t>source code analyzer </a:t>
            </a:r>
            <a:r>
              <a:rPr lang="en-US" dirty="0"/>
              <a:t>such as </a:t>
            </a:r>
            <a:r>
              <a:rPr lang="en-US" dirty="0">
                <a:hlinkClick r:id="rId2"/>
              </a:rPr>
              <a:t>SonarQube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Coverity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PMD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JDeodorant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JSpIRIT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altLang="ko-KR" dirty="0"/>
          </a:p>
          <a:p>
            <a:pPr marL="542925" lvl="1" indent="-342900"/>
            <a:endParaRPr lang="en-US" altLang="ko-KR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Smell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Smell Detection Exercises – Video Rental System 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 startAt="2"/>
            </a:pPr>
            <a:r>
              <a:rPr lang="en-US" altLang="ko-KR" b="1" dirty="0"/>
              <a:t>detect</a:t>
            </a:r>
            <a:r>
              <a:rPr lang="en-US" altLang="ko-KR" dirty="0"/>
              <a:t> as many </a:t>
            </a:r>
            <a:r>
              <a:rPr lang="en-US" altLang="ko-KR" b="1" dirty="0"/>
              <a:t>smells</a:t>
            </a:r>
            <a:r>
              <a:rPr lang="en-US" altLang="ko-KR" dirty="0"/>
              <a:t> as possible from </a:t>
            </a:r>
            <a:r>
              <a:rPr lang="en-US" altLang="ko-KR" b="1" dirty="0"/>
              <a:t>video rental system </a:t>
            </a:r>
            <a:r>
              <a:rPr lang="en-US" altLang="ko-KR" dirty="0"/>
              <a:t>below :</a:t>
            </a:r>
          </a:p>
          <a:p>
            <a:pPr marL="730313" lvl="2" indent="-342900"/>
            <a:r>
              <a:rPr lang="en-US" altLang="ko-KR" dirty="0">
                <a:solidFill>
                  <a:srgbClr val="FF9300"/>
                </a:solidFill>
              </a:rPr>
              <a:t>Customer.java, Rental.java, Video.java, VRUI.java</a:t>
            </a:r>
          </a:p>
          <a:p>
            <a:pPr marL="200025" lvl="1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6023D2DC-85F8-4A1C-8D5F-8CF601BCC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41640"/>
              </p:ext>
            </p:extLst>
          </p:nvPr>
        </p:nvGraphicFramePr>
        <p:xfrm>
          <a:off x="1782832" y="3109330"/>
          <a:ext cx="9413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41040" imgH="529200" progId="Package">
                  <p:embed/>
                </p:oleObj>
              </mc:Choice>
              <mc:Fallback>
                <p:oleObj name="포장기 셸 개체" showAsIcon="1" r:id="rId3" imgW="941040" imgH="529200" progId="Package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AEE5A3FC-EE38-4E32-BCCE-44CCABA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832" y="3109330"/>
                        <a:ext cx="9413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A8D0095-62AD-4192-AC55-ECFAFAA34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670194"/>
              </p:ext>
            </p:extLst>
          </p:nvPr>
        </p:nvGraphicFramePr>
        <p:xfrm>
          <a:off x="3273891" y="3109331"/>
          <a:ext cx="704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705600" imgH="529200" progId="Package">
                  <p:embed/>
                </p:oleObj>
              </mc:Choice>
              <mc:Fallback>
                <p:oleObj name="포장기 셸 개체" showAsIcon="1" r:id="rId5" imgW="705600" imgH="529200" progId="Package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D9068EF9-75E7-4DD9-AB21-2B3FDC7C71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3891" y="3109331"/>
                        <a:ext cx="7048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D588B856-F251-4B82-A7A7-8B4C9A794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682687"/>
              </p:ext>
            </p:extLst>
          </p:nvPr>
        </p:nvGraphicFramePr>
        <p:xfrm>
          <a:off x="4450032" y="3109331"/>
          <a:ext cx="685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686160" imgH="529200" progId="Package">
                  <p:embed/>
                </p:oleObj>
              </mc:Choice>
              <mc:Fallback>
                <p:oleObj name="포장기 셸 개체" showAsIcon="1" r:id="rId7" imgW="686160" imgH="529200" progId="Package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E4E4310D-AF96-4FB6-BC37-C4093BD595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0032" y="3109331"/>
                        <a:ext cx="6858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35D42004-4AFC-41F2-A6BC-CF9D13074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32516"/>
              </p:ext>
            </p:extLst>
          </p:nvPr>
        </p:nvGraphicFramePr>
        <p:xfrm>
          <a:off x="5523946" y="3122939"/>
          <a:ext cx="6175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9" imgW="617400" imgH="529200" progId="Package">
                  <p:embed/>
                </p:oleObj>
              </mc:Choice>
              <mc:Fallback>
                <p:oleObj name="포장기 셸 개체" showAsIcon="1" r:id="rId9" imgW="617400" imgH="529200" progId="Package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69C68320-FC6B-4BE2-8212-7E45AC4B25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3946" y="3122939"/>
                        <a:ext cx="61753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75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Smell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Smell Detection Exercises – Video Rental System 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 startAt="3"/>
            </a:pPr>
            <a:r>
              <a:rPr lang="en-US" altLang="ko-KR" dirty="0"/>
              <a:t>provide </a:t>
            </a:r>
            <a:r>
              <a:rPr lang="en-US" altLang="ko-KR" b="1" dirty="0"/>
              <a:t>list of detected smells </a:t>
            </a:r>
            <a:r>
              <a:rPr lang="en-US" altLang="ko-KR" dirty="0"/>
              <a:t>from video rental system in the form of either :</a:t>
            </a:r>
          </a:p>
          <a:p>
            <a:pPr lvl="2"/>
            <a:r>
              <a:rPr lang="en-US" altLang="ko-KR" dirty="0"/>
              <a:t>comments in the source code</a:t>
            </a:r>
          </a:p>
          <a:p>
            <a:pPr marL="566928" lvl="3" indent="0">
              <a:buNone/>
            </a:pPr>
            <a:r>
              <a:rPr lang="en-US" altLang="ko-KR" dirty="0"/>
              <a:t>or</a:t>
            </a:r>
          </a:p>
          <a:p>
            <a:pPr lvl="2"/>
            <a:r>
              <a:rPr lang="en-US" altLang="ko-KR" dirty="0"/>
              <a:t>documentation such as report, spreadsheet,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 startAt="3"/>
            </a:pPr>
            <a:r>
              <a:rPr lang="en-US" altLang="ko-KR" dirty="0"/>
              <a:t>if time allows, </a:t>
            </a:r>
            <a:r>
              <a:rPr lang="en-US" altLang="ko-KR" b="1" dirty="0"/>
              <a:t>prioritize</a:t>
            </a:r>
            <a:r>
              <a:rPr lang="en-US" altLang="ko-KR" dirty="0"/>
              <a:t> the list of </a:t>
            </a:r>
            <a:r>
              <a:rPr lang="en-US" altLang="ko-KR"/>
              <a:t>detected smells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Smell Detection 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things to submit : 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657225" lvl="1" indent="-457200">
              <a:buFont typeface="+mj-lt"/>
              <a:buAutoNum type="arabicPeriod"/>
            </a:pPr>
            <a:r>
              <a:rPr lang="en-US" altLang="ko-KR" dirty="0">
                <a:solidFill>
                  <a:srgbClr val="154F86"/>
                </a:solidFill>
              </a:rPr>
              <a:t>list of detected smells</a:t>
            </a:r>
            <a:r>
              <a:rPr lang="en-US" altLang="ko-KR" dirty="0"/>
              <a:t> from </a:t>
            </a:r>
            <a:r>
              <a:rPr lang="en-US" altLang="ko-KR" b="1" dirty="0">
                <a:solidFill>
                  <a:srgbClr val="FF9300"/>
                </a:solidFill>
              </a:rPr>
              <a:t>Video Rental System</a:t>
            </a:r>
          </a:p>
          <a:p>
            <a:pPr lvl="2"/>
            <a:r>
              <a:rPr lang="en-US" altLang="ko-KR" dirty="0"/>
              <a:t>comments in source code or documentation (report, spreadsheet, </a:t>
            </a:r>
            <a:r>
              <a:rPr lang="en-US" altLang="ko-KR" dirty="0" err="1"/>
              <a:t>etc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prioritization of the detected smells </a:t>
            </a:r>
            <a:r>
              <a:rPr lang="en-US" altLang="ko-KR"/>
              <a:t>is optional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21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197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Retrospect</vt:lpstr>
      <vt:lpstr>포장기 셸 개체</vt:lpstr>
      <vt:lpstr>Refactoring</vt:lpstr>
      <vt:lpstr>Smell Detection</vt:lpstr>
      <vt:lpstr>Smell Detection</vt:lpstr>
      <vt:lpstr>Smell Detection</vt:lpstr>
      <vt:lpstr>Smell Detection :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2020-08-02T03:21:38Z</dcterms:created>
  <dcterms:modified xsi:type="dcterms:W3CDTF">2022-07-09T02:10:04Z</dcterms:modified>
</cp:coreProperties>
</file>