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6"/>
  </p:notesMasterIdLst>
  <p:sldIdLst>
    <p:sldId id="386" r:id="rId2"/>
    <p:sldId id="633" r:id="rId3"/>
    <p:sldId id="634" r:id="rId4"/>
    <p:sldId id="635" r:id="rId5"/>
    <p:sldId id="636" r:id="rId6"/>
    <p:sldId id="632" r:id="rId7"/>
    <p:sldId id="637" r:id="rId8"/>
    <p:sldId id="388" r:id="rId9"/>
    <p:sldId id="590" r:id="rId10"/>
    <p:sldId id="591" r:id="rId11"/>
    <p:sldId id="592" r:id="rId12"/>
    <p:sldId id="631" r:id="rId13"/>
    <p:sldId id="597" r:id="rId14"/>
    <p:sldId id="598" r:id="rId15"/>
    <p:sldId id="599" r:id="rId16"/>
    <p:sldId id="593" r:id="rId17"/>
    <p:sldId id="594" r:id="rId18"/>
    <p:sldId id="595" r:id="rId19"/>
    <p:sldId id="600" r:id="rId20"/>
    <p:sldId id="601" r:id="rId21"/>
    <p:sldId id="602" r:id="rId22"/>
    <p:sldId id="603" r:id="rId23"/>
    <p:sldId id="604" r:id="rId24"/>
    <p:sldId id="605" r:id="rId25"/>
    <p:sldId id="610" r:id="rId26"/>
    <p:sldId id="611" r:id="rId27"/>
    <p:sldId id="612" r:id="rId28"/>
    <p:sldId id="613" r:id="rId29"/>
    <p:sldId id="614" r:id="rId30"/>
    <p:sldId id="638" r:id="rId31"/>
    <p:sldId id="640" r:id="rId32"/>
    <p:sldId id="641" r:id="rId33"/>
    <p:sldId id="639" r:id="rId34"/>
    <p:sldId id="615" r:id="rId35"/>
    <p:sldId id="616" r:id="rId36"/>
    <p:sldId id="617" r:id="rId37"/>
    <p:sldId id="624" r:id="rId38"/>
    <p:sldId id="625" r:id="rId39"/>
    <p:sldId id="621" r:id="rId40"/>
    <p:sldId id="622" r:id="rId41"/>
    <p:sldId id="623" r:id="rId42"/>
    <p:sldId id="618" r:id="rId43"/>
    <p:sldId id="619" r:id="rId44"/>
    <p:sldId id="62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1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6192" autoAdjust="0"/>
  </p:normalViewPr>
  <p:slideViewPr>
    <p:cSldViewPr snapToGrid="0" snapToObjects="1">
      <p:cViewPr varScale="1">
        <p:scale>
          <a:sx n="118" d="100"/>
          <a:sy n="118" d="100"/>
        </p:scale>
        <p:origin x="163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61E53-6A0A-EF43-BBC4-3807566FC349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B8331-D7BB-9546-964E-6B43BAFB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4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2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9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6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1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8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5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4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6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1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6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3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8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8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3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45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331-D7BB-9546-964E-6B43BAFB32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3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9F5C-9585-1649-A5EF-426EC07243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000" b="1">
                <a:solidFill>
                  <a:srgbClr val="154F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42647"/>
            <a:ext cx="3703320" cy="462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66939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03219"/>
            <a:ext cx="3703320" cy="386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6693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03219"/>
            <a:ext cx="3703320" cy="3865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26690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66819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7" y="562789"/>
            <a:ext cx="1952258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196369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5746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1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48313"/>
            <a:ext cx="7543801" cy="49659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2849" y="644820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2824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9" y="6460899"/>
            <a:ext cx="1057207" cy="360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6402900"/>
            <a:ext cx="1345372" cy="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154F86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-182563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tabLst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Clr>
          <a:schemeClr val="accent1"/>
        </a:buClr>
        <a:buFont typeface="Helvetica" pitchFamily="2" charset="0"/>
        <a:buChar char="⁃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/>
              <a:t>Refactoring </a:t>
            </a:r>
            <a:endParaRPr lang="en-US" sz="7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625" dirty="0"/>
              <a:t>Refactoring Techniques</a:t>
            </a:r>
            <a:r>
              <a:rPr lang="en-US" sz="2625" dirty="0"/>
              <a:t>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9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Replace Data Value with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Order class with customer of order as a string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replace customer data value with customer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2173639"/>
            <a:ext cx="7543800" cy="37548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public class Order...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private String customer; 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Order (String customer)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customer = customer;</a:t>
            </a:r>
            <a:endParaRPr lang="is-I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endParaRPr lang="is-I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String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getCustomer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return customer;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void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setCustomer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(String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customer =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D89BFBF-B815-485F-8B0E-07DF39948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65556"/>
              </p:ext>
            </p:extLst>
          </p:nvPr>
        </p:nvGraphicFramePr>
        <p:xfrm>
          <a:off x="7654290" y="2225204"/>
          <a:ext cx="666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666360" imgH="529200" progId="Package">
                  <p:embed/>
                </p:oleObj>
              </mc:Choice>
              <mc:Fallback>
                <p:oleObj name="포장기 셸 개체" showAsIcon="1" r:id="rId3" imgW="6663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4290" y="2225204"/>
                        <a:ext cx="6667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764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Replace Data Value with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8" y="1216489"/>
            <a:ext cx="7543800" cy="5062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Encapsulate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person is taking a course 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680762"/>
            <a:ext cx="7543800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class Course...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Course (String name,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isAdvanced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r>
              <a:rPr lang="en-US" sz="1700">
                <a:latin typeface="Courier" charset="0"/>
                <a:ea typeface="Courier" charset="0"/>
                <a:cs typeface="Courier" charset="0"/>
              </a:rPr>
              <a:t>  }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isAdvanced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class Person...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private Set courses;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Set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getCourses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() { 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return courses; 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void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setCourses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(Set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courses =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0265A04-5BF2-4C8C-8ED6-905B150AF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48168"/>
              </p:ext>
            </p:extLst>
          </p:nvPr>
        </p:nvGraphicFramePr>
        <p:xfrm>
          <a:off x="7550088" y="1748641"/>
          <a:ext cx="7540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754560" imgH="529200" progId="Package">
                  <p:embed/>
                </p:oleObj>
              </mc:Choice>
              <mc:Fallback>
                <p:oleObj name="포장기 셸 개체" showAsIcon="1" r:id="rId3" imgW="7545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0088" y="1748641"/>
                        <a:ext cx="75406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2CF15B4-41FA-429E-8FFA-7CF773B3C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02639"/>
              </p:ext>
            </p:extLst>
          </p:nvPr>
        </p:nvGraphicFramePr>
        <p:xfrm>
          <a:off x="7554850" y="3795650"/>
          <a:ext cx="7445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744840" imgH="529200" progId="Package">
                  <p:embed/>
                </p:oleObj>
              </mc:Choice>
              <mc:Fallback>
                <p:oleObj name="포장기 셸 개체" showAsIcon="1" r:id="rId5" imgW="744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4850" y="3795650"/>
                        <a:ext cx="74453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93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Encapsulate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05183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Kent add courses and retrieves all his advanced courses </a:t>
            </a:r>
            <a:endParaRPr lang="en-US" sz="2200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487" y="1579106"/>
            <a:ext cx="7704825" cy="47089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Person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= new Person();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Set s = new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HashSet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s.add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(new Course ("Smalltalk Programming", false));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s.add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(new Course ("Appreciating Single Malts", true));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kent.setCourses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(s);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Assert.equals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(2,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().size());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Course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refact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= new Course ("Refactoring", true);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().add(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refact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().add(new Course ("Brutal Sarcasm", false));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Assert.equals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(4,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().size());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().remove(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refact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Assert.equals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(3,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kent.getCourses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().size());</a:t>
            </a: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Iterator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iter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person.getCourses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().iterator();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 count = 0;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while (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iter.hasNext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	Course each = (Course) 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iter.next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	if (</a:t>
            </a:r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each.isAdvanced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()) count ++;</a:t>
            </a:r>
          </a:p>
          <a:p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500" dirty="0" err="1">
                <a:latin typeface="Courier" charset="0"/>
                <a:ea typeface="Courier" charset="0"/>
                <a:cs typeface="Courier" charset="0"/>
              </a:rPr>
              <a:t>System.out.print</a:t>
            </a:r>
            <a:r>
              <a:rPr lang="en-US" sz="1500" dirty="0">
                <a:latin typeface="Courier" charset="0"/>
                <a:ea typeface="Courier" charset="0"/>
                <a:cs typeface="Courier" charset="0"/>
              </a:rPr>
              <a:t>(“Advanced courses: “ + count);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C464E6E-6C2C-458D-BF46-1E201CEE3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689104"/>
              </p:ext>
            </p:extLst>
          </p:nvPr>
        </p:nvGraphicFramePr>
        <p:xfrm>
          <a:off x="6511264" y="1630460"/>
          <a:ext cx="21177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2117160" imgH="529200" progId="Package">
                  <p:embed/>
                </p:oleObj>
              </mc:Choice>
              <mc:Fallback>
                <p:oleObj name="포장기 셸 개체" showAsIcon="1" r:id="rId3" imgW="211716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1264" y="1630460"/>
                        <a:ext cx="21177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53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Encapsulate Collection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659" y="1219394"/>
            <a:ext cx="7922481" cy="50167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Encapsulate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Kent add courses and retrieves all his advanced courses </a:t>
            </a:r>
            <a:endParaRPr lang="en-US" sz="2200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315" y="1720654"/>
            <a:ext cx="7831169" cy="35394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9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Replace Type Code with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Person class blood group modeled with a type code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680762"/>
            <a:ext cx="7543800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public class Person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O = 0;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A = 1;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B = 2;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AB = 3;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private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Person (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this.bloodGroup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void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setBloodGroup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public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getBloodGroup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return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bloodGroup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4F485314-99B9-4574-BDEF-40686A6FC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06304"/>
              </p:ext>
            </p:extLst>
          </p:nvPr>
        </p:nvGraphicFramePr>
        <p:xfrm>
          <a:off x="7558397" y="1738591"/>
          <a:ext cx="7445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744840" imgH="529200" progId="Package">
                  <p:embed/>
                </p:oleObj>
              </mc:Choice>
              <mc:Fallback>
                <p:oleObj name="포장기 셸 개체" showAsIcon="1" r:id="rId3" imgW="744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8397" y="1738591"/>
                        <a:ext cx="744537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60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Replace Type Code with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566" y="1547602"/>
            <a:ext cx="8124668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60163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new </a:t>
            </a:r>
            <a:r>
              <a:rPr lang="en-US" dirty="0" err="1"/>
              <a:t>Bloodgroup</a:t>
            </a:r>
            <a:r>
              <a:rPr lang="en-US" dirty="0"/>
              <a:t> class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dirty="0"/>
              <a:t>Replace Type Code with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566" y="1599557"/>
            <a:ext cx="8124668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60163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update Person class to use created </a:t>
            </a:r>
            <a:r>
              <a:rPr lang="en-US" dirty="0" err="1"/>
              <a:t>BloodGroup</a:t>
            </a:r>
            <a:r>
              <a:rPr lang="en-US" dirty="0"/>
              <a:t> class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5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4801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salary calculation for different types of employee</a:t>
            </a:r>
            <a:endParaRPr lang="en-US" sz="2200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528359"/>
            <a:ext cx="7543800" cy="52629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class Employee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...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ENGINEER = 0;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SALESMAN = 1;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MANAGER = 2;  </a:t>
            </a:r>
          </a:p>
          <a:p>
            <a:endParaRPr lang="en-US" altLang="ko-KR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type;  </a:t>
            </a:r>
          </a:p>
          <a:p>
            <a:endParaRPr lang="en-US" altLang="ko-KR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Employee(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 {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 }  </a:t>
            </a:r>
          </a:p>
          <a:p>
            <a:endParaRPr lang="en-US" altLang="ko-KR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monthlySalary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commission;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bonus;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payAmount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altLang="ko-KR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switch (type) {    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case ENGINEER: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monthlySalary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    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case SALESMAN: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monthlySalary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+ commission;    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case MANAGER: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monthlySalary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+ bonus;      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endParaRPr lang="en-US" altLang="ko-KR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default:</a:t>
            </a:r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throw new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RuntimeException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("Incorrect Code");    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ko-KR" alt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69603DE-10DC-4DC4-9766-C2F7849F8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77687"/>
              </p:ext>
            </p:extLst>
          </p:nvPr>
        </p:nvGraphicFramePr>
        <p:xfrm>
          <a:off x="7352946" y="1600802"/>
          <a:ext cx="941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41040" imgH="529200" progId="Package">
                  <p:embed/>
                </p:oleObj>
              </mc:Choice>
              <mc:Fallback>
                <p:oleObj name="포장기 셸 개체" showAsIcon="1" r:id="rId3" imgW="941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2946" y="1600802"/>
                        <a:ext cx="94138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6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9991-3D35-BE4B-A92F-C07B05F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Ex4a: Refactoring – Part A</a:t>
            </a:r>
            <a:endParaRPr lang="en-KR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E6E5-F327-B348-9F5B-1D3E3966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Refactoring Techniques</a:t>
            </a:r>
            <a:r>
              <a:rPr lang="en-US" dirty="0"/>
              <a:t> Exercises</a:t>
            </a:r>
          </a:p>
          <a:p>
            <a:r>
              <a:rPr lang="en-KR" dirty="0"/>
              <a:t>Part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8FF9-D751-404C-9D31-E2E7CA0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32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05183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encapsulate field (type)</a:t>
            </a:r>
          </a:p>
          <a:p>
            <a:pPr lvl="1">
              <a:spcBef>
                <a:spcPts val="200"/>
              </a:spcBef>
            </a:pPr>
            <a:r>
              <a:rPr lang="en-US" sz="2200" dirty="0"/>
              <a:t>replace constructor with factory method</a:t>
            </a:r>
            <a:endParaRPr lang="en-US" sz="2200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100" y="2002880"/>
            <a:ext cx="754380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2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62053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convert ENGINEER into a subclass</a:t>
            </a:r>
            <a:endParaRPr lang="en-US" sz="2200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541059"/>
            <a:ext cx="7543800" cy="4770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6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8" y="1435339"/>
            <a:ext cx="7543800" cy="49398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096052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convert all type code into a subclass &amp; make class abstract </a:t>
            </a:r>
            <a:endParaRPr lang="en-US" sz="22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5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721" y="1494554"/>
            <a:ext cx="8214358" cy="4770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12826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push down methods and fields into appropriate subclass</a:t>
            </a:r>
            <a:endParaRPr lang="en-US" sz="22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88" y="301092"/>
            <a:ext cx="7704825" cy="720000"/>
          </a:xfrm>
        </p:spPr>
        <p:txBody>
          <a:bodyPr>
            <a:noAutofit/>
          </a:bodyPr>
          <a:lstStyle/>
          <a:p>
            <a:r>
              <a:rPr lang="en-US" sz="4300" dirty="0"/>
              <a:t>Replace Type Code with Subclasses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721" y="1525727"/>
            <a:ext cx="8214358" cy="4770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38226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push down methods and fields into appropriate subclass</a:t>
            </a:r>
            <a:endParaRPr lang="en-US" sz="2200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1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Conditional Expression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Decompose Conditional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Nested Conditional with Guard Clauses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2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Decompose Conditional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32759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code to calculate the charge for something that has separate rates for winter and summer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415" y="1971402"/>
            <a:ext cx="828956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Class Stadium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700" dirty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double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summerRate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double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winterRate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double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winterServiceCharge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public double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getTicketPrice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(Date date,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quantity)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double charge;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if (</a:t>
            </a:r>
            <a:r>
              <a:rPr lang="en-US" sz="17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date.before</a:t>
            </a:r>
            <a:r>
              <a:rPr lang="en-US" sz="17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(SUMMER_START) || </a:t>
            </a:r>
            <a:r>
              <a:rPr lang="en-US" sz="17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date.after</a:t>
            </a:r>
            <a:r>
              <a:rPr lang="en-US" sz="17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(SUMMER_END)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  charge = quantity *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winterRate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winterServiceCharge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} else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  charge = quantity *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summerRate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return charge;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D8F2498-9EB7-4309-8B6B-0F749F33A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17594"/>
              </p:ext>
            </p:extLst>
          </p:nvPr>
        </p:nvGraphicFramePr>
        <p:xfrm>
          <a:off x="7804989" y="2056946"/>
          <a:ext cx="8524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52840" imgH="529200" progId="Package">
                  <p:embed/>
                </p:oleObj>
              </mc:Choice>
              <mc:Fallback>
                <p:oleObj name="포장기 셸 개체" showAsIcon="1" r:id="rId3" imgW="852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4989" y="2056946"/>
                        <a:ext cx="85248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49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Decompose Conditional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80" y="1569002"/>
            <a:ext cx="8289560" cy="4770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60163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decompose conditional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1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Decompose Conditional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80" y="1537829"/>
            <a:ext cx="8289560" cy="47705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42911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extract methods for price calculation expressions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8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3" y="286604"/>
            <a:ext cx="8394491" cy="720000"/>
          </a:xfrm>
        </p:spPr>
        <p:txBody>
          <a:bodyPr>
            <a:noAutofit/>
          </a:bodyPr>
          <a:lstStyle/>
          <a:p>
            <a:r>
              <a:rPr lang="en-US" sz="3500" dirty="0"/>
              <a:t>Replace Nested Conditional with Guard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4801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method to calculate adjusted capital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543920"/>
            <a:ext cx="7545600" cy="24468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public double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getAdjustedCapital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double result = 0.0;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1700" dirty="0" err="1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sz="17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mr-IN" sz="1700" dirty="0" err="1">
                <a:latin typeface="Courier" charset="0"/>
                <a:ea typeface="Courier" charset="0"/>
                <a:cs typeface="Courier" charset="0"/>
              </a:rPr>
              <a:t>capital</a:t>
            </a:r>
            <a:r>
              <a:rPr lang="mr-IN" sz="1700" dirty="0">
                <a:latin typeface="Courier" charset="0"/>
                <a:ea typeface="Courier" charset="0"/>
                <a:cs typeface="Courier" charset="0"/>
              </a:rPr>
              <a:t> &gt; 0.0)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if (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intRate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&gt; 0.0 &amp;&amp; duration &gt; 0.0)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	result = (income / duration) * ADJ_FACTOR;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return result;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58" y="4465940"/>
            <a:ext cx="7545600" cy="21852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45856" y="4019486"/>
            <a:ext cx="299803" cy="41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7C8C6B0-877E-4652-8EFE-21FA70F213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539542"/>
              </p:ext>
            </p:extLst>
          </p:nvPr>
        </p:nvGraphicFramePr>
        <p:xfrm>
          <a:off x="6969435" y="1612841"/>
          <a:ext cx="13335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333080" imgH="529200" progId="Package">
                  <p:embed/>
                </p:oleObj>
              </mc:Choice>
              <mc:Fallback>
                <p:oleObj name="포장기 셸 개체" showAsIcon="1" r:id="rId3" imgW="133308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435" y="1612841"/>
                        <a:ext cx="13335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77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techniques practices</a:t>
            </a:r>
          </a:p>
          <a:p>
            <a:pPr marL="1093025" lvl="4" indent="-342900"/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altLang="ko-KR" sz="2400" dirty="0"/>
              <a:t>for each source codes provided in </a:t>
            </a:r>
            <a:r>
              <a:rPr lang="en-US" altLang="ko-KR" sz="2400" i="1" dirty="0" err="1"/>
              <a:t>SimpleSmells</a:t>
            </a:r>
            <a:r>
              <a:rPr lang="en-US" altLang="ko-KR" sz="2400" i="1" dirty="0"/>
              <a:t>/</a:t>
            </a:r>
            <a:r>
              <a:rPr lang="en-US" altLang="ko-KR" sz="2400" i="1" dirty="0" err="1"/>
              <a:t>src</a:t>
            </a:r>
            <a:r>
              <a:rPr lang="en-US" altLang="ko-KR" sz="2400" i="1" dirty="0"/>
              <a:t>/Ex4a</a:t>
            </a:r>
            <a:r>
              <a:rPr lang="en-US" altLang="ko-KR" sz="2400" dirty="0"/>
              <a:t> directory (specified in the next slide) :</a:t>
            </a:r>
          </a:p>
          <a:p>
            <a:pPr marL="384048" lvl="2" indent="0">
              <a:buNone/>
            </a:pPr>
            <a:endParaRPr lang="en-US" altLang="ko-KR" sz="1000" dirty="0"/>
          </a:p>
          <a:p>
            <a:pPr lvl="2"/>
            <a:r>
              <a:rPr lang="en-US" altLang="ko-KR" sz="2200" dirty="0"/>
              <a:t>appropriate </a:t>
            </a:r>
            <a:r>
              <a:rPr lang="en-US" altLang="ko-KR" sz="2200" dirty="0">
                <a:solidFill>
                  <a:srgbClr val="FF9300"/>
                </a:solidFill>
              </a:rPr>
              <a:t>unit test </a:t>
            </a:r>
            <a:r>
              <a:rPr lang="en-US" altLang="ko-KR" sz="2200" dirty="0"/>
              <a:t>to check the preservation of functionalities during the refactoring</a:t>
            </a:r>
            <a:r>
              <a:rPr lang="ko-KR" altLang="en-US" sz="2200" dirty="0"/>
              <a:t> </a:t>
            </a:r>
            <a:r>
              <a:rPr lang="en-US" altLang="ko-KR" sz="2200" dirty="0"/>
              <a:t>is already provided in </a:t>
            </a:r>
            <a:r>
              <a:rPr lang="en-US" altLang="ko-KR" sz="2200" i="1" dirty="0" err="1"/>
              <a:t>SimpleSmells</a:t>
            </a:r>
            <a:r>
              <a:rPr lang="en-US" altLang="ko-KR" sz="2200" i="1" dirty="0"/>
              <a:t>/test/Ex4a</a:t>
            </a:r>
            <a:r>
              <a:rPr lang="en-US" altLang="ko-KR" sz="2200" dirty="0"/>
              <a:t>  directory</a:t>
            </a:r>
          </a:p>
          <a:p>
            <a:pPr marL="384048" lvl="2" indent="0">
              <a:buNone/>
            </a:pPr>
            <a:endParaRPr lang="en-US" altLang="ko-KR" sz="1000" dirty="0">
              <a:solidFill>
                <a:srgbClr val="FF9300"/>
              </a:solidFill>
            </a:endParaRPr>
          </a:p>
          <a:p>
            <a:pPr lvl="2"/>
            <a:r>
              <a:rPr lang="en-US" altLang="ko-KR" sz="2200" dirty="0"/>
              <a:t>apply series of </a:t>
            </a:r>
            <a:r>
              <a:rPr lang="en-US" altLang="ko-KR" sz="2200" dirty="0">
                <a:solidFill>
                  <a:srgbClr val="FF9300"/>
                </a:solidFill>
              </a:rPr>
              <a:t>refactoring technique</a:t>
            </a:r>
            <a:r>
              <a:rPr lang="en-US" altLang="ko-KR" sz="2200" dirty="0"/>
              <a:t> to remove existing smell from the given source code (try to use your favorite IDE’s refactoring tools &amp; JUnit with continuous testing framework)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6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9991-3D35-BE4B-A92F-C07B05F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Ex4c: Refactoring – Part C</a:t>
            </a:r>
            <a:endParaRPr lang="en-KR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E6E5-F327-B348-9F5B-1D3E3966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Refactoring Techniques</a:t>
            </a:r>
            <a:r>
              <a:rPr lang="en-US" dirty="0"/>
              <a:t> Exercises</a:t>
            </a:r>
          </a:p>
          <a:p>
            <a:r>
              <a:rPr lang="en-KR" dirty="0"/>
              <a:t>Part C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8FF9-D751-404C-9D31-E2E7CA0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19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techniques practices</a:t>
            </a:r>
          </a:p>
          <a:p>
            <a:pPr marL="1093025" lvl="4" indent="-342900"/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altLang="ko-KR" sz="2400" dirty="0"/>
              <a:t>for each source codes provided in </a:t>
            </a:r>
            <a:r>
              <a:rPr lang="en-US" altLang="ko-KR" sz="2400" i="1" dirty="0" err="1"/>
              <a:t>SimpleSmells</a:t>
            </a:r>
            <a:r>
              <a:rPr lang="en-US" altLang="ko-KR" sz="2400" i="1" dirty="0"/>
              <a:t>/</a:t>
            </a:r>
            <a:r>
              <a:rPr lang="en-US" altLang="ko-KR" sz="2400" i="1" dirty="0" err="1"/>
              <a:t>src</a:t>
            </a:r>
            <a:r>
              <a:rPr lang="en-US" altLang="ko-KR" sz="2400" i="1" dirty="0"/>
              <a:t>/Ex4c</a:t>
            </a:r>
            <a:r>
              <a:rPr lang="en-US" altLang="ko-KR" sz="2400" dirty="0"/>
              <a:t> directory (specified in the next slide) :</a:t>
            </a:r>
          </a:p>
          <a:p>
            <a:pPr marL="384048" lvl="2" indent="0">
              <a:buNone/>
            </a:pPr>
            <a:endParaRPr lang="en-US" altLang="ko-KR" sz="1000" dirty="0"/>
          </a:p>
          <a:p>
            <a:pPr lvl="2"/>
            <a:r>
              <a:rPr lang="en-US" altLang="ko-KR" sz="2200" dirty="0"/>
              <a:t>appropriate </a:t>
            </a:r>
            <a:r>
              <a:rPr lang="en-US" altLang="ko-KR" sz="2200" dirty="0">
                <a:solidFill>
                  <a:srgbClr val="FF9300"/>
                </a:solidFill>
              </a:rPr>
              <a:t>unit test </a:t>
            </a:r>
            <a:r>
              <a:rPr lang="en-US" altLang="ko-KR" sz="2200" dirty="0"/>
              <a:t>to check the preservation of functionalities during the refactoring</a:t>
            </a:r>
            <a:r>
              <a:rPr lang="ko-KR" altLang="en-US" sz="2200" dirty="0"/>
              <a:t> </a:t>
            </a:r>
            <a:r>
              <a:rPr lang="en-US" altLang="ko-KR" sz="2200" dirty="0"/>
              <a:t>is already provided in  </a:t>
            </a:r>
            <a:r>
              <a:rPr lang="en-US" altLang="ko-KR" sz="2200" i="1" dirty="0" err="1"/>
              <a:t>SimpleSmells</a:t>
            </a:r>
            <a:r>
              <a:rPr lang="en-US" altLang="ko-KR" sz="2200" i="1" dirty="0"/>
              <a:t>/test/Ex4c</a:t>
            </a:r>
            <a:r>
              <a:rPr lang="en-US" altLang="ko-KR" sz="2200" dirty="0"/>
              <a:t>  directory</a:t>
            </a:r>
          </a:p>
          <a:p>
            <a:pPr marL="384048" lvl="2" indent="0">
              <a:buNone/>
            </a:pPr>
            <a:endParaRPr lang="en-US" altLang="ko-KR" sz="1000" dirty="0">
              <a:solidFill>
                <a:srgbClr val="FF9300"/>
              </a:solidFill>
            </a:endParaRPr>
          </a:p>
          <a:p>
            <a:pPr lvl="2"/>
            <a:r>
              <a:rPr lang="en-US" altLang="ko-KR" sz="2200" dirty="0"/>
              <a:t>apply series of </a:t>
            </a:r>
            <a:r>
              <a:rPr lang="en-US" altLang="ko-KR" sz="2200" dirty="0">
                <a:solidFill>
                  <a:srgbClr val="FF9300"/>
                </a:solidFill>
              </a:rPr>
              <a:t>refactoring technique</a:t>
            </a:r>
            <a:r>
              <a:rPr lang="en-US" altLang="ko-KR" sz="2200" dirty="0"/>
              <a:t> to remove existing smell from the given source code (try to use your favorite IDE’s refactoring tools &amp; JUnit with continuous testing framework)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8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48313"/>
            <a:ext cx="7740470" cy="4965937"/>
          </a:xfrm>
        </p:spPr>
        <p:txBody>
          <a:bodyPr>
            <a:normAutofit/>
          </a:bodyPr>
          <a:lstStyle/>
          <a:p>
            <a:r>
              <a:rPr lang="en-US" altLang="ko-KR" dirty="0"/>
              <a:t>Simplifying Method Calls</a:t>
            </a:r>
            <a:r>
              <a:rPr lang="en-US" dirty="0"/>
              <a:t> &amp; Dealing with Generalization</a:t>
            </a:r>
          </a:p>
          <a:p>
            <a:pPr marL="0" indent="0">
              <a:buNone/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Feature Envy &amp; Switch Statements 	(</a:t>
            </a:r>
            <a:r>
              <a:rPr lang="en-US" altLang="ko-KR" i="1" dirty="0"/>
              <a:t>Ex4c/</a:t>
            </a:r>
            <a:r>
              <a:rPr lang="en-US" altLang="ko-KR" i="1" dirty="0" err="1"/>
              <a:t>featureenvy_switchstatements</a:t>
            </a:r>
            <a:r>
              <a:rPr lang="en-US" altLang="ko-KR" i="1" dirty="0"/>
              <a:t>  </a:t>
            </a:r>
            <a:r>
              <a:rPr lang="en-US" altLang="ko-KR" dirty="0"/>
              <a:t>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Long Parameter List 				(</a:t>
            </a:r>
            <a:r>
              <a:rPr lang="en-US" altLang="ko-KR" i="1" dirty="0"/>
              <a:t>Ex4c/</a:t>
            </a:r>
            <a:r>
              <a:rPr lang="en-US" altLang="ko-KR" i="1" dirty="0" err="1"/>
              <a:t>longparamlist</a:t>
            </a:r>
            <a:r>
              <a:rPr lang="en-US" altLang="ko-KR" i="1" dirty="0"/>
              <a:t>  </a:t>
            </a:r>
            <a:r>
              <a:rPr lang="en-US" altLang="ko-KR" dirty="0"/>
              <a:t>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Parallel Inheritance – Duplicated Code 	(</a:t>
            </a:r>
            <a:r>
              <a:rPr lang="en-US" altLang="ko-KR" i="1" dirty="0"/>
              <a:t>Ex4c/</a:t>
            </a:r>
            <a:r>
              <a:rPr lang="en-US" altLang="ko-KR" i="1" dirty="0" err="1"/>
              <a:t>parallelinheritance</a:t>
            </a:r>
            <a:r>
              <a:rPr lang="en-US" altLang="ko-KR" i="1" dirty="0"/>
              <a:t>  </a:t>
            </a:r>
            <a:r>
              <a:rPr lang="en-US" altLang="ko-KR" dirty="0"/>
              <a:t>directory)</a:t>
            </a:r>
          </a:p>
          <a:p>
            <a:pPr lvl="1" latinLnBrk="1">
              <a:lnSpc>
                <a:spcPct val="100000"/>
              </a:lnSpc>
            </a:pPr>
            <a:endParaRPr lang="en-US" altLang="ko-KR" sz="1000" dirty="0"/>
          </a:p>
          <a:p>
            <a:pPr lvl="1" latinLnBrk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techniques practices</a:t>
            </a:r>
          </a:p>
          <a:p>
            <a:pPr marL="1093025" lvl="4" indent="-342900"/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dirty="0"/>
              <a:t>in each slide after this one :</a:t>
            </a:r>
          </a:p>
          <a:p>
            <a:pPr lvl="2"/>
            <a:r>
              <a:rPr lang="en-US" dirty="0">
                <a:solidFill>
                  <a:srgbClr val="FF9300"/>
                </a:solidFill>
              </a:rPr>
              <a:t>refactoring technique </a:t>
            </a:r>
            <a:r>
              <a:rPr lang="en-US" dirty="0"/>
              <a:t>is specified in </a:t>
            </a:r>
            <a:r>
              <a:rPr lang="en-US" altLang="ko-KR" dirty="0"/>
              <a:t>slide heading</a:t>
            </a:r>
            <a:endParaRPr lang="en-US" dirty="0">
              <a:solidFill>
                <a:srgbClr val="FF9300"/>
              </a:solidFill>
            </a:endParaRPr>
          </a:p>
          <a:p>
            <a:pPr lvl="2"/>
            <a:r>
              <a:rPr lang="en-US" dirty="0">
                <a:solidFill>
                  <a:srgbClr val="FF9300"/>
                </a:solidFill>
              </a:rPr>
              <a:t>source code </a:t>
            </a:r>
            <a:r>
              <a:rPr lang="en-US" dirty="0"/>
              <a:t>is written &amp; corresponding </a:t>
            </a:r>
            <a:r>
              <a:rPr lang="en-US" dirty="0">
                <a:solidFill>
                  <a:srgbClr val="FF9300"/>
                </a:solidFill>
              </a:rPr>
              <a:t>J</a:t>
            </a:r>
            <a:r>
              <a:rPr lang="en-US" altLang="ko-KR" dirty="0">
                <a:solidFill>
                  <a:srgbClr val="FF9300"/>
                </a:solidFill>
              </a:rPr>
              <a:t>ava file </a:t>
            </a:r>
            <a:r>
              <a:rPr lang="en-US" altLang="ko-KR" dirty="0"/>
              <a:t>is embedded in slide body (main content area) 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for each slide, </a:t>
            </a:r>
            <a:r>
              <a:rPr lang="en-US" altLang="ko-KR" b="1" dirty="0"/>
              <a:t>perform refactoring </a:t>
            </a:r>
            <a:r>
              <a:rPr lang="en-US" altLang="ko-KR" dirty="0"/>
              <a:t>on the given source code according to specified refactoring technique</a:t>
            </a:r>
          </a:p>
          <a:p>
            <a:pPr lvl="2"/>
            <a:r>
              <a:rPr lang="en-US" altLang="ko-KR" dirty="0"/>
              <a:t>with embedded Java files, practice refactoring techniques in your favorite IDE using refactoring tools  </a:t>
            </a:r>
          </a:p>
          <a:p>
            <a:pPr lvl="1"/>
            <a:endParaRPr lang="en-US" dirty="0"/>
          </a:p>
          <a:p>
            <a:pPr lvl="1">
              <a:buFont typeface="Calibri" panose="020F0502020204030204" pitchFamily="34" charset="0"/>
              <a:buChar char="∙"/>
            </a:pPr>
            <a:r>
              <a:rPr lang="en-US" dirty="0"/>
              <a:t>note : these slides are already provided in lecture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2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Method Calls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Separate Query from Modifier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Parameter with Explicit Methods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Parameter with Method Call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Introduce Parameter Object</a:t>
            </a:r>
          </a:p>
        </p:txBody>
      </p:sp>
    </p:spTree>
    <p:extLst>
      <p:ext uri="{BB962C8B-B14F-4D97-AF65-F5344CB8AC3E}">
        <p14:creationId xmlns:p14="http://schemas.microsoft.com/office/powerpoint/2010/main" val="381514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Query from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4801"/>
            <a:ext cx="7543801" cy="496593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method to return names of miscreant in security system and sends an alert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8" y="1875634"/>
            <a:ext cx="7543800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checkSecurity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(String[] people)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String found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foundMiscreant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(people);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someLaterCode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(found);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string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foundMiscreant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(String[] people){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for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people.length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if (people[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].equals ("Don")){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sendAlert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			return "Don";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if (people[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].equals ("John")){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sendAlert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			return "John";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return "";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F3F37F1-DCAB-4D14-BB67-5834DDCC9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73058"/>
              </p:ext>
            </p:extLst>
          </p:nvPr>
        </p:nvGraphicFramePr>
        <p:xfrm>
          <a:off x="7460444" y="1948431"/>
          <a:ext cx="8334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33040" imgH="529200" progId="Package">
                  <p:embed/>
                </p:oleObj>
              </mc:Choice>
              <mc:Fallback>
                <p:oleObj name="포장기 셸 개체" showAsIcon="1" r:id="rId3" imgW="833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0444" y="1948431"/>
                        <a:ext cx="83343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38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Query from Modifier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966359"/>
            <a:ext cx="754380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96072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query method that returns appropriate value</a:t>
            </a:r>
          </a:p>
          <a:p>
            <a:pPr lvl="1">
              <a:spcBef>
                <a:spcPts val="200"/>
              </a:spcBef>
            </a:pPr>
            <a:r>
              <a:rPr lang="en-US" dirty="0">
                <a:solidFill>
                  <a:schemeClr val="tx1"/>
                </a:solidFill>
              </a:rPr>
              <a:t>change original method to modifier</a:t>
            </a:r>
          </a:p>
        </p:txBody>
      </p:sp>
    </p:spTree>
    <p:extLst>
      <p:ext uri="{BB962C8B-B14F-4D97-AF65-F5344CB8AC3E}">
        <p14:creationId xmlns:p14="http://schemas.microsoft.com/office/powerpoint/2010/main" val="1658292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Replace Parameter with Explicit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 creating different subclass of employee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57" y="1715266"/>
            <a:ext cx="7543803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ENGINEER = 0;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SALESMAN = 1;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static final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MANAGER = 2;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static Employee create(</a:t>
            </a:r>
            <a:r>
              <a:rPr lang="en-US" sz="17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switch (type) {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case ENGINEER: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	return new Engineer();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case SALESMAN: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	return new Salesman();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case MANAGER: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	return new Manager();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default: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     		throw new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IllegalArgumentException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						"Incorrect type code value");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7525D88-0385-43EF-9E7B-02D3DF54C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282203"/>
              </p:ext>
            </p:extLst>
          </p:nvPr>
        </p:nvGraphicFramePr>
        <p:xfrm>
          <a:off x="7334387" y="1794491"/>
          <a:ext cx="9413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941040" imgH="529200" progId="Package">
                  <p:embed/>
                </p:oleObj>
              </mc:Choice>
              <mc:Fallback>
                <p:oleObj name="포장기 셸 개체" showAsIcon="1" r:id="rId3" imgW="9410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387" y="1794491"/>
                        <a:ext cx="941388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19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Replace Parameter with Explicit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9" y="1883134"/>
            <a:ext cx="7543801" cy="24468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58" y="4801239"/>
            <a:ext cx="7543801" cy="14003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Employee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kent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Employee.create</a:t>
            </a:r>
            <a:r>
              <a:rPr lang="en-US" sz="17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(ENGINEER)</a:t>
            </a: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Employee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kent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 = 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95055" y="5291568"/>
            <a:ext cx="299803" cy="419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9200" y="1123353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type code parameter to create Employee with explicit create method </a:t>
            </a:r>
          </a:p>
          <a:p>
            <a:endParaRPr lang="en-US" sz="2500" dirty="0">
              <a:solidFill>
                <a:srgbClr val="FF9300"/>
              </a:solidFill>
            </a:endParaRPr>
          </a:p>
          <a:p>
            <a:endParaRPr lang="en-US" sz="2500" dirty="0">
              <a:solidFill>
                <a:srgbClr val="FF9300"/>
              </a:solidFill>
            </a:endParaRPr>
          </a:p>
          <a:p>
            <a:pPr marL="0" indent="0">
              <a:buNone/>
            </a:pPr>
            <a:endParaRPr lang="en-US" sz="2500" dirty="0">
              <a:solidFill>
                <a:srgbClr val="FF9300"/>
              </a:solidFill>
            </a:endParaRPr>
          </a:p>
          <a:p>
            <a:endParaRPr lang="en-US" sz="500" dirty="0">
              <a:solidFill>
                <a:srgbClr val="FF9300"/>
              </a:solidFill>
            </a:endParaRPr>
          </a:p>
          <a:p>
            <a:endParaRPr lang="en-US" sz="500" dirty="0">
              <a:solidFill>
                <a:srgbClr val="FF9300"/>
              </a:solidFill>
            </a:endParaRPr>
          </a:p>
          <a:p>
            <a:endParaRPr lang="en-US" sz="500" dirty="0">
              <a:solidFill>
                <a:srgbClr val="FF9300"/>
              </a:solidFill>
            </a:endParaRPr>
          </a:p>
          <a:p>
            <a:endParaRPr lang="en-US" sz="500" dirty="0">
              <a:solidFill>
                <a:srgbClr val="FF93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client code </a:t>
            </a:r>
          </a:p>
        </p:txBody>
      </p:sp>
    </p:spTree>
    <p:extLst>
      <p:ext uri="{BB962C8B-B14F-4D97-AF65-F5344CB8AC3E}">
        <p14:creationId xmlns:p14="http://schemas.microsoft.com/office/powerpoint/2010/main" val="103982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Replace Parameter with Method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 calculating discounted price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725" y="1757552"/>
            <a:ext cx="830455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public double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basePrice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quantity *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itemPrice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if (quantity &gt; 100)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2;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else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1;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double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finalPrice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discountedPrice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basePrice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finalPrice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private double 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discountedPrice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basePrice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if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discountLevel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== 2)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basePrice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* 0.1;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else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basePrice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* 0.05;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9D1D04B5-CF3B-4DB9-9882-6071242F4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69418"/>
              </p:ext>
            </p:extLst>
          </p:nvPr>
        </p:nvGraphicFramePr>
        <p:xfrm>
          <a:off x="7308802" y="1836348"/>
          <a:ext cx="13525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352520" imgH="529200" progId="Package">
                  <p:embed/>
                </p:oleObj>
              </mc:Choice>
              <mc:Fallback>
                <p:oleObj name="포장기 셸 개체" showAsIcon="1" r:id="rId3" imgW="135252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802" y="1836348"/>
                        <a:ext cx="1352550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2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48313"/>
            <a:ext cx="7740470" cy="4965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Composing Methods &amp; Moving Features between Objects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Comments (</a:t>
            </a:r>
            <a:r>
              <a:rPr lang="en-US" altLang="ko-KR" i="1" dirty="0"/>
              <a:t>Ex4a/comments  </a:t>
            </a:r>
            <a:r>
              <a:rPr lang="en-US" altLang="ko-KR" dirty="0"/>
              <a:t>directory)</a:t>
            </a:r>
          </a:p>
          <a:p>
            <a:pPr lvl="1" latinLnBrk="1">
              <a:lnSpc>
                <a:spcPct val="100000"/>
              </a:lnSpc>
            </a:pPr>
            <a:endParaRPr lang="en-US" altLang="ko-KR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Data Class (</a:t>
            </a:r>
            <a:r>
              <a:rPr lang="en-US" altLang="ko-KR" i="1" dirty="0"/>
              <a:t>Ex4a/</a:t>
            </a:r>
            <a:r>
              <a:rPr lang="en-US" altLang="ko-KR" i="1" dirty="0" err="1"/>
              <a:t>dataclass</a:t>
            </a:r>
            <a:r>
              <a:rPr lang="en-US" altLang="ko-KR" dirty="0"/>
              <a:t>  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Divergent Change (</a:t>
            </a:r>
            <a:r>
              <a:rPr lang="en-US" altLang="ko-KR" i="1" dirty="0"/>
              <a:t>Ex4a/</a:t>
            </a:r>
            <a:r>
              <a:rPr lang="en-US" altLang="ko-KR" i="1" dirty="0" err="1"/>
              <a:t>divergentchange</a:t>
            </a:r>
            <a:r>
              <a:rPr lang="en-US" altLang="ko-KR" dirty="0"/>
              <a:t>  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Duplicated Code (</a:t>
            </a:r>
            <a:r>
              <a:rPr lang="en-US" altLang="ko-KR" i="1" dirty="0"/>
              <a:t>Ex4a/</a:t>
            </a:r>
            <a:r>
              <a:rPr lang="en-US" altLang="ko-KR" i="1" dirty="0" err="1"/>
              <a:t>duplicatedcode</a:t>
            </a:r>
            <a:r>
              <a:rPr lang="en-US" altLang="ko-KR" dirty="0"/>
              <a:t>  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Inappropriate Intimacy (</a:t>
            </a:r>
            <a:r>
              <a:rPr lang="en-US" altLang="ko-KR" i="1" dirty="0"/>
              <a:t>Ex4a/</a:t>
            </a:r>
            <a:r>
              <a:rPr lang="en-US" altLang="ko-KR" i="1" dirty="0" err="1"/>
              <a:t>inappropriateintimacy</a:t>
            </a:r>
            <a:r>
              <a:rPr lang="en-US" altLang="ko-KR" dirty="0"/>
              <a:t>  directory)</a:t>
            </a:r>
          </a:p>
          <a:p>
            <a:pPr marL="200025" lvl="1" indent="0" latinLnBrk="1">
              <a:lnSpc>
                <a:spcPct val="100000"/>
              </a:lnSpc>
              <a:buNone/>
            </a:pPr>
            <a:endParaRPr lang="en-US" altLang="ko-KR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Long Method (</a:t>
            </a:r>
            <a:r>
              <a:rPr lang="en-US" altLang="ko-KR" i="1" dirty="0"/>
              <a:t>Ex4a/</a:t>
            </a:r>
            <a:r>
              <a:rPr lang="en-US" altLang="ko-KR" i="1" dirty="0" err="1"/>
              <a:t>longmethod</a:t>
            </a:r>
            <a:r>
              <a:rPr lang="en-US" altLang="ko-KR" dirty="0"/>
              <a:t>  directory)</a:t>
            </a:r>
          </a:p>
          <a:p>
            <a:pPr lvl="1" latinLnBrk="1">
              <a:lnSpc>
                <a:spcPct val="100000"/>
              </a:lnSpc>
            </a:pPr>
            <a:endParaRPr lang="en-US" sz="100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Message Chains (</a:t>
            </a:r>
            <a:r>
              <a:rPr lang="en-US" altLang="ko-KR" i="1" dirty="0"/>
              <a:t>Ex4a/</a:t>
            </a:r>
            <a:r>
              <a:rPr lang="en-US" altLang="ko-KR" i="1" dirty="0" err="1"/>
              <a:t>messagechains</a:t>
            </a:r>
            <a:r>
              <a:rPr lang="en-US" altLang="ko-KR" dirty="0"/>
              <a:t>  directory)</a:t>
            </a:r>
          </a:p>
        </p:txBody>
      </p:sp>
    </p:spTree>
    <p:extLst>
      <p:ext uri="{BB962C8B-B14F-4D97-AF65-F5344CB8AC3E}">
        <p14:creationId xmlns:p14="http://schemas.microsoft.com/office/powerpoint/2010/main" val="321636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Replace Parameter with Method 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9" y="1486408"/>
            <a:ext cx="7543801" cy="470898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8" y="1121930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extract methods for the parameters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Replace Parameter with Method 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7" y="1676415"/>
            <a:ext cx="7543801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9" y="1214289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any further refactoring ?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90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pair of values showing range in Account class</a:t>
            </a:r>
            <a:endParaRPr lang="en-US" dirty="0">
              <a:solidFill>
                <a:srgbClr val="FF9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715" y="1738882"/>
            <a:ext cx="827457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class Account...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private Vector entries = new Vector();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double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getFlowBetween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Date start, Date end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double result = 0;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Enumeration e 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entries.elements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while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e.hasMoreElements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Entry each = (Entry)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e.nextElement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if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each.getDate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().equals(start) ||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each.getDate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().equals(end) ||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each.getDate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().after(start) &amp;&amp;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each.getDate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().before(end)))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     result +=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each.getValue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return result;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}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02FE242-1632-485B-A116-400C0450E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952092"/>
              </p:ext>
            </p:extLst>
          </p:nvPr>
        </p:nvGraphicFramePr>
        <p:xfrm>
          <a:off x="7787427" y="1803495"/>
          <a:ext cx="8524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52840" imgH="529200" progId="Package">
                  <p:embed/>
                </p:oleObj>
              </mc:Choice>
              <mc:Fallback>
                <p:oleObj name="포장기 셸 개체" showAsIcon="1" r:id="rId3" imgW="852840" imgH="52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7427" y="1803495"/>
                        <a:ext cx="85248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68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9" y="1556831"/>
            <a:ext cx="7543801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58" y="1157636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introduce </a:t>
            </a:r>
            <a:r>
              <a:rPr lang="en-US" dirty="0" err="1"/>
              <a:t>DataRange</a:t>
            </a:r>
            <a:r>
              <a:rPr lang="en-US" dirty="0"/>
              <a:t> parameter object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18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57" y="1698517"/>
            <a:ext cx="7543803" cy="45397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160" y="1224880"/>
            <a:ext cx="7545600" cy="49500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update Account class accordingly</a:t>
            </a:r>
            <a:endParaRPr lang="en-US" dirty="0">
              <a:solidFill>
                <a:srgbClr val="FF9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9991-3D35-BE4B-A92F-C07B05F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Ex4b: Refactoring – Part B</a:t>
            </a:r>
            <a:endParaRPr lang="en-KR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E6E5-F327-B348-9F5B-1D3E39668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Refactoring Techniques</a:t>
            </a:r>
            <a:r>
              <a:rPr lang="en-US" dirty="0"/>
              <a:t> Exercises</a:t>
            </a:r>
          </a:p>
          <a:p>
            <a:r>
              <a:rPr lang="en-KR" dirty="0"/>
              <a:t>Part B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8FF9-D751-404C-9D31-E2E7CA0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techniques practices</a:t>
            </a:r>
          </a:p>
          <a:p>
            <a:pPr marL="1093025" lvl="4" indent="-342900"/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sz="2400" dirty="0"/>
              <a:t>for each source codes provided in </a:t>
            </a:r>
            <a:r>
              <a:rPr lang="en-US" altLang="ko-KR" sz="2400" i="1" dirty="0" err="1"/>
              <a:t>SimpleSmells</a:t>
            </a:r>
            <a:r>
              <a:rPr lang="en-US" altLang="ko-KR" sz="2400" i="1" dirty="0"/>
              <a:t>/</a:t>
            </a:r>
            <a:r>
              <a:rPr lang="en-US" altLang="ko-KR" sz="2400" i="1" dirty="0" err="1"/>
              <a:t>src</a:t>
            </a:r>
            <a:r>
              <a:rPr lang="en-US" altLang="ko-KR" sz="2400" i="1" dirty="0"/>
              <a:t>/Ex4b</a:t>
            </a:r>
            <a:r>
              <a:rPr lang="en-US" altLang="ko-KR" sz="2400" dirty="0"/>
              <a:t> </a:t>
            </a:r>
            <a:r>
              <a:rPr lang="en-US" sz="2400" dirty="0"/>
              <a:t>directory (specified in the next slide) :</a:t>
            </a:r>
          </a:p>
          <a:p>
            <a:pPr marL="384048" lvl="2" indent="0">
              <a:buNone/>
            </a:pPr>
            <a:endParaRPr lang="en-US" altLang="ko-KR" sz="1000" dirty="0"/>
          </a:p>
          <a:p>
            <a:pPr lvl="2"/>
            <a:r>
              <a:rPr lang="en-US" altLang="ko-KR" sz="2200" dirty="0"/>
              <a:t>appropriate </a:t>
            </a:r>
            <a:r>
              <a:rPr lang="en-US" altLang="ko-KR" sz="2200" dirty="0">
                <a:solidFill>
                  <a:srgbClr val="FF9300"/>
                </a:solidFill>
              </a:rPr>
              <a:t>unit test </a:t>
            </a:r>
            <a:r>
              <a:rPr lang="en-US" altLang="ko-KR" sz="2200" dirty="0"/>
              <a:t>to check the preservation of functionalities during the refactoring</a:t>
            </a:r>
            <a:r>
              <a:rPr lang="ko-KR" altLang="en-US" sz="2200" dirty="0"/>
              <a:t> </a:t>
            </a:r>
            <a:r>
              <a:rPr lang="en-US" altLang="ko-KR" sz="2200" dirty="0"/>
              <a:t>is already provided in </a:t>
            </a:r>
            <a:r>
              <a:rPr lang="en-US" altLang="ko-KR" sz="2200" i="1" dirty="0" err="1"/>
              <a:t>SimpleSmells</a:t>
            </a:r>
            <a:r>
              <a:rPr lang="en-US" altLang="ko-KR" sz="2200" i="1" dirty="0"/>
              <a:t>/test/Ex4b</a:t>
            </a:r>
            <a:r>
              <a:rPr lang="en-US" altLang="ko-KR" sz="2200" dirty="0"/>
              <a:t>  directory</a:t>
            </a:r>
          </a:p>
          <a:p>
            <a:pPr marL="384048" lvl="2" indent="0">
              <a:buNone/>
            </a:pPr>
            <a:endParaRPr lang="en-US" altLang="ko-KR" sz="1000" dirty="0">
              <a:solidFill>
                <a:srgbClr val="FF9300"/>
              </a:solidFill>
            </a:endParaRPr>
          </a:p>
          <a:p>
            <a:pPr lvl="2"/>
            <a:r>
              <a:rPr lang="en-US" altLang="ko-KR" sz="2200" dirty="0"/>
              <a:t>apply series of </a:t>
            </a:r>
            <a:r>
              <a:rPr lang="en-US" altLang="ko-KR" sz="2200" dirty="0">
                <a:solidFill>
                  <a:srgbClr val="FF9300"/>
                </a:solidFill>
              </a:rPr>
              <a:t>refactoring technique</a:t>
            </a:r>
            <a:r>
              <a:rPr lang="en-US" altLang="ko-KR" sz="2200" dirty="0"/>
              <a:t> to remove existing smell from the given source code (try to use your favorite IDE’s refactoring tools &amp; JUnit with continuous testing framework)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48313"/>
            <a:ext cx="7740470" cy="4965937"/>
          </a:xfrm>
        </p:spPr>
        <p:txBody>
          <a:bodyPr>
            <a:normAutofit/>
          </a:bodyPr>
          <a:lstStyle/>
          <a:p>
            <a:r>
              <a:rPr lang="en-US" altLang="ko-KR" dirty="0"/>
              <a:t>Organizing Data</a:t>
            </a:r>
            <a:endParaRPr lang="en-US" dirty="0"/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Data Clumps : (</a:t>
            </a:r>
            <a:r>
              <a:rPr lang="en-US" altLang="ko-KR" i="1" dirty="0"/>
              <a:t>Ex4b/</a:t>
            </a:r>
            <a:r>
              <a:rPr lang="en-US" altLang="ko-KR" i="1" dirty="0" err="1"/>
              <a:t>dataclumps</a:t>
            </a:r>
            <a:r>
              <a:rPr lang="en-US" altLang="ko-KR" i="1" dirty="0"/>
              <a:t>  </a:t>
            </a:r>
            <a:r>
              <a:rPr lang="en-US" altLang="ko-KR" dirty="0"/>
              <a:t>directory)</a:t>
            </a:r>
          </a:p>
          <a:p>
            <a:pPr lvl="1" latinLnBrk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D034-CB25-AE4A-B0B5-467059CB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ED7C-3F00-F54C-B145-7D20D3D3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48313"/>
            <a:ext cx="7543801" cy="4965937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altLang="ko-KR" b="1" dirty="0">
                <a:solidFill>
                  <a:srgbClr val="154F86"/>
                </a:solidFill>
              </a:rPr>
              <a:t>Refactoring techniques practices</a:t>
            </a:r>
          </a:p>
          <a:p>
            <a:pPr marL="1093025" lvl="4" indent="-342900"/>
            <a:endParaRPr lang="en-US" altLang="ko-KR" dirty="0">
              <a:solidFill>
                <a:srgbClr val="154F86"/>
              </a:solidFill>
            </a:endParaRPr>
          </a:p>
          <a:p>
            <a:pPr lvl="1"/>
            <a:r>
              <a:rPr lang="en-US" dirty="0"/>
              <a:t>in each slide after this one :</a:t>
            </a:r>
          </a:p>
          <a:p>
            <a:pPr lvl="2"/>
            <a:r>
              <a:rPr lang="en-US" dirty="0">
                <a:solidFill>
                  <a:srgbClr val="FF9300"/>
                </a:solidFill>
              </a:rPr>
              <a:t>refactoring technique </a:t>
            </a:r>
            <a:r>
              <a:rPr lang="en-US" dirty="0"/>
              <a:t>is specified in </a:t>
            </a:r>
            <a:r>
              <a:rPr lang="en-US" altLang="ko-KR" dirty="0"/>
              <a:t>slide heading</a:t>
            </a:r>
            <a:endParaRPr lang="en-US" dirty="0">
              <a:solidFill>
                <a:srgbClr val="FF9300"/>
              </a:solidFill>
            </a:endParaRPr>
          </a:p>
          <a:p>
            <a:pPr lvl="2"/>
            <a:r>
              <a:rPr lang="en-US" dirty="0">
                <a:solidFill>
                  <a:srgbClr val="FF9300"/>
                </a:solidFill>
              </a:rPr>
              <a:t>source code </a:t>
            </a:r>
            <a:r>
              <a:rPr lang="en-US" dirty="0"/>
              <a:t>is written &amp; corresponding </a:t>
            </a:r>
            <a:r>
              <a:rPr lang="en-US" dirty="0">
                <a:solidFill>
                  <a:srgbClr val="FF9300"/>
                </a:solidFill>
              </a:rPr>
              <a:t>J</a:t>
            </a:r>
            <a:r>
              <a:rPr lang="en-US" altLang="ko-KR" dirty="0">
                <a:solidFill>
                  <a:srgbClr val="FF9300"/>
                </a:solidFill>
              </a:rPr>
              <a:t>ava file </a:t>
            </a:r>
            <a:r>
              <a:rPr lang="en-US" altLang="ko-KR" dirty="0"/>
              <a:t>is embedded in slide body (main content area) </a:t>
            </a:r>
          </a:p>
          <a:p>
            <a:pPr lvl="2"/>
            <a:endParaRPr lang="en-US" dirty="0"/>
          </a:p>
          <a:p>
            <a:pPr lvl="1"/>
            <a:r>
              <a:rPr lang="en-US" altLang="ko-KR" dirty="0"/>
              <a:t>for each slide, </a:t>
            </a:r>
            <a:r>
              <a:rPr lang="en-US" altLang="ko-KR" b="1" dirty="0"/>
              <a:t>perform refactoring </a:t>
            </a:r>
            <a:r>
              <a:rPr lang="en-US" altLang="ko-KR" dirty="0"/>
              <a:t>on the given source code according to specified refactoring technique</a:t>
            </a:r>
          </a:p>
          <a:p>
            <a:pPr lvl="2"/>
            <a:r>
              <a:rPr lang="en-US" altLang="ko-KR" dirty="0"/>
              <a:t>with embedded Java files, practice refactoring techniques in your favorite IDE using refactoring tools  </a:t>
            </a:r>
          </a:p>
          <a:p>
            <a:pPr lvl="1"/>
            <a:endParaRPr lang="en-US" dirty="0"/>
          </a:p>
          <a:p>
            <a:pPr lvl="1">
              <a:buFont typeface="Calibri" panose="020F0502020204030204" pitchFamily="34" charset="0"/>
              <a:buChar char="∙"/>
            </a:pPr>
            <a:r>
              <a:rPr lang="en-US" dirty="0"/>
              <a:t>note : these slides are already provided in lecture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07D0-23B3-A84A-B03C-EE61EC9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Organizing Data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Data Value with Object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Encapsulate Collection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Type Code with Class</a:t>
            </a:r>
          </a:p>
          <a:p>
            <a:pPr lvl="3" latinLnBrk="1">
              <a:lnSpc>
                <a:spcPct val="100000"/>
              </a:lnSpc>
            </a:pPr>
            <a:endParaRPr lang="en-US" altLang="ko-KR" dirty="0"/>
          </a:p>
          <a:p>
            <a:pPr lvl="1" latinLnBrk="1">
              <a:lnSpc>
                <a:spcPct val="100000"/>
              </a:lnSpc>
            </a:pPr>
            <a:r>
              <a:rPr lang="en-US" altLang="ko-KR" dirty="0"/>
              <a:t>Replace Type Code with Subclasses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1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2042</Words>
  <Application>Microsoft Office PowerPoint</Application>
  <PresentationFormat>On-screen Show (4:3)</PresentationFormat>
  <Paragraphs>705</Paragraphs>
  <Slides>44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Courier</vt:lpstr>
      <vt:lpstr>Arial</vt:lpstr>
      <vt:lpstr>Calibri</vt:lpstr>
      <vt:lpstr>Calibri Light</vt:lpstr>
      <vt:lpstr>Helvetica</vt:lpstr>
      <vt:lpstr>Wingdings</vt:lpstr>
      <vt:lpstr>Retrospect</vt:lpstr>
      <vt:lpstr>포장기 셸 개체</vt:lpstr>
      <vt:lpstr>Refactoring </vt:lpstr>
      <vt:lpstr>Ex4a: Refactoring – Part A</vt:lpstr>
      <vt:lpstr>Refactoring Techniques</vt:lpstr>
      <vt:lpstr>Refactoring Exercises</vt:lpstr>
      <vt:lpstr>Ex4b: Refactoring – Part B</vt:lpstr>
      <vt:lpstr>Refactoring Techniques</vt:lpstr>
      <vt:lpstr>Refactoring Exercises</vt:lpstr>
      <vt:lpstr>Refactoring Techniques</vt:lpstr>
      <vt:lpstr>Refactoring Exercises</vt:lpstr>
      <vt:lpstr>Replace Data Value with Object</vt:lpstr>
      <vt:lpstr>Replace Data Value with Object</vt:lpstr>
      <vt:lpstr>Encapsulate Collection</vt:lpstr>
      <vt:lpstr>Encapsulate Collection</vt:lpstr>
      <vt:lpstr>Encapsulate Collection</vt:lpstr>
      <vt:lpstr>Encapsulate Collection</vt:lpstr>
      <vt:lpstr>Replace Type Code with Class</vt:lpstr>
      <vt:lpstr>Replace Type Code with Class</vt:lpstr>
      <vt:lpstr>Replace Type Code with Class</vt:lpstr>
      <vt:lpstr>Replace Type Code with Subclasses</vt:lpstr>
      <vt:lpstr>Replace Type Code with Subclasses</vt:lpstr>
      <vt:lpstr>Replace Type Code with Subclasses</vt:lpstr>
      <vt:lpstr>Replace Type Code with Subclasses</vt:lpstr>
      <vt:lpstr>Replace Type Code with Subclasses</vt:lpstr>
      <vt:lpstr>Replace Type Code with Subclasses</vt:lpstr>
      <vt:lpstr>Refactoring Exercises</vt:lpstr>
      <vt:lpstr>Decompose Conditional </vt:lpstr>
      <vt:lpstr>Decompose Conditional </vt:lpstr>
      <vt:lpstr>Decompose Conditional </vt:lpstr>
      <vt:lpstr>Replace Nested Conditional with Guard Clauses</vt:lpstr>
      <vt:lpstr>Ex4c: Refactoring – Part C</vt:lpstr>
      <vt:lpstr>Refactoring Techniques</vt:lpstr>
      <vt:lpstr>Refactoring Exercises</vt:lpstr>
      <vt:lpstr>Refactoring Techniques</vt:lpstr>
      <vt:lpstr>Refactoring Exercises</vt:lpstr>
      <vt:lpstr>Separate Query from Modifier</vt:lpstr>
      <vt:lpstr>Separate Query from Modifier</vt:lpstr>
      <vt:lpstr>Replace Parameter with Explicit Method</vt:lpstr>
      <vt:lpstr>Replace Parameter with Explicit Method</vt:lpstr>
      <vt:lpstr>Replace Parameter with Method Call</vt:lpstr>
      <vt:lpstr>Replace Parameter with Method Call</vt:lpstr>
      <vt:lpstr>Replace Parameter with Method Call</vt:lpstr>
      <vt:lpstr>Introduce Parameter Object</vt:lpstr>
      <vt:lpstr>Introduce Parameter Object</vt:lpstr>
      <vt:lpstr>Introduce Parameter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Lee Scott Uk-Jin</cp:lastModifiedBy>
  <cp:revision>321</cp:revision>
  <cp:lastPrinted>2018-06-21T19:25:54Z</cp:lastPrinted>
  <dcterms:created xsi:type="dcterms:W3CDTF">2017-07-08T13:03:18Z</dcterms:created>
  <dcterms:modified xsi:type="dcterms:W3CDTF">2022-07-09T02:12:28Z</dcterms:modified>
</cp:coreProperties>
</file>