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7"/>
  </p:notesMasterIdLst>
  <p:sldIdLst>
    <p:sldId id="386" r:id="rId2"/>
    <p:sldId id="388" r:id="rId3"/>
    <p:sldId id="508" r:id="rId4"/>
    <p:sldId id="407" r:id="rId5"/>
    <p:sldId id="40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154F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08"/>
    <p:restoredTop sz="75646"/>
  </p:normalViewPr>
  <p:slideViewPr>
    <p:cSldViewPr snapToGrid="0" snapToObjects="1">
      <p:cViewPr varScale="1">
        <p:scale>
          <a:sx n="92" d="100"/>
          <a:sy n="92" d="100"/>
        </p:scale>
        <p:origin x="252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70" d="100"/>
        <a:sy n="17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70-4C42-B41A-D75C2BF803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B2-4FF1-B22E-3A0B98D14E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590355456"/>
        <c:axId val="593112448"/>
      </c:barChart>
      <c:catAx>
        <c:axId val="59035545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593112448"/>
        <c:crosses val="autoZero"/>
        <c:auto val="1"/>
        <c:lblAlgn val="ctr"/>
        <c:lblOffset val="100"/>
        <c:noMultiLvlLbl val="0"/>
      </c:catAx>
      <c:valAx>
        <c:axId val="593112448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590355456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61E53-6A0A-EF43-BBC4-3807566FC34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B8331-D7BB-9546-964E-6B43BAFB3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31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B8331-D7BB-9546-964E-6B43BAFB32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66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0B8331-D7BB-9546-964E-6B43BAFB32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21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0B8331-D7BB-9546-964E-6B43BAFB32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9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b="1" spc="-50" baseline="0">
                <a:solidFill>
                  <a:srgbClr val="154F8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9" y="6402900"/>
            <a:ext cx="1345372" cy="4792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529" y="6460899"/>
            <a:ext cx="1057207" cy="3605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000" b="1">
                <a:solidFill>
                  <a:srgbClr val="154F8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9" y="6402900"/>
            <a:ext cx="1345372" cy="4792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529" y="6460899"/>
            <a:ext cx="1057207" cy="3605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215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242647"/>
            <a:ext cx="3703320" cy="4626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242647"/>
            <a:ext cx="3703320" cy="4626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215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266939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003219"/>
            <a:ext cx="3703320" cy="3865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266937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003219"/>
            <a:ext cx="3703320" cy="3865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9" y="6402900"/>
            <a:ext cx="1345372" cy="4792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529" y="6460899"/>
            <a:ext cx="1057207" cy="3605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266904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66819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337" y="562789"/>
            <a:ext cx="1952258" cy="2286000"/>
          </a:xfrm>
        </p:spPr>
        <p:txBody>
          <a:bodyPr anchor="b">
            <a:norm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1963695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5746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215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248313"/>
            <a:ext cx="7543801" cy="49659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02849" y="6448209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128249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529" y="6460899"/>
            <a:ext cx="1057207" cy="3605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9" y="6402900"/>
            <a:ext cx="1345372" cy="4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1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rgbClr val="154F86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2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2588" indent="-182563" algn="l" defTabSz="914400" rtl="0" eaLnBrk="1" latinLnBrk="0" hangingPunct="1">
        <a:lnSpc>
          <a:spcPct val="90000"/>
        </a:lnSpc>
        <a:spcBef>
          <a:spcPts val="8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tabLst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800"/>
        </a:spcBef>
        <a:spcAft>
          <a:spcPts val="400"/>
        </a:spcAft>
        <a:buClr>
          <a:schemeClr val="accent1"/>
        </a:buClr>
        <a:buFont typeface="Helvetica" pitchFamily="2" charset="0"/>
        <a:buChar char="⁃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800"/>
        </a:spcBef>
        <a:spcAft>
          <a:spcPts val="400"/>
        </a:spcAft>
        <a:buClr>
          <a:schemeClr val="accent1"/>
        </a:buClr>
        <a:buFont typeface="Helvetica" pitchFamily="2" charset="0"/>
        <a:buChar char="⁃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000" dirty="0"/>
              <a:t>Refactoring </a:t>
            </a:r>
            <a:r>
              <a:rPr lang="en-US" sz="7000"/>
              <a:t>to Patterns</a:t>
            </a:r>
            <a:endParaRPr lang="en-US" sz="7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625" dirty="0"/>
              <a:t>Refactoring to patterns </a:t>
            </a:r>
            <a:r>
              <a:rPr lang="en-US" sz="2625" dirty="0"/>
              <a:t>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9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D034-CB25-AE4A-B0B5-467059CB7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Refactoring to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CED7C-3F00-F54C-B145-7D20D3D30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248313"/>
            <a:ext cx="7543801" cy="4965937"/>
          </a:xfrm>
        </p:spPr>
        <p:txBody>
          <a:bodyPr>
            <a:normAutofit/>
          </a:bodyPr>
          <a:lstStyle/>
          <a:p>
            <a:pPr marL="342900" indent="-342900"/>
            <a:r>
              <a:rPr lang="en-US" altLang="ko-KR" b="1" dirty="0">
                <a:solidFill>
                  <a:srgbClr val="154F86"/>
                </a:solidFill>
              </a:rPr>
              <a:t>Refactoring to Pattern Exercise – Sale Record</a:t>
            </a:r>
          </a:p>
          <a:p>
            <a:pPr marL="1093025" lvl="4" indent="-342900"/>
            <a:endParaRPr lang="en-US" altLang="ko-KR" b="1" dirty="0">
              <a:solidFill>
                <a:srgbClr val="154F86"/>
              </a:solidFill>
            </a:endParaRPr>
          </a:p>
          <a:p>
            <a:pPr marL="533400" lvl="1" indent="-333375">
              <a:buFont typeface="+mj-lt"/>
              <a:buAutoNum type="arabicPeriod"/>
            </a:pPr>
            <a:r>
              <a:rPr lang="en-US" b="1" dirty="0"/>
              <a:t>inspect</a:t>
            </a:r>
            <a:r>
              <a:rPr lang="en-US" dirty="0"/>
              <a:t> &amp; </a:t>
            </a:r>
            <a:r>
              <a:rPr lang="en-US" b="1" dirty="0"/>
              <a:t>analyze</a:t>
            </a:r>
            <a:r>
              <a:rPr lang="en-US" dirty="0"/>
              <a:t> the following Java source codes for a simple Sale Record program :</a:t>
            </a:r>
          </a:p>
          <a:p>
            <a:pPr lvl="2"/>
            <a:r>
              <a:rPr lang="en-US" dirty="0">
                <a:solidFill>
                  <a:srgbClr val="FF9300"/>
                </a:solidFill>
              </a:rPr>
              <a:t>BarGraph.java, DataSheet.java, PieGraph.java</a:t>
            </a:r>
          </a:p>
          <a:p>
            <a:pPr lvl="2"/>
            <a:endParaRPr lang="en-US" altLang="ko-KR" dirty="0">
              <a:solidFill>
                <a:srgbClr val="FF9300"/>
              </a:solidFill>
            </a:endParaRPr>
          </a:p>
          <a:p>
            <a:pPr lvl="2"/>
            <a:endParaRPr lang="en-US" altLang="ko-KR" dirty="0">
              <a:solidFill>
                <a:srgbClr val="FF9300"/>
              </a:solidFill>
            </a:endParaRPr>
          </a:p>
          <a:p>
            <a:pPr lvl="2"/>
            <a:r>
              <a:rPr lang="en-US" altLang="ko-KR" dirty="0">
                <a:solidFill>
                  <a:srgbClr val="FF9300"/>
                </a:solidFill>
              </a:rPr>
              <a:t>SaleRecord.java, SaleRecordClient.java </a:t>
            </a:r>
          </a:p>
          <a:p>
            <a:pPr marL="542925" lvl="1" indent="-342900"/>
            <a:endParaRPr lang="en-US" altLang="ko-KR" dirty="0">
              <a:solidFill>
                <a:schemeClr val="tx1"/>
              </a:solidFill>
            </a:endParaRPr>
          </a:p>
          <a:p>
            <a:pPr marL="384048" lvl="2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907D0-23B3-A84A-B03C-EE61EC97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D26CD61F-316C-44F9-ACB5-FC4FDBC09F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291610"/>
              </p:ext>
            </p:extLst>
          </p:nvPr>
        </p:nvGraphicFramePr>
        <p:xfrm>
          <a:off x="1639776" y="3130220"/>
          <a:ext cx="9017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2" imgW="901800" imgH="529200" progId="Package">
                  <p:embed/>
                </p:oleObj>
              </mc:Choice>
              <mc:Fallback>
                <p:oleObj name="포장기 셸 개체" showAsIcon="1" r:id="rId2" imgW="901800" imgH="52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39776" y="3130220"/>
                        <a:ext cx="901700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D6276723-750D-45CD-9D88-72682C66B2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321123"/>
              </p:ext>
            </p:extLst>
          </p:nvPr>
        </p:nvGraphicFramePr>
        <p:xfrm>
          <a:off x="3152148" y="3130219"/>
          <a:ext cx="979488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4" imgW="980280" imgH="529200" progId="Package">
                  <p:embed/>
                </p:oleObj>
              </mc:Choice>
              <mc:Fallback>
                <p:oleObj name="포장기 셸 개체" showAsIcon="1" r:id="rId4" imgW="980280" imgH="52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52148" y="3130219"/>
                        <a:ext cx="979488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C4415A26-EF0E-4115-9C02-8A23A4BB95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758975"/>
              </p:ext>
            </p:extLst>
          </p:nvPr>
        </p:nvGraphicFramePr>
        <p:xfrm>
          <a:off x="4715149" y="3130218"/>
          <a:ext cx="89217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6" imgW="892080" imgH="529200" progId="Package">
                  <p:embed/>
                </p:oleObj>
              </mc:Choice>
              <mc:Fallback>
                <p:oleObj name="포장기 셸 개체" showAsIcon="1" r:id="rId6" imgW="892080" imgH="52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15149" y="3130218"/>
                        <a:ext cx="892175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8DBD35BA-3249-4EED-AF37-26177765D8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506431"/>
              </p:ext>
            </p:extLst>
          </p:nvPr>
        </p:nvGraphicFramePr>
        <p:xfrm>
          <a:off x="1666935" y="4406901"/>
          <a:ext cx="10287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8" imgW="1029240" imgH="529200" progId="Package">
                  <p:embed/>
                </p:oleObj>
              </mc:Choice>
              <mc:Fallback>
                <p:oleObj name="포장기 셸 개체" showAsIcon="1" r:id="rId8" imgW="1029240" imgH="52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66935" y="4406901"/>
                        <a:ext cx="1028700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A8B14B91-272A-433F-BD63-75470600BB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559193"/>
              </p:ext>
            </p:extLst>
          </p:nvPr>
        </p:nvGraphicFramePr>
        <p:xfrm>
          <a:off x="3352801" y="4406901"/>
          <a:ext cx="1401762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10" imgW="1401480" imgH="529200" progId="Package">
                  <p:embed/>
                </p:oleObj>
              </mc:Choice>
              <mc:Fallback>
                <p:oleObj name="포장기 셸 개체" showAsIcon="1" r:id="rId10" imgW="1401480" imgH="52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352801" y="4406901"/>
                        <a:ext cx="1401762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507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D034-CB25-AE4A-B0B5-467059CB7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Refactoring to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CED7C-3F00-F54C-B145-7D20D3D30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248313"/>
            <a:ext cx="7543801" cy="4965937"/>
          </a:xfrm>
        </p:spPr>
        <p:txBody>
          <a:bodyPr>
            <a:normAutofit/>
          </a:bodyPr>
          <a:lstStyle/>
          <a:p>
            <a:pPr marL="342900" indent="-342900"/>
            <a:r>
              <a:rPr lang="en-US" altLang="ko-KR" b="1" dirty="0">
                <a:solidFill>
                  <a:srgbClr val="154F86"/>
                </a:solidFill>
              </a:rPr>
              <a:t>Refactoring to Pattern Exercise – Sale Record</a:t>
            </a:r>
          </a:p>
          <a:p>
            <a:pPr marL="542925" lvl="1" indent="-342900"/>
            <a:r>
              <a:rPr lang="en-US" altLang="ko-KR" dirty="0">
                <a:solidFill>
                  <a:srgbClr val="154F86"/>
                </a:solidFill>
              </a:rPr>
              <a:t>Sale Record program</a:t>
            </a:r>
          </a:p>
          <a:p>
            <a:pPr marL="727265" lvl="2" indent="-342900"/>
            <a:r>
              <a:rPr lang="en-US" altLang="ko-KR" dirty="0">
                <a:solidFill>
                  <a:srgbClr val="154F86"/>
                </a:solidFill>
              </a:rPr>
              <a:t>sale records are displayed in 3 different views </a:t>
            </a:r>
          </a:p>
          <a:p>
            <a:pPr marL="727265" lvl="2" indent="-342900"/>
            <a:r>
              <a:rPr lang="en-US" altLang="ko-KR" dirty="0">
                <a:solidFill>
                  <a:srgbClr val="154F86"/>
                </a:solidFill>
              </a:rPr>
              <a:t>when sale records values are updated, all views should be updated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907D0-23B3-A84A-B03C-EE61EC97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07659B1-269F-4D92-8824-A6DE5490563E}"/>
              </a:ext>
            </a:extLst>
          </p:cNvPr>
          <p:cNvGrpSpPr/>
          <p:nvPr/>
        </p:nvGrpSpPr>
        <p:grpSpPr>
          <a:xfrm>
            <a:off x="1862150" y="2940250"/>
            <a:ext cx="5465416" cy="3337888"/>
            <a:chOff x="2062162" y="2606628"/>
            <a:chExt cx="5720941" cy="354412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CFA3CB-0DA1-465B-865D-B46946460B75}"/>
                </a:ext>
              </a:extLst>
            </p:cNvPr>
            <p:cNvSpPr txBox="1"/>
            <p:nvPr/>
          </p:nvSpPr>
          <p:spPr>
            <a:xfrm>
              <a:off x="3702765" y="5241890"/>
              <a:ext cx="2042690" cy="908864"/>
            </a:xfrm>
            <a:prstGeom prst="ellipse">
              <a:avLst/>
            </a:prstGeom>
            <a:noFill/>
            <a:ln>
              <a:solidFill>
                <a:srgbClr val="23387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SaleRecord</a:t>
              </a:r>
              <a:endParaRPr lang="en-US" altLang="ko-KR" dirty="0"/>
            </a:p>
            <a:p>
              <a:r>
                <a:rPr lang="en-US" altLang="ko-KR" dirty="0"/>
                <a:t>20, 30, 50, 20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5FC5D5-140D-4CC8-8E01-41C06A9F8550}"/>
                </a:ext>
              </a:extLst>
            </p:cNvPr>
            <p:cNvSpPr txBox="1"/>
            <p:nvPr/>
          </p:nvSpPr>
          <p:spPr>
            <a:xfrm>
              <a:off x="2062162" y="2606628"/>
              <a:ext cx="1237838" cy="1631216"/>
            </a:xfrm>
            <a:prstGeom prst="rect">
              <a:avLst/>
            </a:prstGeom>
            <a:noFill/>
            <a:ln>
              <a:solidFill>
                <a:srgbClr val="23387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DataSheet</a:t>
              </a:r>
              <a:endParaRPr lang="en-US" altLang="ko-KR" dirty="0"/>
            </a:p>
            <a:p>
              <a:r>
                <a:rPr lang="en-US" altLang="ko-KR" dirty="0"/>
                <a:t>20</a:t>
              </a:r>
            </a:p>
            <a:p>
              <a:r>
                <a:rPr lang="en-US" altLang="ko-KR" dirty="0"/>
                <a:t>30</a:t>
              </a:r>
            </a:p>
            <a:p>
              <a:r>
                <a:rPr lang="en-US" altLang="ko-KR" dirty="0"/>
                <a:t>50</a:t>
              </a:r>
            </a:p>
            <a:p>
              <a:r>
                <a:rPr lang="en-US" altLang="ko-KR" dirty="0"/>
                <a:t>20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7D42D9-9999-4E99-9C5D-D04E11EB246D}"/>
                </a:ext>
              </a:extLst>
            </p:cNvPr>
            <p:cNvSpPr txBox="1"/>
            <p:nvPr/>
          </p:nvSpPr>
          <p:spPr>
            <a:xfrm>
              <a:off x="4323679" y="2740858"/>
              <a:ext cx="1152880" cy="400110"/>
            </a:xfrm>
            <a:prstGeom prst="rect">
              <a:avLst/>
            </a:prstGeom>
            <a:noFill/>
            <a:ln>
              <a:solidFill>
                <a:srgbClr val="23387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PieGraph</a:t>
              </a:r>
              <a:endParaRPr lang="en-US" altLang="ko-KR" dirty="0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2F804DBC-9E79-4D99-BB0A-CBB360669BDC}"/>
                </a:ext>
              </a:extLst>
            </p:cNvPr>
            <p:cNvCxnSpPr>
              <a:stCxn id="11" idx="2"/>
              <a:endCxn id="10" idx="1"/>
            </p:cNvCxnSpPr>
            <p:nvPr/>
          </p:nvCxnSpPr>
          <p:spPr bwMode="auto">
            <a:xfrm>
              <a:off x="2681081" y="4237844"/>
              <a:ext cx="1320829" cy="1137146"/>
            </a:xfrm>
            <a:prstGeom prst="straightConnector1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F8426C7A-6FEC-4CE7-9279-8A39E4059EF0}"/>
                </a:ext>
              </a:extLst>
            </p:cNvPr>
            <p:cNvCxnSpPr>
              <a:stCxn id="15" idx="2"/>
              <a:endCxn id="10" idx="0"/>
            </p:cNvCxnSpPr>
            <p:nvPr/>
          </p:nvCxnSpPr>
          <p:spPr bwMode="auto">
            <a:xfrm flipH="1">
              <a:off x="4724110" y="4545620"/>
              <a:ext cx="229304" cy="696270"/>
            </a:xfrm>
            <a:prstGeom prst="straightConnector1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arrow"/>
              <a:tailEnd type="arrow"/>
            </a:ln>
            <a:effectLst/>
          </p:spPr>
        </p:cxnSp>
        <p:graphicFrame>
          <p:nvGraphicFramePr>
            <p:cNvPr id="15" name="차트 14">
              <a:extLst>
                <a:ext uri="{FF2B5EF4-FFF2-40B4-BE49-F238E27FC236}">
                  <a16:creationId xmlns:a16="http://schemas.microsoft.com/office/drawing/2014/main" id="{345716C1-E3E1-4A72-B0FB-A88FC14A343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45423166"/>
                </p:ext>
              </p:extLst>
            </p:nvPr>
          </p:nvGraphicFramePr>
          <p:xfrm>
            <a:off x="4211959" y="3135937"/>
            <a:ext cx="1482911" cy="140968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50F5BCC-62C4-4BA7-80ED-0B6BB4FFC0C5}"/>
                </a:ext>
              </a:extLst>
            </p:cNvPr>
            <p:cNvSpPr txBox="1"/>
            <p:nvPr/>
          </p:nvSpPr>
          <p:spPr>
            <a:xfrm>
              <a:off x="6390271" y="2812866"/>
              <a:ext cx="1196161" cy="400110"/>
            </a:xfrm>
            <a:prstGeom prst="rect">
              <a:avLst/>
            </a:prstGeom>
            <a:noFill/>
            <a:ln>
              <a:solidFill>
                <a:srgbClr val="23387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BarGraph</a:t>
              </a:r>
              <a:endParaRPr lang="en-US" altLang="ko-KR" dirty="0"/>
            </a:p>
          </p:txBody>
        </p:sp>
        <p:graphicFrame>
          <p:nvGraphicFramePr>
            <p:cNvPr id="17" name="차트 16">
              <a:extLst>
                <a:ext uri="{FF2B5EF4-FFF2-40B4-BE49-F238E27FC236}">
                  <a16:creationId xmlns:a16="http://schemas.microsoft.com/office/drawing/2014/main" id="{B7573376-2A79-47B1-A0E5-3B029C24ECB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21151736"/>
                </p:ext>
              </p:extLst>
            </p:nvPr>
          </p:nvGraphicFramePr>
          <p:xfrm>
            <a:off x="6300192" y="3051839"/>
            <a:ext cx="1482911" cy="140968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B78CC7E-6B4E-4C43-800B-05DC3C43A5A7}"/>
                </a:ext>
              </a:extLst>
            </p:cNvPr>
            <p:cNvCxnSpPr>
              <a:stCxn id="17" idx="2"/>
              <a:endCxn id="10" idx="7"/>
            </p:cNvCxnSpPr>
            <p:nvPr/>
          </p:nvCxnSpPr>
          <p:spPr bwMode="auto">
            <a:xfrm flipH="1">
              <a:off x="5446310" y="4461522"/>
              <a:ext cx="1595337" cy="913468"/>
            </a:xfrm>
            <a:prstGeom prst="straightConnector1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6776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D034-CB25-AE4A-B0B5-467059CB7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Refactoring to 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CED7C-3F00-F54C-B145-7D20D3D30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248313"/>
            <a:ext cx="7543801" cy="4965937"/>
          </a:xfrm>
        </p:spPr>
        <p:txBody>
          <a:bodyPr>
            <a:normAutofit/>
          </a:bodyPr>
          <a:lstStyle/>
          <a:p>
            <a:pPr marL="342900" indent="-342900"/>
            <a:r>
              <a:rPr lang="en-US" altLang="ko-KR" b="1" dirty="0">
                <a:solidFill>
                  <a:srgbClr val="154F86"/>
                </a:solidFill>
              </a:rPr>
              <a:t>Refactoring to Pattern Exercise – Sale Record</a:t>
            </a:r>
          </a:p>
          <a:p>
            <a:pPr marL="1093025" lvl="4" indent="-342900"/>
            <a:endParaRPr lang="en-US" altLang="ko-KR" b="1" dirty="0">
              <a:solidFill>
                <a:srgbClr val="154F86"/>
              </a:solidFill>
            </a:endParaRPr>
          </a:p>
          <a:p>
            <a:pPr marL="533400" lvl="1" indent="-333375">
              <a:buFont typeface="+mj-lt"/>
              <a:buAutoNum type="arabicPeriod" startAt="2"/>
            </a:pPr>
            <a:r>
              <a:rPr lang="en-US" altLang="ko-KR" b="1" dirty="0"/>
              <a:t>find</a:t>
            </a:r>
            <a:r>
              <a:rPr lang="en-US" altLang="ko-KR" dirty="0"/>
              <a:t>/</a:t>
            </a:r>
            <a:r>
              <a:rPr lang="en-US" altLang="ko-KR" b="1" dirty="0"/>
              <a:t>determine</a:t>
            </a:r>
            <a:r>
              <a:rPr lang="en-US" altLang="ko-KR" dirty="0"/>
              <a:t> (potential) </a:t>
            </a:r>
            <a:r>
              <a:rPr lang="en-US" altLang="ko-KR" b="1" dirty="0"/>
              <a:t>problems</a:t>
            </a:r>
            <a:r>
              <a:rPr lang="en-US" altLang="ko-KR" dirty="0"/>
              <a:t> of the given Sale Record program :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also try to determine which design principle(s) the Sale Record program violates </a:t>
            </a:r>
          </a:p>
          <a:p>
            <a:pPr marL="533400" lvl="1" indent="-333375">
              <a:buFont typeface="+mj-lt"/>
              <a:buAutoNum type="arabicPeriod" startAt="2"/>
            </a:pP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907D0-23B3-A84A-B03C-EE61EC97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75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D034-CB25-AE4A-B0B5-467059CB7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Refactoring to 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CED7C-3F00-F54C-B145-7D20D3D30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248313"/>
            <a:ext cx="7543801" cy="4965937"/>
          </a:xfrm>
        </p:spPr>
        <p:txBody>
          <a:bodyPr>
            <a:normAutofit/>
          </a:bodyPr>
          <a:lstStyle/>
          <a:p>
            <a:pPr marL="342900" indent="-342900"/>
            <a:r>
              <a:rPr lang="en-US" altLang="ko-KR" b="1" dirty="0">
                <a:solidFill>
                  <a:srgbClr val="154F86"/>
                </a:solidFill>
              </a:rPr>
              <a:t>Refactoring to Pattern Exercise – Sale Record</a:t>
            </a:r>
          </a:p>
          <a:p>
            <a:pPr marL="1093025" lvl="4" indent="-342900"/>
            <a:endParaRPr lang="en-US" altLang="ko-KR" b="1" dirty="0">
              <a:solidFill>
                <a:srgbClr val="154F86"/>
              </a:solidFill>
            </a:endParaRPr>
          </a:p>
          <a:p>
            <a:pPr marL="533400" lvl="1" indent="-333375">
              <a:buFont typeface="+mj-lt"/>
              <a:buAutoNum type="arabicPeriod" startAt="3"/>
            </a:pPr>
            <a:r>
              <a:rPr lang="en-US" altLang="ko-KR" b="1" dirty="0"/>
              <a:t>determine</a:t>
            </a:r>
            <a:r>
              <a:rPr lang="en-US" altLang="ko-KR" dirty="0"/>
              <a:t> which </a:t>
            </a:r>
            <a:r>
              <a:rPr lang="en-US" altLang="ko-KR" b="1" dirty="0"/>
              <a:t>design</a:t>
            </a:r>
            <a:r>
              <a:rPr lang="en-US" altLang="ko-KR" dirty="0"/>
              <a:t> </a:t>
            </a:r>
            <a:r>
              <a:rPr lang="en-US" altLang="ko-KR" b="1" dirty="0"/>
              <a:t>pattern</a:t>
            </a:r>
            <a:r>
              <a:rPr lang="en-US" altLang="ko-KR" dirty="0"/>
              <a:t> can possible resolve the found problem</a:t>
            </a:r>
          </a:p>
          <a:p>
            <a:pPr lvl="2"/>
            <a:r>
              <a:rPr lang="en-US" altLang="ko-KR" dirty="0"/>
              <a:t>always consider trade-off (consequences)</a:t>
            </a:r>
          </a:p>
          <a:p>
            <a:pPr marL="1093025" lvl="4" indent="-342900"/>
            <a:endParaRPr lang="en-US" altLang="ko-KR" b="1" dirty="0">
              <a:solidFill>
                <a:srgbClr val="154F86"/>
              </a:solidFill>
            </a:endParaRPr>
          </a:p>
          <a:p>
            <a:pPr marL="533400" lvl="1" indent="-333375">
              <a:buFont typeface="+mj-lt"/>
              <a:buAutoNum type="arabicPeriod" startAt="3"/>
            </a:pPr>
            <a:r>
              <a:rPr lang="en-US" altLang="ko-KR" dirty="0"/>
              <a:t>perform </a:t>
            </a:r>
            <a:r>
              <a:rPr lang="en-US" altLang="ko-KR" b="1" dirty="0"/>
              <a:t>refactoring </a:t>
            </a:r>
            <a:r>
              <a:rPr lang="en-US" altLang="ko-KR" dirty="0"/>
              <a:t>to</a:t>
            </a:r>
            <a:r>
              <a:rPr lang="en-US" altLang="ko-KR" b="1" dirty="0"/>
              <a:t> pattern  </a:t>
            </a:r>
            <a:r>
              <a:rPr lang="en-US" altLang="ko-KR" dirty="0"/>
              <a:t>to resolve the found problem</a:t>
            </a:r>
          </a:p>
          <a:p>
            <a:pPr lvl="2"/>
            <a:r>
              <a:rPr lang="en-US" altLang="ko-KR" dirty="0"/>
              <a:t>use reference UML class diagram of the determined pattern</a:t>
            </a:r>
          </a:p>
          <a:p>
            <a:pPr lvl="2"/>
            <a:r>
              <a:rPr lang="en-US" altLang="ko-KR" dirty="0"/>
              <a:t>perform stepwise refactoring to change problematic structure into determined </a:t>
            </a:r>
            <a:r>
              <a:rPr lang="en-US" altLang="ko-KR"/>
              <a:t>pattern  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907D0-23B3-A84A-B03C-EE61EC97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1434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</TotalTime>
  <Words>199</Words>
  <Application>Microsoft Office PowerPoint</Application>
  <PresentationFormat>On-screen Show (4:3)</PresentationFormat>
  <Paragraphs>46</Paragraphs>
  <Slides>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Retrospect</vt:lpstr>
      <vt:lpstr>포장기 셸 개체</vt:lpstr>
      <vt:lpstr>Refactoring to Patterns</vt:lpstr>
      <vt:lpstr>Refactoring to Pattern</vt:lpstr>
      <vt:lpstr>Refactoring to Pattern</vt:lpstr>
      <vt:lpstr>Refactoring to Pattern</vt:lpstr>
      <vt:lpstr>Refactoring to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Lee Scott Uk-Jin</cp:lastModifiedBy>
  <cp:revision>308</cp:revision>
  <cp:lastPrinted>2018-06-21T19:25:54Z</cp:lastPrinted>
  <dcterms:created xsi:type="dcterms:W3CDTF">2017-07-08T13:03:18Z</dcterms:created>
  <dcterms:modified xsi:type="dcterms:W3CDTF">2022-07-09T02:12:42Z</dcterms:modified>
</cp:coreProperties>
</file>