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1"/>
  </p:sldMasterIdLst>
  <p:notesMasterIdLst>
    <p:notesMasterId r:id="rId6"/>
  </p:notesMasterIdLst>
  <p:sldIdLst>
    <p:sldId id="386" r:id="rId2"/>
    <p:sldId id="388" r:id="rId3"/>
    <p:sldId id="409" r:id="rId4"/>
    <p:sldId id="41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154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8"/>
    <p:restoredTop sz="75646"/>
  </p:normalViewPr>
  <p:slideViewPr>
    <p:cSldViewPr snapToGrid="0" snapToObjects="1">
      <p:cViewPr varScale="1">
        <p:scale>
          <a:sx n="92" d="100"/>
          <a:sy n="92" d="100"/>
        </p:scale>
        <p:origin x="25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70" d="100"/>
        <a:sy n="17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61E53-6A0A-EF43-BBC4-3807566FC34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B8331-D7BB-9546-964E-6B43BAFB3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31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B8331-D7BB-9546-964E-6B43BAFB32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66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B8331-D7BB-9546-964E-6B43BAFB32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5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b="1" spc="-50" baseline="0">
                <a:solidFill>
                  <a:srgbClr val="154F8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9" y="6402900"/>
            <a:ext cx="1345372" cy="4792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29" y="6460899"/>
            <a:ext cx="1057207" cy="3605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000" b="1">
                <a:solidFill>
                  <a:srgbClr val="154F8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9" y="6402900"/>
            <a:ext cx="1345372" cy="4792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29" y="6460899"/>
            <a:ext cx="1057207" cy="3605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215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242647"/>
            <a:ext cx="3703320" cy="4626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42647"/>
            <a:ext cx="3703320" cy="4626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215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266939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003219"/>
            <a:ext cx="3703320" cy="3865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266937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003219"/>
            <a:ext cx="3703320" cy="3865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9" y="6402900"/>
            <a:ext cx="1345372" cy="4792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29" y="6460899"/>
            <a:ext cx="1057207" cy="3605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266904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66819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37" y="562789"/>
            <a:ext cx="1952258" cy="2286000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196369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5746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215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48313"/>
            <a:ext cx="7543801" cy="49659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02849" y="6448209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128249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29" y="6460899"/>
            <a:ext cx="1057207" cy="3605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9" y="6402900"/>
            <a:ext cx="1345372" cy="4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1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rgbClr val="154F86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2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2588" indent="-182563" algn="l" defTabSz="914400" rtl="0" eaLnBrk="1" latinLnBrk="0" hangingPunct="1">
        <a:lnSpc>
          <a:spcPct val="90000"/>
        </a:lnSpc>
        <a:spcBef>
          <a:spcPts val="8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tabLst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800"/>
        </a:spcBef>
        <a:spcAft>
          <a:spcPts val="400"/>
        </a:spcAft>
        <a:buClr>
          <a:schemeClr val="accent1"/>
        </a:buClr>
        <a:buFont typeface="Helvetica" pitchFamily="2" charset="0"/>
        <a:buChar char="⁃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800"/>
        </a:spcBef>
        <a:spcAft>
          <a:spcPts val="400"/>
        </a:spcAft>
        <a:buClr>
          <a:schemeClr val="accent1"/>
        </a:buClr>
        <a:buFont typeface="Helvetica" pitchFamily="2" charset="0"/>
        <a:buChar char="⁃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000"/>
              <a:t>Refactoring</a:t>
            </a:r>
            <a:endParaRPr lang="en-US" sz="7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625" dirty="0"/>
              <a:t>	Refactoring</a:t>
            </a:r>
            <a:r>
              <a:rPr lang="en-US" sz="2625" dirty="0"/>
              <a:t>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9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D034-CB25-AE4A-B0B5-467059CB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Refactoring – Video Rental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CED7C-3F00-F54C-B145-7D20D3D30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248313"/>
            <a:ext cx="7543801" cy="4965937"/>
          </a:xfrm>
        </p:spPr>
        <p:txBody>
          <a:bodyPr>
            <a:normAutofit/>
          </a:bodyPr>
          <a:lstStyle/>
          <a:p>
            <a:pPr lvl="1"/>
            <a:endParaRPr lang="en-US" b="1" dirty="0"/>
          </a:p>
          <a:p>
            <a:pPr lvl="1"/>
            <a:r>
              <a:rPr lang="en-US" b="1" dirty="0"/>
              <a:t>based on </a:t>
            </a:r>
            <a:r>
              <a:rPr lang="en-US" dirty="0"/>
              <a:t>the smells detected from Video Rental System in Exercise 3 (Day 2) ‘</a:t>
            </a:r>
            <a:r>
              <a:rPr lang="en-US" i="1" dirty="0"/>
              <a:t>Ex3.Redesign-SmellDetection</a:t>
            </a:r>
            <a:r>
              <a:rPr lang="en-US" dirty="0"/>
              <a:t>’, refactor the  Video Rental System as instructed below : </a:t>
            </a:r>
          </a:p>
          <a:p>
            <a:pPr lvl="2"/>
            <a:r>
              <a:rPr lang="en-US" dirty="0"/>
              <a:t>refactor as much as you can in the given amount of time </a:t>
            </a:r>
          </a:p>
          <a:p>
            <a:pPr lvl="3"/>
            <a:r>
              <a:rPr lang="en-US" dirty="0"/>
              <a:t>don’t worry, you are not expected to refactor all the smells</a:t>
            </a:r>
          </a:p>
          <a:p>
            <a:pPr lvl="2"/>
            <a:r>
              <a:rPr lang="en-US" dirty="0"/>
              <a:t>refactor the worst smell first </a:t>
            </a:r>
          </a:p>
          <a:p>
            <a:pPr lvl="3"/>
            <a:r>
              <a:rPr lang="en-US" dirty="0"/>
              <a:t>explain why you have performed refactoring in such order</a:t>
            </a:r>
          </a:p>
          <a:p>
            <a:pPr lvl="3"/>
            <a:r>
              <a:rPr lang="en-US" dirty="0"/>
              <a:t>indicate any assumption if there are any</a:t>
            </a:r>
          </a:p>
          <a:p>
            <a:pPr lvl="2"/>
            <a:r>
              <a:rPr lang="en-US" dirty="0"/>
              <a:t>log and explain your refactoring activity</a:t>
            </a:r>
            <a:endParaRPr lang="en-US" altLang="ko-KR" dirty="0"/>
          </a:p>
          <a:p>
            <a:pPr lvl="3"/>
            <a:r>
              <a:rPr lang="en-US" altLang="ko-KR" dirty="0">
                <a:solidFill>
                  <a:schemeClr val="tx1"/>
                </a:solidFill>
              </a:rPr>
              <a:t>such log should illustrate what changes have occurred as a result of refactoring (it can be just ‘before and after refactoring’ of the source code + simple comments on how smells are resolved)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907D0-23B3-A84A-B03C-EE61EC97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07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D034-CB25-AE4A-B0B5-467059CB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Refactoring – Video Rental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CED7C-3F00-F54C-B145-7D20D3D30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248313"/>
            <a:ext cx="7543801" cy="4965937"/>
          </a:xfrm>
        </p:spPr>
        <p:txBody>
          <a:bodyPr>
            <a:normAutofit/>
          </a:bodyPr>
          <a:lstStyle/>
          <a:p>
            <a:pPr lvl="1"/>
            <a:endParaRPr lang="en-US" b="1" dirty="0"/>
          </a:p>
          <a:p>
            <a:pPr lvl="1"/>
            <a:r>
              <a:rPr lang="en-US" dirty="0"/>
              <a:t>Video Rental System to refactor : </a:t>
            </a:r>
          </a:p>
          <a:p>
            <a:pPr lvl="2"/>
            <a:r>
              <a:rPr lang="en-US" altLang="ko-KR" dirty="0">
                <a:solidFill>
                  <a:srgbClr val="FF9300"/>
                </a:solidFill>
              </a:rPr>
              <a:t>Customer.java, Rental.java, Video.java, VRUI.java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907D0-23B3-A84A-B03C-EE61EC97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BDCC47CD-ADA5-456B-B169-143474F0FE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38822"/>
              </p:ext>
            </p:extLst>
          </p:nvPr>
        </p:nvGraphicFramePr>
        <p:xfrm>
          <a:off x="1574800" y="2624138"/>
          <a:ext cx="941388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2" imgW="941040" imgH="529200" progId="Package">
                  <p:embed/>
                </p:oleObj>
              </mc:Choice>
              <mc:Fallback>
                <p:oleObj name="포장기 셸 개체" showAsIcon="1" r:id="rId2" imgW="941040" imgH="529200" progId="Package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6023D2DC-85F8-4A1C-8D5F-8CF601BCCA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74800" y="2624138"/>
                        <a:ext cx="941388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A81FC554-21D1-4BBD-9ACA-0B487A6E99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387377"/>
              </p:ext>
            </p:extLst>
          </p:nvPr>
        </p:nvGraphicFramePr>
        <p:xfrm>
          <a:off x="3065661" y="2623698"/>
          <a:ext cx="7048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4" imgW="705600" imgH="529200" progId="Package">
                  <p:embed/>
                </p:oleObj>
              </mc:Choice>
              <mc:Fallback>
                <p:oleObj name="포장기 셸 개체" showAsIcon="1" r:id="rId4" imgW="705600" imgH="529200" progId="Package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5A8D0095-62AD-4192-AC55-ECFAFAA348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65661" y="2623698"/>
                        <a:ext cx="704850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10BE6194-12F0-4BC8-A254-CA7E31BFAF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07667"/>
              </p:ext>
            </p:extLst>
          </p:nvPr>
        </p:nvGraphicFramePr>
        <p:xfrm>
          <a:off x="4241802" y="2623698"/>
          <a:ext cx="6858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6" imgW="686160" imgH="529200" progId="Package">
                  <p:embed/>
                </p:oleObj>
              </mc:Choice>
              <mc:Fallback>
                <p:oleObj name="포장기 셸 개체" showAsIcon="1" r:id="rId6" imgW="686160" imgH="529200" progId="Package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D588B856-F251-4B82-A7A7-8B4C9A7949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41802" y="2623698"/>
                        <a:ext cx="685800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8F2300AD-D4D6-465A-A743-29FD81600E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719642"/>
              </p:ext>
            </p:extLst>
          </p:nvPr>
        </p:nvGraphicFramePr>
        <p:xfrm>
          <a:off x="5315716" y="2637306"/>
          <a:ext cx="61753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8" imgW="617400" imgH="529200" progId="Package">
                  <p:embed/>
                </p:oleObj>
              </mc:Choice>
              <mc:Fallback>
                <p:oleObj name="포장기 셸 개체" showAsIcon="1" r:id="rId8" imgW="617400" imgH="529200" progId="Package">
                  <p:embed/>
                  <p:pic>
                    <p:nvPicPr>
                      <p:cNvPr id="8" name="개체 7">
                        <a:extLst>
                          <a:ext uri="{FF2B5EF4-FFF2-40B4-BE49-F238E27FC236}">
                            <a16:creationId xmlns:a16="http://schemas.microsoft.com/office/drawing/2014/main" id="{35D42004-4AFC-41F2-A6BC-CF9D130745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15716" y="2637306"/>
                        <a:ext cx="617537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835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D034-CB25-AE4A-B0B5-467059CB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 :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CED7C-3F00-F54C-B145-7D20D3D30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248313"/>
            <a:ext cx="7543801" cy="4965937"/>
          </a:xfrm>
        </p:spPr>
        <p:txBody>
          <a:bodyPr>
            <a:normAutofit/>
          </a:bodyPr>
          <a:lstStyle/>
          <a:p>
            <a:pPr marL="361950" indent="-361950"/>
            <a:r>
              <a:rPr lang="en-US" b="1" dirty="0"/>
              <a:t>things to submit : </a:t>
            </a:r>
          </a:p>
          <a:p>
            <a:pPr marL="929195" lvl="3" indent="-361950"/>
            <a:endParaRPr lang="en-US" b="1" dirty="0"/>
          </a:p>
          <a:p>
            <a:pPr marL="657225" lvl="1" indent="-457200">
              <a:buFont typeface="+mj-lt"/>
              <a:buAutoNum type="arabicPeriod"/>
            </a:pPr>
            <a:r>
              <a:rPr lang="en-US" dirty="0">
                <a:solidFill>
                  <a:srgbClr val="154F86"/>
                </a:solidFill>
              </a:rPr>
              <a:t>refactored Video Rental System </a:t>
            </a:r>
            <a:r>
              <a:rPr lang="en-US" dirty="0"/>
              <a:t>(source codes - </a:t>
            </a:r>
            <a:r>
              <a:rPr lang="en-US" dirty="0">
                <a:solidFill>
                  <a:srgbClr val="154F86"/>
                </a:solidFill>
              </a:rPr>
              <a:t>Java</a:t>
            </a:r>
            <a:r>
              <a:rPr lang="en-US" dirty="0"/>
              <a:t> </a:t>
            </a:r>
            <a:r>
              <a:rPr lang="en-US" dirty="0">
                <a:solidFill>
                  <a:srgbClr val="154F86"/>
                </a:solidFill>
              </a:rPr>
              <a:t>files</a:t>
            </a:r>
            <a:r>
              <a:rPr lang="en-US" dirty="0"/>
              <a:t>)</a:t>
            </a:r>
          </a:p>
          <a:p>
            <a:pPr marL="384365" lvl="2" indent="0">
              <a:buNone/>
            </a:pPr>
            <a:endParaRPr lang="en-US" dirty="0"/>
          </a:p>
          <a:p>
            <a:pPr marL="657225" lvl="1" indent="-457200">
              <a:buFont typeface="+mj-lt"/>
              <a:buAutoNum type="arabicPeriod"/>
            </a:pPr>
            <a:r>
              <a:rPr lang="en-US" dirty="0">
                <a:solidFill>
                  <a:srgbClr val="154F86"/>
                </a:solidFill>
              </a:rPr>
              <a:t>report</a:t>
            </a:r>
            <a:r>
              <a:rPr lang="en-US" dirty="0"/>
              <a:t> or </a:t>
            </a:r>
            <a:r>
              <a:rPr lang="en-US" dirty="0">
                <a:solidFill>
                  <a:srgbClr val="154F86"/>
                </a:solidFill>
              </a:rPr>
              <a:t>log</a:t>
            </a:r>
            <a:r>
              <a:rPr lang="en-US" dirty="0"/>
              <a:t> of </a:t>
            </a:r>
            <a:r>
              <a:rPr lang="en-US" dirty="0">
                <a:solidFill>
                  <a:srgbClr val="FF9300"/>
                </a:solidFill>
              </a:rPr>
              <a:t>refactoring</a:t>
            </a:r>
            <a:r>
              <a:rPr lang="en-US" dirty="0"/>
              <a:t> which consists of : </a:t>
            </a:r>
          </a:p>
          <a:p>
            <a:pPr lvl="2"/>
            <a:r>
              <a:rPr lang="en-US" dirty="0"/>
              <a:t>explanation on reason for performing refactoring in such order with indicated assumption </a:t>
            </a:r>
            <a:r>
              <a:rPr lang="en-US"/>
              <a:t>if necessary </a:t>
            </a:r>
            <a:endParaRPr lang="en-US" dirty="0"/>
          </a:p>
          <a:p>
            <a:pPr lvl="2"/>
            <a:r>
              <a:rPr lang="en-US" dirty="0"/>
              <a:t>illustration on occurred change which explains how smells are resolved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907D0-23B3-A84A-B03C-EE61EC97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04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210</Words>
  <Application>Microsoft Office PowerPoint</Application>
  <PresentationFormat>On-screen Show (4:3)</PresentationFormat>
  <Paragraphs>30</Paragraphs>
  <Slides>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Retrospect</vt:lpstr>
      <vt:lpstr>포장기 셸 개체</vt:lpstr>
      <vt:lpstr>Refactoring</vt:lpstr>
      <vt:lpstr>Refactoring – Video Rental System</vt:lpstr>
      <vt:lpstr>Refactoring – Video Rental System</vt:lpstr>
      <vt:lpstr>Refactoring : Submission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2020-08-02T03:20:51Z</dcterms:created>
  <dcterms:modified xsi:type="dcterms:W3CDTF">2022-07-09T02:12:57Z</dcterms:modified>
</cp:coreProperties>
</file>