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4A00AB-C216-4292-92E8-B902CF9862DE}">
  <a:tblStyle styleId="{6C4A00AB-C216-4292-92E8-B902CF9862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fc4fc4dd1_7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fc4fc4dd1_7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fc4fc4dd1_7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fc4fc4dd1_7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fc4fc4dd1_7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fc4fc4dd1_7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fc4fc4dd1_7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fc4fc4dd1_7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fc4fc4dd1_7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fc4fc4dd1_7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fc4fc4dd1_7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fc4fc4dd1_7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fc4fc4dd1_7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fc4fc4dd1_7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fc4fc4dd1_7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fc4fc4dd1_7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fc4fc4dd1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fc4fc4dd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fc4fc4dd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fc4fc4dd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fc4fc4d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fc4fc4d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fc4fc4dd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fc4fc4dd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fc4fc4dd1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fc4fc4dd1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fc4fc4dd1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fc4fc4dd1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fc4fc4dd1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fc4fc4dd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fc4fc4dd1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fc4fc4dd1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4f0fa957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34f0fa957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fc4fc4dd1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fc4fc4dd1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fc4fc4dd1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fc4fc4dd1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fc4fc4dd1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1fc4fc4dd1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fc4fc4dd1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fc4fc4dd1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fc4fc4dd1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fc4fc4dd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fc4fc4dd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1fc4fc4dd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fc4fc4dd1_1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1fc4fc4dd1_1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fc4fc4dd1_1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1fc4fc4dd1_1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fc4fc4dd1_1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1fc4fc4dd1_1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fc4fc4dd1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fc4fc4dd1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fc4fc4dd1_7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fc4fc4dd1_7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fc4fc4dd1_7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fc4fc4dd1_7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fc4fc4dd1_7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fc4fc4dd1_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fc4fc4dd1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fc4fc4dd1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fc4fc4dd1_8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fc4fc4dd1_8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AA / B3 / 8조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 Case / System Sequence Diagram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22"/>
          <p:cNvGraphicFramePr/>
          <p:nvPr/>
        </p:nvGraphicFramePr>
        <p:xfrm>
          <a:off x="152400" y="49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{6C4A00AB-C216-4292-92E8-B902CF9862DE}</a:tableStyleId>
              </a:tblPr>
              <a:tblGrid>
                <a:gridCol w="1939675"/>
                <a:gridCol w="3842500"/>
              </a:tblGrid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 Case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9.TimeKeeping 기능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Actor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None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Purpose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Overview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Hidden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Cross Reference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Pre-Requisites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시계모드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Typical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(A):Actor, (S):System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(S) 시스템은 디스플레이에 매초 시간을 띄운다.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Alternative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None.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Exceptional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None.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2348375"/>
            <a:ext cx="4419600" cy="2795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Google Shape;115;p23"/>
          <p:cNvGraphicFramePr/>
          <p:nvPr/>
        </p:nvGraphicFramePr>
        <p:xfrm>
          <a:off x="209075" y="13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{6C4A00AB-C216-4292-92E8-B902CF9862DE}</a:tableStyleId>
              </a:tblPr>
              <a:tblGrid>
                <a:gridCol w="1156850"/>
                <a:gridCol w="4829775"/>
              </a:tblGrid>
              <a:tr h="31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 Case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10.시간설정 진입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Actor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Purpose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Overview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Evident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Cross Reference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Pre-Requisites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디바이스가 timekeeping 모드일때 진입 가능하다.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5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Typical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(A):Actor, (S):System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 사용자가 시계모드에서 B(mode)버튼을 길게 누른다.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(S) 시간설정 모드로 진입하고 초기에 0:00:00을 디스플레이한다.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 사용자가 C버튼, D버튼을 누른다.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(S) C버튼을 누르면 시간이 증가하고 D버튼을 누르면 시간이 감소한다.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 B버튼을 한번더 누른다.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(S) B버튼을 누를때 마다 M(분), S(초) 설정 모드로 넘어간다.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 S(초) 설정모드 이후 B버튼을 누른다.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(S) 시간 설정 모드를 종료하고, 설정된 값을 저장한다.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Alternative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None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Exceptional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*8. (S) 어떤 상황에서도 A버튼을 입력되면 시간 설정 모드를 종료하고, 시계모드로 돌아간다. 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8100" y="566088"/>
            <a:ext cx="2643499" cy="4011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Google Shape;121;p24"/>
          <p:cNvGraphicFramePr/>
          <p:nvPr/>
        </p:nvGraphicFramePr>
        <p:xfrm>
          <a:off x="152400" y="49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{6C4A00AB-C216-4292-92E8-B902CF9862DE}</a:tableStyleId>
              </a:tblPr>
              <a:tblGrid>
                <a:gridCol w="1939675"/>
                <a:gridCol w="3139425"/>
              </a:tblGrid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 Case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11.백라이트 On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Actor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Purpose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Overview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Evident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Cross Reference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Pre-Requisites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시계가 가동중인 경우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Typical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(A):Actor, (S):System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 : C버튼을 누른다.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(S) : 시계의 백라이트를 켠다.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(S) : 타이머를 동작하여 30초간 백라이트 버튼이 눌리지 않은경우 백라이트를 자동 종료한다.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Alternative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Line 2. (S) : 현재 백라이트가 켜진 상태라면 해당 백라이트를 끈다.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Exceptional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5200" y="509575"/>
            <a:ext cx="2952750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Google Shape;127;p25"/>
          <p:cNvGraphicFramePr/>
          <p:nvPr/>
        </p:nvGraphicFramePr>
        <p:xfrm>
          <a:off x="152400" y="5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{6C4A00AB-C216-4292-92E8-B902CF9862DE}</a:tableStyleId>
              </a:tblPr>
              <a:tblGrid>
                <a:gridCol w="1978725"/>
                <a:gridCol w="4104575"/>
              </a:tblGrid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 Case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12.타이머 설정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Actor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Purpose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Overview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Evident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Cross Reference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Pre-Requisites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타이머 기능 진입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5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Typical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(A):Actor, (S):System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 B 버튼을 길게 눌러 타이머 설정으로 진입한다.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(S) 타이머 설정 모드로 진입하고 설정 중인 시간을 표시한다.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 A, B, C, D 버튼으로 시간을 설정한다.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(S) C: 현재 숫자를 증가시킨다.</a:t>
                      </a:r>
                      <a:br>
                        <a:rPr lang="ko" sz="1000">
                          <a:solidFill>
                            <a:schemeClr val="dk1"/>
                          </a:solidFill>
                        </a:rPr>
                      </a:b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     D: 현재 숫자를 감소시킨다.</a:t>
                      </a:r>
                      <a:br>
                        <a:rPr lang="ko" sz="1000">
                          <a:solidFill>
                            <a:schemeClr val="dk1"/>
                          </a:solidFill>
                        </a:rPr>
                      </a:b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     A: 다음 숫자로 커서를 옮긴다. (시-분-초-시)</a:t>
                      </a:r>
                      <a:br>
                        <a:rPr lang="ko" sz="1000">
                          <a:solidFill>
                            <a:schemeClr val="dk1"/>
                          </a:solidFill>
                        </a:rPr>
                      </a:b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     B: 설정 종료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B 버튼(설정 종료)이 입력 될 때까지 3-4를 반복한다.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(S) 초기 시간을 설정한 시간으로 저장한다.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(S) 남은 시간을 설정한 시간으로 저장한다.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Alternative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Line 4: (S) 증가시킨 숫자가 범위를 벗어나면, 최소값으로 변경한다.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Line 4: (S) 감소시킨 숫자가 범위를 벗어나면, 최대값으로 변경한다.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Exceptional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0975" y="839450"/>
            <a:ext cx="2603500" cy="312288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5"/>
          <p:cNvSpPr txBox="1"/>
          <p:nvPr/>
        </p:nvSpPr>
        <p:spPr>
          <a:xfrm>
            <a:off x="6235700" y="-1046700"/>
            <a:ext cx="1461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A: Next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B: Mode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C: 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D: Down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" name="Google Shape;134;p26"/>
          <p:cNvGraphicFramePr/>
          <p:nvPr/>
        </p:nvGraphicFramePr>
        <p:xfrm>
          <a:off x="152400" y="49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{6C4A00AB-C216-4292-92E8-B902CF9862DE}</a:tableStyleId>
              </a:tblPr>
              <a:tblGrid>
                <a:gridCol w="1939675"/>
                <a:gridCol w="3139425"/>
              </a:tblGrid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 Case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13.타이머 시작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Actor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Purpose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Overview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Evident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Cross Reference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Pre-Requisites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타이머 기능 진입 &amp; 타이머 작동 중이 아님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Typical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(A):Actor, (S):System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 타이머를 시작한다.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(S) 남은 시간을 불러온다.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(S) 남은 시간만큼 타이머를 작동시킨다.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Alternative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Exceptional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Line 3: (S) 남은 시간이 0초라면, 아무 일도 하지 않는다.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3900" y="152400"/>
            <a:ext cx="3600450" cy="470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 txBox="1"/>
          <p:nvPr/>
        </p:nvSpPr>
        <p:spPr>
          <a:xfrm>
            <a:off x="6235700" y="-1046700"/>
            <a:ext cx="1461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B: Mode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C: Start/Stop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D: Reset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6851" y="1840625"/>
            <a:ext cx="5469000" cy="402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Google Shape;142;p27"/>
          <p:cNvGraphicFramePr/>
          <p:nvPr/>
        </p:nvGraphicFramePr>
        <p:xfrm>
          <a:off x="152400" y="49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{6C4A00AB-C216-4292-92E8-B902CF9862DE}</a:tableStyleId>
              </a:tblPr>
              <a:tblGrid>
                <a:gridCol w="1939675"/>
                <a:gridCol w="3139425"/>
              </a:tblGrid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 Case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13.타이머 초기화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Actor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Purpose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Overview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Evident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Cross Reference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Pre-Requisites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타이머 기능 진입 &amp; 타이머 작동 중이 아님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Typical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(A):Actor, (S):System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 타이머를 초기화한다.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(S) 초기 시간을 불러온다.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(S) 남은 시간을 초기 시간으로 설정한다.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Alternative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Exceptional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Line 2: (S) 초기 시간이 저장되어있지 않다면, 기본 값으로 1분 0초로 설정한다.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3900" y="152400"/>
            <a:ext cx="3343275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Google Shape;148;p28"/>
          <p:cNvGraphicFramePr/>
          <p:nvPr/>
        </p:nvGraphicFramePr>
        <p:xfrm>
          <a:off x="152400" y="49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{6C4A00AB-C216-4292-92E8-B902CF9862DE}</a:tableStyleId>
              </a:tblPr>
              <a:tblGrid>
                <a:gridCol w="1939675"/>
                <a:gridCol w="3139425"/>
              </a:tblGrid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 Case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14.타이머 일시정지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Actor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Purpose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Overview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Evident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Cross Reference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Pre-Requisites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타이머 기능 진입 &amp; 타이머 작동 중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Typical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(A):Actor, (S):System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" sz="1000"/>
                        <a:t>(A) 타이머를 일시정지한다.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" sz="1000"/>
                        <a:t>(S) 작동 중인 타이머를 정지 시킨다.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" sz="1000"/>
                        <a:t>(S) 남은 시간을 저장한다.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Alternative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Exceptional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9050" y="618538"/>
            <a:ext cx="3086100" cy="35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0276" y="1505375"/>
            <a:ext cx="5606626" cy="435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Google Shape;155;p29"/>
          <p:cNvGraphicFramePr/>
          <p:nvPr/>
        </p:nvGraphicFramePr>
        <p:xfrm>
          <a:off x="152400" y="49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{6C4A00AB-C216-4292-92E8-B902CF9862DE}</a:tableStyleId>
              </a:tblPr>
              <a:tblGrid>
                <a:gridCol w="1939675"/>
                <a:gridCol w="3139425"/>
              </a:tblGrid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 Case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15.타이머 알림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Actor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None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Purpose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Overview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Hidden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Cross Reference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Pre-Requisites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타이머가 종료되는 순간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Typical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(A):Actor, (S):System</a:t>
                      </a:r>
                      <a:br>
                        <a:rPr lang="ko" sz="1000">
                          <a:solidFill>
                            <a:schemeClr val="dk1"/>
                          </a:solidFill>
                        </a:rPr>
                      </a:br>
                      <a:r>
                        <a:rPr lang="ko" sz="1000">
                          <a:solidFill>
                            <a:schemeClr val="dk1"/>
                          </a:solidFill>
                        </a:rPr>
                        <a:t>1. (S) 알림을 시작한다.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Alternative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Exceptional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Google Shape;160;p30"/>
          <p:cNvGraphicFramePr/>
          <p:nvPr/>
        </p:nvGraphicFramePr>
        <p:xfrm>
          <a:off x="152400" y="49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{6C4A00AB-C216-4292-92E8-B902CF9862DE}</a:tableStyleId>
              </a:tblPr>
              <a:tblGrid>
                <a:gridCol w="1939675"/>
                <a:gridCol w="3753725"/>
              </a:tblGrid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 Case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16.알람 설정 기능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Actor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User / Evident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Purpose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Overview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Primary and Casual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Cross Reference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System Functions: R3.1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 Case: “알람 설정 기능”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Pre-Requisites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알람 기능 진입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Typical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(A):Actor, (S):System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 </a:t>
                      </a:r>
                      <a:r>
                        <a:rPr lang="ko" sz="1000"/>
                        <a:t>Mode(B) 버튼을 통해 알람 기능에 진입한다.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 </a:t>
                      </a:r>
                      <a:r>
                        <a:rPr lang="ko" sz="1000"/>
                        <a:t>+(C) 버튼으로 원하는 시간대의 알람을 설정한다.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 </a:t>
                      </a:r>
                      <a:r>
                        <a:rPr lang="ko" sz="1000"/>
                        <a:t>확인(A) 버튼을 통해 알람을 설정한다.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Alternative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Exceptional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2~3 : 확인(A) 버튼을 누르지 않고 Mode(B) 버튼을 누를 시 알람을 저장하지 않는다.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1" name="Google Shape;161;p30"/>
          <p:cNvSpPr txBox="1"/>
          <p:nvPr/>
        </p:nvSpPr>
        <p:spPr>
          <a:xfrm>
            <a:off x="6140275" y="458675"/>
            <a:ext cx="2710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A:</a:t>
            </a:r>
            <a:r>
              <a:rPr lang="ko">
                <a:solidFill>
                  <a:schemeClr val="dk1"/>
                </a:solidFill>
              </a:rPr>
              <a:t>확인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B:모드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C:+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D:</a:t>
            </a:r>
            <a:r>
              <a:rPr lang="ko">
                <a:solidFill>
                  <a:schemeClr val="dk1"/>
                </a:solidFill>
              </a:rPr>
              <a:t>활/비활</a:t>
            </a:r>
            <a:endParaRPr/>
          </a:p>
        </p:txBody>
      </p:sp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7175" y="1607425"/>
            <a:ext cx="2216986" cy="279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4889" y="111025"/>
            <a:ext cx="486017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Google Shape;168;p31"/>
          <p:cNvGraphicFramePr/>
          <p:nvPr/>
        </p:nvGraphicFramePr>
        <p:xfrm>
          <a:off x="152400" y="49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{6C4A00AB-C216-4292-92E8-B902CF9862DE}</a:tableStyleId>
              </a:tblPr>
              <a:tblGrid>
                <a:gridCol w="1939675"/>
                <a:gridCol w="3139425"/>
              </a:tblGrid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 Case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17.알람설정 시간이 되면 알람이 울린다.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Actor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None</a:t>
                      </a:r>
                      <a:r>
                        <a:rPr lang="ko" sz="1000"/>
                        <a:t> / Hidden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Purpose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Overview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Primary and Casual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Cross Reference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System Functions: R3.2.1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 Case: “</a:t>
                      </a:r>
                      <a:r>
                        <a:rPr lang="ko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알람설정 시간이 되면 알람이 울린다.</a:t>
                      </a:r>
                      <a:r>
                        <a:rPr lang="ko" sz="1000"/>
                        <a:t>”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Pre-Requisites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알람이 설정 되어 있고 활성화 되어야 함.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Typical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(A):Actor, (S):System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" sz="1000"/>
                        <a:t>(S) 활성화된 알람 시간이 되면  buzzer를 울린다.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Alternative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Exceptional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r>
                        <a:rPr lang="ko" sz="1000"/>
                        <a:t> : 알람 시간이 됐어도 비활성화 상태면 buzzer를 울리지 않는다.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60;p14"/>
          <p:cNvGraphicFramePr/>
          <p:nvPr/>
        </p:nvGraphicFramePr>
        <p:xfrm>
          <a:off x="152400" y="49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{6C4A00AB-C216-4292-92E8-B902CF9862DE}</a:tableStyleId>
              </a:tblPr>
              <a:tblGrid>
                <a:gridCol w="1939675"/>
                <a:gridCol w="3139425"/>
              </a:tblGrid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 Case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1.Timeout 기능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Actor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None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Purpose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Overview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Hidden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Cross Reference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Pre-Requisites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설정상태 진입시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Typical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(A):Actor, (S):System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" sz="1000"/>
                        <a:t>(S) : 마지막 입력 기준으로 3분 Timer 동작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" sz="1000"/>
                        <a:t>(S) : 3분이 경과되면 설정 진입 전 모드로 이동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Alternative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Exceptional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0925" y="1388450"/>
            <a:ext cx="3607699" cy="2366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Google Shape;173;p32"/>
          <p:cNvGraphicFramePr/>
          <p:nvPr/>
        </p:nvGraphicFramePr>
        <p:xfrm>
          <a:off x="152400" y="49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{6C4A00AB-C216-4292-92E8-B902CF9862DE}</a:tableStyleId>
              </a:tblPr>
              <a:tblGrid>
                <a:gridCol w="1661275"/>
                <a:gridCol w="2688850"/>
              </a:tblGrid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 Case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18.알람설정은 4개까지 가능하다.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Actor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User</a:t>
                      </a:r>
                      <a:r>
                        <a:rPr lang="ko" sz="1000"/>
                        <a:t> / Evident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Purpose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Overview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Primary and Casual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Cross Reference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System Functions: R3.3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 Case: “</a:t>
                      </a:r>
                      <a:r>
                        <a:rPr lang="ko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알람설정은 4개까지 가능하다.</a:t>
                      </a:r>
                      <a:r>
                        <a:rPr lang="ko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ko" sz="1000"/>
                        <a:t>”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Pre-Requisites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Typical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(A):Actor, (S):System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(S) </a:t>
                      </a:r>
                      <a:r>
                        <a:rPr lang="ko" sz="1000"/>
                        <a:t>최대 4개의 알람까지 설정할 수 있다.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Alternative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Exceptional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250" y="1472713"/>
            <a:ext cx="4336674" cy="2168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" name="Google Shape;179;p33"/>
          <p:cNvGraphicFramePr/>
          <p:nvPr/>
        </p:nvGraphicFramePr>
        <p:xfrm>
          <a:off x="152400" y="49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{6C4A00AB-C216-4292-92E8-B902CF9862DE}</a:tableStyleId>
              </a:tblPr>
              <a:tblGrid>
                <a:gridCol w="1939675"/>
                <a:gridCol w="3139425"/>
              </a:tblGrid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 Case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19.알람을 활성화/비활성화 할 수 있다.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Actor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User / Evident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Purpose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Overview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Primary and Casual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Cross Reference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System Functions: R3.4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 Case: “</a:t>
                      </a:r>
                      <a:r>
                        <a:rPr lang="ko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알람을 활성화/비활성화 할 수 있다.</a:t>
                      </a:r>
                      <a:r>
                        <a:rPr lang="ko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ko" sz="1000"/>
                        <a:t>”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Pre-Requisites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Typical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(A):Actor, (S):System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 각 알람에서 D버튼을 1초이상 길게 누른다.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(S)각 알람에서 D버튼이 1초이상 길게 입력되면 알람 상태가 변경된다.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Alternative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Exceptional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80" name="Google Shape;1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5125" y="545075"/>
            <a:ext cx="30861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" name="Google Shape;185;p34"/>
          <p:cNvGraphicFramePr/>
          <p:nvPr/>
        </p:nvGraphicFramePr>
        <p:xfrm>
          <a:off x="152400" y="49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{6C4A00AB-C216-4292-92E8-B902CF9862DE}</a:tableStyleId>
              </a:tblPr>
              <a:tblGrid>
                <a:gridCol w="1939675"/>
                <a:gridCol w="3139425"/>
              </a:tblGrid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 Case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21.알람을 제거할 수 있다.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Actor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User / Evident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Purpose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Overview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Evident / Hidden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Cross Reference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Pre-Requisites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Typical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(A):Actor, (S):System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Alternative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 각 알람에서 A버튼을 1초이상 길게 누른다.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(S)각 알람에서 A버튼이 1초이상 길게 입력되면 알람이 제거(비활성화&amp;초기화) 된다. 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Exceptional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6" name="Google Shape;186;p34"/>
          <p:cNvSpPr txBox="1"/>
          <p:nvPr/>
        </p:nvSpPr>
        <p:spPr>
          <a:xfrm>
            <a:off x="5579850" y="123425"/>
            <a:ext cx="1275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A:</a:t>
            </a:r>
            <a:r>
              <a:rPr lang="ko">
                <a:solidFill>
                  <a:schemeClr val="dk1"/>
                </a:solidFill>
              </a:rPr>
              <a:t>확인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B:모드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C:+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D:</a:t>
            </a:r>
            <a:r>
              <a:rPr lang="ko">
                <a:solidFill>
                  <a:schemeClr val="dk1"/>
                </a:solidFill>
              </a:rPr>
              <a:t>활/비활</a:t>
            </a:r>
            <a:endParaRPr/>
          </a:p>
        </p:txBody>
      </p:sp>
      <p:pic>
        <p:nvPicPr>
          <p:cNvPr id="187" name="Google Shape;18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7225" y="1170125"/>
            <a:ext cx="2962275" cy="35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452" y="187375"/>
            <a:ext cx="739984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" name="Google Shape;193;p35"/>
          <p:cNvGraphicFramePr/>
          <p:nvPr/>
        </p:nvGraphicFramePr>
        <p:xfrm>
          <a:off x="152400" y="49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{6C4A00AB-C216-4292-92E8-B902CF9862DE}</a:tableStyleId>
              </a:tblPr>
              <a:tblGrid>
                <a:gridCol w="1939675"/>
                <a:gridCol w="3139425"/>
              </a:tblGrid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 Case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22.도시선택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Actor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User / Evident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Purpose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Overview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Evident / Hidden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Cross Reference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System Functions: R4.1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Pre-Requisites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WorldTime 기능 진입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Typical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(A):Actor, (S):System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 WorldTime 기능에서 확인할 도시를 선택한다.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(S) WorldTime 기능에서 선택된 도시에 대한 시간을 출력한다.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Alternative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Exceptional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94" name="Google Shape;19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3000" y="637588"/>
            <a:ext cx="3105150" cy="3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171" y="120550"/>
            <a:ext cx="554905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0" name="Google Shape;200;p36"/>
          <p:cNvGraphicFramePr/>
          <p:nvPr/>
        </p:nvGraphicFramePr>
        <p:xfrm>
          <a:off x="152400" y="49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{6C4A00AB-C216-4292-92E8-B902CF9862DE}</a:tableStyleId>
              </a:tblPr>
              <a:tblGrid>
                <a:gridCol w="1939675"/>
                <a:gridCol w="3139425"/>
              </a:tblGrid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 Case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23.도시 시간 갱신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Actor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None / Hidden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Purpose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Overview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Evident / Hidden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Cross Reference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Pre-Requisites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WorldTime 기능 진입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Typical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(A):Actor, (S):System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S: 1초마다 화면을 갱신한다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Alternative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Exceptional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아래는 temp</a:t>
            </a:r>
            <a:endParaRPr/>
          </a:p>
        </p:txBody>
      </p:sp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" name="Google Shape;211;p38"/>
          <p:cNvGraphicFramePr/>
          <p:nvPr/>
        </p:nvGraphicFramePr>
        <p:xfrm>
          <a:off x="152400" y="49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{6C4A00AB-C216-4292-92E8-B902CF9862DE}</a:tableStyleId>
              </a:tblPr>
              <a:tblGrid>
                <a:gridCol w="1939675"/>
                <a:gridCol w="3139425"/>
              </a:tblGrid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 Case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Actor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Purpose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Overview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Evident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Cross Reference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Pre-Requisites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Typical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(A):Actor, (S):System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Alternative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Exceptional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" name="Google Shape;216;p39"/>
          <p:cNvGraphicFramePr/>
          <p:nvPr/>
        </p:nvGraphicFramePr>
        <p:xfrm>
          <a:off x="152400" y="49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{6C4A00AB-C216-4292-92E8-B902CF9862DE}</a:tableStyleId>
              </a:tblPr>
              <a:tblGrid>
                <a:gridCol w="1939675"/>
                <a:gridCol w="3139425"/>
              </a:tblGrid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 Case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Actor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Purpose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Overview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Evident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Cross Reference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Pre-Requisites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Typical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(A):Actor, (S):System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Alternative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Exceptional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" name="Google Shape;221;p40"/>
          <p:cNvGraphicFramePr/>
          <p:nvPr/>
        </p:nvGraphicFramePr>
        <p:xfrm>
          <a:off x="152400" y="49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{6C4A00AB-C216-4292-92E8-B902CF9862DE}</a:tableStyleId>
              </a:tblPr>
              <a:tblGrid>
                <a:gridCol w="1939675"/>
                <a:gridCol w="3139425"/>
              </a:tblGrid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 Case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18.알람이 울릴때 유저가 버튼을 누르지 않으면 3분 후 알람이 꺼진다.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Actor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Watch / Hidden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Purpose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Overview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Primary and Casual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Cross Reference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System Functions: R0.6.1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 Case: “</a:t>
                      </a:r>
                      <a:r>
                        <a:rPr lang="ko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알람이 울릴때 유저가 버튼을 누르지 않으면 3분 후 알람이 꺼진다. </a:t>
                      </a:r>
                      <a:r>
                        <a:rPr lang="ko" sz="1000"/>
                        <a:t>”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Pre-Requisites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알람이 울리고 있어야 함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Typical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(A):Actor, (S):System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(S) </a:t>
                      </a:r>
                      <a:r>
                        <a:rPr lang="ko" sz="1000"/>
                        <a:t>알람이 울린지 3분이 되어도 안꺼지면 자동으로 종료한다.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Alternative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Exceptional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2" name="Google Shape;222;p40"/>
          <p:cNvSpPr txBox="1"/>
          <p:nvPr/>
        </p:nvSpPr>
        <p:spPr>
          <a:xfrm>
            <a:off x="6094200" y="999450"/>
            <a:ext cx="2710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A:</a:t>
            </a:r>
            <a:r>
              <a:rPr lang="ko">
                <a:solidFill>
                  <a:schemeClr val="dk1"/>
                </a:solidFill>
              </a:rPr>
              <a:t>확인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B:모드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C:+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D:</a:t>
            </a:r>
            <a:r>
              <a:rPr lang="ko">
                <a:solidFill>
                  <a:schemeClr val="dk1"/>
                </a:solidFill>
              </a:rPr>
              <a:t>활/비활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" name="Google Shape;227;p41"/>
          <p:cNvGraphicFramePr/>
          <p:nvPr/>
        </p:nvGraphicFramePr>
        <p:xfrm>
          <a:off x="152400" y="49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{6C4A00AB-C216-4292-92E8-B902CF9862DE}</a:tableStyleId>
              </a:tblPr>
              <a:tblGrid>
                <a:gridCol w="1939675"/>
                <a:gridCol w="3139425"/>
              </a:tblGrid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 Case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24.알람이 울릴때 버튼을 누르면 알람이 꺼진다.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Actor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User / Evident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Purpose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Overview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Primary and Casual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Cross Reference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System Functions: R0.6.2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 Case: “</a:t>
                      </a:r>
                      <a:r>
                        <a:rPr lang="ko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알람이 울릴때 버튼을 누르면 알람이 꺼진다. </a:t>
                      </a:r>
                      <a:r>
                        <a:rPr lang="ko" sz="1000"/>
                        <a:t>”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Pre-Requisites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알람이 울리고 있어야 함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Typical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(A):Actor, (S):System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 </a:t>
                      </a:r>
                      <a:r>
                        <a:rPr lang="ko" sz="1000"/>
                        <a:t>알람이 울릴때 아무 버튼을 누르면 꺼진다.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Alternative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Exceptional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8" name="Google Shape;228;p41"/>
          <p:cNvSpPr txBox="1"/>
          <p:nvPr/>
        </p:nvSpPr>
        <p:spPr>
          <a:xfrm>
            <a:off x="5510750" y="123425"/>
            <a:ext cx="2710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A:</a:t>
            </a:r>
            <a:r>
              <a:rPr lang="ko">
                <a:solidFill>
                  <a:schemeClr val="dk1"/>
                </a:solidFill>
              </a:rPr>
              <a:t>확인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B:모드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C:+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D:</a:t>
            </a:r>
            <a:r>
              <a:rPr lang="ko">
                <a:solidFill>
                  <a:schemeClr val="dk1"/>
                </a:solidFill>
              </a:rPr>
              <a:t>활/비활</a:t>
            </a:r>
            <a:endParaRPr/>
          </a:p>
        </p:txBody>
      </p:sp>
      <p:pic>
        <p:nvPicPr>
          <p:cNvPr id="229" name="Google Shape;22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500" y="1122925"/>
            <a:ext cx="3017851" cy="366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5"/>
          <p:cNvGraphicFramePr/>
          <p:nvPr/>
        </p:nvGraphicFramePr>
        <p:xfrm>
          <a:off x="152400" y="49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{6C4A00AB-C216-4292-92E8-B902CF9862DE}</a:tableStyleId>
              </a:tblPr>
              <a:tblGrid>
                <a:gridCol w="1939675"/>
                <a:gridCol w="3006225"/>
              </a:tblGrid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 Case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2.시간표시 format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Actor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None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Purpose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Overview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Hidden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Cross Reference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Pre-Requisites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TimeKeeping모드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Typical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(A):Actor, (S):System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(S) : 부팅 후 TimeKeeping 모드 활성화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Alternative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Exceptional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700" y="152400"/>
            <a:ext cx="3740900" cy="3723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" name="Google Shape;234;p42"/>
          <p:cNvGraphicFramePr/>
          <p:nvPr/>
        </p:nvGraphicFramePr>
        <p:xfrm>
          <a:off x="196825" y="51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{6C4A00AB-C216-4292-92E8-B902CF9862DE}</a:tableStyleId>
              </a:tblPr>
              <a:tblGrid>
                <a:gridCol w="2252175"/>
                <a:gridCol w="3645200"/>
              </a:tblGrid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 Case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20.알람을 추가할 수 있다.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Actor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User / Evident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Purpose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Overview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Evident / Hidden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Cross Reference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System Functions: R3.5.1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Use Case: “</a:t>
                      </a:r>
                      <a:r>
                        <a:rPr lang="ko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알람을 추가할 수 있다.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”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Pre-Requisites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Typical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(A):Actor, (S):System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 Mode(B) 버튼을 통해 알람 기능에 진입한다.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 +(C) 버튼으로 원하는 시간대의 알람을 설정한다.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 확인(A) 버튼을 통해 알람을 설정한다.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Alternative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Exceptional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35" name="Google Shape;23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0975" y="898050"/>
            <a:ext cx="2745000" cy="31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" name="Google Shape;240;p43"/>
          <p:cNvGraphicFramePr/>
          <p:nvPr/>
        </p:nvGraphicFramePr>
        <p:xfrm>
          <a:off x="3513250" y="2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{6C4A00AB-C216-4292-92E8-B902CF9862DE}</a:tableStyleId>
              </a:tblPr>
              <a:tblGrid>
                <a:gridCol w="3127825"/>
              </a:tblGrid>
              <a:tr h="35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Watch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243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+nextMode()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+cancel()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+confirmAlarm()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+setTimerMode()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+changeNumber()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+nextSettingNumber()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+lightSwitch()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+setTimerTime()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+PauseTimer()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+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AlarmOnOff()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+RemoveAlarm()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+TrunOffAlarm()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+SelectCity()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+PressAnyButton()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+AlarmOnOff()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+RemoveAlarm()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+TrunOffAlarm()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1" name="Google Shape;241;p43"/>
          <p:cNvGraphicFramePr/>
          <p:nvPr/>
        </p:nvGraphicFramePr>
        <p:xfrm>
          <a:off x="186975" y="2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{6C4A00AB-C216-4292-92E8-B902CF9862DE}</a:tableStyleId>
              </a:tblPr>
              <a:tblGrid>
                <a:gridCol w="3127825"/>
              </a:tblGrid>
              <a:tr h="207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Watch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20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+pressButton()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+pressLongButton()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2" name="Google Shape;242;p43"/>
          <p:cNvGraphicFramePr/>
          <p:nvPr/>
        </p:nvGraphicFramePr>
        <p:xfrm>
          <a:off x="186975" y="326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{6C4A00AB-C216-4292-92E8-B902CF9862DE}</a:tableStyleId>
              </a:tblPr>
              <a:tblGrid>
                <a:gridCol w="2202425"/>
              </a:tblGrid>
              <a:tr h="13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Essential Use Case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13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3.모드전환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4.취소 버튼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3" name="Google Shape;243;p43"/>
          <p:cNvGraphicFramePr/>
          <p:nvPr/>
        </p:nvGraphicFramePr>
        <p:xfrm>
          <a:off x="3026575" y="326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{6C4A00AB-C216-4292-92E8-B902CF9862DE}</a:tableStyleId>
              </a:tblPr>
              <a:tblGrid>
                <a:gridCol w="2202425"/>
              </a:tblGrid>
              <a:tr h="13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Operation In sequence diagram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13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+pressButton()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+pressLongButton()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44" name="Google Shape;244;p43"/>
          <p:cNvCxnSpPr/>
          <p:nvPr/>
        </p:nvCxnSpPr>
        <p:spPr>
          <a:xfrm>
            <a:off x="2330325" y="3729900"/>
            <a:ext cx="6789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43"/>
          <p:cNvCxnSpPr/>
          <p:nvPr/>
        </p:nvCxnSpPr>
        <p:spPr>
          <a:xfrm flipH="1" rot="10800000">
            <a:off x="2351325" y="3750950"/>
            <a:ext cx="594900" cy="15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46" name="Google Shape;246;p43"/>
          <p:cNvGraphicFramePr/>
          <p:nvPr/>
        </p:nvGraphicFramePr>
        <p:xfrm>
          <a:off x="5950175" y="326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{6C4A00AB-C216-4292-92E8-B902CF9862DE}</a:tableStyleId>
              </a:tblPr>
              <a:tblGrid>
                <a:gridCol w="2202425"/>
              </a:tblGrid>
              <a:tr h="13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Method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13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+nextMode()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+cancel()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+confirmAlarm()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+setTimerMode()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+changeNumber()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+nextSettingNumber()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+lightSwitch()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+setTimerTime()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+PauseTimer()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+pressButton()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+pressLongButton()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+PressAFor1Sec()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+SelectCity()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+PressAnyButton()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47" name="Google Shape;247;p43"/>
          <p:cNvCxnSpPr/>
          <p:nvPr/>
        </p:nvCxnSpPr>
        <p:spPr>
          <a:xfrm>
            <a:off x="5157500" y="3729900"/>
            <a:ext cx="8118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43"/>
          <p:cNvCxnSpPr/>
          <p:nvPr/>
        </p:nvCxnSpPr>
        <p:spPr>
          <a:xfrm>
            <a:off x="5157500" y="3729900"/>
            <a:ext cx="811800" cy="1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43"/>
          <p:cNvCxnSpPr/>
          <p:nvPr/>
        </p:nvCxnSpPr>
        <p:spPr>
          <a:xfrm>
            <a:off x="5157500" y="3729900"/>
            <a:ext cx="825900" cy="3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4" name="Google Shape;254;p44"/>
          <p:cNvGraphicFramePr/>
          <p:nvPr/>
        </p:nvGraphicFramePr>
        <p:xfrm>
          <a:off x="225925" y="9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{6C4A00AB-C216-4292-92E8-B902CF9862DE}</a:tableStyleId>
              </a:tblPr>
              <a:tblGrid>
                <a:gridCol w="2413000"/>
                <a:gridCol w="2413000"/>
                <a:gridCol w="2413000"/>
              </a:tblGrid>
              <a:tr h="21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System Function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Essential Use Case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Operation in sequence diagram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12400"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Common</a:t>
                      </a:r>
                      <a:endParaRPr sz="6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모드전환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nextMode()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124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취소 버튼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cancel()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124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알림 종료 기능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confirmAlarm()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124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백라이트 On</a:t>
                      </a:r>
                      <a:endParaRPr sz="6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lightSwitch()</a:t>
                      </a:r>
                      <a:endParaRPr sz="6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Set Timer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시간설정 진입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setTimerMode()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2400"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Timer</a:t>
                      </a:r>
                      <a:endParaRPr sz="6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타이머 설정</a:t>
                      </a:r>
                      <a:endParaRPr sz="6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setTimerTime()</a:t>
                      </a:r>
                      <a:endParaRPr sz="6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124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타이머 시작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startTimer()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124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타이머 초기화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resetTimer()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124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타이머 일시정지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PauseTimer()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12400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Alarm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알람 설정 기능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AlarmOnOff()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124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알람을 활성화/비활성화 할 수 있다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RemoveAlarm()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124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알람을 제거할 수 있다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RemoveAlarm()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1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World Time</a:t>
                      </a:r>
                      <a:endParaRPr sz="6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도시선택</a:t>
                      </a:r>
                      <a:endParaRPr sz="6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SelectCity()</a:t>
                      </a:r>
                      <a:endParaRPr sz="6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1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575" y="152400"/>
            <a:ext cx="516651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Google Shape;72;p16"/>
          <p:cNvGraphicFramePr/>
          <p:nvPr/>
        </p:nvGraphicFramePr>
        <p:xfrm>
          <a:off x="152400" y="49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{6C4A00AB-C216-4292-92E8-B902CF9862DE}</a:tableStyleId>
              </a:tblPr>
              <a:tblGrid>
                <a:gridCol w="1939675"/>
                <a:gridCol w="3139425"/>
              </a:tblGrid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 Case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3.모드전환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Actor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Purpose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Overview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Evident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Cross Reference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Pre-Requisites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설정모드가 아닌경우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Typical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(A):Actor, (S):System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 : 모드버튼을 동작한다.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(S) : 현재모드의 다음 모드로 진입한다.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Alternative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Exceptional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Line 2.(S) : 현재모드가 설정모드인 경우 해당 설정내용을 취소하고 이전모드로 돌아간다.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9825" y="152400"/>
            <a:ext cx="276808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3163" y="1062513"/>
            <a:ext cx="5972175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Google Shape;79;p17"/>
          <p:cNvGraphicFramePr/>
          <p:nvPr/>
        </p:nvGraphicFramePr>
        <p:xfrm>
          <a:off x="152400" y="49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{6C4A00AB-C216-4292-92E8-B902CF9862DE}</a:tableStyleId>
              </a:tblPr>
              <a:tblGrid>
                <a:gridCol w="1939675"/>
                <a:gridCol w="3139425"/>
              </a:tblGrid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 Case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4.취소 버튼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Actor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Purpose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Overview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Evident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Cross Reference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Pre-Requisites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설정모드에 진입한 경우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Typical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(A):Actor, (S):System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 : 취소버튼을 동작한다.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(S) : 취소가 가능한 모드인지 확인한다.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(S) : 진입 전 모드로 돌아간다.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Alternative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Exceptional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Line 2: (S) : 취소가 불가능한 모드인 경우 아무 동작도 하지 않는다.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3900" y="152400"/>
            <a:ext cx="3448050" cy="41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8825" y="1170125"/>
            <a:ext cx="6372924" cy="400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Google Shape;86;p18"/>
          <p:cNvGraphicFramePr/>
          <p:nvPr/>
        </p:nvGraphicFramePr>
        <p:xfrm>
          <a:off x="152400" y="49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{6C4A00AB-C216-4292-92E8-B902CF9862DE}</a:tableStyleId>
              </a:tblPr>
              <a:tblGrid>
                <a:gridCol w="1939675"/>
                <a:gridCol w="3139425"/>
              </a:tblGrid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 Case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5.배터리방전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Actor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None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Purpose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Overview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Hidden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Cross Reference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Pre-Requisites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시계가 가동중인 경우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Typical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(A):Actor, (S):System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(S) : 배터리가 0.5%미만인 경우 System을 종료한다.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Alternative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Exceptional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oogle Shape;91;p19"/>
          <p:cNvGraphicFramePr/>
          <p:nvPr/>
        </p:nvGraphicFramePr>
        <p:xfrm>
          <a:off x="152400" y="49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{6C4A00AB-C216-4292-92E8-B902CF9862DE}</a:tableStyleId>
              </a:tblPr>
              <a:tblGrid>
                <a:gridCol w="1939675"/>
                <a:gridCol w="3139425"/>
              </a:tblGrid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 Case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6.배터리 경고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Actor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None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Purpose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Overview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Hidden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Cross Reference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Pre-Requisites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시계가 가동중인 경우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Typical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(A):Actor, (S):System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(S) : 1분 간격으로 배터리 잔량을 확인한다.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(S) : 배터리 잔량이 1%이하인 경우 화면에 표시한다.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Alternative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Line 2. (S) 배터리 잔량이 1%초과인 경우 아무동작도 하지 않는다.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Exceptional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20"/>
          <p:cNvGraphicFramePr/>
          <p:nvPr/>
        </p:nvGraphicFramePr>
        <p:xfrm>
          <a:off x="152400" y="49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{6C4A00AB-C216-4292-92E8-B902CF9862DE}</a:tableStyleId>
              </a:tblPr>
              <a:tblGrid>
                <a:gridCol w="1939675"/>
                <a:gridCol w="3139425"/>
              </a:tblGrid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 Case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7.자동 알림 종료 기능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Actor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None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Purpose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Overview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Hidden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Cross Reference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Pre-Requisites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알림이 울리고 있는 상태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Typical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(A):Actor, (S):System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(S) : 알림이 울리는 상황에서 타이머를 동작한다.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(S) : 3분동안 아무 동작이 없는경우 자동으로 타이머를 종료한다.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Alternative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Line 2. 3분이내에 사용자의 동작이 감지되면 타이머를 종료한다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Exceptional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oogle Shape;101;p21"/>
          <p:cNvGraphicFramePr/>
          <p:nvPr/>
        </p:nvGraphicFramePr>
        <p:xfrm>
          <a:off x="152400" y="49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{6C4A00AB-C216-4292-92E8-B902CF9862DE}</a:tableStyleId>
              </a:tblPr>
              <a:tblGrid>
                <a:gridCol w="1939675"/>
                <a:gridCol w="3139425"/>
              </a:tblGrid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 Case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8.알림 종료 기능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Actor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Purpose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Overview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Evident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Cross Reference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Pre-Requisites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알림이 울리고 있을 때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Typical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(A):Actor, (S):System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 : 알림이 울릴 때 버튼을 동작한다.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(S) : 알림이 울리고 있는 상태이면 해당 버튼 동작은 하지 않고 알림을 종료한다.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Alternative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Exceptional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3900" y="152400"/>
            <a:ext cx="2857500" cy="40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5000" y="2620525"/>
            <a:ext cx="3589250" cy="235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700" y="884300"/>
            <a:ext cx="4411301" cy="389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