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5" r:id="rId4"/>
    <p:sldId id="356" r:id="rId5"/>
    <p:sldId id="338" r:id="rId6"/>
    <p:sldId id="339" r:id="rId7"/>
    <p:sldId id="340" r:id="rId8"/>
    <p:sldId id="290" r:id="rId9"/>
    <p:sldId id="341" r:id="rId10"/>
    <p:sldId id="347" r:id="rId11"/>
    <p:sldId id="358" r:id="rId12"/>
    <p:sldId id="348" r:id="rId13"/>
    <p:sldId id="350" r:id="rId14"/>
    <p:sldId id="351" r:id="rId15"/>
    <p:sldId id="352" r:id="rId16"/>
    <p:sldId id="306" r:id="rId17"/>
    <p:sldId id="353" r:id="rId18"/>
    <p:sldId id="307" r:id="rId19"/>
    <p:sldId id="357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28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3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62AE-718A-41C8-AC00-9256FC6C8D0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04AF-DB79-49CE-A9AC-DB940DD3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7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5731F-F175-4CE3-98F7-76D4B7CF30E5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58A4-1B63-48AC-A45C-1690B87C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1" y="1"/>
            <a:ext cx="4200994" cy="57048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335780"/>
            <a:ext cx="12192000" cy="25222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39" y="437520"/>
            <a:ext cx="1670909" cy="19494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 userDrawn="1"/>
        </p:nvSpPr>
        <p:spPr>
          <a:xfrm>
            <a:off x="169986" y="4465687"/>
            <a:ext cx="11877233" cy="2232248"/>
          </a:xfrm>
          <a:prstGeom prst="roundRect">
            <a:avLst>
              <a:gd name="adj" fmla="val 2159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3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9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9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2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575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95534" y="1052739"/>
            <a:ext cx="11331646" cy="5472607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 w="6350">
            <a:solidFill>
              <a:srgbClr val="DBD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09720" y="274638"/>
            <a:ext cx="7272808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spc="-17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3656" y="1214422"/>
            <a:ext cx="7776864" cy="5166906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30000"/>
              </a:lnSpc>
              <a:buSzPct val="100000"/>
              <a:buFont typeface="+mj-lt"/>
              <a:buAutoNum type="arabicPeriod"/>
              <a:defRPr sz="2000" b="1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352425">
              <a:lnSpc>
                <a:spcPct val="130000"/>
              </a:lnSpc>
              <a:buSzPct val="100000"/>
              <a:buFont typeface="+mj-lt"/>
              <a:buAutoNum type="arabicPeriod"/>
              <a:defRPr sz="16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76325" indent="-361950">
              <a:lnSpc>
                <a:spcPct val="130000"/>
              </a:lnSpc>
              <a:buSzPct val="100000"/>
              <a:buFont typeface="+mj-lt"/>
              <a:buAutoNum type="arabicPeriod"/>
              <a:defRPr sz="14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43025" indent="-266700">
              <a:lnSpc>
                <a:spcPct val="130000"/>
              </a:lnSpc>
              <a:buFont typeface="+mj-lt"/>
              <a:buAutoNum type="arabicPeriod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19250" indent="-276225">
              <a:lnSpc>
                <a:spcPct val="130000"/>
              </a:lnSpc>
              <a:buFont typeface="+mj-lt"/>
              <a:buAutoNum type="arabicPeriod"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0" y="332656"/>
            <a:ext cx="609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13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4863" indent="-26352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47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  <a:prstGeom prst="rect">
            <a:avLst/>
          </a:prstGeom>
        </p:spPr>
        <p:txBody>
          <a:bodyPr tIns="108000" bIns="3600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b="1" kern="1200" spc="-17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6777-DAC4-4185-A951-20A2F6F28397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0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.ssu.ac.kr/publication/" TargetMode="External"/><Relationship Id="rId2" Type="http://schemas.openxmlformats.org/officeDocument/2006/relationships/hyperlink" Target="https://paperswithcode.com/sot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063433" y="2109217"/>
            <a:ext cx="7772400" cy="714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AA </a:t>
            </a:r>
            <a:r>
              <a:rPr lang="ko-KR" altLang="en-US" dirty="0" smtClean="0">
                <a:solidFill>
                  <a:schemeClr val="bg1"/>
                </a:solidFill>
              </a:rPr>
              <a:t>양성과정 과제 및 면접 경험 공유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063433" y="1365682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2022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A2</a:t>
            </a:r>
            <a:r>
              <a:rPr lang="ko-KR" altLang="en-US" dirty="0" smtClean="0">
                <a:solidFill>
                  <a:schemeClr val="bg1"/>
                </a:solidFill>
              </a:rPr>
              <a:t>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>
          <a:xfrm>
            <a:off x="2063060" y="2967236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2022. 07. 18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3044613" y="5589240"/>
            <a:ext cx="5904656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현동규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044612" y="5085184"/>
            <a:ext cx="5904657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/>
                </a:solidFill>
              </a:rPr>
              <a:t>삼성메디슨</a:t>
            </a:r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</a:rPr>
              <a:t>시스템</a:t>
            </a:r>
            <a:r>
              <a:rPr lang="en-US" altLang="ko-KR" sz="2000" dirty="0" smtClean="0">
                <a:solidFill>
                  <a:schemeClr val="tx1"/>
                </a:solidFill>
              </a:rPr>
              <a:t>S/W</a:t>
            </a:r>
            <a:r>
              <a:rPr lang="ko-KR" altLang="en-US" sz="2000" dirty="0" smtClean="0">
                <a:solidFill>
                  <a:schemeClr val="tx1"/>
                </a:solidFill>
              </a:rPr>
              <a:t>개발그룹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052724" y="5589240"/>
            <a:ext cx="4032448" cy="0"/>
          </a:xfrm>
          <a:prstGeom prst="line">
            <a:avLst/>
          </a:prstGeom>
          <a:ln>
            <a:solidFill>
              <a:srgbClr val="97AF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5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Final </a:t>
            </a:r>
            <a:r>
              <a:rPr lang="ko-KR" altLang="en-US" sz="1800" dirty="0" smtClean="0"/>
              <a:t>단계는 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CEP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과제의 품질 요구사항을 달성하기 위한 유효한 답안을 작성하는 것</a:t>
            </a:r>
            <a:r>
              <a:rPr lang="ko-KR" altLang="en-US" sz="1800" dirty="0" smtClean="0"/>
              <a:t>이 핵심</a:t>
            </a:r>
            <a:endParaRPr lang="en-US" altLang="ko-KR" sz="18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시스템을 직접 구현해서 배포한다고 생각하고 </a:t>
            </a:r>
            <a:r>
              <a:rPr lang="ko-KR" altLang="en-US" sz="1600" dirty="0"/>
              <a:t>작성해야 </a:t>
            </a:r>
            <a:r>
              <a:rPr lang="ko-KR" altLang="en-US" sz="1600" dirty="0" smtClean="0"/>
              <a:t>한다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 smtClean="0"/>
              <a:t>Tactic</a:t>
            </a:r>
            <a:r>
              <a:rPr lang="ko-KR" altLang="en-US" sz="1600" dirty="0" smtClean="0"/>
              <a:t>에 어떤 내용이 들어갈지 </a:t>
            </a:r>
            <a:r>
              <a:rPr lang="en-US" altLang="ko-KR" sz="1600" dirty="0" smtClean="0"/>
              <a:t>80%</a:t>
            </a:r>
            <a:r>
              <a:rPr lang="ko-KR" altLang="en-US" sz="1600" dirty="0" smtClean="0"/>
              <a:t>는 이미 결정되어 있을 것</a:t>
            </a:r>
            <a:r>
              <a:rPr lang="en-US" altLang="ko-KR" sz="1600" dirty="0" smtClean="0"/>
              <a:t>. Tactic</a:t>
            </a:r>
            <a:r>
              <a:rPr lang="ko-KR" altLang="en-US" sz="1600" dirty="0" smtClean="0"/>
              <a:t>을 도출하기 위한 </a:t>
            </a:r>
            <a:r>
              <a:rPr lang="en-US" altLang="ko-KR" sz="1600" dirty="0" smtClean="0"/>
              <a:t>Fact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Criterion</a:t>
            </a:r>
            <a:r>
              <a:rPr lang="ko-KR" altLang="en-US" sz="1600" dirty="0" smtClean="0"/>
              <a:t>을 잘 고민해야 한다</a:t>
            </a:r>
            <a:r>
              <a:rPr lang="en-US" altLang="ko-KR" sz="1600" dirty="0" smtClean="0"/>
              <a:t>.</a:t>
            </a:r>
          </a:p>
          <a:p>
            <a:pPr marL="361950" lvl="2" indent="0">
              <a:buNone/>
            </a:pPr>
            <a:r>
              <a:rPr lang="en-US" altLang="ko-KR" sz="1600" dirty="0" smtClean="0"/>
              <a:t>Deep Learning</a:t>
            </a:r>
            <a:r>
              <a:rPr lang="ko-KR" altLang="en-US" sz="1600" dirty="0" smtClean="0"/>
              <a:t>과 관련된 </a:t>
            </a:r>
            <a:r>
              <a:rPr lang="en-US" altLang="ko-KR" sz="1600" dirty="0" smtClean="0"/>
              <a:t>NFR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Fact</a:t>
            </a:r>
            <a:r>
              <a:rPr lang="ko-KR" altLang="en-US" sz="1600" dirty="0"/>
              <a:t>와 </a:t>
            </a:r>
            <a:r>
              <a:rPr lang="en-US" altLang="ko-KR" sz="1600" dirty="0" smtClean="0"/>
              <a:t>Criterion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대부분 유사하다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</a:t>
            </a:r>
            <a:r>
              <a:rPr lang="en-US" altLang="ko-KR" sz="1600" dirty="0"/>
              <a:t>, Tactic</a:t>
            </a:r>
            <a:r>
              <a:rPr lang="ko-KR" altLang="en-US" sz="1600" dirty="0"/>
              <a:t>은 인증과제에 맞게 </a:t>
            </a:r>
            <a:r>
              <a:rPr lang="ko-KR" altLang="en-US" sz="1600" dirty="0" smtClean="0"/>
              <a:t>작성되어야 한다</a:t>
            </a:r>
            <a:r>
              <a:rPr lang="en-US" altLang="ko-KR" sz="1600" dirty="0" smtClean="0"/>
              <a:t>.</a:t>
            </a:r>
          </a:p>
          <a:p>
            <a:pPr marL="917575" lvl="3" indent="-285750">
              <a:lnSpc>
                <a:spcPct val="150000"/>
              </a:lnSpc>
            </a:pPr>
            <a:r>
              <a:rPr lang="en-US" altLang="ko-KR" sz="1600" dirty="0"/>
              <a:t>Cleansing Data</a:t>
            </a:r>
            <a:r>
              <a:rPr lang="ko-KR" altLang="en-US" sz="1600" dirty="0"/>
              <a:t>는 전형적인 </a:t>
            </a:r>
            <a:r>
              <a:rPr lang="en-US" altLang="ko-KR" sz="1600" dirty="0"/>
              <a:t>Deep Learning</a:t>
            </a:r>
            <a:r>
              <a:rPr lang="ko-KR" altLang="en-US" sz="1600" dirty="0"/>
              <a:t> </a:t>
            </a:r>
            <a:r>
              <a:rPr lang="en-US" altLang="ko-KR" sz="1600" dirty="0"/>
              <a:t>Tactic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Cleansing  </a:t>
            </a:r>
            <a:r>
              <a:rPr lang="ko-KR" altLang="en-US" sz="1600" dirty="0"/>
              <a:t>대상으로 </a:t>
            </a:r>
            <a:r>
              <a:rPr lang="en-US" altLang="ko-KR" sz="1600" dirty="0"/>
              <a:t>Noisy </a:t>
            </a:r>
            <a:r>
              <a:rPr lang="ko-KR" altLang="en-US" sz="1600" dirty="0"/>
              <a:t>또는 </a:t>
            </a:r>
            <a:r>
              <a:rPr lang="en-US" altLang="ko-KR" sz="1600" dirty="0"/>
              <a:t>Blur</a:t>
            </a:r>
            <a:r>
              <a:rPr lang="ko-KR" altLang="en-US" sz="1600" dirty="0"/>
              <a:t>한 </a:t>
            </a:r>
            <a:r>
              <a:rPr lang="en-US" altLang="ko-KR" sz="1600" dirty="0"/>
              <a:t>Photo</a:t>
            </a:r>
            <a:r>
              <a:rPr lang="ko-KR" altLang="en-US" sz="1600" dirty="0"/>
              <a:t>를 포함한 </a:t>
            </a:r>
            <a:r>
              <a:rPr lang="en-US" altLang="ko-KR" sz="1600" dirty="0"/>
              <a:t>Tactic</a:t>
            </a:r>
            <a:r>
              <a:rPr lang="ko-KR" altLang="en-US" sz="1600" dirty="0"/>
              <a:t>이 타당한가</a:t>
            </a:r>
            <a:r>
              <a:rPr lang="en-US" altLang="ko-KR" sz="1600" dirty="0"/>
              <a:t>? </a:t>
            </a:r>
            <a:endParaRPr lang="en-US" altLang="ko-KR" sz="1600" dirty="0" smtClean="0"/>
          </a:p>
          <a:p>
            <a:pPr marL="631825" lvl="3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야외 촬영 시 주변광으로 인한 </a:t>
            </a:r>
            <a:r>
              <a:rPr lang="en-US" altLang="ko-KR" sz="1600" dirty="0" smtClean="0"/>
              <a:t>Noisy Photo</a:t>
            </a:r>
            <a:r>
              <a:rPr lang="ko-KR" altLang="en-US" sz="1600" dirty="0" smtClean="0"/>
              <a:t>가 가능하다고 답변 준비하고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주변광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를 제거하는 </a:t>
            </a:r>
            <a:r>
              <a:rPr lang="en-US" altLang="ko-KR" sz="1600" dirty="0" smtClean="0"/>
              <a:t>Tactic</a:t>
            </a:r>
            <a:r>
              <a:rPr lang="ko-KR" altLang="en-US" sz="1600" dirty="0" smtClean="0"/>
              <a:t>을 추가하였음</a:t>
            </a:r>
            <a:endParaRPr lang="en-US" altLang="ko-KR" sz="1600" dirty="0"/>
          </a:p>
          <a:p>
            <a:pPr marL="361950" lvl="2" indent="0">
              <a:buNone/>
            </a:pPr>
            <a:r>
              <a:rPr lang="en-US" altLang="ko-KR" sz="1600" dirty="0" smtClean="0"/>
              <a:t>NFR</a:t>
            </a:r>
            <a:r>
              <a:rPr lang="ko-KR" altLang="en-US" sz="1600" dirty="0" smtClean="0"/>
              <a:t>을 만족하기 위한 </a:t>
            </a:r>
            <a:r>
              <a:rPr lang="en-US" altLang="ko-KR" sz="1600" dirty="0" smtClean="0"/>
              <a:t>Tactic</a:t>
            </a:r>
            <a:r>
              <a:rPr lang="ko-KR" altLang="en-US" sz="1600" dirty="0" smtClean="0"/>
              <a:t>을 조합해 보았을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구멍이 생기지 않도록 작성해야 한다</a:t>
            </a:r>
            <a:r>
              <a:rPr lang="en-US" altLang="ko-KR" sz="1600" dirty="0" smtClean="0"/>
              <a:t>.</a:t>
            </a:r>
          </a:p>
          <a:p>
            <a:pPr marL="917575" lvl="3" indent="-285750">
              <a:lnSpc>
                <a:spcPct val="170000"/>
              </a:lnSpc>
            </a:pPr>
            <a:r>
              <a:rPr lang="ko-KR" altLang="en-US" sz="1600" dirty="0" smtClean="0"/>
              <a:t>쉽지 않다 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조원들과 상호 리뷰를 통해 답변이 불가능한 부분이 없는지를 확인한다</a:t>
            </a:r>
            <a:endParaRPr lang="en-US" altLang="ko-KR" sz="1600" dirty="0" smtClean="0"/>
          </a:p>
          <a:p>
            <a:pPr marL="917575" lvl="3" indent="-285750">
              <a:lnSpc>
                <a:spcPct val="170000"/>
              </a:lnSpc>
            </a:pPr>
            <a:r>
              <a:rPr lang="en-US" altLang="ko-KR" sz="1600" dirty="0" smtClean="0"/>
              <a:t>Deep </a:t>
            </a:r>
            <a:r>
              <a:rPr lang="en-US" altLang="ko-KR" sz="1600" dirty="0"/>
              <a:t>Learning</a:t>
            </a:r>
            <a:r>
              <a:rPr lang="ko-KR" altLang="en-US" sz="1600" dirty="0"/>
              <a:t>의 정확도 → 충분한 </a:t>
            </a:r>
            <a:r>
              <a:rPr lang="en-US" altLang="ko-KR" sz="1600" dirty="0"/>
              <a:t>Training Data</a:t>
            </a:r>
            <a:r>
              <a:rPr lang="ko-KR" altLang="en-US" sz="1600" dirty="0"/>
              <a:t>의 양</a:t>
            </a:r>
            <a:r>
              <a:rPr lang="en-US" altLang="ko-KR" sz="1600" dirty="0"/>
              <a:t>, Data</a:t>
            </a:r>
            <a:r>
              <a:rPr lang="ko-KR" altLang="en-US" sz="1600" dirty="0"/>
              <a:t>를 확보하는 방법</a:t>
            </a:r>
            <a:r>
              <a:rPr lang="en-US" altLang="ko-KR" sz="1600" dirty="0"/>
              <a:t>, Training</a:t>
            </a:r>
            <a:r>
              <a:rPr lang="ko-KR" altLang="en-US" sz="1600" dirty="0"/>
              <a:t>을 하는 기술</a:t>
            </a:r>
            <a:r>
              <a:rPr lang="en-US" altLang="ko-KR" sz="1600" dirty="0"/>
              <a:t>, Cleansing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Tactic</a:t>
            </a:r>
          </a:p>
          <a:p>
            <a:pPr marL="917575" lvl="3" indent="-285750">
              <a:lnSpc>
                <a:spcPct val="170000"/>
              </a:lnSpc>
            </a:pPr>
            <a:r>
              <a:rPr lang="ko-KR" altLang="en-US" sz="1600" dirty="0"/>
              <a:t>피부 얼굴 상태 진단의 정확도 → 피부 유형 판독</a:t>
            </a:r>
            <a:r>
              <a:rPr lang="en-US" altLang="ko-KR" sz="1600" dirty="0"/>
              <a:t>, </a:t>
            </a:r>
            <a:r>
              <a:rPr lang="ko-KR" altLang="en-US" sz="1600" dirty="0"/>
              <a:t>유형별 </a:t>
            </a:r>
            <a:r>
              <a:rPr lang="ko-KR" altLang="en-US" sz="1600" dirty="0" smtClean="0"/>
              <a:t>측정 단계 및 알고리즘과 </a:t>
            </a:r>
            <a:r>
              <a:rPr lang="en-US" altLang="ko-KR" sz="1600" dirty="0" smtClean="0"/>
              <a:t>Tactic</a:t>
            </a:r>
            <a:r>
              <a:rPr lang="ko-KR" altLang="en-US" sz="1600" dirty="0" smtClean="0"/>
              <a:t>으로 </a:t>
            </a:r>
            <a:r>
              <a:rPr lang="ko-KR" altLang="en-US" sz="1600" dirty="0"/>
              <a:t>정확도를 확보할 수 있는 </a:t>
            </a:r>
            <a:r>
              <a:rPr lang="ko-KR" altLang="en-US" sz="1600" dirty="0" smtClean="0"/>
              <a:t>근거들</a:t>
            </a:r>
            <a:endParaRPr lang="en-US" altLang="ko-KR" sz="1600" dirty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Final</a:t>
            </a:r>
            <a:r>
              <a:rPr lang="ko-KR" altLang="en-US" dirty="0" smtClean="0"/>
              <a:t> 보고서 작성 단계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028536" y="2993013"/>
            <a:ext cx="323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※ SRS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Photo Guide Control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항목이 있음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914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Final </a:t>
            </a:r>
            <a:r>
              <a:rPr lang="ko-KR" altLang="en-US" sz="1800" dirty="0" smtClean="0"/>
              <a:t>단계에</a:t>
            </a:r>
            <a:r>
              <a:rPr lang="en-US" altLang="ko-KR" sz="1800" dirty="0" smtClean="0">
                <a:cs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cs typeface="맑은 고딕" panose="020B0503020000020004" pitchFamily="50" charset="-127"/>
              </a:rPr>
              <a:t>완전하고</a:t>
            </a:r>
            <a:r>
              <a:rPr lang="en-US" altLang="ko-KR" sz="1800" dirty="0">
                <a:cs typeface="맑은 고딕" panose="020B0503020000020004" pitchFamily="50" charset="-127"/>
              </a:rPr>
              <a:t>, </a:t>
            </a:r>
            <a:r>
              <a:rPr lang="ko-KR" altLang="en-US" sz="1800" dirty="0">
                <a:cs typeface="맑은 고딕" panose="020B0503020000020004" pitchFamily="50" charset="-127"/>
              </a:rPr>
              <a:t>일관되게</a:t>
            </a:r>
            <a:r>
              <a:rPr lang="en-US" altLang="ko-KR" sz="1800" dirty="0">
                <a:cs typeface="맑은 고딕" panose="020B0503020000020004" pitchFamily="50" charset="-127"/>
              </a:rPr>
              <a:t>, </a:t>
            </a:r>
            <a:r>
              <a:rPr lang="ko-KR" altLang="en-US" sz="1800" dirty="0">
                <a:cs typeface="맑은 고딕" panose="020B0503020000020004" pitchFamily="50" charset="-127"/>
              </a:rPr>
              <a:t>모호함 없이 만드는 것이 중요하지만</a:t>
            </a:r>
            <a:r>
              <a:rPr lang="en-US" altLang="ko-KR" sz="1800" dirty="0">
                <a:cs typeface="맑은 고딕" panose="020B0503020000020004" pitchFamily="50" charset="-127"/>
              </a:rPr>
              <a:t>, </a:t>
            </a:r>
            <a:r>
              <a:rPr lang="ko-KR" altLang="en-US" sz="1800" dirty="0">
                <a:cs typeface="맑은 고딕" panose="020B0503020000020004" pitchFamily="50" charset="-127"/>
              </a:rPr>
              <a:t>다 갖추는 것은 쉽지 않음 </a:t>
            </a:r>
            <a:endParaRPr lang="en-US" altLang="ko-KR" sz="1800" dirty="0" smtClean="0">
              <a:cs typeface="맑은 고딕" panose="020B0503020000020004" pitchFamily="50" charset="-127"/>
            </a:endParaRPr>
          </a:p>
          <a:p>
            <a:pPr marL="271463" lvl="1" indent="0">
              <a:buNone/>
            </a:pPr>
            <a:r>
              <a:rPr lang="ko-KR" altLang="en-US" sz="1600" dirty="0" smtClean="0">
                <a:cs typeface="맑은 고딕" panose="020B0503020000020004" pitchFamily="50" charset="-127"/>
              </a:rPr>
              <a:t>최소한 일관성은 유지한 대신</a:t>
            </a:r>
            <a:r>
              <a:rPr lang="en-US" altLang="ko-KR" sz="1600" dirty="0" smtClean="0">
                <a:cs typeface="맑은 고딕" panose="020B0503020000020004" pitchFamily="50" charset="-127"/>
              </a:rPr>
              <a:t>, </a:t>
            </a:r>
            <a:r>
              <a:rPr lang="ko-KR" altLang="en-US" sz="1600" dirty="0" smtClean="0"/>
              <a:t>면접 </a:t>
            </a:r>
            <a:r>
              <a:rPr lang="ko-KR" altLang="en-US" sz="1600" dirty="0"/>
              <a:t>때 대답할 수 없을 내용은 과감히 제외하였음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대신 필요한 부분의 완성도는 끝까지 마무리했음</a:t>
            </a:r>
            <a:endParaRPr lang="en-US" altLang="ko-KR" sz="1600" dirty="0" smtClean="0"/>
          </a:p>
          <a:p>
            <a:pPr marL="271463" lvl="1" indent="-271463">
              <a:spcBef>
                <a:spcPts val="1000"/>
              </a:spcBef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CEP </a:t>
            </a:r>
            <a:r>
              <a:rPr lang="ko-KR" altLang="en-US" dirty="0"/>
              <a:t>교수님이 </a:t>
            </a:r>
            <a:r>
              <a:rPr lang="en-US" altLang="ko-KR" dirty="0"/>
              <a:t>FSP</a:t>
            </a:r>
            <a:r>
              <a:rPr lang="ko-KR" altLang="en-US" dirty="0"/>
              <a:t>의 </a:t>
            </a:r>
            <a:r>
              <a:rPr lang="ko-KR" altLang="en-US" dirty="0" smtClean="0"/>
              <a:t>유형별에 따른 알고리즘 부분을 간단한 것으로 넘어갔지만</a:t>
            </a:r>
            <a:r>
              <a:rPr lang="en-US" altLang="ko-KR" dirty="0"/>
              <a:t>, </a:t>
            </a:r>
            <a:r>
              <a:rPr lang="ko-KR" altLang="en-US" dirty="0"/>
              <a:t>나는 </a:t>
            </a:r>
            <a:r>
              <a:rPr lang="ko-KR" altLang="en-US" dirty="0" smtClean="0"/>
              <a:t>면접 때 대답할 </a:t>
            </a:r>
            <a:r>
              <a:rPr lang="ko-KR" altLang="en-US" dirty="0"/>
              <a:t>자신이 없었음</a:t>
            </a:r>
            <a:endParaRPr lang="en-US" altLang="ko-KR" dirty="0"/>
          </a:p>
          <a:p>
            <a:pPr marL="271463" lvl="1" indent="0">
              <a:buNone/>
            </a:pPr>
            <a:r>
              <a:rPr lang="en-US" altLang="ko-KR" sz="1600" dirty="0" smtClean="0"/>
              <a:t>Deep Learning</a:t>
            </a:r>
            <a:r>
              <a:rPr lang="ko-KR" altLang="en-US" sz="1600" dirty="0" smtClean="0"/>
              <a:t>이 핵심처럼 보였지만</a:t>
            </a:r>
            <a:r>
              <a:rPr lang="en-US" altLang="ko-KR" sz="1600" dirty="0" smtClean="0"/>
              <a:t>, Deep Learning</a:t>
            </a:r>
            <a:r>
              <a:rPr lang="ko-KR" altLang="en-US" sz="1600" dirty="0" smtClean="0"/>
              <a:t>은 핵심이 아닌 </a:t>
            </a:r>
            <a:r>
              <a:rPr lang="en-US" altLang="ko-KR" sz="1600" dirty="0" smtClean="0"/>
              <a:t>Tactic</a:t>
            </a:r>
            <a:r>
              <a:rPr lang="ko-KR" altLang="en-US" sz="1600" dirty="0" smtClean="0"/>
              <a:t>은 과감히 제외하고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중요하지 않아 보이는 </a:t>
            </a:r>
            <a:r>
              <a:rPr lang="en-US" altLang="ko-KR" sz="1600" dirty="0" smtClean="0"/>
              <a:t>FSP Type</a:t>
            </a:r>
            <a:r>
              <a:rPr lang="ko-KR" altLang="en-US" sz="1600" dirty="0"/>
              <a:t>별로 </a:t>
            </a:r>
            <a:r>
              <a:rPr lang="ko-KR" altLang="en-US" sz="1600" dirty="0" smtClean="0"/>
              <a:t>측정 방법을 일일이 명세하였음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이로 </a:t>
            </a:r>
            <a:r>
              <a:rPr lang="ko-KR" altLang="en-US" sz="1600" dirty="0"/>
              <a:t>인해 </a:t>
            </a:r>
            <a:r>
              <a:rPr lang="en-US" altLang="ko-KR" sz="1600" dirty="0"/>
              <a:t>Interim, </a:t>
            </a:r>
            <a:r>
              <a:rPr lang="en-US" altLang="ko-KR" sz="1600" dirty="0" smtClean="0"/>
              <a:t>Pre-final</a:t>
            </a:r>
            <a:r>
              <a:rPr lang="ko-KR" altLang="en-US" sz="1600" dirty="0" smtClean="0"/>
              <a:t>과 일관성이 사라지는 일도 있었고 분량도 약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장 가까이 넘겨 이로 인한 감점이 꽤 컸을 것으로 예상되었지만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분량 오버로</a:t>
            </a:r>
            <a:r>
              <a:rPr lang="en-US" altLang="ko-KR" sz="1600" dirty="0"/>
              <a:t> </a:t>
            </a:r>
            <a:r>
              <a:rPr lang="ko-KR" altLang="en-US" sz="1600" dirty="0"/>
              <a:t>감점 당할 </a:t>
            </a:r>
            <a:r>
              <a:rPr lang="ko-KR" altLang="en-US" sz="1600" dirty="0" smtClean="0"/>
              <a:t>각오까지 하고 저질렀음 → 실제 감점도 분량오버에서 많이 나왔을 것</a:t>
            </a:r>
            <a:endParaRPr lang="en-US" altLang="ko-KR" sz="1600" dirty="0" smtClean="0"/>
          </a:p>
          <a:p>
            <a:pPr marL="271463" lvl="1" indent="0">
              <a:buNone/>
            </a:pPr>
            <a:r>
              <a:rPr lang="ko-KR" altLang="en-US" sz="1600" dirty="0" smtClean="0"/>
              <a:t>대신 </a:t>
            </a:r>
            <a:r>
              <a:rPr lang="en-US" altLang="ko-KR" sz="1600" dirty="0" smtClean="0"/>
              <a:t>NFR Tactic</a:t>
            </a:r>
            <a:r>
              <a:rPr lang="ko-KR" altLang="en-US" sz="1600" dirty="0" smtClean="0"/>
              <a:t>의 전체적인 완성도는 스스로 만족할 수 있을 만큼 만들었고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결과적으로 면접 </a:t>
            </a:r>
            <a:r>
              <a:rPr lang="ko-KR" altLang="en-US" sz="1600" dirty="0"/>
              <a:t>때는 </a:t>
            </a:r>
            <a:r>
              <a:rPr lang="en-US" altLang="ko-KR" sz="1600" dirty="0" smtClean="0"/>
              <a:t>CEP</a:t>
            </a:r>
            <a:r>
              <a:rPr lang="ko-KR" altLang="en-US" sz="1600" dirty="0" smtClean="0"/>
              <a:t>에 대해서는 어떤 </a:t>
            </a:r>
            <a:r>
              <a:rPr lang="ko-KR" altLang="en-US" sz="1600" dirty="0"/>
              <a:t>질문이 나오더라도 </a:t>
            </a:r>
            <a:r>
              <a:rPr lang="ko-KR" altLang="en-US" sz="1600" dirty="0" smtClean="0"/>
              <a:t>모두 대답을 </a:t>
            </a:r>
            <a:r>
              <a:rPr lang="ko-KR" altLang="en-US" sz="1600" dirty="0"/>
              <a:t>할 자신이 </a:t>
            </a:r>
            <a:r>
              <a:rPr lang="ko-KR" altLang="en-US" sz="1600" dirty="0" smtClean="0"/>
              <a:t>있었음 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교수님도 이 부분을 </a:t>
            </a:r>
            <a:r>
              <a:rPr lang="ko-KR" altLang="en-US" sz="1600" dirty="0"/>
              <a:t>높게 </a:t>
            </a:r>
            <a:r>
              <a:rPr lang="ko-KR" altLang="en-US" sz="1600" dirty="0" smtClean="0"/>
              <a:t>평가해주신 게 아닐까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800" dirty="0"/>
              <a:t>CEP </a:t>
            </a:r>
            <a:r>
              <a:rPr lang="ko-KR" altLang="en-US" sz="1800" dirty="0"/>
              <a:t>보고서와 </a:t>
            </a:r>
            <a:r>
              <a:rPr lang="ko-KR" altLang="en-US" sz="1800" dirty="0" smtClean="0"/>
              <a:t>면접심사는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마지막까지 끈질기고 집요하게 </a:t>
            </a:r>
            <a:r>
              <a:rPr lang="ko-KR" altLang="en-US" sz="1800" dirty="0" smtClean="0"/>
              <a:t>노력한 사람이 보상을 </a:t>
            </a:r>
            <a:r>
              <a:rPr lang="ko-KR" altLang="en-US" sz="1800" dirty="0"/>
              <a:t>받을 </a:t>
            </a:r>
            <a:r>
              <a:rPr lang="ko-KR" altLang="en-US" sz="1800" dirty="0" smtClean="0"/>
              <a:t>가능성이 높다고 생각함</a:t>
            </a:r>
            <a:r>
              <a:rPr lang="en-US" altLang="ko-KR" sz="1800" dirty="0"/>
              <a:t>.</a:t>
            </a:r>
            <a:endParaRPr lang="en-US" altLang="ko-KR" sz="1800" dirty="0">
              <a:cs typeface="맑은 고딕" panose="020B0503020000020004" pitchFamily="50" charset="-127"/>
            </a:endParaRPr>
          </a:p>
          <a:p>
            <a:pPr marL="361950" lvl="2" indent="0">
              <a:buNone/>
            </a:pPr>
            <a:r>
              <a:rPr lang="ko-KR" altLang="en-US" sz="1600" dirty="0" smtClean="0"/>
              <a:t>같은 조에 </a:t>
            </a:r>
            <a:r>
              <a:rPr lang="en-US" altLang="ko-KR" sz="1600" dirty="0" smtClean="0"/>
              <a:t>Interim</a:t>
            </a:r>
            <a:r>
              <a:rPr lang="ko-KR" altLang="en-US" sz="1600" dirty="0"/>
              <a:t>에서 </a:t>
            </a:r>
            <a:r>
              <a:rPr lang="en-US" altLang="ko-KR" sz="1600" dirty="0"/>
              <a:t>10</a:t>
            </a:r>
            <a:r>
              <a:rPr lang="ko-KR" altLang="en-US" sz="1600" dirty="0"/>
              <a:t>점 </a:t>
            </a:r>
            <a:r>
              <a:rPr lang="ko-KR" altLang="en-US" sz="1600" dirty="0" smtClean="0"/>
              <a:t>감점</a:t>
            </a:r>
            <a:r>
              <a:rPr lang="en-US" altLang="ko-KR" sz="1600" dirty="0"/>
              <a:t> (</a:t>
            </a:r>
            <a:r>
              <a:rPr lang="ko-KR" altLang="en-US" sz="1600" dirty="0"/>
              <a:t>환산 </a:t>
            </a:r>
            <a:r>
              <a:rPr lang="en-US" altLang="ko-KR" sz="1600" dirty="0" smtClean="0"/>
              <a:t>33</a:t>
            </a:r>
            <a:r>
              <a:rPr lang="ko-KR" altLang="en-US" sz="1600" dirty="0" smtClean="0"/>
              <a:t>점 감점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당하고도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포기하지 않고 마지막엔 </a:t>
            </a:r>
            <a:r>
              <a:rPr lang="ko-KR" altLang="en-US" sz="1600" dirty="0"/>
              <a:t>좋은 평가를 </a:t>
            </a:r>
            <a:r>
              <a:rPr lang="ko-KR" altLang="en-US" sz="1600" dirty="0" smtClean="0"/>
              <a:t>받은 사람도 있었고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 marL="361950" lvl="2" indent="0">
              <a:buNone/>
            </a:pPr>
            <a:r>
              <a:rPr lang="ko-KR" altLang="en-US" sz="1600" dirty="0" smtClean="0"/>
              <a:t>반면에 </a:t>
            </a:r>
            <a:r>
              <a:rPr lang="en-US" altLang="ko-KR" sz="1600" dirty="0" err="1"/>
              <a:t>Prefinal</a:t>
            </a:r>
            <a:r>
              <a:rPr lang="ko-KR" altLang="en-US" sz="1600" dirty="0"/>
              <a:t>까지 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0.5</a:t>
            </a:r>
            <a:r>
              <a:rPr lang="ko-KR" altLang="en-US" sz="1600" dirty="0"/>
              <a:t>점 </a:t>
            </a:r>
            <a:r>
              <a:rPr lang="ko-KR" altLang="en-US" sz="1600" dirty="0" smtClean="0"/>
              <a:t>감점 당하고도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최종 점수 </a:t>
            </a:r>
            <a:r>
              <a:rPr lang="en-US" altLang="ko-KR" sz="1600" dirty="0"/>
              <a:t>80.5</a:t>
            </a:r>
            <a:r>
              <a:rPr lang="ko-KR" altLang="en-US" sz="1600" dirty="0"/>
              <a:t>점으로 </a:t>
            </a:r>
            <a:r>
              <a:rPr lang="ko-KR" altLang="en-US" sz="1600" dirty="0" smtClean="0"/>
              <a:t>간신히 통과한 </a:t>
            </a:r>
            <a:r>
              <a:rPr lang="ko-KR" altLang="en-US" sz="1600" dirty="0"/>
              <a:t>사람도 </a:t>
            </a:r>
            <a:r>
              <a:rPr lang="ko-KR" altLang="en-US" sz="1600" dirty="0" smtClean="0"/>
              <a:t>있었음</a:t>
            </a:r>
            <a:r>
              <a:rPr lang="en-US" altLang="ko-KR" sz="1600" dirty="0"/>
              <a:t>. (</a:t>
            </a:r>
            <a:r>
              <a:rPr lang="ko-KR" altLang="en-US" sz="1600" dirty="0"/>
              <a:t>턱걸이</a:t>
            </a:r>
            <a:r>
              <a:rPr lang="en-US" altLang="ko-KR" sz="1600" dirty="0" smtClean="0"/>
              <a:t>)</a:t>
            </a:r>
          </a:p>
          <a:p>
            <a:pPr marL="361950" lvl="2" indent="0">
              <a:buNone/>
            </a:pPr>
            <a:r>
              <a:rPr lang="ko-KR" altLang="en-US" sz="1600" dirty="0" smtClean="0"/>
              <a:t>턱걸이로 통과한 사람도 최선을 다하긴 했지만</a:t>
            </a:r>
            <a:r>
              <a:rPr lang="en-US" altLang="ko-KR" sz="1600" dirty="0" smtClean="0"/>
              <a:t>, Final </a:t>
            </a:r>
            <a:r>
              <a:rPr lang="ko-KR" altLang="en-US" sz="1600" dirty="0" smtClean="0"/>
              <a:t>단계에서 자신의 </a:t>
            </a:r>
            <a:r>
              <a:rPr lang="en-US" altLang="ko-KR" sz="1600" dirty="0" smtClean="0"/>
              <a:t>Tactic</a:t>
            </a:r>
            <a:r>
              <a:rPr lang="ko-KR" altLang="en-US" sz="1600" dirty="0" smtClean="0"/>
              <a:t>을 완성도 있게 정리하지 못하고 많이 흔들린 부분이 있었음  → 면접에서 교수가 그 부분을 날카롭게 질문했는데 대답을 잘 하지 못했다고 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그것이 대량 감점의 원인이 아니었을까</a:t>
            </a:r>
            <a:endParaRPr lang="en-US" altLang="ko-KR" sz="1600" dirty="0" smtClean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Final</a:t>
            </a:r>
            <a:r>
              <a:rPr lang="ko-KR" altLang="en-US" dirty="0" smtClean="0">
                <a:solidFill>
                  <a:srgbClr val="0070C0"/>
                </a:solidFill>
              </a:rPr>
              <a:t> 보고서 작성 단계 </a:t>
            </a:r>
            <a:r>
              <a:rPr lang="en-US" altLang="ko-KR" dirty="0" smtClean="0">
                <a:solidFill>
                  <a:srgbClr val="0070C0"/>
                </a:solidFill>
              </a:rPr>
              <a:t>(1-1)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9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Final </a:t>
            </a:r>
            <a:r>
              <a:rPr lang="ko-KR" altLang="en-US" dirty="0" smtClean="0"/>
              <a:t>단계에서는 조별 활동을 융통성 있게 운영하는 것이 필요함</a:t>
            </a:r>
            <a:endParaRPr lang="en-US" altLang="ko-KR" dirty="0" smtClean="0"/>
          </a:p>
          <a:p>
            <a:pPr marL="271463" lvl="1" indent="0">
              <a:buNone/>
            </a:pPr>
            <a:r>
              <a:rPr lang="ko-KR" altLang="en-US" dirty="0" smtClean="0"/>
              <a:t>서로의 보고서 작성 속도도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마음의 여유가 없기 때문에 매번 같은 수준으로 미팅하기 어렵다는 걸 이해하자</a:t>
            </a:r>
            <a:endParaRPr lang="en-US" altLang="ko-KR" dirty="0" smtClean="0"/>
          </a:p>
          <a:p>
            <a:pPr lvl="2"/>
            <a:r>
              <a:rPr lang="ko-KR" altLang="en-US" sz="1600" dirty="0"/>
              <a:t>서로의  보고서를 리뷰 해주는 목적으로 주 </a:t>
            </a:r>
            <a:r>
              <a:rPr lang="en-US" altLang="ko-KR" sz="1600" dirty="0"/>
              <a:t>2 </a:t>
            </a:r>
            <a:r>
              <a:rPr lang="ko-KR" altLang="en-US" sz="1600" dirty="0"/>
              <a:t>회 정도 화상회의를 미리 예약하고</a:t>
            </a:r>
            <a:r>
              <a:rPr lang="en-US" altLang="ko-KR" sz="1600" dirty="0"/>
              <a:t> </a:t>
            </a:r>
            <a:r>
              <a:rPr lang="ko-KR" altLang="en-US" sz="1600" dirty="0"/>
              <a:t>진행하자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때로는 비정기적으로 </a:t>
            </a:r>
            <a:r>
              <a:rPr lang="ko-KR" altLang="en-US" sz="1600" dirty="0"/>
              <a:t>모두가 참여하지 않더라도 시간되는 사람들끼리 </a:t>
            </a:r>
            <a:r>
              <a:rPr lang="ko-KR" altLang="en-US" sz="1600" dirty="0" smtClean="0"/>
              <a:t>화상 회의하는 것도 괜찮다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marL="271463" lvl="1" indent="0">
              <a:buNone/>
            </a:pPr>
            <a:r>
              <a:rPr lang="ko-KR" altLang="en-US" dirty="0" err="1" smtClean="0"/>
              <a:t>카카오톡</a:t>
            </a:r>
            <a:r>
              <a:rPr lang="ko-KR" altLang="en-US" dirty="0" smtClean="0"/>
              <a:t> 등 그룹 채팅을 잘 활용하는 것도 중요함</a:t>
            </a:r>
            <a:endParaRPr lang="en-US" altLang="ko-KR" dirty="0" smtClean="0"/>
          </a:p>
          <a:p>
            <a:pPr lvl="2"/>
            <a:r>
              <a:rPr lang="ko-KR" altLang="en-US" sz="1600" dirty="0"/>
              <a:t>채팅 창에 기록이 남기 때문에 뒤늦게라도 들어와서 확인하는 것이 가능하고 새로운 주제를 꺼내기에도 부담이 없다</a:t>
            </a:r>
            <a:endParaRPr lang="en-US" altLang="ko-KR" sz="1600" dirty="0"/>
          </a:p>
          <a:p>
            <a:pPr lvl="2"/>
            <a:r>
              <a:rPr lang="ko-KR" altLang="en-US" sz="1600" dirty="0"/>
              <a:t>경험적으로 채팅에서 주고받은 무수한 질문과 답변들로 </a:t>
            </a:r>
            <a:r>
              <a:rPr lang="en-US" altLang="ko-KR" sz="1600" dirty="0"/>
              <a:t>NFR Tactic</a:t>
            </a:r>
            <a:r>
              <a:rPr lang="ko-KR" altLang="en-US" sz="1600" dirty="0"/>
              <a:t>의 많은 부분의 완성도를 끌어 올릴 수 </a:t>
            </a:r>
            <a:r>
              <a:rPr lang="ko-KR" altLang="en-US" sz="1600" dirty="0" smtClean="0"/>
              <a:t>있었고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내가 대답을 해주다가 깨달음을 얻는 경우도 </a:t>
            </a:r>
            <a:r>
              <a:rPr lang="ko-KR" altLang="en-US" sz="1600" dirty="0" smtClean="0"/>
              <a:t>잦음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인종</a:t>
            </a:r>
            <a:r>
              <a:rPr lang="en-US" altLang="ko-KR" sz="1600" dirty="0"/>
              <a:t>/</a:t>
            </a:r>
            <a:r>
              <a:rPr lang="ko-KR" altLang="en-US" sz="1600" dirty="0"/>
              <a:t>지역별로 </a:t>
            </a:r>
            <a:r>
              <a:rPr lang="ko-KR" altLang="en-US" sz="1600" dirty="0" smtClean="0"/>
              <a:t>변동성이 있는 </a:t>
            </a:r>
            <a:r>
              <a:rPr lang="en-US" altLang="ko-KR" sz="1600" dirty="0" smtClean="0"/>
              <a:t>Face </a:t>
            </a:r>
            <a:r>
              <a:rPr lang="en-US" altLang="ko-KR" sz="1600" dirty="0"/>
              <a:t>Skin Age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정확히 추정하기 </a:t>
            </a:r>
            <a:r>
              <a:rPr lang="ko-KR" altLang="en-US" sz="1600" dirty="0"/>
              <a:t>위해 전 지역</a:t>
            </a:r>
            <a:r>
              <a:rPr lang="en-US" altLang="ko-KR" sz="1600" dirty="0"/>
              <a:t>/</a:t>
            </a:r>
            <a:r>
              <a:rPr lang="ko-KR" altLang="en-US" sz="1600" dirty="0" smtClean="0"/>
              <a:t>인종 별로 </a:t>
            </a:r>
            <a:r>
              <a:rPr lang="en-US" altLang="ko-KR" sz="1600" dirty="0"/>
              <a:t>Deep Learning</a:t>
            </a:r>
            <a:r>
              <a:rPr lang="ko-KR" altLang="en-US" sz="1600" dirty="0"/>
              <a:t>을 해야 </a:t>
            </a:r>
            <a:r>
              <a:rPr lang="ko-KR" altLang="en-US" sz="1600" dirty="0" smtClean="0"/>
              <a:t>하는가</a:t>
            </a:r>
            <a:endParaRPr lang="en-US" altLang="ko-KR" sz="1600" dirty="0" smtClean="0"/>
          </a:p>
          <a:p>
            <a:pPr marL="541338" lvl="2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지역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인종별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Deep Learning</a:t>
            </a:r>
            <a:r>
              <a:rPr lang="ko-KR" altLang="en-US" sz="1600" dirty="0" smtClean="0"/>
              <a:t>을 위한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수집과 학습에 대한 </a:t>
            </a:r>
            <a:r>
              <a:rPr lang="en-US" altLang="ko-KR" sz="1600" dirty="0" smtClean="0"/>
              <a:t>Tactic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서버에서 지역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인종별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DL Model</a:t>
            </a:r>
            <a:r>
              <a:rPr lang="ko-KR" altLang="en-US" sz="1600" dirty="0" smtClean="0"/>
              <a:t>을 병렬로 제공하기 위한 </a:t>
            </a:r>
            <a:r>
              <a:rPr lang="en-US" altLang="ko-KR" sz="1600" dirty="0" smtClean="0"/>
              <a:t>	Tactic</a:t>
            </a:r>
            <a:r>
              <a:rPr lang="ko-KR" altLang="en-US" sz="1600" dirty="0" smtClean="0"/>
              <a:t>이 필요</a:t>
            </a:r>
            <a:endParaRPr lang="en-US" altLang="ko-KR" sz="1600" dirty="0" smtClean="0"/>
          </a:p>
          <a:p>
            <a:pPr marL="541338" lvl="2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채팅에서 </a:t>
            </a:r>
            <a:r>
              <a:rPr lang="ko-KR" altLang="en-US" sz="1600" dirty="0"/>
              <a:t>질문과 답변을 반복하다</a:t>
            </a:r>
            <a:r>
              <a:rPr lang="en-US" altLang="ko-KR" sz="1600" dirty="0"/>
              <a:t>,</a:t>
            </a:r>
            <a:r>
              <a:rPr lang="ko-KR" altLang="en-US" sz="1600" dirty="0"/>
              <a:t> 노화란 인구집단의 인지에 의해 결정된다는 영감을 </a:t>
            </a:r>
            <a:r>
              <a:rPr lang="ko-KR" altLang="en-US" sz="1600" dirty="0" smtClean="0"/>
              <a:t>얻고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사용자의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피부 얼굴 연령을 측정한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뒤 각 인구 집단의 노화그래프를 기울기가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인 그래프로 </a:t>
            </a:r>
            <a:r>
              <a:rPr lang="en-US" altLang="ko-KR" sz="1600" dirty="0" smtClean="0"/>
              <a:t>Normalize</a:t>
            </a:r>
            <a:r>
              <a:rPr lang="ko-KR" altLang="en-US" sz="1600" dirty="0" smtClean="0"/>
              <a:t>하는 </a:t>
            </a:r>
            <a:r>
              <a:rPr lang="en-US" altLang="ko-KR" sz="1600" dirty="0" smtClean="0"/>
              <a:t>Tactic</a:t>
            </a:r>
            <a:r>
              <a:rPr lang="ko-KR" altLang="en-US" sz="1600" dirty="0" smtClean="0"/>
              <a:t>을 채택하여 단순화 할 수 있었음</a:t>
            </a:r>
            <a:endParaRPr lang="en-US" altLang="ko-KR" sz="1800" dirty="0" smtClean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Final</a:t>
            </a:r>
            <a:r>
              <a:rPr lang="ko-KR" altLang="en-US" dirty="0" smtClean="0"/>
              <a:t> 보고서 작성 단계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19" y="39234"/>
            <a:ext cx="11669547" cy="725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NFR-1</a:t>
            </a:r>
            <a:r>
              <a:rPr lang="en-US" altLang="ko-KR" dirty="0"/>
              <a:t>. </a:t>
            </a:r>
            <a:r>
              <a:rPr lang="ko-KR" altLang="en-US" dirty="0" smtClean="0"/>
              <a:t>얼굴 </a:t>
            </a:r>
            <a:r>
              <a:rPr lang="ko-KR" altLang="en-US" dirty="0"/>
              <a:t>피부</a:t>
            </a:r>
            <a:r>
              <a:rPr lang="en-US" altLang="ko-KR" dirty="0"/>
              <a:t> </a:t>
            </a:r>
            <a:r>
              <a:rPr lang="ko-KR" altLang="en-US" dirty="0" smtClean="0"/>
              <a:t>문제 진단의 정확성 </a:t>
            </a:r>
            <a:r>
              <a:rPr lang="en-US" altLang="ko-KR" dirty="0" smtClean="0"/>
              <a:t>Tactic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21392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FSP </a:t>
            </a:r>
            <a:r>
              <a:rPr lang="ko-KR" altLang="en-US" sz="1800" dirty="0" smtClean="0"/>
              <a:t>진단은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F1) </a:t>
            </a:r>
            <a:r>
              <a:rPr lang="ko-KR" altLang="en-US" sz="1800" dirty="0" smtClean="0"/>
              <a:t>각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단계별로 다른 알고리즘을 수행</a:t>
            </a:r>
            <a:r>
              <a:rPr lang="ko-KR" altLang="en-US" sz="1800" dirty="0" smtClean="0"/>
              <a:t>한다 </a:t>
            </a:r>
            <a:r>
              <a:rPr lang="en-US" altLang="ko-KR" sz="1800" dirty="0" smtClean="0"/>
              <a:t>(F3)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여러 </a:t>
            </a:r>
            <a:r>
              <a:rPr lang="ko-KR" altLang="en-US" sz="1800" b="1" dirty="0">
                <a:solidFill>
                  <a:srgbClr val="0070C0"/>
                </a:solidFill>
              </a:rPr>
              <a:t>유형</a:t>
            </a:r>
            <a:r>
              <a:rPr lang="ko-KR" altLang="en-US" sz="1800" dirty="0"/>
              <a:t>을 가진다 </a:t>
            </a:r>
            <a:r>
              <a:rPr lang="en-US" altLang="ko-KR" sz="1800" dirty="0" smtClean="0"/>
              <a:t>(F4)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자세한 </a:t>
            </a:r>
            <a:r>
              <a:rPr lang="ko-KR" altLang="en-US" sz="1800" b="1" dirty="0">
                <a:solidFill>
                  <a:srgbClr val="0070C0"/>
                </a:solidFill>
              </a:rPr>
              <a:t>진단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방법이 없다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(C2)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FSP </a:t>
            </a:r>
            <a:r>
              <a:rPr lang="ko-KR" altLang="en-US" sz="1800" dirty="0"/>
              <a:t>유형별 </a:t>
            </a:r>
            <a:r>
              <a:rPr lang="ko-KR" altLang="en-US" sz="1800" b="1" dirty="0">
                <a:solidFill>
                  <a:srgbClr val="0070C0"/>
                </a:solidFill>
              </a:rPr>
              <a:t>적절한 진단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방법</a:t>
            </a:r>
            <a:r>
              <a:rPr lang="ko-KR" altLang="en-US" sz="1800" dirty="0" smtClean="0"/>
              <a:t>을 선택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해야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한다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) </a:t>
            </a:r>
            <a:r>
              <a:rPr lang="ko-KR" altLang="en-US" sz="1800" dirty="0"/>
              <a:t>→ </a:t>
            </a:r>
            <a:r>
              <a:rPr lang="en-US" altLang="ko-KR" sz="1800" dirty="0" smtClean="0"/>
              <a:t>(T2) </a:t>
            </a:r>
            <a:r>
              <a:rPr lang="ko-KR" altLang="en-US" sz="1800" dirty="0"/>
              <a:t>각 </a:t>
            </a:r>
            <a:r>
              <a:rPr lang="ko-KR" altLang="ko-KR" sz="1800" dirty="0"/>
              <a:t>FSP별</a:t>
            </a:r>
            <a:r>
              <a:rPr lang="ko-KR" altLang="en-US" sz="1800" dirty="0"/>
              <a:t>로</a:t>
            </a:r>
            <a:r>
              <a:rPr lang="ko-KR" altLang="ko-KR" sz="1800" dirty="0"/>
              <a:t> 최적 알고리즘</a:t>
            </a:r>
            <a:r>
              <a:rPr lang="ko-KR" altLang="en-US" sz="1800" dirty="0"/>
              <a:t>을 </a:t>
            </a:r>
            <a:r>
              <a:rPr lang="ko-KR" altLang="ko-KR" sz="1800" dirty="0"/>
              <a:t>적용</a:t>
            </a:r>
            <a:r>
              <a:rPr lang="ko-KR" altLang="en-US" sz="1800" dirty="0"/>
              <a:t>한다</a:t>
            </a:r>
            <a:endParaRPr lang="en-US" altLang="ko-KR" sz="1800" b="1" dirty="0" smtClean="0">
              <a:solidFill>
                <a:srgbClr val="0070C0"/>
              </a:solidFill>
            </a:endParaRPr>
          </a:p>
          <a:p>
            <a:pPr marL="271463" lvl="1" indent="0">
              <a:buNone/>
            </a:pPr>
            <a:r>
              <a:rPr lang="en-US" altLang="ko-KR" sz="1600" dirty="0"/>
              <a:t>9</a:t>
            </a:r>
            <a:r>
              <a:rPr lang="ko-KR" altLang="en-US" sz="1600" dirty="0"/>
              <a:t>가지 유형 각각에 대한 측정방법과 </a:t>
            </a:r>
            <a:r>
              <a:rPr lang="en-US" altLang="ko-KR" sz="1600" dirty="0"/>
              <a:t>Stage </a:t>
            </a:r>
            <a:r>
              <a:rPr lang="ko-KR" altLang="en-US" sz="1600" dirty="0"/>
              <a:t>방법</a:t>
            </a:r>
            <a:r>
              <a:rPr lang="en-US" altLang="ko-KR" sz="1600" dirty="0"/>
              <a:t>, </a:t>
            </a:r>
            <a:r>
              <a:rPr lang="ko-KR" altLang="en-US" sz="1600" dirty="0"/>
              <a:t>표시</a:t>
            </a:r>
            <a:r>
              <a:rPr lang="en-US" altLang="ko-KR" sz="1600" dirty="0"/>
              <a:t>(Color Mapping)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방법을 관련 대해 학회 논문을 </a:t>
            </a:r>
            <a:r>
              <a:rPr lang="en-US" altLang="ko-KR" sz="1600" dirty="0"/>
              <a:t>Survey</a:t>
            </a:r>
            <a:r>
              <a:rPr lang="ko-KR" altLang="en-US" sz="1600" dirty="0"/>
              <a:t>하여 </a:t>
            </a:r>
            <a:r>
              <a:rPr lang="ko-KR" altLang="en-US" sz="1600" dirty="0" smtClean="0"/>
              <a:t>수립</a:t>
            </a:r>
            <a:endParaRPr lang="en-US" altLang="ko-KR" sz="1300" dirty="0" smtClean="0"/>
          </a:p>
          <a:p>
            <a:pPr lvl="2"/>
            <a:endParaRPr lang="en-US" altLang="ko-KR" sz="1300" dirty="0" smtClean="0"/>
          </a:p>
          <a:p>
            <a:pPr lvl="2"/>
            <a:endParaRPr lang="en-US" altLang="ko-KR" sz="1300" dirty="0" smtClean="0"/>
          </a:p>
          <a:p>
            <a:pPr marL="361950" lvl="2" indent="0">
              <a:buNone/>
            </a:pPr>
            <a:endParaRPr lang="en-US" altLang="ko-KR" sz="16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2912586" y="2453640"/>
            <a:ext cx="6600614" cy="4328160"/>
            <a:chOff x="262466" y="2453640"/>
            <a:chExt cx="6600614" cy="432816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62466" y="2453640"/>
              <a:ext cx="3181774" cy="4328160"/>
            </a:xfrm>
            <a:prstGeom prst="roundRect">
              <a:avLst>
                <a:gd name="adj" fmla="val 581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 spc="-5" dirty="0" smtClean="0">
                  <a:solidFill>
                    <a:schemeClr val="tx1"/>
                  </a:solidFill>
                  <a:latin typeface="Calibri"/>
                  <a:cs typeface="Calibri"/>
                </a:rPr>
                <a:t>Wrinkle (</a:t>
              </a:r>
              <a:r>
                <a:rPr lang="ko-KR" altLang="en-US" sz="1600" b="1" spc="-5" dirty="0" smtClean="0">
                  <a:solidFill>
                    <a:schemeClr val="tx1"/>
                  </a:solidFill>
                  <a:latin typeface="Calibri"/>
                  <a:cs typeface="Calibri"/>
                </a:rPr>
                <a:t>주름살</a:t>
              </a:r>
              <a:r>
                <a:rPr lang="en-US" altLang="ko-KR" sz="1600" b="1" spc="-5" dirty="0" smtClean="0">
                  <a:solidFill>
                    <a:schemeClr val="tx1"/>
                  </a:solidFill>
                  <a:latin typeface="Calibri"/>
                  <a:cs typeface="Calibri"/>
                </a:rPr>
                <a:t>)</a:t>
              </a:r>
              <a:endParaRPr lang="ko-KR" altLang="en-US" sz="1600" b="1" spc="-5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pic>
          <p:nvPicPr>
            <p:cNvPr id="13" name="그림 1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8428" y="3099758"/>
              <a:ext cx="1730375" cy="1501775"/>
            </a:xfrm>
            <a:prstGeom prst="rect">
              <a:avLst/>
            </a:prstGeom>
          </p:spPr>
        </p:pic>
        <p:pic>
          <p:nvPicPr>
            <p:cNvPr id="14" name="그림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23271" y="4874451"/>
              <a:ext cx="2521249" cy="1079499"/>
            </a:xfrm>
            <a:prstGeom prst="rect">
              <a:avLst/>
            </a:prstGeom>
          </p:spPr>
        </p:pic>
        <p:pic>
          <p:nvPicPr>
            <p:cNvPr id="15" name="그림 1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68" y="6370962"/>
              <a:ext cx="2612452" cy="325755"/>
            </a:xfrm>
            <a:prstGeom prst="rect">
              <a:avLst/>
            </a:prstGeom>
            <a:noFill/>
          </p:spPr>
        </p:pic>
        <p:sp>
          <p:nvSpPr>
            <p:cNvPr id="16" name="직사각형 15"/>
            <p:cNvSpPr/>
            <p:nvPr/>
          </p:nvSpPr>
          <p:spPr>
            <a:xfrm>
              <a:off x="1518035" y="2774413"/>
              <a:ext cx="491160" cy="3253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1200" b="1" spc="-5" dirty="0" smtClean="0">
                  <a:solidFill>
                    <a:srgbClr val="0070C0"/>
                  </a:solidFill>
                  <a:latin typeface="Calibri"/>
                  <a:cs typeface="Calibri"/>
                </a:rPr>
                <a:t>측정</a:t>
              </a:r>
              <a:endParaRPr lang="en-US" altLang="ko-KR" sz="1200" b="1" spc="-5" dirty="0">
                <a:solidFill>
                  <a:srgbClr val="0070C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17684" y="4601533"/>
              <a:ext cx="1356269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1200" b="1" spc="-5" dirty="0" err="1" smtClean="0">
                  <a:solidFill>
                    <a:srgbClr val="0070C0"/>
                  </a:solidFill>
                  <a:latin typeface="Calibri"/>
                  <a:cs typeface="Calibri"/>
                </a:rPr>
                <a:t>스테이징</a:t>
              </a:r>
              <a:r>
                <a:rPr lang="en-US" altLang="ko-KR" sz="1200" b="1" spc="-5" dirty="0" smtClean="0">
                  <a:solidFill>
                    <a:srgbClr val="0070C0"/>
                  </a:solidFill>
                  <a:latin typeface="Calibri"/>
                  <a:cs typeface="Calibri"/>
                </a:rPr>
                <a:t>(Staging)</a:t>
              </a:r>
              <a:endParaRPr lang="en-US" altLang="ko-KR" sz="1200" b="1" spc="-5" dirty="0">
                <a:solidFill>
                  <a:srgbClr val="0070C0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35217" y="5974304"/>
              <a:ext cx="1591461" cy="350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1200" b="1" spc="-5" dirty="0" smtClean="0">
                  <a:solidFill>
                    <a:srgbClr val="0070C0"/>
                  </a:solidFill>
                  <a:latin typeface="Calibri"/>
                  <a:cs typeface="Calibri"/>
                </a:rPr>
                <a:t>표시방법 </a:t>
              </a:r>
              <a:r>
                <a:rPr lang="en-US" altLang="ko-KR" sz="1200" b="1" spc="-5" dirty="0" smtClean="0">
                  <a:solidFill>
                    <a:srgbClr val="0070C0"/>
                  </a:solidFill>
                  <a:latin typeface="Calibri"/>
                  <a:cs typeface="Calibri"/>
                </a:rPr>
                <a:t>(Color Map)</a:t>
              </a:r>
              <a:endParaRPr lang="en-US" altLang="ko-KR" sz="1200" b="1" spc="-5" dirty="0">
                <a:solidFill>
                  <a:srgbClr val="0070C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87784" y="2453640"/>
              <a:ext cx="3275296" cy="4328160"/>
              <a:chOff x="3587784" y="2453640"/>
              <a:chExt cx="3275296" cy="432816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587784" y="2453640"/>
                <a:ext cx="3275296" cy="4328160"/>
              </a:xfrm>
              <a:prstGeom prst="roundRect">
                <a:avLst>
                  <a:gd name="adj" fmla="val 581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b="1" spc="-5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Face Flushing(</a:t>
                </a:r>
                <a:r>
                  <a:rPr lang="ko-KR" altLang="en-US" sz="1600" b="1" spc="-5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안면 홍조</a:t>
                </a:r>
                <a:r>
                  <a:rPr lang="en-US" altLang="ko-KR" sz="1600" b="1" spc="-5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)</a:t>
                </a:r>
                <a:endParaRPr lang="ko-KR" altLang="en-US" sz="1600" b="1" spc="-5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pic>
            <p:nvPicPr>
              <p:cNvPr id="27" name="그림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5247" y="3175660"/>
                <a:ext cx="2721753" cy="1325245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/>
              <p:nvPr/>
            </p:nvPicPr>
            <p:blipFill rotWithShape="1">
              <a:blip r:embed="rId6"/>
              <a:srcRect l="67034"/>
              <a:stretch/>
            </p:blipFill>
            <p:spPr>
              <a:xfrm>
                <a:off x="3834010" y="4874451"/>
                <a:ext cx="2681124" cy="1099853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4010" y="6370962"/>
                <a:ext cx="2681124" cy="316865"/>
              </a:xfrm>
              <a:prstGeom prst="rect">
                <a:avLst/>
              </a:prstGeom>
              <a:noFill/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4870543" y="2820939"/>
                <a:ext cx="491160" cy="325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ko-KR" altLang="en-US" sz="1200" b="1" spc="-5" dirty="0" smtClean="0">
                    <a:solidFill>
                      <a:srgbClr val="0070C0"/>
                    </a:solidFill>
                    <a:latin typeface="Calibri"/>
                    <a:cs typeface="Calibri"/>
                  </a:rPr>
                  <a:t>측정</a:t>
                </a:r>
                <a:endParaRPr lang="en-US" altLang="ko-KR" sz="1200" b="1" spc="-5" dirty="0">
                  <a:solidFill>
                    <a:srgbClr val="0070C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570192" y="4591373"/>
                <a:ext cx="1356269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ko-KR" altLang="en-US" sz="1200" b="1" spc="-5" dirty="0" err="1" smtClean="0">
                    <a:solidFill>
                      <a:srgbClr val="0070C0"/>
                    </a:solidFill>
                    <a:latin typeface="Calibri"/>
                    <a:cs typeface="Calibri"/>
                  </a:rPr>
                  <a:t>스테이징</a:t>
                </a:r>
                <a:r>
                  <a:rPr lang="en-US" altLang="ko-KR" sz="1200" b="1" spc="-5" dirty="0" smtClean="0">
                    <a:solidFill>
                      <a:srgbClr val="0070C0"/>
                    </a:solidFill>
                    <a:latin typeface="Calibri"/>
                    <a:cs typeface="Calibri"/>
                  </a:rPr>
                  <a:t>(Staging)</a:t>
                </a:r>
                <a:endParaRPr lang="en-US" altLang="ko-KR" sz="1200" b="1" spc="-5" dirty="0">
                  <a:solidFill>
                    <a:srgbClr val="0070C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487725" y="6020830"/>
                <a:ext cx="1591461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ko-KR" altLang="en-US" sz="1200" b="1" spc="-5" dirty="0" smtClean="0">
                    <a:solidFill>
                      <a:srgbClr val="0070C0"/>
                    </a:solidFill>
                    <a:latin typeface="Calibri"/>
                    <a:cs typeface="Calibri"/>
                  </a:rPr>
                  <a:t>표시방법 </a:t>
                </a:r>
                <a:r>
                  <a:rPr lang="en-US" altLang="ko-KR" sz="1200" b="1" spc="-5" dirty="0" smtClean="0">
                    <a:solidFill>
                      <a:srgbClr val="0070C0"/>
                    </a:solidFill>
                    <a:latin typeface="Calibri"/>
                    <a:cs typeface="Calibri"/>
                  </a:rPr>
                  <a:t>(Color Map)</a:t>
                </a:r>
                <a:endParaRPr lang="en-US" altLang="ko-KR" sz="1200" b="1" spc="-5" dirty="0">
                  <a:solidFill>
                    <a:srgbClr val="0070C0"/>
                  </a:solidFill>
                  <a:latin typeface="Calibri"/>
                  <a:cs typeface="Calibri"/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30863"/>
            <a:ext cx="3373121" cy="443856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97" y="4088309"/>
            <a:ext cx="5532723" cy="412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 flipH="1">
            <a:off x="1524000" y="2751150"/>
            <a:ext cx="2081194" cy="424510"/>
          </a:xfrm>
          <a:prstGeom prst="line">
            <a:avLst/>
          </a:prstGeom>
          <a:ln w="2222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5066" y="2867883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주름살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알고리즘에 대한 근거</a:t>
            </a:r>
            <a:endParaRPr lang="ko-KR" altLang="en-US" sz="14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7766244" y="2774413"/>
            <a:ext cx="2475036" cy="1254027"/>
          </a:xfrm>
          <a:prstGeom prst="line">
            <a:avLst/>
          </a:prstGeom>
          <a:ln w="2222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72080" y="3560871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안면 홍조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알고리즘에 대한 근거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504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19" y="39234"/>
            <a:ext cx="11669547" cy="725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NFR-2. </a:t>
            </a:r>
            <a:r>
              <a:rPr lang="ko-KR" altLang="en-US" dirty="0" smtClean="0"/>
              <a:t>얼굴 </a:t>
            </a:r>
            <a:r>
              <a:rPr lang="ko-KR" altLang="en-US" dirty="0"/>
              <a:t>피부</a:t>
            </a:r>
            <a:r>
              <a:rPr lang="en-US" altLang="ko-KR" dirty="0"/>
              <a:t> </a:t>
            </a:r>
            <a:r>
              <a:rPr lang="ko-KR" altLang="en-US" dirty="0" smtClean="0"/>
              <a:t>나이와 노화속도 추정의 정확성 </a:t>
            </a:r>
            <a:r>
              <a:rPr lang="en-US" altLang="ko-KR" dirty="0" smtClean="0"/>
              <a:t>Tactic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243377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100" dirty="0" smtClean="0"/>
              <a:t>Fact</a:t>
            </a:r>
            <a:r>
              <a:rPr lang="ko-KR" altLang="en-US" sz="2100" dirty="0" smtClean="0"/>
              <a:t>에 </a:t>
            </a:r>
            <a:r>
              <a:rPr lang="ko-KR" altLang="en-US" sz="2100" dirty="0"/>
              <a:t>적절한 제약을 </a:t>
            </a:r>
            <a:r>
              <a:rPr lang="ko-KR" altLang="en-US" sz="2100" dirty="0" smtClean="0"/>
              <a:t>넣어 </a:t>
            </a:r>
            <a:r>
              <a:rPr lang="en-US" altLang="ko-KR" sz="2100" dirty="0" smtClean="0"/>
              <a:t>Tactic</a:t>
            </a:r>
            <a:r>
              <a:rPr lang="ko-KR" altLang="en-US" sz="2100" dirty="0" smtClean="0"/>
              <a:t>을 단순화시키는 방법도 있다</a:t>
            </a:r>
            <a:r>
              <a:rPr lang="en-US" altLang="ko-KR" sz="2100" dirty="0" smtClean="0"/>
              <a:t>. </a:t>
            </a:r>
          </a:p>
          <a:p>
            <a:pPr marL="0" indent="0">
              <a:buNone/>
            </a:pPr>
            <a:r>
              <a:rPr lang="en-US" altLang="ko-KR" sz="1800" dirty="0" smtClean="0"/>
              <a:t>(F1) </a:t>
            </a:r>
            <a:r>
              <a:rPr lang="ko-KR" altLang="en-US" sz="1800" dirty="0" smtClean="0"/>
              <a:t>얼굴 피부 나이 및 노화속도는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얼굴 피부 상태로만 결정</a:t>
            </a:r>
            <a:r>
              <a:rPr lang="ko-KR" altLang="en-US" sz="1800" dirty="0" smtClean="0"/>
              <a:t>한다 → 입력 파라메터는 </a:t>
            </a:r>
            <a:r>
              <a:rPr lang="en-US" altLang="ko-KR" sz="1800" dirty="0" smtClean="0"/>
              <a:t>FSP</a:t>
            </a:r>
            <a:r>
              <a:rPr lang="ko-KR" altLang="en-US" sz="1800" dirty="0" smtClean="0"/>
              <a:t>로 한정하는 이유를 </a:t>
            </a:r>
            <a:r>
              <a:rPr lang="en-US" altLang="ko-KR" sz="1800" dirty="0" smtClean="0"/>
              <a:t>Tactic</a:t>
            </a:r>
            <a:r>
              <a:rPr lang="ko-KR" altLang="en-US" sz="1800" dirty="0" smtClean="0"/>
              <a:t>에 기술할 필요가 없음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(F2)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얼굴 피부 상태의 유형에 따라 </a:t>
            </a:r>
            <a:r>
              <a:rPr lang="ko-KR" altLang="en-US" sz="1800" dirty="0" smtClean="0"/>
              <a:t>얼굴 피부 나이에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영향을 끼치는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정도가 다르다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/>
              <a:t>→ </a:t>
            </a:r>
            <a:r>
              <a:rPr lang="en-US" altLang="ko-KR" sz="1800" dirty="0" smtClean="0"/>
              <a:t>Fact </a:t>
            </a:r>
            <a:r>
              <a:rPr lang="ko-KR" altLang="en-US" sz="1800" dirty="0" smtClean="0"/>
              <a:t>단계에서 </a:t>
            </a:r>
            <a:r>
              <a:rPr lang="en-US" altLang="ko-KR" sz="1800" u="sng" dirty="0" smtClean="0"/>
              <a:t>Tactic</a:t>
            </a:r>
            <a:r>
              <a:rPr lang="ko-KR" altLang="en-US" sz="1800" u="sng" dirty="0" smtClean="0"/>
              <a:t>에 일부 유효한 </a:t>
            </a:r>
            <a:r>
              <a:rPr lang="en-US" altLang="ko-KR" sz="1800" u="sng" dirty="0" smtClean="0"/>
              <a:t>FSP</a:t>
            </a:r>
            <a:r>
              <a:rPr lang="ko-KR" altLang="en-US" sz="1800" u="sng" dirty="0" smtClean="0"/>
              <a:t>만 사용해도 되는 근거</a:t>
            </a:r>
            <a:r>
              <a:rPr lang="ko-KR" altLang="en-US" sz="1800" dirty="0" smtClean="0"/>
              <a:t>를 마련함</a:t>
            </a:r>
            <a:endParaRPr lang="en-US" altLang="ko-KR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(F3) </a:t>
            </a:r>
            <a:r>
              <a:rPr lang="ko-KR" altLang="en-US" sz="1800" dirty="0" smtClean="0"/>
              <a:t>얼굴 피부 나이를 추정하는 표준화된 방법이 없다 </a:t>
            </a:r>
            <a:r>
              <a:rPr lang="ko-KR" altLang="en-US" sz="1800" dirty="0"/>
              <a:t>→ </a:t>
            </a:r>
            <a:r>
              <a:rPr lang="ko-KR" altLang="en-US" sz="1800" dirty="0" smtClean="0"/>
              <a:t>합리적인 근거만 있다면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내가 정의하면 된다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→ </a:t>
            </a:r>
            <a:r>
              <a:rPr lang="en-US" altLang="ko-KR" sz="1800" dirty="0" smtClean="0"/>
              <a:t>(C1) </a:t>
            </a:r>
            <a:r>
              <a:rPr lang="ko-KR" altLang="en-US" sz="1800" dirty="0" smtClean="0"/>
              <a:t>얼굴 피부 나이를 추정할 수식을 </a:t>
            </a:r>
            <a:r>
              <a:rPr lang="ko-KR" altLang="en-US" sz="1800" dirty="0"/>
              <a:t>수립해야 </a:t>
            </a:r>
            <a:r>
              <a:rPr lang="ko-KR" altLang="en-US" sz="1800" dirty="0" smtClean="0"/>
              <a:t>한다 → </a:t>
            </a:r>
            <a:r>
              <a:rPr lang="en-US" altLang="ko-KR" sz="1800" dirty="0" smtClean="0"/>
              <a:t>(T1</a:t>
            </a:r>
            <a:r>
              <a:rPr lang="en-US" altLang="ko-KR" sz="1800" dirty="0"/>
              <a:t>) FSA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추정할 </a:t>
            </a:r>
            <a:r>
              <a:rPr lang="ko-KR" altLang="en-US" sz="1800" dirty="0"/>
              <a:t>수식을 </a:t>
            </a:r>
            <a:r>
              <a:rPr lang="ko-KR" altLang="en-US" sz="1800" dirty="0" smtClean="0"/>
              <a:t>개발한다</a:t>
            </a:r>
            <a:endParaRPr lang="en-US" altLang="ko-KR" sz="1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601470" y="3557498"/>
            <a:ext cx="2240282" cy="1168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(F1) </a:t>
            </a:r>
            <a:r>
              <a:rPr lang="ko-KR" altLang="en-US" sz="12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 피부 상태로만 결정한다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F2) </a:t>
            </a:r>
            <a:r>
              <a:rPr lang="ko-KR" altLang="en-US" sz="12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 피부 상태 유형 별로 영향을 끼치는 정도가 다르다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968848" y="3557498"/>
            <a:ext cx="4480560" cy="1168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주름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모공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색소 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침착</a:t>
            </a:r>
            <a:r>
              <a:rPr lang="ko-KR" altLang="en-US" sz="14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</a:t>
            </a:r>
            <a:r>
              <a:rPr lang="ko-KR" altLang="en-US" sz="14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 피부 나이를 측정할 수 있다</a:t>
            </a:r>
            <a:r>
              <a:rPr lang="en-US" altLang="ko-KR" sz="14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6713" y="4961325"/>
            <a:ext cx="2240282" cy="10582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F3) </a:t>
            </a:r>
            <a:r>
              <a:rPr lang="ko-KR" altLang="en-US" sz="11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1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 나이를 측정하는 표준화된 방법이 없다</a:t>
            </a:r>
            <a:endParaRPr lang="en-US" altLang="ko-KR" sz="1100" spc="-12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spc="-12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합리적인 근거</a:t>
            </a:r>
            <a:r>
              <a:rPr lang="ko-KR" altLang="en-US" sz="11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spc="-12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1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spc="-1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r>
              <a:rPr lang="ko-KR" altLang="en-US" sz="1100" spc="-12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ko-KR" altLang="en-US" sz="1100" spc="-12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148" y="4078802"/>
            <a:ext cx="409098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오른쪽 화살표 39"/>
          <p:cNvSpPr/>
          <p:nvPr/>
        </p:nvSpPr>
        <p:spPr>
          <a:xfrm>
            <a:off x="3985897" y="3836486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93" y="5290727"/>
            <a:ext cx="4883150" cy="453683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" name="그림 43"/>
          <p:cNvPicPr/>
          <p:nvPr/>
        </p:nvPicPr>
        <p:blipFill>
          <a:blip r:embed="rId4"/>
          <a:stretch>
            <a:fillRect/>
          </a:stretch>
        </p:blipFill>
        <p:spPr>
          <a:xfrm>
            <a:off x="5906743" y="5803681"/>
            <a:ext cx="3759200" cy="78704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5" name="오른쪽 화살표 44"/>
          <p:cNvSpPr/>
          <p:nvPr/>
        </p:nvSpPr>
        <p:spPr>
          <a:xfrm>
            <a:off x="3985897" y="530182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968847" y="3322362"/>
            <a:ext cx="2742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Tactic : FSA</a:t>
            </a:r>
            <a:r>
              <a:rPr lang="ko-KR" alt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측정한 수식을 개발</a:t>
            </a:r>
            <a:endParaRPr lang="en-US" altLang="ko-KR" sz="1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67553" y="4786851"/>
            <a:ext cx="316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학술지에 게재된 논문을 참조하여</a:t>
            </a:r>
            <a:r>
              <a:rPr lang="en-US" altLang="ko-KR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FSA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추정식을</a:t>
            </a:r>
            <a:r>
              <a:rPr lang="ko-KR" alt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차용할 합리적 근거 마련</a:t>
            </a:r>
            <a:endParaRPr lang="en-US" altLang="ko-KR" sz="1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0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19" y="39234"/>
            <a:ext cx="11669547" cy="725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Non-Conventional NFR Tactic</a:t>
            </a:r>
            <a:r>
              <a:rPr lang="ko-KR" altLang="en-US" dirty="0" smtClean="0"/>
              <a:t>을 위한 근거 확보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519297"/>
            <a:ext cx="4684263" cy="41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61" y="970280"/>
            <a:ext cx="4131729" cy="57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65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/>
              <a:t>협업 도구 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pPr lvl="1"/>
            <a:r>
              <a:rPr lang="en-US" altLang="ko-KR" sz="1600" dirty="0"/>
              <a:t>Google Meet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보고서 리뷰 나 조별 활동할 때 활용</a:t>
            </a:r>
            <a:endParaRPr lang="en-US" altLang="ko-KR" sz="1600" dirty="0" smtClean="0"/>
          </a:p>
          <a:p>
            <a:pPr lvl="1"/>
            <a:r>
              <a:rPr lang="ko-KR" altLang="en-US" sz="1600" dirty="0" err="1"/>
              <a:t>카카오톡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일정 약속 없이 아무런 </a:t>
            </a:r>
            <a:r>
              <a:rPr lang="ko-KR" altLang="en-US" sz="1600" dirty="0"/>
              <a:t>주제나 쉽게 </a:t>
            </a:r>
            <a:r>
              <a:rPr lang="ko-KR" altLang="en-US" sz="1600" dirty="0" smtClean="0"/>
              <a:t>얘기하고 언제든지 볼 수 있다는 장점</a:t>
            </a:r>
            <a:endParaRPr lang="en-US" altLang="ko-KR" sz="1800" dirty="0"/>
          </a:p>
          <a:p>
            <a:r>
              <a:rPr lang="en-US" altLang="ko-KR" sz="1800" dirty="0" err="1"/>
              <a:t>VSCode</a:t>
            </a:r>
            <a:r>
              <a:rPr lang="en-US" altLang="ko-KR" sz="1800" dirty="0"/>
              <a:t> : </a:t>
            </a:r>
            <a:r>
              <a:rPr lang="ko-KR" altLang="en-US" sz="1800" dirty="0"/>
              <a:t>아래 도구들이 모두 </a:t>
            </a:r>
            <a:r>
              <a:rPr lang="en-US" altLang="ko-KR" sz="1800" dirty="0"/>
              <a:t>Plugin </a:t>
            </a:r>
            <a:r>
              <a:rPr lang="ko-KR" altLang="en-US" sz="1800" dirty="0"/>
              <a:t>형태로 존재해서 통합 편집 가능</a:t>
            </a:r>
          </a:p>
          <a:p>
            <a:r>
              <a:rPr lang="en-US" altLang="ko-KR" sz="1800" dirty="0"/>
              <a:t>UML : </a:t>
            </a:r>
            <a:r>
              <a:rPr lang="en-US" altLang="ko-KR" sz="1800" dirty="0" err="1"/>
              <a:t>Draw.Io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PlantUML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PlantUML</a:t>
            </a:r>
            <a:r>
              <a:rPr lang="en-US" altLang="ko-KR" sz="1600" dirty="0"/>
              <a:t> : </a:t>
            </a:r>
            <a:r>
              <a:rPr lang="ko-KR" altLang="en-US" sz="1600" dirty="0"/>
              <a:t>빨리 </a:t>
            </a:r>
            <a:r>
              <a:rPr lang="ko-KR" altLang="en-US" sz="1600" dirty="0" err="1"/>
              <a:t>모델링하기</a:t>
            </a:r>
            <a:r>
              <a:rPr lang="ko-KR" altLang="en-US" sz="1600" dirty="0"/>
              <a:t> 좋음</a:t>
            </a:r>
            <a:r>
              <a:rPr lang="en-US" altLang="ko-KR" sz="1600" dirty="0"/>
              <a:t>. </a:t>
            </a:r>
            <a:r>
              <a:rPr lang="ko-KR" altLang="en-US" sz="1600" dirty="0"/>
              <a:t>대신 원하는 형태로 </a:t>
            </a:r>
            <a:r>
              <a:rPr lang="ko-KR" altLang="en-US" sz="1600" dirty="0" err="1"/>
              <a:t>포맷팅이</a:t>
            </a:r>
            <a:r>
              <a:rPr lang="ko-KR" altLang="en-US" sz="1600" dirty="0"/>
              <a:t> 어려움</a:t>
            </a:r>
          </a:p>
          <a:p>
            <a:pPr lvl="1"/>
            <a:r>
              <a:rPr lang="en-US" altLang="ko-KR" sz="1600" dirty="0" err="1"/>
              <a:t>Draw.Io</a:t>
            </a:r>
            <a:r>
              <a:rPr lang="en-US" altLang="ko-KR" sz="1600" dirty="0"/>
              <a:t> : </a:t>
            </a:r>
            <a:r>
              <a:rPr lang="ko-KR" altLang="en-US" sz="1600" dirty="0" smtClean="0"/>
              <a:t>무료이며 제한 </a:t>
            </a:r>
            <a:r>
              <a:rPr lang="ko-KR" altLang="en-US" sz="1600" dirty="0"/>
              <a:t>없음</a:t>
            </a:r>
            <a:r>
              <a:rPr lang="en-US" altLang="ko-KR" sz="1600" dirty="0"/>
              <a:t>, </a:t>
            </a:r>
            <a:r>
              <a:rPr lang="ko-KR" altLang="en-US" sz="1600" dirty="0"/>
              <a:t>조별 활동에서 공유하고 토론하기 </a:t>
            </a:r>
            <a:r>
              <a:rPr lang="ko-KR" altLang="en-US" sz="1600" dirty="0" smtClean="0"/>
              <a:t>좋음</a:t>
            </a:r>
            <a:endParaRPr lang="en-US" altLang="ko-KR" sz="1600" dirty="0" smtClean="0"/>
          </a:p>
          <a:p>
            <a:pPr marL="271463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단점은 </a:t>
            </a:r>
            <a:r>
              <a:rPr lang="ko-KR" altLang="en-US" sz="1600" dirty="0"/>
              <a:t>다른 </a:t>
            </a:r>
            <a:r>
              <a:rPr lang="ko-KR" altLang="en-US" sz="1600" dirty="0" smtClean="0"/>
              <a:t>도구로 </a:t>
            </a:r>
            <a:r>
              <a:rPr lang="en-US" altLang="ko-KR" sz="1600" dirty="0"/>
              <a:t>Copy&amp; Paste</a:t>
            </a:r>
            <a:r>
              <a:rPr lang="ko-KR" altLang="en-US" sz="1600" dirty="0"/>
              <a:t>가 안되어 </a:t>
            </a:r>
            <a:r>
              <a:rPr lang="ko-KR" altLang="en-US" sz="1600" dirty="0" smtClean="0"/>
              <a:t>하나 하나 캡처 도구로 캡처 해서 붙여야 함</a:t>
            </a:r>
            <a:endParaRPr lang="ko-KR" altLang="en-US" sz="1600" dirty="0"/>
          </a:p>
          <a:p>
            <a:r>
              <a:rPr lang="en-US" altLang="ko-KR" sz="1800" dirty="0"/>
              <a:t>Markdown </a:t>
            </a:r>
          </a:p>
          <a:p>
            <a:pPr lvl="1"/>
            <a:r>
              <a:rPr lang="ko-KR" altLang="en-US" sz="1600" dirty="0"/>
              <a:t>간단히 아이디어 만들고 공유하고 토론하기 좋음</a:t>
            </a:r>
          </a:p>
          <a:p>
            <a:r>
              <a:rPr lang="en-US" altLang="ko-KR" sz="1800" dirty="0" err="1"/>
              <a:t>MindMap</a:t>
            </a:r>
            <a:endParaRPr lang="en-US" altLang="ko-KR" sz="1800" dirty="0"/>
          </a:p>
          <a:p>
            <a:pPr lvl="1"/>
            <a:r>
              <a:rPr lang="ko-KR" altLang="en-US" sz="1600" dirty="0"/>
              <a:t>강의 내용 정리</a:t>
            </a:r>
          </a:p>
          <a:p>
            <a:pPr lvl="1"/>
            <a:r>
              <a:rPr lang="en-US" altLang="ko-KR" sz="1600" dirty="0"/>
              <a:t>CEP </a:t>
            </a:r>
            <a:r>
              <a:rPr lang="ko-KR" altLang="en-US" sz="1600" dirty="0"/>
              <a:t>리포트 아이디어 </a:t>
            </a:r>
            <a:r>
              <a:rPr lang="ko-KR" altLang="en-US" sz="1600" dirty="0" smtClean="0"/>
              <a:t>정리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CEP </a:t>
            </a:r>
            <a:r>
              <a:rPr lang="ko-KR" altLang="en-US" sz="1600" dirty="0"/>
              <a:t>면접 </a:t>
            </a:r>
            <a:r>
              <a:rPr lang="ko-KR" altLang="en-US" sz="1600" dirty="0" smtClean="0"/>
              <a:t>준비</a:t>
            </a:r>
            <a:endParaRPr lang="ko-KR" altLang="en-US" sz="1600" dirty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ko-KR" altLang="en-US" dirty="0" smtClean="0"/>
              <a:t>도구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83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ko-KR" altLang="en-US" dirty="0" smtClean="0"/>
              <a:t>도구 사용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, Markdown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7" y="850020"/>
            <a:ext cx="6759785" cy="571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67" y="850019"/>
            <a:ext cx="5847418" cy="283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01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면접 </a:t>
            </a:r>
            <a:r>
              <a:rPr lang="ko-KR" altLang="en-US" sz="1800" dirty="0" smtClean="0"/>
              <a:t>준비</a:t>
            </a:r>
            <a:endParaRPr lang="en-US" altLang="ko-KR" sz="18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강의 </a:t>
            </a:r>
            <a:r>
              <a:rPr lang="ko-KR" altLang="en-US" sz="1600" dirty="0"/>
              <a:t>상식은 외워야 할 내용이 정말 방대하기 때문에 첫 주부터 시간 날 때마다 정리하고 외울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 smtClean="0"/>
              <a:t>Design </a:t>
            </a:r>
            <a:r>
              <a:rPr lang="en-US" altLang="ko-KR" sz="1600" dirty="0"/>
              <a:t>Pattern</a:t>
            </a:r>
            <a:r>
              <a:rPr lang="ko-KR" altLang="en-US" sz="1600" dirty="0"/>
              <a:t>은 </a:t>
            </a:r>
            <a:r>
              <a:rPr lang="en-US" altLang="ko-KR" sz="1600" dirty="0" smtClean="0"/>
              <a:t>GOF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공부해야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 smtClean="0"/>
              <a:t>	Design Pattern</a:t>
            </a:r>
            <a:r>
              <a:rPr lang="ko-KR" altLang="en-US" sz="1600" dirty="0" smtClean="0"/>
              <a:t>들이 무엇에 열려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닫혀 있다는 것이 정확히 무슨 뜻인지를 알아야 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그것을 </a:t>
            </a:r>
            <a:r>
              <a:rPr lang="en-US" altLang="ko-KR" sz="1600" dirty="0" smtClean="0"/>
              <a:t>GOF</a:t>
            </a:r>
            <a:r>
              <a:rPr lang="ko-KR" altLang="en-US" sz="1600" dirty="0" smtClean="0"/>
              <a:t>의 용어로 정확하고 구체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적으로 답변을 할 수 있어야 함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/>
              <a:t>CEP Lecture </a:t>
            </a:r>
            <a:r>
              <a:rPr lang="ko-KR" altLang="en-US" sz="1600" dirty="0"/>
              <a:t>교재를 반드시 숙지할 것 → 교수가 강의에서 설명하지 않더라도</a:t>
            </a:r>
            <a:r>
              <a:rPr lang="en-US" altLang="ko-KR" sz="1600" dirty="0"/>
              <a:t>, </a:t>
            </a:r>
            <a:r>
              <a:rPr lang="ko-KR" altLang="en-US" sz="1600" dirty="0"/>
              <a:t>교재에 있는 내용으로 </a:t>
            </a:r>
            <a:r>
              <a:rPr lang="ko-KR" altLang="en-US" sz="1600" dirty="0" smtClean="0"/>
              <a:t>질문함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	</a:t>
            </a:r>
            <a:r>
              <a:rPr lang="ko-KR" altLang="en-US" sz="1600" dirty="0" smtClean="0">
                <a:solidFill>
                  <a:srgbClr val="0070C0"/>
                </a:solidFill>
              </a:rPr>
              <a:t>교수는 거의 </a:t>
            </a:r>
            <a:r>
              <a:rPr lang="en-US" altLang="ko-KR" sz="1600" dirty="0" smtClean="0">
                <a:solidFill>
                  <a:srgbClr val="0070C0"/>
                </a:solidFill>
              </a:rPr>
              <a:t>100% CEP </a:t>
            </a:r>
            <a:r>
              <a:rPr lang="ko-KR" altLang="en-US" sz="1600" dirty="0" smtClean="0">
                <a:solidFill>
                  <a:srgbClr val="0070C0"/>
                </a:solidFill>
              </a:rPr>
              <a:t>내에서 냄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단 </a:t>
            </a:r>
            <a:r>
              <a:rPr lang="en-US" altLang="ko-KR" sz="1600" dirty="0" smtClean="0">
                <a:solidFill>
                  <a:srgbClr val="0070C0"/>
                </a:solidFill>
              </a:rPr>
              <a:t>CEP </a:t>
            </a:r>
            <a:r>
              <a:rPr lang="ko-KR" altLang="en-US" sz="1600" dirty="0" smtClean="0">
                <a:solidFill>
                  <a:srgbClr val="0070C0"/>
                </a:solidFill>
              </a:rPr>
              <a:t>강의만이 아닌 교재까지 포함한 것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다른 </a:t>
            </a:r>
            <a:r>
              <a:rPr lang="ko-KR" altLang="en-US" sz="1600" dirty="0">
                <a:solidFill>
                  <a:srgbClr val="0070C0"/>
                </a:solidFill>
              </a:rPr>
              <a:t>사람이 면접에서 받은 질문 중에 </a:t>
            </a:r>
            <a:r>
              <a:rPr lang="ko-KR" altLang="en-US" sz="1600" dirty="0" smtClean="0">
                <a:solidFill>
                  <a:srgbClr val="0070C0"/>
                </a:solidFill>
              </a:rPr>
              <a:t>낯선 부분이 </a:t>
            </a:r>
            <a:r>
              <a:rPr lang="en-US" altLang="ko-KR" sz="1600" dirty="0" smtClean="0">
                <a:solidFill>
                  <a:srgbClr val="0070C0"/>
                </a:solidFill>
              </a:rPr>
              <a:t>	</a:t>
            </a:r>
            <a:r>
              <a:rPr lang="ko-KR" altLang="en-US" sz="1600" dirty="0" smtClean="0">
                <a:solidFill>
                  <a:srgbClr val="0070C0"/>
                </a:solidFill>
              </a:rPr>
              <a:t>있어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안 배웠다고 </a:t>
            </a:r>
            <a:r>
              <a:rPr lang="ko-KR" altLang="en-US" sz="1600" dirty="0">
                <a:solidFill>
                  <a:srgbClr val="0070C0"/>
                </a:solidFill>
              </a:rPr>
              <a:t>생각했으나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확인해 보니 </a:t>
            </a:r>
            <a:r>
              <a:rPr lang="en-US" altLang="ko-KR" sz="1600" dirty="0">
                <a:solidFill>
                  <a:srgbClr val="0070C0"/>
                </a:solidFill>
              </a:rPr>
              <a:t>CEP </a:t>
            </a:r>
            <a:r>
              <a:rPr lang="ko-KR" altLang="en-US" sz="1600" dirty="0">
                <a:solidFill>
                  <a:srgbClr val="0070C0"/>
                </a:solidFill>
              </a:rPr>
              <a:t>교재에는 모두 </a:t>
            </a:r>
            <a:r>
              <a:rPr lang="ko-KR" altLang="en-US" sz="1600" dirty="0" smtClean="0">
                <a:solidFill>
                  <a:srgbClr val="0070C0"/>
                </a:solidFill>
              </a:rPr>
              <a:t>있었음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조별 활동으로 가상 면접을 시간 날 때마다 반복했음</a:t>
            </a:r>
            <a:r>
              <a:rPr lang="ko-KR" altLang="en-US" sz="1600" dirty="0"/>
              <a:t> → </a:t>
            </a:r>
            <a:r>
              <a:rPr lang="ko-KR" altLang="en-US" sz="1600" dirty="0" smtClean="0"/>
              <a:t>면접 심사 대비로 효과적이었음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그룹 채팅에서 각자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개씩 질문을 던지면 각자 대답하는 방식 → 서로 대답을 비교해 나의 답변을 다듬을 수 있다는 장점이 있음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화상 채팅으로 면접하듯이 진행하는 방식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→ 채팅으로 할 때와 달리 긴장감이 크고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어떻게 말을 해야 하는지 다듬을 수 있음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면접할 때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조원들과 예행연습을 많이 해 봐라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조원 </a:t>
            </a:r>
            <a:r>
              <a:rPr lang="ko-KR" altLang="en-US" sz="1600" dirty="0">
                <a:solidFill>
                  <a:srgbClr val="0070C0"/>
                </a:solidFill>
              </a:rPr>
              <a:t>연습에서 대답 못한 것이 많았는데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덕분에 면접 때는 덜 떨렸던 것 같다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361950" lvl="2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일간 면접을 진행하는데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그날그날 질문의 난이도와 분위기가 다름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361950" lvl="2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endParaRPr lang="en-US" altLang="ko-KR" sz="1600" dirty="0" smtClean="0">
              <a:solidFill>
                <a:srgbClr val="0070C0"/>
              </a:solidFill>
            </a:endParaRPr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ko-KR" altLang="en-US" dirty="0" smtClean="0"/>
              <a:t>면접 심사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5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면접 심사</a:t>
            </a:r>
            <a:endParaRPr lang="en-US" altLang="ko-KR" sz="18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심사위원 </a:t>
            </a:r>
            <a:r>
              <a:rPr lang="en-US" altLang="ko-KR" sz="1600" dirty="0"/>
              <a:t>3</a:t>
            </a:r>
            <a:r>
              <a:rPr lang="ko-KR" altLang="en-US" sz="1600" dirty="0"/>
              <a:t>명 들어옴</a:t>
            </a:r>
            <a:r>
              <a:rPr lang="en-US" altLang="ko-KR" sz="1600" dirty="0"/>
              <a:t>. </a:t>
            </a:r>
            <a:r>
              <a:rPr lang="ko-KR" altLang="en-US" sz="1600" dirty="0"/>
              <a:t>김수동 교수는 기초 </a:t>
            </a:r>
            <a:r>
              <a:rPr lang="ko-KR" altLang="en-US" sz="1600" dirty="0" smtClean="0"/>
              <a:t>상식과 </a:t>
            </a:r>
            <a:r>
              <a:rPr lang="en-US" altLang="ko-KR" sz="1600" dirty="0" smtClean="0"/>
              <a:t>CEP </a:t>
            </a:r>
            <a:r>
              <a:rPr lang="ko-KR" altLang="en-US" sz="1600" dirty="0" smtClean="0"/>
              <a:t>강의 </a:t>
            </a:r>
            <a:r>
              <a:rPr lang="ko-KR" altLang="en-US" sz="1600" dirty="0"/>
              <a:t>위주 </a:t>
            </a:r>
            <a:r>
              <a:rPr lang="ko-KR" altLang="en-US" sz="1600" dirty="0" smtClean="0"/>
              <a:t>질문</a:t>
            </a:r>
            <a:r>
              <a:rPr lang="en-US" altLang="ko-KR" sz="1600" dirty="0" smtClean="0"/>
              <a:t>. </a:t>
            </a:r>
          </a:p>
          <a:p>
            <a:pPr marL="361950" lvl="2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ko-KR" altLang="en-US" sz="1600" dirty="0" smtClean="0">
                <a:solidFill>
                  <a:srgbClr val="0070C0"/>
                </a:solidFill>
              </a:rPr>
              <a:t>제 경험은 다른 심사위원이 까다롭지는 않았으나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다른 조원들은 어려운 질문을 많이 받았다고 함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361950" lvl="2" indent="0">
              <a:buNone/>
            </a:pPr>
            <a:r>
              <a:rPr lang="ko-KR" altLang="en-US" sz="1600" dirty="0" smtClean="0"/>
              <a:t>어떤 질문이든 최선을 다해 대답하자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용어 틀리더라도 아는 건 다 말하도록 하자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 smtClean="0"/>
              <a:t>CEP </a:t>
            </a:r>
            <a:r>
              <a:rPr lang="ko-KR" altLang="en-US" sz="1600" dirty="0" smtClean="0"/>
              <a:t>양성과정을 겪어본 소감이 어떤지 질문을 받았을 때 좋은 인상을 준 것이 면접에서 좋은 평가를 받은 이유로 생각됨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	</a:t>
            </a:r>
            <a:r>
              <a:rPr lang="ko-KR" altLang="en-US" sz="1600" dirty="0" smtClean="0">
                <a:solidFill>
                  <a:srgbClr val="0070C0"/>
                </a:solidFill>
              </a:rPr>
              <a:t>현업에서 </a:t>
            </a:r>
            <a:r>
              <a:rPr lang="en-US" altLang="ko-KR" sz="1600" dirty="0" smtClean="0">
                <a:solidFill>
                  <a:srgbClr val="0070C0"/>
                </a:solidFill>
              </a:rPr>
              <a:t>NFR</a:t>
            </a:r>
            <a:r>
              <a:rPr lang="ko-KR" altLang="en-US" sz="1600" dirty="0" smtClean="0">
                <a:solidFill>
                  <a:srgbClr val="0070C0"/>
                </a:solidFill>
              </a:rPr>
              <a:t>을 어떻게 잘 다뤄야 하는지에 대한 이슈가 있었는데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많은 도움이 되었으며 내부에 많이 전파 교육하겠다고 대답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361950" lvl="2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</a:rPr>
              <a:t>	Pascal</a:t>
            </a:r>
            <a:r>
              <a:rPr lang="ko-KR" altLang="en-US" sz="1600" dirty="0" smtClean="0">
                <a:solidFill>
                  <a:srgbClr val="0070C0"/>
                </a:solidFill>
              </a:rPr>
              <a:t>을 주력언어로 사용한다고 설명 →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처음에는 </a:t>
            </a:r>
            <a:r>
              <a:rPr lang="en-US" altLang="ko-KR" sz="1600" dirty="0">
                <a:solidFill>
                  <a:srgbClr val="0070C0"/>
                </a:solidFill>
              </a:rPr>
              <a:t>OOP</a:t>
            </a:r>
            <a:r>
              <a:rPr lang="ko-KR" altLang="en-US" sz="1600" dirty="0">
                <a:solidFill>
                  <a:srgbClr val="0070C0"/>
                </a:solidFill>
              </a:rPr>
              <a:t>에 </a:t>
            </a:r>
            <a:r>
              <a:rPr lang="ko-KR" altLang="en-US" sz="1600" dirty="0" smtClean="0">
                <a:solidFill>
                  <a:srgbClr val="0070C0"/>
                </a:solidFill>
              </a:rPr>
              <a:t>대한 이해도가 낮았지만 많이 성장했다고 </a:t>
            </a:r>
            <a:r>
              <a:rPr lang="ko-KR" altLang="en-US" sz="1600" dirty="0">
                <a:solidFill>
                  <a:srgbClr val="0070C0"/>
                </a:solidFill>
              </a:rPr>
              <a:t>좋은 반응을 얻었음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361950" lvl="2" indent="0">
              <a:buNone/>
            </a:pPr>
            <a:r>
              <a:rPr lang="ko-KR" altLang="en-US" sz="1600" dirty="0" smtClean="0"/>
              <a:t>면접 심사에 예를 들어 답하지 말고 질문에 대해 명확한 대답을 요구함</a:t>
            </a:r>
            <a:r>
              <a:rPr lang="en-US" altLang="ko-KR" sz="1600" dirty="0" smtClean="0"/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하지만</a:t>
            </a:r>
            <a:r>
              <a:rPr lang="en-US" altLang="ko-KR" sz="1600" dirty="0" smtClean="0">
                <a:solidFill>
                  <a:srgbClr val="0070C0"/>
                </a:solidFill>
              </a:rPr>
              <a:t>,</a:t>
            </a:r>
            <a:r>
              <a:rPr lang="ko-KR" altLang="en-US" sz="1600" dirty="0" smtClean="0">
                <a:solidFill>
                  <a:srgbClr val="0070C0"/>
                </a:solidFill>
              </a:rPr>
              <a:t> 면접위원이 예를 물어보는 경우가 있음</a:t>
            </a:r>
            <a:r>
              <a:rPr lang="en-US" altLang="ko-KR" sz="1600" dirty="0" smtClean="0">
                <a:solidFill>
                  <a:srgbClr val="0070C0"/>
                </a:solidFill>
              </a:rPr>
              <a:t>.  </a:t>
            </a:r>
            <a:r>
              <a:rPr lang="ko-KR" altLang="en-US" sz="1600" dirty="0" smtClean="0">
                <a:solidFill>
                  <a:srgbClr val="0070C0"/>
                </a:solidFill>
              </a:rPr>
              <a:t>담당 교수가 </a:t>
            </a:r>
            <a:r>
              <a:rPr lang="en-US" altLang="ko-KR" sz="1600" dirty="0" smtClean="0">
                <a:solidFill>
                  <a:srgbClr val="0070C0"/>
                </a:solidFill>
              </a:rPr>
              <a:t>Design Pattern</a:t>
            </a:r>
            <a:r>
              <a:rPr lang="ko-KR" altLang="en-US" sz="1600" dirty="0" smtClean="0">
                <a:solidFill>
                  <a:srgbClr val="0070C0"/>
                </a:solidFill>
              </a:rPr>
              <a:t>중 사용한 사례를 설명 요청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361950" lvl="2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600" dirty="0" smtClean="0">
                <a:solidFill>
                  <a:srgbClr val="0070C0"/>
                </a:solidFill>
              </a:rPr>
              <a:t>99</a:t>
            </a:r>
            <a:r>
              <a:rPr lang="ko-KR" altLang="en-US" sz="1600" dirty="0" smtClean="0">
                <a:solidFill>
                  <a:srgbClr val="0070C0"/>
                </a:solidFill>
              </a:rPr>
              <a:t>년부터 </a:t>
            </a:r>
            <a:r>
              <a:rPr lang="en-US" altLang="ko-KR" sz="1600" dirty="0" smtClean="0">
                <a:solidFill>
                  <a:srgbClr val="0070C0"/>
                </a:solidFill>
              </a:rPr>
              <a:t>20</a:t>
            </a:r>
            <a:r>
              <a:rPr lang="ko-KR" altLang="en-US" sz="1600" dirty="0" smtClean="0">
                <a:solidFill>
                  <a:srgbClr val="0070C0"/>
                </a:solidFill>
              </a:rPr>
              <a:t>년간 입력 장치가 </a:t>
            </a:r>
            <a:r>
              <a:rPr lang="en-US" altLang="ko-KR" sz="1600" dirty="0" smtClean="0">
                <a:solidFill>
                  <a:srgbClr val="0070C0"/>
                </a:solidFill>
              </a:rPr>
              <a:t>CP Only </a:t>
            </a:r>
            <a:r>
              <a:rPr lang="ko-KR" altLang="en-US" sz="1600" dirty="0" smtClean="0">
                <a:solidFill>
                  <a:srgbClr val="0070C0"/>
                </a:solidFill>
              </a:rPr>
              <a:t>→ </a:t>
            </a:r>
            <a:r>
              <a:rPr lang="en-US" altLang="ko-KR" sz="1600" dirty="0" smtClean="0">
                <a:solidFill>
                  <a:srgbClr val="0070C0"/>
                </a:solidFill>
              </a:rPr>
              <a:t>Menu Knob </a:t>
            </a:r>
            <a:r>
              <a:rPr lang="ko-KR" altLang="en-US" sz="1600" dirty="0" smtClean="0">
                <a:solidFill>
                  <a:srgbClr val="0070C0"/>
                </a:solidFill>
              </a:rPr>
              <a:t>→ </a:t>
            </a:r>
            <a:r>
              <a:rPr lang="en-US" altLang="ko-KR" sz="1600" dirty="0" smtClean="0">
                <a:solidFill>
                  <a:srgbClr val="0070C0"/>
                </a:solidFill>
              </a:rPr>
              <a:t>Touch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바뀌었고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그 경우에도 아키텍처가 훼손되지 않도록 인터페이스와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구현부를</a:t>
            </a:r>
            <a:r>
              <a:rPr lang="ko-KR" altLang="en-US" sz="1600" dirty="0" smtClean="0">
                <a:solidFill>
                  <a:srgbClr val="0070C0"/>
                </a:solidFill>
              </a:rPr>
              <a:t> 분리하는 작업을 했고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그것이 지금 생각해보니 </a:t>
            </a:r>
            <a:r>
              <a:rPr lang="en-US" altLang="ko-KR" sz="1600" smtClean="0">
                <a:solidFill>
                  <a:srgbClr val="0070C0"/>
                </a:solidFill>
              </a:rPr>
              <a:t>Bridge </a:t>
            </a:r>
            <a:r>
              <a:rPr lang="ko-KR" altLang="en-US" sz="1600" smtClean="0">
                <a:solidFill>
                  <a:srgbClr val="0070C0"/>
                </a:solidFill>
              </a:rPr>
              <a:t>패턴인 </a:t>
            </a:r>
            <a:r>
              <a:rPr lang="ko-KR" altLang="en-US" sz="1600" dirty="0" smtClean="0">
                <a:solidFill>
                  <a:srgbClr val="0070C0"/>
                </a:solidFill>
              </a:rPr>
              <a:t>것 같다고 설명하여 좋은 반응을 얻었음</a:t>
            </a:r>
            <a:endParaRPr lang="en-US" altLang="ko-KR" sz="1600" dirty="0" smtClean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ko-KR" altLang="en-US" dirty="0" smtClean="0"/>
              <a:t>면접 심사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80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272808" cy="6340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755576" y="1214422"/>
            <a:ext cx="7776864" cy="5166906"/>
          </a:xfrm>
        </p:spPr>
        <p:txBody>
          <a:bodyPr/>
          <a:lstStyle/>
          <a:p>
            <a:r>
              <a:rPr lang="ko-KR" altLang="en-US" dirty="0" smtClean="0"/>
              <a:t>이력 소개</a:t>
            </a:r>
            <a:endParaRPr lang="en-US" altLang="ko-KR" dirty="0" smtClean="0"/>
          </a:p>
          <a:p>
            <a:r>
              <a:rPr lang="en-US" altLang="ko-KR" dirty="0" smtClean="0"/>
              <a:t>CEP </a:t>
            </a:r>
            <a:r>
              <a:rPr lang="ko-KR" altLang="en-US" dirty="0" smtClean="0"/>
              <a:t>과제 소개</a:t>
            </a:r>
            <a:endParaRPr lang="en-US" altLang="ko-KR" dirty="0" smtClean="0"/>
          </a:p>
          <a:p>
            <a:r>
              <a:rPr lang="ko-KR" altLang="en-US" dirty="0" smtClean="0"/>
              <a:t>강의 수강</a:t>
            </a:r>
            <a:endParaRPr lang="en-US" altLang="ko-KR" dirty="0" smtClean="0"/>
          </a:p>
          <a:p>
            <a:r>
              <a:rPr lang="ko-KR" altLang="en-US" dirty="0" smtClean="0"/>
              <a:t>보고서 작성</a:t>
            </a:r>
            <a:endParaRPr lang="en-US" altLang="ko-KR" dirty="0" smtClean="0"/>
          </a:p>
          <a:p>
            <a:r>
              <a:rPr lang="ko-KR" altLang="en-US" dirty="0" smtClean="0"/>
              <a:t>도구 사용</a:t>
            </a:r>
            <a:endParaRPr lang="en-US" altLang="ko-KR" dirty="0" smtClean="0"/>
          </a:p>
          <a:p>
            <a:r>
              <a:rPr lang="ko-KR" altLang="en-US" dirty="0" smtClean="0"/>
              <a:t>면접 심사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98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613548" y="3100204"/>
            <a:ext cx="3385907" cy="70821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ea"/>
                <a:ea typeface="+mj-ea"/>
                <a:cs typeface="Noto Sans CJK KR" charset="-127"/>
              </a:defRPr>
            </a:lvl1pPr>
          </a:lstStyle>
          <a:p>
            <a:r>
              <a:rPr kumimoji="1" lang="en-US" altLang="ko-KR" sz="4400" dirty="0" smtClean="0">
                <a:solidFill>
                  <a:schemeClr val="tx1"/>
                </a:solidFill>
                <a:cs typeface="Exo 2" charset="0"/>
              </a:rPr>
              <a:t>Thank you</a:t>
            </a:r>
            <a:endParaRPr kumimoji="1" lang="ko-KR" altLang="en-US" sz="4400" dirty="0">
              <a:solidFill>
                <a:schemeClr val="tx1"/>
              </a:solidFill>
              <a:cs typeface="Exo 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ko-KR" altLang="en-US" dirty="0" smtClean="0"/>
              <a:t>이력 소개</a:t>
            </a: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51520" y="908721"/>
            <a:ext cx="9365178" cy="351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dirty="0" smtClean="0"/>
              <a:t>현</a:t>
            </a:r>
            <a:r>
              <a:rPr lang="en-US" altLang="ko-KR" dirty="0" smtClean="0"/>
              <a:t>) 2020~ </a:t>
            </a:r>
            <a:r>
              <a:rPr lang="ko-KR" altLang="en-US" dirty="0" smtClean="0"/>
              <a:t>삼성 메디슨 시스템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개발그룹 </a:t>
            </a:r>
            <a:r>
              <a:rPr lang="en-US" altLang="ko-KR" dirty="0" smtClean="0"/>
              <a:t>SE </a:t>
            </a:r>
            <a:r>
              <a:rPr lang="ko-KR" altLang="en-US" dirty="0" smtClean="0"/>
              <a:t>파트 </a:t>
            </a:r>
            <a:r>
              <a:rPr lang="en-US" altLang="ko-KR" dirty="0" smtClean="0"/>
              <a:t>Leader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전</a:t>
            </a:r>
            <a:r>
              <a:rPr lang="en-US" altLang="ko-KR" dirty="0" smtClean="0"/>
              <a:t>) 2011~2020 </a:t>
            </a:r>
            <a:r>
              <a:rPr lang="ko-KR" altLang="en-US" dirty="0" smtClean="0"/>
              <a:t>초음파 의료기기 선행 연구 </a:t>
            </a:r>
            <a:r>
              <a:rPr lang="en-US" altLang="ko-KR" dirty="0" smtClean="0"/>
              <a:t>PL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전</a:t>
            </a:r>
            <a:r>
              <a:rPr lang="en-US" altLang="ko-KR" dirty="0"/>
              <a:t>) </a:t>
            </a:r>
            <a:r>
              <a:rPr lang="en-US" altLang="ko-KR" dirty="0" smtClean="0"/>
              <a:t>2006~2011 </a:t>
            </a:r>
            <a:r>
              <a:rPr lang="ko-KR" altLang="en-US" dirty="0" smtClean="0"/>
              <a:t>초음파 </a:t>
            </a:r>
            <a:r>
              <a:rPr lang="ko-KR" altLang="en-US" dirty="0"/>
              <a:t>의료기기 </a:t>
            </a:r>
            <a:r>
              <a:rPr lang="ko-KR" altLang="en-US" dirty="0" smtClean="0"/>
              <a:t>기반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PL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전</a:t>
            </a:r>
            <a:r>
              <a:rPr lang="en-US" altLang="ko-KR" dirty="0" smtClean="0"/>
              <a:t>) 1999~2006 </a:t>
            </a:r>
            <a:r>
              <a:rPr lang="ko-KR" altLang="en-US" dirty="0" smtClean="0"/>
              <a:t>초음파 시스템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아키텍트 및 </a:t>
            </a:r>
            <a:r>
              <a:rPr lang="en-US" altLang="ko-KR" dirty="0" smtClean="0"/>
              <a:t>Technical Leader</a:t>
            </a:r>
          </a:p>
        </p:txBody>
      </p:sp>
    </p:spTree>
    <p:extLst>
      <p:ext uri="{BB962C8B-B14F-4D97-AF65-F5344CB8AC3E}">
        <p14:creationId xmlns:p14="http://schemas.microsoft.com/office/powerpoint/2010/main" val="320908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About CEP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9" y="3409184"/>
            <a:ext cx="6564311" cy="286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347813" cy="2256121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AA </a:t>
            </a:r>
            <a:r>
              <a:rPr lang="ko-KR" altLang="en-US" dirty="0"/>
              <a:t>양성과정 입과 전 </a:t>
            </a:r>
            <a:r>
              <a:rPr lang="en-US" altLang="ko-KR" dirty="0"/>
              <a:t>DP/UML/OOP/</a:t>
            </a:r>
            <a:r>
              <a:rPr lang="ko-KR" altLang="en-US" dirty="0"/>
              <a:t>아키텍처 스타일과 </a:t>
            </a:r>
            <a:r>
              <a:rPr lang="en-US" altLang="ko-KR" dirty="0"/>
              <a:t>Introduction to SW Architecture </a:t>
            </a:r>
            <a:r>
              <a:rPr lang="ko-KR" altLang="en-US" dirty="0"/>
              <a:t>강의를 수강하고 </a:t>
            </a:r>
            <a:r>
              <a:rPr lang="ko-KR" altLang="en-US" dirty="0" err="1" smtClean="0"/>
              <a:t>갈것</a:t>
            </a:r>
            <a:endParaRPr lang="en-US" altLang="ko-KR" dirty="0" smtClean="0"/>
          </a:p>
          <a:p>
            <a:r>
              <a:rPr lang="en-US" altLang="ko-KR" dirty="0" smtClean="0"/>
              <a:t>Report </a:t>
            </a:r>
            <a:r>
              <a:rPr lang="ko-KR" altLang="en-US" dirty="0" smtClean="0"/>
              <a:t>작성시간이 주어지지만 부족함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cs typeface="맑은 고딕" panose="020B0503020000020004" pitchFamily="50" charset="-127"/>
              </a:rPr>
              <a:t>강의 관련 기초 상식은 내용이 </a:t>
            </a:r>
            <a:r>
              <a:rPr lang="ko-KR" altLang="en-US" dirty="0">
                <a:cs typeface="맑은 고딕" panose="020B0503020000020004" pitchFamily="50" charset="-127"/>
              </a:rPr>
              <a:t>정말 방대하기 때문에 </a:t>
            </a:r>
            <a:r>
              <a:rPr lang="ko-KR" altLang="en-US" dirty="0" smtClean="0">
                <a:cs typeface="맑은 고딕" panose="020B0503020000020004" pitchFamily="50" charset="-127"/>
              </a:rPr>
              <a:t>첫 </a:t>
            </a:r>
            <a:r>
              <a:rPr lang="ko-KR" altLang="en-US" dirty="0">
                <a:cs typeface="맑은 고딕" panose="020B0503020000020004" pitchFamily="50" charset="-127"/>
              </a:rPr>
              <a:t>주부터 시간 날 때마다 정리하고 외울 </a:t>
            </a:r>
            <a:r>
              <a:rPr lang="ko-KR" altLang="en-US" dirty="0" smtClean="0">
                <a:cs typeface="맑은 고딕" panose="020B0503020000020004" pitchFamily="50" charset="-127"/>
              </a:rPr>
              <a:t>것</a:t>
            </a:r>
            <a:endParaRPr lang="en-US" altLang="ko-KR" dirty="0" smtClean="0">
              <a:cs typeface="맑은 고딕" panose="020B0503020000020004" pitchFamily="50" charset="-127"/>
            </a:endParaRPr>
          </a:p>
          <a:p>
            <a:r>
              <a:rPr lang="ko-KR" altLang="en-US" dirty="0" smtClean="0">
                <a:cs typeface="맑은 고딕" panose="020B0503020000020004" pitchFamily="50" charset="-127"/>
              </a:rPr>
              <a:t>족보를 잘 활용할 것</a:t>
            </a:r>
            <a:endParaRPr lang="en-US" altLang="ko-KR" dirty="0" smtClean="0">
              <a:cs typeface="맑은 고딕" panose="020B0503020000020004" pitchFamily="50" charset="-127"/>
            </a:endParaRPr>
          </a:p>
          <a:p>
            <a:pPr marL="271463" lvl="1" indent="0">
              <a:buNone/>
            </a:pP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507" y="1492021"/>
            <a:ext cx="2753493" cy="75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" name="타원 1023"/>
          <p:cNvSpPr/>
          <p:nvPr/>
        </p:nvSpPr>
        <p:spPr>
          <a:xfrm>
            <a:off x="5090160" y="5644776"/>
            <a:ext cx="284480" cy="2900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044440" y="4379856"/>
            <a:ext cx="284480" cy="2900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943600" y="4696577"/>
            <a:ext cx="284480" cy="290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481320" y="5331564"/>
            <a:ext cx="284480" cy="290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/>
          <p:cNvSpPr/>
          <p:nvPr/>
        </p:nvSpPr>
        <p:spPr>
          <a:xfrm>
            <a:off x="8453119" y="3720321"/>
            <a:ext cx="2888615" cy="699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Prefinal</a:t>
            </a:r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View-specific </a:t>
            </a:r>
            <a:r>
              <a:rPr lang="ko-KR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설계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53119" y="4639801"/>
            <a:ext cx="2888615" cy="1202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report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NFR-specific architecture </a:t>
            </a:r>
            <a:r>
              <a:rPr lang="ko-KR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설계</a:t>
            </a:r>
            <a:endParaRPr lang="en-US" altLang="ko-K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Architecture validation</a:t>
            </a:r>
          </a:p>
          <a:p>
            <a:endParaRPr lang="en-US" altLang="ko-K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면접심사 준비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53120" y="6031721"/>
            <a:ext cx="2888615" cy="4249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현업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복귀 후 시간 내기 쉽지 않음</a:t>
            </a:r>
            <a:endParaRPr lang="en-US" altLang="ko-KR" sz="1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53120" y="2687321"/>
            <a:ext cx="2888615" cy="955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Interim report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요구사항 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refinement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Context Analysis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Skeleton Architecture </a:t>
            </a:r>
            <a:r>
              <a:rPr lang="ko-KR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설계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30" name="직선 연결선 1029"/>
          <p:cNvCxnSpPr>
            <a:stCxn id="36" idx="6"/>
            <a:endCxn id="42" idx="1"/>
          </p:cNvCxnSpPr>
          <p:nvPr/>
        </p:nvCxnSpPr>
        <p:spPr>
          <a:xfrm flipV="1">
            <a:off x="5328920" y="3164841"/>
            <a:ext cx="3124200" cy="1360059"/>
          </a:xfrm>
          <a:prstGeom prst="line">
            <a:avLst/>
          </a:prstGeom>
          <a:ln w="2222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7" idx="6"/>
            <a:endCxn id="1025" idx="1"/>
          </p:cNvCxnSpPr>
          <p:nvPr/>
        </p:nvCxnSpPr>
        <p:spPr>
          <a:xfrm flipV="1">
            <a:off x="6228080" y="4069961"/>
            <a:ext cx="2225039" cy="77166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8" idx="6"/>
            <a:endCxn id="40" idx="1"/>
          </p:cNvCxnSpPr>
          <p:nvPr/>
        </p:nvCxnSpPr>
        <p:spPr>
          <a:xfrm flipV="1">
            <a:off x="5765800" y="5240901"/>
            <a:ext cx="2687319" cy="235707"/>
          </a:xfrm>
          <a:prstGeom prst="line">
            <a:avLst/>
          </a:prstGeom>
          <a:ln w="222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024" idx="6"/>
            <a:endCxn id="41" idx="1"/>
          </p:cNvCxnSpPr>
          <p:nvPr/>
        </p:nvCxnSpPr>
        <p:spPr>
          <a:xfrm>
            <a:off x="5374640" y="5789820"/>
            <a:ext cx="3078480" cy="454381"/>
          </a:xfrm>
          <a:prstGeom prst="line">
            <a:avLst/>
          </a:prstGeom>
          <a:ln w="222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직사각형 1036"/>
          <p:cNvSpPr/>
          <p:nvPr/>
        </p:nvSpPr>
        <p:spPr>
          <a:xfrm>
            <a:off x="397740" y="3146533"/>
            <a:ext cx="2727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 Architecture </a:t>
            </a:r>
            <a:r>
              <a:rPr lang="ko-KR" alt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양성과정 교육 일정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190419" y="1215022"/>
            <a:ext cx="79264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※ swexpertacademy.samsung.com &gt;&gt; Learning &gt;&gt; </a:t>
            </a:r>
            <a:r>
              <a:rPr lang="en-US" altLang="ko-KR" sz="1200" dirty="0" err="1" smtClean="0"/>
              <a:t>MooC</a:t>
            </a:r>
            <a:r>
              <a:rPr lang="en-US" altLang="ko-KR" sz="1200" dirty="0" smtClean="0"/>
              <a:t> &gt;&gt;</a:t>
            </a:r>
            <a:r>
              <a:rPr lang="en-US" altLang="ko-KR" sz="1200" dirty="0"/>
              <a:t> </a:t>
            </a:r>
            <a:r>
              <a:rPr lang="en-US" altLang="ko-KR" sz="1200" b="1" dirty="0"/>
              <a:t>Introduction to SW </a:t>
            </a:r>
            <a:r>
              <a:rPr lang="en-US" altLang="ko-KR" sz="1200" b="1" dirty="0" smtClean="0"/>
              <a:t>Architecture (</a:t>
            </a:r>
            <a:r>
              <a:rPr lang="ko-KR" altLang="en-US" sz="1200" b="1" dirty="0" smtClean="0"/>
              <a:t>김수동 교수</a:t>
            </a:r>
            <a:r>
              <a:rPr lang="en-US" altLang="ko-KR" sz="1200" b="1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83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CEP SRS (’22 A2) - </a:t>
            </a:r>
            <a:r>
              <a:rPr lang="en-US" altLang="ko-KR" spc="-5" dirty="0">
                <a:latin typeface="Calibri"/>
                <a:cs typeface="Calibri"/>
              </a:rPr>
              <a:t> Facial Skin Problem </a:t>
            </a:r>
            <a:r>
              <a:rPr lang="en-US" altLang="ko-KR" spc="-5" dirty="0" smtClean="0">
                <a:latin typeface="Calibri"/>
                <a:cs typeface="Calibri"/>
              </a:rPr>
              <a:t>Analyzer(1)</a:t>
            </a:r>
            <a:endParaRPr lang="ko-KR" altLang="en-US" dirty="0"/>
          </a:p>
        </p:txBody>
      </p:sp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251520" y="900586"/>
            <a:ext cx="6913209" cy="145077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 smtClean="0"/>
              <a:t>사용자가 지정된 각도로 얼굴 피부를 촬영한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장의 사진으로 얼굴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피부 문제를 진단하고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얼굴 피부의 나이를 추정하는 </a:t>
            </a:r>
            <a:r>
              <a:rPr lang="en-US" altLang="ko-KR" sz="1600" dirty="0" smtClean="0"/>
              <a:t>S/W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설계 과제</a:t>
            </a:r>
            <a:endParaRPr lang="en-US" altLang="ko-KR" sz="1600" dirty="0" smtClean="0"/>
          </a:p>
          <a:p>
            <a:r>
              <a:rPr lang="ko-KR" altLang="en-US" sz="1600" dirty="0" smtClean="0"/>
              <a:t>얼굴 피부 상태 진단의 정확성과 얼굴 피부 나이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노화 속도 추정의 정확성 확보가 중요 </a:t>
            </a:r>
            <a:r>
              <a:rPr lang="en-US" altLang="ko-KR" sz="1600" dirty="0" smtClean="0"/>
              <a:t>NFR</a:t>
            </a:r>
            <a:r>
              <a:rPr lang="ko-KR" altLang="en-US" sz="1600" dirty="0" smtClean="0"/>
              <a:t>로 제시되었음</a:t>
            </a:r>
            <a:endParaRPr lang="en-US" altLang="ko-KR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6" y="4421875"/>
            <a:ext cx="3735388" cy="21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" y="2482656"/>
            <a:ext cx="5758917" cy="135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02" y="4552950"/>
            <a:ext cx="3196669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99" y="3746441"/>
            <a:ext cx="1958341" cy="80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39" y="1331347"/>
            <a:ext cx="4576524" cy="150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39" y="2870728"/>
            <a:ext cx="4916170" cy="170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92" y="4577079"/>
            <a:ext cx="4801217" cy="225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379490" y="4578569"/>
            <a:ext cx="2084971" cy="19543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333168" y="4799152"/>
            <a:ext cx="2883624" cy="82614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CEP SRS (’22 A2) - </a:t>
            </a:r>
            <a:r>
              <a:rPr lang="en-US" altLang="ko-KR" spc="-5" dirty="0">
                <a:latin typeface="Calibri"/>
                <a:cs typeface="Calibri"/>
              </a:rPr>
              <a:t> Facial Skin Problem </a:t>
            </a:r>
            <a:r>
              <a:rPr lang="en-US" altLang="ko-KR" spc="-5" dirty="0" smtClean="0">
                <a:latin typeface="Calibri"/>
                <a:cs typeface="Calibri"/>
              </a:rPr>
              <a:t>Analyzer(2)</a:t>
            </a:r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51520" y="877167"/>
            <a:ext cx="11867174" cy="563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ko-KR" b="1" spc="-5" dirty="0" smtClean="0">
                <a:latin typeface="Calibri"/>
                <a:ea typeface="+mn-ea"/>
                <a:cs typeface="Calibri"/>
              </a:rPr>
              <a:t>TIP. SRS</a:t>
            </a:r>
            <a:r>
              <a:rPr lang="ko-KR" altLang="en-US" b="1" spc="-5" dirty="0" smtClean="0">
                <a:latin typeface="Calibri"/>
                <a:ea typeface="+mn-ea"/>
                <a:cs typeface="Calibri"/>
              </a:rPr>
              <a:t> 분석</a:t>
            </a:r>
            <a:endParaRPr lang="en-US" altLang="ko-KR" b="1" spc="-5" dirty="0">
              <a:latin typeface="Calibri"/>
              <a:ea typeface="+mn-ea"/>
              <a:cs typeface="Calibri"/>
            </a:endParaRPr>
          </a:p>
          <a:p>
            <a:pPr lvl="1">
              <a:lnSpc>
                <a:spcPct val="160000"/>
              </a:lnSpc>
            </a:pPr>
            <a:r>
              <a:rPr lang="en-US" altLang="ko-KR" dirty="0"/>
              <a:t>SRS</a:t>
            </a:r>
            <a:r>
              <a:rPr lang="ko-KR" altLang="en-US" dirty="0"/>
              <a:t>가 충실히 </a:t>
            </a:r>
            <a:r>
              <a:rPr lang="en-US" altLang="ko-KR" dirty="0"/>
              <a:t>CEP </a:t>
            </a:r>
            <a:r>
              <a:rPr lang="ko-KR" altLang="en-US" dirty="0"/>
              <a:t>보고서에 반영되어야 하나</a:t>
            </a:r>
            <a:r>
              <a:rPr lang="en-US" altLang="ko-KR" dirty="0"/>
              <a:t>, </a:t>
            </a:r>
            <a:r>
              <a:rPr lang="ko-KR" altLang="en-US" dirty="0"/>
              <a:t>누락하거나 잘못 이해하기 쉽다</a:t>
            </a:r>
            <a:endParaRPr lang="en-US" altLang="ko-KR" dirty="0" smtClean="0"/>
          </a:p>
          <a:p>
            <a:pPr marL="541338" lvl="2" indent="0">
              <a:lnSpc>
                <a:spcPct val="160000"/>
              </a:lnSpc>
              <a:buNone/>
            </a:pPr>
            <a:r>
              <a:rPr lang="en-US" altLang="ko-KR" sz="1400" dirty="0" smtClean="0"/>
              <a:t>Excel</a:t>
            </a:r>
            <a:r>
              <a:rPr lang="ko-KR" altLang="en-US" sz="1400" dirty="0" smtClean="0"/>
              <a:t>에 문장단위로 기록하고 번호 부여하여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보고서 작성 중 누락된 항목 체크 등에 활용</a:t>
            </a:r>
            <a:endParaRPr lang="en-US" altLang="ko-KR" sz="1400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SRS</a:t>
            </a:r>
            <a:r>
              <a:rPr lang="ko-KR" altLang="en-US" dirty="0" smtClean="0"/>
              <a:t>에 모든 내용을 명시적으로 기술되어 있지 않다</a:t>
            </a:r>
            <a:r>
              <a:rPr lang="en-US" altLang="ko-KR" dirty="0" smtClean="0"/>
              <a:t>.</a:t>
            </a:r>
          </a:p>
          <a:p>
            <a:pPr marL="541338" lvl="2" indent="0">
              <a:lnSpc>
                <a:spcPct val="160000"/>
              </a:lnSpc>
              <a:buNone/>
            </a:pPr>
            <a:r>
              <a:rPr lang="ko-KR" altLang="en-US" sz="1400" dirty="0" smtClean="0"/>
              <a:t>시스템 관리자가 </a:t>
            </a:r>
            <a:r>
              <a:rPr lang="en-US" altLang="ko-KR" sz="1400" dirty="0" smtClean="0"/>
              <a:t>SRS</a:t>
            </a:r>
            <a:r>
              <a:rPr lang="ko-KR" altLang="en-US" sz="1400" dirty="0" smtClean="0"/>
              <a:t>에는 누락되어 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필요하다는 것을 알게 됨</a:t>
            </a:r>
            <a:endParaRPr lang="en-US" altLang="ko-KR" sz="1400" dirty="0" smtClean="0"/>
          </a:p>
          <a:p>
            <a:pPr marL="541338" lvl="2" indent="0">
              <a:lnSpc>
                <a:spcPct val="160000"/>
              </a:lnSpc>
              <a:buNone/>
            </a:pPr>
            <a:r>
              <a:rPr lang="en-US" altLang="ko-KR" sz="1400" dirty="0" smtClean="0"/>
              <a:t>Report </a:t>
            </a:r>
            <a:r>
              <a:rPr lang="ko-KR" altLang="en-US" sz="1400" dirty="0" smtClean="0"/>
              <a:t>생성 기능은 주체가 누구인지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얼마의 주기로 생성하는지에 대한 정의가 없음</a:t>
            </a:r>
            <a:endParaRPr lang="en-US" altLang="ko-KR" sz="1400" dirty="0" smtClean="0"/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Non-Conventional NFR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해결법이 없어 스스로 </a:t>
            </a:r>
            <a:r>
              <a:rPr lang="en-US" altLang="ko-KR" dirty="0" smtClean="0"/>
              <a:t>Tactic</a:t>
            </a:r>
            <a:r>
              <a:rPr lang="ko-KR" altLang="en-US" dirty="0" smtClean="0"/>
              <a:t>을 정의해야 한다는 것을 이해하고 미리 준비해야 한다</a:t>
            </a:r>
            <a:endParaRPr lang="en-US" altLang="ko-KR" dirty="0" smtClean="0"/>
          </a:p>
          <a:p>
            <a:pPr marL="541338" lvl="2" indent="0">
              <a:lnSpc>
                <a:spcPct val="160000"/>
              </a:lnSpc>
              <a:buNone/>
            </a:pPr>
            <a:r>
              <a:rPr lang="en-US" altLang="ko-KR" sz="1400" dirty="0" smtClean="0"/>
              <a:t>Interim</a:t>
            </a:r>
            <a:r>
              <a:rPr lang="ko-KR" altLang="en-US" sz="1400" dirty="0" smtClean="0"/>
              <a:t>단계부터 피부학회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미용학회에서 논문 조사하고 관련 개발 자료를 수집해서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간신히 </a:t>
            </a:r>
            <a:r>
              <a:rPr lang="en-US" altLang="ko-KR" sz="1400" dirty="0" smtClean="0"/>
              <a:t>Final </a:t>
            </a:r>
            <a:r>
              <a:rPr lang="ko-KR" altLang="en-US" sz="1400" dirty="0" smtClean="0"/>
              <a:t>단계에 </a:t>
            </a:r>
            <a:r>
              <a:rPr lang="en-US" altLang="ko-KR" sz="1400" dirty="0" smtClean="0"/>
              <a:t>Tactic</a:t>
            </a:r>
            <a:r>
              <a:rPr lang="ko-KR" altLang="en-US" sz="1400" dirty="0" smtClean="0"/>
              <a:t>을 누락되는 부분 없이 완성할 수 있었음</a:t>
            </a:r>
            <a:endParaRPr lang="en-US" altLang="ko-KR" sz="1400" dirty="0" smtClean="0"/>
          </a:p>
          <a:p>
            <a:pPr marL="541338" lvl="2" indent="0">
              <a:lnSpc>
                <a:spcPct val="160000"/>
              </a:lnSpc>
              <a:buNone/>
            </a:pPr>
            <a:r>
              <a:rPr lang="en-US" altLang="ko-KR" sz="1400" dirty="0" smtClean="0"/>
              <a:t>Deep Learning</a:t>
            </a:r>
            <a:r>
              <a:rPr lang="ko-KR" altLang="en-US" sz="1400" dirty="0" smtClean="0"/>
              <a:t>이 필요한 과제로 </a:t>
            </a:r>
            <a:r>
              <a:rPr lang="en-US" altLang="ko-KR" sz="1400" dirty="0" smtClean="0"/>
              <a:t>FSP </a:t>
            </a:r>
            <a:r>
              <a:rPr lang="ko-KR" altLang="en-US" sz="1400" dirty="0" smtClean="0"/>
              <a:t>진단과 나이 추정에 </a:t>
            </a:r>
            <a:r>
              <a:rPr lang="ko-KR" altLang="en-US" sz="1400" u="sng" dirty="0" smtClean="0"/>
              <a:t>어떻게 활용할지를 생각하고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u="sng" dirty="0" smtClean="0"/>
              <a:t>어떤 기술이 </a:t>
            </a:r>
            <a:r>
              <a:rPr lang="en-US" altLang="ko-KR" sz="1400" u="sng" dirty="0" smtClean="0"/>
              <a:t>Candidate</a:t>
            </a:r>
            <a:r>
              <a:rPr lang="ko-KR" altLang="en-US" sz="1400" u="sng" dirty="0" smtClean="0"/>
              <a:t>가 될 수 있는지</a:t>
            </a:r>
            <a:r>
              <a:rPr lang="en-US" altLang="ko-KR" sz="1400" dirty="0" smtClean="0"/>
              <a:t>, </a:t>
            </a:r>
            <a:r>
              <a:rPr lang="ko-KR" altLang="en-US" sz="1400" u="sng" dirty="0" smtClean="0"/>
              <a:t>최근 </a:t>
            </a:r>
            <a:r>
              <a:rPr lang="ko-KR" altLang="en-US" sz="1400" u="sng" dirty="0" err="1" smtClean="0"/>
              <a:t>트랜드가</a:t>
            </a:r>
            <a:r>
              <a:rPr lang="ko-KR" altLang="en-US" sz="1400" u="sng" dirty="0" smtClean="0"/>
              <a:t> 어떤지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아티클</a:t>
            </a:r>
            <a:r>
              <a:rPr lang="ko-KR" altLang="en-US" sz="1400" dirty="0" smtClean="0"/>
              <a:t> 등을 통해 파악하였고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Paperwithcode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https://paperswithcode.com/sota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기술 분야와 최근 </a:t>
            </a:r>
            <a:r>
              <a:rPr lang="ko-KR" altLang="en-US" sz="1400" dirty="0" err="1" smtClean="0"/>
              <a:t>트랜드를</a:t>
            </a:r>
            <a:r>
              <a:rPr lang="ko-KR" altLang="en-US" sz="1400" dirty="0" smtClean="0"/>
              <a:t> 확인하였음</a:t>
            </a:r>
            <a:endParaRPr lang="en-US" altLang="ko-KR" sz="1400" dirty="0" smtClean="0"/>
          </a:p>
          <a:p>
            <a:pPr marL="541338" lvl="2" indent="0">
              <a:lnSpc>
                <a:spcPct val="160000"/>
              </a:lnSpc>
              <a:buNone/>
            </a:pPr>
            <a:r>
              <a:rPr lang="en-US" altLang="ko-KR" sz="1400" dirty="0" smtClean="0"/>
              <a:t>CEP </a:t>
            </a:r>
            <a:r>
              <a:rPr lang="ko-KR" altLang="en-US" sz="1400" dirty="0" smtClean="0"/>
              <a:t>담당 교수가 최근 어떤 연구를 하고 있는지를 확인하고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논문을 읽어보는 것도 도움이 됨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http://soft.ssu.ac.kr/publication</a:t>
            </a:r>
            <a:r>
              <a:rPr lang="en-US" altLang="ko-KR" sz="1400" dirty="0" smtClean="0">
                <a:hlinkClick r:id="rId3"/>
              </a:rPr>
              <a:t>/</a:t>
            </a:r>
            <a:r>
              <a:rPr lang="en-US" altLang="ko-KR" sz="1400" dirty="0" smtClean="0"/>
              <a:t>)</a:t>
            </a:r>
            <a:endParaRPr lang="ko-KR" altLang="en-US" sz="18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17597" b="47749"/>
          <a:stretch/>
        </p:blipFill>
        <p:spPr bwMode="auto">
          <a:xfrm>
            <a:off x="7331075" y="2118170"/>
            <a:ext cx="4787619" cy="1846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CEP SRS (’22 A2) - </a:t>
            </a:r>
            <a:r>
              <a:rPr lang="en-US" altLang="ko-KR" spc="-5" dirty="0">
                <a:latin typeface="Calibri"/>
                <a:cs typeface="Calibri"/>
              </a:rPr>
              <a:t> Facial Skin Problem </a:t>
            </a:r>
            <a:r>
              <a:rPr lang="en-US" altLang="ko-KR" spc="-5" dirty="0" smtClean="0">
                <a:latin typeface="Calibri"/>
                <a:cs typeface="Calibri"/>
              </a:rPr>
              <a:t>Analyzer(3)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66" y="863600"/>
            <a:ext cx="4572974" cy="5516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" y="901474"/>
            <a:ext cx="4910209" cy="5164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37" y="3092156"/>
            <a:ext cx="4451547" cy="3537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5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강의 시간에는 강의에만 집중해야 함</a:t>
            </a:r>
            <a:endParaRPr lang="en-US" altLang="ko-KR" sz="18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강의 수강과 보고서 작성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면접 심사 준비를 병행해야 하므로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시간이 부족하다</a:t>
            </a:r>
            <a:r>
              <a:rPr lang="ko-KR" altLang="en-US" sz="1600" dirty="0" smtClean="0"/>
              <a:t> 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복습의 여유가 없으니 강의에 집중하자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강사가 교재의 모든 것을 설명하지 않는다 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시간 날 때마다 교재를 여러 번 읽어보자</a:t>
            </a:r>
            <a:endParaRPr lang="en-US" altLang="ko-KR" sz="1600" dirty="0" smtClean="0"/>
          </a:p>
          <a:p>
            <a:pPr marL="361950" lvl="2" indent="0">
              <a:lnSpc>
                <a:spcPct val="160000"/>
              </a:lnSpc>
              <a:buNone/>
            </a:pPr>
            <a:r>
              <a:rPr lang="ko-KR" altLang="en-US" sz="1600" b="1" dirty="0">
                <a:solidFill>
                  <a:srgbClr val="0070C0"/>
                </a:solidFill>
              </a:rPr>
              <a:t>보고서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작성과 면접을 위해서는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CEP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강의가 제일 </a:t>
            </a:r>
            <a:r>
              <a:rPr lang="ko-KR" altLang="en-US" sz="1600" b="1" dirty="0">
                <a:solidFill>
                  <a:srgbClr val="0070C0"/>
                </a:solidFill>
              </a:rPr>
              <a:t>충실</a:t>
            </a:r>
            <a:r>
              <a:rPr lang="ko-KR" altLang="en-US" sz="1600" dirty="0"/>
              <a:t>하다 →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강사의 설명을 놓치지 않도록 한다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조별 활동에 적극적으로 참여하고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상호 좋은 분위기를 유지하도록 노력해야 함</a:t>
            </a:r>
            <a:endParaRPr lang="en-US" altLang="ko-KR" sz="1800" dirty="0" smtClean="0"/>
          </a:p>
          <a:p>
            <a:pPr marL="361950" lvl="1" indent="0">
              <a:buNone/>
            </a:pPr>
            <a:r>
              <a:rPr lang="ko-KR" altLang="en-US" sz="1600" dirty="0"/>
              <a:t>조원들은 경쟁자가 </a:t>
            </a:r>
            <a:r>
              <a:rPr lang="ko-KR" altLang="en-US" sz="1600" dirty="0" smtClean="0"/>
              <a:t>아니며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조별 </a:t>
            </a:r>
            <a:r>
              <a:rPr lang="ko-KR" altLang="en-US" sz="1600" dirty="0"/>
              <a:t>활동이 </a:t>
            </a:r>
            <a:r>
              <a:rPr lang="ko-KR" altLang="en-US" sz="1600" dirty="0" smtClean="0"/>
              <a:t>활발해야 서로 좋은 점수를 얻을 수 있다</a:t>
            </a:r>
            <a:r>
              <a:rPr lang="en-US" altLang="ko-KR" sz="1600" dirty="0" smtClean="0"/>
              <a:t>.</a:t>
            </a:r>
          </a:p>
          <a:p>
            <a:pPr marL="361950" lvl="1" indent="0">
              <a:buNone/>
            </a:pPr>
            <a:r>
              <a:rPr lang="ko-KR" altLang="en-US" sz="1600" dirty="0" smtClean="0"/>
              <a:t>공개하고 참여하는 분위기를 만들기 위해 </a:t>
            </a:r>
            <a:r>
              <a:rPr lang="ko-KR" altLang="en-US" sz="1600" dirty="0"/>
              <a:t>서로 </a:t>
            </a:r>
            <a:r>
              <a:rPr lang="ko-KR" altLang="en-US" sz="1600" dirty="0" smtClean="0"/>
              <a:t>노력하자 </a:t>
            </a:r>
            <a:r>
              <a:rPr lang="ko-KR" altLang="en-US" sz="1600" dirty="0"/>
              <a:t>→ </a:t>
            </a:r>
            <a:r>
              <a:rPr lang="ko-KR" altLang="en-US" sz="1600" dirty="0" smtClean="0"/>
              <a:t>내가 많이 나눌 수록 얻어가는 것도 많다</a:t>
            </a:r>
            <a:endParaRPr lang="en-US" altLang="ko-KR" sz="1600" dirty="0" smtClean="0"/>
          </a:p>
          <a:p>
            <a:pPr marL="361950" lvl="1" indent="0">
              <a:buNone/>
            </a:pPr>
            <a:r>
              <a:rPr lang="ko-KR" altLang="en-US" sz="1600" dirty="0" smtClean="0"/>
              <a:t>과제 및 강의의 내용을 완벽히 이해하는 것은 개인이 할 수 없는 일이다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Teamwork</a:t>
            </a:r>
            <a:r>
              <a:rPr lang="ko-KR" altLang="en-US" sz="1600" dirty="0" smtClean="0"/>
              <a:t>으로 해결 가능하다</a:t>
            </a:r>
            <a:r>
              <a:rPr lang="en-US" altLang="ko-KR" sz="1600" dirty="0" smtClean="0"/>
              <a:t>.</a:t>
            </a:r>
          </a:p>
          <a:p>
            <a:pPr marL="361950" lvl="1" indent="0">
              <a:buNone/>
            </a:pPr>
            <a:r>
              <a:rPr lang="ko-KR" altLang="en-US" sz="1600" dirty="0" smtClean="0"/>
              <a:t>각자의 경력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도메인과 관점이 달라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동일한 내용도 서로 다르게 이해한다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→ 다각도에서 문제를 이해하고 분석하는데 큰 도움이 된다</a:t>
            </a:r>
            <a:endParaRPr lang="en-US" altLang="ko-KR" sz="1600" dirty="0" smtClean="0"/>
          </a:p>
          <a:p>
            <a:pPr marL="361950" lvl="1" indent="0">
              <a:buNone/>
            </a:pPr>
            <a:r>
              <a:rPr lang="ko-KR" altLang="en-US" sz="1600" dirty="0" smtClean="0"/>
              <a:t>강의에서 놓치거나 </a:t>
            </a:r>
            <a:r>
              <a:rPr lang="ko-KR" altLang="en-US" sz="1600" dirty="0"/>
              <a:t>이해가 안 되는 부분이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조원들과 대화를 </a:t>
            </a:r>
            <a:r>
              <a:rPr lang="ko-KR" altLang="en-US" sz="1600" dirty="0" smtClean="0"/>
              <a:t>해라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→ </a:t>
            </a:r>
            <a:r>
              <a:rPr lang="ko-KR" altLang="en-US" sz="1600" dirty="0" smtClean="0"/>
              <a:t>누군가는 제대로 이해한 사람이 있다</a:t>
            </a:r>
            <a:endParaRPr lang="en-US" altLang="ko-KR" sz="1600" dirty="0" smtClean="0"/>
          </a:p>
          <a:p>
            <a:pPr marL="361950" lvl="1" indent="0">
              <a:buNone/>
            </a:pPr>
            <a:r>
              <a:rPr lang="ko-KR" altLang="en-US" sz="1600" dirty="0" smtClean="0"/>
              <a:t>조원들과 가능한 많은 </a:t>
            </a:r>
            <a:r>
              <a:rPr lang="ko-KR" altLang="en-US" sz="1600" dirty="0"/>
              <a:t>대화를 </a:t>
            </a:r>
            <a:r>
              <a:rPr lang="ko-KR" altLang="en-US" sz="1600" dirty="0" smtClean="0"/>
              <a:t>자주 나눠야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→ </a:t>
            </a:r>
            <a:r>
              <a:rPr lang="ko-KR" altLang="en-US" sz="1600" dirty="0" smtClean="0"/>
              <a:t>놓치거나 </a:t>
            </a:r>
            <a:r>
              <a:rPr lang="ko-KR" altLang="en-US" sz="1600" dirty="0"/>
              <a:t>잘못 </a:t>
            </a:r>
            <a:r>
              <a:rPr lang="ko-KR" altLang="en-US" sz="1600" dirty="0" smtClean="0"/>
              <a:t>이해한 내용이 많았지만 대화를 통해 제대로 이해할 수 있었다</a:t>
            </a:r>
            <a:endParaRPr lang="en-US" altLang="ko-KR" sz="1600" dirty="0" smtClean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ko-KR" altLang="en-US" dirty="0" smtClean="0"/>
              <a:t>강의 수강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98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19" y="908720"/>
            <a:ext cx="11655053" cy="5688632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 smtClean="0"/>
              <a:t>Interim/Pre-final </a:t>
            </a:r>
            <a:r>
              <a:rPr lang="ko-KR" altLang="en-US" sz="1800" dirty="0" smtClean="0"/>
              <a:t>단계는 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CEP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강의의 설계 절차</a:t>
            </a:r>
            <a:r>
              <a:rPr lang="ko-KR" altLang="en-US" sz="1800" dirty="0" smtClean="0"/>
              <a:t>에 따라 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정확히 작성하는 것</a:t>
            </a:r>
            <a:r>
              <a:rPr lang="ko-KR" altLang="en-US" sz="1800" dirty="0" smtClean="0"/>
              <a:t>이 핵심</a:t>
            </a:r>
            <a:endParaRPr lang="en-US" altLang="ko-KR" sz="1800" dirty="0" smtClean="0"/>
          </a:p>
          <a:p>
            <a:pPr marL="361950" lvl="2" indent="0">
              <a:buNone/>
            </a:pPr>
            <a:r>
              <a:rPr lang="en-US" altLang="ko-KR" sz="1600" b="1" dirty="0" smtClean="0">
                <a:solidFill>
                  <a:srgbClr val="0070C0"/>
                </a:solidFill>
              </a:rPr>
              <a:t>CEP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강의와 교재가 정답이며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제일 좋은 참고자료이다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361950" lvl="2" indent="0">
              <a:buNone/>
            </a:pPr>
            <a:r>
              <a:rPr lang="en-US" altLang="ko-KR" sz="1600" dirty="0" smtClean="0"/>
              <a:t>SRS</a:t>
            </a:r>
            <a:r>
              <a:rPr lang="ko-KR" altLang="en-US" sz="1600" dirty="0" smtClean="0"/>
              <a:t>는 한 줄 한 줄 </a:t>
            </a:r>
            <a:r>
              <a:rPr lang="ko-KR" altLang="en-US" sz="1600" dirty="0"/>
              <a:t>반복해서 여러 번 </a:t>
            </a:r>
            <a:r>
              <a:rPr lang="ko-KR" altLang="en-US" sz="1600" dirty="0" smtClean="0"/>
              <a:t>읽자 </a:t>
            </a:r>
            <a:r>
              <a:rPr lang="ko-KR" altLang="en-US" sz="1600" dirty="0"/>
              <a:t>→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읽을 때마다 새로운 내용이 발견되고 이해도가 </a:t>
            </a:r>
            <a:r>
              <a:rPr lang="ko-KR" altLang="en-US" sz="1600" dirty="0" smtClean="0"/>
              <a:t>올라간다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/>
              <a:t>SRS</a:t>
            </a:r>
            <a:r>
              <a:rPr lang="ko-KR" altLang="en-US" sz="1600" dirty="0"/>
              <a:t>에서 누락되거나 일치하지 않는 내용이 있어서는 안 된다 →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보고서 작성 후 </a:t>
            </a:r>
            <a:r>
              <a:rPr lang="en-US" altLang="ko-KR" sz="1600" dirty="0" smtClean="0"/>
              <a:t>SRS </a:t>
            </a:r>
            <a:r>
              <a:rPr lang="ko-KR" altLang="en-US" sz="1600" dirty="0" err="1" smtClean="0"/>
              <a:t>문장별</a:t>
            </a:r>
            <a:r>
              <a:rPr lang="ko-KR" altLang="en-US" sz="1600" dirty="0" smtClean="0"/>
              <a:t> 체크리스트를 만들어 확인했음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감점 요인은 주로 </a:t>
            </a:r>
            <a:r>
              <a:rPr lang="en-US" altLang="ko-KR" sz="1600" dirty="0" smtClean="0"/>
              <a:t>UML </a:t>
            </a:r>
            <a:r>
              <a:rPr lang="ko-KR" altLang="en-US" sz="1600" dirty="0" smtClean="0"/>
              <a:t>표기 오류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적합하지 않은 </a:t>
            </a:r>
            <a:r>
              <a:rPr lang="en-US" altLang="ko-KR" sz="1600" dirty="0" smtClean="0"/>
              <a:t>Architecture Style</a:t>
            </a:r>
            <a:r>
              <a:rPr lang="ko-KR" altLang="en-US" sz="1600" dirty="0" smtClean="0"/>
              <a:t>의 채택</a:t>
            </a:r>
            <a:r>
              <a:rPr lang="en-US" altLang="ko-KR" sz="1600" dirty="0" smtClean="0"/>
              <a:t>, SRS</a:t>
            </a:r>
            <a:r>
              <a:rPr lang="ko-KR" altLang="en-US" sz="1600" dirty="0" smtClean="0"/>
              <a:t>의 누락</a:t>
            </a:r>
            <a:r>
              <a:rPr lang="en-US" altLang="ko-KR" sz="1600" dirty="0" smtClean="0"/>
              <a:t>, View</a:t>
            </a:r>
            <a:r>
              <a:rPr lang="ko-KR" altLang="en-US" sz="1600" dirty="0" smtClean="0"/>
              <a:t> 설계간 일관성 부재이다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/>
              <a:t>처음부터 면접을 </a:t>
            </a:r>
            <a:r>
              <a:rPr lang="ko-KR" altLang="en-US" sz="1600" dirty="0" smtClean="0"/>
              <a:t>대비하자 </a:t>
            </a:r>
            <a:r>
              <a:rPr lang="ko-KR" altLang="en-US" sz="1600" dirty="0"/>
              <a:t>→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보고서 내용 중에 내가 답할 </a:t>
            </a:r>
            <a:r>
              <a:rPr lang="ko-KR" altLang="en-US" sz="1600" dirty="0"/>
              <a:t>수 없는 </a:t>
            </a:r>
            <a:r>
              <a:rPr lang="ko-KR" altLang="en-US" sz="1600" dirty="0" smtClean="0"/>
              <a:t>내용을 남기지 말 것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번역기로 </a:t>
            </a:r>
            <a:r>
              <a:rPr lang="ko-KR" altLang="en-US" sz="1600" dirty="0"/>
              <a:t>영작하는 경우 부자연스런 표현이 </a:t>
            </a:r>
            <a:r>
              <a:rPr lang="ko-KR" altLang="en-US" sz="1600" dirty="0" smtClean="0"/>
              <a:t>자주 발생한다 </a:t>
            </a:r>
            <a:r>
              <a:rPr lang="ko-KR" altLang="en-US" sz="1600" dirty="0"/>
              <a:t>→ 한글로 </a:t>
            </a:r>
            <a:r>
              <a:rPr lang="ko-KR" altLang="en-US" sz="1600" dirty="0" smtClean="0"/>
              <a:t>다르게 표현해야 영어로 올바르게 번역되는 경우가 있음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en-US" altLang="ko-KR" sz="1600" dirty="0" smtClean="0"/>
              <a:t>Interim/Pre-final</a:t>
            </a:r>
            <a:r>
              <a:rPr lang="ko-KR" altLang="en-US" sz="1600" dirty="0" smtClean="0"/>
              <a:t>에서 안 좋은 점수를 받더라도 마지막까지 </a:t>
            </a:r>
            <a:r>
              <a:rPr lang="ko-KR" altLang="en-US" sz="1600" dirty="0"/>
              <a:t>포기하지 </a:t>
            </a:r>
            <a:r>
              <a:rPr lang="ko-KR" altLang="en-US" sz="1600" dirty="0" smtClean="0"/>
              <a:t>말고 최선을 다하자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다이어그램을 </a:t>
            </a:r>
            <a:r>
              <a:rPr lang="en-US" altLang="ko-KR" sz="1600" dirty="0" smtClean="0"/>
              <a:t>draw.io</a:t>
            </a:r>
            <a:r>
              <a:rPr lang="ko-KR" altLang="en-US" sz="1600" dirty="0" smtClean="0"/>
              <a:t>같은 도구로 작성 후에 문서에 이미지를 붙일 때는 저장하는 것보다 캡처가 훨씬 용량이 작아진다</a:t>
            </a:r>
            <a:endParaRPr lang="en-US" altLang="ko-KR" sz="1800" dirty="0" smtClean="0"/>
          </a:p>
          <a:p>
            <a:r>
              <a:rPr lang="ko-KR" altLang="en-US" sz="1800" dirty="0" smtClean="0"/>
              <a:t>작성중인 보고서를 조원들에게 적극적으로 공개하고 자주 검토 받자</a:t>
            </a:r>
            <a:endParaRPr lang="en-US" altLang="ko-KR" sz="1800" dirty="0"/>
          </a:p>
          <a:p>
            <a:pPr marL="361950" lvl="2" indent="0">
              <a:buNone/>
            </a:pPr>
            <a:r>
              <a:rPr lang="en-US" altLang="ko-KR" sz="1600" dirty="0"/>
              <a:t>CEP </a:t>
            </a:r>
            <a:r>
              <a:rPr lang="ko-KR" altLang="en-US" sz="1600" dirty="0" smtClean="0"/>
              <a:t>강의 중 강사의 설명은 </a:t>
            </a:r>
            <a:r>
              <a:rPr lang="en-US" altLang="ko-KR" sz="1600" dirty="0" smtClean="0"/>
              <a:t>CEP</a:t>
            </a:r>
            <a:r>
              <a:rPr lang="ko-KR" altLang="en-US" sz="1600" dirty="0" smtClean="0"/>
              <a:t>과제 평가와 면접에 직접 반영되니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쉬는 시간마다 조원들과 </a:t>
            </a:r>
            <a:r>
              <a:rPr lang="ko-KR" altLang="en-US" sz="1600" dirty="0" smtClean="0"/>
              <a:t>확인하고 공유하자</a:t>
            </a:r>
            <a:endParaRPr lang="en-US" altLang="ko-KR" sz="1600" dirty="0" smtClean="0"/>
          </a:p>
          <a:p>
            <a:pPr marL="361950" lvl="2" indent="0">
              <a:buNone/>
            </a:pPr>
            <a:r>
              <a:rPr lang="ko-KR" altLang="en-US" sz="1600" dirty="0" smtClean="0"/>
              <a:t>적극적으로 공유하라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→ 어차피 관점이 달라 결과물은 </a:t>
            </a:r>
            <a:r>
              <a:rPr lang="en-US" altLang="ko-KR" sz="1600" dirty="0"/>
              <a:t>100% </a:t>
            </a:r>
            <a:r>
              <a:rPr lang="ko-KR" altLang="en-US" sz="1600" dirty="0" smtClean="0"/>
              <a:t>달라진다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반면에 대답하기 어렵거나 누락된 부분을 쉽게 발견할 수 있다</a:t>
            </a:r>
            <a:endParaRPr lang="en-US" altLang="ko-KR" sz="1600" dirty="0" smtClean="0"/>
          </a:p>
          <a:p>
            <a:pPr marL="917575" lvl="3" indent="-285750"/>
            <a:r>
              <a:rPr lang="en-US" altLang="ko-KR" sz="1300" dirty="0" smtClean="0"/>
              <a:t>Use case Diagram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&lt;&lt;extend&gt;&gt;</a:t>
            </a:r>
            <a:r>
              <a:rPr lang="ko-KR" altLang="en-US" sz="1300" dirty="0" smtClean="0"/>
              <a:t>의 화살표의 방향이 거꾸로 되어 있던 것을 조원들과 서로 리뷰 중에 지적 받아 수정</a:t>
            </a:r>
            <a:endParaRPr lang="en-US" altLang="ko-KR" sz="1300" dirty="0" smtClean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Interim/Pre-final</a:t>
            </a:r>
            <a:r>
              <a:rPr lang="ko-KR" altLang="en-US" dirty="0" smtClean="0"/>
              <a:t> 보고서 작성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50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2235</Words>
  <Application>Microsoft Office PowerPoint</Application>
  <PresentationFormat>와이드스크린</PresentationFormat>
  <Paragraphs>182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Exo 2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이력 소개</vt:lpstr>
      <vt:lpstr>About CEP</vt:lpstr>
      <vt:lpstr>CEP SRS (’22 A2) -  Facial Skin Problem Analyzer(1)</vt:lpstr>
      <vt:lpstr>CEP SRS (’22 A2) -  Facial Skin Problem Analyzer(2)</vt:lpstr>
      <vt:lpstr>CEP SRS (’22 A2) -  Facial Skin Problem Analyzer(3)</vt:lpstr>
      <vt:lpstr>강의 수강</vt:lpstr>
      <vt:lpstr>Interim/Pre-final 보고서 작성 단계</vt:lpstr>
      <vt:lpstr>Final 보고서 작성 단계 (1)</vt:lpstr>
      <vt:lpstr>Final 보고서 작성 단계 (1-1)</vt:lpstr>
      <vt:lpstr>Final 보고서 작성 단계 (2)</vt:lpstr>
      <vt:lpstr>NFR-1. 얼굴 피부 문제 진단의 정확성 Tactic 사례</vt:lpstr>
      <vt:lpstr>NFR-2. 얼굴 피부 나이와 노화속도 추정의 정확성 Tactic 사례</vt:lpstr>
      <vt:lpstr>Non-Conventional NFR Tactic을 위한 근거 확보</vt:lpstr>
      <vt:lpstr>도구 사용</vt:lpstr>
      <vt:lpstr>도구 사용 – VSCode, Markdown</vt:lpstr>
      <vt:lpstr>면접 심사</vt:lpstr>
      <vt:lpstr>면접 심사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현동규/시스템S/W개발그룹/S6(수석)/삼성메디슨</cp:lastModifiedBy>
  <cp:revision>752</cp:revision>
  <dcterms:created xsi:type="dcterms:W3CDTF">2020-11-10T22:36:46Z</dcterms:created>
  <dcterms:modified xsi:type="dcterms:W3CDTF">2022-07-17T07:57:10Z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