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304" r:id="rId3"/>
    <p:sldId id="295" r:id="rId4"/>
    <p:sldId id="298" r:id="rId5"/>
    <p:sldId id="299" r:id="rId6"/>
    <p:sldId id="300" r:id="rId7"/>
    <p:sldId id="301" r:id="rId8"/>
    <p:sldId id="302" r:id="rId9"/>
    <p:sldId id="303" r:id="rId10"/>
    <p:sldId id="284" r:id="rId11"/>
    <p:sldId id="285" r:id="rId12"/>
    <p:sldId id="296" r:id="rId13"/>
    <p:sldId id="289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280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53" d="100"/>
          <a:sy n="53" d="100"/>
        </p:scale>
        <p:origin x="4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1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862AE-718A-41C8-AC00-9256FC6C8D0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304AF-DB79-49CE-A9AC-DB940DD3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7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1" y="1"/>
            <a:ext cx="4200994" cy="57048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335780"/>
            <a:ext cx="12192000" cy="25222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739" y="437520"/>
            <a:ext cx="1670909" cy="19494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 userDrawn="1"/>
        </p:nvSpPr>
        <p:spPr>
          <a:xfrm>
            <a:off x="169986" y="4465687"/>
            <a:ext cx="11877233" cy="2232248"/>
          </a:xfrm>
          <a:prstGeom prst="roundRect">
            <a:avLst>
              <a:gd name="adj" fmla="val 2159"/>
            </a:avLst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37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9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9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2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575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395534" y="1052739"/>
            <a:ext cx="11331646" cy="5472607"/>
          </a:xfrm>
          <a:prstGeom prst="roundRect">
            <a:avLst>
              <a:gd name="adj" fmla="val 2159"/>
            </a:avLst>
          </a:prstGeom>
          <a:solidFill>
            <a:schemeClr val="bg1"/>
          </a:solidFill>
          <a:ln w="6350">
            <a:solidFill>
              <a:srgbClr val="DBD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09720" y="274638"/>
            <a:ext cx="7272808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 spc="-17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3656" y="1214422"/>
            <a:ext cx="7776864" cy="5166906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30000"/>
              </a:lnSpc>
              <a:buSzPct val="100000"/>
              <a:buFont typeface="+mj-lt"/>
              <a:buAutoNum type="arabicPeriod"/>
              <a:defRPr sz="2000" b="1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14375" indent="-352425">
              <a:lnSpc>
                <a:spcPct val="130000"/>
              </a:lnSpc>
              <a:buSzPct val="100000"/>
              <a:buFont typeface="+mj-lt"/>
              <a:buAutoNum type="arabicPeriod"/>
              <a:defRPr sz="1600" spc="-120" baseline="0">
                <a:solidFill>
                  <a:srgbClr val="1E1E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076325" indent="-361950">
              <a:lnSpc>
                <a:spcPct val="130000"/>
              </a:lnSpc>
              <a:buSzPct val="100000"/>
              <a:buFont typeface="+mj-lt"/>
              <a:buAutoNum type="arabicPeriod"/>
              <a:defRPr sz="1400" spc="-120" baseline="0">
                <a:solidFill>
                  <a:srgbClr val="1E1E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43025" indent="-266700">
              <a:lnSpc>
                <a:spcPct val="130000"/>
              </a:lnSpc>
              <a:buFont typeface="+mj-lt"/>
              <a:buAutoNum type="arabicPeriod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19250" indent="-276225">
              <a:lnSpc>
                <a:spcPct val="130000"/>
              </a:lnSpc>
              <a:buFont typeface="+mj-lt"/>
              <a:buAutoNum type="arabicPeriod"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0" y="332656"/>
            <a:ext cx="6096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3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1338" indent="-269875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4863" indent="-263525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4738" indent="-269875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71463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  <a:prstGeom prst="rect">
            <a:avLst/>
          </a:prstGeom>
        </p:spPr>
        <p:txBody>
          <a:bodyPr tIns="108000" bIns="3600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b="1" kern="1200" spc="-17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7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6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9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9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6777-DAC4-4185-A951-20A2F6F283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0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063433" y="2109217"/>
            <a:ext cx="7772400" cy="714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’22</a:t>
            </a:r>
            <a:r>
              <a:rPr lang="ko-KR" altLang="en-US" smtClean="0">
                <a:solidFill>
                  <a:schemeClr val="bg1"/>
                </a:solidFill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</a:rPr>
              <a:t>B2</a:t>
            </a:r>
            <a:r>
              <a:rPr lang="ko-KR" altLang="en-US" smtClean="0">
                <a:solidFill>
                  <a:schemeClr val="bg1"/>
                </a:solidFill>
              </a:rPr>
              <a:t>차 인증과제 후기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063433" y="1365682"/>
            <a:ext cx="7772400" cy="492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Associate </a:t>
            </a:r>
            <a:r>
              <a:rPr lang="en-US" altLang="ko-KR" dirty="0" err="1" smtClean="0">
                <a:solidFill>
                  <a:schemeClr val="bg1"/>
                </a:solidFill>
              </a:rPr>
              <a:t>Architrect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텍스트 개체 틀 6"/>
          <p:cNvSpPr txBox="1">
            <a:spLocks/>
          </p:cNvSpPr>
          <p:nvPr/>
        </p:nvSpPr>
        <p:spPr>
          <a:xfrm>
            <a:off x="2063060" y="2967236"/>
            <a:ext cx="7772400" cy="492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2022. 7. 18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텍스트 개체 틀 3"/>
          <p:cNvSpPr txBox="1">
            <a:spLocks/>
          </p:cNvSpPr>
          <p:nvPr/>
        </p:nvSpPr>
        <p:spPr>
          <a:xfrm>
            <a:off x="3044613" y="5589240"/>
            <a:ext cx="5904656" cy="492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윤병호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3044612" y="5085184"/>
            <a:ext cx="5904657" cy="492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solidFill>
                  <a:schemeClr val="tx1"/>
                </a:solidFill>
              </a:rPr>
              <a:t>VD </a:t>
            </a:r>
            <a:r>
              <a:rPr lang="ko-KR" altLang="en-US" sz="2000" smtClean="0">
                <a:solidFill>
                  <a:schemeClr val="tx1"/>
                </a:solidFill>
              </a:rPr>
              <a:t>사업부 </a:t>
            </a:r>
            <a:r>
              <a:rPr lang="en-US" altLang="ko-KR" sz="2000" dirty="0" smtClean="0">
                <a:solidFill>
                  <a:schemeClr val="tx1"/>
                </a:solidFill>
              </a:rPr>
              <a:t>Service S/W Lab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052724" y="5589240"/>
            <a:ext cx="4032448" cy="0"/>
          </a:xfrm>
          <a:prstGeom prst="line">
            <a:avLst/>
          </a:prstGeom>
          <a:ln>
            <a:solidFill>
              <a:srgbClr val="97AF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5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11445180" cy="5688632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/>
              <a:t>자기소개 </a:t>
            </a:r>
            <a:r>
              <a:rPr lang="en-US" altLang="ko-KR" dirty="0"/>
              <a:t>(</a:t>
            </a:r>
            <a:r>
              <a:rPr lang="ko-KR" altLang="en-US" smtClean="0"/>
              <a:t>교수님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/>
              <a:t>가장 신경쓴 </a:t>
            </a:r>
            <a:r>
              <a:rPr lang="en-US" altLang="ko-KR" dirty="0"/>
              <a:t>QA </a:t>
            </a:r>
            <a:r>
              <a:rPr lang="ko-KR" altLang="en-US" smtClean="0"/>
              <a:t>설명해주세요</a:t>
            </a:r>
            <a:r>
              <a:rPr lang="en-US" altLang="ko-KR" dirty="0"/>
              <a:t>. (DD</a:t>
            </a:r>
            <a:r>
              <a:rPr lang="ko-KR" altLang="en-US"/>
              <a:t>가 많으니 몇개만 해주세요</a:t>
            </a:r>
            <a:r>
              <a:rPr lang="en-US" altLang="ko-KR" dirty="0"/>
              <a:t>) (</a:t>
            </a:r>
            <a:r>
              <a:rPr lang="ko-KR" altLang="en-US"/>
              <a:t>교수님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3. </a:t>
            </a:r>
            <a:r>
              <a:rPr lang="ko-KR" altLang="en-US"/>
              <a:t>졸음판단 주체에 관련한 내용 </a:t>
            </a:r>
            <a:r>
              <a:rPr lang="en-US" altLang="ko-KR" dirty="0"/>
              <a:t>(</a:t>
            </a:r>
            <a:r>
              <a:rPr lang="ko-KR" altLang="en-US"/>
              <a:t>면접관</a:t>
            </a:r>
            <a:r>
              <a:rPr lang="en-US" altLang="ko-KR" dirty="0"/>
              <a:t>1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1600" dirty="0" smtClean="0"/>
              <a:t>(</a:t>
            </a:r>
            <a:r>
              <a:rPr lang="ko-KR" altLang="en-US" sz="1600"/>
              <a:t>질문</a:t>
            </a:r>
            <a:r>
              <a:rPr lang="en-US" altLang="ko-KR" sz="1600" dirty="0"/>
              <a:t>) </a:t>
            </a:r>
            <a:r>
              <a:rPr lang="ko-KR" altLang="en-US" sz="1600"/>
              <a:t>서버에서 하지 않고 클라이언트에서 하는게 더 좋은거 아니냐</a:t>
            </a:r>
            <a:r>
              <a:rPr lang="en-US" altLang="ko-KR" sz="1600" dirty="0"/>
              <a:t>. (</a:t>
            </a:r>
            <a:r>
              <a:rPr lang="ko-KR" altLang="en-US" sz="1600"/>
              <a:t>가용성 유지위한 비용</a:t>
            </a:r>
            <a:r>
              <a:rPr lang="en-US" altLang="ko-KR" sz="1600" dirty="0"/>
              <a:t>, </a:t>
            </a:r>
            <a:r>
              <a:rPr lang="ko-KR" altLang="en-US" sz="1600"/>
              <a:t>네트워크 밴드위스 문제 등</a:t>
            </a:r>
            <a:r>
              <a:rPr lang="en-US" altLang="ko-KR" sz="1600" dirty="0"/>
              <a:t>)     </a:t>
            </a:r>
          </a:p>
          <a:p>
            <a:pPr marL="0" indent="0">
              <a:buNone/>
            </a:pPr>
            <a:r>
              <a:rPr lang="en-US" altLang="ko-KR" sz="1300" dirty="0" smtClean="0"/>
              <a:t>-&gt; </a:t>
            </a:r>
            <a:r>
              <a:rPr lang="en-US" altLang="ko-KR" sz="1300" dirty="0"/>
              <a:t>(</a:t>
            </a:r>
            <a:r>
              <a:rPr lang="ko-KR" altLang="en-US" sz="1300"/>
              <a:t>답변</a:t>
            </a:r>
            <a:r>
              <a:rPr lang="en-US" altLang="ko-KR" sz="1300" dirty="0"/>
              <a:t>) </a:t>
            </a:r>
            <a:r>
              <a:rPr lang="ko-KR" altLang="en-US" sz="1300"/>
              <a:t>일부 휴대폰에서는 그럴수 있지만</a:t>
            </a:r>
            <a:r>
              <a:rPr lang="en-US" altLang="ko-KR" sz="1300" dirty="0"/>
              <a:t>, </a:t>
            </a:r>
            <a:r>
              <a:rPr lang="ko-KR" altLang="en-US" sz="1300"/>
              <a:t>저사양 휴대폰에서는 서비스 사용이 불가하고 이건 많은 사용자가 시스템을 쓰게한다는 비지니스 골 달성이 힘들다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dirty="0" smtClean="0"/>
              <a:t>-&gt; </a:t>
            </a:r>
            <a:r>
              <a:rPr lang="en-US" altLang="ko-KR" sz="1300" dirty="0"/>
              <a:t>(</a:t>
            </a:r>
            <a:r>
              <a:rPr lang="ko-KR" altLang="en-US" sz="1300"/>
              <a:t>다시 질문</a:t>
            </a:r>
            <a:r>
              <a:rPr lang="en-US" altLang="ko-KR" sz="1300" dirty="0"/>
              <a:t>) </a:t>
            </a:r>
            <a:r>
              <a:rPr lang="ko-KR" altLang="en-US" sz="1300"/>
              <a:t>그럼 고사양 휴대폰은 자체에서 판단하고</a:t>
            </a:r>
            <a:r>
              <a:rPr lang="en-US" altLang="ko-KR" sz="1300" dirty="0"/>
              <a:t>, </a:t>
            </a:r>
            <a:r>
              <a:rPr lang="ko-KR" altLang="en-US" sz="1300"/>
              <a:t>저사양은 서버로 보내면 되는거 아닌가</a:t>
            </a:r>
            <a:r>
              <a:rPr lang="en-US" altLang="ko-KR" sz="1300" dirty="0"/>
              <a:t>? (</a:t>
            </a:r>
            <a:r>
              <a:rPr lang="ko-KR" altLang="en-US" sz="1300"/>
              <a:t>하이브리드 제시</a:t>
            </a:r>
            <a:r>
              <a:rPr lang="en-US" altLang="ko-KR" sz="1300" dirty="0"/>
              <a:t>). </a:t>
            </a:r>
            <a:r>
              <a:rPr lang="ko-KR" altLang="en-US" sz="1300"/>
              <a:t>이렇게 하면 제시한 </a:t>
            </a:r>
            <a:r>
              <a:rPr lang="en-US" altLang="ko-KR" sz="1300" dirty="0"/>
              <a:t>QA</a:t>
            </a:r>
            <a:r>
              <a:rPr lang="ko-KR" altLang="en-US" sz="1300"/>
              <a:t>관련해서 어떤게 변경되는지 설명해 보라</a:t>
            </a:r>
          </a:p>
          <a:p>
            <a:pPr marL="0" indent="0">
              <a:buNone/>
            </a:pPr>
            <a:r>
              <a:rPr lang="en-US" altLang="ko-KR" sz="1300" dirty="0" smtClean="0"/>
              <a:t>-&gt; </a:t>
            </a:r>
            <a:r>
              <a:rPr lang="en-US" altLang="ko-KR" sz="1300" dirty="0"/>
              <a:t>(</a:t>
            </a:r>
            <a:r>
              <a:rPr lang="ko-KR" altLang="en-US" sz="1300"/>
              <a:t>답변</a:t>
            </a:r>
            <a:r>
              <a:rPr lang="en-US" altLang="ko-KR" sz="1300" dirty="0"/>
              <a:t>)</a:t>
            </a:r>
            <a:r>
              <a:rPr lang="ko-KR" altLang="en-US" sz="1300"/>
              <a:t>해당 내용도 고민을 해봤고 판단을 다른 주체에서 하게되면 </a:t>
            </a:r>
            <a:r>
              <a:rPr lang="en-US" altLang="ko-KR" sz="1300" dirty="0"/>
              <a:t>QA</a:t>
            </a:r>
            <a:r>
              <a:rPr lang="ko-KR" altLang="en-US" sz="1300"/>
              <a:t>항목중 정확성이 있는데 일정한 정확도 확보가 힘들수 </a:t>
            </a:r>
            <a:r>
              <a:rPr lang="ko-KR" altLang="en-US" sz="1300" smtClean="0"/>
              <a:t>있다</a:t>
            </a:r>
          </a:p>
          <a:p>
            <a:pPr marL="0" indent="0">
              <a:buNone/>
            </a:pPr>
            <a:r>
              <a:rPr lang="en-US" altLang="ko-KR" sz="1300" dirty="0" smtClean="0"/>
              <a:t>-&gt; (</a:t>
            </a:r>
            <a:r>
              <a:rPr lang="ko-KR" altLang="en-US" sz="1300" smtClean="0"/>
              <a:t>다시 질문</a:t>
            </a:r>
            <a:r>
              <a:rPr lang="en-US" altLang="ko-KR" sz="1300" dirty="0" smtClean="0"/>
              <a:t>) </a:t>
            </a:r>
            <a:r>
              <a:rPr lang="ko-KR" altLang="en-US" sz="1300" smtClean="0"/>
              <a:t>그럼 정확도 </a:t>
            </a:r>
            <a:r>
              <a:rPr lang="en-US" altLang="ko-KR" sz="1300" dirty="0" smtClean="0"/>
              <a:t>QA </a:t>
            </a:r>
            <a:r>
              <a:rPr lang="ko-KR" altLang="en-US" sz="1300" smtClean="0"/>
              <a:t>보여달라</a:t>
            </a:r>
          </a:p>
          <a:p>
            <a:pPr marL="0" indent="0">
              <a:buNone/>
            </a:pPr>
            <a:r>
              <a:rPr lang="en-US" altLang="ko-KR" sz="1300" dirty="0" smtClean="0"/>
              <a:t>-&gt; </a:t>
            </a:r>
            <a:r>
              <a:rPr lang="en-US" altLang="ko-KR" sz="1300" dirty="0"/>
              <a:t>(</a:t>
            </a:r>
            <a:r>
              <a:rPr lang="ko-KR" altLang="en-US" sz="1300"/>
              <a:t>답변</a:t>
            </a:r>
            <a:r>
              <a:rPr lang="en-US" altLang="ko-KR" sz="1300" dirty="0"/>
              <a:t>) QA </a:t>
            </a:r>
            <a:r>
              <a:rPr lang="ko-KR" altLang="en-US" sz="1300"/>
              <a:t>보여 주고 설명 </a:t>
            </a:r>
            <a:r>
              <a:rPr lang="en-US" altLang="ko-KR" sz="1300" dirty="0"/>
              <a:t>-&gt; 99%</a:t>
            </a:r>
            <a:r>
              <a:rPr lang="ko-KR" altLang="en-US" sz="1300"/>
              <a:t>다</a:t>
            </a:r>
            <a:r>
              <a:rPr lang="en-US" altLang="ko-KR" sz="1300" dirty="0"/>
              <a:t>... </a:t>
            </a:r>
          </a:p>
          <a:p>
            <a:pPr marL="0" indent="0">
              <a:buNone/>
            </a:pPr>
            <a:r>
              <a:rPr lang="en-US" altLang="ko-KR" sz="1300" dirty="0" smtClean="0"/>
              <a:t>-&gt; </a:t>
            </a:r>
            <a:r>
              <a:rPr lang="en-US" altLang="ko-KR" sz="1300" dirty="0"/>
              <a:t>(</a:t>
            </a:r>
            <a:r>
              <a:rPr lang="ko-KR" altLang="en-US" sz="1300"/>
              <a:t>다시 질문</a:t>
            </a:r>
            <a:r>
              <a:rPr lang="en-US" altLang="ko-KR" sz="1300" dirty="0"/>
              <a:t>) </a:t>
            </a:r>
            <a:r>
              <a:rPr lang="ko-KR" altLang="en-US" sz="1300"/>
              <a:t>그럼 </a:t>
            </a:r>
            <a:r>
              <a:rPr lang="en-US" altLang="ko-KR" sz="1300" dirty="0"/>
              <a:t>99</a:t>
            </a:r>
            <a:r>
              <a:rPr lang="ko-KR" altLang="en-US" sz="1300"/>
              <a:t>만 달성하면 되는것 아니냐</a:t>
            </a:r>
            <a:r>
              <a:rPr lang="en-US" altLang="ko-KR" sz="1300" dirty="0"/>
              <a:t>?? </a:t>
            </a:r>
            <a:r>
              <a:rPr lang="ko-KR" altLang="en-US" sz="1300"/>
              <a:t>하이브리드 방식 적용이 좋은거 같다</a:t>
            </a:r>
            <a:r>
              <a:rPr lang="en-US" altLang="ko-KR" sz="1300" dirty="0"/>
              <a:t>....</a:t>
            </a:r>
          </a:p>
          <a:p>
            <a:pPr marL="0" indent="0">
              <a:buNone/>
            </a:pPr>
            <a:r>
              <a:rPr lang="en-US" altLang="ko-KR" sz="1300" dirty="0" smtClean="0"/>
              <a:t>-&gt; </a:t>
            </a:r>
            <a:r>
              <a:rPr lang="en-US" altLang="ko-KR" sz="1300" dirty="0"/>
              <a:t>(</a:t>
            </a:r>
            <a:r>
              <a:rPr lang="ko-KR" altLang="en-US" sz="1300"/>
              <a:t>답변</a:t>
            </a:r>
            <a:r>
              <a:rPr lang="en-US" altLang="ko-KR" sz="1300" dirty="0"/>
              <a:t>) </a:t>
            </a:r>
            <a:r>
              <a:rPr lang="ko-KR" altLang="en-US" sz="1300"/>
              <a:t>명확하게 정확도를 만족시킬수 있는 설계가 다시되고 성능 </a:t>
            </a:r>
            <a:r>
              <a:rPr lang="en-US" altLang="ko-KR" sz="1300" dirty="0"/>
              <a:t>QA</a:t>
            </a:r>
            <a:r>
              <a:rPr lang="ko-KR" altLang="en-US" sz="1300"/>
              <a:t>도 만족시킬수 있는 설계를 다시 진행한다면 가능할 것 같습니다</a:t>
            </a:r>
            <a:r>
              <a:rPr lang="en-US" altLang="ko-KR" sz="1300" dirty="0" smtClean="0"/>
              <a:t>.</a:t>
            </a:r>
            <a:endParaRPr lang="en-US" altLang="ko-KR" sz="13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/>
              <a:t>차수 </a:t>
            </a:r>
            <a:r>
              <a:rPr lang="en-US" altLang="ko-KR" dirty="0" smtClean="0"/>
              <a:t>- </a:t>
            </a:r>
            <a:r>
              <a:rPr lang="ko-KR" altLang="en-US" smtClean="0"/>
              <a:t>면접 실제 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11457880" cy="56886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/>
              <a:t>졸음 판단 서버 구성 관련 </a:t>
            </a:r>
            <a:r>
              <a:rPr lang="en-US" altLang="ko-KR" dirty="0"/>
              <a:t>(</a:t>
            </a:r>
            <a:r>
              <a:rPr lang="ko-KR" altLang="en-US"/>
              <a:t>면접관</a:t>
            </a:r>
            <a:r>
              <a:rPr lang="en-US" altLang="ko-KR" dirty="0"/>
              <a:t>2)</a:t>
            </a:r>
          </a:p>
          <a:p>
            <a:pPr marL="0" indent="0">
              <a:buNone/>
            </a:pPr>
            <a:r>
              <a:rPr lang="en-US" altLang="ko-KR" dirty="0" smtClean="0"/>
              <a:t> . </a:t>
            </a:r>
            <a:r>
              <a:rPr lang="ko-KR" altLang="en-US"/>
              <a:t>제시된  </a:t>
            </a:r>
            <a:r>
              <a:rPr lang="en-US" altLang="ko-KR" dirty="0"/>
              <a:t>DD</a:t>
            </a:r>
            <a:r>
              <a:rPr lang="ko-KR" altLang="en-US"/>
              <a:t>들을 섞어서 쓸수도 있는게 아니냐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  -&gt; </a:t>
            </a:r>
            <a:r>
              <a:rPr lang="ko-KR" altLang="en-US"/>
              <a:t>다시한번 보면서 다른점이 이렇게 있어서 이런건 같이 쓸수 있고 이런건 같이 쓸수 없을거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-&gt; </a:t>
            </a:r>
            <a:r>
              <a:rPr lang="en-US" altLang="ko-KR" dirty="0"/>
              <a:t>(</a:t>
            </a:r>
            <a:r>
              <a:rPr lang="ko-KR" altLang="en-US"/>
              <a:t>다시 질문</a:t>
            </a:r>
            <a:r>
              <a:rPr lang="en-US" altLang="ko-KR" dirty="0"/>
              <a:t>) </a:t>
            </a:r>
            <a:r>
              <a:rPr lang="ko-KR" altLang="en-US"/>
              <a:t>그럼 이거는 어떠냐</a:t>
            </a:r>
            <a:r>
              <a:rPr lang="en-US" altLang="ko-KR" dirty="0"/>
              <a:t>? </a:t>
            </a:r>
            <a:r>
              <a:rPr lang="ko-KR" altLang="en-US"/>
              <a:t>쓸수 있나</a:t>
            </a:r>
            <a:r>
              <a:rPr lang="en-US" altLang="ko-KR" dirty="0"/>
              <a:t>???</a:t>
            </a:r>
          </a:p>
          <a:p>
            <a:pPr marL="0" indent="0">
              <a:buNone/>
            </a:pPr>
            <a:r>
              <a:rPr lang="en-US" altLang="ko-KR" dirty="0" smtClean="0"/>
              <a:t>  -&gt; </a:t>
            </a:r>
            <a:r>
              <a:rPr lang="en-US" altLang="ko-KR" dirty="0"/>
              <a:t>(</a:t>
            </a:r>
            <a:r>
              <a:rPr lang="ko-KR" altLang="en-US"/>
              <a:t>답변</a:t>
            </a:r>
            <a:r>
              <a:rPr lang="en-US" altLang="ko-KR" dirty="0"/>
              <a:t>) </a:t>
            </a:r>
            <a:r>
              <a:rPr lang="ko-KR" altLang="en-US"/>
              <a:t>가능할거 같다 하지만 거기서 이런 내용을 추가로 적용하면 더 좋을거 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/>
              <a:t>브로커 얘기가 있는데 디스패처랑 뭐가 다르냐</a:t>
            </a:r>
            <a:r>
              <a:rPr lang="en-US" altLang="ko-KR" dirty="0"/>
              <a:t>? (</a:t>
            </a:r>
            <a:r>
              <a:rPr lang="ko-KR" altLang="en-US"/>
              <a:t>면접관</a:t>
            </a:r>
            <a:r>
              <a:rPr lang="en-US" altLang="ko-KR" dirty="0"/>
              <a:t>1</a:t>
            </a:r>
            <a:r>
              <a:rPr lang="en-US" altLang="ko-KR" dirty="0" smtClean="0"/>
              <a:t>)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ko-KR" altLang="en-US"/>
              <a:t>브로커는 중계할때 매번 보낼 서버를 찾아서 보내고</a:t>
            </a:r>
            <a:r>
              <a:rPr lang="en-US" altLang="ko-KR" dirty="0"/>
              <a:t>, </a:t>
            </a:r>
            <a:r>
              <a:rPr lang="ko-KR" altLang="en-US"/>
              <a:t>디스패처는 한번 중계할 서버를 찾으면 계속 그 서버로 보내는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-&gt; (</a:t>
            </a:r>
            <a:r>
              <a:rPr lang="ko-KR" altLang="en-US"/>
              <a:t>다시 질문</a:t>
            </a:r>
            <a:r>
              <a:rPr lang="en-US" altLang="ko-KR" dirty="0"/>
              <a:t>) </a:t>
            </a:r>
            <a:r>
              <a:rPr lang="ko-KR" altLang="en-US"/>
              <a:t>그럼 디스패처는 한번 서버랑 클라이언트가 관계가 맺어지면 둘이 알아서 통신 하는건가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</a:t>
            </a:r>
            <a:r>
              <a:rPr lang="en-US" altLang="ko-KR" dirty="0"/>
              <a:t>-&gt; </a:t>
            </a:r>
            <a:r>
              <a:rPr lang="ko-KR" altLang="en-US"/>
              <a:t>그 부분은 정확하지는 않습니다만 외부에서 볼 때는 그렇게 동작하는 걸로 보일것 같습니다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en-US" altLang="ko-KR" dirty="0"/>
              <a:t>SOLID </a:t>
            </a:r>
            <a:r>
              <a:rPr lang="ko-KR" altLang="en-US"/>
              <a:t>관련해서 </a:t>
            </a:r>
            <a:r>
              <a:rPr lang="en-US" altLang="ko-KR" dirty="0"/>
              <a:t>Top level</a:t>
            </a:r>
            <a:r>
              <a:rPr lang="ko-KR" altLang="en-US"/>
              <a:t>에서 어디에 내용이 적용됐는지 설명해 달라 </a:t>
            </a:r>
            <a:r>
              <a:rPr lang="en-US" altLang="ko-KR" dirty="0"/>
              <a:t>(</a:t>
            </a:r>
            <a:r>
              <a:rPr lang="ko-KR" altLang="en-US"/>
              <a:t>교수님</a:t>
            </a:r>
            <a:r>
              <a:rPr lang="en-US" altLang="ko-KR" dirty="0" smtClean="0"/>
              <a:t>)  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ko-KR" altLang="en-US" smtClean="0"/>
              <a:t>과제 내용 중 </a:t>
            </a:r>
            <a:r>
              <a:rPr lang="en-US" altLang="ko-KR" dirty="0"/>
              <a:t>Structure </a:t>
            </a:r>
            <a:r>
              <a:rPr lang="en-US" altLang="ko-KR" dirty="0" smtClean="0"/>
              <a:t>View</a:t>
            </a:r>
            <a:r>
              <a:rPr lang="ko-KR" altLang="en-US" smtClean="0"/>
              <a:t>를</a:t>
            </a:r>
            <a:r>
              <a:rPr lang="en-US" altLang="ko-KR" dirty="0" smtClean="0"/>
              <a:t> </a:t>
            </a:r>
            <a:r>
              <a:rPr lang="ko-KR" altLang="en-US" smtClean="0"/>
              <a:t>보면서 설명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/>
              <a:t>소감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/>
              <a:t>차수 </a:t>
            </a:r>
            <a:r>
              <a:rPr lang="en-US" altLang="ko-KR" dirty="0" smtClean="0"/>
              <a:t>- </a:t>
            </a:r>
            <a:r>
              <a:rPr lang="ko-KR" altLang="en-US" smtClean="0"/>
              <a:t>면접 </a:t>
            </a:r>
            <a:r>
              <a:rPr lang="ko-KR" altLang="en-US"/>
              <a:t>실제 </a:t>
            </a:r>
            <a:r>
              <a:rPr lang="ko-KR" altLang="en-US" smtClean="0"/>
              <a:t>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11757600" cy="568863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과제연관 질문 </a:t>
            </a:r>
            <a:r>
              <a:rPr lang="en-US" altLang="ko-KR" dirty="0" smtClean="0"/>
              <a:t>(</a:t>
            </a:r>
            <a:r>
              <a:rPr lang="ko-KR" altLang="en-US" smtClean="0"/>
              <a:t>주로 </a:t>
            </a:r>
            <a:r>
              <a:rPr lang="en-US" altLang="ko-KR" dirty="0" smtClean="0"/>
              <a:t>QA</a:t>
            </a:r>
            <a:r>
              <a:rPr lang="ko-KR" altLang="en-US" smtClean="0"/>
              <a:t>와 연관</a:t>
            </a:r>
            <a:r>
              <a:rPr lang="en-US" altLang="ko-KR" dirty="0"/>
              <a:t> </a:t>
            </a:r>
            <a:r>
              <a:rPr lang="ko-KR" altLang="en-US" smtClean="0"/>
              <a:t>된 </a:t>
            </a:r>
            <a:r>
              <a:rPr lang="en-US" altLang="ko-KR" dirty="0" smtClean="0"/>
              <a:t>DD</a:t>
            </a:r>
            <a:r>
              <a:rPr lang="ko-KR" altLang="en-US" smtClean="0"/>
              <a:t>나 디자인 패턴</a:t>
            </a:r>
            <a:r>
              <a:rPr lang="en-US" altLang="ko-KR" dirty="0" smtClean="0"/>
              <a:t>, SOLID</a:t>
            </a:r>
            <a:r>
              <a:rPr lang="ko-KR" altLang="en-US" smtClean="0"/>
              <a:t>등의 내용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졸음판단 </a:t>
            </a:r>
            <a:r>
              <a:rPr lang="ko-KR" altLang="en-US" dirty="0"/>
              <a:t>주체에 관련한 </a:t>
            </a:r>
            <a:r>
              <a:rPr lang="ko-KR" altLang="en-US" dirty="0" smtClean="0"/>
              <a:t>내용은 계속 나옴 </a:t>
            </a:r>
            <a:r>
              <a:rPr lang="en-US" altLang="ko-KR" dirty="0" smtClean="0"/>
              <a:t>(</a:t>
            </a:r>
            <a:r>
              <a:rPr lang="ko-KR" altLang="en-US" smtClean="0"/>
              <a:t>과제의 핵심 결정사항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QA</a:t>
            </a:r>
            <a:r>
              <a:rPr lang="ko-KR" altLang="en-US" smtClean="0"/>
              <a:t>와 관련하여 질문이 계속 이어짐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변경용이성 </a:t>
            </a:r>
            <a:r>
              <a:rPr lang="ko-KR" altLang="en-US" dirty="0"/>
              <a:t>부분에 대해 </a:t>
            </a:r>
            <a:r>
              <a:rPr lang="ko-KR" altLang="en-US" dirty="0" err="1"/>
              <a:t>고려한거</a:t>
            </a:r>
            <a:r>
              <a:rPr lang="ko-KR" altLang="en-US" dirty="0"/>
              <a:t> 알려주세요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smtClean="0"/>
              <a:t>성능을 </a:t>
            </a:r>
            <a:r>
              <a:rPr lang="ko-KR" altLang="en-US" dirty="0"/>
              <a:t>위해 서버 </a:t>
            </a:r>
            <a:r>
              <a:rPr lang="ko-KR" altLang="en-US" dirty="0" err="1" smtClean="0"/>
              <a:t>분산한거랑</a:t>
            </a:r>
            <a:r>
              <a:rPr lang="en-US" altLang="ko-KR" dirty="0" smtClean="0"/>
              <a:t>,</a:t>
            </a:r>
            <a:r>
              <a:rPr lang="ko-KR" altLang="en-US" smtClean="0"/>
              <a:t> </a:t>
            </a:r>
            <a:r>
              <a:rPr lang="ko-KR" altLang="en-US" dirty="0"/>
              <a:t>지역까지 </a:t>
            </a:r>
            <a:r>
              <a:rPr lang="ko-KR" altLang="en-US" dirty="0" err="1"/>
              <a:t>분산한거</a:t>
            </a:r>
            <a:r>
              <a:rPr lang="ko-KR" altLang="en-US" dirty="0"/>
              <a:t> 큰 차이가 있나요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lvl="1"/>
            <a:r>
              <a:rPr lang="ko-KR" altLang="en-US" dirty="0"/>
              <a:t>알고리즘 </a:t>
            </a:r>
            <a:r>
              <a:rPr lang="ko-KR" altLang="en-US" dirty="0" err="1"/>
              <a:t>적용한거</a:t>
            </a:r>
            <a:r>
              <a:rPr lang="ko-KR" altLang="en-US" dirty="0"/>
              <a:t> 보니 </a:t>
            </a:r>
            <a:r>
              <a:rPr lang="ko-KR" altLang="en-US" dirty="0" err="1"/>
              <a:t>스트레티지</a:t>
            </a:r>
            <a:r>
              <a:rPr lang="ko-KR" altLang="en-US" dirty="0"/>
              <a:t> 패턴 쓴 거 같은데 혹시 템플릿 </a:t>
            </a:r>
            <a:r>
              <a:rPr lang="ko-KR" altLang="en-US" dirty="0" err="1"/>
              <a:t>메써드</a:t>
            </a:r>
            <a:r>
              <a:rPr lang="ko-KR" altLang="en-US" dirty="0"/>
              <a:t> 패턴과 </a:t>
            </a:r>
            <a:r>
              <a:rPr lang="ko-KR" altLang="en-US" dirty="0" err="1"/>
              <a:t>스트레티지</a:t>
            </a:r>
            <a:r>
              <a:rPr lang="ko-KR" altLang="en-US" dirty="0"/>
              <a:t> 패턴 차이를 알고 </a:t>
            </a:r>
            <a:r>
              <a:rPr lang="ko-KR" altLang="en-US" dirty="0" smtClean="0"/>
              <a:t>계실까요</a:t>
            </a:r>
            <a:endParaRPr lang="en-US" altLang="ko-KR" dirty="0" smtClean="0"/>
          </a:p>
          <a:p>
            <a:pPr lvl="1"/>
            <a:r>
              <a:rPr lang="ko-KR" altLang="en-US" dirty="0"/>
              <a:t>디자인 패턴을 적용한 부분을 </a:t>
            </a:r>
            <a:r>
              <a:rPr lang="ko-KR" altLang="en-US" dirty="0" smtClean="0"/>
              <a:t>설명해보세요</a:t>
            </a:r>
            <a:endParaRPr lang="en-US" altLang="ko-KR" dirty="0" smtClean="0"/>
          </a:p>
          <a:p>
            <a:pPr lvl="1"/>
            <a:r>
              <a:rPr lang="ko-KR" altLang="en-US" dirty="0" err="1"/>
              <a:t>싱글톤</a:t>
            </a:r>
            <a:r>
              <a:rPr lang="ko-KR" altLang="en-US" dirty="0"/>
              <a:t> 패턴 쓰셨는데</a:t>
            </a:r>
            <a:r>
              <a:rPr lang="en-US" altLang="ko-KR" dirty="0"/>
              <a:t>, </a:t>
            </a:r>
            <a:r>
              <a:rPr lang="ko-KR" altLang="en-US"/>
              <a:t>이거 편해서 많이 쓰는 데 단점 </a:t>
            </a:r>
            <a:r>
              <a:rPr lang="en-US" altLang="ko-KR" dirty="0"/>
              <a:t>2</a:t>
            </a:r>
            <a:r>
              <a:rPr lang="ko-KR" altLang="en-US"/>
              <a:t>개 정도만 얘기해 보세요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과제 연관 없는 질문 </a:t>
            </a:r>
            <a:r>
              <a:rPr lang="en-US" altLang="ko-KR" dirty="0" smtClean="0"/>
              <a:t>(</a:t>
            </a:r>
            <a:r>
              <a:rPr lang="ko-KR" altLang="en-US" smtClean="0"/>
              <a:t>코스웍 전반적인 내용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디자인 패턴</a:t>
            </a:r>
            <a:r>
              <a:rPr lang="en-US" altLang="ko-KR" dirty="0" smtClean="0"/>
              <a:t>, </a:t>
            </a:r>
            <a:r>
              <a:rPr lang="ko-KR" altLang="en-US" smtClean="0"/>
              <a:t>아키텍처 패턴에 대해 설명해 주세요</a:t>
            </a:r>
            <a:r>
              <a:rPr lang="en-US" altLang="ko-KR" dirty="0" smtClean="0"/>
              <a:t>. (</a:t>
            </a:r>
            <a:r>
              <a:rPr lang="ko-KR" altLang="en-US" smtClean="0"/>
              <a:t>장단점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디자인 패턴</a:t>
            </a:r>
            <a:r>
              <a:rPr lang="en-US" altLang="ko-KR" dirty="0" smtClean="0"/>
              <a:t>, </a:t>
            </a:r>
            <a:r>
              <a:rPr lang="ko-KR" altLang="en-US" smtClean="0"/>
              <a:t>아키텍처 패턴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재설계 관점 </a:t>
            </a:r>
            <a:r>
              <a:rPr lang="en-US" altLang="ko-KR" dirty="0" smtClean="0"/>
              <a:t>Code smell </a:t>
            </a:r>
            <a:r>
              <a:rPr lang="ko-KR" altLang="en-US" smtClean="0"/>
              <a:t>등의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가끔 나오는 질문 들</a:t>
            </a:r>
            <a:endParaRPr lang="en-US" altLang="ko-KR" dirty="0" smtClean="0"/>
          </a:p>
          <a:p>
            <a:pPr lvl="2"/>
            <a:r>
              <a:rPr lang="en-US" altLang="ko-KR" dirty="0"/>
              <a:t>ISO-25010</a:t>
            </a:r>
            <a:r>
              <a:rPr lang="ko-KR" altLang="en-US"/>
              <a:t>에 대해 </a:t>
            </a:r>
            <a:r>
              <a:rPr lang="en-US" altLang="ko-KR" dirty="0"/>
              <a:t>main sub </a:t>
            </a:r>
            <a:r>
              <a:rPr lang="ko-KR" altLang="en-US"/>
              <a:t>항목 알고있는거 모두 다 말해 보세요</a:t>
            </a:r>
            <a:endParaRPr lang="en-US" altLang="ko-KR" dirty="0"/>
          </a:p>
          <a:p>
            <a:pPr lvl="2"/>
            <a:r>
              <a:rPr lang="en-US" altLang="ko-KR" dirty="0"/>
              <a:t>ATAM</a:t>
            </a:r>
            <a:r>
              <a:rPr lang="ko-KR" altLang="en-US"/>
              <a:t>의 진행 과정에 대해 말씀해 주세요</a:t>
            </a:r>
            <a:endParaRPr lang="en-US" altLang="ko-KR" dirty="0"/>
          </a:p>
          <a:p>
            <a:pPr marL="271463" lvl="1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/>
              <a:t>차수 </a:t>
            </a:r>
            <a:r>
              <a:rPr lang="en-US" altLang="ko-KR" dirty="0" smtClean="0"/>
              <a:t>- </a:t>
            </a:r>
            <a:r>
              <a:rPr lang="ko-KR" altLang="en-US" smtClean="0"/>
              <a:t>그 </a:t>
            </a:r>
            <a:r>
              <a:rPr lang="ko-KR" altLang="en-US" dirty="0" smtClean="0"/>
              <a:t>외 면접 기출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3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19" y="908720"/>
            <a:ext cx="5702241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실제 점수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서면 평가 </a:t>
            </a:r>
            <a:r>
              <a:rPr lang="en-US" altLang="ko-KR" dirty="0" smtClean="0"/>
              <a:t>(579/700) : 82.7</a:t>
            </a:r>
          </a:p>
          <a:p>
            <a:pPr lvl="2"/>
            <a:r>
              <a:rPr lang="en-US" altLang="ko-KR" dirty="0"/>
              <a:t>Interim </a:t>
            </a:r>
            <a:r>
              <a:rPr lang="en-US" altLang="ko-KR" dirty="0" smtClean="0"/>
              <a:t>: 79.5</a:t>
            </a:r>
            <a:endParaRPr lang="en-US" altLang="ko-KR" dirty="0"/>
          </a:p>
          <a:p>
            <a:pPr lvl="2"/>
            <a:r>
              <a:rPr lang="en-US" altLang="ko-KR" dirty="0" err="1"/>
              <a:t>PreFinal</a:t>
            </a:r>
            <a:r>
              <a:rPr lang="en-US" altLang="ko-KR" dirty="0"/>
              <a:t> </a:t>
            </a:r>
            <a:r>
              <a:rPr lang="en-US" altLang="ko-KR" dirty="0" smtClean="0"/>
              <a:t>: 84.3</a:t>
            </a:r>
            <a:endParaRPr lang="en-US" altLang="ko-KR" dirty="0"/>
          </a:p>
          <a:p>
            <a:pPr lvl="2"/>
            <a:r>
              <a:rPr lang="en-US" altLang="ko-KR" dirty="0"/>
              <a:t>Final </a:t>
            </a:r>
            <a:r>
              <a:rPr lang="en-US" altLang="ko-KR" dirty="0" smtClean="0"/>
              <a:t>: 83.9</a:t>
            </a:r>
          </a:p>
          <a:p>
            <a:pPr lvl="1"/>
            <a:r>
              <a:rPr lang="ko-KR" altLang="en-US" dirty="0" smtClean="0"/>
              <a:t>면접 </a:t>
            </a:r>
            <a:r>
              <a:rPr lang="en-US" altLang="ko-KR" dirty="0" smtClean="0"/>
              <a:t>(258/300)</a:t>
            </a:r>
          </a:p>
          <a:p>
            <a:pPr lvl="1"/>
            <a:r>
              <a:rPr lang="ko-KR" altLang="en-US" dirty="0" err="1" smtClean="0"/>
              <a:t>코스웍</a:t>
            </a:r>
            <a:r>
              <a:rPr lang="ko-KR" altLang="en-US" dirty="0" smtClean="0"/>
              <a:t> </a:t>
            </a:r>
            <a:r>
              <a:rPr lang="en-US" altLang="ko-KR" dirty="0" smtClean="0"/>
              <a:t>(945/1000)</a:t>
            </a:r>
          </a:p>
          <a:p>
            <a:pPr lvl="1"/>
            <a:r>
              <a:rPr lang="en-US" altLang="ko-KR" dirty="0" smtClean="0"/>
              <a:t>(579+258)*0.7 + 300 (</a:t>
            </a:r>
            <a:r>
              <a:rPr lang="ko-KR" altLang="en-US" smtClean="0"/>
              <a:t>코스웍인증</a:t>
            </a:r>
            <a:r>
              <a:rPr lang="en-US" altLang="ko-KR" dirty="0" smtClean="0"/>
              <a:t>) = 886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</a:t>
            </a:r>
            <a:r>
              <a:rPr lang="ko-KR" altLang="en-US" smtClean="0"/>
              <a:t>차수 </a:t>
            </a:r>
            <a:r>
              <a:rPr lang="en-US" altLang="ko-KR" dirty="0" smtClean="0"/>
              <a:t>– </a:t>
            </a:r>
            <a:r>
              <a:rPr lang="ko-KR" altLang="en-US" smtClean="0"/>
              <a:t>점수 및 하고 싶은 말</a:t>
            </a:r>
            <a:endParaRPr lang="ko-KR" altLang="en-US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5337387" y="973067"/>
            <a:ext cx="6397413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불합격자의 점수는 대부분 </a:t>
            </a:r>
            <a:r>
              <a:rPr lang="en-US" altLang="ko-KR" dirty="0" smtClean="0"/>
              <a:t>700 </a:t>
            </a:r>
            <a:r>
              <a:rPr lang="ko-KR" altLang="en-US" smtClean="0"/>
              <a:t>후반으로 예상 </a:t>
            </a:r>
            <a:r>
              <a:rPr lang="en-US" altLang="ko-KR" dirty="0" smtClean="0"/>
              <a:t>(79x…)</a:t>
            </a:r>
          </a:p>
          <a:p>
            <a:r>
              <a:rPr lang="en-US" altLang="ko-KR" dirty="0" smtClean="0"/>
              <a:t>800</a:t>
            </a:r>
            <a:r>
              <a:rPr lang="ko-KR" altLang="en-US" smtClean="0"/>
              <a:t>점 초반대 합격자도 많을 것으로 예상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700</a:t>
            </a:r>
            <a:r>
              <a:rPr lang="ko-KR" altLang="en-US" smtClean="0"/>
              <a:t>후반과 </a:t>
            </a:r>
            <a:r>
              <a:rPr lang="en-US" altLang="ko-KR" dirty="0" smtClean="0"/>
              <a:t>800</a:t>
            </a:r>
            <a:r>
              <a:rPr lang="ko-KR" altLang="en-US" smtClean="0"/>
              <a:t>초반의 점수의 레포트 점수 차이는 크지 않음</a:t>
            </a:r>
            <a:endParaRPr lang="en-US" altLang="ko-KR" dirty="0" smtClean="0"/>
          </a:p>
          <a:p>
            <a:r>
              <a:rPr lang="ko-KR" altLang="en-US" dirty="0" smtClean="0"/>
              <a:t>결국 면접에서 판가름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결국 면접은 얼마나 </a:t>
            </a:r>
            <a:r>
              <a:rPr lang="ko-KR" altLang="en-US" dirty="0" err="1" smtClean="0"/>
              <a:t>코스웍에</a:t>
            </a:r>
            <a:r>
              <a:rPr lang="ko-KR" altLang="en-US" dirty="0" smtClean="0"/>
              <a:t> 충실했나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면접을 보기 좋은 </a:t>
            </a:r>
            <a:r>
              <a:rPr lang="ko-KR" altLang="en-US" dirty="0" err="1" smtClean="0"/>
              <a:t>레포트를</a:t>
            </a:r>
            <a:r>
              <a:rPr lang="ko-KR" altLang="en-US" dirty="0" smtClean="0"/>
              <a:t> 작성했나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지금이라도 조원들과 과제에 대해 더 많이 의견교환 하고 모의면접 연습도 하면 합격률↑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091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613548" y="3100204"/>
            <a:ext cx="3385907" cy="70821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ea"/>
                <a:ea typeface="+mj-ea"/>
                <a:cs typeface="Noto Sans CJK KR" charset="-127"/>
              </a:defRPr>
            </a:lvl1pPr>
          </a:lstStyle>
          <a:p>
            <a:r>
              <a:rPr kumimoji="1" lang="en-US" altLang="ko-KR" sz="4400" dirty="0" smtClean="0">
                <a:solidFill>
                  <a:schemeClr val="tx1"/>
                </a:solidFill>
                <a:cs typeface="Exo 2" charset="0"/>
              </a:rPr>
              <a:t>Thank you</a:t>
            </a:r>
            <a:endParaRPr kumimoji="1" lang="ko-KR" altLang="en-US" sz="4400" dirty="0">
              <a:solidFill>
                <a:schemeClr val="tx1"/>
              </a:solidFill>
              <a:cs typeface="Exo 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9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11445180" cy="568863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기간 </a:t>
            </a:r>
            <a:r>
              <a:rPr lang="en-US" altLang="ko-KR" dirty="0"/>
              <a:t>: Pre-final </a:t>
            </a:r>
            <a:r>
              <a:rPr lang="ko-KR" altLang="en-US"/>
              <a:t>피드백  이후 평일</a:t>
            </a:r>
            <a:r>
              <a:rPr lang="en-US" altLang="ko-KR" dirty="0"/>
              <a:t>5</a:t>
            </a:r>
            <a:r>
              <a:rPr lang="ko-KR" altLang="en-US"/>
              <a:t>일 </a:t>
            </a:r>
            <a:r>
              <a:rPr lang="en-US" altLang="ko-KR" dirty="0"/>
              <a:t>+ </a:t>
            </a:r>
            <a:r>
              <a:rPr lang="ko-KR" altLang="en-US"/>
              <a:t>주말</a:t>
            </a:r>
            <a:r>
              <a:rPr lang="en-US" altLang="ko-KR" dirty="0"/>
              <a:t>2</a:t>
            </a:r>
            <a:r>
              <a:rPr lang="ko-KR" altLang="en-US"/>
              <a:t>번</a:t>
            </a:r>
            <a:r>
              <a:rPr lang="en-US" altLang="ko-KR" dirty="0"/>
              <a:t>(4</a:t>
            </a:r>
            <a:r>
              <a:rPr lang="ko-KR" altLang="en-US"/>
              <a:t>일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26~30</a:t>
            </a:r>
            <a:r>
              <a:rPr lang="ko-KR" altLang="en-US"/>
              <a:t>일차 코스웍 종료 상태이고 평일 </a:t>
            </a:r>
            <a:r>
              <a:rPr lang="en-US" altLang="ko-KR" dirty="0"/>
              <a:t>5</a:t>
            </a:r>
            <a:r>
              <a:rPr lang="ko-KR" altLang="en-US"/>
              <a:t>일 동안 </a:t>
            </a:r>
            <a:r>
              <a:rPr lang="en-US" altLang="ko-KR" dirty="0"/>
              <a:t>Full day</a:t>
            </a:r>
            <a:r>
              <a:rPr lang="ko-KR" altLang="en-US"/>
              <a:t>로 레포트만 작성</a:t>
            </a:r>
            <a:endParaRPr lang="en-US" altLang="ko-KR" dirty="0"/>
          </a:p>
          <a:p>
            <a:pPr lvl="1"/>
            <a:r>
              <a:rPr lang="en-US" altLang="ko-KR" dirty="0"/>
              <a:t>Pre-final</a:t>
            </a:r>
            <a:r>
              <a:rPr lang="ko-KR" altLang="en-US"/>
              <a:t>을 통해 </a:t>
            </a:r>
            <a:r>
              <a:rPr lang="en-US" altLang="ko-KR" dirty="0"/>
              <a:t>4~5</a:t>
            </a:r>
            <a:r>
              <a:rPr lang="ko-KR" altLang="en-US"/>
              <a:t>장이 어느정도 완성 되었다면 </a:t>
            </a:r>
            <a:r>
              <a:rPr lang="en-US" altLang="ko-KR" dirty="0"/>
              <a:t>pre-final </a:t>
            </a:r>
            <a:r>
              <a:rPr lang="ko-KR" altLang="en-US"/>
              <a:t>작성보다는 시간적으로 여유가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기본적으로 해당 기간에는 처음 주말에 </a:t>
            </a:r>
            <a:r>
              <a:rPr lang="en-US" altLang="ko-KR" dirty="0"/>
              <a:t>6</a:t>
            </a:r>
            <a:r>
              <a:rPr lang="ko-KR" altLang="en-US"/>
              <a:t>장을 고민하고 최대한 빨리 끝내고 </a:t>
            </a:r>
            <a:r>
              <a:rPr lang="ko-KR" altLang="en-US" smtClean="0"/>
              <a:t>전체적으로 </a:t>
            </a:r>
            <a:r>
              <a:rPr lang="en-US" altLang="ko-KR" dirty="0"/>
              <a:t>4</a:t>
            </a:r>
            <a:r>
              <a:rPr lang="ko-KR" altLang="en-US"/>
              <a:t>장</a:t>
            </a:r>
            <a:r>
              <a:rPr lang="en-US" altLang="ko-KR" dirty="0"/>
              <a:t>~6</a:t>
            </a:r>
            <a:r>
              <a:rPr lang="ko-KR" altLang="en-US"/>
              <a:t>장을 계속 반복해 가면서 그 연속성을 확보하고 디테일 적인 부분을 손봐야 한다</a:t>
            </a:r>
            <a:r>
              <a:rPr lang="en-US" altLang="ko-KR" dirty="0" smtClean="0"/>
              <a:t>. (DD </a:t>
            </a:r>
            <a:r>
              <a:rPr lang="ko-KR" altLang="en-US" smtClean="0"/>
              <a:t>부족하다면 </a:t>
            </a:r>
            <a:r>
              <a:rPr lang="en-US" altLang="ko-KR" dirty="0" smtClean="0"/>
              <a:t>DD </a:t>
            </a:r>
            <a:r>
              <a:rPr lang="ko-KR" altLang="en-US" smtClean="0"/>
              <a:t>보강 필수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가장 높은 배점</a:t>
            </a:r>
            <a:r>
              <a:rPr lang="en-US" altLang="ko-KR" dirty="0"/>
              <a:t>, </a:t>
            </a:r>
            <a:r>
              <a:rPr lang="en-US" altLang="ko-KR" dirty="0" smtClean="0"/>
              <a:t>Pre-Final </a:t>
            </a:r>
            <a:r>
              <a:rPr lang="ko-KR" altLang="en-US"/>
              <a:t>피드백 반영 하여 </a:t>
            </a:r>
            <a:r>
              <a:rPr lang="en-US" altLang="ko-KR" dirty="0"/>
              <a:t>5</a:t>
            </a:r>
            <a:r>
              <a:rPr lang="ko-KR" altLang="en-US"/>
              <a:t>장 수정이 반드시 필요</a:t>
            </a:r>
            <a:endParaRPr lang="en-US" altLang="ko-KR" dirty="0"/>
          </a:p>
          <a:p>
            <a:pPr lvl="1"/>
            <a:r>
              <a:rPr lang="ko-KR" altLang="en-US" dirty="0"/>
              <a:t>면접을 대비하여 </a:t>
            </a:r>
            <a:r>
              <a:rPr lang="en-US" altLang="ko-KR" dirty="0"/>
              <a:t>2~3</a:t>
            </a:r>
            <a:r>
              <a:rPr lang="ko-KR" altLang="en-US"/>
              <a:t>장도 이전에 해놓은 메모를 통해 수정 필요</a:t>
            </a:r>
            <a:r>
              <a:rPr lang="en-US" altLang="ko-KR" dirty="0"/>
              <a:t>.</a:t>
            </a:r>
          </a:p>
          <a:p>
            <a:endParaRPr lang="en-US" altLang="ko-KR" sz="13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/>
              <a:t>차수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PreFinal</a:t>
            </a:r>
            <a:r>
              <a:rPr lang="en-US" altLang="ko-KR" dirty="0" smtClean="0"/>
              <a:t> </a:t>
            </a:r>
            <a:r>
              <a:rPr lang="ko-KR" altLang="en-US" smtClean="0"/>
              <a:t>피드백 이후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86845"/>
              </p:ext>
            </p:extLst>
          </p:nvPr>
        </p:nvGraphicFramePr>
        <p:xfrm>
          <a:off x="833680" y="4282106"/>
          <a:ext cx="4880674" cy="2183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841"/>
                <a:gridCol w="821797"/>
                <a:gridCol w="821797"/>
                <a:gridCol w="881929"/>
                <a:gridCol w="881929"/>
                <a:gridCol w="320702"/>
                <a:gridCol w="310679"/>
              </a:tblGrid>
              <a:tr h="1935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PreFinal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PreFinal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피드백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</a:t>
                      </a: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Final </a:t>
                      </a: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Final </a:t>
                      </a: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Final </a:t>
                      </a: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Final </a:t>
                      </a: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12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</a:t>
                      </a: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8712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면접심사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면접심사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면접심사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59642"/>
              </p:ext>
            </p:extLst>
          </p:nvPr>
        </p:nvGraphicFramePr>
        <p:xfrm>
          <a:off x="7338449" y="3262393"/>
          <a:ext cx="4446075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845">
                  <a:extLst>
                    <a:ext uri="{9D8B030D-6E8A-4147-A177-3AD203B41FA5}">
                      <a16:colId xmlns="" xmlns:a16="http://schemas.microsoft.com/office/drawing/2014/main" val="254010939"/>
                    </a:ext>
                  </a:extLst>
                </a:gridCol>
                <a:gridCol w="1296885">
                  <a:extLst>
                    <a:ext uri="{9D8B030D-6E8A-4147-A177-3AD203B41FA5}">
                      <a16:colId xmlns="" xmlns:a16="http://schemas.microsoft.com/office/drawing/2014/main" val="1382854146"/>
                    </a:ext>
                  </a:extLst>
                </a:gridCol>
                <a:gridCol w="520696">
                  <a:extLst>
                    <a:ext uri="{9D8B030D-6E8A-4147-A177-3AD203B41FA5}">
                      <a16:colId xmlns="" xmlns:a16="http://schemas.microsoft.com/office/drawing/2014/main" val="2802361295"/>
                    </a:ext>
                  </a:extLst>
                </a:gridCol>
                <a:gridCol w="594323">
                  <a:extLst>
                    <a:ext uri="{9D8B030D-6E8A-4147-A177-3AD203B41FA5}">
                      <a16:colId xmlns="" xmlns:a16="http://schemas.microsoft.com/office/drawing/2014/main" val="2277102834"/>
                    </a:ext>
                  </a:extLst>
                </a:gridCol>
                <a:gridCol w="506923">
                  <a:extLst>
                    <a:ext uri="{9D8B030D-6E8A-4147-A177-3AD203B41FA5}">
                      <a16:colId xmlns="" xmlns:a16="http://schemas.microsoft.com/office/drawing/2014/main" val="1955760217"/>
                    </a:ext>
                  </a:extLst>
                </a:gridCol>
                <a:gridCol w="509403">
                  <a:extLst>
                    <a:ext uri="{9D8B030D-6E8A-4147-A177-3AD203B41FA5}">
                      <a16:colId xmlns="" xmlns:a16="http://schemas.microsoft.com/office/drawing/2014/main" val="3863761761"/>
                    </a:ext>
                  </a:extLst>
                </a:gridCol>
              </a:tblGrid>
              <a:tr h="51606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Chapter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/>
                        <a:t>평가 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Interim</a:t>
                      </a:r>
                    </a:p>
                    <a:p>
                      <a:pPr algn="ctr" latinLnBrk="0"/>
                      <a:r>
                        <a:rPr lang="en-US" altLang="ko-KR" sz="1000" dirty="0"/>
                        <a:t>(30%)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Pre-final</a:t>
                      </a:r>
                    </a:p>
                    <a:p>
                      <a:pPr algn="ctr" latinLnBrk="0"/>
                      <a:r>
                        <a:rPr lang="en-US" altLang="ko-KR" sz="1000" dirty="0"/>
                        <a:t>(30%)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Final</a:t>
                      </a:r>
                    </a:p>
                    <a:p>
                      <a:pPr algn="ctr" latinLnBrk="0"/>
                      <a:r>
                        <a:rPr lang="en-US" altLang="ko-KR" sz="1000" dirty="0"/>
                        <a:t>(40%)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4593377"/>
                  </a:ext>
                </a:extLst>
              </a:tr>
              <a:tr h="330180"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Architectural Requirement</a:t>
                      </a:r>
                    </a:p>
                    <a:p>
                      <a:pPr algn="ctr" latinLnBrk="0"/>
                      <a:r>
                        <a:rPr lang="en-US" altLang="ko-KR" sz="1000" dirty="0"/>
                        <a:t>(35%)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장</a:t>
                      </a:r>
                      <a:r>
                        <a:rPr lang="en-US" altLang="ko-KR" sz="1000" dirty="0"/>
                        <a:t>. Project overview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5%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1559009"/>
                  </a:ext>
                </a:extLst>
              </a:tr>
              <a:tr h="377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장</a:t>
                      </a:r>
                      <a:r>
                        <a:rPr lang="en-US" altLang="ko-KR" sz="1000" dirty="0"/>
                        <a:t>. System overview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15%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8225681"/>
                  </a:ext>
                </a:extLst>
              </a:tr>
              <a:tr h="377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장</a:t>
                      </a:r>
                      <a:r>
                        <a:rPr lang="en-US" altLang="ko-KR" sz="1000" dirty="0"/>
                        <a:t>. Architectural Drivers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15%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6111592"/>
                  </a:ext>
                </a:extLst>
              </a:tr>
              <a:tr h="37744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Architectural Design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(55%)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장</a:t>
                      </a:r>
                      <a:r>
                        <a:rPr lang="en-US" altLang="ko-KR" sz="1000" dirty="0"/>
                        <a:t>. Top Level Design Description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25%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3027763"/>
                  </a:ext>
                </a:extLst>
              </a:tr>
              <a:tr h="4571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장</a:t>
                      </a:r>
                      <a:r>
                        <a:rPr lang="en-US" altLang="ko-KR" sz="1000" dirty="0"/>
                        <a:t>. Component Level Design Description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30%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6807836"/>
                  </a:ext>
                </a:extLst>
              </a:tr>
              <a:tr h="45717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Architecture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Evaluation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(10%)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장</a:t>
                      </a:r>
                      <a:r>
                        <a:rPr lang="en-US" altLang="ko-KR" sz="1000" dirty="0"/>
                        <a:t>. Architecture Evaluation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/>
                        <a:t>10%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797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09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11445180" cy="5688632"/>
          </a:xfrm>
        </p:spPr>
        <p:txBody>
          <a:bodyPr>
            <a:normAutofit lnSpcReduction="10000"/>
          </a:bodyPr>
          <a:lstStyle/>
          <a:p>
            <a:r>
              <a:rPr lang="ko-KR" altLang="en-US" sz="1400" dirty="0" smtClean="0"/>
              <a:t>교수님이 해달라고 요청한 것들은 그냥 다 넣으면 좋다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> </a:t>
            </a:r>
          </a:p>
          <a:p>
            <a:pPr lvl="1"/>
            <a:r>
              <a:rPr lang="ko-KR" altLang="en-US" sz="1200" dirty="0" smtClean="0"/>
              <a:t>대부분 이해도를 높이기 위한 것들이며 이를 통해 방대한 자료에서 생길 수 있는 오해를 줄일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400" dirty="0" smtClean="0"/>
              <a:t>내가 보고 이해하는 문서가 아니고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다른 사람이 보고 이해 할 수 있어야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교수님이 </a:t>
            </a:r>
            <a:r>
              <a:rPr lang="ko-KR" altLang="en-US" sz="1400" dirty="0" smtClean="0"/>
              <a:t>몇 번 </a:t>
            </a:r>
            <a:r>
              <a:rPr lang="ko-KR" altLang="en-US" sz="1400" dirty="0" smtClean="0"/>
              <a:t>강조하셨던 </a:t>
            </a:r>
            <a:r>
              <a:rPr lang="ko-KR" altLang="en-US" sz="1400" dirty="0" err="1" smtClean="0"/>
              <a:t>멘트</a:t>
            </a:r>
            <a:endParaRPr lang="en-US" altLang="ko-KR" sz="1400" dirty="0" smtClean="0"/>
          </a:p>
          <a:p>
            <a:pPr lvl="1"/>
            <a:r>
              <a:rPr lang="ko-KR" altLang="en-US" sz="1200" dirty="0"/>
              <a:t>과제에 대해서 모범답안이 있고 그것을 </a:t>
            </a:r>
            <a:r>
              <a:rPr lang="ko-KR" altLang="en-US" sz="1200" dirty="0" smtClean="0"/>
              <a:t>맞추는 것이 </a:t>
            </a:r>
            <a:r>
              <a:rPr lang="ko-KR" altLang="en-US" sz="1200" dirty="0"/>
              <a:t>목적이 아니다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900" dirty="0" smtClean="0"/>
              <a:t>과제에 연결하면 교수님은 강의 중 은연 중 서버에서 졸음운전을 </a:t>
            </a:r>
            <a:r>
              <a:rPr lang="ko-KR" altLang="en-US" sz="900" dirty="0" smtClean="0"/>
              <a:t>판단하는 것을 </a:t>
            </a:r>
            <a:r>
              <a:rPr lang="ko-KR" altLang="en-US" sz="900" dirty="0" smtClean="0"/>
              <a:t>선호하셨지만</a:t>
            </a:r>
            <a:r>
              <a:rPr lang="en-US" altLang="ko-KR" sz="900" dirty="0" smtClean="0"/>
              <a:t>, </a:t>
            </a:r>
            <a:r>
              <a:rPr lang="ko-KR" altLang="en-US" sz="900" smtClean="0"/>
              <a:t>모바일 기기에서 이를 처리한다고 해서 감점 요인은 아니다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lvl="1"/>
            <a:r>
              <a:rPr lang="ko-KR" altLang="en-US" sz="1200" dirty="0"/>
              <a:t>세부사항에 대한 답을 가지고 있지 않다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 smtClean="0"/>
              <a:t>훌륭한 제품을 만드는 것이 </a:t>
            </a:r>
            <a:r>
              <a:rPr lang="ko-KR" altLang="en-US" sz="1200" dirty="0"/>
              <a:t>아닌 </a:t>
            </a:r>
            <a:r>
              <a:rPr lang="en-US" altLang="ko-KR" sz="1200" dirty="0"/>
              <a:t>AA </a:t>
            </a:r>
            <a:r>
              <a:rPr lang="ko-KR" altLang="en-US" sz="1200"/>
              <a:t>아키텍트 설계 지식을 이해하고 실제 적용할 수 있는 능력과 노력을 보겠다는 것이다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논리적으로 타당하게 제시</a:t>
            </a:r>
            <a:r>
              <a:rPr lang="en-US" altLang="ko-KR" sz="1200" dirty="0"/>
              <a:t>, </a:t>
            </a:r>
            <a:r>
              <a:rPr lang="ko-KR" altLang="en-US" sz="1200"/>
              <a:t>사고가 </a:t>
            </a:r>
            <a:r>
              <a:rPr lang="ko-KR" altLang="en-US" sz="1200" smtClean="0"/>
              <a:t>있느냐</a:t>
            </a:r>
            <a:endParaRPr lang="en-US" altLang="ko-KR" sz="1200" dirty="0" smtClean="0"/>
          </a:p>
          <a:p>
            <a:r>
              <a:rPr lang="en-US" altLang="ko-KR" sz="1400" dirty="0" smtClean="0"/>
              <a:t>Top Level </a:t>
            </a:r>
            <a:r>
              <a:rPr lang="ko-KR" altLang="en-US" sz="1400" smtClean="0"/>
              <a:t>디자인 수정해야 한다</a:t>
            </a:r>
            <a:r>
              <a:rPr lang="en-US" altLang="ko-KR" sz="1400" dirty="0" smtClean="0"/>
              <a:t>. (Final</a:t>
            </a:r>
            <a:r>
              <a:rPr lang="ko-KR" altLang="en-US" sz="1400" smtClean="0"/>
              <a:t>에서 </a:t>
            </a:r>
            <a:r>
              <a:rPr lang="en-US" altLang="ko-KR" sz="1400" dirty="0" smtClean="0"/>
              <a:t>5,6,7 </a:t>
            </a:r>
            <a:r>
              <a:rPr lang="ko-KR" altLang="en-US" sz="1400" smtClean="0"/>
              <a:t>장 평가</a:t>
            </a:r>
            <a:r>
              <a:rPr lang="en-US" altLang="ko-KR" sz="1400" dirty="0" smtClean="0"/>
              <a:t>, 7</a:t>
            </a:r>
            <a:r>
              <a:rPr lang="ko-KR" altLang="en-US" sz="1400" smtClean="0"/>
              <a:t>장은 어느정도 작성하면 만점이니</a:t>
            </a:r>
            <a:r>
              <a:rPr lang="en-US" altLang="ko-KR" sz="1400" dirty="0" smtClean="0"/>
              <a:t>, 5, 6</a:t>
            </a:r>
            <a:r>
              <a:rPr lang="ko-KR" altLang="en-US" sz="1400" smtClean="0"/>
              <a:t>장 열심히 써야 한다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 smtClean="0"/>
              <a:t>(5</a:t>
            </a:r>
            <a:r>
              <a:rPr lang="ko-KR" altLang="en-US" sz="1400" smtClean="0"/>
              <a:t>장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DD </a:t>
            </a:r>
            <a:r>
              <a:rPr lang="ko-KR" altLang="en-US" sz="1400"/>
              <a:t>배점이 높다</a:t>
            </a:r>
            <a:r>
              <a:rPr lang="en-US" altLang="ko-KR" sz="1400" dirty="0"/>
              <a:t>. </a:t>
            </a:r>
          </a:p>
          <a:p>
            <a:pPr lvl="1"/>
            <a:r>
              <a:rPr lang="ko-KR" altLang="en-US" sz="1200" dirty="0"/>
              <a:t>특히 성능</a:t>
            </a:r>
            <a:r>
              <a:rPr lang="en-US" altLang="ko-KR" sz="1200" dirty="0"/>
              <a:t>, </a:t>
            </a:r>
            <a:r>
              <a:rPr lang="ko-KR" altLang="en-US" sz="1200"/>
              <a:t>가용성은 모든 택틱을 적용해 가면서 고민해 봐야 한다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 smtClean="0"/>
              <a:t>QA </a:t>
            </a:r>
            <a:r>
              <a:rPr lang="ko-KR" altLang="en-US" sz="1200"/>
              <a:t>중심으로 모든 </a:t>
            </a:r>
            <a:r>
              <a:rPr lang="en-US" altLang="ko-KR" sz="1200" dirty="0" smtClean="0"/>
              <a:t>DD</a:t>
            </a:r>
            <a:r>
              <a:rPr lang="ko-KR" altLang="en-US" sz="1200" smtClean="0"/>
              <a:t>를 했는가</a:t>
            </a:r>
            <a:r>
              <a:rPr lang="en-US" altLang="ko-KR" sz="1200" dirty="0" smtClean="0"/>
              <a:t>?</a:t>
            </a:r>
            <a:endParaRPr lang="ko-KR" altLang="en-US" sz="1200"/>
          </a:p>
          <a:p>
            <a:pPr lvl="1"/>
            <a:r>
              <a:rPr lang="ko-KR" altLang="en-US" sz="1200" dirty="0" smtClean="0"/>
              <a:t>인프라 </a:t>
            </a:r>
            <a:r>
              <a:rPr lang="ko-KR" altLang="en-US" sz="1200" dirty="0" err="1" smtClean="0"/>
              <a:t>스트럭처</a:t>
            </a:r>
            <a:r>
              <a:rPr lang="en-US" altLang="ko-KR" sz="1200" dirty="0"/>
              <a:t>, </a:t>
            </a:r>
            <a:r>
              <a:rPr lang="ko-KR" altLang="en-US" sz="1200"/>
              <a:t>스트럭처</a:t>
            </a:r>
            <a:r>
              <a:rPr lang="en-US" altLang="ko-KR" sz="1200" dirty="0"/>
              <a:t>, </a:t>
            </a:r>
            <a:r>
              <a:rPr lang="ko-KR" altLang="en-US" sz="1200"/>
              <a:t>비해이비어</a:t>
            </a:r>
            <a:r>
              <a:rPr lang="en-US" altLang="ko-KR" sz="1200" dirty="0"/>
              <a:t>, </a:t>
            </a:r>
            <a:r>
              <a:rPr lang="ko-KR" altLang="en-US" sz="1200"/>
              <a:t>디플로이 측면으로 디자인 디시전을 했는가</a:t>
            </a:r>
            <a:r>
              <a:rPr lang="en-US" altLang="ko-KR" sz="1200" dirty="0" smtClean="0"/>
              <a:t>? (DD</a:t>
            </a:r>
            <a:r>
              <a:rPr lang="ko-KR" altLang="en-US" sz="1200" smtClean="0"/>
              <a:t>의 내용이 각 </a:t>
            </a:r>
            <a:r>
              <a:rPr lang="en-US" altLang="ko-KR" sz="1200" dirty="0" smtClean="0"/>
              <a:t>View</a:t>
            </a:r>
            <a:r>
              <a:rPr lang="ko-KR" altLang="en-US" sz="1200" smtClean="0"/>
              <a:t>에 반영이 되었는가</a:t>
            </a:r>
            <a:r>
              <a:rPr lang="en-US" altLang="ko-KR" sz="1200" dirty="0" smtClean="0"/>
              <a:t>?)</a:t>
            </a:r>
          </a:p>
          <a:p>
            <a:pPr lvl="1"/>
            <a:r>
              <a:rPr lang="en-US" altLang="ko-KR" sz="1200" dirty="0" err="1" smtClean="0"/>
              <a:t>PreFinal</a:t>
            </a:r>
            <a:r>
              <a:rPr lang="ko-KR" altLang="en-US" sz="1200"/>
              <a:t>에서 미진한 점수가 나왔다면 </a:t>
            </a:r>
            <a:r>
              <a:rPr lang="ko-KR" altLang="en-US" sz="1200" smtClean="0"/>
              <a:t>이 부분은 </a:t>
            </a:r>
            <a:r>
              <a:rPr lang="ko-KR" altLang="en-US" sz="1200"/>
              <a:t>보강을 반드시 해야 한다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양도 어느정도 중요한것으로 보임 </a:t>
            </a:r>
            <a:r>
              <a:rPr lang="en-US" altLang="ko-KR" sz="1200" dirty="0" smtClean="0"/>
              <a:t>(30/40 -&gt; 25/30)</a:t>
            </a:r>
            <a:endParaRPr lang="en-US" altLang="ko-KR" sz="1200" dirty="0"/>
          </a:p>
          <a:p>
            <a:endParaRPr lang="en-US" altLang="ko-KR" sz="13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/>
              <a:t>차수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PreFinal</a:t>
            </a:r>
            <a:r>
              <a:rPr lang="en-US" altLang="ko-KR" dirty="0" smtClean="0"/>
              <a:t> </a:t>
            </a:r>
            <a:r>
              <a:rPr lang="ko-KR" altLang="en-US" smtClean="0"/>
              <a:t>피드백 이후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11445180" cy="5688632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(DD </a:t>
            </a:r>
            <a:r>
              <a:rPr lang="ko-KR" altLang="en-US" sz="1400" smtClean="0"/>
              <a:t>발상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en-US" altLang="ko-KR" sz="1200" dirty="0"/>
              <a:t>QA </a:t>
            </a:r>
            <a:r>
              <a:rPr lang="ko-KR" altLang="en-US" sz="1200"/>
              <a:t>항목 별로 해당하는 </a:t>
            </a:r>
            <a:r>
              <a:rPr lang="en-US" altLang="ko-KR" sz="1200" dirty="0"/>
              <a:t>Tactic</a:t>
            </a:r>
            <a:r>
              <a:rPr lang="ko-KR" altLang="en-US" sz="1200"/>
              <a:t>을 모두 나열 </a:t>
            </a:r>
            <a:r>
              <a:rPr lang="en-US" altLang="ko-KR" sz="1200" dirty="0"/>
              <a:t>(</a:t>
            </a:r>
            <a:r>
              <a:rPr lang="ko-KR" altLang="en-US" sz="1200"/>
              <a:t>성능</a:t>
            </a:r>
            <a:r>
              <a:rPr lang="en-US" altLang="ko-KR" sz="1200" dirty="0"/>
              <a:t>, </a:t>
            </a:r>
            <a:r>
              <a:rPr lang="ko-KR" altLang="en-US" sz="1200"/>
              <a:t>가용성</a:t>
            </a:r>
            <a:r>
              <a:rPr lang="en-US" altLang="ko-KR" sz="1200" dirty="0"/>
              <a:t>, </a:t>
            </a:r>
            <a:r>
              <a:rPr lang="ko-KR" altLang="en-US" sz="1200"/>
              <a:t>유지보수성 등</a:t>
            </a:r>
            <a:r>
              <a:rPr lang="en-US" altLang="ko-KR" sz="1200" dirty="0"/>
              <a:t>)</a:t>
            </a:r>
          </a:p>
          <a:p>
            <a:pPr lvl="1"/>
            <a:r>
              <a:rPr lang="ko-KR" altLang="en-US" sz="1200" dirty="0"/>
              <a:t>모든 </a:t>
            </a:r>
            <a:r>
              <a:rPr lang="en-US" altLang="ko-KR" sz="1200" dirty="0"/>
              <a:t>Tactic</a:t>
            </a:r>
            <a:r>
              <a:rPr lang="ko-KR" altLang="en-US" sz="1200"/>
              <a:t>에 대해 과제에 제시된 </a:t>
            </a:r>
            <a:r>
              <a:rPr lang="en-US" altLang="ko-KR" sz="1200" dirty="0"/>
              <a:t>QA</a:t>
            </a:r>
            <a:r>
              <a:rPr lang="ko-KR" altLang="en-US" sz="1200"/>
              <a:t>를 향상 시킬수 있는 방법을 모두 적는다</a:t>
            </a:r>
            <a:r>
              <a:rPr lang="en-US" altLang="ko-KR" sz="1200" dirty="0"/>
              <a:t>. (</a:t>
            </a:r>
            <a:r>
              <a:rPr lang="ko-KR" altLang="en-US" sz="1200"/>
              <a:t>하나의 택틱으로 여러 개의 </a:t>
            </a:r>
            <a:r>
              <a:rPr lang="en-US" altLang="ko-KR" sz="1200" dirty="0"/>
              <a:t>QA</a:t>
            </a:r>
            <a:r>
              <a:rPr lang="ko-KR" altLang="en-US" sz="1200"/>
              <a:t>가 해결될 수도 있음</a:t>
            </a:r>
            <a:r>
              <a:rPr lang="en-US" altLang="ko-KR" sz="1200" dirty="0" smtClean="0"/>
              <a:t>)</a:t>
            </a:r>
          </a:p>
          <a:p>
            <a:pPr lvl="2"/>
            <a:endParaRPr lang="en-US" altLang="ko-KR" sz="900" dirty="0" smtClean="0"/>
          </a:p>
          <a:p>
            <a:pPr lvl="2"/>
            <a:endParaRPr lang="en-US" altLang="ko-KR" sz="900" dirty="0"/>
          </a:p>
          <a:p>
            <a:pPr lvl="2"/>
            <a:endParaRPr lang="en-US" altLang="ko-KR" sz="900" dirty="0" smtClean="0"/>
          </a:p>
          <a:p>
            <a:pPr lvl="2"/>
            <a:endParaRPr lang="en-US" altLang="ko-KR" sz="900" dirty="0"/>
          </a:p>
          <a:p>
            <a:pPr lvl="2"/>
            <a:endParaRPr lang="en-US" altLang="ko-KR" sz="900" dirty="0" smtClean="0"/>
          </a:p>
          <a:p>
            <a:pPr lvl="2"/>
            <a:endParaRPr lang="en-US" altLang="ko-KR" sz="900" dirty="0"/>
          </a:p>
          <a:p>
            <a:pPr lvl="2"/>
            <a:endParaRPr lang="en-US" altLang="ko-KR" sz="900" dirty="0"/>
          </a:p>
          <a:p>
            <a:pPr lvl="1"/>
            <a:r>
              <a:rPr lang="en-US" altLang="ko-KR" sz="1200" dirty="0"/>
              <a:t>QA</a:t>
            </a:r>
            <a:r>
              <a:rPr lang="ko-KR" altLang="en-US" sz="1200"/>
              <a:t>와 관계된 </a:t>
            </a:r>
            <a:r>
              <a:rPr lang="en-US" altLang="ko-KR" sz="1200" dirty="0"/>
              <a:t>Architecture </a:t>
            </a:r>
            <a:r>
              <a:rPr lang="ko-KR" altLang="en-US" sz="1200"/>
              <a:t>패턴을 찾아보고 과제의 </a:t>
            </a:r>
            <a:r>
              <a:rPr lang="en-US" altLang="ko-KR" sz="1200" dirty="0"/>
              <a:t>QA</a:t>
            </a:r>
            <a:r>
              <a:rPr lang="ko-KR" altLang="en-US" sz="1200"/>
              <a:t>를 어떻게 향상 시킬 수 있을지 모두 적는다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en-US" altLang="ko-KR" sz="1000" dirty="0" smtClean="0"/>
              <a:t>M-S Pattern : </a:t>
            </a:r>
            <a:r>
              <a:rPr lang="ko-KR" altLang="en-US" sz="1000" smtClean="0"/>
              <a:t>정확도 향상에 도움을 줄 수 있음</a:t>
            </a:r>
            <a:endParaRPr lang="en-US" altLang="ko-KR" sz="1000" dirty="0" smtClean="0"/>
          </a:p>
          <a:p>
            <a:pPr lvl="1"/>
            <a:r>
              <a:rPr lang="ko-KR" altLang="en-US" sz="1200" dirty="0" smtClean="0"/>
              <a:t>과제의 핵심 문제를 다시 한번 정의 한다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000" dirty="0" smtClean="0"/>
              <a:t>과제의 핵심 문제를 </a:t>
            </a:r>
            <a:r>
              <a:rPr lang="en-US" altLang="ko-KR" sz="1000" dirty="0" smtClean="0"/>
              <a:t>QA </a:t>
            </a:r>
            <a:r>
              <a:rPr lang="ko-KR" altLang="en-US" sz="1000" smtClean="0"/>
              <a:t>측면에서 효과적으로 보이는 방법들을 순서대로 정렬 한다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/>
              <a:t>각 </a:t>
            </a:r>
            <a:r>
              <a:rPr lang="en-US" altLang="ko-KR" sz="1000" dirty="0" smtClean="0"/>
              <a:t>QA </a:t>
            </a:r>
            <a:r>
              <a:rPr lang="ko-KR" altLang="en-US" sz="1000" smtClean="0"/>
              <a:t>별로 겹치는 방법들이 있는데 이부분을 </a:t>
            </a:r>
            <a:r>
              <a:rPr lang="en-US" altLang="ko-KR" sz="1000" dirty="0" smtClean="0"/>
              <a:t>DD</a:t>
            </a:r>
            <a:r>
              <a:rPr lang="ko-KR" altLang="en-US" sz="1000" smtClean="0"/>
              <a:t>의 </a:t>
            </a:r>
            <a:r>
              <a:rPr lang="en-US" altLang="ko-KR" sz="1000" dirty="0" smtClean="0"/>
              <a:t>approach</a:t>
            </a:r>
            <a:r>
              <a:rPr lang="ko-KR" altLang="en-US" sz="1000" smtClean="0"/>
              <a:t>로 </a:t>
            </a:r>
            <a:r>
              <a:rPr lang="ko-KR" altLang="en-US" sz="1000" smtClean="0"/>
              <a:t>만들 수 있을지 고민 한다</a:t>
            </a:r>
            <a:r>
              <a:rPr lang="en-US" altLang="ko-KR" sz="1000" dirty="0" smtClean="0"/>
              <a:t>. (</a:t>
            </a:r>
            <a:r>
              <a:rPr lang="ko-KR" altLang="en-US" sz="1000" smtClean="0"/>
              <a:t>최대 </a:t>
            </a:r>
            <a:r>
              <a:rPr lang="en-US" altLang="ko-KR" sz="1000" dirty="0" smtClean="0"/>
              <a:t>3</a:t>
            </a:r>
            <a:r>
              <a:rPr lang="ko-KR" altLang="en-US" sz="1000" smtClean="0"/>
              <a:t>개</a:t>
            </a:r>
            <a:r>
              <a:rPr lang="en-US" altLang="ko-KR" sz="1000" dirty="0" smtClean="0"/>
              <a:t>)</a:t>
            </a:r>
          </a:p>
          <a:p>
            <a:pPr lvl="2"/>
            <a:r>
              <a:rPr lang="ko-KR" altLang="en-US" sz="1000" dirty="0" smtClean="0"/>
              <a:t>만들어진 </a:t>
            </a:r>
            <a:r>
              <a:rPr lang="en-US" altLang="ko-KR" sz="1000" dirty="0" smtClean="0"/>
              <a:t>Approach</a:t>
            </a:r>
            <a:r>
              <a:rPr lang="ko-KR" altLang="en-US" sz="1000" smtClean="0"/>
              <a:t>를 통해 목표 </a:t>
            </a:r>
            <a:r>
              <a:rPr lang="en-US" altLang="ko-KR" sz="1000" dirty="0" smtClean="0"/>
              <a:t>QA</a:t>
            </a:r>
            <a:r>
              <a:rPr lang="ko-KR" altLang="en-US" sz="1000" smtClean="0"/>
              <a:t>외의 다른 </a:t>
            </a:r>
            <a:r>
              <a:rPr lang="en-US" altLang="ko-KR" sz="1000" dirty="0" smtClean="0"/>
              <a:t>QA</a:t>
            </a:r>
            <a:r>
              <a:rPr lang="ko-KR" altLang="en-US" sz="1000" smtClean="0"/>
              <a:t>가 어떻게 영향을 받을지 고민하여 작성한다</a:t>
            </a:r>
            <a:r>
              <a:rPr lang="en-US" altLang="ko-KR" sz="1000" dirty="0" smtClean="0"/>
              <a:t>. (</a:t>
            </a:r>
            <a:r>
              <a:rPr lang="ko-KR" altLang="en-US" sz="1000" smtClean="0"/>
              <a:t>영향을 받지않는다면 표에서 해당</a:t>
            </a:r>
            <a:r>
              <a:rPr lang="en-US" altLang="ko-KR" sz="1000" dirty="0" smtClean="0"/>
              <a:t>QA</a:t>
            </a:r>
            <a:r>
              <a:rPr lang="ko-KR" altLang="en-US" sz="1000" smtClean="0"/>
              <a:t>는 삭제 가능</a:t>
            </a:r>
            <a:r>
              <a:rPr lang="en-US" altLang="ko-KR" sz="1000" dirty="0" smtClean="0"/>
              <a:t>)</a:t>
            </a:r>
          </a:p>
          <a:p>
            <a:pPr lvl="2"/>
            <a:r>
              <a:rPr lang="ko-KR" altLang="en-US" sz="1000" dirty="0" smtClean="0"/>
              <a:t>모자란 항목들이 있다면 위에서 진행했던 내용을 반복하거나 </a:t>
            </a:r>
            <a:r>
              <a:rPr lang="en-US" altLang="ko-KR" sz="1000" dirty="0" smtClean="0"/>
              <a:t>BP</a:t>
            </a:r>
            <a:r>
              <a:rPr lang="ko-KR" altLang="en-US" sz="1000" smtClean="0"/>
              <a:t>를 참고하여 내용을 채워 나간다</a:t>
            </a:r>
            <a:r>
              <a:rPr lang="en-US" altLang="ko-KR" sz="1000" dirty="0" smtClean="0"/>
              <a:t>. </a:t>
            </a:r>
          </a:p>
          <a:p>
            <a:pPr marL="541338" lvl="2" indent="0">
              <a:buNone/>
            </a:pPr>
            <a:endParaRPr lang="en-US" altLang="ko-KR" sz="800" dirty="0"/>
          </a:p>
          <a:p>
            <a:endParaRPr lang="en-US" altLang="ko-KR" sz="13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/>
              <a:t>차수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PreFinal</a:t>
            </a:r>
            <a:r>
              <a:rPr lang="en-US" altLang="ko-KR" dirty="0" smtClean="0"/>
              <a:t> </a:t>
            </a:r>
            <a:r>
              <a:rPr lang="ko-KR" altLang="en-US" smtClean="0"/>
              <a:t>피드백 이후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24488"/>
              </p:ext>
            </p:extLst>
          </p:nvPr>
        </p:nvGraphicFramePr>
        <p:xfrm>
          <a:off x="922149" y="2061275"/>
          <a:ext cx="10123058" cy="1914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318"/>
                <a:gridCol w="2415644"/>
                <a:gridCol w="3404548"/>
                <a:gridCol w="3404548"/>
              </a:tblGrid>
              <a:tr h="1464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Tactics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설명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적용 가능한 방법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7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Control Resource Demand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Manage Sampling rate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외부에서 만들어지는 이벤트 도착에 대한 제어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O, </a:t>
                      </a:r>
                      <a:r>
                        <a:rPr lang="ko-KR" altLang="en-US" sz="700" u="none" strike="noStrike">
                          <a:effectLst/>
                        </a:rPr>
                        <a:t>도착하는 영상을 분석할때의 샘플링 레이트를 조절하여 속도를 올린다</a:t>
                      </a:r>
                      <a:r>
                        <a:rPr lang="en-US" altLang="ko-KR" sz="700" u="none" strike="noStrike">
                          <a:effectLst/>
                        </a:rPr>
                        <a:t>. (</a:t>
                      </a:r>
                      <a:r>
                        <a:rPr lang="ko-KR" altLang="en-US" sz="700" u="none" strike="noStrike">
                          <a:effectLst/>
                        </a:rPr>
                        <a:t>정확성 저하가능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Limit </a:t>
                      </a:r>
                      <a:r>
                        <a:rPr lang="en-US" sz="700" u="none" strike="noStrike" dirty="0" err="1">
                          <a:effectLst/>
                        </a:rPr>
                        <a:t>evnet</a:t>
                      </a:r>
                      <a:r>
                        <a:rPr lang="en-US" sz="700" u="none" strike="noStrike" dirty="0">
                          <a:effectLst/>
                        </a:rPr>
                        <a:t> response (</a:t>
                      </a:r>
                      <a:r>
                        <a:rPr lang="ko-KR" altLang="en-US" sz="700" u="none" strike="noStrike">
                          <a:effectLst/>
                        </a:rPr>
                        <a:t>이벤트반응제한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이산적인 이벤트들의 도착이 처리하기에는 너무 빠른 경우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이벤츠가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처리될때까지</a:t>
                      </a:r>
                      <a:r>
                        <a:rPr lang="ko-KR" altLang="en-US" sz="700" u="none" strike="noStrike" dirty="0">
                          <a:effectLst/>
                        </a:rPr>
                        <a:t> 큐에 저장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O, </a:t>
                      </a:r>
                      <a:r>
                        <a:rPr lang="ko-KR" altLang="en-US" sz="700" u="none" strike="noStrike">
                          <a:effectLst/>
                        </a:rPr>
                        <a:t>한번에 많은 스마트폰에서 영상입력이나 위치정보가 밀려서 들어올 경우 이를 큐에 저장한다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Prioritize events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이벤트 우선순위화를 통하여 중요한 이벤트 순서에 따라 처리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O, </a:t>
                      </a:r>
                      <a:r>
                        <a:rPr lang="ko-KR" altLang="en-US" sz="700" u="none" strike="noStrike">
                          <a:effectLst/>
                        </a:rPr>
                        <a:t>졸음 운전 판단 후 경고와 주위차량 경고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경찰 통보 가 이루어 지는데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이를 별도의 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큐로 관리해 중요하고 빨리 전달되어야 하는 이벤트를 먼저 소비 할 수 있게 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Reduce Overhead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중개자의 사용은 이벤트 처리에 자원을 더 요구하지만 지연을 제거함으로 대기 시간을 줄인다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?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Bound execution times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이벤트에 응답하는데 사용되는 실행 시간을 제한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정확한 계산을 하는 경우보다 비용이 적다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O, </a:t>
                      </a:r>
                      <a:r>
                        <a:rPr lang="ko-KR" altLang="en-US" sz="700" u="none" strike="noStrike">
                          <a:effectLst/>
                        </a:rPr>
                        <a:t>주어진 영상을 전부 보고 졸음 운전을 판단하는 것이 아닌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앞의 일부 영상을 보고 졸음운전이 판단 됐다면 그 상태에서 졸음 운전으로 판단하고 종료하여 시간 단축 가능 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정확성 저하 가능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Increase resource efficiency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중요 지점에 대한 알고리즘의 향상을 통하여 대기시간 단출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X, </a:t>
                      </a:r>
                      <a:r>
                        <a:rPr lang="ko-KR" altLang="en-US" sz="700" u="none" strike="noStrike">
                          <a:effectLst/>
                        </a:rPr>
                        <a:t>알고리즘의 향상은 본과제 고민내용이 아님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6" marR="4306" marT="43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3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11445180" cy="5688632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과제의 핵심 문제</a:t>
            </a:r>
            <a:r>
              <a:rPr lang="en-US" altLang="ko-KR" sz="1600" dirty="0" smtClean="0"/>
              <a:t>?</a:t>
            </a:r>
          </a:p>
          <a:p>
            <a:pPr lvl="1"/>
            <a:r>
              <a:rPr lang="ko-KR" altLang="en-US" sz="1400" dirty="0" smtClean="0"/>
              <a:t>졸음 경고 시스템의 목표는 </a:t>
            </a:r>
            <a:r>
              <a:rPr lang="ko-KR" altLang="en-US" sz="1400" u="sng" dirty="0" smtClean="0"/>
              <a:t>최대한 많은 사람</a:t>
            </a:r>
            <a:r>
              <a:rPr lang="ko-KR" altLang="en-US" sz="1400" dirty="0" smtClean="0"/>
              <a:t>이 시스템을 사용하여 고속도로에서 발생하는 졸음 운전을 줄이는 것  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이 때 성능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가용성등이 좋도록</a:t>
            </a:r>
            <a:r>
              <a:rPr lang="en-US" altLang="ko-KR" sz="1400" dirty="0" smtClean="0"/>
              <a:t>)</a:t>
            </a:r>
          </a:p>
          <a:p>
            <a:pPr marL="541338" lvl="2" indent="0">
              <a:buNone/>
            </a:pPr>
            <a:r>
              <a:rPr lang="en-US" altLang="ko-KR" sz="1100" dirty="0" smtClean="0"/>
              <a:t>1.  </a:t>
            </a:r>
            <a:r>
              <a:rPr lang="ko-KR" altLang="en-US" sz="1100" smtClean="0"/>
              <a:t>핵심 </a:t>
            </a:r>
            <a:r>
              <a:rPr lang="ko-KR" altLang="en-US" sz="1100" dirty="0" smtClean="0"/>
              <a:t>문제를 해결 위한 주요 </a:t>
            </a:r>
            <a:r>
              <a:rPr lang="en-US" altLang="ko-KR" sz="1100" dirty="0" smtClean="0"/>
              <a:t>DD</a:t>
            </a:r>
            <a:r>
              <a:rPr lang="ko-KR" altLang="en-US" sz="1100" smtClean="0"/>
              <a:t>를 작성 </a:t>
            </a:r>
            <a:endParaRPr lang="en-US" altLang="ko-KR" sz="1100" dirty="0" smtClean="0"/>
          </a:p>
          <a:p>
            <a:pPr marL="541338" lvl="2" indent="0">
              <a:buNone/>
            </a:pPr>
            <a:r>
              <a:rPr lang="en-US" altLang="ko-KR" sz="1100" dirty="0" smtClean="0"/>
              <a:t>2.  </a:t>
            </a:r>
            <a:r>
              <a:rPr lang="ko-KR" altLang="en-US" sz="1100" smtClean="0"/>
              <a:t>성능이나 </a:t>
            </a:r>
            <a:r>
              <a:rPr lang="ko-KR" altLang="en-US" sz="1100" dirty="0" smtClean="0"/>
              <a:t>가용성 측면에서 이와 연관 된 연쇄적으로 해결해야 할 </a:t>
            </a:r>
            <a:r>
              <a:rPr lang="en-US" altLang="ko-KR" sz="1100" dirty="0" smtClean="0"/>
              <a:t>QA</a:t>
            </a:r>
            <a:r>
              <a:rPr lang="ko-KR" altLang="en-US" sz="1100" smtClean="0"/>
              <a:t>가 도출 됨  </a:t>
            </a:r>
            <a:endParaRPr lang="en-US" altLang="ko-KR" sz="1100" dirty="0" smtClean="0"/>
          </a:p>
          <a:p>
            <a:pPr marL="541338" lvl="2" indent="0">
              <a:buNone/>
            </a:pPr>
            <a:r>
              <a:rPr lang="en-US" altLang="ko-KR" sz="1100" dirty="0" smtClean="0"/>
              <a:t>3.  </a:t>
            </a:r>
            <a:r>
              <a:rPr lang="ko-KR" altLang="en-US" sz="1100" smtClean="0"/>
              <a:t>이를 해결하기 위한 </a:t>
            </a:r>
            <a:r>
              <a:rPr lang="en-US" altLang="ko-KR" sz="1100" dirty="0" smtClean="0"/>
              <a:t>DD</a:t>
            </a:r>
            <a:r>
              <a:rPr lang="ko-KR" altLang="en-US" sz="1100" smtClean="0"/>
              <a:t>가 필요 </a:t>
            </a:r>
            <a:endParaRPr lang="en-US" altLang="ko-KR" sz="1100" dirty="0" smtClean="0"/>
          </a:p>
          <a:p>
            <a:pPr marL="541338" lvl="2" indent="0">
              <a:buNone/>
            </a:pPr>
            <a:r>
              <a:rPr lang="en-US" altLang="ko-KR" sz="1100" dirty="0" smtClean="0"/>
              <a:t>4.  </a:t>
            </a:r>
            <a:r>
              <a:rPr lang="ko-KR" altLang="en-US" sz="1100" smtClean="0"/>
              <a:t>이를 쭉 따라가면서 </a:t>
            </a:r>
            <a:r>
              <a:rPr lang="en-US" altLang="ko-KR" sz="1100" dirty="0" smtClean="0"/>
              <a:t>DD</a:t>
            </a:r>
            <a:r>
              <a:rPr lang="ko-KR" altLang="en-US" sz="1100" smtClean="0"/>
              <a:t>를 쓰고 거기에 필요한 </a:t>
            </a:r>
            <a:r>
              <a:rPr lang="en-US" altLang="ko-KR" sz="1100" dirty="0" smtClean="0"/>
              <a:t>approach</a:t>
            </a:r>
            <a:r>
              <a:rPr lang="ko-KR" altLang="en-US" sz="1100" smtClean="0"/>
              <a:t>는 앞장에서 발상하여 정리한 내용 중에서 선별하여 채운다</a:t>
            </a:r>
            <a:r>
              <a:rPr lang="en-US" altLang="ko-KR" sz="1100" dirty="0" smtClean="0"/>
              <a:t>.</a:t>
            </a:r>
          </a:p>
          <a:p>
            <a:pPr lvl="1"/>
            <a:r>
              <a:rPr lang="en-US" altLang="ko-KR" sz="1400" dirty="0" smtClean="0"/>
              <a:t>DD</a:t>
            </a:r>
            <a:r>
              <a:rPr lang="ko-KR" altLang="en-US" sz="1400" smtClean="0"/>
              <a:t>에서 </a:t>
            </a:r>
            <a:r>
              <a:rPr lang="en-US" altLang="ko-KR" sz="1400" dirty="0" smtClean="0"/>
              <a:t>approach</a:t>
            </a:r>
            <a:r>
              <a:rPr lang="ko-KR" altLang="en-US" sz="1400" smtClean="0"/>
              <a:t>를 선택 할 때 그 근거가 있어야 한다</a:t>
            </a:r>
            <a:r>
              <a:rPr lang="en-US" altLang="ko-KR" sz="1400" dirty="0" smtClean="0"/>
              <a:t>.  </a:t>
            </a:r>
            <a:r>
              <a:rPr lang="ko-KR" altLang="en-US" sz="1400" smtClean="0"/>
              <a:t>설계관점에서의 근거 제시도 중요하지만 이를 실제 데이터나 자료와 연관시키면 더욱 효과적으로 보인다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200" dirty="0"/>
              <a:t>(DD-05</a:t>
            </a:r>
            <a:r>
              <a:rPr lang="en-US" altLang="ko-KR" sz="1200" dirty="0" smtClean="0"/>
              <a:t>) </a:t>
            </a:r>
            <a:r>
              <a:rPr lang="ko-KR" altLang="en-US" sz="1200" smtClean="0"/>
              <a:t>졸음 운전이 </a:t>
            </a:r>
            <a:r>
              <a:rPr lang="ko-KR" altLang="en-US" sz="1200"/>
              <a:t>판단이 가능한 최소 용량 이미지로 변환하여 서버로 전송하는 </a:t>
            </a:r>
            <a:r>
              <a:rPr lang="en-US" altLang="ko-KR" sz="1200" dirty="0"/>
              <a:t>approach </a:t>
            </a:r>
            <a:r>
              <a:rPr lang="ko-KR" altLang="en-US" sz="1200"/>
              <a:t>채택 </a:t>
            </a:r>
            <a:r>
              <a:rPr lang="ko-KR" altLang="en-US" sz="1200" smtClean="0"/>
              <a:t>관련 </a:t>
            </a:r>
            <a:r>
              <a:rPr lang="ko-KR" altLang="en-US" sz="1200"/>
              <a:t>근거제시한 방법</a:t>
            </a:r>
            <a:endParaRPr lang="en-US" altLang="ko-KR" sz="1200" dirty="0"/>
          </a:p>
          <a:p>
            <a:pPr marL="541338" lvl="2" indent="0">
              <a:buNone/>
            </a:pPr>
            <a:r>
              <a:rPr lang="en-US" altLang="ko-KR" sz="1200" dirty="0"/>
              <a:t>(</a:t>
            </a:r>
            <a:r>
              <a:rPr lang="ko-KR" altLang="en-US" sz="1200"/>
              <a:t>기존 </a:t>
            </a:r>
            <a:r>
              <a:rPr lang="en-US" altLang="ko-KR" sz="1200" dirty="0"/>
              <a:t>SD </a:t>
            </a:r>
            <a:r>
              <a:rPr lang="ko-KR" altLang="en-US" sz="1200"/>
              <a:t>기준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100kbyte(</a:t>
            </a:r>
            <a:r>
              <a:rPr lang="ko-KR" altLang="en-US" sz="1200" smtClean="0"/>
              <a:t>이미지크기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x 2(1</a:t>
            </a:r>
            <a:r>
              <a:rPr lang="ko-KR" altLang="en-US" sz="1200"/>
              <a:t>초에 </a:t>
            </a:r>
            <a:r>
              <a:rPr lang="en-US" altLang="ko-KR" sz="1200" dirty="0"/>
              <a:t>2</a:t>
            </a:r>
            <a:r>
              <a:rPr lang="ko-KR" altLang="en-US" sz="1200"/>
              <a:t>번</a:t>
            </a:r>
            <a:r>
              <a:rPr lang="en-US" altLang="ko-KR" sz="1200" dirty="0"/>
              <a:t>) x 100</a:t>
            </a:r>
            <a:r>
              <a:rPr lang="ko-KR" altLang="en-US" sz="1200"/>
              <a:t>만명</a:t>
            </a:r>
            <a:r>
              <a:rPr lang="en-US" altLang="ko-KR" sz="1200" dirty="0"/>
              <a:t>(</a:t>
            </a:r>
            <a:r>
              <a:rPr lang="ko-KR" altLang="en-US" sz="1200"/>
              <a:t>시스템 사용자</a:t>
            </a:r>
            <a:r>
              <a:rPr lang="en-US" altLang="ko-KR" sz="1200" dirty="0"/>
              <a:t>) = 1600Gbps</a:t>
            </a:r>
          </a:p>
          <a:p>
            <a:pPr marL="541338" lvl="2" indent="0">
              <a:buNone/>
            </a:pPr>
            <a:r>
              <a:rPr lang="en-US" altLang="ko-KR" sz="1200" dirty="0"/>
              <a:t>(</a:t>
            </a:r>
            <a:r>
              <a:rPr lang="ko-KR" altLang="en-US" sz="1200"/>
              <a:t>기존 </a:t>
            </a:r>
            <a:r>
              <a:rPr lang="en-US" altLang="ko-KR" sz="1200" dirty="0"/>
              <a:t>SD </a:t>
            </a:r>
            <a:r>
              <a:rPr lang="ko-KR" altLang="en-US" sz="1200"/>
              <a:t>기준</a:t>
            </a:r>
            <a:r>
              <a:rPr lang="en-US" altLang="ko-KR" sz="1200" dirty="0"/>
              <a:t>) </a:t>
            </a:r>
            <a:r>
              <a:rPr lang="ko-KR" altLang="en-US" sz="1200"/>
              <a:t>표를 보면 </a:t>
            </a:r>
            <a:r>
              <a:rPr lang="en-US" altLang="ko-KR" sz="1200" dirty="0"/>
              <a:t>1.6Mbps</a:t>
            </a:r>
            <a:r>
              <a:rPr lang="ko-KR" altLang="en-US" sz="1200"/>
              <a:t>면 </a:t>
            </a:r>
            <a:r>
              <a:rPr lang="en-US" altLang="ko-KR" sz="1200" dirty="0"/>
              <a:t>3G HSPA+</a:t>
            </a:r>
            <a:r>
              <a:rPr lang="ko-KR" altLang="ko-KR" sz="1200"/>
              <a:t>의 경우 자신이 사용할 수 있는 절반을 해당 이미지를 전송하는데 사용</a:t>
            </a:r>
            <a:endParaRPr lang="en-US" altLang="ko-KR" sz="1200" dirty="0"/>
          </a:p>
          <a:p>
            <a:pPr marL="541338" lvl="2" indent="0">
              <a:buNone/>
            </a:pPr>
            <a:r>
              <a:rPr lang="en-US" altLang="ko-KR" sz="1200" dirty="0"/>
              <a:t>(</a:t>
            </a:r>
            <a:r>
              <a:rPr lang="ko-KR" altLang="en-US" sz="1200"/>
              <a:t>변경</a:t>
            </a:r>
            <a:r>
              <a:rPr lang="en-US" altLang="ko-KR" sz="1200" dirty="0"/>
              <a:t>) DD-05</a:t>
            </a:r>
            <a:r>
              <a:rPr lang="ko-KR" altLang="en-US" sz="1200"/>
              <a:t>를 통해 </a:t>
            </a:r>
            <a:r>
              <a:rPr lang="en-US" altLang="ko-KR" sz="1200" dirty="0" smtClean="0"/>
              <a:t>10x2x100</a:t>
            </a:r>
            <a:r>
              <a:rPr lang="ko-KR" altLang="en-US" sz="1200"/>
              <a:t>만명 </a:t>
            </a:r>
            <a:r>
              <a:rPr lang="en-US" altLang="ko-KR" sz="1200" dirty="0"/>
              <a:t>= </a:t>
            </a:r>
            <a:r>
              <a:rPr lang="ko-KR" altLang="en-US" sz="1200"/>
              <a:t>약</a:t>
            </a:r>
            <a:r>
              <a:rPr lang="en-US" altLang="ko-KR" sz="1200" dirty="0"/>
              <a:t>160Gbps</a:t>
            </a:r>
            <a:r>
              <a:rPr lang="ko-KR" altLang="en-US" sz="1200"/>
              <a:t>을 감당하면 되는 시스템으로 변경</a:t>
            </a:r>
            <a:endParaRPr lang="en-US" altLang="ko-KR" sz="1200" dirty="0"/>
          </a:p>
          <a:p>
            <a:pPr marL="541338" lvl="2" indent="0">
              <a:buNone/>
            </a:pPr>
            <a:r>
              <a:rPr lang="en-US" altLang="ko-KR" sz="1200" dirty="0"/>
              <a:t>(</a:t>
            </a:r>
            <a:r>
              <a:rPr lang="ko-KR" altLang="en-US" sz="1200"/>
              <a:t>변경</a:t>
            </a:r>
            <a:r>
              <a:rPr lang="en-US" altLang="ko-KR" sz="1200" dirty="0"/>
              <a:t>) 0.16Mbps </a:t>
            </a:r>
            <a:r>
              <a:rPr lang="ko-KR" altLang="en-US" sz="1200"/>
              <a:t>이므로 </a:t>
            </a:r>
            <a:r>
              <a:rPr lang="en-US" altLang="ko-KR" sz="1200" dirty="0"/>
              <a:t>3G</a:t>
            </a:r>
            <a:r>
              <a:rPr lang="ko-KR" altLang="en-US" sz="1200"/>
              <a:t>이상 모든 스마트폰에서 사용이 가능한 시스템으로 </a:t>
            </a:r>
            <a:r>
              <a:rPr lang="ko-KR" altLang="en-US" sz="1200" smtClean="0"/>
              <a:t>변경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변경 </a:t>
            </a:r>
            <a:r>
              <a:rPr lang="ko-KR" altLang="en-US" sz="1400" dirty="0"/>
              <a:t>용이성의 </a:t>
            </a:r>
            <a:r>
              <a:rPr lang="en-US" altLang="ko-KR" sz="1400" dirty="0"/>
              <a:t>QA</a:t>
            </a:r>
            <a:r>
              <a:rPr lang="ko-KR" altLang="en-US" sz="1400"/>
              <a:t>는 과제에서 명확하게 주어지는데 그에 따라 각각 하나씩 </a:t>
            </a:r>
            <a:r>
              <a:rPr lang="en-US" altLang="ko-KR" sz="1400" dirty="0"/>
              <a:t>DD</a:t>
            </a:r>
            <a:r>
              <a:rPr lang="ko-KR" altLang="en-US" sz="1400"/>
              <a:t>를 쓰면 </a:t>
            </a:r>
            <a:r>
              <a:rPr lang="ko-KR" altLang="en-US" sz="1400" smtClean="0"/>
              <a:t>됨. </a:t>
            </a:r>
            <a:r>
              <a:rPr lang="en-US" altLang="ko-KR" sz="1400" dirty="0" smtClean="0"/>
              <a:t>(BP</a:t>
            </a:r>
            <a:r>
              <a:rPr lang="ko-KR" altLang="en-US" sz="1400" smtClean="0"/>
              <a:t>들을 참고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71463" lvl="1" indent="0">
              <a:buNone/>
            </a:pPr>
            <a:endParaRPr lang="en-US" altLang="ko-KR" sz="1100" dirty="0" smtClean="0"/>
          </a:p>
          <a:p>
            <a:pPr lvl="2"/>
            <a:endParaRPr lang="en-US" altLang="ko-KR" sz="800" dirty="0" smtClean="0"/>
          </a:p>
          <a:p>
            <a:pPr lvl="2"/>
            <a:endParaRPr lang="en-US" altLang="ko-KR" sz="800" dirty="0" smtClean="0"/>
          </a:p>
          <a:p>
            <a:pPr lvl="2"/>
            <a:endParaRPr lang="en-US" altLang="ko-KR" sz="800" dirty="0"/>
          </a:p>
          <a:p>
            <a:endParaRPr lang="en-US" altLang="ko-KR" sz="13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/>
              <a:t>차수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PreFinal</a:t>
            </a:r>
            <a:r>
              <a:rPr lang="en-US" altLang="ko-KR" dirty="0" smtClean="0"/>
              <a:t> </a:t>
            </a:r>
            <a:r>
              <a:rPr lang="ko-KR" altLang="en-US" smtClean="0"/>
              <a:t>피드백 이후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98927"/>
              </p:ext>
            </p:extLst>
          </p:nvPr>
        </p:nvGraphicFramePr>
        <p:xfrm>
          <a:off x="8233474" y="3916711"/>
          <a:ext cx="3828082" cy="11804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5990"/>
                <a:gridCol w="1290234"/>
                <a:gridCol w="1301858"/>
              </a:tblGrid>
              <a:tr h="418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Network Type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Download Speed </a:t>
                      </a:r>
                      <a:endParaRPr lang="en-US" sz="10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(</a:t>
                      </a:r>
                      <a:r>
                        <a:rPr lang="en-US" sz="1000" kern="100" dirty="0">
                          <a:effectLst/>
                        </a:rPr>
                        <a:t>Mbps)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Upload Speed </a:t>
                      </a:r>
                      <a:endParaRPr lang="en-US" sz="10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(</a:t>
                      </a:r>
                      <a:r>
                        <a:rPr lang="en-US" sz="1000" kern="100" dirty="0">
                          <a:effectLst/>
                        </a:rPr>
                        <a:t>Mbps)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3G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0.4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3G HSPA+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4G LTE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4G LTE-Advanced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42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5G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200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12-20</a:t>
                      </a:r>
                      <a:endParaRPr lang="ko-KR" sz="10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62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11864280" cy="5688632"/>
          </a:xfrm>
        </p:spPr>
        <p:txBody>
          <a:bodyPr/>
          <a:lstStyle/>
          <a:p>
            <a:r>
              <a:rPr lang="en-US" altLang="ko-KR" sz="1800" dirty="0"/>
              <a:t>(6</a:t>
            </a:r>
            <a:r>
              <a:rPr lang="ko-KR" altLang="en-US" sz="1800"/>
              <a:t>장</a:t>
            </a:r>
            <a:r>
              <a:rPr lang="en-US" altLang="ko-KR" sz="1800" dirty="0"/>
              <a:t>) Static Structure Diagram </a:t>
            </a:r>
            <a:r>
              <a:rPr lang="ko-KR" altLang="en-US" sz="1800"/>
              <a:t>배점이 가장 높고 이후 진행 되는 내용은 </a:t>
            </a:r>
            <a:r>
              <a:rPr lang="en-US" altLang="ko-KR" sz="1800" dirty="0"/>
              <a:t>Diagram</a:t>
            </a:r>
            <a:r>
              <a:rPr lang="ko-KR" altLang="en-US" sz="1800"/>
              <a:t>을 </a:t>
            </a:r>
            <a:r>
              <a:rPr lang="en-US" altLang="ko-KR" sz="1800" dirty="0"/>
              <a:t>QA, UC</a:t>
            </a:r>
            <a:r>
              <a:rPr lang="ko-KR" altLang="en-US" sz="1800"/>
              <a:t>와 연관하여 </a:t>
            </a:r>
            <a:r>
              <a:rPr lang="en-US" altLang="ko-KR" sz="1800" dirty="0" smtClean="0"/>
              <a:t>text</a:t>
            </a:r>
            <a:r>
              <a:rPr lang="ko-KR" altLang="en-US" sz="1800" smtClean="0"/>
              <a:t>로 </a:t>
            </a:r>
            <a:r>
              <a:rPr lang="ko-KR" altLang="en-US" sz="1800"/>
              <a:t>풀어 낸 것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다양한 디자인 패턴 적용 고민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디자인 패턴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택틱 </a:t>
            </a:r>
            <a:r>
              <a:rPr lang="ko-KR" altLang="en-US" sz="1600" dirty="0" smtClean="0"/>
              <a:t>적용 했을 때 </a:t>
            </a:r>
            <a:r>
              <a:rPr lang="en-US" altLang="ko-KR" sz="1600" dirty="0" smtClean="0"/>
              <a:t>QA</a:t>
            </a:r>
            <a:r>
              <a:rPr lang="ko-KR" altLang="en-US" sz="1600" smtClean="0"/>
              <a:t>상 어떤 장</a:t>
            </a:r>
            <a:r>
              <a:rPr lang="en-US" altLang="ko-KR" sz="1600" dirty="0" smtClean="0"/>
              <a:t>/</a:t>
            </a:r>
            <a:r>
              <a:rPr lang="ko-KR" altLang="en-US" sz="1600" smtClean="0"/>
              <a:t>단점이 있는지 고민</a:t>
            </a:r>
            <a:endParaRPr lang="en-US" altLang="ko-KR" sz="1600" dirty="0" smtClean="0"/>
          </a:p>
          <a:p>
            <a:pPr lvl="2"/>
            <a:r>
              <a:rPr lang="ko-KR" altLang="en-US" sz="1300" dirty="0" smtClean="0"/>
              <a:t>교수님이 지정한 </a:t>
            </a:r>
            <a:r>
              <a:rPr lang="en-US" altLang="ko-KR" sz="1300" dirty="0" smtClean="0"/>
              <a:t>component</a:t>
            </a:r>
            <a:r>
              <a:rPr lang="ko-KR" altLang="en-US" sz="1300" smtClean="0"/>
              <a:t>는 달성해야할 </a:t>
            </a:r>
            <a:r>
              <a:rPr lang="en-US" altLang="ko-KR" sz="1300" dirty="0" smtClean="0"/>
              <a:t>QA</a:t>
            </a:r>
            <a:r>
              <a:rPr lang="ko-KR" altLang="en-US" sz="1300" smtClean="0"/>
              <a:t>가 있다</a:t>
            </a:r>
            <a:r>
              <a:rPr lang="en-US" altLang="ko-KR" sz="1300" dirty="0" smtClean="0"/>
              <a:t>. (</a:t>
            </a:r>
            <a:r>
              <a:rPr lang="ko-KR" altLang="en-US" sz="1300"/>
              <a:t>보통 성능과 </a:t>
            </a:r>
            <a:r>
              <a:rPr lang="ko-KR" altLang="en-US" sz="1300" smtClean="0"/>
              <a:t>변경용이성</a:t>
            </a:r>
            <a:r>
              <a:rPr lang="en-US" altLang="ko-KR" sz="1300" dirty="0" smtClean="0"/>
              <a:t>)</a:t>
            </a:r>
            <a:endParaRPr lang="en-US" altLang="ko-KR" sz="1300" dirty="0" smtClean="0"/>
          </a:p>
          <a:p>
            <a:pPr lvl="2"/>
            <a:r>
              <a:rPr lang="en-US" altLang="ko-KR" sz="1300" dirty="0" smtClean="0"/>
              <a:t>Component</a:t>
            </a:r>
            <a:r>
              <a:rPr lang="ko-KR" altLang="en-US" sz="1300" smtClean="0"/>
              <a:t>에서 달성해야 할 </a:t>
            </a:r>
            <a:r>
              <a:rPr lang="en-US" altLang="ko-KR" sz="1300" dirty="0" smtClean="0"/>
              <a:t>QA</a:t>
            </a:r>
            <a:r>
              <a:rPr lang="ko-KR" altLang="en-US" sz="1300" smtClean="0"/>
              <a:t>를 집중하여 디자인 패턴을 배치 해야 한다</a:t>
            </a:r>
            <a:r>
              <a:rPr lang="en-US" altLang="ko-KR" sz="1300" dirty="0" smtClean="0"/>
              <a:t>.</a:t>
            </a:r>
          </a:p>
          <a:p>
            <a:pPr lvl="3"/>
            <a:r>
              <a:rPr lang="en-US" altLang="ko-KR" sz="1000" dirty="0" smtClean="0"/>
              <a:t>Ex.) </a:t>
            </a:r>
            <a:r>
              <a:rPr lang="ko-KR" altLang="en-US" sz="1000" smtClean="0"/>
              <a:t>성능을 위한 </a:t>
            </a:r>
            <a:r>
              <a:rPr lang="en-US" altLang="ko-KR" sz="1000" dirty="0" smtClean="0"/>
              <a:t>singleton, decorator</a:t>
            </a:r>
            <a:r>
              <a:rPr lang="ko-KR" altLang="en-US" sz="1000" smtClean="0"/>
              <a:t>를 사용하면 성능상 </a:t>
            </a:r>
            <a:r>
              <a:rPr lang="en-US" altLang="ko-KR" sz="1000" dirty="0" smtClean="0"/>
              <a:t>overhead </a:t>
            </a:r>
            <a:r>
              <a:rPr lang="ko-KR" altLang="en-US" sz="1000" smtClean="0"/>
              <a:t>발생 가능</a:t>
            </a:r>
            <a:endParaRPr lang="en-US" altLang="ko-KR" sz="1000" dirty="0" smtClean="0"/>
          </a:p>
          <a:p>
            <a:pPr lvl="1"/>
            <a:r>
              <a:rPr lang="ko-KR" altLang="en-US" sz="1600" dirty="0" smtClean="0"/>
              <a:t>디자인 패턴 이외에도 </a:t>
            </a:r>
            <a:r>
              <a:rPr lang="en-US" altLang="ko-KR" sz="1600" dirty="0" smtClean="0"/>
              <a:t>QA</a:t>
            </a:r>
            <a:r>
              <a:rPr lang="ko-KR" altLang="en-US" sz="1600" smtClean="0"/>
              <a:t>에 영향을 줄수 있는 내용이 있다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300" dirty="0" smtClean="0"/>
              <a:t>Thread Pool, </a:t>
            </a:r>
            <a:r>
              <a:rPr lang="ko-KR" altLang="en-US" sz="1300" smtClean="0"/>
              <a:t>아키텍처 패턴</a:t>
            </a:r>
            <a:r>
              <a:rPr lang="en-US" altLang="ko-KR" sz="1300" dirty="0" smtClean="0"/>
              <a:t>, Tactic</a:t>
            </a:r>
            <a:r>
              <a:rPr lang="ko-KR" altLang="en-US" sz="1300" smtClean="0"/>
              <a:t>에서 도출된 방법</a:t>
            </a:r>
            <a:r>
              <a:rPr lang="en-US" altLang="ko-KR" sz="1300" dirty="0" smtClean="0"/>
              <a:t>(ex. </a:t>
            </a:r>
            <a:r>
              <a:rPr lang="ko-KR" altLang="en-US" sz="1300" smtClean="0"/>
              <a:t>우선순위큐</a:t>
            </a:r>
            <a:r>
              <a:rPr lang="en-US" altLang="ko-KR" sz="1300" dirty="0" smtClean="0"/>
              <a:t>)</a:t>
            </a:r>
          </a:p>
          <a:p>
            <a:pPr lvl="1"/>
            <a:r>
              <a:rPr lang="ko-KR" altLang="en-US" sz="1600" dirty="0"/>
              <a:t>함수나 변수의 타입과 이름이 다 나오도록 </a:t>
            </a:r>
            <a:r>
              <a:rPr lang="en-US" altLang="ko-KR" sz="1600" dirty="0"/>
              <a:t>, Feature </a:t>
            </a:r>
            <a:r>
              <a:rPr lang="ko-KR" altLang="en-US" sz="1600"/>
              <a:t>가서 설정 </a:t>
            </a:r>
            <a:r>
              <a:rPr lang="en-US" altLang="ko-KR" sz="1600" dirty="0"/>
              <a:t>(EA)</a:t>
            </a:r>
          </a:p>
          <a:p>
            <a:pPr lvl="1"/>
            <a:r>
              <a:rPr lang="en-US" altLang="ko-KR" sz="1600" dirty="0" smtClean="0"/>
              <a:t>BP</a:t>
            </a:r>
            <a:r>
              <a:rPr lang="ko-KR" altLang="en-US" sz="1600" smtClean="0"/>
              <a:t>의 </a:t>
            </a:r>
            <a:r>
              <a:rPr lang="en-US" altLang="ko-KR" sz="1600" dirty="0" smtClean="0"/>
              <a:t>Final Report</a:t>
            </a:r>
            <a:r>
              <a:rPr lang="ko-KR" altLang="en-US" sz="1600" smtClean="0"/>
              <a:t>는 제출 후 </a:t>
            </a:r>
            <a:r>
              <a:rPr lang="en-US" altLang="ko-KR" sz="1600" dirty="0" smtClean="0"/>
              <a:t>wrap-up </a:t>
            </a:r>
            <a:r>
              <a:rPr lang="ko-KR" altLang="en-US" sz="1600" smtClean="0"/>
              <a:t>이 이루어 지기에 피드백을 받아 수정한 내용이 아님을 인지하고 참조</a:t>
            </a:r>
            <a:endParaRPr lang="en-US" altLang="ko-KR" sz="1600" dirty="0" smtClean="0"/>
          </a:p>
          <a:p>
            <a:pPr lvl="2"/>
            <a:r>
              <a:rPr lang="ko-KR" altLang="en-US" sz="1300" dirty="0" smtClean="0"/>
              <a:t>잘못 된 내용이 있을 수도 있으니 그대로 사용하게 되면 같은 감점을 당함</a:t>
            </a:r>
            <a:r>
              <a:rPr lang="en-US" altLang="ko-KR" sz="1300" dirty="0" smtClean="0"/>
              <a:t>.</a:t>
            </a:r>
            <a:endParaRPr lang="en-US" altLang="ko-KR" sz="1300" dirty="0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10221218" cy="725470"/>
          </a:xfrm>
        </p:spPr>
        <p:txBody>
          <a:bodyPr>
            <a:normAutofit/>
          </a:bodyPr>
          <a:lstStyle/>
          <a:p>
            <a:r>
              <a:rPr lang="en-US" altLang="ko-KR" dirty="0"/>
              <a:t>B</a:t>
            </a:r>
            <a:r>
              <a:rPr lang="ko-KR" altLang="en-US"/>
              <a:t>차수 </a:t>
            </a:r>
            <a:r>
              <a:rPr lang="en-US" altLang="ko-KR" dirty="0"/>
              <a:t>– </a:t>
            </a:r>
            <a:r>
              <a:rPr lang="en-US" altLang="ko-KR" dirty="0" err="1"/>
              <a:t>PreFinal</a:t>
            </a:r>
            <a:r>
              <a:rPr lang="en-US" altLang="ko-KR" dirty="0"/>
              <a:t> </a:t>
            </a:r>
            <a:r>
              <a:rPr lang="ko-KR" altLang="en-US"/>
              <a:t>피드백 이후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127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950200" y="908050"/>
            <a:ext cx="4165600" cy="5688632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 smtClean="0"/>
              <a:t>이해하기 쉬운 설명 필요</a:t>
            </a:r>
            <a:endParaRPr lang="en-US" altLang="ko-KR" sz="1800" dirty="0"/>
          </a:p>
          <a:p>
            <a:pPr lvl="1"/>
            <a:r>
              <a:rPr lang="ko-KR" altLang="en-US" sz="1500" dirty="0" smtClean="0"/>
              <a:t>노트</a:t>
            </a:r>
            <a:r>
              <a:rPr lang="en-US" altLang="ko-KR" sz="1500" dirty="0" smtClean="0"/>
              <a:t>,</a:t>
            </a:r>
            <a:r>
              <a:rPr lang="ko-KR" altLang="en-US" sz="1500" smtClean="0"/>
              <a:t> </a:t>
            </a:r>
            <a:r>
              <a:rPr lang="ko-KR" altLang="en-US" sz="1500" dirty="0" err="1" smtClean="0"/>
              <a:t>패턴명</a:t>
            </a:r>
            <a:r>
              <a:rPr lang="en-US" altLang="ko-KR" sz="1500" dirty="0" smtClean="0"/>
              <a:t>, </a:t>
            </a:r>
            <a:r>
              <a:rPr lang="ko-KR" altLang="en-US" sz="1500" smtClean="0"/>
              <a:t>적용 이유</a:t>
            </a:r>
            <a:r>
              <a:rPr lang="en-US" altLang="ko-KR" sz="1500" dirty="0" smtClean="0"/>
              <a:t>, </a:t>
            </a:r>
            <a:r>
              <a:rPr lang="ko-KR" altLang="en-US" sz="1500" smtClean="0"/>
              <a:t>동작 방법 등</a:t>
            </a:r>
            <a:endParaRPr lang="en-US" altLang="ko-KR" sz="1500" dirty="0"/>
          </a:p>
          <a:p>
            <a:pPr lvl="1"/>
            <a:r>
              <a:rPr lang="en-US" altLang="ko-KR" sz="1500" dirty="0" smtClean="0"/>
              <a:t>Stereo type </a:t>
            </a:r>
            <a:r>
              <a:rPr lang="ko-KR" altLang="en-US" sz="1500" smtClean="0"/>
              <a:t>사용</a:t>
            </a:r>
            <a:endParaRPr lang="en-US" altLang="ko-KR" sz="1500" dirty="0" smtClean="0"/>
          </a:p>
          <a:p>
            <a:pPr lvl="1"/>
            <a:r>
              <a:rPr lang="en-US" altLang="ko-KR" sz="1500" dirty="0"/>
              <a:t>Provided, required Interface </a:t>
            </a:r>
            <a:r>
              <a:rPr lang="ko-KR" altLang="en-US" sz="1500"/>
              <a:t>색깔로 분리 </a:t>
            </a:r>
            <a:r>
              <a:rPr lang="ko-KR" altLang="en-US" sz="1500" smtClean="0"/>
              <a:t>표시</a:t>
            </a:r>
            <a:endParaRPr lang="en-US" altLang="ko-KR" sz="1500" dirty="0" smtClean="0"/>
          </a:p>
          <a:p>
            <a:pPr lvl="1"/>
            <a:r>
              <a:rPr lang="en-US" altLang="ko-KR" sz="1500" dirty="0" smtClean="0"/>
              <a:t>Association</a:t>
            </a:r>
            <a:r>
              <a:rPr lang="ko-KR" altLang="en-US" sz="1500" smtClean="0"/>
              <a:t>에 순서등을 명기하여 동작 순서가 쉽게 파악 되게 표시 </a:t>
            </a:r>
            <a:r>
              <a:rPr lang="en-US" altLang="ko-KR" sz="1500" dirty="0" smtClean="0"/>
              <a:t>(</a:t>
            </a:r>
            <a:r>
              <a:rPr lang="ko-KR" altLang="en-US" sz="1500" smtClean="0"/>
              <a:t>인증 과제 내에서만</a:t>
            </a:r>
            <a:r>
              <a:rPr lang="en-US" altLang="ko-KR" sz="1500" dirty="0" smtClean="0"/>
              <a:t>)</a:t>
            </a:r>
          </a:p>
          <a:p>
            <a:pPr lvl="1"/>
            <a:r>
              <a:rPr lang="en-US" altLang="ko-KR" sz="1500" dirty="0" smtClean="0"/>
              <a:t>Inheritance</a:t>
            </a:r>
            <a:r>
              <a:rPr lang="ko-KR" altLang="en-US" sz="1500" smtClean="0"/>
              <a:t>와 </a:t>
            </a:r>
            <a:r>
              <a:rPr lang="en-US" altLang="ko-KR" sz="1500" dirty="0" smtClean="0"/>
              <a:t>abstraction</a:t>
            </a:r>
            <a:r>
              <a:rPr lang="ko-KR" altLang="en-US" sz="1500" smtClean="0"/>
              <a:t>을 잘 구분하여 사용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가능하다면 </a:t>
            </a:r>
            <a:r>
              <a:rPr lang="en-US" altLang="ko-KR" sz="1500" dirty="0" err="1" smtClean="0"/>
              <a:t>sudo</a:t>
            </a:r>
            <a:r>
              <a:rPr lang="en-US" altLang="ko-KR" sz="1500" dirty="0" smtClean="0"/>
              <a:t> code </a:t>
            </a:r>
            <a:r>
              <a:rPr lang="ko-KR" altLang="en-US" sz="1500" smtClean="0"/>
              <a:t>추가도 필요</a:t>
            </a:r>
            <a:endParaRPr lang="en-US" altLang="ko-KR" sz="1500" dirty="0" smtClean="0"/>
          </a:p>
          <a:p>
            <a:r>
              <a:rPr lang="ko-KR" altLang="en-US" sz="1800" dirty="0" smtClean="0"/>
              <a:t> </a:t>
            </a:r>
            <a:r>
              <a:rPr lang="en-US" altLang="ko-KR" sz="1800" dirty="0" smtClean="0"/>
              <a:t>Comment</a:t>
            </a:r>
          </a:p>
          <a:p>
            <a:pPr lvl="1"/>
            <a:r>
              <a:rPr lang="en-US" altLang="ko-KR" sz="1600" dirty="0"/>
              <a:t>decorator </a:t>
            </a:r>
            <a:r>
              <a:rPr lang="ko-KR" altLang="en-US" sz="1600"/>
              <a:t>패턴 적용시 성능상 </a:t>
            </a:r>
            <a:r>
              <a:rPr lang="en-US" altLang="ko-KR" sz="1600" dirty="0" smtClean="0"/>
              <a:t>overhead</a:t>
            </a:r>
          </a:p>
          <a:p>
            <a:pPr lvl="2"/>
            <a:r>
              <a:rPr lang="en-US" altLang="ko-KR" sz="1300" dirty="0" smtClean="0"/>
              <a:t>Pipeline &amp; Filter </a:t>
            </a:r>
            <a:r>
              <a:rPr lang="ko-KR" altLang="en-US" sz="1300" smtClean="0"/>
              <a:t>적용 하면</a:t>
            </a:r>
            <a:r>
              <a:rPr lang="en-US" altLang="ko-KR" sz="1300" dirty="0" smtClean="0"/>
              <a:t>?</a:t>
            </a:r>
            <a:endParaRPr lang="en-US" altLang="ko-KR" sz="1300" dirty="0"/>
          </a:p>
          <a:p>
            <a:pPr lvl="1"/>
            <a:r>
              <a:rPr lang="en-US" altLang="ko-KR" sz="1600" dirty="0" err="1"/>
              <a:t>DecideCircumstance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Icircumstance</a:t>
            </a:r>
            <a:r>
              <a:rPr lang="ko-KR" altLang="en-US" sz="1600"/>
              <a:t>는 </a:t>
            </a:r>
            <a:r>
              <a:rPr lang="en-US" altLang="ko-KR" sz="1600" dirty="0" smtClean="0"/>
              <a:t>association</a:t>
            </a:r>
            <a:r>
              <a:rPr lang="ko-KR" altLang="en-US" sz="1600" smtClean="0"/>
              <a:t>이 </a:t>
            </a:r>
            <a:r>
              <a:rPr lang="ko-KR" altLang="en-US" sz="1600"/>
              <a:t>아니라 </a:t>
            </a:r>
            <a:r>
              <a:rPr lang="en-US" altLang="ko-KR" sz="1600" dirty="0"/>
              <a:t>dependency </a:t>
            </a:r>
            <a:r>
              <a:rPr lang="ko-KR" altLang="en-US" sz="1600"/>
              <a:t>맞음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성능을 </a:t>
            </a:r>
            <a:r>
              <a:rPr lang="ko-KR" altLang="en-US" sz="1600" dirty="0"/>
              <a:t>고려한 </a:t>
            </a:r>
            <a:r>
              <a:rPr lang="en-US" altLang="ko-KR" sz="1600" dirty="0"/>
              <a:t>singleton pattern </a:t>
            </a:r>
            <a:r>
              <a:rPr lang="ko-KR" altLang="en-US" sz="1600"/>
              <a:t>적용 고려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11654730" cy="725470"/>
          </a:xfrm>
        </p:spPr>
        <p:txBody>
          <a:bodyPr>
            <a:normAutofit/>
          </a:bodyPr>
          <a:lstStyle/>
          <a:p>
            <a:r>
              <a:rPr lang="en-US" altLang="ko-KR" dirty="0"/>
              <a:t>B</a:t>
            </a:r>
            <a:r>
              <a:rPr lang="ko-KR" altLang="en-US"/>
              <a:t>차수 </a:t>
            </a:r>
            <a:r>
              <a:rPr lang="en-US" altLang="ko-KR" dirty="0"/>
              <a:t>– </a:t>
            </a:r>
            <a:r>
              <a:rPr lang="en-US" altLang="ko-KR" dirty="0" err="1"/>
              <a:t>PreFinal</a:t>
            </a:r>
            <a:r>
              <a:rPr lang="en-US" altLang="ko-KR" dirty="0"/>
              <a:t> </a:t>
            </a:r>
            <a:r>
              <a:rPr lang="ko-KR" altLang="en-US"/>
              <a:t>피드백 이후</a:t>
            </a:r>
            <a:endParaRPr lang="en-US" altLang="ko-KR" dirty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0" y="908050"/>
            <a:ext cx="7647880" cy="592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89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11800780" cy="568863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 smtClean="0"/>
              <a:t>1</a:t>
            </a:r>
            <a:r>
              <a:rPr lang="ko-KR" altLang="en-US" sz="1800" smtClean="0"/>
              <a:t>주간 협업 복귀 후 면접이 진행 됨</a:t>
            </a:r>
            <a:endParaRPr lang="en-US" altLang="ko-KR" sz="1800" dirty="0" smtClean="0"/>
          </a:p>
          <a:p>
            <a:r>
              <a:rPr lang="ko-KR" altLang="en-US" sz="1800" dirty="0" smtClean="0"/>
              <a:t>전체적으로 제출 한 </a:t>
            </a:r>
            <a:r>
              <a:rPr lang="en-US" altLang="ko-KR" sz="1800" dirty="0" smtClean="0"/>
              <a:t>Final </a:t>
            </a:r>
            <a:r>
              <a:rPr lang="ko-KR" altLang="en-US" sz="1800" smtClean="0"/>
              <a:t>문서를 재 검토</a:t>
            </a:r>
            <a:r>
              <a:rPr lang="en-US" altLang="ko-KR" sz="1800" dirty="0" smtClean="0"/>
              <a:t>…</a:t>
            </a:r>
          </a:p>
          <a:p>
            <a:pPr lvl="1"/>
            <a:r>
              <a:rPr lang="ko-KR" altLang="en-US" sz="1600" dirty="0" smtClean="0"/>
              <a:t>본인이 </a:t>
            </a:r>
            <a:r>
              <a:rPr lang="en-US" altLang="ko-KR" sz="1600" dirty="0" smtClean="0"/>
              <a:t>Final </a:t>
            </a:r>
            <a:r>
              <a:rPr lang="ko-KR" altLang="en-US" sz="1600" smtClean="0"/>
              <a:t>문서를 띄우고 원격으로 면접이 진행된다면</a:t>
            </a:r>
            <a:r>
              <a:rPr lang="en-US" altLang="ko-KR" sz="1600" dirty="0" smtClean="0"/>
              <a:t> Final </a:t>
            </a:r>
            <a:r>
              <a:rPr lang="ko-KR" altLang="en-US" sz="1600" smtClean="0"/>
              <a:t>문서에 가독성을 높일 수 있는 밑줄이나 </a:t>
            </a:r>
            <a:r>
              <a:rPr lang="en-US" altLang="ko-KR" sz="1600" dirty="0" smtClean="0"/>
              <a:t>Bold</a:t>
            </a:r>
            <a:r>
              <a:rPr lang="ko-KR" altLang="en-US" sz="1600" smtClean="0"/>
              <a:t>를 적용하거나 적용한 패턴이나 </a:t>
            </a:r>
            <a:r>
              <a:rPr lang="en-US" altLang="ko-KR" sz="1600" dirty="0" smtClean="0"/>
              <a:t>tactic</a:t>
            </a:r>
            <a:r>
              <a:rPr lang="ko-KR" altLang="en-US" sz="1600" smtClean="0"/>
              <a:t>들을 </a:t>
            </a:r>
            <a:r>
              <a:rPr lang="en-US" altLang="ko-KR" sz="1600" dirty="0" smtClean="0"/>
              <a:t>DD approach</a:t>
            </a:r>
            <a:r>
              <a:rPr lang="ko-KR" altLang="en-US" sz="1600" smtClean="0"/>
              <a:t>에 넣어줌으로 발표시 도움이 되게 준비가 가능 </a:t>
            </a:r>
            <a:r>
              <a:rPr lang="en-US" altLang="ko-KR" sz="1600" dirty="0" smtClean="0"/>
              <a:t>(</a:t>
            </a:r>
            <a:r>
              <a:rPr lang="ko-KR" altLang="en-US" sz="1600" smtClean="0"/>
              <a:t>단</a:t>
            </a:r>
            <a:r>
              <a:rPr lang="en-US" altLang="ko-KR" sz="1600" dirty="0" smtClean="0"/>
              <a:t> </a:t>
            </a:r>
            <a:r>
              <a:rPr lang="ko-KR" altLang="en-US" sz="1600" smtClean="0"/>
              <a:t>원격면접에만 가능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400" b="1" dirty="0"/>
              <a:t>(Reduce overhead : </a:t>
            </a:r>
            <a:r>
              <a:rPr lang="ko-KR" altLang="ko-KR" sz="1400" b="1"/>
              <a:t>네트워크</a:t>
            </a:r>
            <a:r>
              <a:rPr lang="en-US" altLang="ko-KR" sz="1400" b="1" dirty="0"/>
              <a:t>) </a:t>
            </a:r>
            <a:r>
              <a:rPr lang="ko-KR" altLang="ko-KR" sz="1400"/>
              <a:t>위 그림과 같이 </a:t>
            </a:r>
            <a:r>
              <a:rPr lang="en-US" altLang="ko-KR" sz="1400" dirty="0" smtClean="0"/>
              <a:t>…</a:t>
            </a:r>
            <a:r>
              <a:rPr lang="ko-KR" altLang="en-US" sz="1400" smtClean="0"/>
              <a:t>생략</a:t>
            </a:r>
            <a:r>
              <a:rPr lang="en-US" altLang="ko-KR" sz="1400" dirty="0" smtClean="0"/>
              <a:t>… </a:t>
            </a:r>
            <a:r>
              <a:rPr lang="ko-KR" altLang="ko-KR" sz="1400" smtClean="0"/>
              <a:t>이</a:t>
            </a:r>
            <a:r>
              <a:rPr lang="ko-KR" altLang="en-US" sz="1400"/>
              <a:t>와</a:t>
            </a:r>
            <a:r>
              <a:rPr lang="ko-KR" altLang="ko-KR" sz="1400" smtClean="0"/>
              <a:t> </a:t>
            </a:r>
            <a:r>
              <a:rPr lang="ko-KR" altLang="ko-KR" sz="1400"/>
              <a:t>같은 방법은 </a:t>
            </a:r>
            <a:r>
              <a:rPr lang="ko-KR" altLang="ko-KR" sz="1400" u="sng"/>
              <a:t>동시 최대 </a:t>
            </a:r>
            <a:r>
              <a:rPr lang="en-US" altLang="ko-KR" sz="1400" u="sng" dirty="0"/>
              <a:t>100</a:t>
            </a:r>
            <a:r>
              <a:rPr lang="ko-KR" altLang="ko-KR" sz="1400" u="sng"/>
              <a:t>만대에서 서버로 영상 전송이 없기 때문에 네트워크 </a:t>
            </a:r>
            <a:r>
              <a:rPr lang="en-US" altLang="ko-KR" sz="1400" u="sng" dirty="0"/>
              <a:t>bandwidth</a:t>
            </a:r>
            <a:r>
              <a:rPr lang="ko-KR" altLang="ko-KR" sz="1400" u="sng"/>
              <a:t>를 많이 사용하지 않고 서버의 부하를 줄여 가용성을 확보할 수 있는 큰 장점</a:t>
            </a:r>
            <a:endParaRPr lang="en-US" altLang="ko-KR" sz="1300" dirty="0" smtClean="0"/>
          </a:p>
          <a:p>
            <a:r>
              <a:rPr lang="ko-KR" altLang="en-US" dirty="0" smtClean="0"/>
              <a:t>기본적인 면접의 </a:t>
            </a:r>
            <a:r>
              <a:rPr lang="en-US" altLang="ko-KR" dirty="0" smtClean="0"/>
              <a:t>Flow</a:t>
            </a:r>
            <a:r>
              <a:rPr lang="ko-KR" altLang="en-US" smtClean="0"/>
              <a:t>는 정해져 있음 </a:t>
            </a:r>
            <a:r>
              <a:rPr lang="en-US" altLang="ko-KR" dirty="0" smtClean="0"/>
              <a:t>(</a:t>
            </a:r>
            <a:r>
              <a:rPr lang="ko-KR" altLang="en-US" smtClean="0"/>
              <a:t>과제중점 </a:t>
            </a:r>
            <a:r>
              <a:rPr lang="en-US" altLang="ko-KR" dirty="0" smtClean="0"/>
              <a:t>QA </a:t>
            </a:r>
            <a:r>
              <a:rPr lang="ko-KR" altLang="en-US" smtClean="0"/>
              <a:t>설명 </a:t>
            </a:r>
            <a:r>
              <a:rPr lang="en-US" altLang="ko-KR" dirty="0" smtClean="0"/>
              <a:t>-&gt; DD </a:t>
            </a:r>
            <a:r>
              <a:rPr lang="ko-KR" altLang="en-US" smtClean="0"/>
              <a:t>설명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 부분에서 고민한 내용이 많이 반영되어 있다면</a:t>
            </a:r>
            <a:r>
              <a:rPr lang="en-US" altLang="ko-KR" dirty="0" smtClean="0"/>
              <a:t>(?) </a:t>
            </a:r>
            <a:r>
              <a:rPr lang="ko-KR" altLang="en-US" smtClean="0"/>
              <a:t>즉 과제 관련하여</a:t>
            </a:r>
            <a:r>
              <a:rPr lang="en-US" altLang="ko-KR" dirty="0" smtClean="0"/>
              <a:t> </a:t>
            </a:r>
            <a:r>
              <a:rPr lang="ko-KR" altLang="en-US" smtClean="0"/>
              <a:t>물어볼게 많다면 코스웍과정 관련 질문보다는 과제 관련 질문이 많이 나올 수 밖에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기본 </a:t>
            </a:r>
            <a:r>
              <a:rPr lang="en-US" altLang="ko-KR" dirty="0"/>
              <a:t>Question Set</a:t>
            </a:r>
            <a:r>
              <a:rPr lang="ko-KR" altLang="en-US"/>
              <a:t>은 숙지</a:t>
            </a:r>
            <a:endParaRPr lang="en-US" altLang="ko-KR" dirty="0" smtClean="0"/>
          </a:p>
          <a:p>
            <a:r>
              <a:rPr lang="en-US" altLang="ko-KR" dirty="0" smtClean="0"/>
              <a:t>SOLID, </a:t>
            </a:r>
            <a:r>
              <a:rPr lang="ko-KR" altLang="en-US" smtClean="0"/>
              <a:t>아키텍처 패턴</a:t>
            </a:r>
            <a:r>
              <a:rPr lang="en-US" altLang="ko-KR" dirty="0" smtClean="0"/>
              <a:t>, </a:t>
            </a:r>
            <a:r>
              <a:rPr lang="ko-KR" altLang="en-US" smtClean="0"/>
              <a:t>디자인 패턴을 중점적으로 공부 </a:t>
            </a:r>
            <a:r>
              <a:rPr lang="en-US" altLang="ko-KR" dirty="0" smtClean="0"/>
              <a:t>(</a:t>
            </a:r>
            <a:r>
              <a:rPr lang="ko-KR" altLang="en-US" smtClean="0"/>
              <a:t>면접관의 주요 질문 포인트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요구공학</a:t>
            </a:r>
            <a:r>
              <a:rPr lang="en-US" altLang="ko-KR" dirty="0" smtClean="0"/>
              <a:t>, </a:t>
            </a:r>
            <a:r>
              <a:rPr lang="ko-KR" altLang="en-US" smtClean="0"/>
              <a:t>재설계</a:t>
            </a:r>
            <a:r>
              <a:rPr lang="en-US" altLang="ko-KR" dirty="0" smtClean="0"/>
              <a:t>, </a:t>
            </a:r>
            <a:r>
              <a:rPr lang="ko-KR" altLang="en-US" smtClean="0"/>
              <a:t>아키텍쳐 평가도 최소한 한번은 리뷰 필요 </a:t>
            </a:r>
            <a:r>
              <a:rPr lang="en-US" altLang="ko-KR" dirty="0" smtClean="0"/>
              <a:t>(</a:t>
            </a:r>
            <a:r>
              <a:rPr lang="ko-KR" altLang="en-US" smtClean="0"/>
              <a:t>실제로 면접관에 따라 질문이 나옴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팀원들과 실제 면접을 한번이라도 연습하면 매우 좋다고 생각 됨 </a:t>
            </a:r>
            <a:r>
              <a:rPr lang="en-US" altLang="ko-KR" dirty="0" smtClean="0"/>
              <a:t>(</a:t>
            </a:r>
            <a:r>
              <a:rPr lang="ko-KR" altLang="en-US" smtClean="0"/>
              <a:t>쉽지 않음</a:t>
            </a:r>
            <a:r>
              <a:rPr lang="en-US" altLang="ko-KR" dirty="0" smtClean="0"/>
              <a:t>…)</a:t>
            </a:r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10221218" cy="725470"/>
          </a:xfrm>
        </p:spPr>
        <p:txBody>
          <a:bodyPr>
            <a:normAutofit/>
          </a:bodyPr>
          <a:lstStyle/>
          <a:p>
            <a:r>
              <a:rPr lang="en-US" altLang="ko-KR" dirty="0"/>
              <a:t>B</a:t>
            </a:r>
            <a:r>
              <a:rPr lang="ko-KR" altLang="en-US" smtClean="0"/>
              <a:t>차수 </a:t>
            </a:r>
            <a:r>
              <a:rPr lang="en-US" altLang="ko-KR" dirty="0" smtClean="0"/>
              <a:t>- </a:t>
            </a:r>
            <a:r>
              <a:rPr lang="ko-KR" altLang="en-US" smtClean="0"/>
              <a:t>면접 </a:t>
            </a:r>
            <a:r>
              <a:rPr lang="ko-KR" altLang="en-US" dirty="0" smtClean="0"/>
              <a:t>준비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028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11819830" cy="568863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1800" dirty="0" smtClean="0"/>
              <a:t>면접 진행 과정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교수님 </a:t>
            </a:r>
            <a:r>
              <a:rPr lang="ko-KR" altLang="en-US" sz="1600" dirty="0" err="1" smtClean="0"/>
              <a:t>멘트로</a:t>
            </a:r>
            <a:r>
              <a:rPr lang="ko-KR" altLang="en-US" sz="1600" dirty="0" smtClean="0"/>
              <a:t> 시작 </a:t>
            </a:r>
            <a:endParaRPr lang="en-US" altLang="ko-KR" sz="1600" dirty="0" smtClean="0"/>
          </a:p>
          <a:p>
            <a:pPr lvl="2"/>
            <a:r>
              <a:rPr lang="ko-KR" altLang="en-US" sz="1300" dirty="0" smtClean="0"/>
              <a:t>여러 </a:t>
            </a:r>
            <a:r>
              <a:rPr lang="en-US" altLang="ko-KR" sz="1300" dirty="0"/>
              <a:t>QA</a:t>
            </a:r>
            <a:r>
              <a:rPr lang="ko-KR" altLang="en-US" sz="1300"/>
              <a:t>가 제시되었는데</a:t>
            </a:r>
            <a:r>
              <a:rPr lang="en-US" altLang="ko-KR" sz="1300" dirty="0"/>
              <a:t>, </a:t>
            </a:r>
            <a:r>
              <a:rPr lang="ko-KR" altLang="en-US" sz="1300"/>
              <a:t>가장 고민한 </a:t>
            </a:r>
            <a:r>
              <a:rPr lang="en-US" altLang="ko-KR" sz="1300" dirty="0"/>
              <a:t>QA</a:t>
            </a:r>
            <a:r>
              <a:rPr lang="ko-KR" altLang="en-US" sz="1300"/>
              <a:t>가 무었인가요</a:t>
            </a:r>
            <a:r>
              <a:rPr lang="en-US" altLang="ko-KR" sz="1300" dirty="0" smtClean="0"/>
              <a:t>?</a:t>
            </a:r>
          </a:p>
          <a:p>
            <a:pPr lvl="2"/>
            <a:r>
              <a:rPr lang="en-US" altLang="ko-KR" sz="1300" dirty="0"/>
              <a:t>QA</a:t>
            </a:r>
            <a:r>
              <a:rPr lang="ko-KR" altLang="en-US" sz="1300"/>
              <a:t>해결을 위해 어떤걸 </a:t>
            </a:r>
            <a:r>
              <a:rPr lang="ko-KR" altLang="en-US" sz="1300" smtClean="0"/>
              <a:t>했는지</a:t>
            </a:r>
            <a:r>
              <a:rPr lang="en-US" altLang="ko-KR" sz="1300" dirty="0" smtClean="0"/>
              <a:t>?</a:t>
            </a:r>
          </a:p>
          <a:p>
            <a:pPr lvl="1"/>
            <a:r>
              <a:rPr lang="ko-KR" altLang="en-US" sz="1600" dirty="0" smtClean="0"/>
              <a:t>면접관</a:t>
            </a:r>
            <a:r>
              <a:rPr lang="en-US" altLang="ko-KR" sz="1600" dirty="0" smtClean="0"/>
              <a:t>1, </a:t>
            </a:r>
            <a:r>
              <a:rPr lang="ko-KR" altLang="en-US" sz="1600" smtClean="0"/>
              <a:t>면접관</a:t>
            </a:r>
            <a:r>
              <a:rPr lang="en-US" altLang="ko-KR" sz="1600" dirty="0" smtClean="0"/>
              <a:t>2 </a:t>
            </a:r>
            <a:r>
              <a:rPr lang="ko-KR" altLang="en-US" sz="1600" smtClean="0"/>
              <a:t>질문 시작 </a:t>
            </a:r>
            <a:r>
              <a:rPr lang="en-US" altLang="ko-KR" sz="1600" dirty="0" smtClean="0"/>
              <a:t>(Case by case) </a:t>
            </a:r>
          </a:p>
          <a:p>
            <a:pPr lvl="2"/>
            <a:r>
              <a:rPr lang="ko-KR" altLang="en-US" sz="1300" dirty="0" smtClean="0"/>
              <a:t>과제에서 많은 질문을 하시는 분도 있고 </a:t>
            </a:r>
            <a:r>
              <a:rPr lang="ko-KR" altLang="en-US" sz="1300" dirty="0" err="1" smtClean="0"/>
              <a:t>코스웍</a:t>
            </a:r>
            <a:r>
              <a:rPr lang="ko-KR" altLang="en-US" sz="1300" dirty="0" smtClean="0"/>
              <a:t> 관련 질문을 많이 하시는 분도 있음</a:t>
            </a:r>
            <a:endParaRPr lang="en-US" altLang="ko-KR" sz="1300" dirty="0" smtClean="0"/>
          </a:p>
          <a:p>
            <a:pPr lvl="2"/>
            <a:r>
              <a:rPr lang="ko-KR" altLang="en-US" sz="1300" dirty="0" smtClean="0"/>
              <a:t>보통 </a:t>
            </a:r>
            <a:r>
              <a:rPr lang="en-US" altLang="ko-KR" sz="1300" dirty="0" smtClean="0"/>
              <a:t>3~4</a:t>
            </a:r>
            <a:r>
              <a:rPr lang="ko-KR" altLang="en-US" sz="1300" smtClean="0"/>
              <a:t>개 정도 진행</a:t>
            </a:r>
            <a:endParaRPr lang="en-US" altLang="ko-KR" sz="1300" dirty="0" smtClean="0"/>
          </a:p>
          <a:p>
            <a:pPr lvl="1"/>
            <a:r>
              <a:rPr lang="ko-KR" altLang="en-US" sz="1600" dirty="0" smtClean="0"/>
              <a:t>교수님 질문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면접관 추가 질문 </a:t>
            </a:r>
            <a:r>
              <a:rPr lang="en-US" altLang="ko-KR" sz="1600" dirty="0" smtClean="0"/>
              <a:t>(optional)</a:t>
            </a:r>
          </a:p>
          <a:p>
            <a:pPr lvl="1"/>
            <a:r>
              <a:rPr lang="ko-KR" altLang="en-US" sz="1600" dirty="0" smtClean="0"/>
              <a:t>소감</a:t>
            </a:r>
            <a:endParaRPr lang="en-US" altLang="ko-KR" sz="1600" dirty="0" smtClean="0"/>
          </a:p>
          <a:p>
            <a:r>
              <a:rPr lang="ko-KR" altLang="en-US" sz="1800" dirty="0" err="1" smtClean="0"/>
              <a:t>첫번째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진행은 정형화 되어 있기 때문에 본인이 </a:t>
            </a:r>
            <a:r>
              <a:rPr lang="en-US" altLang="ko-KR" sz="1800" dirty="0" smtClean="0"/>
              <a:t>10</a:t>
            </a:r>
            <a:r>
              <a:rPr lang="ko-KR" altLang="en-US" sz="1800" smtClean="0"/>
              <a:t>분</a:t>
            </a:r>
            <a:r>
              <a:rPr lang="en-US" altLang="ko-KR" sz="1800" dirty="0" smtClean="0"/>
              <a:t>~15</a:t>
            </a:r>
            <a:r>
              <a:rPr lang="ko-KR" altLang="en-US" sz="1800" smtClean="0"/>
              <a:t>분정도 설명을 쭉 이어가야 한다</a:t>
            </a:r>
            <a:r>
              <a:rPr lang="en-US" altLang="ko-KR" sz="1800" dirty="0" smtClean="0"/>
              <a:t>. </a:t>
            </a:r>
            <a:r>
              <a:rPr lang="ko-KR" altLang="en-US" sz="1800" smtClean="0"/>
              <a:t>너무 짧으면 더 많은 질문을 견뎌야 하고 너무 길면 진행하는 중간에 잘릴수 있다</a:t>
            </a:r>
            <a:r>
              <a:rPr lang="en-US" altLang="ko-KR" sz="1800" dirty="0" smtClean="0"/>
              <a:t>. (</a:t>
            </a:r>
            <a:r>
              <a:rPr lang="ko-KR" altLang="en-US" sz="1800" smtClean="0"/>
              <a:t>적절하게 시간 조절 연습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면접관 질문은 정말 다양하게 나옵니다</a:t>
            </a:r>
            <a:r>
              <a:rPr lang="en-US" altLang="ko-KR" sz="1800" dirty="0" smtClean="0"/>
              <a:t>. </a:t>
            </a:r>
            <a:r>
              <a:rPr lang="ko-KR" altLang="en-US" sz="1800" smtClean="0"/>
              <a:t>심지어는 </a:t>
            </a:r>
            <a:r>
              <a:rPr lang="en-US" altLang="ko-KR" sz="1800" dirty="0" smtClean="0"/>
              <a:t>ISO-9126/25010</a:t>
            </a:r>
            <a:r>
              <a:rPr lang="ko-KR" altLang="en-US" sz="1800" smtClean="0"/>
              <a:t>에 대해 아는 항목을 말해보라 라던지 </a:t>
            </a:r>
            <a:r>
              <a:rPr lang="en-US" altLang="ko-KR" sz="1800" dirty="0" smtClean="0"/>
              <a:t>ATAM</a:t>
            </a:r>
            <a:r>
              <a:rPr lang="ko-KR" altLang="en-US" sz="1800" smtClean="0"/>
              <a:t>에 관련한 내용이 나오기도 합니다</a:t>
            </a:r>
            <a:r>
              <a:rPr lang="en-US" altLang="ko-KR" sz="1800" dirty="0" smtClean="0"/>
              <a:t>. </a:t>
            </a:r>
            <a:r>
              <a:rPr lang="ko-KR" altLang="en-US" sz="1800" smtClean="0"/>
              <a:t>하지만 저런 질문들은 다 알고 있느냐를 보려는건 아닌거 같고 생각나는 항목들을 침착하게 말한다면 크게 문제가 없을거라 생각 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반면 </a:t>
            </a:r>
            <a:r>
              <a:rPr lang="en-US" altLang="ko-KR" sz="1800" dirty="0" smtClean="0"/>
              <a:t>SOLID, </a:t>
            </a:r>
            <a:r>
              <a:rPr lang="ko-KR" altLang="en-US" sz="1800" smtClean="0"/>
              <a:t>디자인패턴에 대한 질문은 최대한 정확히 대답해야 합니다</a:t>
            </a:r>
            <a:r>
              <a:rPr lang="en-US" altLang="ko-KR" sz="1800" dirty="0" smtClean="0"/>
              <a:t>. </a:t>
            </a:r>
            <a:r>
              <a:rPr lang="ko-KR" altLang="en-US" sz="1800" smtClean="0"/>
              <a:t>이부분은 </a:t>
            </a:r>
            <a:r>
              <a:rPr lang="en-US" altLang="ko-KR" sz="1800" dirty="0" smtClean="0"/>
              <a:t>AA</a:t>
            </a:r>
            <a:r>
              <a:rPr lang="ko-KR" altLang="en-US" sz="1800" smtClean="0"/>
              <a:t>의 </a:t>
            </a:r>
            <a:r>
              <a:rPr lang="en-US" altLang="ko-KR" sz="1800" dirty="0" smtClean="0"/>
              <a:t>base</a:t>
            </a:r>
            <a:r>
              <a:rPr lang="ko-KR" altLang="en-US" sz="1800" smtClean="0"/>
              <a:t>로 여겨 지기 때문에 이부분에서 많은 실수가 있다면 큰 감점을 각오</a:t>
            </a:r>
            <a:endParaRPr lang="en-US" altLang="ko-KR" sz="1800" dirty="0" smtClean="0"/>
          </a:p>
          <a:p>
            <a:r>
              <a:rPr lang="ko-KR" altLang="en-US" sz="1800" dirty="0" smtClean="0"/>
              <a:t>질문 중 </a:t>
            </a:r>
            <a:r>
              <a:rPr lang="en-US" altLang="ko-KR" sz="1800" dirty="0" smtClean="0"/>
              <a:t>QA</a:t>
            </a:r>
            <a:r>
              <a:rPr lang="ko-KR" altLang="en-US" sz="1800" smtClean="0"/>
              <a:t>달성이나 </a:t>
            </a:r>
            <a:r>
              <a:rPr lang="en-US" altLang="ko-KR" sz="1800" dirty="0" smtClean="0"/>
              <a:t>SOLID</a:t>
            </a:r>
            <a:r>
              <a:rPr lang="ko-KR" altLang="en-US" sz="1800" smtClean="0"/>
              <a:t>관련한 내용을 설계에 반영 한 부분을 설명해 달라는 요청이 있을 수 있음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 이때는 적절한 </a:t>
            </a:r>
            <a:r>
              <a:rPr lang="en-US" altLang="ko-KR" sz="1600" dirty="0" smtClean="0"/>
              <a:t>view</a:t>
            </a:r>
            <a:r>
              <a:rPr lang="ko-KR" altLang="en-US" sz="1600" smtClean="0"/>
              <a:t>를 찾아 들어가서 설명해야 되기 때문에 사전에 질문을 예상하고 미리 준비를 해야 함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10221218" cy="725470"/>
          </a:xfrm>
        </p:spPr>
        <p:txBody>
          <a:bodyPr>
            <a:normAutofit/>
          </a:bodyPr>
          <a:lstStyle/>
          <a:p>
            <a:r>
              <a:rPr lang="en-US" altLang="ko-KR" dirty="0"/>
              <a:t>B</a:t>
            </a:r>
            <a:r>
              <a:rPr lang="ko-KR" altLang="en-US"/>
              <a:t>차수 </a:t>
            </a:r>
            <a:r>
              <a:rPr lang="en-US" altLang="ko-KR" dirty="0" smtClean="0"/>
              <a:t>- </a:t>
            </a:r>
            <a:r>
              <a:rPr lang="ko-KR" altLang="en-US" smtClean="0"/>
              <a:t>면접 </a:t>
            </a:r>
            <a:r>
              <a:rPr lang="ko-KR" altLang="en-US" dirty="0" smtClean="0"/>
              <a:t>경험 공유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183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16253</TotalTime>
  <Words>2299</Words>
  <Application>Microsoft Office PowerPoint</Application>
  <PresentationFormat>와이드스크린</PresentationFormat>
  <Paragraphs>278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Exo 2</vt:lpstr>
      <vt:lpstr>맑은 고딕</vt:lpstr>
      <vt:lpstr>바탕</vt:lpstr>
      <vt:lpstr>Arial</vt:lpstr>
      <vt:lpstr>Times New Roman</vt:lpstr>
      <vt:lpstr>Wingdings</vt:lpstr>
      <vt:lpstr>Office 테마</vt:lpstr>
      <vt:lpstr>PowerPoint 프레젠테이션</vt:lpstr>
      <vt:lpstr>B차수 – PreFinal 피드백 이후</vt:lpstr>
      <vt:lpstr>B차수 – PreFinal 피드백 이후</vt:lpstr>
      <vt:lpstr>B차수 – PreFinal 피드백 이후</vt:lpstr>
      <vt:lpstr>B차수 – PreFinal 피드백 이후</vt:lpstr>
      <vt:lpstr>B차수 – PreFinal 피드백 이후</vt:lpstr>
      <vt:lpstr>B차수 – PreFinal 피드백 이후</vt:lpstr>
      <vt:lpstr>B차수 - 면접 준비</vt:lpstr>
      <vt:lpstr>B차수 - 면접 경험 공유 </vt:lpstr>
      <vt:lpstr>B차수 - 면접 실제 내용</vt:lpstr>
      <vt:lpstr>B차수 - 면접 실제 내용</vt:lpstr>
      <vt:lpstr>B차수 - 그 외 면접 기출</vt:lpstr>
      <vt:lpstr>B차수 – 점수 및 하고 싶은 말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윤병호/Service S/W Lab(VD)/삼성전자</cp:lastModifiedBy>
  <cp:revision>95</cp:revision>
  <dcterms:created xsi:type="dcterms:W3CDTF">2020-11-10T22:36:46Z</dcterms:created>
  <dcterms:modified xsi:type="dcterms:W3CDTF">2022-07-18T00:02:15Z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