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31"/>
  </p:notesMasterIdLst>
  <p:handoutMasterIdLst>
    <p:handoutMasterId r:id="rId32"/>
  </p:handoutMasterIdLst>
  <p:sldIdLst>
    <p:sldId id="256" r:id="rId3"/>
    <p:sldId id="257" r:id="rId4"/>
    <p:sldId id="260" r:id="rId5"/>
    <p:sldId id="274" r:id="rId6"/>
    <p:sldId id="273" r:id="rId7"/>
    <p:sldId id="276" r:id="rId8"/>
    <p:sldId id="279" r:id="rId9"/>
    <p:sldId id="280" r:id="rId10"/>
    <p:sldId id="282" r:id="rId11"/>
    <p:sldId id="281" r:id="rId12"/>
    <p:sldId id="287" r:id="rId13"/>
    <p:sldId id="286" r:id="rId14"/>
    <p:sldId id="289" r:id="rId15"/>
    <p:sldId id="290" r:id="rId16"/>
    <p:sldId id="288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84" r:id="rId25"/>
    <p:sldId id="277" r:id="rId26"/>
    <p:sldId id="285" r:id="rId27"/>
    <p:sldId id="278" r:id="rId28"/>
    <p:sldId id="275" r:id="rId29"/>
    <p:sldId id="271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280"/>
    <a:srgbClr val="3E1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95386" autoAdjust="0"/>
  </p:normalViewPr>
  <p:slideViewPr>
    <p:cSldViewPr snapToGrid="0">
      <p:cViewPr varScale="1">
        <p:scale>
          <a:sx n="104" d="100"/>
          <a:sy n="104" d="100"/>
        </p:scale>
        <p:origin x="144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1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862AE-718A-41C8-AC00-9256FC6C8D01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304AF-DB79-49CE-A9AC-DB940DD37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176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156A0-7126-45EC-88A1-053EC549AEB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A2358-CBA9-41C8-A8E7-92EF630AC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69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4C38AD-AD4D-4E6E-8B08-ABBFB6143F8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995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4C38AD-AD4D-4E6E-8B08-ABBFB6143F8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419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4C38AD-AD4D-4E6E-8B08-ABBFB6143F8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012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4C38AD-AD4D-4E6E-8B08-ABBFB6143F8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345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4C38AD-AD4D-4E6E-8B08-ABBFB6143F8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1057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4C38AD-AD4D-4E6E-8B08-ABBFB6143F8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118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4C38AD-AD4D-4E6E-8B08-ABBFB6143F8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302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4C38AD-AD4D-4E6E-8B08-ABBFB6143F8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694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4C38AD-AD4D-4E6E-8B08-ABBFB6143F8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81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4C38AD-AD4D-4E6E-8B08-ABBFB6143F8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469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4C38AD-AD4D-4E6E-8B08-ABBFB6143F8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98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4C38AD-AD4D-4E6E-8B08-ABBFB6143F8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104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4C38AD-AD4D-4E6E-8B08-ABBFB6143F8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952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4C38AD-AD4D-4E6E-8B08-ABBFB6143F8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853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4C38AD-AD4D-4E6E-8B08-ABBFB6143F8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537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4C38AD-AD4D-4E6E-8B08-ABBFB6143F8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9638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4C38AD-AD4D-4E6E-8B08-ABBFB6143F8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242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4C38AD-AD4D-4E6E-8B08-ABBFB6143F8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1209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4C38AD-AD4D-4E6E-8B08-ABBFB6143F8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119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4C38AD-AD4D-4E6E-8B08-ABBFB6143F8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521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4C38AD-AD4D-4E6E-8B08-ABBFB6143F8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422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4C38AD-AD4D-4E6E-8B08-ABBFB6143F8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68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1" y="1"/>
            <a:ext cx="4200994" cy="570483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335780"/>
            <a:ext cx="12192000" cy="252222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739" y="437520"/>
            <a:ext cx="1670909" cy="194940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 userDrawn="1"/>
        </p:nvSpPr>
        <p:spPr>
          <a:xfrm>
            <a:off x="169986" y="4465687"/>
            <a:ext cx="11877233" cy="2232248"/>
          </a:xfrm>
          <a:prstGeom prst="roundRect">
            <a:avLst>
              <a:gd name="adj" fmla="val 2159"/>
            </a:avLst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37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3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598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196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328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21D-0F8C-42B7-A7DC-230878477519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CF1E-39CA-4A83-9D68-28CBC7C81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67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21D-0F8C-42B7-A7DC-230878477519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CF1E-39CA-4A83-9D68-28CBC7C81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003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21D-0F8C-42B7-A7DC-230878477519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CF1E-39CA-4A83-9D68-28CBC7C81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638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21D-0F8C-42B7-A7DC-230878477519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CF1E-39CA-4A83-9D68-28CBC7C81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85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21D-0F8C-42B7-A7DC-230878477519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CF1E-39CA-4A83-9D68-28CBC7C81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089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5752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 userDrawn="1"/>
        </p:nvSpPr>
        <p:spPr>
          <a:xfrm>
            <a:off x="395534" y="1052739"/>
            <a:ext cx="11331646" cy="5472607"/>
          </a:xfrm>
          <a:prstGeom prst="roundRect">
            <a:avLst>
              <a:gd name="adj" fmla="val 2159"/>
            </a:avLst>
          </a:prstGeom>
          <a:solidFill>
            <a:schemeClr val="bg1"/>
          </a:solidFill>
          <a:ln w="6350">
            <a:solidFill>
              <a:srgbClr val="DBD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209720" y="274638"/>
            <a:ext cx="7272808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 spc="-17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633656" y="1214422"/>
            <a:ext cx="7776864" cy="5166906"/>
          </a:xfrm>
          <a:prstGeom prst="rect">
            <a:avLst/>
          </a:prstGeom>
        </p:spPr>
        <p:txBody>
          <a:bodyPr/>
          <a:lstStyle>
            <a:lvl1pPr marL="361950" indent="-361950">
              <a:lnSpc>
                <a:spcPct val="130000"/>
              </a:lnSpc>
              <a:buSzPct val="100000"/>
              <a:buFont typeface="+mj-lt"/>
              <a:buAutoNum type="arabicPeriod"/>
              <a:defRPr sz="2000" b="1" spc="-12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14375" indent="-352425">
              <a:lnSpc>
                <a:spcPct val="130000"/>
              </a:lnSpc>
              <a:buSzPct val="100000"/>
              <a:buFont typeface="+mj-lt"/>
              <a:buAutoNum type="arabicPeriod"/>
              <a:defRPr sz="1600" spc="-120" baseline="0">
                <a:solidFill>
                  <a:srgbClr val="1E1E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076325" indent="-361950">
              <a:lnSpc>
                <a:spcPct val="130000"/>
              </a:lnSpc>
              <a:buSzPct val="100000"/>
              <a:buFont typeface="+mj-lt"/>
              <a:buAutoNum type="arabicPeriod"/>
              <a:defRPr sz="1400" spc="-120" baseline="0">
                <a:solidFill>
                  <a:srgbClr val="1E1E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43025" indent="-266700">
              <a:lnSpc>
                <a:spcPct val="130000"/>
              </a:lnSpc>
              <a:buFont typeface="+mj-lt"/>
              <a:buAutoNum type="arabicPeriod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19250" indent="-276225">
              <a:lnSpc>
                <a:spcPct val="130000"/>
              </a:lnSpc>
              <a:buFont typeface="+mj-lt"/>
              <a:buAutoNum type="arabicPeriod"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0" y="332656"/>
            <a:ext cx="6096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33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21D-0F8C-42B7-A7DC-230878477519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CF1E-39CA-4A83-9D68-28CBC7C81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86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21D-0F8C-42B7-A7DC-230878477519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CF1E-39CA-4A83-9D68-28CBC7C81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51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21D-0F8C-42B7-A7DC-230878477519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CF1E-39CA-4A83-9D68-28CBC7C81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98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21D-0F8C-42B7-A7DC-230878477519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CF1E-39CA-4A83-9D68-28CBC7C81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754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21D-0F8C-42B7-A7DC-230878477519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CF1E-39CA-4A83-9D68-28CBC7C81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189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21D-0F8C-42B7-A7DC-230878477519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CF1E-39CA-4A83-9D68-28CBC7C81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349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348645" y="898866"/>
            <a:ext cx="1424940" cy="129540"/>
          </a:xfrm>
          <a:prstGeom prst="rect">
            <a:avLst/>
          </a:prstGeom>
          <a:solidFill>
            <a:srgbClr val="2F8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671281" y="-115593"/>
            <a:ext cx="6779668" cy="1325563"/>
          </a:xfrm>
        </p:spPr>
        <p:txBody>
          <a:bodyPr>
            <a:normAutofit/>
          </a:bodyPr>
          <a:lstStyle>
            <a:lvl1pPr algn="ctr">
              <a:defRPr sz="4000" b="0">
                <a:solidFill>
                  <a:srgbClr val="00206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21D-0F8C-42B7-A7DC-230878477519}" type="datetimeFigureOut">
              <a:rPr lang="ko-KR" altLang="en-US" smtClean="0"/>
              <a:t>2022-07-18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CF1E-39CA-4A83-9D68-28CBC7C819F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883318" y="1060215"/>
            <a:ext cx="10425363" cy="320675"/>
          </a:xfrm>
        </p:spPr>
        <p:txBody>
          <a:bodyPr>
            <a:normAutofit/>
          </a:bodyPr>
          <a:lstStyle>
            <a:lvl1pPr marL="0" indent="0" algn="ctr">
              <a:buNone/>
              <a:defRPr sz="1800" u="none">
                <a:solidFill>
                  <a:srgbClr val="002060"/>
                </a:solidFill>
                <a:latin typeface="삼성긴고딕 Regular" panose="020B0600000101010101" charset="-127"/>
                <a:ea typeface="삼성긴고딕 Regular" panose="020B0600000101010101" charset="-127"/>
              </a:defRPr>
            </a:lvl1pPr>
          </a:lstStyle>
          <a:p>
            <a:pPr lvl="0"/>
            <a:r>
              <a:rPr lang="en-US" altLang="ko-KR" sz="1800" b="1" dirty="0" smtClean="0">
                <a:solidFill>
                  <a:srgbClr val="2F85EC"/>
                </a:solidFill>
                <a:latin typeface="삼성긴고딕OTF Heavy" panose="020B0600000101010101" charset="-127"/>
                <a:ea typeface="삼성긴고딕OTF Heavy" panose="020B0600000101010101" charset="-127"/>
              </a:rPr>
              <a:t>l </a:t>
            </a:r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10552710" y="590468"/>
            <a:ext cx="1084021" cy="263624"/>
          </a:xfrm>
          <a:prstGeom prst="rect">
            <a:avLst/>
          </a:prstGeom>
          <a:noFill/>
        </p:spPr>
        <p:txBody>
          <a:bodyPr wrap="square" lIns="108675" tIns="54337" rIns="108675" bIns="54337" rtlCol="0">
            <a:spAutoFit/>
          </a:bodyPr>
          <a:lstStyle/>
          <a:p>
            <a:pPr algn="ctr" defTabSz="1086697" fontAlgn="base" latinLnBrk="0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pPr algn="ctr" defTabSz="1086697"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/</a:t>
            </a:r>
            <a:r>
              <a:rPr lang="en-US" sz="1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13</a:t>
            </a:r>
            <a:endParaRPr lang="en-US" sz="1000" b="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23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팀간담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354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688632"/>
          </a:xfrm>
          <a:prstGeom prst="rect">
            <a:avLst/>
          </a:prstGeom>
        </p:spPr>
        <p:txBody>
          <a:bodyPr/>
          <a:lstStyle>
            <a:lvl1pPr marL="271463" indent="-271463">
              <a:lnSpc>
                <a:spcPct val="130000"/>
              </a:lnSpc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2000" spc="-12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41338" indent="-269875">
              <a:lnSpc>
                <a:spcPct val="130000"/>
              </a:lnSpc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800" spc="-12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04863" indent="-263525">
              <a:lnSpc>
                <a:spcPct val="130000"/>
              </a:lnSpc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500" spc="-12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4738" indent="-269875">
              <a:lnSpc>
                <a:spcPct val="130000"/>
              </a:lnSpc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200" spc="-12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346200" indent="-271463">
              <a:lnSpc>
                <a:spcPct val="130000"/>
              </a:lnSpc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000" spc="-12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51520" y="39234"/>
            <a:ext cx="8712968" cy="725470"/>
          </a:xfrm>
          <a:prstGeom prst="rect">
            <a:avLst/>
          </a:prstGeom>
        </p:spPr>
        <p:txBody>
          <a:bodyPr tIns="108000" bIns="3600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b="1" kern="1200" spc="-17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67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5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3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76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9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9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F6777-DAC4-4185-A951-20A2F6F2839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10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F221D-0F8C-42B7-A7DC-230878477519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ACF1E-39CA-4A83-9D68-28CBC7C81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64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2063433" y="1597891"/>
            <a:ext cx="7772400" cy="12253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Associate Architecture </a:t>
            </a:r>
            <a:r>
              <a:rPr lang="ko-KR" altLang="en-US" dirty="0" smtClean="0">
                <a:solidFill>
                  <a:schemeClr val="bg1"/>
                </a:solidFill>
              </a:rPr>
              <a:t>양성 과정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Best Practice </a:t>
            </a:r>
            <a:r>
              <a:rPr lang="ko-KR" altLang="en-US" dirty="0" smtClean="0">
                <a:solidFill>
                  <a:schemeClr val="bg1"/>
                </a:solidFill>
              </a:rPr>
              <a:t>사례 발표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063433" y="1365682"/>
            <a:ext cx="7772400" cy="492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텍스트 개체 틀 6"/>
          <p:cNvSpPr txBox="1">
            <a:spLocks/>
          </p:cNvSpPr>
          <p:nvPr/>
        </p:nvSpPr>
        <p:spPr>
          <a:xfrm>
            <a:off x="2063060" y="2967236"/>
            <a:ext cx="7772400" cy="492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2022. 7. 18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텍스트 개체 틀 3"/>
          <p:cNvSpPr txBox="1">
            <a:spLocks/>
          </p:cNvSpPr>
          <p:nvPr/>
        </p:nvSpPr>
        <p:spPr>
          <a:xfrm>
            <a:off x="3044613" y="5589240"/>
            <a:ext cx="5904656" cy="492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배덕호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텍스트 개체 틀 4"/>
          <p:cNvSpPr txBox="1">
            <a:spLocks/>
          </p:cNvSpPr>
          <p:nvPr/>
        </p:nvSpPr>
        <p:spPr>
          <a:xfrm>
            <a:off x="3044612" y="5085184"/>
            <a:ext cx="5904657" cy="492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solidFill>
                  <a:schemeClr val="tx1"/>
                </a:solidFill>
              </a:rPr>
              <a:t>S/W</a:t>
            </a:r>
            <a:r>
              <a:rPr lang="ko-KR" altLang="en-US" sz="2000" dirty="0" smtClean="0">
                <a:solidFill>
                  <a:schemeClr val="tx1"/>
                </a:solidFill>
              </a:rPr>
              <a:t>개발팀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052724" y="5589240"/>
            <a:ext cx="4032448" cy="0"/>
          </a:xfrm>
          <a:prstGeom prst="line">
            <a:avLst/>
          </a:prstGeom>
          <a:ln>
            <a:solidFill>
              <a:srgbClr val="97AF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2. </a:t>
            </a:r>
            <a:r>
              <a:rPr lang="ko-KR" altLang="en-US" sz="3600" dirty="0" smtClean="0"/>
              <a:t>요구사항</a:t>
            </a:r>
            <a:endParaRPr lang="ko-KR" altLang="en-US" sz="3600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522360" y="1452633"/>
            <a:ext cx="10243062" cy="462478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263525" marR="0" indent="-2635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99"/>
              </a:buClr>
              <a:buSzTx/>
              <a:buFont typeface="Arial" panose="020B0604020202020204" pitchFamily="34" charset="0"/>
              <a:buChar char="■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marR="0" indent="-1809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963" marR="0" indent="-17938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Use Case Diagram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은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3 ~ 5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개 정도만</a:t>
            </a:r>
            <a:endParaRPr lang="en-US" altLang="ko-KR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endParaRPr lang="en-US" altLang="ko-KR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endParaRPr lang="en-US" altLang="ko-KR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endParaRPr lang="en-US" altLang="ko-KR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외부 </a:t>
            </a:r>
            <a:r>
              <a:rPr lang="ko-KR" altLang="en-US" dirty="0" err="1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인터렉션보다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 시스템에 대한 반응을 구체적으로 명시하자</a:t>
            </a:r>
            <a:endParaRPr lang="en-US" altLang="ko-KR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</p:txBody>
      </p:sp>
      <p:pic>
        <p:nvPicPr>
          <p:cNvPr id="12" name="그림 11"/>
          <p:cNvPicPr/>
          <p:nvPr/>
        </p:nvPicPr>
        <p:blipFill>
          <a:blip r:embed="rId3"/>
          <a:stretch>
            <a:fillRect/>
          </a:stretch>
        </p:blipFill>
        <p:spPr>
          <a:xfrm>
            <a:off x="5030270" y="1258616"/>
            <a:ext cx="3558816" cy="2278178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37131"/>
              </p:ext>
            </p:extLst>
          </p:nvPr>
        </p:nvGraphicFramePr>
        <p:xfrm>
          <a:off x="881564" y="5124750"/>
          <a:ext cx="10515600" cy="1384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115506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000" kern="100" dirty="0">
                          <a:effectLst/>
                        </a:rPr>
                        <a:t>Boot Loader</a:t>
                      </a:r>
                      <a:r>
                        <a:rPr lang="ko-KR" sz="1000" kern="100" dirty="0">
                          <a:effectLst/>
                        </a:rPr>
                        <a:t>는 커맨드를 처리한다</a:t>
                      </a:r>
                      <a:r>
                        <a:rPr lang="en-US" sz="1000" kern="100" dirty="0">
                          <a:effectLst/>
                        </a:rPr>
                        <a:t>. </a:t>
                      </a:r>
                      <a:r>
                        <a:rPr lang="ko-KR" sz="1000" kern="100" dirty="0">
                          <a:effectLst/>
                        </a:rPr>
                        <a:t>각 </a:t>
                      </a:r>
                      <a:r>
                        <a:rPr lang="ko-KR" sz="1000" kern="100" dirty="0" err="1">
                          <a:effectLst/>
                        </a:rPr>
                        <a:t>명령어별</a:t>
                      </a:r>
                      <a:r>
                        <a:rPr lang="ko-KR" sz="1000" kern="100" dirty="0">
                          <a:effectLst/>
                        </a:rPr>
                        <a:t> 상세 처리 과정은 아래와 같다</a:t>
                      </a:r>
                      <a:r>
                        <a:rPr lang="en-US" sz="10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</a:endParaRPr>
                    </a:p>
                    <a:p>
                      <a:pPr marL="342900" lvl="0" indent="-342900" algn="l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000" kern="100" dirty="0">
                          <a:effectLst/>
                        </a:rPr>
                        <a:t>부팅 관련 명령</a:t>
                      </a:r>
                      <a:r>
                        <a:rPr lang="en-US" sz="1000" kern="100" dirty="0">
                          <a:effectLst/>
                        </a:rPr>
                        <a:t>: Boot Loader</a:t>
                      </a:r>
                      <a:r>
                        <a:rPr lang="ko-KR" sz="1000" kern="100" dirty="0">
                          <a:effectLst/>
                        </a:rPr>
                        <a:t>는 커널 이미지가 저장된</a:t>
                      </a:r>
                      <a:r>
                        <a:rPr lang="en-US" sz="1000" kern="100" dirty="0">
                          <a:effectLst/>
                        </a:rPr>
                        <a:t> hard disk</a:t>
                      </a:r>
                      <a:r>
                        <a:rPr lang="ko-KR" sz="1000" kern="100" dirty="0">
                          <a:effectLst/>
                        </a:rPr>
                        <a:t>를 </a:t>
                      </a:r>
                      <a:r>
                        <a:rPr lang="en-US" sz="1000" kern="100" dirty="0">
                          <a:effectLst/>
                        </a:rPr>
                        <a:t>access</a:t>
                      </a:r>
                      <a:r>
                        <a:rPr lang="ko-KR" sz="1000" kern="100" dirty="0">
                          <a:effectLst/>
                        </a:rPr>
                        <a:t>하여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ko-KR" sz="1000" kern="100" dirty="0">
                          <a:effectLst/>
                        </a:rPr>
                        <a:t>이를 </a:t>
                      </a:r>
                      <a:r>
                        <a:rPr lang="en-US" sz="1000" kern="100" dirty="0">
                          <a:effectLst/>
                        </a:rPr>
                        <a:t>DRAM</a:t>
                      </a:r>
                      <a:r>
                        <a:rPr lang="ko-KR" sz="1000" kern="100" dirty="0">
                          <a:effectLst/>
                        </a:rPr>
                        <a:t>으로 </a:t>
                      </a:r>
                      <a:r>
                        <a:rPr lang="ko-KR" sz="1000" kern="100" dirty="0" err="1">
                          <a:effectLst/>
                        </a:rPr>
                        <a:t>로드한</a:t>
                      </a:r>
                      <a:r>
                        <a:rPr lang="ko-KR" sz="1000" kern="100" dirty="0">
                          <a:effectLst/>
                        </a:rPr>
                        <a:t> 후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ko-KR" sz="1000" kern="100" dirty="0">
                          <a:effectLst/>
                        </a:rPr>
                        <a:t>커널에 </a:t>
                      </a:r>
                      <a:r>
                        <a:rPr lang="ko-KR" sz="1000" kern="100" dirty="0" err="1">
                          <a:effectLst/>
                        </a:rPr>
                        <a:t>제어권을</a:t>
                      </a:r>
                      <a:r>
                        <a:rPr lang="ko-KR" sz="1000" kern="100" dirty="0">
                          <a:effectLst/>
                        </a:rPr>
                        <a:t> 넘긴다</a:t>
                      </a:r>
                      <a:r>
                        <a:rPr lang="en-US" sz="10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</a:endParaRPr>
                    </a:p>
                    <a:p>
                      <a:pPr marL="342900" lvl="0" indent="-342900" algn="l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000" kern="100" dirty="0">
                          <a:effectLst/>
                        </a:rPr>
                        <a:t>파일 관련 명령</a:t>
                      </a:r>
                      <a:r>
                        <a:rPr lang="en-US" sz="1000" kern="100" dirty="0">
                          <a:effectLst/>
                        </a:rPr>
                        <a:t>: Boot Loader</a:t>
                      </a:r>
                      <a:r>
                        <a:rPr lang="ko-KR" sz="1000" kern="100" dirty="0">
                          <a:effectLst/>
                        </a:rPr>
                        <a:t>는 파일 시스템으로부터 </a:t>
                      </a:r>
                      <a:r>
                        <a:rPr lang="en-US" sz="1000" kern="100" dirty="0">
                          <a:effectLst/>
                        </a:rPr>
                        <a:t>User</a:t>
                      </a:r>
                      <a:r>
                        <a:rPr lang="ko-KR" sz="1000" kern="100" dirty="0">
                          <a:effectLst/>
                        </a:rPr>
                        <a:t>가 지정한 파일을 읽은 후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ko-KR" sz="1000" kern="100" dirty="0">
                          <a:effectLst/>
                        </a:rPr>
                        <a:t>내용을 </a:t>
                      </a:r>
                      <a:r>
                        <a:rPr lang="ko-KR" sz="1000" kern="100" dirty="0" err="1">
                          <a:effectLst/>
                        </a:rPr>
                        <a:t>로드하거나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ko-KR" sz="1000" kern="100" dirty="0">
                          <a:effectLst/>
                        </a:rPr>
                        <a:t>출력한다</a:t>
                      </a:r>
                      <a:r>
                        <a:rPr lang="en-US" sz="1000" kern="100" dirty="0">
                          <a:effectLst/>
                        </a:rPr>
                        <a:t>. </a:t>
                      </a:r>
                      <a:r>
                        <a:rPr lang="ko-KR" sz="1000" kern="100" dirty="0">
                          <a:effectLst/>
                        </a:rPr>
                        <a:t>혹은 </a:t>
                      </a:r>
                      <a:r>
                        <a:rPr lang="en-US" sz="1000" kern="100" dirty="0">
                          <a:effectLst/>
                        </a:rPr>
                        <a:t>Boot Loader</a:t>
                      </a:r>
                      <a:r>
                        <a:rPr lang="ko-KR" sz="1000" kern="100" dirty="0">
                          <a:effectLst/>
                        </a:rPr>
                        <a:t>는 </a:t>
                      </a:r>
                      <a:r>
                        <a:rPr lang="en-US" sz="1000" kern="100" dirty="0">
                          <a:effectLst/>
                        </a:rPr>
                        <a:t>User</a:t>
                      </a:r>
                      <a:r>
                        <a:rPr lang="ko-KR" sz="1000" kern="100" dirty="0">
                          <a:effectLst/>
                        </a:rPr>
                        <a:t>가 지정한 파일의 위치를 출력한다</a:t>
                      </a:r>
                      <a:r>
                        <a:rPr lang="en-US" sz="10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</a:endParaRPr>
                    </a:p>
                    <a:p>
                      <a:pPr marL="342900" lvl="0" indent="-342900" algn="l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000" kern="100" dirty="0">
                          <a:effectLst/>
                        </a:rPr>
                        <a:t>장치 관련</a:t>
                      </a:r>
                      <a:r>
                        <a:rPr lang="en-US" sz="1000" kern="100" dirty="0">
                          <a:effectLst/>
                        </a:rPr>
                        <a:t>: Boot Loader</a:t>
                      </a:r>
                      <a:r>
                        <a:rPr lang="ko-KR" sz="1000" kern="100" dirty="0">
                          <a:effectLst/>
                        </a:rPr>
                        <a:t>는</a:t>
                      </a:r>
                      <a:r>
                        <a:rPr lang="en-US" sz="1000" kern="100" dirty="0">
                          <a:effectLst/>
                        </a:rPr>
                        <a:t> User</a:t>
                      </a:r>
                      <a:r>
                        <a:rPr lang="ko-KR" sz="1000" kern="100" dirty="0">
                          <a:effectLst/>
                        </a:rPr>
                        <a:t>가 원하는 장치로부터 정보를 읽어와 이를 출력한다</a:t>
                      </a:r>
                      <a:r>
                        <a:rPr lang="en-US" sz="10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</a:endParaRPr>
                    </a:p>
                    <a:p>
                      <a:pPr marL="342900" lvl="0" indent="-342900" algn="l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000" kern="100" dirty="0">
                          <a:effectLst/>
                        </a:rPr>
                        <a:t>기타</a:t>
                      </a:r>
                      <a:r>
                        <a:rPr lang="en-US" sz="1000" kern="100" dirty="0">
                          <a:effectLst/>
                        </a:rPr>
                        <a:t>: Boot Loader</a:t>
                      </a:r>
                      <a:r>
                        <a:rPr lang="ko-KR" sz="1000" kern="100" dirty="0">
                          <a:effectLst/>
                        </a:rPr>
                        <a:t>는 명령어들에 대한 상세 도움말을 출력하거나</a:t>
                      </a:r>
                      <a:r>
                        <a:rPr lang="en-US" sz="1000" kern="100" dirty="0">
                          <a:effectLst/>
                        </a:rPr>
                        <a:t>, Shell </a:t>
                      </a:r>
                      <a:r>
                        <a:rPr lang="ko-KR" sz="1000" kern="100" dirty="0">
                          <a:effectLst/>
                        </a:rPr>
                        <a:t>화면을 지우는 등 </a:t>
                      </a:r>
                      <a:r>
                        <a:rPr lang="en-US" sz="1000" kern="100" dirty="0">
                          <a:effectLst/>
                        </a:rPr>
                        <a:t>User</a:t>
                      </a:r>
                      <a:r>
                        <a:rPr lang="ko-KR" sz="1000" kern="100" dirty="0">
                          <a:effectLst/>
                        </a:rPr>
                        <a:t>가 입력한 커맨드를 수행한다</a:t>
                      </a:r>
                      <a:r>
                        <a:rPr lang="en-US" sz="10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0170" marR="90170" marT="0" marB="0"/>
                </a:tc>
                <a:extLst>
                  <a:ext uri="{0D108BD9-81ED-4DB2-BD59-A6C34878D82A}">
                    <a16:rowId xmlns:a16="http://schemas.microsoft.com/office/drawing/2014/main" val="1172977573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05963"/>
              </p:ext>
            </p:extLst>
          </p:nvPr>
        </p:nvGraphicFramePr>
        <p:xfrm>
          <a:off x="890711" y="4333283"/>
          <a:ext cx="10515600" cy="2600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563391219"/>
                    </a:ext>
                  </a:extLst>
                </a:gridCol>
              </a:tblGrid>
              <a:tr h="260012"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altLang="ko-KR" sz="1000" kern="100" dirty="0" smtClean="0">
                          <a:effectLst/>
                        </a:rPr>
                        <a:t>Boot Loader</a:t>
                      </a:r>
                      <a:r>
                        <a:rPr lang="ko-KR" altLang="en-US" sz="1000" kern="100" dirty="0" smtClean="0">
                          <a:effectLst/>
                        </a:rPr>
                        <a:t>는 </a:t>
                      </a:r>
                      <a:r>
                        <a:rPr lang="en-US" altLang="ko-KR" sz="1000" kern="100" dirty="0" smtClean="0">
                          <a:effectLst/>
                        </a:rPr>
                        <a:t>User</a:t>
                      </a:r>
                      <a:r>
                        <a:rPr lang="ko-KR" altLang="en-US" sz="1000" kern="100" dirty="0" smtClean="0">
                          <a:effectLst/>
                        </a:rPr>
                        <a:t>가 입력한 명령어를 처리하고</a:t>
                      </a:r>
                      <a:r>
                        <a:rPr lang="en-US" altLang="ko-KR" sz="1000" kern="100" dirty="0" smtClean="0">
                          <a:effectLst/>
                        </a:rPr>
                        <a:t>, </a:t>
                      </a:r>
                      <a:r>
                        <a:rPr lang="ko-KR" altLang="en-US" sz="1000" kern="100" dirty="0" smtClean="0">
                          <a:effectLst/>
                        </a:rPr>
                        <a:t>결과를 출력한다</a:t>
                      </a:r>
                    </a:p>
                  </a:txBody>
                  <a:tcPr marL="90170" marR="90170" marT="0" marB="0"/>
                </a:tc>
                <a:extLst>
                  <a:ext uri="{0D108BD9-81ED-4DB2-BD59-A6C34878D82A}">
                    <a16:rowId xmlns:a16="http://schemas.microsoft.com/office/drawing/2014/main" val="2352485106"/>
                  </a:ext>
                </a:extLst>
              </a:tr>
            </a:tbl>
          </a:graphicData>
        </a:graphic>
      </p:graphicFrame>
      <p:sp>
        <p:nvSpPr>
          <p:cNvPr id="26" name="오른쪽 화살표 25"/>
          <p:cNvSpPr/>
          <p:nvPr/>
        </p:nvSpPr>
        <p:spPr>
          <a:xfrm rot="5400000">
            <a:off x="5940478" y="4508281"/>
            <a:ext cx="291027" cy="79140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6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2. </a:t>
            </a:r>
            <a:r>
              <a:rPr lang="ko-KR" altLang="en-US" sz="3600" dirty="0" smtClean="0"/>
              <a:t>요구사항</a:t>
            </a:r>
            <a:endParaRPr lang="ko-KR" altLang="en-US" sz="3600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522360" y="1452633"/>
            <a:ext cx="10243062" cy="486237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263525" marR="0" indent="-2635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99"/>
              </a:buClr>
              <a:buSzTx/>
              <a:buFont typeface="Arial" panose="020B0604020202020204" pitchFamily="34" charset="0"/>
              <a:buChar char="■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marR="0" indent="-1809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963" marR="0" indent="-17938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비기능적 요구사항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vs.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품질 속성</a:t>
            </a:r>
            <a:endParaRPr lang="en-US" altLang="ko-KR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1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비기능적 요구사항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반드시 만족해야하는 것</a:t>
            </a:r>
            <a:endParaRPr lang="en-US" altLang="ko-KR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1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품질 속성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좋으면 좋을 수록 좋다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!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 </a:t>
            </a:r>
            <a:endParaRPr lang="en-US" altLang="ko-KR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marL="0" lvl="0" indent="0">
              <a:lnSpc>
                <a:spcPct val="180000"/>
              </a:lnSpc>
              <a:buClr>
                <a:srgbClr val="002060"/>
              </a:buClr>
              <a:buNone/>
              <a:defRPr/>
            </a:pPr>
            <a:r>
              <a:rPr lang="ko-KR" altLang="en-US" dirty="0" smtClean="0">
                <a:solidFill>
                  <a:srgbClr val="00B0F0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  → 동일한 항목이 두 군데 다 들어가도 된다</a:t>
            </a:r>
            <a:endParaRPr lang="en-US" altLang="ko-KR" dirty="0" smtClean="0">
              <a:solidFill>
                <a:srgbClr val="00B0F0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endParaRPr lang="en-US" altLang="ko-KR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품질 속성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1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번은 가장 중요한 품질 속성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! </a:t>
            </a:r>
            <a:endParaRPr lang="en-US" altLang="ko-KR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비기능적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요구사항보단 품질 속성이 더 중요하다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.</a:t>
            </a:r>
          </a:p>
          <a:p>
            <a:pPr lvl="1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비기능적 요구사항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: 5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개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(</a:t>
            </a:r>
            <a:r>
              <a:rPr lang="en-US" altLang="ko-KR" dirty="0" err="1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Interm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)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→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1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개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(Final)</a:t>
            </a:r>
          </a:p>
          <a:p>
            <a:pPr lvl="1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품질 속성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: 3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개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(</a:t>
            </a:r>
            <a:r>
              <a:rPr lang="en-US" altLang="ko-KR" dirty="0" err="1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Interm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)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→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5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개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(Final)</a:t>
            </a:r>
            <a:endParaRPr lang="en-US" altLang="ko-KR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572233" y="1976963"/>
          <a:ext cx="5864860" cy="421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val="1987484084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1882766237"/>
                    </a:ext>
                  </a:extLst>
                </a:gridCol>
                <a:gridCol w="3729355">
                  <a:extLst>
                    <a:ext uri="{9D8B030D-6E8A-4147-A177-3AD203B41FA5}">
                      <a16:colId xmlns:a16="http://schemas.microsoft.com/office/drawing/2014/main" val="13465293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NFR_01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Performance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Boot Loader </a:t>
                      </a:r>
                      <a:r>
                        <a:rPr lang="ko-KR" sz="1000" kern="100" dirty="0">
                          <a:effectLst/>
                        </a:rPr>
                        <a:t>수행 시간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extLst>
                  <a:ext uri="{0D108BD9-81ED-4DB2-BD59-A6C34878D82A}">
                    <a16:rowId xmlns:a16="http://schemas.microsoft.com/office/drawing/2014/main" val="1925096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설명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Boot Loader</a:t>
                      </a:r>
                      <a:r>
                        <a:rPr lang="ko-KR" sz="1000" kern="100" dirty="0">
                          <a:effectLst/>
                        </a:rPr>
                        <a:t>는 </a:t>
                      </a:r>
                      <a:r>
                        <a:rPr lang="en-US" sz="1000" kern="100" dirty="0">
                          <a:effectLst/>
                        </a:rPr>
                        <a:t>30s </a:t>
                      </a:r>
                      <a:r>
                        <a:rPr lang="ko-KR" sz="1000" kern="100" dirty="0">
                          <a:effectLst/>
                        </a:rPr>
                        <a:t>내에 </a:t>
                      </a:r>
                      <a:r>
                        <a:rPr lang="en-US" sz="1000" kern="100" dirty="0">
                          <a:effectLst/>
                        </a:rPr>
                        <a:t>Kernel </a:t>
                      </a:r>
                      <a:r>
                        <a:rPr lang="ko-KR" sz="1000" kern="100" dirty="0">
                          <a:effectLst/>
                        </a:rPr>
                        <a:t>부팅에 필요한 모든 동작을 완료하여야 한다</a:t>
                      </a:r>
                      <a:r>
                        <a:rPr lang="en-US" sz="1000" kern="100" dirty="0">
                          <a:effectLst/>
                        </a:rPr>
                        <a:t>. 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9713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572233" y="2678201"/>
          <a:ext cx="5864860" cy="421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val="2269827063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1659783824"/>
                    </a:ext>
                  </a:extLst>
                </a:gridCol>
                <a:gridCol w="3729355">
                  <a:extLst>
                    <a:ext uri="{9D8B030D-6E8A-4147-A177-3AD203B41FA5}">
                      <a16:colId xmlns:a16="http://schemas.microsoft.com/office/drawing/2014/main" val="58254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QA_01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Performance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Boot Loader </a:t>
                      </a:r>
                      <a:r>
                        <a:rPr lang="ko-KR" sz="1000" kern="100">
                          <a:effectLst/>
                        </a:rPr>
                        <a:t>수행 시간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extLst>
                  <a:ext uri="{0D108BD9-81ED-4DB2-BD59-A6C34878D82A}">
                    <a16:rowId xmlns:a16="http://schemas.microsoft.com/office/drawing/2014/main" val="1761290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설명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Boot Loader</a:t>
                      </a:r>
                      <a:r>
                        <a:rPr lang="ko-KR" sz="1000" kern="100" dirty="0">
                          <a:effectLst/>
                        </a:rPr>
                        <a:t>의 수행 시간은 빠를수록 좋다</a:t>
                      </a:r>
                      <a:r>
                        <a:rPr lang="en-US" sz="10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4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64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2298" y="-115593"/>
            <a:ext cx="7457635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3. </a:t>
            </a:r>
            <a:r>
              <a:rPr lang="ko-KR" altLang="en-US" sz="3600" dirty="0" smtClean="0"/>
              <a:t>시스템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구조 </a:t>
            </a:r>
            <a:r>
              <a:rPr lang="en-US" altLang="ko-KR" sz="3600" dirty="0" smtClean="0"/>
              <a:t>/ 4. </a:t>
            </a:r>
            <a:r>
              <a:rPr lang="ko-KR" altLang="en-US" sz="3600" dirty="0" smtClean="0"/>
              <a:t>모듈 사양</a:t>
            </a:r>
            <a:endParaRPr lang="ko-KR" altLang="en-US" sz="3600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522360" y="1452633"/>
            <a:ext cx="10243062" cy="486237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263525" marR="0" indent="-2635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99"/>
              </a:buClr>
              <a:buSzTx/>
              <a:buFont typeface="Arial" panose="020B0604020202020204" pitchFamily="34" charset="0"/>
              <a:buChar char="■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marR="0" indent="-1809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963" marR="0" indent="-17938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시스템 구조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: Deployment View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를 통한 </a:t>
            </a:r>
            <a:r>
              <a:rPr lang="en-US" altLang="ko-KR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`</a:t>
            </a:r>
            <a:r>
              <a:rPr lang="ko-KR" altLang="en-US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시스템 동작</a:t>
            </a:r>
            <a:r>
              <a:rPr lang="en-US" altLang="ko-KR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’</a:t>
            </a:r>
            <a:r>
              <a:rPr lang="ko-KR" altLang="en-US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 상세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기술</a:t>
            </a:r>
            <a:endParaRPr lang="en-US" altLang="ko-KR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모듈 사양</a:t>
            </a:r>
            <a:r>
              <a:rPr lang="en-US" altLang="ko-KR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: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`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개발 관점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’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에서 </a:t>
            </a:r>
            <a:r>
              <a:rPr lang="en-US" altLang="ko-KR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Module View </a:t>
            </a:r>
            <a:r>
              <a:rPr lang="ko-KR" altLang="en-US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기술 </a:t>
            </a:r>
            <a:endParaRPr lang="en-US" altLang="ko-KR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1">
              <a:lnSpc>
                <a:spcPct val="180000"/>
              </a:lnSpc>
              <a:buClr>
                <a:srgbClr val="002060"/>
              </a:buClr>
              <a:defRPr/>
            </a:pPr>
            <a:endParaRPr lang="en-US" altLang="ko-KR" sz="900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시스템 구조는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Use </a:t>
            </a:r>
            <a:r>
              <a:rPr lang="en-US" altLang="ko-KR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Case Diagram</a:t>
            </a:r>
            <a:r>
              <a:rPr lang="ko-KR" altLang="en-US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별 전체 시나리오 → 상세 동작 순으로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기술</a:t>
            </a:r>
          </a:p>
          <a:p>
            <a:pPr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모듈 사양은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Layer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별로 기술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. Package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 구분은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Work Assignment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와 연관되어야 함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.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836928" y="4350519"/>
            <a:ext cx="8400676" cy="2205361"/>
            <a:chOff x="1037426" y="3752150"/>
            <a:chExt cx="10164818" cy="2935336"/>
          </a:xfrm>
        </p:grpSpPr>
        <p:pic>
          <p:nvPicPr>
            <p:cNvPr id="6" name="그림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37426" y="4219510"/>
              <a:ext cx="3267710" cy="20955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470734" y="3752150"/>
              <a:ext cx="5731510" cy="25628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오른쪽 화살표 7"/>
            <p:cNvSpPr/>
            <p:nvPr/>
          </p:nvSpPr>
          <p:spPr>
            <a:xfrm>
              <a:off x="4676061" y="4999630"/>
              <a:ext cx="490654" cy="535259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851223" y="6373007"/>
              <a:ext cx="17972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UC_01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전체 시나리오</a:t>
              </a:r>
              <a:endParaRPr lang="ko-KR" altLang="en-US" sz="14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996217" y="6379710"/>
              <a:ext cx="2680542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UC_01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중 </a:t>
              </a:r>
              <a:r>
                <a:rPr lang="en-US" altLang="ko-KR" sz="1400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Config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설정 상세 동작</a:t>
              </a:r>
              <a:endParaRPr lang="ko-KR" altLang="en-US" sz="1400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569956" y="3850368"/>
            <a:ext cx="2640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* </a:t>
            </a:r>
            <a:r>
              <a:rPr lang="ko-KR" altLang="en-US" sz="1400" dirty="0" smtClean="0">
                <a:solidFill>
                  <a:srgbClr val="00B0F0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대부분 다 </a:t>
            </a:r>
            <a:r>
              <a:rPr lang="en-US" altLang="ko-KR" sz="1400" dirty="0" smtClean="0">
                <a:solidFill>
                  <a:srgbClr val="00B0F0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Layered Style </a:t>
            </a:r>
            <a:r>
              <a:rPr lang="ko-KR" altLang="en-US" sz="1400" dirty="0" smtClean="0">
                <a:solidFill>
                  <a:srgbClr val="00B0F0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채택</a:t>
            </a:r>
            <a:r>
              <a:rPr lang="en-US" altLang="ko-KR" sz="1400" dirty="0" smtClean="0">
                <a:solidFill>
                  <a:srgbClr val="00B0F0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?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68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도메인 모델</a:t>
            </a:r>
            <a:endParaRPr lang="ko-KR" altLang="en-US" sz="3600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522360" y="1452633"/>
            <a:ext cx="10243062" cy="486237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263525" marR="0" indent="-2635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99"/>
              </a:buClr>
              <a:buSzTx/>
              <a:buFont typeface="Arial" panose="020B0604020202020204" pitchFamily="34" charset="0"/>
              <a:buChar char="■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marR="0" indent="-1809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963" marR="0" indent="-17938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Use Case Diagram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에서 시스템 반응을 구체화했다면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,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 충분한 컴포넌트 도출 가능</a:t>
            </a:r>
            <a:endParaRPr lang="en-US" altLang="ko-KR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Boundary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는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UI, Interface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가 적당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(not Manager)</a:t>
            </a:r>
          </a:p>
        </p:txBody>
      </p:sp>
      <p:pic>
        <p:nvPicPr>
          <p:cNvPr id="12" name="그림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954946" y="2817550"/>
            <a:ext cx="8212338" cy="374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0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9246" y="-115593"/>
            <a:ext cx="9023739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B. </a:t>
            </a:r>
            <a:r>
              <a:rPr lang="ko-KR" altLang="en-US" sz="3600" dirty="0" smtClean="0"/>
              <a:t>품질 시나리오 </a:t>
            </a:r>
            <a:r>
              <a:rPr lang="en-US" altLang="ko-KR" sz="3600" dirty="0" smtClean="0"/>
              <a:t>/ C. </a:t>
            </a:r>
            <a:r>
              <a:rPr lang="ko-KR" altLang="en-US" sz="3600" dirty="0" smtClean="0"/>
              <a:t>시나리오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분석</a:t>
            </a:r>
            <a:endParaRPr lang="ko-KR" altLang="en-US" sz="3600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522360" y="1452633"/>
            <a:ext cx="10243062" cy="486237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263525" marR="0" indent="-2635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99"/>
              </a:buClr>
              <a:buSzTx/>
              <a:buFont typeface="Arial" panose="020B0604020202020204" pitchFamily="34" charset="0"/>
              <a:buChar char="■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marR="0" indent="-1809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963" marR="0" indent="-17938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품질 요구사항 도출 → 품질 시나리오 도출 → 시나리오 중요도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/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복잡도 평가 → 품질 속성 선정</a:t>
            </a:r>
            <a:endParaRPr lang="en-US" altLang="ko-KR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2">
              <a:lnSpc>
                <a:spcPct val="180000"/>
              </a:lnSpc>
              <a:buClr>
                <a:srgbClr val="002060"/>
              </a:buClr>
              <a:defRPr/>
            </a:pPr>
            <a:endParaRPr lang="en-US" altLang="ko-KR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1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품질요구사항은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조원들끼리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Role Play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를 통해 도출하자</a:t>
            </a:r>
            <a:endParaRPr lang="en-US" altLang="ko-KR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2">
              <a:lnSpc>
                <a:spcPct val="180000"/>
              </a:lnSpc>
              <a:buClr>
                <a:srgbClr val="002060"/>
              </a:buClr>
              <a:defRPr/>
            </a:pPr>
            <a:endParaRPr lang="en-US" altLang="ko-KR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1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충분한 품질 시나리오를 검토 했나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??? QAW! </a:t>
            </a:r>
          </a:p>
          <a:p>
            <a:pPr lvl="2">
              <a:lnSpc>
                <a:spcPct val="180000"/>
              </a:lnSpc>
              <a:buClr>
                <a:srgbClr val="002060"/>
              </a:buClr>
              <a:defRPr/>
            </a:pPr>
            <a:endParaRPr lang="en-US" altLang="ko-KR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1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중요도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/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복잡도 평가 기준은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?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 비즈니스 드라이버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/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품질 요구사항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!</a:t>
            </a:r>
            <a:endParaRPr lang="en-US" altLang="ko-KR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2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중요도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/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복잡도가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H or M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인 시나리오를 품질 속성으로 선정</a:t>
            </a:r>
            <a:endParaRPr lang="en-US" altLang="ko-KR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026518"/>
              </p:ext>
            </p:extLst>
          </p:nvPr>
        </p:nvGraphicFramePr>
        <p:xfrm>
          <a:off x="6425913" y="4001280"/>
          <a:ext cx="5537183" cy="2491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193572407"/>
                    </a:ext>
                  </a:extLst>
                </a:gridCol>
                <a:gridCol w="2693035">
                  <a:extLst>
                    <a:ext uri="{9D8B030D-6E8A-4147-A177-3AD203B41FA5}">
                      <a16:colId xmlns:a16="http://schemas.microsoft.com/office/drawing/2014/main" val="3297760198"/>
                    </a:ext>
                  </a:extLst>
                </a:gridCol>
                <a:gridCol w="588424">
                  <a:extLst>
                    <a:ext uri="{9D8B030D-6E8A-4147-A177-3AD203B41FA5}">
                      <a16:colId xmlns:a16="http://schemas.microsoft.com/office/drawing/2014/main" val="655460535"/>
                    </a:ext>
                  </a:extLst>
                </a:gridCol>
                <a:gridCol w="652882">
                  <a:extLst>
                    <a:ext uri="{9D8B030D-6E8A-4147-A177-3AD203B41FA5}">
                      <a16:colId xmlns:a16="http://schemas.microsoft.com/office/drawing/2014/main" val="3640264499"/>
                    </a:ext>
                  </a:extLst>
                </a:gridCol>
                <a:gridCol w="652882">
                  <a:extLst>
                    <a:ext uri="{9D8B030D-6E8A-4147-A177-3AD203B41FA5}">
                      <a16:colId xmlns:a16="http://schemas.microsoft.com/office/drawing/2014/main" val="169698702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품질 시나리오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중요도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복잡도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선정 결과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0930492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Performance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QS_01 Boot Loader </a:t>
                      </a:r>
                      <a:r>
                        <a:rPr lang="ko-KR" sz="1000" kern="100">
                          <a:effectLst/>
                        </a:rPr>
                        <a:t>수행 시간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NFR_01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QA_01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65408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QS_02 Shell Mode </a:t>
                      </a:r>
                      <a:r>
                        <a:rPr lang="ko-KR" sz="1000" kern="100">
                          <a:effectLst/>
                        </a:rPr>
                        <a:t>진입 시간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551768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QS_03 Shell Command </a:t>
                      </a:r>
                      <a:r>
                        <a:rPr lang="ko-KR" sz="1000" kern="100">
                          <a:effectLst/>
                        </a:rPr>
                        <a:t>처리 시간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QA_03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24031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QS_04 </a:t>
                      </a:r>
                      <a:r>
                        <a:rPr lang="ko-KR" sz="1000" kern="100">
                          <a:effectLst/>
                        </a:rPr>
                        <a:t>신규 패치 업데이트 속도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222676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Availability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QS_05 Boot Loader </a:t>
                      </a:r>
                      <a:r>
                        <a:rPr lang="ko-KR" sz="1000" kern="100">
                          <a:effectLst/>
                        </a:rPr>
                        <a:t>손상 복원 시간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35230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QS_06 </a:t>
                      </a:r>
                      <a:r>
                        <a:rPr lang="ko-KR" sz="1000" kern="100">
                          <a:effectLst/>
                        </a:rPr>
                        <a:t>커널 이미지 로딩 가용성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QA_04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92784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QS_07 </a:t>
                      </a:r>
                      <a:r>
                        <a:rPr lang="ko-KR" sz="1000" kern="100">
                          <a:effectLst/>
                        </a:rPr>
                        <a:t>빠른 장애 발생 보고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7197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Security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QS_08 Kernel Image </a:t>
                      </a:r>
                      <a:r>
                        <a:rPr lang="ko-KR" sz="1000" kern="100">
                          <a:effectLst/>
                        </a:rPr>
                        <a:t>변조 감지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4919660"/>
                  </a:ext>
                </a:extLst>
              </a:tr>
              <a:tr h="213360">
                <a:tc row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Modifiability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QS_09 </a:t>
                      </a:r>
                      <a:r>
                        <a:rPr lang="ko-KR" sz="1000" kern="100">
                          <a:effectLst/>
                        </a:rPr>
                        <a:t>디바이스 추가 및 변경 용이성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QA_02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2681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QS_10 Shell Command </a:t>
                      </a:r>
                      <a:r>
                        <a:rPr lang="ko-KR" sz="1000" kern="100">
                          <a:effectLst/>
                        </a:rPr>
                        <a:t>추가 및 변경 용이성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QA_05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77881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QS_11 Config </a:t>
                      </a:r>
                      <a:r>
                        <a:rPr lang="ko-KR" sz="1000" kern="100">
                          <a:effectLst/>
                        </a:rPr>
                        <a:t>추가 및 변경 용이성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3973555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394551" y="4355792"/>
            <a:ext cx="4568545" cy="31426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94550" y="4867435"/>
            <a:ext cx="4568545" cy="15713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394550" y="5958549"/>
            <a:ext cx="4568545" cy="15713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94549" y="5412992"/>
            <a:ext cx="4568545" cy="15713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394548" y="6171791"/>
            <a:ext cx="4568545" cy="15713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9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D. </a:t>
            </a:r>
            <a:r>
              <a:rPr lang="ko-KR" altLang="en-US" sz="3600" dirty="0" smtClean="0"/>
              <a:t>후보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구조</a:t>
            </a:r>
            <a:endParaRPr lang="ko-KR" altLang="en-US" sz="3600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500057" y="1623331"/>
            <a:ext cx="10243062" cy="963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 vert="horz" wrap="none" lIns="91440" tIns="45720" rIns="91440" bIns="45720" rtlCol="0" anchor="ctr" anchorCtr="0">
            <a:noAutofit/>
          </a:bodyPr>
          <a:lstStyle>
            <a:lvl1pPr marL="263525" marR="0" indent="-2635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99"/>
              </a:buClr>
              <a:buSzTx/>
              <a:buFont typeface="Arial" panose="020B0604020202020204" pitchFamily="34" charset="0"/>
              <a:buChar char="■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marR="0" indent="-1809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963" marR="0" indent="-17938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해당 구조가 최적인가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??</a:t>
            </a: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500057" y="3088147"/>
            <a:ext cx="10243062" cy="248746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263525" marR="0" indent="-2635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99"/>
              </a:buClr>
              <a:buSzTx/>
              <a:buFont typeface="Arial" panose="020B0604020202020204" pitchFamily="34" charset="0"/>
              <a:buChar char="■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marR="0" indent="-1809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963" marR="0" indent="-17938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중요한 품질 속성에 대한 충분한 검토 필요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. </a:t>
            </a:r>
            <a:r>
              <a:rPr lang="ko-KR" altLang="en-US" b="1" dirty="0" smtClean="0">
                <a:solidFill>
                  <a:srgbClr val="00B0F0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성능 </a:t>
            </a:r>
            <a:r>
              <a:rPr lang="en-US" altLang="ko-KR" b="1" dirty="0" smtClean="0">
                <a:solidFill>
                  <a:srgbClr val="00B0F0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/ </a:t>
            </a:r>
            <a:r>
              <a:rPr lang="ko-KR" altLang="en-US" b="1" dirty="0" smtClean="0">
                <a:solidFill>
                  <a:srgbClr val="00B0F0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변경 용이성은 반드시 다루자</a:t>
            </a:r>
            <a:r>
              <a:rPr lang="en-US" altLang="ko-KR" b="1" dirty="0" smtClean="0">
                <a:solidFill>
                  <a:srgbClr val="00B0F0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!! </a:t>
            </a:r>
          </a:p>
          <a:p>
            <a:pPr lvl="1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후보 구조 수가 충분해야 함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(QA1: 18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개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, QA2: 12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개</a:t>
            </a:r>
            <a:r>
              <a:rPr lang="en-US" altLang="ko-KR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)</a:t>
            </a:r>
          </a:p>
          <a:p>
            <a:pPr lvl="1">
              <a:lnSpc>
                <a:spcPct val="180000"/>
              </a:lnSpc>
              <a:buClr>
                <a:srgbClr val="002060"/>
              </a:buClr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QA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만족하기 위해 필요한 사항들을 모두 검토해야함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/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후보 구조의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Risk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가 보완되어야 함</a:t>
            </a:r>
            <a:endParaRPr lang="en-US" altLang="ko-KR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2">
              <a:lnSpc>
                <a:spcPct val="180000"/>
              </a:lnSpc>
              <a:buClr>
                <a:srgbClr val="002060"/>
              </a:buClr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Ex)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성능 →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Multi-Core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사용 → 디버깅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/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테스트 어려움 → 강화 방안 검토</a:t>
            </a:r>
            <a:endParaRPr lang="en-US" altLang="ko-KR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1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최종 구조 설명에 필요한 모든 사항들은 후보 구조로 다뤄져야 함 </a:t>
            </a:r>
            <a:endParaRPr lang="en-US" altLang="ko-KR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2">
              <a:lnSpc>
                <a:spcPct val="180000"/>
              </a:lnSpc>
              <a:buClr>
                <a:srgbClr val="002060"/>
              </a:buClr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Ex) Layered Style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채택 → 관련 내용이 후보 구조로 검토되어야 함</a:t>
            </a:r>
            <a:endParaRPr lang="en-US" altLang="ko-KR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endParaRPr lang="en-US" altLang="ko-KR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3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D. </a:t>
            </a:r>
            <a:r>
              <a:rPr lang="ko-KR" altLang="en-US" sz="3600" dirty="0" smtClean="0"/>
              <a:t>후보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구조</a:t>
            </a:r>
            <a:endParaRPr lang="ko-KR" altLang="en-US" sz="3600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500057" y="1623331"/>
            <a:ext cx="3558987" cy="6738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 vert="horz" wrap="none" lIns="91440" tIns="45720" rIns="91440" bIns="45720" rtlCol="0" anchor="ctr" anchorCtr="0">
            <a:noAutofit/>
          </a:bodyPr>
          <a:lstStyle>
            <a:lvl1pPr marL="263525" marR="0" indent="-2635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99"/>
              </a:buClr>
              <a:buSzTx/>
              <a:buFont typeface="Arial" panose="020B0604020202020204" pitchFamily="34" charset="0"/>
              <a:buChar char="■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marR="0" indent="-1809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963" marR="0" indent="-17938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80000"/>
              </a:lnSpc>
              <a:buClr>
                <a:srgbClr val="002060"/>
              </a:buClr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QA_01 Boot Loader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수행 시간</a:t>
            </a:r>
            <a:endParaRPr lang="en-US" altLang="ko-KR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00056" y="2486038"/>
            <a:ext cx="3558987" cy="1268206"/>
            <a:chOff x="500056" y="2486038"/>
            <a:chExt cx="3558987" cy="1268206"/>
          </a:xfrm>
        </p:grpSpPr>
        <p:sp>
          <p:nvSpPr>
            <p:cNvPr id="6" name="텍스트 개체 틀 2"/>
            <p:cNvSpPr txBox="1">
              <a:spLocks/>
            </p:cNvSpPr>
            <p:nvPr/>
          </p:nvSpPr>
          <p:spPr>
            <a:xfrm>
              <a:off x="500056" y="3080424"/>
              <a:ext cx="3558987" cy="6738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txBody>
            <a:bodyPr vert="horz" wrap="none" lIns="91440" tIns="45720" rIns="91440" bIns="45720" rtlCol="0" anchor="ctr" anchorCtr="0">
              <a:noAutofit/>
            </a:bodyPr>
            <a:lstStyle>
              <a:lvl1pPr marL="263525" marR="0" indent="-2635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99"/>
                </a:buClr>
                <a:buSzTx/>
                <a:buFont typeface="Arial" panose="020B0604020202020204" pitchFamily="34" charset="0"/>
                <a:buChar char="■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marR="0" indent="-18097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-"/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5963" marR="0" indent="-179388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-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20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12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03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lnSpc>
                  <a:spcPct val="180000"/>
                </a:lnSpc>
                <a:buClr>
                  <a:srgbClr val="002060"/>
                </a:buClr>
                <a:buNone/>
                <a:defRPr/>
              </a:pPr>
              <a:r>
                <a:rPr lang="en-US" altLang="ko-KR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Multi-Core </a:t>
              </a:r>
              <a:r>
                <a:rPr lang="ko-KR" altLang="en-US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병렬화</a:t>
              </a:r>
              <a:endPara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endParaRPr>
            </a:p>
          </p:txBody>
        </p:sp>
        <p:sp>
          <p:nvSpPr>
            <p:cNvPr id="7" name="오른쪽 화살표 6"/>
            <p:cNvSpPr/>
            <p:nvPr/>
          </p:nvSpPr>
          <p:spPr>
            <a:xfrm rot="5400000">
              <a:off x="2161131" y="2487714"/>
              <a:ext cx="405499" cy="402148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123921" y="3079526"/>
            <a:ext cx="7789293" cy="3239498"/>
            <a:chOff x="4123921" y="3079526"/>
            <a:chExt cx="7789293" cy="3239498"/>
          </a:xfrm>
        </p:grpSpPr>
        <p:sp>
          <p:nvSpPr>
            <p:cNvPr id="8" name="텍스트 개체 틀 2"/>
            <p:cNvSpPr txBox="1">
              <a:spLocks/>
            </p:cNvSpPr>
            <p:nvPr/>
          </p:nvSpPr>
          <p:spPr>
            <a:xfrm>
              <a:off x="4555379" y="5645204"/>
              <a:ext cx="3558987" cy="6738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txBody>
            <a:bodyPr vert="horz" wrap="none" lIns="91440" tIns="45720" rIns="91440" bIns="45720" rtlCol="0" anchor="ctr" anchorCtr="0">
              <a:noAutofit/>
            </a:bodyPr>
            <a:lstStyle>
              <a:lvl1pPr marL="263525" marR="0" indent="-2635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99"/>
                </a:buClr>
                <a:buSzTx/>
                <a:buFont typeface="Arial" panose="020B0604020202020204" pitchFamily="34" charset="0"/>
                <a:buChar char="■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marR="0" indent="-18097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-"/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5963" marR="0" indent="-179388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-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20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12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03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lnSpc>
                  <a:spcPct val="180000"/>
                </a:lnSpc>
                <a:buClr>
                  <a:srgbClr val="002060"/>
                </a:buClr>
                <a:buNone/>
                <a:defRPr/>
              </a:pPr>
              <a:r>
                <a:rPr lang="en-US" altLang="ko-KR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Core</a:t>
              </a:r>
              <a:r>
                <a:rPr lang="ko-KR" altLang="en-US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간 데이터 전송은 어떻게</a:t>
              </a:r>
              <a:r>
                <a:rPr lang="en-US" altLang="ko-KR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?</a:t>
              </a:r>
            </a:p>
          </p:txBody>
        </p:sp>
        <p:sp>
          <p:nvSpPr>
            <p:cNvPr id="9" name="텍스트 개체 틀 2"/>
            <p:cNvSpPr txBox="1">
              <a:spLocks/>
            </p:cNvSpPr>
            <p:nvPr/>
          </p:nvSpPr>
          <p:spPr>
            <a:xfrm>
              <a:off x="4555380" y="3936247"/>
              <a:ext cx="3558987" cy="6738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txBody>
            <a:bodyPr vert="horz" wrap="none" lIns="91440" tIns="45720" rIns="91440" bIns="45720" rtlCol="0" anchor="ctr" anchorCtr="0">
              <a:noAutofit/>
            </a:bodyPr>
            <a:lstStyle>
              <a:lvl1pPr marL="263525" marR="0" indent="-2635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99"/>
                </a:buClr>
                <a:buSzTx/>
                <a:buFont typeface="Arial" panose="020B0604020202020204" pitchFamily="34" charset="0"/>
                <a:buChar char="■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marR="0" indent="-18097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-"/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5963" marR="0" indent="-179388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-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20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12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03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lnSpc>
                  <a:spcPct val="180000"/>
                </a:lnSpc>
                <a:buClr>
                  <a:srgbClr val="002060"/>
                </a:buClr>
                <a:buNone/>
                <a:defRPr/>
              </a:pPr>
              <a:r>
                <a:rPr lang="ko-KR" altLang="en-US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어떤 </a:t>
              </a:r>
              <a:r>
                <a:rPr lang="en-US" altLang="ko-KR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Task</a:t>
              </a:r>
              <a:r>
                <a:rPr lang="ko-KR" altLang="en-US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를 분배할 것인가</a:t>
              </a:r>
              <a:r>
                <a:rPr lang="en-US" altLang="ko-KR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?</a:t>
              </a:r>
            </a:p>
          </p:txBody>
        </p:sp>
        <p:sp>
          <p:nvSpPr>
            <p:cNvPr id="10" name="텍스트 개체 틀 2"/>
            <p:cNvSpPr txBox="1">
              <a:spLocks/>
            </p:cNvSpPr>
            <p:nvPr/>
          </p:nvSpPr>
          <p:spPr>
            <a:xfrm>
              <a:off x="4555380" y="3079526"/>
              <a:ext cx="3558987" cy="6738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txBody>
            <a:bodyPr vert="horz" wrap="none" lIns="91440" tIns="45720" rIns="91440" bIns="45720" rtlCol="0" anchor="ctr" anchorCtr="0">
              <a:noAutofit/>
            </a:bodyPr>
            <a:lstStyle>
              <a:lvl1pPr marL="263525" marR="0" indent="-2635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99"/>
                </a:buClr>
                <a:buSzTx/>
                <a:buFont typeface="Arial" panose="020B0604020202020204" pitchFamily="34" charset="0"/>
                <a:buChar char="■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marR="0" indent="-18097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-"/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5963" marR="0" indent="-179388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-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20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12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03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lnSpc>
                  <a:spcPct val="180000"/>
                </a:lnSpc>
                <a:buClr>
                  <a:srgbClr val="002060"/>
                </a:buClr>
                <a:buNone/>
                <a:defRPr/>
              </a:pPr>
              <a:r>
                <a:rPr lang="ko-KR" altLang="en-US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몇 개의 </a:t>
              </a:r>
              <a:r>
                <a:rPr lang="en-US" altLang="ko-KR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Core</a:t>
              </a:r>
              <a:r>
                <a:rPr lang="ko-KR" altLang="en-US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를 사용할 것인가</a:t>
              </a:r>
              <a:r>
                <a:rPr lang="en-US" altLang="ko-KR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?</a:t>
              </a:r>
            </a:p>
          </p:txBody>
        </p:sp>
        <p:sp>
          <p:nvSpPr>
            <p:cNvPr id="11" name="텍스트 개체 틀 2"/>
            <p:cNvSpPr txBox="1">
              <a:spLocks/>
            </p:cNvSpPr>
            <p:nvPr/>
          </p:nvSpPr>
          <p:spPr>
            <a:xfrm>
              <a:off x="4555379" y="4808728"/>
              <a:ext cx="3558987" cy="6738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txBody>
            <a:bodyPr vert="horz" wrap="none" lIns="91440" tIns="45720" rIns="91440" bIns="45720" rtlCol="0" anchor="ctr" anchorCtr="0">
              <a:noAutofit/>
            </a:bodyPr>
            <a:lstStyle>
              <a:lvl1pPr marL="263525" marR="0" indent="-2635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99"/>
                </a:buClr>
                <a:buSzTx/>
                <a:buFont typeface="Arial" panose="020B0604020202020204" pitchFamily="34" charset="0"/>
                <a:buChar char="■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marR="0" indent="-18097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-"/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5963" marR="0" indent="-179388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-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20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12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03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lnSpc>
                  <a:spcPct val="180000"/>
                </a:lnSpc>
                <a:buClr>
                  <a:srgbClr val="002060"/>
                </a:buClr>
                <a:buNone/>
                <a:defRPr/>
              </a:pPr>
              <a:r>
                <a:rPr lang="en-US" altLang="ko-KR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Task </a:t>
              </a:r>
              <a:r>
                <a:rPr lang="ko-KR" altLang="en-US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배분은 어떤 순서로 할 것인가</a:t>
              </a:r>
              <a:r>
                <a:rPr lang="en-US" altLang="ko-KR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?</a:t>
              </a:r>
            </a:p>
          </p:txBody>
        </p:sp>
        <p:sp>
          <p:nvSpPr>
            <p:cNvPr id="12" name="텍스트 개체 틀 2"/>
            <p:cNvSpPr txBox="1">
              <a:spLocks/>
            </p:cNvSpPr>
            <p:nvPr/>
          </p:nvSpPr>
          <p:spPr>
            <a:xfrm>
              <a:off x="8354227" y="3079526"/>
              <a:ext cx="3558987" cy="6738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txBody>
            <a:bodyPr vert="horz" wrap="none" lIns="91440" tIns="45720" rIns="91440" bIns="45720" rtlCol="0" anchor="ctr" anchorCtr="0">
              <a:noAutofit/>
            </a:bodyPr>
            <a:lstStyle>
              <a:lvl1pPr marL="263525" marR="0" indent="-2635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99"/>
                </a:buClr>
                <a:buSzTx/>
                <a:buFont typeface="Arial" panose="020B0604020202020204" pitchFamily="34" charset="0"/>
                <a:buChar char="■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marR="0" indent="-18097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-"/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5963" marR="0" indent="-179388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-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20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12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03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lnSpc>
                  <a:spcPct val="180000"/>
                </a:lnSpc>
                <a:buClr>
                  <a:srgbClr val="002060"/>
                </a:buClr>
                <a:buNone/>
                <a:defRPr/>
              </a:pPr>
              <a:r>
                <a:rPr lang="ko-KR" altLang="en-US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어떻게 </a:t>
              </a:r>
              <a:r>
                <a:rPr lang="en-US" altLang="ko-KR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Multi-Core</a:t>
              </a:r>
              <a:r>
                <a:rPr lang="ko-KR" altLang="en-US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를 사용할 것인가</a:t>
              </a:r>
              <a:r>
                <a:rPr lang="en-US" altLang="ko-KR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?</a:t>
              </a:r>
            </a:p>
          </p:txBody>
        </p:sp>
        <p:sp>
          <p:nvSpPr>
            <p:cNvPr id="13" name="텍스트 개체 틀 2"/>
            <p:cNvSpPr txBox="1">
              <a:spLocks/>
            </p:cNvSpPr>
            <p:nvPr/>
          </p:nvSpPr>
          <p:spPr>
            <a:xfrm>
              <a:off x="8354226" y="3936247"/>
              <a:ext cx="3558987" cy="6738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txBody>
            <a:bodyPr vert="horz" wrap="none" lIns="91440" tIns="45720" rIns="91440" bIns="45720" rtlCol="0" anchor="ctr" anchorCtr="0">
              <a:noAutofit/>
            </a:bodyPr>
            <a:lstStyle>
              <a:lvl1pPr marL="263525" marR="0" indent="-2635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99"/>
                </a:buClr>
                <a:buSzTx/>
                <a:buFont typeface="Arial" panose="020B0604020202020204" pitchFamily="34" charset="0"/>
                <a:buChar char="■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marR="0" indent="-18097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-"/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5963" marR="0" indent="-179388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-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20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12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03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lnSpc>
                  <a:spcPct val="180000"/>
                </a:lnSpc>
                <a:buClr>
                  <a:srgbClr val="002060"/>
                </a:buClr>
                <a:buNone/>
                <a:defRPr/>
              </a:pPr>
              <a:r>
                <a:rPr lang="en-US" altLang="ko-KR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Risk </a:t>
              </a:r>
              <a:r>
                <a:rPr lang="ko-KR" altLang="en-US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보완은 어떻게 할 것인가</a:t>
              </a:r>
              <a:r>
                <a:rPr lang="en-US" altLang="ko-KR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?</a:t>
              </a: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4123921" y="3207528"/>
              <a:ext cx="405499" cy="402148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417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D. </a:t>
            </a:r>
            <a:r>
              <a:rPr lang="ko-KR" altLang="en-US" sz="3600" dirty="0" smtClean="0"/>
              <a:t>후보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구조</a:t>
            </a:r>
            <a:endParaRPr lang="ko-KR" altLang="en-US" sz="36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625" y="1209970"/>
            <a:ext cx="6104922" cy="559560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928052" y="915284"/>
            <a:ext cx="6910883" cy="4645776"/>
            <a:chOff x="2928052" y="915284"/>
            <a:chExt cx="6910883" cy="4645776"/>
          </a:xfrm>
        </p:grpSpPr>
        <p:sp>
          <p:nvSpPr>
            <p:cNvPr id="18" name="자유형 17"/>
            <p:cNvSpPr/>
            <p:nvPr/>
          </p:nvSpPr>
          <p:spPr>
            <a:xfrm>
              <a:off x="2928052" y="915284"/>
              <a:ext cx="6910883" cy="4645776"/>
            </a:xfrm>
            <a:custGeom>
              <a:avLst/>
              <a:gdLst>
                <a:gd name="connsiteX0" fmla="*/ 1411035 w 6910883"/>
                <a:gd name="connsiteY0" fmla="*/ 2285116 h 4645776"/>
                <a:gd name="connsiteX1" fmla="*/ 1436914 w 6910883"/>
                <a:gd name="connsiteY1" fmla="*/ 4131169 h 4645776"/>
                <a:gd name="connsiteX2" fmla="*/ 6250454 w 6910883"/>
                <a:gd name="connsiteY2" fmla="*/ 4320950 h 4645776"/>
                <a:gd name="connsiteX3" fmla="*/ 6215948 w 6910883"/>
                <a:gd name="connsiteY3" fmla="*/ 111259 h 4645776"/>
                <a:gd name="connsiteX4" fmla="*/ 203337 w 6910883"/>
                <a:gd name="connsiteY4" fmla="*/ 1310331 h 4645776"/>
                <a:gd name="connsiteX5" fmla="*/ 1411035 w 6910883"/>
                <a:gd name="connsiteY5" fmla="*/ 2285116 h 464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10883" h="4645776">
                  <a:moveTo>
                    <a:pt x="1411035" y="2285116"/>
                  </a:moveTo>
                  <a:cubicBezTo>
                    <a:pt x="1616631" y="2755255"/>
                    <a:pt x="630344" y="3791863"/>
                    <a:pt x="1436914" y="4131169"/>
                  </a:cubicBezTo>
                  <a:cubicBezTo>
                    <a:pt x="2243484" y="4470475"/>
                    <a:pt x="5453948" y="4990935"/>
                    <a:pt x="6250454" y="4320950"/>
                  </a:cubicBezTo>
                  <a:cubicBezTo>
                    <a:pt x="7046960" y="3650965"/>
                    <a:pt x="7223801" y="613029"/>
                    <a:pt x="6215948" y="111259"/>
                  </a:cubicBezTo>
                  <a:cubicBezTo>
                    <a:pt x="5208095" y="-390511"/>
                    <a:pt x="1002718" y="946584"/>
                    <a:pt x="203337" y="1310331"/>
                  </a:cubicBezTo>
                  <a:cubicBezTo>
                    <a:pt x="-596044" y="1674078"/>
                    <a:pt x="1205439" y="1814977"/>
                    <a:pt x="1411035" y="2285116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06459" y="1772886"/>
              <a:ext cx="2060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Multi-Core </a:t>
              </a:r>
              <a:r>
                <a:rPr lang="ko-KR" altLang="en-US" b="1" dirty="0" smtClean="0">
                  <a:solidFill>
                    <a:srgbClr val="FF0000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병렬화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606459" y="3546107"/>
              <a:ext cx="16249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FF0000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어떻게 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Multi-Core</a:t>
              </a:r>
              <a:r>
                <a:rPr lang="ko-KR" altLang="en-US" sz="1200" b="1" dirty="0" smtClean="0">
                  <a:solidFill>
                    <a:srgbClr val="FF0000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를 </a:t>
              </a:r>
              <a:endParaRPr lang="en-US" altLang="ko-KR" sz="1200" b="1" dirty="0" smtClean="0">
                <a:solidFill>
                  <a:srgbClr val="FF0000"/>
                </a:solidFill>
                <a:latin typeface="맑은 고딕" panose="020F0302020204030204"/>
                <a:ea typeface="삼성긴고딕 Regular" panose="020B0600000101010101" pitchFamily="50" charset="-127"/>
              </a:endParaRPr>
            </a:p>
            <a:p>
              <a:pPr algn="ctr"/>
              <a:r>
                <a:rPr lang="ko-KR" altLang="en-US" sz="1200" b="1" dirty="0" smtClean="0">
                  <a:solidFill>
                    <a:srgbClr val="FF0000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사용할 것인가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?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257296" y="1370562"/>
              <a:ext cx="17756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FF0000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Core</a:t>
              </a:r>
              <a:r>
                <a:rPr lang="ko-KR" altLang="en-US" sz="1200" b="1" dirty="0" smtClean="0">
                  <a:solidFill>
                    <a:srgbClr val="FF0000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간의 데이터 전송은 </a:t>
              </a:r>
              <a:endParaRPr lang="en-US" altLang="ko-KR" sz="1200" b="1" dirty="0" smtClean="0">
                <a:solidFill>
                  <a:srgbClr val="FF0000"/>
                </a:solidFill>
                <a:latin typeface="맑은 고딕" panose="020F0302020204030204"/>
                <a:ea typeface="삼성긴고딕 Regular" panose="020B0600000101010101" pitchFamily="50" charset="-127"/>
              </a:endParaRPr>
            </a:p>
            <a:p>
              <a:pPr algn="ctr"/>
              <a:r>
                <a:rPr lang="ko-KR" altLang="en-US" sz="1200" b="1" dirty="0" smtClean="0">
                  <a:solidFill>
                    <a:srgbClr val="FF0000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어떻게 할 것인가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?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305156" y="2279522"/>
              <a:ext cx="21162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FF0000"/>
                  </a:solidFill>
                </a:rPr>
                <a:t>어떤 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Task</a:t>
              </a:r>
              <a:r>
                <a:rPr lang="ko-KR" altLang="en-US" sz="1200" b="1" dirty="0" smtClean="0">
                  <a:solidFill>
                    <a:srgbClr val="FF0000"/>
                  </a:solidFill>
                </a:rPr>
                <a:t>를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sz="1200" b="1" dirty="0" smtClean="0">
                  <a:solidFill>
                    <a:srgbClr val="FF0000"/>
                  </a:solidFill>
                </a:rPr>
                <a:t>분배할 것인가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?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266235" y="2970016"/>
              <a:ext cx="21940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FF0000"/>
                  </a:solidFill>
                </a:rPr>
                <a:t>몇 개 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Core</a:t>
              </a:r>
              <a:r>
                <a:rPr lang="ko-KR" altLang="en-US" sz="1200" b="1" dirty="0" smtClean="0">
                  <a:solidFill>
                    <a:srgbClr val="FF0000"/>
                  </a:solidFill>
                </a:rPr>
                <a:t>를 사용할 것인가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?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079866" y="3575044"/>
              <a:ext cx="26868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FF0000"/>
                  </a:solidFill>
                </a:rPr>
                <a:t>Task </a:t>
              </a:r>
              <a:r>
                <a:rPr lang="ko-KR" altLang="en-US" sz="1200" b="1" dirty="0" smtClean="0">
                  <a:solidFill>
                    <a:srgbClr val="FF0000"/>
                  </a:solidFill>
                </a:rPr>
                <a:t>배분은 어떤 순서로 할 것인가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?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257296" y="4299338"/>
              <a:ext cx="18020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FF0000"/>
                  </a:solidFill>
                </a:rPr>
                <a:t>Task </a:t>
              </a:r>
              <a:r>
                <a:rPr lang="ko-KR" altLang="en-US" sz="1200" b="1" dirty="0" smtClean="0">
                  <a:solidFill>
                    <a:srgbClr val="FF0000"/>
                  </a:solidFill>
                </a:rPr>
                <a:t>배분은 </a:t>
              </a:r>
              <a:endParaRPr lang="en-US" altLang="ko-KR" sz="12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rgbClr val="FF0000"/>
                  </a:solidFill>
                </a:rPr>
                <a:t>어떤 순서로 할 것인가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?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783475" y="2428135"/>
              <a:ext cx="23086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FF0000"/>
                  </a:solidFill>
                </a:rPr>
                <a:t>Risk </a:t>
              </a:r>
              <a:r>
                <a:rPr lang="ko-KR" altLang="en-US" sz="1200" b="1" dirty="0" smtClean="0">
                  <a:solidFill>
                    <a:srgbClr val="FF0000"/>
                  </a:solidFill>
                </a:rPr>
                <a:t>보완을 어떻게 할 것인가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?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080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9416" y="-115593"/>
            <a:ext cx="8203399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Multi-Core </a:t>
            </a:r>
            <a:r>
              <a:rPr lang="ko-KR" altLang="en-US" sz="3600" dirty="0" smtClean="0"/>
              <a:t>병렬화</a:t>
            </a:r>
            <a:endParaRPr lang="ko-KR" altLang="en-US" sz="3600" dirty="0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379485" y="1322453"/>
            <a:ext cx="10243062" cy="176408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263525" marR="0" indent="-2635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99"/>
              </a:buClr>
              <a:buSzTx/>
              <a:buFont typeface="Arial" panose="020B0604020202020204" pitchFamily="34" charset="0"/>
              <a:buChar char="■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marR="0" indent="-1809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963" marR="0" indent="-17938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marR="0" lvl="0" indent="-263525" algn="l" defTabSz="914400" rtl="0" eaLnBrk="1" fontAlgn="auto" latinLnBrk="1" hangingPunct="1">
              <a:lnSpc>
                <a:spcPct val="18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어떻게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Multi-Core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를 사용할 것인가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8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  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→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Client-Server Style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→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(Client Core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병목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)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→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Dispatcher Core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추가 도입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삼성긴고딕 Regular" panose="020B0600000101010101" pitchFamily="50" charset="-127"/>
              <a:cs typeface="+mn-cs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26222" y="3489356"/>
            <a:ext cx="2887328" cy="467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1" indent="0" algn="l" defTabSz="914400" rtl="0" eaLnBrk="1" fontAlgn="auto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*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서버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총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 CPU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코어 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: 48 ~ 80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anose="020F0302020204030204"/>
              <a:ea typeface="삼성긴고딕 Regular" panose="020B0600000101010101" pitchFamily="50" charset="-127"/>
              <a:cs typeface="+mn-cs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646373" y="4156894"/>
            <a:ext cx="1119710" cy="1077013"/>
            <a:chOff x="1022523" y="2079161"/>
            <a:chExt cx="1017918" cy="890093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D66073FE-7485-41D1-8333-5B22FBA69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2523" y="2079161"/>
              <a:ext cx="1017918" cy="890093"/>
            </a:xfrm>
            <a:prstGeom prst="rect">
              <a:avLst/>
            </a:prstGeom>
          </p:spPr>
        </p:pic>
        <p:sp>
          <p:nvSpPr>
            <p:cNvPr id="68" name="직사각형 67"/>
            <p:cNvSpPr/>
            <p:nvPr/>
          </p:nvSpPr>
          <p:spPr>
            <a:xfrm>
              <a:off x="1241259" y="2325226"/>
              <a:ext cx="616380" cy="397962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CLIENT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CORE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6042806" y="4102720"/>
            <a:ext cx="1119710" cy="1077013"/>
            <a:chOff x="3064151" y="2079161"/>
            <a:chExt cx="1017918" cy="890093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66073FE-7485-41D1-8333-5B22FBA69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4151" y="2079161"/>
              <a:ext cx="1017918" cy="890093"/>
            </a:xfrm>
            <a:prstGeom prst="rect">
              <a:avLst/>
            </a:prstGeom>
          </p:spPr>
        </p:pic>
        <p:sp>
          <p:nvSpPr>
            <p:cNvPr id="71" name="직사각형 70"/>
            <p:cNvSpPr/>
            <p:nvPr/>
          </p:nvSpPr>
          <p:spPr>
            <a:xfrm>
              <a:off x="3282887" y="2325226"/>
              <a:ext cx="616380" cy="397962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SERVER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CORE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9729718" y="4102717"/>
            <a:ext cx="1119710" cy="1077013"/>
            <a:chOff x="3064151" y="2079161"/>
            <a:chExt cx="1017918" cy="890093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D66073FE-7485-41D1-8333-5B22FBA69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4151" y="2079161"/>
              <a:ext cx="1017918" cy="890093"/>
            </a:xfrm>
            <a:prstGeom prst="rect">
              <a:avLst/>
            </a:prstGeom>
          </p:spPr>
        </p:pic>
        <p:sp>
          <p:nvSpPr>
            <p:cNvPr id="74" name="직사각형 73"/>
            <p:cNvSpPr/>
            <p:nvPr/>
          </p:nvSpPr>
          <p:spPr>
            <a:xfrm>
              <a:off x="3282887" y="2325226"/>
              <a:ext cx="616380" cy="397962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SERVER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CORE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7271776" y="4102718"/>
            <a:ext cx="1119710" cy="1077013"/>
            <a:chOff x="3064151" y="2079161"/>
            <a:chExt cx="1017918" cy="890093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D66073FE-7485-41D1-8333-5B22FBA69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4151" y="2079161"/>
              <a:ext cx="1017918" cy="890093"/>
            </a:xfrm>
            <a:prstGeom prst="rect">
              <a:avLst/>
            </a:prstGeom>
          </p:spPr>
        </p:pic>
        <p:sp>
          <p:nvSpPr>
            <p:cNvPr id="77" name="직사각형 76"/>
            <p:cNvSpPr/>
            <p:nvPr/>
          </p:nvSpPr>
          <p:spPr>
            <a:xfrm>
              <a:off x="3282887" y="2325226"/>
              <a:ext cx="616380" cy="397962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SERVER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CORE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8500747" y="4102718"/>
            <a:ext cx="1119710" cy="1077013"/>
            <a:chOff x="3064151" y="2079161"/>
            <a:chExt cx="1017918" cy="890093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D66073FE-7485-41D1-8333-5B22FBA69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4151" y="2079161"/>
              <a:ext cx="1017918" cy="890093"/>
            </a:xfrm>
            <a:prstGeom prst="rect">
              <a:avLst/>
            </a:prstGeom>
          </p:spPr>
        </p:pic>
        <p:sp>
          <p:nvSpPr>
            <p:cNvPr id="80" name="직사각형 79"/>
            <p:cNvSpPr/>
            <p:nvPr/>
          </p:nvSpPr>
          <p:spPr>
            <a:xfrm>
              <a:off x="3282887" y="2325226"/>
              <a:ext cx="616380" cy="397962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SERVER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CORE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133415" y="5639264"/>
            <a:ext cx="1641988" cy="279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삼성긴고딕 Regular" panose="020B0600000101010101" pitchFamily="50" charset="-127"/>
                <a:cs typeface="+mn-cs"/>
              </a:rPr>
              <a:t>Task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삼성긴고딕 Regular" panose="020B0600000101010101" pitchFamily="50" charset="-127"/>
                <a:cs typeface="+mn-cs"/>
              </a:rPr>
              <a:t>수행 요청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삼성긴고딕 Regular" panose="020B0600000101010101" pitchFamily="50" charset="-127"/>
                <a:cs typeface="+mn-cs"/>
              </a:rPr>
              <a:t>/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삼성긴고딕 Regular" panose="020B0600000101010101" pitchFamily="50" charset="-127"/>
                <a:cs typeface="+mn-cs"/>
              </a:rPr>
              <a:t>결과 리턴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80946" y="4279222"/>
            <a:ext cx="820289" cy="279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삼성긴고딕 Regular" panose="020B0600000101010101" pitchFamily="50" charset="-127"/>
                <a:cs typeface="+mn-cs"/>
              </a:rPr>
              <a:t>서비스 등록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3344704" y="4163553"/>
            <a:ext cx="1119710" cy="1077013"/>
            <a:chOff x="1022523" y="2079161"/>
            <a:chExt cx="1017918" cy="890093"/>
          </a:xfrm>
        </p:grpSpPr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D66073FE-7485-41D1-8333-5B22FBA69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2523" y="2079161"/>
              <a:ext cx="1017918" cy="890093"/>
            </a:xfrm>
            <a:prstGeom prst="rect">
              <a:avLst/>
            </a:prstGeom>
          </p:spPr>
        </p:pic>
        <p:sp>
          <p:nvSpPr>
            <p:cNvPr id="89" name="직사각형 88"/>
            <p:cNvSpPr/>
            <p:nvPr/>
          </p:nvSpPr>
          <p:spPr>
            <a:xfrm>
              <a:off x="1241259" y="2325226"/>
              <a:ext cx="616380" cy="397962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DISPATCHER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CORE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90" name="직선 화살표 연결선 89"/>
          <p:cNvCxnSpPr/>
          <p:nvPr/>
        </p:nvCxnSpPr>
        <p:spPr>
          <a:xfrm flipH="1">
            <a:off x="4748114" y="4695401"/>
            <a:ext cx="108676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4811974" y="4778147"/>
            <a:ext cx="1093601" cy="279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삼성긴고딕 Regular" panose="020B0600000101010101" pitchFamily="50" charset="-127"/>
                <a:cs typeface="+mn-cs"/>
              </a:rPr>
              <a:t>서비스 동적 할당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 flipH="1">
            <a:off x="4747705" y="4597619"/>
            <a:ext cx="108676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1943771" y="4924486"/>
            <a:ext cx="1419812" cy="279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삼성긴고딕 Regular" panose="020B0600000101010101" pitchFamily="50" charset="-127"/>
                <a:cs typeface="+mn-cs"/>
              </a:rPr>
              <a:t>Server Core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삼성긴고딕 Regular" panose="020B0600000101010101" pitchFamily="50" charset="-127"/>
                <a:cs typeface="+mn-cs"/>
              </a:rPr>
              <a:t>할당 요청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2046209" y="4734372"/>
            <a:ext cx="108676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2280562" y="4279222"/>
            <a:ext cx="746230" cy="279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삼성긴고딕 Regular" panose="020B0600000101010101" pitchFamily="50" charset="-127"/>
                <a:cs typeface="+mn-cs"/>
              </a:rPr>
              <a:t>Core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삼성긴고딕 Regular" panose="020B0600000101010101" pitchFamily="50" charset="-127"/>
                <a:cs typeface="+mn-cs"/>
              </a:rPr>
              <a:t>할당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 flipH="1">
            <a:off x="2045799" y="4636591"/>
            <a:ext cx="108676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67" idx="2"/>
            <a:endCxn id="70" idx="2"/>
          </p:cNvCxnSpPr>
          <p:nvPr/>
        </p:nvCxnSpPr>
        <p:spPr>
          <a:xfrm rot="5400000" flipH="1" flipV="1">
            <a:off x="3877357" y="2508603"/>
            <a:ext cx="54174" cy="5396433"/>
          </a:xfrm>
          <a:prstGeom prst="bentConnector3">
            <a:avLst>
              <a:gd name="adj1" fmla="val -4219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67" idx="2"/>
            <a:endCxn id="76" idx="2"/>
          </p:cNvCxnSpPr>
          <p:nvPr/>
        </p:nvCxnSpPr>
        <p:spPr>
          <a:xfrm rot="5400000" flipH="1" flipV="1">
            <a:off x="4491841" y="1894117"/>
            <a:ext cx="54176" cy="6625403"/>
          </a:xfrm>
          <a:prstGeom prst="bentConnector3">
            <a:avLst>
              <a:gd name="adj1" fmla="val -4219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67" idx="2"/>
            <a:endCxn id="79" idx="2"/>
          </p:cNvCxnSpPr>
          <p:nvPr/>
        </p:nvCxnSpPr>
        <p:spPr>
          <a:xfrm rot="5400000" flipH="1" flipV="1">
            <a:off x="5106327" y="1279632"/>
            <a:ext cx="54176" cy="7854374"/>
          </a:xfrm>
          <a:prstGeom prst="bentConnector3">
            <a:avLst>
              <a:gd name="adj1" fmla="val -4219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67" idx="2"/>
            <a:endCxn id="73" idx="2"/>
          </p:cNvCxnSpPr>
          <p:nvPr/>
        </p:nvCxnSpPr>
        <p:spPr>
          <a:xfrm rot="5400000" flipH="1" flipV="1">
            <a:off x="5720811" y="665146"/>
            <a:ext cx="54177" cy="9083345"/>
          </a:xfrm>
          <a:prstGeom prst="bentConnector3">
            <a:avLst>
              <a:gd name="adj1" fmla="val -4219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11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9416" y="-115593"/>
            <a:ext cx="8203399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Multi-Core </a:t>
            </a:r>
            <a:r>
              <a:rPr lang="ko-KR" altLang="en-US" sz="3600" dirty="0" smtClean="0"/>
              <a:t>병렬화</a:t>
            </a:r>
            <a:endParaRPr lang="ko-KR" altLang="en-US" sz="3600" dirty="0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522360" y="1452634"/>
            <a:ext cx="10243062" cy="188740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263525" marR="0" indent="-2635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99"/>
              </a:buClr>
              <a:buSzTx/>
              <a:buFont typeface="Arial" panose="020B0604020202020204" pitchFamily="34" charset="0"/>
              <a:buChar char="■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marR="0" indent="-1809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963" marR="0" indent="-17938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marR="0" lvl="0" indent="-263525" algn="l" defTabSz="914400" rtl="0" eaLnBrk="1" fontAlgn="auto" latinLnBrk="1" hangingPunct="1">
              <a:lnSpc>
                <a:spcPct val="18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어떤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Task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를 분배할 것인가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8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  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→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ASYNC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수행 가능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Task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Server Core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에 각각 할당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삼성긴고딕 Regular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8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       +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동일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Task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를 다수의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Server Core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에서 할당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Sharding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22063" y="3457735"/>
            <a:ext cx="461658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ASYNC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수행 가능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Task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Server Core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 특정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Task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수행할 동안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Client Core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 다른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Task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병렬적으로 수행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장치 접근이 필요한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Task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16345" y="3364911"/>
            <a:ext cx="4869447" cy="3098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180961" y="3346781"/>
            <a:ext cx="5078446" cy="3098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304665" y="3364911"/>
            <a:ext cx="46165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Sharding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Task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동일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Task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다수의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Server Core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 처리 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수행 시간이 오래 걸리는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Task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들 수행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1506924" y="5091021"/>
          <a:ext cx="3867590" cy="1170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530">
                  <a:extLst>
                    <a:ext uri="{9D8B030D-6E8A-4147-A177-3AD203B41FA5}">
                      <a16:colId xmlns:a16="http://schemas.microsoft.com/office/drawing/2014/main" val="1083361521"/>
                    </a:ext>
                  </a:extLst>
                </a:gridCol>
                <a:gridCol w="2294060">
                  <a:extLst>
                    <a:ext uri="{9D8B030D-6E8A-4147-A177-3AD203B41FA5}">
                      <a16:colId xmlns:a16="http://schemas.microsoft.com/office/drawing/2014/main" val="1578819343"/>
                    </a:ext>
                  </a:extLst>
                </a:gridCol>
              </a:tblGrid>
              <a:tr h="356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IO Device Manager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IO Device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입출력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504384"/>
                  </a:ext>
                </a:extLst>
              </a:tr>
              <a:tr h="356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Log Manager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로그 메시지 출력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95230"/>
                  </a:ext>
                </a:extLst>
              </a:tr>
              <a:tr h="356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Shell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Manager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Shell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진입 커맨드 입력 체크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Shell CMD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수행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283066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/>
          </p:nvPr>
        </p:nvGraphicFramePr>
        <p:xfrm>
          <a:off x="6862399" y="4885312"/>
          <a:ext cx="3903023" cy="1376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963">
                  <a:extLst>
                    <a:ext uri="{9D8B030D-6E8A-4147-A177-3AD203B41FA5}">
                      <a16:colId xmlns:a16="http://schemas.microsoft.com/office/drawing/2014/main" val="1083361521"/>
                    </a:ext>
                  </a:extLst>
                </a:gridCol>
                <a:gridCol w="2294060">
                  <a:extLst>
                    <a:ext uri="{9D8B030D-6E8A-4147-A177-3AD203B41FA5}">
                      <a16:colId xmlns:a16="http://schemas.microsoft.com/office/drawing/2014/main" val="1578819343"/>
                    </a:ext>
                  </a:extLst>
                </a:gridCol>
              </a:tblGrid>
              <a:tr h="356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Kernel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Loader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Storage IO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504384"/>
                  </a:ext>
                </a:extLst>
              </a:tr>
              <a:tr h="356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Filesystem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Traverser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로그 메시지 출력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95230"/>
                  </a:ext>
                </a:extLst>
              </a:tr>
              <a:tr h="356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Kernel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Inspector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커널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변조 체크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283066"/>
                  </a:ext>
                </a:extLst>
              </a:tr>
              <a:tr h="306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Decompressor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커널 압축 해제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32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272808" cy="63408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755576" y="1214422"/>
            <a:ext cx="7776864" cy="5166906"/>
          </a:xfrm>
        </p:spPr>
        <p:txBody>
          <a:bodyPr/>
          <a:lstStyle/>
          <a:p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en-US" altLang="ko-KR" dirty="0" smtClean="0"/>
              <a:t>AA </a:t>
            </a:r>
            <a:r>
              <a:rPr lang="ko-KR" altLang="en-US" dirty="0" smtClean="0"/>
              <a:t>과정 복기 </a:t>
            </a:r>
            <a:endParaRPr lang="en-US" altLang="ko-KR" dirty="0" smtClean="0"/>
          </a:p>
          <a:p>
            <a:r>
              <a:rPr lang="ko-KR" altLang="en-US" dirty="0" smtClean="0"/>
              <a:t>과제 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 설계서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Final Report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면접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0798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9416" y="-115593"/>
            <a:ext cx="8203399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Multi-Core </a:t>
            </a:r>
            <a:r>
              <a:rPr lang="ko-KR" altLang="en-US" sz="3600" dirty="0" smtClean="0"/>
              <a:t>병렬화</a:t>
            </a:r>
            <a:endParaRPr lang="ko-KR" altLang="en-US" sz="3600" dirty="0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522360" y="1452634"/>
            <a:ext cx="10243062" cy="188740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263525" marR="0" indent="-2635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99"/>
              </a:buClr>
              <a:buSzTx/>
              <a:buFont typeface="Arial" panose="020B0604020202020204" pitchFamily="34" charset="0"/>
              <a:buChar char="■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marR="0" indent="-1809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963" marR="0" indent="-17938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marR="0" lvl="0" indent="-263525" algn="l" defTabSz="914400" rtl="0" eaLnBrk="1" fontAlgn="auto" latinLnBrk="1" hangingPunct="1">
              <a:lnSpc>
                <a:spcPct val="18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몇 개의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Core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를 사용할 것인가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8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  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→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Client Core 1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개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, Dispatcher Core 1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개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, ASYNC Task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수행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Core 3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개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삼성긴고딕 Regular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8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  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→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Sharding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 Core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는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??</a:t>
            </a:r>
          </a:p>
          <a:p>
            <a:pPr marL="0" marR="0" lvl="0" indent="0" algn="l" defTabSz="914400" rtl="0" eaLnBrk="1" fontAlgn="auto" latinLnBrk="1" hangingPunct="1">
              <a:lnSpc>
                <a:spcPct val="18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        </a:t>
            </a:r>
          </a:p>
          <a:p>
            <a:pPr marL="0" marR="0" lvl="0" indent="0" algn="l" defTabSz="914400" rtl="0" eaLnBrk="1" fontAlgn="auto" latinLnBrk="1" hangingPunct="1">
              <a:lnSpc>
                <a:spcPct val="18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삼성긴고딕 Regular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8967" y="3494698"/>
            <a:ext cx="4957063" cy="2769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Q. Task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들 간의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Core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개수는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- Task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간의 수행 시간 차이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존재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하나의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Task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Sharding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구간은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-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구간별 균등 배분 경우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특정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Core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병목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하나의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Task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 수행해야할 작업량이 변경되면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ex)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커널 이미지 크기 변경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Q. Core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배분을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Static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하게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 Dynamic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하게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- Task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수행이 끝난 유휴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활용 방안은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739111" y="4410124"/>
            <a:ext cx="537663" cy="492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89856" y="3494698"/>
            <a:ext cx="4440959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Task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Unit Operation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샤딩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Server Core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Pool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관리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Dispatcher Core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Client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요청이 있을 때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Pool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 할당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6296058" y="5110525"/>
            <a:ext cx="5669715" cy="1572858"/>
            <a:chOff x="5308086" y="5152463"/>
            <a:chExt cx="5669715" cy="157285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8086" y="5632596"/>
              <a:ext cx="927075" cy="891806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4550" y="5632596"/>
              <a:ext cx="922037" cy="891806"/>
            </a:xfrm>
            <a:prstGeom prst="rect">
              <a:avLst/>
            </a:prstGeom>
          </p:spPr>
        </p:pic>
        <p:cxnSp>
          <p:nvCxnSpPr>
            <p:cNvPr id="55" name="직선 화살표 연결선 54"/>
            <p:cNvCxnSpPr/>
            <p:nvPr/>
          </p:nvCxnSpPr>
          <p:spPr>
            <a:xfrm flipH="1">
              <a:off x="6318717" y="6037723"/>
              <a:ext cx="742277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/>
            <p:cNvSpPr/>
            <p:nvPr/>
          </p:nvSpPr>
          <p:spPr>
            <a:xfrm>
              <a:off x="6288162" y="6095262"/>
              <a:ext cx="7360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삼성긴고딕 Regular" panose="020B0600000101010101" pitchFamily="50" charset="-127"/>
                  <a:cs typeface="+mn-cs"/>
                </a:rPr>
                <a:t>커널 파일 </a:t>
              </a:r>
              <a:endPara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삼성긴고딕 Regular" panose="020B0600000101010101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삼성긴고딕 Regular" panose="020B0600000101010101" pitchFamily="50" charset="-127"/>
                  <a:cs typeface="+mn-cs"/>
                </a:rPr>
                <a:t>리드 요청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 flipH="1">
              <a:off x="8168059" y="6078499"/>
              <a:ext cx="1091549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9347829" y="5204622"/>
              <a:ext cx="1629972" cy="1520699"/>
              <a:chOff x="10225698" y="5265186"/>
              <a:chExt cx="1629972" cy="1520699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05061" y="5366941"/>
                <a:ext cx="575641" cy="553741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17965" y="5366940"/>
                <a:ext cx="575641" cy="553741"/>
              </a:xfrm>
              <a:prstGeom prst="rect">
                <a:avLst/>
              </a:prstGeom>
            </p:spPr>
          </p:pic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05441" y="5941632"/>
                <a:ext cx="575641" cy="553741"/>
              </a:xfrm>
              <a:prstGeom prst="rect">
                <a:avLst/>
              </a:prstGeom>
            </p:spPr>
          </p:pic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18345" y="5941631"/>
                <a:ext cx="575641" cy="553741"/>
              </a:xfrm>
              <a:prstGeom prst="rect">
                <a:avLst/>
              </a:prstGeom>
            </p:spPr>
          </p:pic>
          <p:sp>
            <p:nvSpPr>
              <p:cNvPr id="19" name="모서리가 둥근 직사각형 18"/>
              <p:cNvSpPr/>
              <p:nvPr/>
            </p:nvSpPr>
            <p:spPr>
              <a:xfrm>
                <a:off x="10225698" y="5265186"/>
                <a:ext cx="1629972" cy="152069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10481795" y="6517519"/>
                <a:ext cx="121219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삼성긴고딕 Regular" panose="020B0600000101010101" pitchFamily="50" charset="-127"/>
                    <a:cs typeface="+mn-cs"/>
                  </a:rPr>
                  <a:t>Server</a:t>
                </a:r>
                <a:r>
                  <a:rPr kumimoji="0" lang="ko-KR" alt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삼성긴고딕 Regular" panose="020B0600000101010101" pitchFamily="50" charset="-127"/>
                    <a:cs typeface="+mn-cs"/>
                  </a:rPr>
                  <a:t> </a:t>
                </a:r>
                <a:r>
                  <a:rPr kumimoji="0" lang="en-US" altLang="ko-KR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삼성긴고딕 Regular" panose="020B0600000101010101" pitchFamily="50" charset="-127"/>
                    <a:cs typeface="+mn-cs"/>
                  </a:rPr>
                  <a:t>Core Pool</a:t>
                </a:r>
                <a:endParaRPr kumimoji="0" lang="ko-KR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4" name="직사각형 63"/>
            <p:cNvSpPr/>
            <p:nvPr/>
          </p:nvSpPr>
          <p:spPr>
            <a:xfrm>
              <a:off x="7437248" y="5152463"/>
              <a:ext cx="125867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삼성긴고딕 Regular" panose="020B0600000101010101" pitchFamily="50" charset="-127"/>
                  <a:cs typeface="+mn-cs"/>
                </a:rPr>
                <a:t>256KB </a:t>
              </a:r>
              <a:r>
                <a:rPr kumimoji="0" lang="ko-KR" alt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삼성긴고딕 Regular" panose="020B0600000101010101" pitchFamily="50" charset="-127"/>
                  <a:cs typeface="+mn-cs"/>
                </a:rPr>
                <a:t>리드로 </a:t>
              </a:r>
              <a:r>
                <a:rPr kumimoji="0" lang="ko-KR" alt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샤딩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0" name="꺾인 연결선 49"/>
            <p:cNvCxnSpPr>
              <a:stCxn id="10" idx="3"/>
              <a:endCxn id="10" idx="0"/>
            </p:cNvCxnSpPr>
            <p:nvPr/>
          </p:nvCxnSpPr>
          <p:spPr>
            <a:xfrm flipH="1" flipV="1">
              <a:off x="7605569" y="5632596"/>
              <a:ext cx="461018" cy="445903"/>
            </a:xfrm>
            <a:prstGeom prst="bentConnector4">
              <a:avLst>
                <a:gd name="adj1" fmla="val -49586"/>
                <a:gd name="adj2" fmla="val 15126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8097110" y="6162377"/>
              <a:ext cx="11624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필요한</a:t>
              </a:r>
              <a:endPara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Server Core 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할당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67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9416" y="-115593"/>
            <a:ext cx="8203399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변경 용이성</a:t>
            </a:r>
            <a:endParaRPr lang="ko-KR" altLang="en-US" sz="3600" dirty="0"/>
          </a:p>
        </p:txBody>
      </p:sp>
      <p:pic>
        <p:nvPicPr>
          <p:cNvPr id="42" name="그림 4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427" y="1933147"/>
            <a:ext cx="5664200" cy="3311604"/>
          </a:xfrm>
          <a:prstGeom prst="rect">
            <a:avLst/>
          </a:prstGeom>
          <a:noFill/>
        </p:spPr>
      </p:pic>
      <p:grpSp>
        <p:nvGrpSpPr>
          <p:cNvPr id="4" name="그룹 3"/>
          <p:cNvGrpSpPr/>
          <p:nvPr/>
        </p:nvGrpSpPr>
        <p:grpSpPr>
          <a:xfrm>
            <a:off x="647637" y="1272219"/>
            <a:ext cx="4735789" cy="5355914"/>
            <a:chOff x="647637" y="1272219"/>
            <a:chExt cx="4735789" cy="5355914"/>
          </a:xfrm>
        </p:grpSpPr>
        <p:sp>
          <p:nvSpPr>
            <p:cNvPr id="36" name="텍스트 개체 틀 2"/>
            <p:cNvSpPr txBox="1">
              <a:spLocks/>
            </p:cNvSpPr>
            <p:nvPr/>
          </p:nvSpPr>
          <p:spPr>
            <a:xfrm>
              <a:off x="647638" y="1272219"/>
              <a:ext cx="4735788" cy="5062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txBody>
            <a:bodyPr vert="horz" wrap="none" lIns="91440" tIns="45720" rIns="91440" bIns="45720" rtlCol="0" anchor="ctr" anchorCtr="0">
              <a:noAutofit/>
            </a:bodyPr>
            <a:lstStyle>
              <a:lvl1pPr marL="263525" marR="0" indent="-2635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99"/>
                </a:buClr>
                <a:buSzTx/>
                <a:buFont typeface="Arial" panose="020B0604020202020204" pitchFamily="34" charset="0"/>
                <a:buChar char="■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marR="0" indent="-18097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-"/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5963" marR="0" indent="-179388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-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20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12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03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80000"/>
                </a:lnSpc>
                <a:buClr>
                  <a:srgbClr val="002060"/>
                </a:buClr>
                <a:defRPr/>
              </a:pPr>
              <a:r>
                <a:rPr lang="en-US" altLang="ko-KR" sz="1600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QA_02 </a:t>
              </a:r>
              <a:r>
                <a:rPr lang="ko-KR" altLang="en-US" sz="1600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스토리지 장치 추가에 따른 변경 용이성</a:t>
              </a:r>
              <a:endParaRPr lang="en-US" altLang="ko-KR" sz="1600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endParaRPr>
            </a:p>
          </p:txBody>
        </p:sp>
        <p:sp>
          <p:nvSpPr>
            <p:cNvPr id="38" name="텍스트 개체 틀 2"/>
            <p:cNvSpPr txBox="1">
              <a:spLocks/>
            </p:cNvSpPr>
            <p:nvPr/>
          </p:nvSpPr>
          <p:spPr>
            <a:xfrm>
              <a:off x="647637" y="2268179"/>
              <a:ext cx="4735789" cy="5062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txBody>
            <a:bodyPr vert="horz" wrap="none" lIns="91440" tIns="45720" rIns="91440" bIns="45720" rtlCol="0" anchor="ctr" anchorCtr="0">
              <a:noAutofit/>
            </a:bodyPr>
            <a:lstStyle>
              <a:lvl1pPr marL="263525" marR="0" indent="-2635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99"/>
                </a:buClr>
                <a:buSzTx/>
                <a:buFont typeface="Arial" panose="020B0604020202020204" pitchFamily="34" charset="0"/>
                <a:buChar char="■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marR="0" indent="-18097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-"/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5963" marR="0" indent="-179388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-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20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12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03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lnSpc>
                  <a:spcPct val="180000"/>
                </a:lnSpc>
                <a:buClr>
                  <a:srgbClr val="002060"/>
                </a:buClr>
                <a:buNone/>
                <a:defRPr/>
              </a:pPr>
              <a:r>
                <a:rPr lang="ko-KR" altLang="en-US" sz="1600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추상화 레벨 및 인터페이스 정의</a:t>
              </a:r>
              <a:endParaRPr lang="en-US" altLang="ko-KR" sz="1600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endParaRPr>
            </a:p>
          </p:txBody>
        </p:sp>
        <p:sp>
          <p:nvSpPr>
            <p:cNvPr id="39" name="오른쪽 화살표 38"/>
            <p:cNvSpPr/>
            <p:nvPr/>
          </p:nvSpPr>
          <p:spPr>
            <a:xfrm rot="5400000">
              <a:off x="2889640" y="1808611"/>
              <a:ext cx="251783" cy="442363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0" name="텍스트 개체 틀 2"/>
            <p:cNvSpPr txBox="1">
              <a:spLocks/>
            </p:cNvSpPr>
            <p:nvPr/>
          </p:nvSpPr>
          <p:spPr>
            <a:xfrm>
              <a:off x="647637" y="3251499"/>
              <a:ext cx="4735789" cy="5062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txBody>
            <a:bodyPr vert="horz" wrap="none" lIns="91440" tIns="45720" rIns="91440" bIns="45720" rtlCol="0" anchor="ctr" anchorCtr="0">
              <a:noAutofit/>
            </a:bodyPr>
            <a:lstStyle>
              <a:lvl1pPr marL="263525" marR="0" indent="-2635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99"/>
                </a:buClr>
                <a:buSzTx/>
                <a:buFont typeface="Arial" panose="020B0604020202020204" pitchFamily="34" charset="0"/>
                <a:buChar char="■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marR="0" indent="-18097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-"/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5963" marR="0" indent="-179388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-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20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12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03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lnSpc>
                  <a:spcPct val="180000"/>
                </a:lnSpc>
                <a:buClr>
                  <a:srgbClr val="002060"/>
                </a:buClr>
                <a:buNone/>
                <a:defRPr/>
              </a:pPr>
              <a:r>
                <a:rPr lang="en-US" altLang="ko-KR" sz="1600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Adapter Pattern </a:t>
              </a:r>
              <a:r>
                <a:rPr lang="ko-KR" altLang="en-US" sz="1600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적용</a:t>
              </a:r>
              <a:endParaRPr lang="en-US" altLang="ko-KR" sz="1600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endParaRPr>
            </a:p>
          </p:txBody>
        </p:sp>
        <p:sp>
          <p:nvSpPr>
            <p:cNvPr id="41" name="오른쪽 화살표 40"/>
            <p:cNvSpPr/>
            <p:nvPr/>
          </p:nvSpPr>
          <p:spPr>
            <a:xfrm rot="5400000">
              <a:off x="2889640" y="2809840"/>
              <a:ext cx="251783" cy="442363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3" name="텍스트 개체 틀 2"/>
            <p:cNvSpPr txBox="1">
              <a:spLocks/>
            </p:cNvSpPr>
            <p:nvPr/>
          </p:nvSpPr>
          <p:spPr>
            <a:xfrm>
              <a:off x="647637" y="4234819"/>
              <a:ext cx="4735789" cy="5062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txBody>
            <a:bodyPr vert="horz" wrap="none" lIns="91440" tIns="45720" rIns="91440" bIns="45720" rtlCol="0" anchor="ctr" anchorCtr="0">
              <a:noAutofit/>
            </a:bodyPr>
            <a:lstStyle>
              <a:lvl1pPr marL="263525" marR="0" indent="-2635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99"/>
                </a:buClr>
                <a:buSzTx/>
                <a:buFont typeface="Arial" panose="020B0604020202020204" pitchFamily="34" charset="0"/>
                <a:buChar char="■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marR="0" indent="-18097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-"/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5963" marR="0" indent="-179388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-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20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12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03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lnSpc>
                  <a:spcPct val="180000"/>
                </a:lnSpc>
                <a:buClr>
                  <a:srgbClr val="002060"/>
                </a:buClr>
                <a:buNone/>
                <a:defRPr/>
              </a:pPr>
              <a:r>
                <a:rPr lang="ko-KR" altLang="en-US" sz="1600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추가 추상화 장단점 분석</a:t>
              </a:r>
              <a:endParaRPr lang="en-US" altLang="ko-KR" sz="1600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 rot="5400000">
              <a:off x="2889640" y="3791853"/>
              <a:ext cx="251783" cy="442363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텍스트 개체 틀 2"/>
            <p:cNvSpPr txBox="1">
              <a:spLocks/>
            </p:cNvSpPr>
            <p:nvPr/>
          </p:nvSpPr>
          <p:spPr>
            <a:xfrm>
              <a:off x="647637" y="5184639"/>
              <a:ext cx="4735789" cy="5062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txBody>
            <a:bodyPr vert="horz" wrap="none" lIns="91440" tIns="45720" rIns="91440" bIns="45720" rtlCol="0" anchor="ctr" anchorCtr="0">
              <a:noAutofit/>
            </a:bodyPr>
            <a:lstStyle>
              <a:lvl1pPr marL="263525" marR="0" indent="-2635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99"/>
                </a:buClr>
                <a:buSzTx/>
                <a:buFont typeface="Arial" panose="020B0604020202020204" pitchFamily="34" charset="0"/>
                <a:buChar char="■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marR="0" indent="-18097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-"/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5963" marR="0" indent="-179388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-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20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12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03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lnSpc>
                  <a:spcPct val="180000"/>
                </a:lnSpc>
                <a:buClr>
                  <a:srgbClr val="002060"/>
                </a:buClr>
                <a:buNone/>
                <a:defRPr/>
              </a:pPr>
              <a:r>
                <a:rPr lang="en-US" altLang="ko-KR" sz="1600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DIP </a:t>
              </a:r>
              <a:r>
                <a:rPr lang="ko-KR" altLang="en-US" sz="1600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원칙 적용</a:t>
              </a:r>
              <a:endParaRPr lang="en-US" altLang="ko-KR" sz="1600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rot="5400000">
              <a:off x="2889640" y="4752824"/>
              <a:ext cx="251783" cy="442363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" name="텍스트 개체 틀 2"/>
            <p:cNvSpPr txBox="1">
              <a:spLocks/>
            </p:cNvSpPr>
            <p:nvPr/>
          </p:nvSpPr>
          <p:spPr>
            <a:xfrm>
              <a:off x="647637" y="6121882"/>
              <a:ext cx="4735789" cy="5062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txBody>
            <a:bodyPr vert="horz" wrap="none" lIns="91440" tIns="45720" rIns="91440" bIns="45720" rtlCol="0" anchor="ctr" anchorCtr="0">
              <a:noAutofit/>
            </a:bodyPr>
            <a:lstStyle>
              <a:lvl1pPr marL="263525" marR="0" indent="-2635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99"/>
                </a:buClr>
                <a:buSzTx/>
                <a:buFont typeface="Arial" panose="020B0604020202020204" pitchFamily="34" charset="0"/>
                <a:buChar char="■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marR="0" indent="-18097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-"/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5963" marR="0" indent="-179388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-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20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12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03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lnSpc>
                  <a:spcPct val="180000"/>
                </a:lnSpc>
                <a:buClr>
                  <a:srgbClr val="002060"/>
                </a:buClr>
                <a:buNone/>
                <a:defRPr/>
              </a:pPr>
              <a:r>
                <a:rPr lang="en-US" altLang="ko-KR" sz="1600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Work Assignment</a:t>
              </a:r>
              <a:r>
                <a:rPr lang="ko-KR" altLang="en-US" sz="1600" dirty="0" smtClean="0">
                  <a:solidFill>
                    <a:prstClr val="black"/>
                  </a:solidFill>
                  <a:latin typeface="맑은 고딕" panose="020F0302020204030204"/>
                  <a:ea typeface="삼성긴고딕 Regular" panose="020B0600000101010101" pitchFamily="50" charset="-127"/>
                </a:rPr>
                <a:t>에 반영</a:t>
              </a:r>
              <a:endParaRPr lang="en-US" altLang="ko-KR" sz="1600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endParaRPr>
            </a:p>
          </p:txBody>
        </p:sp>
        <p:sp>
          <p:nvSpPr>
            <p:cNvPr id="48" name="오른쪽 화살표 47"/>
            <p:cNvSpPr/>
            <p:nvPr/>
          </p:nvSpPr>
          <p:spPr>
            <a:xfrm rot="5400000">
              <a:off x="2889640" y="5702644"/>
              <a:ext cx="251783" cy="442363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184554" y="5574704"/>
            <a:ext cx="1766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dirty="0">
                <a:solidFill>
                  <a:prstClr val="black"/>
                </a:solidFill>
                <a:ea typeface="삼성긴고딕 Regular" panose="020B0600000101010101" pitchFamily="50" charset="-127"/>
              </a:rPr>
              <a:t>스토리지 장치 계층도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2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9246" y="-115593"/>
            <a:ext cx="9023739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E. </a:t>
            </a:r>
            <a:r>
              <a:rPr lang="ko-KR" altLang="en-US" sz="3600" dirty="0" smtClean="0"/>
              <a:t>후보 구조 평가</a:t>
            </a:r>
            <a:endParaRPr lang="ko-KR" altLang="en-US" sz="3600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522360" y="1452633"/>
            <a:ext cx="10243062" cy="486237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263525" marR="0" indent="-2635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99"/>
              </a:buClr>
              <a:buSzTx/>
              <a:buFont typeface="Arial" panose="020B0604020202020204" pitchFamily="34" charset="0"/>
              <a:buChar char="■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marR="0" indent="-1809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963" marR="0" indent="-17938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`</a:t>
            </a:r>
            <a:r>
              <a:rPr lang="ko-KR" altLang="en-US" dirty="0" err="1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답정너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‘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대신 솔직한 평가를 하자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!</a:t>
            </a:r>
          </a:p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후보 구조의 효과를 알 수 있는 요약 그림이 있으면 좋다</a:t>
            </a:r>
            <a:endParaRPr lang="en-US" altLang="ko-KR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endParaRPr lang="en-US" altLang="ko-KR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endParaRPr lang="en-US" altLang="ko-KR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196" y="1546806"/>
            <a:ext cx="6913613" cy="4973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686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368897" y="2579757"/>
            <a:ext cx="743762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 smtClean="0">
                <a:solidFill>
                  <a:srgbClr val="2F85EC"/>
                </a:solidFill>
                <a:latin typeface="맑은 고딕" panose="020F0302020204030204"/>
                <a:ea typeface="삼성긴고딕 Regular" panose="020B0600000101010101" charset="-127"/>
              </a:rPr>
              <a:t>Final Report </a:t>
            </a:r>
            <a:r>
              <a:rPr lang="ko-KR" altLang="en-US" sz="4800" b="1" dirty="0" smtClean="0">
                <a:solidFill>
                  <a:srgbClr val="2F85EC"/>
                </a:solidFill>
                <a:latin typeface="맑은 고딕" panose="020F0302020204030204"/>
                <a:ea typeface="삼성긴고딕 Regular" panose="020B0600000101010101" charset="-127"/>
              </a:rPr>
              <a:t>작성을 위한 </a:t>
            </a:r>
            <a:endParaRPr lang="en-US" altLang="ko-KR" sz="4800" b="1" dirty="0" smtClean="0">
              <a:solidFill>
                <a:srgbClr val="2F85EC"/>
              </a:solidFill>
              <a:latin typeface="맑은 고딕" panose="020F0302020204030204"/>
              <a:ea typeface="삼성긴고딕 Regular" panose="020B0600000101010101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1" i="0" u="none" strike="noStrike" kern="1200" cap="none" spc="0" normalizeH="0" baseline="0" noProof="0" dirty="0" smtClean="0">
              <a:ln>
                <a:noFill/>
              </a:ln>
              <a:solidFill>
                <a:srgbClr val="2F85EC"/>
              </a:solidFill>
              <a:effectLst/>
              <a:uLnTx/>
              <a:uFillTx/>
              <a:latin typeface="맑은 고딕" panose="020F0302020204030204"/>
              <a:ea typeface="삼성긴고딕 Regular" panose="020B0600000101010101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800" b="1" dirty="0" smtClean="0">
                <a:solidFill>
                  <a:srgbClr val="2F85EC"/>
                </a:solidFill>
                <a:latin typeface="맑은 고딕" panose="020F0302020204030204"/>
                <a:ea typeface="삼성긴고딕 Regular" panose="020B0600000101010101" charset="-127"/>
              </a:rPr>
              <a:t>벼락치기 </a:t>
            </a:r>
            <a:r>
              <a:rPr kumimoji="0" lang="ko-KR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F85EC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charset="-127"/>
                <a:cs typeface="+mn-cs"/>
              </a:rPr>
              <a:t>팁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2F85EC"/>
              </a:solidFill>
              <a:effectLst/>
              <a:uLnTx/>
              <a:uFillTx/>
              <a:latin typeface="맑은 고딕" panose="020F0302020204030204"/>
              <a:ea typeface="삼성긴고딕 Regular" panose="020B0600000101010101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08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65854" y="877848"/>
            <a:ext cx="9586873" cy="5107316"/>
            <a:chOff x="5643891" y="2346432"/>
            <a:chExt cx="6050305" cy="340403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43891" y="2346432"/>
              <a:ext cx="6050305" cy="3394795"/>
            </a:xfrm>
            <a:prstGeom prst="rect">
              <a:avLst/>
            </a:prstGeom>
          </p:spPr>
        </p:pic>
        <p:sp>
          <p:nvSpPr>
            <p:cNvPr id="5" name="오른쪽 화살표 4"/>
            <p:cNvSpPr/>
            <p:nvPr/>
          </p:nvSpPr>
          <p:spPr>
            <a:xfrm rot="10800000">
              <a:off x="8669043" y="3314234"/>
              <a:ext cx="421279" cy="25924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32648" y="3314234"/>
              <a:ext cx="21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내가 생각하는 위치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오른쪽 화살표 6"/>
            <p:cNvSpPr/>
            <p:nvPr/>
          </p:nvSpPr>
          <p:spPr>
            <a:xfrm rot="10800000">
              <a:off x="10302093" y="5381131"/>
              <a:ext cx="421279" cy="25924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742526" y="538113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현실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64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남은 일주일 동안</a:t>
            </a:r>
            <a:r>
              <a:rPr lang="en-US" altLang="ko-KR" sz="3600" dirty="0" smtClean="0"/>
              <a:t>...</a:t>
            </a:r>
            <a:endParaRPr lang="ko-KR" altLang="en-US" sz="3600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522360" y="1452633"/>
            <a:ext cx="10243062" cy="486237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263525" marR="0" indent="-2635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99"/>
              </a:buClr>
              <a:buSzTx/>
              <a:buFont typeface="Arial" panose="020B0604020202020204" pitchFamily="34" charset="0"/>
              <a:buChar char="■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marR="0" indent="-1809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963" marR="0" indent="-17938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할 수 있다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!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일주일은 생각보다 긴 시간이다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. </a:t>
            </a:r>
            <a:r>
              <a:rPr lang="en-US" altLang="ko-KR" sz="1200" dirty="0" smtClean="0">
                <a:solidFill>
                  <a:srgbClr val="00B0F0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(feat. Interim</a:t>
            </a:r>
            <a:r>
              <a:rPr lang="en-US" altLang="ko-KR" sz="1200" dirty="0">
                <a:solidFill>
                  <a:srgbClr val="00B0F0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: </a:t>
            </a:r>
            <a:r>
              <a:rPr lang="ko-KR" altLang="en-US" sz="1200" dirty="0">
                <a:solidFill>
                  <a:srgbClr val="00B0F0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꼴찌 → </a:t>
            </a:r>
            <a:r>
              <a:rPr lang="en-US" altLang="ko-KR" sz="1200" dirty="0">
                <a:solidFill>
                  <a:srgbClr val="00B0F0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Pre-final: </a:t>
            </a:r>
            <a:r>
              <a:rPr lang="ko-KR" altLang="en-US" sz="1200" dirty="0">
                <a:solidFill>
                  <a:srgbClr val="00B0F0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공동 꼴찌 </a:t>
            </a:r>
            <a:r>
              <a:rPr lang="ko-KR" altLang="en-US" sz="1200" dirty="0" smtClean="0">
                <a:solidFill>
                  <a:srgbClr val="00B0F0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→</a:t>
            </a:r>
            <a:r>
              <a:rPr lang="en-US" altLang="ko-KR" sz="1200" dirty="0">
                <a:solidFill>
                  <a:srgbClr val="00B0F0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rgbClr val="00B0F0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Final: BP </a:t>
            </a:r>
            <a:r>
              <a:rPr lang="ko-KR" altLang="en-US" sz="1200" dirty="0" smtClean="0">
                <a:solidFill>
                  <a:srgbClr val="00B0F0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선정</a:t>
            </a:r>
            <a:r>
              <a:rPr lang="en-US" altLang="ko-KR" sz="1200" dirty="0" smtClean="0">
                <a:solidFill>
                  <a:srgbClr val="00B0F0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)</a:t>
            </a:r>
            <a:endParaRPr lang="en-US" altLang="ko-KR" sz="1200" dirty="0">
              <a:solidFill>
                <a:srgbClr val="00B0F0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1">
              <a:lnSpc>
                <a:spcPct val="180000"/>
              </a:lnSpc>
              <a:buClr>
                <a:srgbClr val="002060"/>
              </a:buClr>
              <a:defRPr/>
            </a:pPr>
            <a:endParaRPr lang="en-US" altLang="ko-KR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err="1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기승전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‘</a:t>
            </a:r>
            <a:r>
              <a:rPr lang="ko-KR" altLang="en-US" dirty="0" err="1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후보구조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‘! </a:t>
            </a:r>
            <a:r>
              <a:rPr lang="ko-KR" altLang="en-US" dirty="0" err="1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조원들끼리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 후보 구조 도출에 집중하자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.</a:t>
            </a:r>
          </a:p>
          <a:p>
            <a:pPr lvl="1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동일한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QA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를 선정하고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,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 이를 나눠서 분석하자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.</a:t>
            </a:r>
          </a:p>
          <a:p>
            <a:pPr lvl="1">
              <a:lnSpc>
                <a:spcPct val="180000"/>
              </a:lnSpc>
              <a:buClr>
                <a:srgbClr val="002060"/>
              </a:buClr>
              <a:defRPr/>
            </a:pPr>
            <a:endParaRPr lang="en-US" altLang="ko-KR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err="1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후보구조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 분석은 면접 </a:t>
            </a:r>
            <a:r>
              <a:rPr lang="ko-KR" altLang="en-US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단골 질문</a:t>
            </a:r>
            <a:r>
              <a:rPr lang="en-US" altLang="ko-KR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! </a:t>
            </a:r>
            <a:r>
              <a:rPr lang="ko-KR" altLang="en-US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가장 잘된 사례를 준비해주자</a:t>
            </a:r>
            <a:r>
              <a:rPr lang="en-US" altLang="ko-KR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!</a:t>
            </a:r>
          </a:p>
          <a:p>
            <a:pPr lvl="1">
              <a:lnSpc>
                <a:spcPct val="180000"/>
              </a:lnSpc>
              <a:buClr>
                <a:srgbClr val="002060"/>
              </a:buClr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Ex)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하나의 후보 구조를 선택하면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품질 속성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A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는 좋아지지만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품질 속성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B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는 나빠짐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. </a:t>
            </a:r>
          </a:p>
          <a:p>
            <a:pPr marL="179025" lvl="1" indent="0">
              <a:lnSpc>
                <a:spcPct val="180000"/>
              </a:lnSpc>
              <a:buClr>
                <a:srgbClr val="002060"/>
              </a:buClr>
              <a:buNone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      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그럼에도 불구하고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~~~~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 이유로 해당 후보 구조를 채택함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.</a:t>
            </a:r>
            <a:endParaRPr lang="en-US" altLang="ko-KR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72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기 승 전 </a:t>
            </a:r>
            <a:r>
              <a:rPr lang="en-US" altLang="ko-KR" sz="3600" dirty="0" smtClean="0"/>
              <a:t>`</a:t>
            </a:r>
            <a:r>
              <a:rPr lang="ko-KR" altLang="en-US" sz="3600" dirty="0" err="1" smtClean="0"/>
              <a:t>후보구조</a:t>
            </a:r>
            <a:r>
              <a:rPr lang="en-US" altLang="ko-KR" sz="3600" dirty="0" smtClean="0"/>
              <a:t>＇</a:t>
            </a:r>
            <a:endParaRPr lang="ko-KR" altLang="en-US" sz="3600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522360" y="1452634"/>
            <a:ext cx="10243062" cy="47652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263525" marR="0" indent="-2635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99"/>
              </a:buClr>
              <a:buSzTx/>
              <a:buFont typeface="Arial" panose="020B0604020202020204" pitchFamily="34" charset="0"/>
              <a:buChar char="■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marR="0" indent="-1809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963" marR="0" indent="-17938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QA01: </a:t>
            </a:r>
            <a:r>
              <a:rPr lang="en-US" altLang="ko-KR" dirty="0" err="1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Prefinal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→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Final</a:t>
            </a:r>
            <a:endParaRPr lang="en-US" altLang="ko-KR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</p:txBody>
      </p:sp>
      <p:pic>
        <p:nvPicPr>
          <p:cNvPr id="5" name="그림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95" y="2979712"/>
            <a:ext cx="4505113" cy="2878731"/>
          </a:xfrm>
          <a:prstGeom prst="rect">
            <a:avLst/>
          </a:prstGeom>
          <a:noFill/>
        </p:spPr>
      </p:pic>
      <p:pic>
        <p:nvPicPr>
          <p:cNvPr id="6" name="그림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404" y="1452634"/>
            <a:ext cx="5338618" cy="4892964"/>
          </a:xfrm>
          <a:prstGeom prst="rect">
            <a:avLst/>
          </a:prstGeom>
          <a:noFill/>
        </p:spPr>
      </p:pic>
      <p:sp>
        <p:nvSpPr>
          <p:cNvPr id="7" name="오른쪽 화살표 6"/>
          <p:cNvSpPr/>
          <p:nvPr/>
        </p:nvSpPr>
        <p:spPr>
          <a:xfrm>
            <a:off x="5570461" y="4151449"/>
            <a:ext cx="490654" cy="535259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9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면접 준비</a:t>
            </a:r>
            <a:endParaRPr lang="ko-KR" altLang="en-US" sz="3600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522360" y="1452633"/>
            <a:ext cx="10243062" cy="486237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263525" marR="0" indent="-2635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99"/>
              </a:buClr>
              <a:buSzTx/>
              <a:buFont typeface="Arial" panose="020B0604020202020204" pitchFamily="34" charset="0"/>
              <a:buChar char="■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marR="0" indent="-1809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963" marR="0" indent="-17938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더 이상 보기 싫겠지만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면접은 매우 중요하다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! </a:t>
            </a:r>
          </a:p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endParaRPr lang="en-US" altLang="ko-KR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30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분은 짧다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예상 질문에 대한 스스로의 답변 및 시뮬레이션 해보자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.</a:t>
            </a:r>
          </a:p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endParaRPr lang="en-US" altLang="ko-KR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발표를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위해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PPT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를 준비하자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강조하고 싶은 내용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)</a:t>
            </a:r>
          </a:p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endParaRPr lang="en-US" altLang="ko-KR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워드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파일에 인덱스를 달자</a:t>
            </a:r>
            <a:endParaRPr lang="en-US" altLang="ko-KR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marL="263525" marR="0" lvl="0" indent="-263525" algn="l" defTabSz="914400" rtl="0" eaLnBrk="1" fontAlgn="auto" latinLnBrk="1" hangingPunct="1">
              <a:lnSpc>
                <a:spcPct val="18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■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삼성긴고딕 Regular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2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506147" y="2939975"/>
            <a:ext cx="558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F85EC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charset="-127"/>
                <a:cs typeface="+mn-cs"/>
              </a:rPr>
              <a:t>감사합니다</a:t>
            </a:r>
            <a:r>
              <a:rPr kumimoji="0" lang="en-US" altLang="ko-KR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F85EC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charset="-127"/>
                <a:cs typeface="+mn-cs"/>
              </a:rPr>
              <a:t>.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2F85EC"/>
              </a:solidFill>
              <a:effectLst/>
              <a:uLnTx/>
              <a:uFillTx/>
              <a:latin typeface="맑은 고딕" panose="020F0302020204030204"/>
              <a:ea typeface="삼성긴고딕 Regular" panose="020B0600000101010101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6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자기 소개</a:t>
            </a:r>
            <a:endParaRPr lang="ko-KR" altLang="en-US" sz="3600" dirty="0"/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522360" y="1452633"/>
            <a:ext cx="10243062" cy="486237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263525" marR="0" indent="-2635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99"/>
              </a:buClr>
              <a:buSzTx/>
              <a:buFont typeface="Arial" panose="020B0604020202020204" pitchFamily="34" charset="0"/>
              <a:buChar char="■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marR="0" indent="-1809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963" marR="0" indent="-17938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marR="0" lvl="0" indent="-263525" algn="l" defTabSz="914400" rtl="0" eaLnBrk="1" fontAlgn="auto" latinLnBrk="1" hangingPunct="1">
              <a:lnSpc>
                <a:spcPct val="18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배덕호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(S/W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개발팀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메모리 사업부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삼성긴고딕 Regular" panose="020B0600000101010101" pitchFamily="50" charset="-127"/>
              <a:cs typeface="+mn-cs"/>
            </a:endParaRPr>
          </a:p>
          <a:p>
            <a:pPr marL="360000" marR="0" lvl="1" indent="-180975" algn="l" defTabSz="914400" rtl="0" eaLnBrk="1" fontAlgn="auto" latinLnBrk="1" hangingPunct="1">
              <a:lnSpc>
                <a:spcPct val="18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-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삼성긴고딕 Regular" panose="020B0600000101010101" pitchFamily="50" charset="-127"/>
              <a:cs typeface="+mn-cs"/>
            </a:endParaRPr>
          </a:p>
          <a:p>
            <a:pPr marL="360000" marR="0" lvl="1" indent="-180975" algn="l" defTabSz="914400" rtl="0" eaLnBrk="1" fontAlgn="auto" latinLnBrk="1" hangingPunct="1">
              <a:lnSpc>
                <a:spcPct val="18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-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삼성긴고딕 Regular" panose="020B0600000101010101" pitchFamily="50" charset="-127"/>
              <a:cs typeface="+mn-cs"/>
            </a:endParaRPr>
          </a:p>
          <a:p>
            <a:pPr marL="263525" marR="0" lvl="0" indent="-263525" algn="l" defTabSz="914400" rtl="0" eaLnBrk="1" fontAlgn="auto" latinLnBrk="1" hangingPunct="1">
              <a:lnSpc>
                <a:spcPct val="18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데이터센터용 오픈소스 스토리지 시스템 개발 업무 진행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삼성긴고딕 Regular" panose="020B0600000101010101" pitchFamily="50" charset="-127"/>
                <a:cs typeface="+mn-cs"/>
              </a:rPr>
              <a:t>(‘19 ~ )</a:t>
            </a:r>
          </a:p>
          <a:p>
            <a:pPr lvl="1" indent="-263525">
              <a:lnSpc>
                <a:spcPct val="180000"/>
              </a:lnSpc>
              <a:buClr>
                <a:srgbClr val="002060"/>
              </a:buClr>
              <a:buFont typeface="Arial" panose="020B0604020202020204" pitchFamily="34" charset="0"/>
              <a:buChar char="■"/>
              <a:defRPr/>
            </a:pPr>
            <a:endParaRPr lang="en-US" altLang="ko-KR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22</a:t>
            </a:r>
            <a:r>
              <a:rPr lang="ko-KR" altLang="en-US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년 </a:t>
            </a:r>
            <a:r>
              <a:rPr lang="en-US" altLang="ko-KR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C2</a:t>
            </a:r>
            <a:r>
              <a:rPr lang="ko-KR" altLang="en-US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차 입과 </a:t>
            </a:r>
          </a:p>
          <a:p>
            <a:pPr lvl="1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교육</a:t>
            </a:r>
            <a:r>
              <a:rPr lang="en-US" altLang="ko-KR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: 3/21 ~ 4/29</a:t>
            </a:r>
          </a:p>
          <a:p>
            <a:pPr lvl="2">
              <a:lnSpc>
                <a:spcPct val="180000"/>
              </a:lnSpc>
              <a:buClr>
                <a:srgbClr val="002060"/>
              </a:buClr>
              <a:defRPr/>
            </a:pPr>
            <a:r>
              <a:rPr lang="en-US" altLang="ko-KR" dirty="0" err="1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Interm</a:t>
            </a:r>
            <a:r>
              <a:rPr lang="en-US" altLang="ko-KR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: 4/4, Pre-final: 4/20, Final: 5/2</a:t>
            </a:r>
          </a:p>
          <a:p>
            <a:pPr lvl="1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면접</a:t>
            </a:r>
            <a:r>
              <a:rPr lang="en-US" altLang="ko-KR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: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5/12</a:t>
            </a:r>
            <a:endParaRPr lang="en-US" altLang="ko-KR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019393" y="3582715"/>
            <a:ext cx="3084553" cy="2993906"/>
            <a:chOff x="562674" y="2094159"/>
            <a:chExt cx="4105540" cy="3984889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5D4D2563-4C52-49D8-A360-523FE2207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674" y="2094159"/>
              <a:ext cx="4105540" cy="3601018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5B63C83-79FC-493E-81EC-A14B8279C182}"/>
                </a:ext>
              </a:extLst>
            </p:cNvPr>
            <p:cNvSpPr/>
            <p:nvPr/>
          </p:nvSpPr>
          <p:spPr>
            <a:xfrm>
              <a:off x="825242" y="5730845"/>
              <a:ext cx="3580402" cy="3482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87764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amsung Sharp Sans Medium" pitchFamily="2" charset="0"/>
                  <a:ea typeface="Samsung Sharp Sans Regular" pitchFamily="2" charset="0"/>
                  <a:cs typeface="Samsung Sharp Sans Regular" pitchFamily="2" charset="0"/>
                  <a:sym typeface="Arial"/>
                </a:rPr>
                <a:t>Reference System</a:t>
              </a:r>
              <a:r>
                <a:rPr kumimoji="0" lang="en-US" altLang="ko-KR" sz="11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amsung Sharp Sans Medium" pitchFamily="2" charset="0"/>
                  <a:ea typeface="Samsung Sharp Sans Regular" pitchFamily="2" charset="0"/>
                  <a:cs typeface="Samsung Sharp Sans Regular" pitchFamily="2" charset="0"/>
                  <a:sym typeface="Arial"/>
                </a:rPr>
                <a:t>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Samsung Sharp Sans Medium" pitchFamily="2" charset="0"/>
                  <a:ea typeface="Samsung Sharp Sans Regular" pitchFamily="2" charset="0"/>
                  <a:cs typeface="Samsung Sharp Sans Regular" pitchFamily="2" charset="0"/>
                  <a:sym typeface="Arial"/>
                </a:rPr>
                <a:t>Development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 Sharp Sans Medium" pitchFamily="2" charset="0"/>
                <a:ea typeface="Samsung Sharp Sans Regular" pitchFamily="2" charset="0"/>
                <a:cs typeface="Samsung Sharp Sans Regular" pitchFamily="2" charset="0"/>
                <a:sym typeface="Arial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DBF508F-3181-420F-8C5A-80463B8D2C85}"/>
                </a:ext>
              </a:extLst>
            </p:cNvPr>
            <p:cNvSpPr/>
            <p:nvPr/>
          </p:nvSpPr>
          <p:spPr>
            <a:xfrm>
              <a:off x="826624" y="5170580"/>
              <a:ext cx="3254911" cy="3482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87764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altLang="ko-KR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Arial"/>
                  <a:sym typeface="Arial"/>
                </a:rPr>
                <a:t>Launched (March, ’21)</a:t>
              </a:r>
              <a:endPara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 Sharp Sans Medium" pitchFamily="2" charset="0"/>
                <a:ea typeface="Samsung Sharp Sans Regular" pitchFamily="2" charset="0"/>
                <a:cs typeface="Samsung Sharp Sans Regular" pitchFamily="2" charset="0"/>
                <a:sym typeface="Arial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8588429" y="3574754"/>
            <a:ext cx="3938442" cy="3018091"/>
            <a:chOff x="7067432" y="2257841"/>
            <a:chExt cx="4765514" cy="3651891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6D00484F-2FC6-4EF6-9406-EA9D88376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68447" y="2257841"/>
              <a:ext cx="3732309" cy="3273653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9DF6160-A4FF-4272-8B40-225AFA448597}"/>
                </a:ext>
              </a:extLst>
            </p:cNvPr>
            <p:cNvSpPr/>
            <p:nvPr/>
          </p:nvSpPr>
          <p:spPr>
            <a:xfrm>
              <a:off x="7067432" y="5561529"/>
              <a:ext cx="4765514" cy="3482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87764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amsung Sharp Sans Medium" pitchFamily="2" charset="0"/>
                  <a:ea typeface="Samsung Sharp Sans Regular" pitchFamily="2" charset="0"/>
                  <a:cs typeface="Samsung Sharp Sans Regular" pitchFamily="2" charset="0"/>
                  <a:sym typeface="Arial"/>
                </a:rPr>
                <a:t>Open Source Contribution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 Sharp Sans Medium" pitchFamily="2" charset="0"/>
                <a:ea typeface="Samsung Sharp Sans Regular" pitchFamily="2" charset="0"/>
                <a:cs typeface="Samsung Sharp Sans Regular" pitchFamily="2" charset="0"/>
                <a:sym typeface="Arial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DBF508F-3181-420F-8C5A-80463B8D2C85}"/>
                </a:ext>
              </a:extLst>
            </p:cNvPr>
            <p:cNvSpPr/>
            <p:nvPr/>
          </p:nvSpPr>
          <p:spPr>
            <a:xfrm>
              <a:off x="7670765" y="5170582"/>
              <a:ext cx="3254911" cy="3482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87764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altLang="ko-KR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Arial"/>
                  <a:sym typeface="Arial"/>
                </a:rPr>
                <a:t>Contributed (April, ’21)</a:t>
              </a:r>
              <a:endPara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 Sharp Sans Medium" pitchFamily="2" charset="0"/>
                <a:ea typeface="Samsung Sharp Sans Regular" pitchFamily="2" charset="0"/>
                <a:cs typeface="Samsung Sharp Sans Regular" pitchFamily="2" charset="0"/>
                <a:sym typeface="Arial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35958" y="1723795"/>
            <a:ext cx="1356818" cy="10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1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AA </a:t>
            </a:r>
            <a:r>
              <a:rPr lang="ko-KR" altLang="en-US" sz="3600" dirty="0" smtClean="0"/>
              <a:t>과정은 왜 힘들었나</a:t>
            </a:r>
            <a:r>
              <a:rPr lang="en-US" altLang="ko-KR" sz="3600" dirty="0" smtClean="0"/>
              <a:t>?</a:t>
            </a:r>
            <a:endParaRPr lang="ko-KR" altLang="en-US" sz="3600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522360" y="1452633"/>
            <a:ext cx="10243062" cy="486237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263525" marR="0" indent="-2635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99"/>
              </a:buClr>
              <a:buSzTx/>
              <a:buFont typeface="Arial" panose="020B0604020202020204" pitchFamily="34" charset="0"/>
              <a:buChar char="■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marR="0" indent="-1809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963" marR="0" indent="-17938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절대적인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과제량이</a:t>
            </a:r>
            <a:r>
              <a:rPr lang="ko-KR" altLang="en-US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많다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→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6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주 동안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100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페이지가 넘는 구조 설계서를 작성하여야 한다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.</a:t>
            </a:r>
          </a:p>
          <a:p>
            <a:pPr lvl="1">
              <a:lnSpc>
                <a:spcPct val="180000"/>
              </a:lnSpc>
              <a:buClr>
                <a:srgbClr val="002060"/>
              </a:buClr>
              <a:defRPr/>
            </a:pPr>
            <a:endParaRPr lang="en-US" altLang="ko-KR" sz="1100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끝이 </a:t>
            </a:r>
            <a:r>
              <a:rPr lang="ko-KR" altLang="en-US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없다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하면 </a:t>
            </a:r>
            <a:r>
              <a:rPr lang="ko-KR" altLang="en-US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할수록 할게 더 많다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).</a:t>
            </a:r>
            <a:endParaRPr lang="en-US" altLang="ko-KR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1">
              <a:lnSpc>
                <a:spcPct val="180000"/>
              </a:lnSpc>
              <a:buClr>
                <a:srgbClr val="002060"/>
              </a:buClr>
              <a:defRPr/>
            </a:pPr>
            <a:endParaRPr lang="en-US" altLang="ko-KR" sz="1100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교육 기간이 길다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→</a:t>
            </a:r>
            <a:r>
              <a:rPr lang="ko-KR" altLang="en-US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회사에서 </a:t>
            </a:r>
            <a:r>
              <a:rPr lang="ko-KR" altLang="en-US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계속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연락이 와 교육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/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과제에 집중하기 어렵다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. </a:t>
            </a:r>
            <a:r>
              <a:rPr lang="en-US" altLang="ko-KR" sz="1200" dirty="0" smtClean="0">
                <a:solidFill>
                  <a:srgbClr val="00B0F0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rgbClr val="00B0F0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교육 후 회사에 다시 출근을</a:t>
            </a:r>
            <a:r>
              <a:rPr lang="en-US" altLang="ko-KR" sz="1200" dirty="0" smtClean="0">
                <a:solidFill>
                  <a:srgbClr val="00B0F0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…)</a:t>
            </a:r>
            <a:endParaRPr lang="ko-KR" altLang="en-US" sz="1200" dirty="0">
              <a:solidFill>
                <a:srgbClr val="00B0F0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marL="0" lvl="0" indent="0">
              <a:lnSpc>
                <a:spcPct val="180000"/>
              </a:lnSpc>
              <a:buClr>
                <a:srgbClr val="002060"/>
              </a:buClr>
              <a:buNone/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                            ‘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떨어지면 </a:t>
            </a:r>
            <a:r>
              <a:rPr lang="ko-KR" altLang="en-US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어떻게 하지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?’ </a:t>
            </a:r>
            <a:r>
              <a:rPr lang="ko-KR" altLang="en-US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걱정이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크다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.</a:t>
            </a:r>
          </a:p>
          <a:p>
            <a:pPr marL="0" lvl="0" indent="0">
              <a:lnSpc>
                <a:spcPct val="180000"/>
              </a:lnSpc>
              <a:buClr>
                <a:srgbClr val="002060"/>
              </a:buClr>
              <a:buNone/>
              <a:defRPr/>
            </a:pPr>
            <a:endParaRPr lang="en-US" altLang="ko-KR" sz="1100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noProof="0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합격 시 눈에 보이는 보상이 없다</a:t>
            </a:r>
            <a:r>
              <a:rPr lang="en-US" altLang="ko-KR" noProof="0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.</a:t>
            </a:r>
          </a:p>
          <a:p>
            <a:pPr lvl="1">
              <a:lnSpc>
                <a:spcPct val="180000"/>
              </a:lnSpc>
              <a:buClr>
                <a:srgbClr val="002060"/>
              </a:buClr>
              <a:defRPr/>
            </a:pPr>
            <a:endParaRPr lang="en-US" altLang="ko-KR" sz="1100" noProof="0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>
              <a:lnSpc>
                <a:spcPct val="180000"/>
              </a:lnSpc>
              <a:buClr>
                <a:srgbClr val="002060"/>
              </a:buClr>
              <a:defRPr/>
            </a:pPr>
            <a:r>
              <a:rPr lang="en-US" altLang="ko-KR" noProof="0" dirty="0" err="1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Interm</a:t>
            </a:r>
            <a:r>
              <a:rPr lang="en-US" altLang="ko-KR" noProof="0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, Pre-final </a:t>
            </a:r>
            <a:r>
              <a:rPr lang="ko-KR" altLang="en-US" noProof="0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점수가 나빠 </a:t>
            </a:r>
            <a:r>
              <a:rPr lang="en-US" altLang="ko-KR" noProof="0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Final </a:t>
            </a:r>
            <a:r>
              <a:rPr lang="ko-KR" altLang="en-US" noProof="0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준비를 잘해야 했다 </a:t>
            </a:r>
            <a:r>
              <a:rPr lang="en-US" altLang="ko-KR" sz="1200" dirty="0">
                <a:solidFill>
                  <a:srgbClr val="00B0F0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(Interim: </a:t>
            </a:r>
            <a:r>
              <a:rPr lang="ko-KR" altLang="en-US" sz="1200" dirty="0">
                <a:solidFill>
                  <a:srgbClr val="00B0F0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꼴찌 → </a:t>
            </a:r>
            <a:r>
              <a:rPr lang="en-US" altLang="ko-KR" sz="1200" dirty="0">
                <a:solidFill>
                  <a:srgbClr val="00B0F0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Pre-final: </a:t>
            </a:r>
            <a:r>
              <a:rPr lang="ko-KR" altLang="en-US" sz="1200" dirty="0">
                <a:solidFill>
                  <a:srgbClr val="00B0F0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공동 꼴찌 → </a:t>
            </a:r>
            <a:r>
              <a:rPr lang="en-US" altLang="ko-KR" sz="1200" dirty="0">
                <a:solidFill>
                  <a:srgbClr val="00B0F0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….)</a:t>
            </a:r>
          </a:p>
          <a:p>
            <a:pPr marL="0" lvl="0" indent="0">
              <a:lnSpc>
                <a:spcPct val="180000"/>
              </a:lnSpc>
              <a:buClr>
                <a:srgbClr val="002060"/>
              </a:buClr>
              <a:buNone/>
              <a:defRPr/>
            </a:pPr>
            <a:r>
              <a:rPr lang="ko-KR" altLang="en-US" noProof="0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 </a:t>
            </a:r>
            <a:endParaRPr lang="en-US" altLang="ko-KR" sz="1200" noProof="0" dirty="0" smtClean="0">
              <a:solidFill>
                <a:srgbClr val="00B0F0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1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어떻게 헤쳐 나갔나</a:t>
            </a:r>
            <a:r>
              <a:rPr lang="en-US" altLang="ko-KR" sz="3600" dirty="0" smtClean="0"/>
              <a:t>?</a:t>
            </a:r>
            <a:endParaRPr lang="ko-KR" altLang="en-US" sz="3600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522360" y="1452633"/>
            <a:ext cx="10243062" cy="486237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263525" marR="0" indent="-2635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99"/>
              </a:buClr>
              <a:buSzTx/>
              <a:buFont typeface="Arial" panose="020B0604020202020204" pitchFamily="34" charset="0"/>
              <a:buChar char="■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marR="0" indent="-1809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963" marR="0" indent="-17938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열심히 한다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밤을 새운다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주말에도 한다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. </a:t>
            </a:r>
            <a:endParaRPr lang="en-US" altLang="ko-KR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1">
              <a:lnSpc>
                <a:spcPct val="180000"/>
              </a:lnSpc>
              <a:buClr>
                <a:srgbClr val="002060"/>
              </a:buClr>
              <a:defRPr/>
            </a:pPr>
            <a:endParaRPr lang="en-US" altLang="ko-KR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믿을 것을 조원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! </a:t>
            </a:r>
          </a:p>
          <a:p>
            <a:pPr lvl="1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품질 속성이 </a:t>
            </a:r>
            <a:r>
              <a:rPr lang="ko-KR" altLang="en-US" dirty="0" err="1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동일해도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 된다</a:t>
            </a:r>
            <a:r>
              <a:rPr lang="en-US" altLang="ko-KR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!</a:t>
            </a:r>
            <a:endParaRPr lang="en-US" altLang="ko-KR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1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나눠서 준비하고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토론을 많이 하자</a:t>
            </a:r>
            <a:endParaRPr lang="ko-KR" altLang="en-US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1">
              <a:lnSpc>
                <a:spcPct val="180000"/>
              </a:lnSpc>
              <a:buClr>
                <a:srgbClr val="002060"/>
              </a:buClr>
              <a:defRPr/>
            </a:pPr>
            <a:endParaRPr lang="ko-KR" altLang="en-US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수업에 답이 있다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시간을 절약할 수 있다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.</a:t>
            </a:r>
            <a:endParaRPr lang="en-US" altLang="ko-KR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1" indent="-263525">
              <a:lnSpc>
                <a:spcPct val="180000"/>
              </a:lnSpc>
              <a:buClr>
                <a:srgbClr val="002060"/>
              </a:buClr>
              <a:buFont typeface="Arial" panose="020B0604020202020204" pitchFamily="34" charset="0"/>
              <a:buChar char="■"/>
              <a:defRPr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삼성긴고딕 Regular" panose="020B0600000101010101" pitchFamily="50" charset="-127"/>
              <a:cs typeface="+mn-cs"/>
            </a:endParaRPr>
          </a:p>
          <a:p>
            <a:pPr marL="263525" marR="0" lvl="0" indent="-263525" algn="l" defTabSz="914400" rtl="0" eaLnBrk="1" fontAlgn="auto" latinLnBrk="1" hangingPunct="1">
              <a:lnSpc>
                <a:spcPct val="18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■"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본인이 잘 아는 도메인을 선택한다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삼성긴고딕 Regular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126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402351" y="2680118"/>
            <a:ext cx="7437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800" b="1" dirty="0" smtClean="0">
                <a:solidFill>
                  <a:srgbClr val="2F85EC"/>
                </a:solidFill>
                <a:latin typeface="맑은 고딕" panose="020F0302020204030204"/>
                <a:ea typeface="삼성긴고딕 Regular" panose="020B0600000101010101" charset="-127"/>
              </a:rPr>
              <a:t>구조 설계서 작성 팁</a:t>
            </a:r>
            <a:endParaRPr lang="en-US" altLang="ko-KR" sz="4800" b="1" dirty="0" smtClean="0">
              <a:solidFill>
                <a:srgbClr val="2F85EC"/>
              </a:solidFill>
              <a:latin typeface="맑은 고딕" panose="020F0302020204030204"/>
              <a:ea typeface="삼성긴고딕 Regular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87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목차</a:t>
            </a:r>
            <a:endParaRPr lang="ko-KR" altLang="en-US" sz="3600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854870" y="1461869"/>
            <a:ext cx="4566876" cy="486237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263525" marR="0" indent="-2635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99"/>
              </a:buClr>
              <a:buSzTx/>
              <a:buFont typeface="Arial" panose="020B0604020202020204" pitchFamily="34" charset="0"/>
              <a:buChar char="■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marR="0" indent="-1809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963" marR="0" indent="-17938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80000"/>
              </a:lnSpc>
              <a:buClr>
                <a:srgbClr val="002060"/>
              </a:buClr>
              <a:buFont typeface="+mj-lt"/>
              <a:buAutoNum type="arabicPeriod"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시스템 정의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(4 page)</a:t>
            </a:r>
          </a:p>
          <a:p>
            <a:pPr marL="342900" lvl="0" indent="-342900">
              <a:lnSpc>
                <a:spcPct val="180000"/>
              </a:lnSpc>
              <a:buClr>
                <a:srgbClr val="002060"/>
              </a:buClr>
              <a:buFont typeface="+mj-lt"/>
              <a:buAutoNum type="arabicPeriod"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요구 사항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(9 page)</a:t>
            </a:r>
          </a:p>
          <a:p>
            <a:pPr marL="439375" lvl="1" indent="-342900">
              <a:lnSpc>
                <a:spcPct val="180000"/>
              </a:lnSpc>
              <a:buClr>
                <a:srgbClr val="002060"/>
              </a:buClr>
              <a:buFont typeface="+mj-lt"/>
              <a:buAutoNum type="arabicPeriod"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기능적 요구사항</a:t>
            </a:r>
            <a:endParaRPr lang="en-US" altLang="ko-KR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marL="439375" lvl="1" indent="-342900">
              <a:lnSpc>
                <a:spcPct val="180000"/>
              </a:lnSpc>
              <a:buClr>
                <a:srgbClr val="002060"/>
              </a:buClr>
              <a:buFont typeface="+mj-lt"/>
              <a:buAutoNum type="arabicPeriod"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비기능적 요구사항</a:t>
            </a:r>
            <a:endParaRPr lang="en-US" altLang="ko-KR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marL="439375" lvl="1" indent="-342900">
              <a:lnSpc>
                <a:spcPct val="180000"/>
              </a:lnSpc>
              <a:buClr>
                <a:srgbClr val="002060"/>
              </a:buClr>
              <a:buFont typeface="+mj-lt"/>
              <a:buAutoNum type="arabicPeriod"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품질 속성</a:t>
            </a:r>
            <a:endParaRPr lang="en-US" altLang="ko-KR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marL="342900" lvl="0" indent="-342900">
              <a:lnSpc>
                <a:spcPct val="180000"/>
              </a:lnSpc>
              <a:buClr>
                <a:srgbClr val="002060"/>
              </a:buClr>
              <a:buFont typeface="+mj-lt"/>
              <a:buAutoNum type="arabicPeriod"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시스템 구조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(10 page)</a:t>
            </a:r>
          </a:p>
          <a:p>
            <a:pPr marL="342900" lvl="0" indent="-342900">
              <a:lnSpc>
                <a:spcPct val="180000"/>
              </a:lnSpc>
              <a:buClr>
                <a:srgbClr val="002060"/>
              </a:buClr>
              <a:buFont typeface="+mj-lt"/>
              <a:buAutoNum type="arabicPeriod"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모듈 사양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(8 page)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234545" y="1461869"/>
            <a:ext cx="4433458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80000"/>
              </a:lnSpc>
              <a:buClr>
                <a:srgbClr val="002060"/>
              </a:buClr>
              <a:buAutoNum type="alpha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도메인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모델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(5 page)</a:t>
            </a:r>
            <a:endParaRPr lang="en-US" altLang="ko-KR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marL="342900" indent="-342900">
              <a:lnSpc>
                <a:spcPct val="180000"/>
              </a:lnSpc>
              <a:buClr>
                <a:srgbClr val="002060"/>
              </a:buClr>
              <a:buAutoNum type="alpha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품질 시나리오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(4 page) </a:t>
            </a:r>
            <a:endParaRPr lang="en-US" altLang="ko-KR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marL="342900" indent="-342900">
              <a:lnSpc>
                <a:spcPct val="180000"/>
              </a:lnSpc>
              <a:buClr>
                <a:srgbClr val="002060"/>
              </a:buClr>
              <a:buAutoNum type="alpha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품질 시나리오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분석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(5 page)</a:t>
            </a:r>
            <a:endParaRPr lang="en-US" altLang="ko-KR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marL="342900" indent="-342900">
              <a:lnSpc>
                <a:spcPct val="180000"/>
              </a:lnSpc>
              <a:buClr>
                <a:srgbClr val="002060"/>
              </a:buClr>
              <a:buAutoNum type="alpha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후보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구조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(47 page)</a:t>
            </a:r>
            <a:endParaRPr lang="en-US" altLang="ko-KR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marL="342900" indent="-342900">
              <a:lnSpc>
                <a:spcPct val="180000"/>
              </a:lnSpc>
              <a:buClr>
                <a:srgbClr val="002060"/>
              </a:buClr>
              <a:buAutoNum type="alphaUcPeriod"/>
              <a:defRPr/>
            </a:pPr>
            <a:r>
              <a:rPr lang="ko-KR" altLang="en-US" dirty="0" err="1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후보구조</a:t>
            </a:r>
            <a:r>
              <a:rPr lang="ko-KR" altLang="en-US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평가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(22 page)</a:t>
            </a:r>
            <a:endParaRPr lang="en-US" altLang="ko-KR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marL="342900" indent="-342900">
              <a:lnSpc>
                <a:spcPct val="180000"/>
              </a:lnSpc>
              <a:buClr>
                <a:srgbClr val="002060"/>
              </a:buClr>
              <a:buAutoNum type="alpha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최종 구조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설계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(8 page)</a:t>
            </a:r>
            <a:endParaRPr lang="en-US" altLang="ko-KR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marL="263525" lvl="0" indent="-263525">
              <a:lnSpc>
                <a:spcPct val="180000"/>
              </a:lnSpc>
              <a:spcBef>
                <a:spcPct val="20000"/>
              </a:spcBef>
              <a:buClr>
                <a:srgbClr val="002060"/>
              </a:buClr>
              <a:buFont typeface="Arial" panose="020B0604020202020204" pitchFamily="34" charset="0"/>
              <a:buChar char="■"/>
              <a:defRPr/>
            </a:pPr>
            <a:endParaRPr lang="en-US" altLang="ko-KR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34545" y="3052671"/>
            <a:ext cx="3711339" cy="9404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79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 smtClean="0"/>
              <a:t>시스템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정의</a:t>
            </a:r>
            <a:endParaRPr lang="ko-KR" altLang="en-US" sz="3600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522360" y="1452634"/>
            <a:ext cx="10243062" cy="95603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263525" marR="0" indent="-2635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99"/>
              </a:buClr>
              <a:buSzTx/>
              <a:buFont typeface="Arial" panose="020B0604020202020204" pitchFamily="34" charset="0"/>
              <a:buChar char="■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marR="0" indent="-1809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963" marR="0" indent="-17938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본인이 잘 아는 도메인을 선정하자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!</a:t>
            </a:r>
          </a:p>
          <a:p>
            <a:pPr lvl="1">
              <a:lnSpc>
                <a:spcPct val="180000"/>
              </a:lnSpc>
              <a:buClr>
                <a:srgbClr val="002060"/>
              </a:buClr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`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안드로이드 부트 </a:t>
            </a:r>
            <a:r>
              <a:rPr lang="ko-KR" altLang="en-US" dirty="0" err="1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로더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 → 서버 부트 </a:t>
            </a:r>
            <a:r>
              <a:rPr lang="ko-KR" altLang="en-US" dirty="0" err="1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로더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’</a:t>
            </a:r>
          </a:p>
          <a:p>
            <a:pPr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차이점을 시스템 제약 사항에 명시하자</a:t>
            </a:r>
            <a:endParaRPr lang="en-US" altLang="ko-KR" dirty="0" smtClean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marL="179025" lvl="1" indent="0">
              <a:lnSpc>
                <a:spcPct val="180000"/>
              </a:lnSpc>
              <a:buClr>
                <a:srgbClr val="002060"/>
              </a:buClr>
              <a:buNone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 (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단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꼼꼼히 읽어보지 않을 수 있다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발표 때 반드시 언급 필요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!)</a:t>
            </a:r>
          </a:p>
          <a:p>
            <a:pPr marL="0" indent="0">
              <a:lnSpc>
                <a:spcPct val="180000"/>
              </a:lnSpc>
              <a:buClr>
                <a:srgbClr val="002060"/>
              </a:buClr>
              <a:buNone/>
              <a:defRPr/>
            </a:pPr>
            <a:endParaRPr lang="en-US" altLang="ko-KR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  <a:p>
            <a:pPr lvl="1">
              <a:lnSpc>
                <a:spcPct val="180000"/>
              </a:lnSpc>
              <a:buClr>
                <a:srgbClr val="002060"/>
              </a:buClr>
              <a:defRPr/>
            </a:pPr>
            <a:endParaRPr lang="en-US" altLang="ko-KR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62181" y="4590142"/>
            <a:ext cx="5431795" cy="1775083"/>
            <a:chOff x="522360" y="3955284"/>
            <a:chExt cx="5431795" cy="177508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360" y="3955284"/>
              <a:ext cx="5431795" cy="17750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9" name="직선 연결선 8"/>
            <p:cNvCxnSpPr/>
            <p:nvPr/>
          </p:nvCxnSpPr>
          <p:spPr>
            <a:xfrm>
              <a:off x="1103971" y="4962293"/>
              <a:ext cx="1182029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오른쪽 화살표 10"/>
          <p:cNvSpPr/>
          <p:nvPr/>
        </p:nvSpPr>
        <p:spPr>
          <a:xfrm>
            <a:off x="6088509" y="5061892"/>
            <a:ext cx="490654" cy="535259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696" y="2053945"/>
            <a:ext cx="4898847" cy="4311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52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시스템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정의</a:t>
            </a:r>
            <a:endParaRPr lang="ko-KR" altLang="en-US" sz="3600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522360" y="1452634"/>
            <a:ext cx="10243062" cy="95603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263525" marR="0" indent="-2635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99"/>
              </a:buClr>
              <a:buSzTx/>
              <a:buFont typeface="Arial" panose="020B0604020202020204" pitchFamily="34" charset="0"/>
              <a:buChar char="■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marR="0" indent="-1809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963" marR="0" indent="-17938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80000"/>
              </a:lnSpc>
              <a:buClr>
                <a:srgbClr val="002060"/>
              </a:buClr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비즈니스 드라이버를 명시하면 좋다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추후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품질 시나리오 분석 근거 자료로 사용된다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302020204030204"/>
                <a:ea typeface="삼성긴고딕 Regular" panose="020B0600000101010101" pitchFamily="50" charset="-127"/>
              </a:rPr>
              <a:t>. </a:t>
            </a:r>
            <a:endParaRPr lang="en-US" altLang="ko-KR" dirty="0">
              <a:solidFill>
                <a:prstClr val="black"/>
              </a:solidFill>
              <a:latin typeface="맑은 고딕" panose="020F0302020204030204"/>
              <a:ea typeface="삼성긴고딕 Regular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71305" y="2716505"/>
            <a:ext cx="9779619" cy="3356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2"/>
                </a:solidFill>
              </a:rPr>
              <a:t>1.4. </a:t>
            </a:r>
            <a:r>
              <a:rPr lang="ko-KR" altLang="en-US" sz="1600" b="1" dirty="0">
                <a:solidFill>
                  <a:schemeClr val="tx2"/>
                </a:solidFill>
              </a:rPr>
              <a:t>비즈니스 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드라이버</a:t>
            </a:r>
            <a:endParaRPr lang="en-US" altLang="ko-KR" sz="1600" b="1" dirty="0" smtClean="0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endParaRPr lang="ko-KR" altLang="en-US" sz="1400" b="1" dirty="0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chemeClr val="tx2"/>
                </a:solidFill>
              </a:rPr>
              <a:t>Boot Loader </a:t>
            </a:r>
            <a:r>
              <a:rPr lang="ko-KR" altLang="en-US" sz="1400" dirty="0">
                <a:solidFill>
                  <a:schemeClr val="tx2"/>
                </a:solidFill>
              </a:rPr>
              <a:t>설계를 위해 고려해야할 주요 비즈니스 드라이버는 아래와 같다</a:t>
            </a:r>
            <a:r>
              <a:rPr lang="en-US" altLang="ko-KR" sz="1400" dirty="0">
                <a:solidFill>
                  <a:schemeClr val="tx2"/>
                </a:solidFill>
              </a:rPr>
              <a:t>. </a:t>
            </a:r>
            <a:r>
              <a:rPr lang="ko-KR" altLang="en-US" sz="1400" b="1" u="sng" dirty="0">
                <a:solidFill>
                  <a:schemeClr val="tx2"/>
                </a:solidFill>
              </a:rPr>
              <a:t>비즈니스 </a:t>
            </a:r>
            <a:r>
              <a:rPr lang="ko-KR" altLang="en-US" sz="1400" b="1" u="sng" dirty="0" smtClean="0">
                <a:solidFill>
                  <a:schemeClr val="tx2"/>
                </a:solidFill>
              </a:rPr>
              <a:t>드라이버는</a:t>
            </a:r>
            <a:r>
              <a:rPr lang="en-US" altLang="ko-KR" sz="1400" b="1" u="sng" dirty="0" smtClean="0">
                <a:solidFill>
                  <a:schemeClr val="tx2"/>
                </a:solidFill>
              </a:rPr>
              <a:t> </a:t>
            </a:r>
            <a:r>
              <a:rPr lang="ko-KR" altLang="en-US" sz="1400" b="1" u="sng" dirty="0">
                <a:solidFill>
                  <a:schemeClr val="tx2"/>
                </a:solidFill>
              </a:rPr>
              <a:t>본 과제의 구조설계에 있어서 중요한 품질이 무엇인가를 판단하는데 중요한 척도로 사용된다</a:t>
            </a:r>
            <a:r>
              <a:rPr lang="en-US" altLang="ko-KR" sz="1400" b="1" u="sng" dirty="0" smtClean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400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tx2"/>
                </a:solidFill>
              </a:rPr>
              <a:t>Boot </a:t>
            </a:r>
            <a:r>
              <a:rPr lang="en-US" altLang="ko-KR" sz="1400" dirty="0">
                <a:solidFill>
                  <a:schemeClr val="tx2"/>
                </a:solidFill>
              </a:rPr>
              <a:t>Loader</a:t>
            </a:r>
            <a:r>
              <a:rPr lang="ko-KR" altLang="en-US" sz="1400" dirty="0">
                <a:solidFill>
                  <a:schemeClr val="tx2"/>
                </a:solidFill>
              </a:rPr>
              <a:t>는 최대한 빨리 부팅 작업을 완료하여</a:t>
            </a:r>
            <a:r>
              <a:rPr lang="en-US" altLang="ko-KR" sz="1400" dirty="0">
                <a:solidFill>
                  <a:schemeClr val="tx2"/>
                </a:solidFill>
              </a:rPr>
              <a:t>, </a:t>
            </a:r>
            <a:r>
              <a:rPr lang="ko-KR" altLang="en-US" sz="1400" dirty="0">
                <a:solidFill>
                  <a:schemeClr val="tx2"/>
                </a:solidFill>
              </a:rPr>
              <a:t>사용자의 만족도를 높여야 한다</a:t>
            </a:r>
            <a:r>
              <a:rPr lang="en-US" altLang="ko-KR" sz="1400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2"/>
                </a:solidFill>
              </a:rPr>
              <a:t>개발할 </a:t>
            </a:r>
            <a:r>
              <a:rPr lang="en-US" altLang="ko-KR" sz="1400" dirty="0">
                <a:solidFill>
                  <a:schemeClr val="tx2"/>
                </a:solidFill>
              </a:rPr>
              <a:t>Boot Loader</a:t>
            </a:r>
            <a:r>
              <a:rPr lang="ko-KR" altLang="en-US" sz="1400" dirty="0">
                <a:solidFill>
                  <a:schemeClr val="tx2"/>
                </a:solidFill>
              </a:rPr>
              <a:t>는 디바이스 장치 추가 및 변경에 대해 신속하게 대응하여 원하는 기간 내에 제품 개발을 완료할 수 있어야 한다</a:t>
            </a:r>
            <a:r>
              <a:rPr lang="en-US" altLang="ko-KR" sz="1400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tx2"/>
                </a:solidFill>
              </a:rPr>
              <a:t>Booting </a:t>
            </a:r>
            <a:r>
              <a:rPr lang="ko-KR" altLang="en-US" sz="1400" dirty="0">
                <a:solidFill>
                  <a:schemeClr val="tx2"/>
                </a:solidFill>
              </a:rPr>
              <a:t>과정에서 발생하는 장애 상황으로 인한 사용자의 불편은 최소화되어야 한다</a:t>
            </a:r>
            <a:r>
              <a:rPr lang="en-US" altLang="ko-KR" sz="1400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2"/>
                </a:solidFill>
              </a:rPr>
              <a:t>일부 </a:t>
            </a:r>
            <a:r>
              <a:rPr lang="ko-KR" altLang="en-US" sz="1400" dirty="0">
                <a:solidFill>
                  <a:schemeClr val="tx2"/>
                </a:solidFill>
              </a:rPr>
              <a:t>사용자의 악의적인 공격에 대한 대비가 충분히 되어있어야 한다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198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1699</Words>
  <Application>Microsoft Office PowerPoint</Application>
  <PresentationFormat>와이드스크린</PresentationFormat>
  <Paragraphs>340</Paragraphs>
  <Slides>28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Samsung Sharp Sans Medium</vt:lpstr>
      <vt:lpstr>맑은 고딕</vt:lpstr>
      <vt:lpstr>삼성긴고딕 Regular</vt:lpstr>
      <vt:lpstr>삼성긴고딕OTF Heavy</vt:lpstr>
      <vt:lpstr>휴먼둥근헤드라인</vt:lpstr>
      <vt:lpstr>Arial</vt:lpstr>
      <vt:lpstr>Samsung Sharp Sans Regular</vt:lpstr>
      <vt:lpstr>Times New Roman</vt:lpstr>
      <vt:lpstr>Wingdings</vt:lpstr>
      <vt:lpstr>Office 테마</vt:lpstr>
      <vt:lpstr>1_Office 테마</vt:lpstr>
      <vt:lpstr>PowerPoint 프레젠테이션</vt:lpstr>
      <vt:lpstr>목차</vt:lpstr>
      <vt:lpstr>자기 소개</vt:lpstr>
      <vt:lpstr>AA 과정은 왜 힘들었나?</vt:lpstr>
      <vt:lpstr>어떻게 헤쳐 나갔나?</vt:lpstr>
      <vt:lpstr>PowerPoint 프레젠테이션</vt:lpstr>
      <vt:lpstr>목차</vt:lpstr>
      <vt:lpstr>1. 시스템 정의</vt:lpstr>
      <vt:lpstr>1. 시스템 정의</vt:lpstr>
      <vt:lpstr>2. 요구사항</vt:lpstr>
      <vt:lpstr>2. 요구사항</vt:lpstr>
      <vt:lpstr>3. 시스템 구조 / 4. 모듈 사양</vt:lpstr>
      <vt:lpstr>A. 도메인 모델</vt:lpstr>
      <vt:lpstr>B. 품질 시나리오 / C. 시나리오 분석</vt:lpstr>
      <vt:lpstr>D. 후보 구조</vt:lpstr>
      <vt:lpstr>D. 후보 구조</vt:lpstr>
      <vt:lpstr>D. 후보 구조</vt:lpstr>
      <vt:lpstr>Multi-Core 병렬화</vt:lpstr>
      <vt:lpstr>Multi-Core 병렬화</vt:lpstr>
      <vt:lpstr>Multi-Core 병렬화</vt:lpstr>
      <vt:lpstr>변경 용이성</vt:lpstr>
      <vt:lpstr>E. 후보 구조 평가</vt:lpstr>
      <vt:lpstr>PowerPoint 프레젠테이션</vt:lpstr>
      <vt:lpstr>PowerPoint 프레젠테이션</vt:lpstr>
      <vt:lpstr>남은 일주일 동안...</vt:lpstr>
      <vt:lpstr>기 승 전 `후보구조＇</vt:lpstr>
      <vt:lpstr>면접 준비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배덕호/DUCKHO BAE</cp:lastModifiedBy>
  <cp:revision>220</cp:revision>
  <dcterms:created xsi:type="dcterms:W3CDTF">2020-11-10T22:36:46Z</dcterms:created>
  <dcterms:modified xsi:type="dcterms:W3CDTF">2022-07-17T23:09:24Z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