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3"/>
  </p:handoutMasterIdLst>
  <p:sldIdLst>
    <p:sldId id="256" r:id="rId2"/>
    <p:sldId id="257" r:id="rId3"/>
    <p:sldId id="258" r:id="rId4"/>
    <p:sldId id="260" r:id="rId5"/>
    <p:sldId id="261" r:id="rId6"/>
    <p:sldId id="263" r:id="rId7"/>
    <p:sldId id="265" r:id="rId8"/>
    <p:sldId id="266" r:id="rId9"/>
    <p:sldId id="267" r:id="rId10"/>
    <p:sldId id="268" r:id="rId11"/>
    <p:sldId id="25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29A5C06-2FD6-41DF-A3C6-7370EC9AB947}">
          <p14:sldIdLst>
            <p14:sldId id="256"/>
            <p14:sldId id="257"/>
          </p14:sldIdLst>
        </p14:section>
        <p14:section name="제목 없는 구역" id="{5820C2F0-7312-4180-806E-EF66D522599B}">
          <p14:sldIdLst>
            <p14:sldId id="258"/>
            <p14:sldId id="260"/>
            <p14:sldId id="261"/>
            <p14:sldId id="263"/>
            <p14:sldId id="265"/>
            <p14:sldId id="266"/>
            <p14:sldId id="267"/>
            <p14:sldId id="26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5280"/>
    <a:srgbClr val="3E1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1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862AE-718A-41C8-AC00-9256FC6C8D01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304AF-DB79-49CE-A9AC-DB940DD37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1761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6777-DAC4-4185-A951-20A2F6F28397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893D-31DC-4947-9ED1-B5D9D09B8D6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0"/>
            <a:ext cx="9144000" cy="6858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48001" y="1"/>
            <a:ext cx="4200994" cy="570483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335780"/>
            <a:ext cx="12192000" cy="252222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2739" y="437520"/>
            <a:ext cx="1670909" cy="194940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 userDrawn="1"/>
        </p:nvSpPr>
        <p:spPr>
          <a:xfrm>
            <a:off x="169986" y="4465687"/>
            <a:ext cx="11877233" cy="2232248"/>
          </a:xfrm>
          <a:prstGeom prst="roundRect">
            <a:avLst>
              <a:gd name="adj" fmla="val 2159"/>
            </a:avLst>
          </a:pr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9373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6777-DAC4-4185-A951-20A2F6F28397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893D-31DC-4947-9ED1-B5D9D09B8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43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6777-DAC4-4185-A951-20A2F6F28397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893D-31DC-4947-9ED1-B5D9D09B8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598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6777-DAC4-4185-A951-20A2F6F28397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893D-31DC-4947-9ED1-B5D9D09B8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196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6777-DAC4-4185-A951-20A2F6F28397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893D-31DC-4947-9ED1-B5D9D09B8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328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6777-DAC4-4185-A951-20A2F6F28397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893D-31DC-4947-9ED1-B5D9D09B8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rgbClr val="5752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 userDrawn="1"/>
        </p:nvSpPr>
        <p:spPr>
          <a:xfrm>
            <a:off x="395534" y="1052739"/>
            <a:ext cx="11331646" cy="5472607"/>
          </a:xfrm>
          <a:prstGeom prst="roundRect">
            <a:avLst>
              <a:gd name="adj" fmla="val 2159"/>
            </a:avLst>
          </a:prstGeom>
          <a:solidFill>
            <a:schemeClr val="bg1"/>
          </a:solidFill>
          <a:ln w="6350">
            <a:solidFill>
              <a:srgbClr val="DBD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6777-DAC4-4185-A951-20A2F6F28397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893D-31DC-4947-9ED1-B5D9D09B8D6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209720" y="274638"/>
            <a:ext cx="7272808" cy="6340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 spc="-17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633656" y="1214422"/>
            <a:ext cx="7776864" cy="5166906"/>
          </a:xfrm>
          <a:prstGeom prst="rect">
            <a:avLst/>
          </a:prstGeom>
        </p:spPr>
        <p:txBody>
          <a:bodyPr/>
          <a:lstStyle>
            <a:lvl1pPr marL="361950" indent="-361950">
              <a:lnSpc>
                <a:spcPct val="130000"/>
              </a:lnSpc>
              <a:buSzPct val="100000"/>
              <a:buFont typeface="+mj-lt"/>
              <a:buAutoNum type="arabicPeriod"/>
              <a:defRPr sz="2000" b="1" spc="-12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14375" indent="-352425">
              <a:lnSpc>
                <a:spcPct val="130000"/>
              </a:lnSpc>
              <a:buSzPct val="100000"/>
              <a:buFont typeface="+mj-lt"/>
              <a:buAutoNum type="arabicPeriod"/>
              <a:defRPr sz="1600" spc="-120" baseline="0">
                <a:solidFill>
                  <a:srgbClr val="1E1E2A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076325" indent="-361950">
              <a:lnSpc>
                <a:spcPct val="130000"/>
              </a:lnSpc>
              <a:buSzPct val="100000"/>
              <a:buFont typeface="+mj-lt"/>
              <a:buAutoNum type="arabicPeriod"/>
              <a:defRPr sz="1400" spc="-120" baseline="0">
                <a:solidFill>
                  <a:srgbClr val="1E1E2A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43025" indent="-266700">
              <a:lnSpc>
                <a:spcPct val="130000"/>
              </a:lnSpc>
              <a:buFont typeface="+mj-lt"/>
              <a:buAutoNum type="arabicPeriod"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619250" indent="-276225">
              <a:lnSpc>
                <a:spcPct val="130000"/>
              </a:lnSpc>
              <a:buFont typeface="+mj-lt"/>
              <a:buAutoNum type="arabicPeriod"/>
              <a:defRPr sz="10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40" y="332656"/>
            <a:ext cx="6096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33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6777-DAC4-4185-A951-20A2F6F28397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893D-31DC-4947-9ED1-B5D9D09B8D6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908720"/>
            <a:ext cx="8712968" cy="5688632"/>
          </a:xfrm>
          <a:prstGeom prst="rect">
            <a:avLst/>
          </a:prstGeom>
        </p:spPr>
        <p:txBody>
          <a:bodyPr/>
          <a:lstStyle>
            <a:lvl1pPr marL="271463" indent="-271463">
              <a:lnSpc>
                <a:spcPct val="130000"/>
              </a:lnSpc>
              <a:spcAft>
                <a:spcPts val="5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l"/>
              <a:defRPr sz="2000" spc="-12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41338" indent="-269875">
              <a:lnSpc>
                <a:spcPct val="130000"/>
              </a:lnSpc>
              <a:spcAft>
                <a:spcPts val="5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l"/>
              <a:defRPr sz="1800" spc="-12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04863" indent="-263525">
              <a:lnSpc>
                <a:spcPct val="130000"/>
              </a:lnSpc>
              <a:spcAft>
                <a:spcPts val="5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l"/>
              <a:defRPr sz="1500" spc="-12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074738" indent="-269875">
              <a:lnSpc>
                <a:spcPct val="130000"/>
              </a:lnSpc>
              <a:spcAft>
                <a:spcPts val="5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l"/>
              <a:defRPr sz="1200" spc="-12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346200" indent="-271463">
              <a:lnSpc>
                <a:spcPct val="130000"/>
              </a:lnSpc>
              <a:spcAft>
                <a:spcPts val="5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l"/>
              <a:defRPr sz="1000" spc="-12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51520" y="39234"/>
            <a:ext cx="8712968" cy="725470"/>
          </a:xfrm>
          <a:prstGeom prst="rect">
            <a:avLst/>
          </a:prstGeom>
        </p:spPr>
        <p:txBody>
          <a:bodyPr tIns="108000" bIns="3600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200" b="1" kern="1200" spc="-17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764704"/>
            <a:ext cx="12192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67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6777-DAC4-4185-A951-20A2F6F28397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893D-31DC-4947-9ED1-B5D9D09B8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50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6777-DAC4-4185-A951-20A2F6F28397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893D-31DC-4947-9ED1-B5D9D09B8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932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6777-DAC4-4185-A951-20A2F6F28397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893D-31DC-4947-9ED1-B5D9D09B8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761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6777-DAC4-4185-A951-20A2F6F28397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893D-31DC-4947-9ED1-B5D9D09B8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093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6777-DAC4-4185-A951-20A2F6F28397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893D-31DC-4947-9ED1-B5D9D09B8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290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6777-DAC4-4185-A951-20A2F6F28397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893D-31DC-4947-9ED1-B5D9D09B8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52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F6777-DAC4-4185-A951-20A2F6F28397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F893D-31DC-4947-9ED1-B5D9D09B8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103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2063433" y="2109217"/>
            <a:ext cx="7772400" cy="7140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2022</a:t>
            </a:r>
            <a:r>
              <a:rPr lang="ko-KR" altLang="en-US" dirty="0">
                <a:solidFill>
                  <a:schemeClr val="bg1"/>
                </a:solidFill>
              </a:rPr>
              <a:t>년 </a:t>
            </a:r>
            <a:r>
              <a:rPr lang="en-US" altLang="ko-KR" dirty="0">
                <a:solidFill>
                  <a:schemeClr val="bg1"/>
                </a:solidFill>
              </a:rPr>
              <a:t>D2</a:t>
            </a:r>
            <a:r>
              <a:rPr lang="ko-KR" altLang="en-US" dirty="0">
                <a:solidFill>
                  <a:schemeClr val="bg1"/>
                </a:solidFill>
              </a:rPr>
              <a:t>차 인증 과제 설명</a:t>
            </a: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2063433" y="1365682"/>
            <a:ext cx="7772400" cy="492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Associate </a:t>
            </a:r>
            <a:r>
              <a:rPr lang="en-US" altLang="ko-KR" dirty="0" smtClean="0">
                <a:solidFill>
                  <a:schemeClr val="bg1"/>
                </a:solidFill>
              </a:rPr>
              <a:t>Architect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텍스트 개체 틀 6"/>
          <p:cNvSpPr txBox="1">
            <a:spLocks/>
          </p:cNvSpPr>
          <p:nvPr/>
        </p:nvSpPr>
        <p:spPr>
          <a:xfrm>
            <a:off x="2063060" y="2967236"/>
            <a:ext cx="7772400" cy="492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2022. 07. 18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텍스트 개체 틀 3"/>
          <p:cNvSpPr txBox="1">
            <a:spLocks/>
          </p:cNvSpPr>
          <p:nvPr/>
        </p:nvSpPr>
        <p:spPr>
          <a:xfrm>
            <a:off x="3044613" y="5589240"/>
            <a:ext cx="5904656" cy="492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err="1">
                <a:solidFill>
                  <a:schemeClr val="tx1"/>
                </a:solidFill>
              </a:rPr>
              <a:t>이은규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텍스트 개체 틀 4"/>
          <p:cNvSpPr txBox="1">
            <a:spLocks/>
          </p:cNvSpPr>
          <p:nvPr/>
        </p:nvSpPr>
        <p:spPr>
          <a:xfrm>
            <a:off x="3044612" y="5085184"/>
            <a:ext cx="5904657" cy="492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solidFill>
                  <a:schemeClr val="tx1"/>
                </a:solidFill>
              </a:rPr>
              <a:t>설비기술연구소 설비지능화그룹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4052724" y="5589240"/>
            <a:ext cx="4032448" cy="0"/>
          </a:xfrm>
          <a:prstGeom prst="line">
            <a:avLst/>
          </a:prstGeom>
          <a:ln>
            <a:solidFill>
              <a:srgbClr val="97AF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752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>
            <a:spLocks noGrp="1"/>
          </p:cNvSpPr>
          <p:nvPr>
            <p:ph type="title"/>
          </p:nvPr>
        </p:nvSpPr>
        <p:spPr>
          <a:xfrm>
            <a:off x="251520" y="39234"/>
            <a:ext cx="8712968" cy="725470"/>
          </a:xfrm>
        </p:spPr>
        <p:txBody>
          <a:bodyPr/>
          <a:lstStyle/>
          <a:p>
            <a:r>
              <a:rPr lang="en-US" altLang="ko-KR" dirty="0" smtClean="0"/>
              <a:t>After Story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195875"/>
            <a:ext cx="3029415" cy="29040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922977" y="2941825"/>
            <a:ext cx="366893" cy="164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546" y="927288"/>
            <a:ext cx="4091297" cy="589121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961627" y="3512403"/>
            <a:ext cx="366893" cy="164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928781" y="3512403"/>
            <a:ext cx="366893" cy="164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976066" y="3512403"/>
            <a:ext cx="366893" cy="164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928781" y="4467834"/>
            <a:ext cx="366893" cy="164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931104" y="4467834"/>
            <a:ext cx="366893" cy="164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7454" y="2295521"/>
            <a:ext cx="3649060" cy="266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3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4613548" y="3100204"/>
            <a:ext cx="3385907" cy="70821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+mj-ea"/>
                <a:ea typeface="+mj-ea"/>
                <a:cs typeface="Noto Sans CJK KR" charset="-127"/>
              </a:defRPr>
            </a:lvl1pPr>
          </a:lstStyle>
          <a:p>
            <a:r>
              <a:rPr kumimoji="1" lang="en-US" altLang="ko-KR" sz="4400" dirty="0" smtClean="0">
                <a:solidFill>
                  <a:schemeClr val="tx1"/>
                </a:solidFill>
                <a:cs typeface="Exo 2" charset="0"/>
              </a:rPr>
              <a:t>Thank you</a:t>
            </a:r>
            <a:endParaRPr kumimoji="1" lang="ko-KR" altLang="en-US" sz="4400" dirty="0">
              <a:solidFill>
                <a:schemeClr val="tx1"/>
              </a:solidFill>
              <a:cs typeface="Exo 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20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3"/>
          <p:cNvSpPr>
            <a:spLocks noGrp="1"/>
          </p:cNvSpPr>
          <p:nvPr>
            <p:ph type="title"/>
          </p:nvPr>
        </p:nvSpPr>
        <p:spPr>
          <a:xfrm>
            <a:off x="1331640" y="274638"/>
            <a:ext cx="7272808" cy="63408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idx="1"/>
          </p:nvPr>
        </p:nvSpPr>
        <p:spPr>
          <a:xfrm>
            <a:off x="755576" y="1214422"/>
            <a:ext cx="7776864" cy="5166906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err="1" smtClean="0"/>
              <a:t>PreFinal</a:t>
            </a:r>
            <a:r>
              <a:rPr lang="en-US" altLang="ko-KR" dirty="0" smtClean="0"/>
              <a:t> Score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PreFinal</a:t>
            </a:r>
            <a:r>
              <a:rPr lang="en-US" altLang="ko-KR" dirty="0" smtClean="0"/>
              <a:t> Feedback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/>
              <a:t>CourseWork</a:t>
            </a:r>
            <a:r>
              <a:rPr lang="en-US" altLang="ko-KR" dirty="0"/>
              <a:t> Exam</a:t>
            </a:r>
          </a:p>
          <a:p>
            <a:endParaRPr lang="en-US" altLang="ko-KR" dirty="0"/>
          </a:p>
          <a:p>
            <a:r>
              <a:rPr lang="en-US" altLang="ko-KR" dirty="0" smtClean="0"/>
              <a:t>Final Report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Interview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After Story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7988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>
            <a:spLocks noGrp="1"/>
          </p:cNvSpPr>
          <p:nvPr>
            <p:ph type="title"/>
          </p:nvPr>
        </p:nvSpPr>
        <p:spPr>
          <a:xfrm>
            <a:off x="251520" y="39234"/>
            <a:ext cx="8712968" cy="725470"/>
          </a:xfrm>
        </p:spPr>
        <p:txBody>
          <a:bodyPr/>
          <a:lstStyle/>
          <a:p>
            <a:r>
              <a:rPr lang="en-US" altLang="ko-KR" dirty="0" err="1" smtClean="0"/>
              <a:t>PreFinal</a:t>
            </a:r>
            <a:r>
              <a:rPr lang="en-US" altLang="ko-KR" dirty="0" smtClean="0"/>
              <a:t> Score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468" y="1023206"/>
            <a:ext cx="3029415" cy="29040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35" y="1023206"/>
            <a:ext cx="3166595" cy="2904025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3451772" y="2397369"/>
            <a:ext cx="310662" cy="404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957187" y="2866293"/>
            <a:ext cx="240323" cy="152400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513589" y="2346265"/>
            <a:ext cx="240323" cy="152400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957187" y="3078957"/>
            <a:ext cx="240323" cy="152400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513588" y="2546840"/>
            <a:ext cx="240323" cy="152400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48627" y="3290430"/>
            <a:ext cx="240323" cy="152400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513587" y="2747415"/>
            <a:ext cx="240323" cy="152400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711" y="4062139"/>
            <a:ext cx="3199719" cy="1814274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156835" y="5943821"/>
            <a:ext cx="31665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729433" y="4062139"/>
            <a:ext cx="10699" cy="1881682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65505" y="594382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73</a:t>
            </a:r>
            <a:endParaRPr lang="ko-KR" alt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123711" y="594382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65</a:t>
            </a:r>
            <a:endParaRPr lang="ko-KR" alt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3028233" y="594382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83</a:t>
            </a:r>
            <a:endParaRPr lang="ko-KR" altLang="en-US" sz="1100" dirty="0"/>
          </a:p>
        </p:txBody>
      </p:sp>
      <p:cxnSp>
        <p:nvCxnSpPr>
          <p:cNvPr id="33" name="직선 연결선 32"/>
          <p:cNvCxnSpPr/>
          <p:nvPr/>
        </p:nvCxnSpPr>
        <p:spPr>
          <a:xfrm>
            <a:off x="2194566" y="5457313"/>
            <a:ext cx="2766" cy="486508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2133019" y="5891068"/>
            <a:ext cx="123093" cy="12895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7896" y="4062139"/>
            <a:ext cx="3199719" cy="1814274"/>
          </a:xfrm>
          <a:prstGeom prst="rect">
            <a:avLst/>
          </a:prstGeom>
        </p:spPr>
      </p:pic>
      <p:cxnSp>
        <p:nvCxnSpPr>
          <p:cNvPr id="37" name="직선 연결선 36"/>
          <p:cNvCxnSpPr/>
          <p:nvPr/>
        </p:nvCxnSpPr>
        <p:spPr>
          <a:xfrm>
            <a:off x="3811020" y="5943821"/>
            <a:ext cx="31665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5383618" y="4062139"/>
            <a:ext cx="10699" cy="1881682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219690" y="594382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72</a:t>
            </a:r>
            <a:endParaRPr lang="ko-KR" altLang="en-US" sz="1100" dirty="0"/>
          </a:p>
        </p:txBody>
      </p:sp>
      <p:sp>
        <p:nvSpPr>
          <p:cNvPr id="40" name="TextBox 39"/>
          <p:cNvSpPr txBox="1"/>
          <p:nvPr/>
        </p:nvSpPr>
        <p:spPr>
          <a:xfrm>
            <a:off x="3777896" y="594382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67</a:t>
            </a:r>
            <a:endParaRPr lang="ko-KR" altLang="en-US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6682418" y="594382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85</a:t>
            </a:r>
            <a:endParaRPr lang="ko-KR" altLang="en-US" sz="1100" dirty="0"/>
          </a:p>
        </p:txBody>
      </p:sp>
      <p:cxnSp>
        <p:nvCxnSpPr>
          <p:cNvPr id="42" name="직선 연결선 41"/>
          <p:cNvCxnSpPr/>
          <p:nvPr/>
        </p:nvCxnSpPr>
        <p:spPr>
          <a:xfrm>
            <a:off x="5976821" y="5666863"/>
            <a:ext cx="0" cy="276958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/>
          <p:cNvSpPr/>
          <p:nvPr/>
        </p:nvSpPr>
        <p:spPr>
          <a:xfrm>
            <a:off x="5912508" y="5891068"/>
            <a:ext cx="123093" cy="12895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1995894" y="1805354"/>
            <a:ext cx="198672" cy="164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5501925" y="1758464"/>
            <a:ext cx="366893" cy="164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56835" y="6176120"/>
            <a:ext cx="3269274" cy="6525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100" b="1" dirty="0" smtClean="0">
                <a:solidFill>
                  <a:schemeClr val="tx1"/>
                </a:solidFill>
              </a:rPr>
              <a:t>[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교수님 말씀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]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Interim</a:t>
            </a:r>
            <a:r>
              <a:rPr lang="ko-KR" altLang="en-US" sz="1100" dirty="0" smtClean="0">
                <a:solidFill>
                  <a:schemeClr val="tx1"/>
                </a:solidFill>
              </a:rPr>
              <a:t>은 남은 교육 과정을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분발시키기</a:t>
            </a:r>
            <a:r>
              <a:rPr lang="ko-KR" altLang="en-US" sz="1100" dirty="0" smtClean="0">
                <a:solidFill>
                  <a:schemeClr val="tx1"/>
                </a:solidFill>
              </a:rPr>
              <a:t> 위해 채점 기준이 높습니다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770113" y="6176120"/>
            <a:ext cx="3269274" cy="6525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100" b="1" dirty="0" smtClean="0">
                <a:solidFill>
                  <a:schemeClr val="tx1"/>
                </a:solidFill>
              </a:rPr>
              <a:t>[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교수님 말씀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]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Interim,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PreFinal</a:t>
            </a:r>
            <a:r>
              <a:rPr lang="ko-KR" altLang="en-US" sz="1100" dirty="0" smtClean="0">
                <a:solidFill>
                  <a:schemeClr val="tx1"/>
                </a:solidFill>
              </a:rPr>
              <a:t>에서 평균 점수이면 </a:t>
            </a:r>
            <a:r>
              <a:rPr lang="en-US" altLang="ko-KR" sz="1100" dirty="0" smtClean="0">
                <a:solidFill>
                  <a:schemeClr val="tx1"/>
                </a:solidFill>
              </a:rPr>
              <a:t>AA </a:t>
            </a:r>
            <a:r>
              <a:rPr lang="ko-KR" altLang="en-US" sz="1100" dirty="0" smtClean="0">
                <a:solidFill>
                  <a:schemeClr val="tx1"/>
                </a:solidFill>
              </a:rPr>
              <a:t>인증이 무난합니다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581386"/>
              </p:ext>
            </p:extLst>
          </p:nvPr>
        </p:nvGraphicFramePr>
        <p:xfrm>
          <a:off x="7557860" y="1071929"/>
          <a:ext cx="4407013" cy="942975"/>
        </p:xfrm>
        <a:graphic>
          <a:graphicData uri="http://schemas.openxmlformats.org/drawingml/2006/table">
            <a:tbl>
              <a:tblPr/>
              <a:tblGrid>
                <a:gridCol w="830002">
                  <a:extLst>
                    <a:ext uri="{9D8B030D-6E8A-4147-A177-3AD203B41FA5}">
                      <a16:colId xmlns:a16="http://schemas.microsoft.com/office/drawing/2014/main" val="3345292906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1961048395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1341773639"/>
                    </a:ext>
                  </a:extLst>
                </a:gridCol>
                <a:gridCol w="413124">
                  <a:extLst>
                    <a:ext uri="{9D8B030D-6E8A-4147-A177-3AD203B41FA5}">
                      <a16:colId xmlns:a16="http://schemas.microsoft.com/office/drawing/2014/main" val="3222530093"/>
                    </a:ext>
                  </a:extLst>
                </a:gridCol>
                <a:gridCol w="623887">
                  <a:extLst>
                    <a:ext uri="{9D8B030D-6E8A-4147-A177-3AD203B41FA5}">
                      <a16:colId xmlns:a16="http://schemas.microsoft.com/office/drawing/2014/main" val="2692467856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794427346"/>
                    </a:ext>
                  </a:extLst>
                </a:gridCol>
                <a:gridCol w="650875">
                  <a:extLst>
                    <a:ext uri="{9D8B030D-6E8A-4147-A177-3AD203B41FA5}">
                      <a16:colId xmlns:a16="http://schemas.microsoft.com/office/drawing/2014/main" val="3258947915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Interim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PreFinal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Interview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CourseWork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10282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122.5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171.5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63742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95.55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136.0853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531.6353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020705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 score2</a:t>
                      </a: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(73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가정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95.55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136.0853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143.08</a:t>
                      </a:r>
                      <a:endParaRPr lang="ko-KR" altLang="en-US" sz="10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674.71525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233365"/>
                  </a:ext>
                </a:extLst>
              </a:tr>
            </a:tbl>
          </a:graphicData>
        </a:graphic>
      </p:graphicFrame>
      <p:sp>
        <p:nvSpPr>
          <p:cNvPr id="51" name="직사각형 50"/>
          <p:cNvSpPr/>
          <p:nvPr/>
        </p:nvSpPr>
        <p:spPr>
          <a:xfrm>
            <a:off x="7557859" y="2096180"/>
            <a:ext cx="4505187" cy="652569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100" b="1" dirty="0" smtClean="0">
                <a:solidFill>
                  <a:schemeClr val="tx1"/>
                </a:solidFill>
              </a:rPr>
              <a:t>[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내 상황 정리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]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1.Final + Interview </a:t>
            </a:r>
            <a:r>
              <a:rPr lang="ko-KR" altLang="en-US" sz="1100" dirty="0" smtClean="0">
                <a:solidFill>
                  <a:schemeClr val="tx1"/>
                </a:solidFill>
              </a:rPr>
              <a:t>총합이 </a:t>
            </a:r>
            <a:r>
              <a:rPr lang="en-US" altLang="ko-KR" sz="1100" dirty="0" smtClean="0">
                <a:solidFill>
                  <a:schemeClr val="tx1"/>
                </a:solidFill>
              </a:rPr>
              <a:t>(269/406)</a:t>
            </a:r>
            <a:r>
              <a:rPr lang="ko-KR" altLang="en-US" sz="1100" dirty="0" smtClean="0">
                <a:solidFill>
                  <a:schemeClr val="tx1"/>
                </a:solidFill>
              </a:rPr>
              <a:t>점이 넘어야 합격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2.Final</a:t>
            </a:r>
            <a:r>
              <a:rPr lang="ko-KR" altLang="en-US" sz="1100" dirty="0" smtClean="0">
                <a:solidFill>
                  <a:schemeClr val="tx1"/>
                </a:solidFill>
              </a:rPr>
              <a:t>을 평균치로 받으면 </a:t>
            </a:r>
            <a:r>
              <a:rPr lang="en-US" altLang="ko-KR" sz="1100" dirty="0" smtClean="0">
                <a:solidFill>
                  <a:schemeClr val="tx1"/>
                </a:solidFill>
              </a:rPr>
              <a:t>Interview</a:t>
            </a:r>
            <a:r>
              <a:rPr lang="ko-KR" altLang="en-US" sz="1100" dirty="0" smtClean="0">
                <a:solidFill>
                  <a:schemeClr val="tx1"/>
                </a:solidFill>
              </a:rPr>
              <a:t>를 </a:t>
            </a:r>
            <a:r>
              <a:rPr lang="en-US" altLang="ko-KR" sz="1100" dirty="0" smtClean="0">
                <a:solidFill>
                  <a:schemeClr val="tx1"/>
                </a:solidFill>
              </a:rPr>
              <a:t>(126/210)</a:t>
            </a:r>
            <a:r>
              <a:rPr lang="ko-KR" altLang="en-US" sz="1100" dirty="0" smtClean="0">
                <a:solidFill>
                  <a:schemeClr val="tx1"/>
                </a:solidFill>
              </a:rPr>
              <a:t>점 이상 받아야 합격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30151"/>
              </p:ext>
            </p:extLst>
          </p:nvPr>
        </p:nvGraphicFramePr>
        <p:xfrm>
          <a:off x="7557859" y="3194996"/>
          <a:ext cx="4389437" cy="838200"/>
        </p:xfrm>
        <a:graphic>
          <a:graphicData uri="http://schemas.openxmlformats.org/drawingml/2006/table">
            <a:tbl>
              <a:tblPr/>
              <a:tblGrid>
                <a:gridCol w="835025">
                  <a:extLst>
                    <a:ext uri="{9D8B030D-6E8A-4147-A177-3AD203B41FA5}">
                      <a16:colId xmlns:a16="http://schemas.microsoft.com/office/drawing/2014/main" val="1907729255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1337882252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3691955990"/>
                    </a:ext>
                  </a:extLst>
                </a:gridCol>
                <a:gridCol w="346075">
                  <a:extLst>
                    <a:ext uri="{9D8B030D-6E8A-4147-A177-3AD203B41FA5}">
                      <a16:colId xmlns:a16="http://schemas.microsoft.com/office/drawing/2014/main" val="4078772815"/>
                    </a:ext>
                  </a:extLst>
                </a:gridCol>
                <a:gridCol w="623887">
                  <a:extLst>
                    <a:ext uri="{9D8B030D-6E8A-4147-A177-3AD203B41FA5}">
                      <a16:colId xmlns:a16="http://schemas.microsoft.com/office/drawing/2014/main" val="2071570441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362442755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81479245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Interim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PreFinal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Interview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CourseWork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60393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122.5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171.5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113711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highest score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101.675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145.775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547.45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913867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lowest score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79.625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114.905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494.53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0079006"/>
                  </a:ext>
                </a:extLst>
              </a:tr>
            </a:tbl>
          </a:graphicData>
        </a:graphic>
      </p:graphicFrame>
      <p:sp>
        <p:nvSpPr>
          <p:cNvPr id="53" name="직사각형 52"/>
          <p:cNvSpPr/>
          <p:nvPr/>
        </p:nvSpPr>
        <p:spPr>
          <a:xfrm>
            <a:off x="7557859" y="4133808"/>
            <a:ext cx="4505187" cy="109935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100" b="1" dirty="0" smtClean="0">
                <a:solidFill>
                  <a:schemeClr val="tx1"/>
                </a:solidFill>
              </a:rPr>
              <a:t>[D2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상황 정리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]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1.</a:t>
            </a:r>
            <a:r>
              <a:rPr lang="ko-KR" altLang="en-US" sz="1100" dirty="0" smtClean="0">
                <a:solidFill>
                  <a:schemeClr val="tx1"/>
                </a:solidFill>
              </a:rPr>
              <a:t>최상위는 </a:t>
            </a:r>
            <a:r>
              <a:rPr lang="en-US" altLang="ko-KR" sz="1100" dirty="0" smtClean="0">
                <a:solidFill>
                  <a:schemeClr val="tx1"/>
                </a:solidFill>
              </a:rPr>
              <a:t>Final + Interview </a:t>
            </a:r>
            <a:r>
              <a:rPr lang="ko-KR" altLang="en-US" sz="1100" dirty="0" smtClean="0">
                <a:solidFill>
                  <a:schemeClr val="tx1"/>
                </a:solidFill>
              </a:rPr>
              <a:t>총합이 </a:t>
            </a:r>
            <a:r>
              <a:rPr lang="en-US" altLang="ko-KR" sz="1100" dirty="0" smtClean="0">
                <a:solidFill>
                  <a:schemeClr val="tx1"/>
                </a:solidFill>
              </a:rPr>
              <a:t>(253/406)</a:t>
            </a:r>
            <a:r>
              <a:rPr lang="ko-KR" altLang="en-US" sz="1100" dirty="0" smtClean="0">
                <a:solidFill>
                  <a:schemeClr val="tx1"/>
                </a:solidFill>
              </a:rPr>
              <a:t>점이 넘어야 합격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  <a:sym typeface="Wingdings" panose="05000000000000000000" pitchFamily="2" charset="2"/>
              </a:rPr>
              <a:t>  (Final</a:t>
            </a:r>
            <a:r>
              <a:rPr lang="ko-KR" altLang="en-US" sz="900" dirty="0" smtClean="0">
                <a:solidFill>
                  <a:schemeClr val="tx1"/>
                </a:solidFill>
                <a:sym typeface="Wingdings" panose="05000000000000000000" pitchFamily="2" charset="2"/>
              </a:rPr>
              <a:t>을 최상위로 받아도</a:t>
            </a:r>
            <a:r>
              <a:rPr lang="en-US" altLang="ko-KR" sz="900" dirty="0" smtClean="0">
                <a:solidFill>
                  <a:schemeClr val="tx1"/>
                </a:solidFill>
                <a:sym typeface="Wingdings" panose="05000000000000000000" pitchFamily="2" charset="2"/>
              </a:rPr>
              <a:t>[85 </a:t>
            </a:r>
            <a:r>
              <a:rPr lang="ko-KR" altLang="en-US" sz="900" dirty="0" smtClean="0">
                <a:solidFill>
                  <a:schemeClr val="tx1"/>
                </a:solidFill>
                <a:sym typeface="Wingdings" panose="05000000000000000000" pitchFamily="2" charset="2"/>
              </a:rPr>
              <a:t>가정</a:t>
            </a:r>
            <a:r>
              <a:rPr lang="en-US" altLang="ko-KR" sz="900" dirty="0" smtClean="0">
                <a:solidFill>
                  <a:schemeClr val="tx1"/>
                </a:solidFill>
                <a:sym typeface="Wingdings" panose="05000000000000000000" pitchFamily="2" charset="2"/>
              </a:rPr>
              <a:t>] Interview</a:t>
            </a:r>
            <a:r>
              <a:rPr lang="ko-KR" altLang="en-US" sz="900" dirty="0" smtClean="0">
                <a:solidFill>
                  <a:schemeClr val="tx1"/>
                </a:solidFill>
                <a:sym typeface="Wingdings" panose="05000000000000000000" pitchFamily="2" charset="2"/>
              </a:rPr>
              <a:t>를 </a:t>
            </a:r>
            <a:r>
              <a:rPr lang="en-US" altLang="ko-KR" sz="900" dirty="0" smtClean="0">
                <a:solidFill>
                  <a:schemeClr val="tx1"/>
                </a:solidFill>
                <a:sym typeface="Wingdings" panose="05000000000000000000" pitchFamily="2" charset="2"/>
              </a:rPr>
              <a:t>[86/210]</a:t>
            </a:r>
            <a:r>
              <a:rPr lang="ko-KR" altLang="en-US" sz="900" dirty="0" smtClean="0">
                <a:solidFill>
                  <a:schemeClr val="tx1"/>
                </a:solidFill>
                <a:sym typeface="Wingdings" panose="05000000000000000000" pitchFamily="2" charset="2"/>
              </a:rPr>
              <a:t>점 이상 받아야 합격</a:t>
            </a:r>
            <a:r>
              <a:rPr lang="en-US" altLang="ko-KR" sz="900" dirty="0" smtClean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2.</a:t>
            </a:r>
            <a:r>
              <a:rPr lang="ko-KR" altLang="en-US" sz="1100" dirty="0" smtClean="0">
                <a:solidFill>
                  <a:schemeClr val="tx1"/>
                </a:solidFill>
              </a:rPr>
              <a:t>최하위는 </a:t>
            </a:r>
            <a:r>
              <a:rPr lang="en-US" altLang="ko-KR" sz="1100" dirty="0" smtClean="0">
                <a:solidFill>
                  <a:schemeClr val="tx1"/>
                </a:solidFill>
              </a:rPr>
              <a:t>Final + Interview </a:t>
            </a:r>
            <a:r>
              <a:rPr lang="ko-KR" altLang="en-US" sz="1100" dirty="0" smtClean="0">
                <a:solidFill>
                  <a:schemeClr val="tx1"/>
                </a:solidFill>
              </a:rPr>
              <a:t>총합이 </a:t>
            </a:r>
            <a:r>
              <a:rPr lang="en-US" altLang="ko-KR" sz="1100" dirty="0" smtClean="0">
                <a:solidFill>
                  <a:schemeClr val="tx1"/>
                </a:solidFill>
              </a:rPr>
              <a:t>(306/406)</a:t>
            </a:r>
            <a:r>
              <a:rPr lang="ko-KR" altLang="en-US" sz="1100" dirty="0" smtClean="0">
                <a:solidFill>
                  <a:schemeClr val="tx1"/>
                </a:solidFill>
              </a:rPr>
              <a:t>점이 넘어야 합격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   ( Final</a:t>
            </a:r>
            <a:r>
              <a:rPr lang="ko-KR" altLang="en-US" sz="900" dirty="0" smtClean="0">
                <a:solidFill>
                  <a:schemeClr val="tx1"/>
                </a:solidFill>
              </a:rPr>
              <a:t>을 최하위로 받아도</a:t>
            </a:r>
            <a:r>
              <a:rPr lang="en-US" altLang="ko-KR" sz="900" dirty="0" smtClean="0">
                <a:solidFill>
                  <a:schemeClr val="tx1"/>
                </a:solidFill>
              </a:rPr>
              <a:t>[67 </a:t>
            </a:r>
            <a:r>
              <a:rPr lang="ko-KR" altLang="en-US" sz="900" dirty="0" smtClean="0">
                <a:solidFill>
                  <a:schemeClr val="tx1"/>
                </a:solidFill>
              </a:rPr>
              <a:t>가정</a:t>
            </a:r>
            <a:r>
              <a:rPr lang="en-US" altLang="ko-KR" sz="900" dirty="0" smtClean="0">
                <a:solidFill>
                  <a:schemeClr val="tx1"/>
                </a:solidFill>
              </a:rPr>
              <a:t>] Interview</a:t>
            </a:r>
            <a:r>
              <a:rPr lang="ko-KR" altLang="en-US" sz="900" dirty="0" smtClean="0">
                <a:solidFill>
                  <a:schemeClr val="tx1"/>
                </a:solidFill>
              </a:rPr>
              <a:t>를 </a:t>
            </a:r>
            <a:r>
              <a:rPr lang="en-US" altLang="ko-KR" sz="900" dirty="0" smtClean="0">
                <a:solidFill>
                  <a:schemeClr val="tx1"/>
                </a:solidFill>
              </a:rPr>
              <a:t>[175/210]</a:t>
            </a:r>
            <a:r>
              <a:rPr lang="ko-KR" altLang="en-US" sz="900" dirty="0" smtClean="0">
                <a:solidFill>
                  <a:schemeClr val="tx1"/>
                </a:solidFill>
              </a:rPr>
              <a:t>점 이상 받으면 합격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7557859" y="5679409"/>
            <a:ext cx="4505187" cy="11492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100" b="1" dirty="0" smtClean="0">
                <a:solidFill>
                  <a:schemeClr val="tx1"/>
                </a:solidFill>
              </a:rPr>
              <a:t>[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결론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]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1.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레포트를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전부 최상위</a:t>
            </a:r>
            <a:r>
              <a:rPr lang="ko-KR" altLang="en-US" sz="1100" dirty="0" smtClean="0">
                <a:solidFill>
                  <a:schemeClr val="tx1"/>
                </a:solidFill>
              </a:rPr>
              <a:t>로 받아도 </a:t>
            </a:r>
            <a:r>
              <a:rPr lang="en-US" altLang="ko-KR" sz="1100" dirty="0" smtClean="0">
                <a:solidFill>
                  <a:schemeClr val="tx1"/>
                </a:solidFill>
              </a:rPr>
              <a:t>Interview</a:t>
            </a:r>
            <a:r>
              <a:rPr lang="ko-KR" altLang="en-US" sz="1100" dirty="0" smtClean="0">
                <a:solidFill>
                  <a:schemeClr val="tx1"/>
                </a:solidFill>
              </a:rPr>
              <a:t>를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안심할 수 없음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2.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레포트를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전부 최하위</a:t>
            </a:r>
            <a:r>
              <a:rPr lang="ko-KR" altLang="en-US" sz="1100" dirty="0" smtClean="0">
                <a:solidFill>
                  <a:schemeClr val="tx1"/>
                </a:solidFill>
              </a:rPr>
              <a:t>로 받아도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Interview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에서 고득점이면 합격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endParaRPr lang="en-US" altLang="ko-KR" sz="1100" b="1" dirty="0" smtClean="0">
              <a:solidFill>
                <a:schemeClr val="tx1"/>
              </a:solidFill>
            </a:endParaRPr>
          </a:p>
          <a:p>
            <a:r>
              <a:rPr lang="en-US" altLang="ko-KR" sz="1100" b="1" dirty="0" smtClean="0">
                <a:solidFill>
                  <a:schemeClr val="tx1"/>
                </a:solidFill>
              </a:rPr>
              <a:t>3. You Can Do It!</a:t>
            </a:r>
          </a:p>
        </p:txBody>
      </p:sp>
    </p:spTree>
    <p:extLst>
      <p:ext uri="{BB962C8B-B14F-4D97-AF65-F5344CB8AC3E}">
        <p14:creationId xmlns:p14="http://schemas.microsoft.com/office/powerpoint/2010/main" val="2355207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>
            <a:spLocks noGrp="1"/>
          </p:cNvSpPr>
          <p:nvPr>
            <p:ph type="title"/>
          </p:nvPr>
        </p:nvSpPr>
        <p:spPr>
          <a:xfrm>
            <a:off x="251520" y="39234"/>
            <a:ext cx="8712968" cy="725470"/>
          </a:xfrm>
        </p:spPr>
        <p:txBody>
          <a:bodyPr/>
          <a:lstStyle/>
          <a:p>
            <a:r>
              <a:rPr lang="en-US" altLang="ko-KR" dirty="0" err="1" smtClean="0"/>
              <a:t>Prefinal</a:t>
            </a:r>
            <a:r>
              <a:rPr lang="en-US" altLang="ko-KR" dirty="0" smtClean="0"/>
              <a:t> Feedback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84" y="1023206"/>
            <a:ext cx="3029415" cy="2904025"/>
          </a:xfrm>
          <a:prstGeom prst="rect">
            <a:avLst/>
          </a:prstGeom>
        </p:spPr>
      </p:pic>
      <p:sp>
        <p:nvSpPr>
          <p:cNvPr id="46" name="직사각형 45"/>
          <p:cNvSpPr/>
          <p:nvPr/>
        </p:nvSpPr>
        <p:spPr>
          <a:xfrm>
            <a:off x="1750541" y="1758464"/>
            <a:ext cx="366893" cy="164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내용 개체 틀 2"/>
          <p:cNvSpPr>
            <a:spLocks noGrp="1"/>
          </p:cNvSpPr>
          <p:nvPr>
            <p:ph idx="1"/>
          </p:nvPr>
        </p:nvSpPr>
        <p:spPr>
          <a:xfrm>
            <a:off x="3299520" y="1023206"/>
            <a:ext cx="8712968" cy="43297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>
                <a:solidFill>
                  <a:srgbClr val="000000"/>
                </a:solidFill>
              </a:rPr>
              <a:t>3.2 Quality Attribute Scenario</a:t>
            </a:r>
            <a:endParaRPr lang="en-US" altLang="ko-KR" sz="1400" dirty="0"/>
          </a:p>
        </p:txBody>
      </p:sp>
      <p:sp>
        <p:nvSpPr>
          <p:cNvPr id="48" name="직사각형 47"/>
          <p:cNvSpPr/>
          <p:nvPr/>
        </p:nvSpPr>
        <p:spPr>
          <a:xfrm>
            <a:off x="50717" y="4009920"/>
            <a:ext cx="3086147" cy="13933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100" b="1" dirty="0" smtClean="0">
                <a:solidFill>
                  <a:schemeClr val="tx1"/>
                </a:solidFill>
              </a:rPr>
              <a:t>[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교수님 말씀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]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D+: </a:t>
            </a:r>
            <a:r>
              <a:rPr lang="ko-KR" altLang="en-US" sz="1100" dirty="0" smtClean="0">
                <a:solidFill>
                  <a:schemeClr val="tx1"/>
                </a:solidFill>
              </a:rPr>
              <a:t>내용 부족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C  : </a:t>
            </a:r>
            <a:r>
              <a:rPr lang="ko-KR" altLang="en-US" sz="1100" dirty="0" smtClean="0">
                <a:solidFill>
                  <a:schemeClr val="tx1"/>
                </a:solidFill>
              </a:rPr>
              <a:t>분발 필요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B  : </a:t>
            </a:r>
            <a:r>
              <a:rPr lang="ko-KR" altLang="en-US" sz="1100" dirty="0" smtClean="0">
                <a:solidFill>
                  <a:schemeClr val="tx1"/>
                </a:solidFill>
              </a:rPr>
              <a:t>무난함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B+: </a:t>
            </a:r>
            <a:r>
              <a:rPr lang="ko-KR" altLang="en-US" sz="1100" dirty="0" smtClean="0">
                <a:solidFill>
                  <a:schemeClr val="tx1"/>
                </a:solidFill>
              </a:rPr>
              <a:t>잘했으나 약간 아쉬움</a:t>
            </a:r>
            <a:r>
              <a:rPr lang="en-US" altLang="ko-KR" sz="1100" dirty="0" smtClean="0">
                <a:solidFill>
                  <a:schemeClr val="tx1"/>
                </a:solidFill>
              </a:rPr>
              <a:t>(</a:t>
            </a:r>
            <a:r>
              <a:rPr lang="ko-KR" altLang="en-US" sz="1100" dirty="0" smtClean="0">
                <a:solidFill>
                  <a:schemeClr val="tx1"/>
                </a:solidFill>
              </a:rPr>
              <a:t>개선의 여지가 있음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A  : </a:t>
            </a:r>
            <a:r>
              <a:rPr lang="ko-KR" altLang="en-US" sz="1100" dirty="0" smtClean="0">
                <a:solidFill>
                  <a:schemeClr val="tx1"/>
                </a:solidFill>
              </a:rPr>
              <a:t>잘함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333" y="1538610"/>
            <a:ext cx="2714625" cy="5619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32013" y="1456181"/>
            <a:ext cx="490493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QA</a:t>
            </a:r>
            <a:r>
              <a:rPr lang="ko-KR" altLang="en-US" sz="1200" b="1" dirty="0" smtClean="0"/>
              <a:t>가 </a:t>
            </a:r>
            <a:r>
              <a:rPr lang="en-US" altLang="ko-KR" sz="1200" b="1" dirty="0" smtClean="0"/>
              <a:t>performance</a:t>
            </a:r>
            <a:r>
              <a:rPr lang="ko-KR" altLang="en-US" sz="1200" b="1" dirty="0" smtClean="0"/>
              <a:t>일 경우 아래 이벤트 중 하나를 명시해야 합니다</a:t>
            </a:r>
            <a:r>
              <a:rPr lang="en-US" altLang="ko-KR" sz="1200" b="1" dirty="0" smtClean="0"/>
              <a:t>.</a:t>
            </a:r>
          </a:p>
          <a:p>
            <a:r>
              <a:rPr lang="en-US" altLang="ko-KR" sz="1050" dirty="0" smtClean="0"/>
              <a:t>periodic: </a:t>
            </a:r>
            <a:r>
              <a:rPr lang="ko-KR" altLang="en-US" sz="1050" dirty="0" smtClean="0"/>
              <a:t>주기</a:t>
            </a:r>
            <a:endParaRPr lang="en-US" altLang="ko-KR" sz="1050" dirty="0" smtClean="0"/>
          </a:p>
          <a:p>
            <a:r>
              <a:rPr lang="en-US" altLang="ko-KR" sz="1050" dirty="0" smtClean="0"/>
              <a:t>sporadic: </a:t>
            </a:r>
            <a:r>
              <a:rPr lang="ko-KR" altLang="en-US" sz="1050" dirty="0" err="1" smtClean="0"/>
              <a:t>단위시간</a:t>
            </a:r>
            <a:r>
              <a:rPr lang="ko-KR" altLang="en-US" sz="1050" dirty="0" smtClean="0"/>
              <a:t> 최대 발생 빈도</a:t>
            </a:r>
            <a:endParaRPr lang="ko-KR" altLang="en-US" sz="1050" dirty="0"/>
          </a:p>
          <a:p>
            <a:r>
              <a:rPr lang="en-US" altLang="ko-KR" sz="1050" dirty="0" smtClean="0"/>
              <a:t>stochastic: </a:t>
            </a:r>
            <a:r>
              <a:rPr lang="ko-KR" altLang="en-US" sz="1050" dirty="0" smtClean="0"/>
              <a:t>발생 분포</a:t>
            </a:r>
            <a:endParaRPr lang="ko-KR" altLang="en-US" sz="1050" dirty="0"/>
          </a:p>
        </p:txBody>
      </p:sp>
      <p:sp>
        <p:nvSpPr>
          <p:cNvPr id="55" name="내용 개체 틀 2"/>
          <p:cNvSpPr txBox="1">
            <a:spLocks/>
          </p:cNvSpPr>
          <p:nvPr/>
        </p:nvSpPr>
        <p:spPr>
          <a:xfrm>
            <a:off x="3299520" y="2305083"/>
            <a:ext cx="8712968" cy="432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71463" indent="-271463" algn="l" defTabSz="914400" rtl="0" eaLnBrk="1" latinLnBrk="1" hangingPunct="1">
              <a:lnSpc>
                <a:spcPct val="130000"/>
              </a:lnSpc>
              <a:spcBef>
                <a:spcPts val="1000"/>
              </a:spcBef>
              <a:spcAft>
                <a:spcPts val="5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l"/>
              <a:defRPr sz="2000" kern="1200" spc="-1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41338" indent="-269875" algn="l" defTabSz="914400" rtl="0" eaLnBrk="1" latinLnBrk="1" hangingPunct="1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l"/>
              <a:defRPr sz="1800" kern="1200" spc="-1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04863" indent="-263525" algn="l" defTabSz="914400" rtl="0" eaLnBrk="1" latinLnBrk="1" hangingPunct="1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l"/>
              <a:defRPr sz="1500" kern="1200" spc="-1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74738" indent="-269875" algn="l" defTabSz="914400" rtl="0" eaLnBrk="1" latinLnBrk="1" hangingPunct="1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l"/>
              <a:defRPr sz="1200" kern="1200" spc="-1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46200" indent="-271463" algn="l" defTabSz="914400" rtl="0" eaLnBrk="1" latinLnBrk="1" hangingPunct="1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l"/>
              <a:defRPr sz="1000" kern="1200" spc="-1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000000"/>
                </a:solidFill>
              </a:rPr>
              <a:t>4.1.1.1 Static Structure Diagram</a:t>
            </a:r>
            <a:endParaRPr lang="en-US" altLang="ko-KR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5333" y="2738058"/>
            <a:ext cx="2695575" cy="590550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6832013" y="2873677"/>
            <a:ext cx="4596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다른 서버와 연결할 </a:t>
            </a:r>
            <a:r>
              <a:rPr lang="en-US" altLang="ko-KR" sz="1200" b="1" dirty="0" smtClean="0"/>
              <a:t>interface</a:t>
            </a:r>
            <a:r>
              <a:rPr lang="ko-KR" altLang="en-US" sz="1200" b="1" dirty="0" smtClean="0"/>
              <a:t>가 있으면 메모로 표시해야 합니다</a:t>
            </a:r>
            <a:r>
              <a:rPr lang="en-US" altLang="ko-KR" sz="1200" b="1" dirty="0" smtClean="0"/>
              <a:t>.</a:t>
            </a:r>
            <a:endParaRPr lang="ko-KR" altLang="en-US" sz="1200" dirty="0"/>
          </a:p>
        </p:txBody>
      </p:sp>
      <p:sp>
        <p:nvSpPr>
          <p:cNvPr id="57" name="내용 개체 틀 2"/>
          <p:cNvSpPr txBox="1">
            <a:spLocks/>
          </p:cNvSpPr>
          <p:nvPr/>
        </p:nvSpPr>
        <p:spPr>
          <a:xfrm>
            <a:off x="3299520" y="3439919"/>
            <a:ext cx="8712968" cy="432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71463" indent="-271463" algn="l" defTabSz="914400" rtl="0" eaLnBrk="1" latinLnBrk="1" hangingPunct="1">
              <a:lnSpc>
                <a:spcPct val="130000"/>
              </a:lnSpc>
              <a:spcBef>
                <a:spcPts val="1000"/>
              </a:spcBef>
              <a:spcAft>
                <a:spcPts val="5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l"/>
              <a:defRPr sz="2000" kern="1200" spc="-1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41338" indent="-269875" algn="l" defTabSz="914400" rtl="0" eaLnBrk="1" latinLnBrk="1" hangingPunct="1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l"/>
              <a:defRPr sz="1800" kern="1200" spc="-1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04863" indent="-263525" algn="l" defTabSz="914400" rtl="0" eaLnBrk="1" latinLnBrk="1" hangingPunct="1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l"/>
              <a:defRPr sz="1500" kern="1200" spc="-1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74738" indent="-269875" algn="l" defTabSz="914400" rtl="0" eaLnBrk="1" latinLnBrk="1" hangingPunct="1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l"/>
              <a:defRPr sz="1200" kern="1200" spc="-1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46200" indent="-271463" algn="l" defTabSz="914400" rtl="0" eaLnBrk="1" latinLnBrk="1" hangingPunct="1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l"/>
              <a:defRPr sz="1000" kern="1200" spc="-1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000000"/>
                </a:solidFill>
              </a:rPr>
              <a:t>4.4.2.1 Design Goal</a:t>
            </a:r>
            <a:endParaRPr lang="en-US" altLang="ko-KR" sz="1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5333" y="3872894"/>
            <a:ext cx="2667000" cy="952500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6832013" y="4219749"/>
            <a:ext cx="4895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Design Goal</a:t>
            </a:r>
            <a:r>
              <a:rPr lang="ko-KR" altLang="en-US" sz="1200" b="1" dirty="0" smtClean="0"/>
              <a:t>에서는 어떤 </a:t>
            </a:r>
            <a:r>
              <a:rPr lang="en-US" altLang="ko-KR" sz="1200" b="1" dirty="0" smtClean="0"/>
              <a:t>QA</a:t>
            </a:r>
            <a:r>
              <a:rPr lang="ko-KR" altLang="en-US" sz="1200" b="1" dirty="0" smtClean="0"/>
              <a:t>를 달성하기 위함인지 명시해야 합니다</a:t>
            </a:r>
            <a:r>
              <a:rPr lang="en-US" altLang="ko-KR" sz="1200" b="1" dirty="0" smtClean="0"/>
              <a:t>.</a:t>
            </a:r>
            <a:endParaRPr lang="ko-KR" altLang="en-US" sz="1200" dirty="0"/>
          </a:p>
        </p:txBody>
      </p:sp>
      <p:sp>
        <p:nvSpPr>
          <p:cNvPr id="59" name="내용 개체 틀 2"/>
          <p:cNvSpPr txBox="1">
            <a:spLocks/>
          </p:cNvSpPr>
          <p:nvPr/>
        </p:nvSpPr>
        <p:spPr>
          <a:xfrm>
            <a:off x="3299520" y="4955182"/>
            <a:ext cx="8712968" cy="432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71463" indent="-271463" algn="l" defTabSz="914400" rtl="0" eaLnBrk="1" latinLnBrk="1" hangingPunct="1">
              <a:lnSpc>
                <a:spcPct val="130000"/>
              </a:lnSpc>
              <a:spcBef>
                <a:spcPts val="1000"/>
              </a:spcBef>
              <a:spcAft>
                <a:spcPts val="5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l"/>
              <a:defRPr sz="2000" kern="1200" spc="-1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41338" indent="-269875" algn="l" defTabSz="914400" rtl="0" eaLnBrk="1" latinLnBrk="1" hangingPunct="1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l"/>
              <a:defRPr sz="1800" kern="1200" spc="-1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04863" indent="-263525" algn="l" defTabSz="914400" rtl="0" eaLnBrk="1" latinLnBrk="1" hangingPunct="1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l"/>
              <a:defRPr sz="1500" kern="1200" spc="-1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74738" indent="-269875" algn="l" defTabSz="914400" rtl="0" eaLnBrk="1" latinLnBrk="1" hangingPunct="1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l"/>
              <a:defRPr sz="1200" kern="1200" spc="-1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46200" indent="-271463" algn="l" defTabSz="914400" rtl="0" eaLnBrk="1" latinLnBrk="1" hangingPunct="1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l"/>
              <a:defRPr sz="1000" kern="1200" spc="-1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000000"/>
                </a:solidFill>
              </a:rPr>
              <a:t>4.4.3 Design Decision</a:t>
            </a:r>
            <a:endParaRPr lang="en-US" altLang="ko-KR" sz="14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5333" y="5388157"/>
            <a:ext cx="2686050" cy="55245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6832013" y="5525882"/>
            <a:ext cx="46217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시스템에 걸리는 부하를 판단할 수 있는 근거를 명시해야 합니다</a:t>
            </a:r>
            <a:r>
              <a:rPr lang="en-US" altLang="ko-KR" sz="1200" b="1" dirty="0" smtClean="0"/>
              <a:t>.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3648213" y="5985163"/>
            <a:ext cx="8147547" cy="8435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100" b="1" dirty="0" smtClean="0">
                <a:solidFill>
                  <a:schemeClr val="tx1"/>
                </a:solidFill>
              </a:rPr>
              <a:t>[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소감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]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교수님 </a:t>
            </a:r>
            <a:r>
              <a:rPr lang="en-US" altLang="ko-KR" sz="1100" dirty="0" smtClean="0">
                <a:solidFill>
                  <a:schemeClr val="tx1"/>
                </a:solidFill>
              </a:rPr>
              <a:t>Feedback</a:t>
            </a:r>
            <a:r>
              <a:rPr lang="ko-KR" altLang="en-US" sz="1100" dirty="0" smtClean="0">
                <a:solidFill>
                  <a:schemeClr val="tx1"/>
                </a:solidFill>
              </a:rPr>
              <a:t>을 </a:t>
            </a:r>
            <a:r>
              <a:rPr lang="ko-KR" altLang="en-US" sz="1100" dirty="0" smtClean="0">
                <a:solidFill>
                  <a:schemeClr val="tx1"/>
                </a:solidFill>
              </a:rPr>
              <a:t>어떻게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레포트에</a:t>
            </a:r>
            <a:r>
              <a:rPr lang="ko-KR" altLang="en-US" sz="1100" dirty="0" smtClean="0">
                <a:solidFill>
                  <a:schemeClr val="tx1"/>
                </a:solidFill>
              </a:rPr>
              <a:t> 반영할 것인지 구체적인 해석과 계획이 필요합니다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여러 절을 수정해야 하는 </a:t>
            </a:r>
            <a:r>
              <a:rPr lang="en-US" altLang="ko-KR" sz="1100" dirty="0" smtClean="0">
                <a:solidFill>
                  <a:schemeClr val="tx1"/>
                </a:solidFill>
              </a:rPr>
              <a:t>Feedback</a:t>
            </a:r>
            <a:r>
              <a:rPr lang="ko-KR" altLang="en-US" sz="1100" dirty="0" smtClean="0">
                <a:solidFill>
                  <a:schemeClr val="tx1"/>
                </a:solidFill>
              </a:rPr>
              <a:t>은 시간 분배를 잘 하셔야 합니다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 (</a:t>
            </a:r>
            <a:r>
              <a:rPr lang="ko-KR" altLang="en-US" sz="1100" dirty="0" smtClean="0">
                <a:solidFill>
                  <a:schemeClr val="tx1"/>
                </a:solidFill>
              </a:rPr>
              <a:t>시험공부</a:t>
            </a:r>
            <a:r>
              <a:rPr lang="en-US" altLang="ko-KR" sz="1100" dirty="0" smtClean="0">
                <a:solidFill>
                  <a:schemeClr val="tx1"/>
                </a:solidFill>
              </a:rPr>
              <a:t>, Final Report </a:t>
            </a:r>
            <a:r>
              <a:rPr lang="ko-KR" altLang="en-US" sz="1100" dirty="0" smtClean="0">
                <a:solidFill>
                  <a:schemeClr val="tx1"/>
                </a:solidFill>
              </a:rPr>
              <a:t>작성도 해야 하므로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993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>
            <a:spLocks noGrp="1"/>
          </p:cNvSpPr>
          <p:nvPr>
            <p:ph type="title"/>
          </p:nvPr>
        </p:nvSpPr>
        <p:spPr>
          <a:xfrm>
            <a:off x="251520" y="39234"/>
            <a:ext cx="8712968" cy="725470"/>
          </a:xfrm>
        </p:spPr>
        <p:txBody>
          <a:bodyPr/>
          <a:lstStyle/>
          <a:p>
            <a:r>
              <a:rPr lang="en-US" altLang="ko-KR" dirty="0" err="1" smtClean="0"/>
              <a:t>CourseWork</a:t>
            </a:r>
            <a:r>
              <a:rPr lang="en-US" altLang="ko-KR" dirty="0" smtClean="0"/>
              <a:t> Exam</a:t>
            </a:r>
            <a:endParaRPr lang="ko-KR" altLang="en-US" dirty="0"/>
          </a:p>
        </p:txBody>
      </p:sp>
      <p:sp>
        <p:nvSpPr>
          <p:cNvPr id="19" name="내용 개체 틀 2"/>
          <p:cNvSpPr>
            <a:spLocks noGrp="1"/>
          </p:cNvSpPr>
          <p:nvPr>
            <p:ph idx="1"/>
          </p:nvPr>
        </p:nvSpPr>
        <p:spPr>
          <a:xfrm>
            <a:off x="251520" y="1128714"/>
            <a:ext cx="8712968" cy="43297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>
                <a:solidFill>
                  <a:srgbClr val="000000"/>
                </a:solidFill>
              </a:rPr>
              <a:t>OOP/OOAD/UML (2</a:t>
            </a:r>
            <a:r>
              <a:rPr lang="ko-KR" altLang="en-US" dirty="0" smtClean="0">
                <a:solidFill>
                  <a:srgbClr val="000000"/>
                </a:solidFill>
              </a:rPr>
              <a:t>문항</a:t>
            </a:r>
            <a:r>
              <a:rPr lang="en-US" altLang="ko-KR" dirty="0" smtClean="0">
                <a:solidFill>
                  <a:srgbClr val="000000"/>
                </a:solidFill>
              </a:rPr>
              <a:t>)</a:t>
            </a:r>
            <a:endParaRPr lang="en-US" altLang="ko-KR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629521" y="1561690"/>
            <a:ext cx="4505187" cy="302279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객체지향의 원칙을 묻는 문제가 나왔습니다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251520" y="2054837"/>
            <a:ext cx="8712968" cy="432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71463" indent="-271463" algn="l" defTabSz="914400" rtl="0" eaLnBrk="1" latinLnBrk="1" hangingPunct="1">
              <a:lnSpc>
                <a:spcPct val="130000"/>
              </a:lnSpc>
              <a:spcBef>
                <a:spcPts val="1000"/>
              </a:spcBef>
              <a:spcAft>
                <a:spcPts val="5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l"/>
              <a:defRPr sz="2000" kern="1200" spc="-1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41338" indent="-269875" algn="l" defTabSz="914400" rtl="0" eaLnBrk="1" latinLnBrk="1" hangingPunct="1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l"/>
              <a:defRPr sz="1800" kern="1200" spc="-1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04863" indent="-263525" algn="l" defTabSz="914400" rtl="0" eaLnBrk="1" latinLnBrk="1" hangingPunct="1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l"/>
              <a:defRPr sz="1500" kern="1200" spc="-1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74738" indent="-269875" algn="l" defTabSz="914400" rtl="0" eaLnBrk="1" latinLnBrk="1" hangingPunct="1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l"/>
              <a:defRPr sz="1200" kern="1200" spc="-1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46200" indent="-271463" algn="l" defTabSz="914400" rtl="0" eaLnBrk="1" latinLnBrk="1" hangingPunct="1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l"/>
              <a:defRPr sz="1000" kern="1200" spc="-1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000000"/>
                </a:solidFill>
              </a:rPr>
              <a:t>Design Patterns (2</a:t>
            </a:r>
            <a:r>
              <a:rPr lang="ko-KR" altLang="en-US" dirty="0" smtClean="0">
                <a:solidFill>
                  <a:srgbClr val="000000"/>
                </a:solidFill>
              </a:rPr>
              <a:t>문항</a:t>
            </a:r>
            <a:r>
              <a:rPr lang="en-US" altLang="ko-KR" dirty="0" smtClean="0">
                <a:solidFill>
                  <a:srgbClr val="000000"/>
                </a:solidFill>
              </a:rPr>
              <a:t>)</a:t>
            </a:r>
            <a:endParaRPr lang="en-US" altLang="ko-KR" sz="1400" dirty="0"/>
          </a:p>
        </p:txBody>
      </p:sp>
      <p:sp>
        <p:nvSpPr>
          <p:cNvPr id="22" name="직사각형 21"/>
          <p:cNvSpPr/>
          <p:nvPr/>
        </p:nvSpPr>
        <p:spPr>
          <a:xfrm>
            <a:off x="629521" y="2487813"/>
            <a:ext cx="4898443" cy="302279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패턴이 충족시키는 </a:t>
            </a:r>
            <a:r>
              <a:rPr lang="en-US" altLang="ko-KR" sz="1100" dirty="0" smtClean="0">
                <a:solidFill>
                  <a:schemeClr val="tx1"/>
                </a:solidFill>
              </a:rPr>
              <a:t>SOLID Principle</a:t>
            </a:r>
            <a:r>
              <a:rPr lang="ko-KR" altLang="en-US" sz="1100" dirty="0" smtClean="0">
                <a:solidFill>
                  <a:schemeClr val="tx1"/>
                </a:solidFill>
              </a:rPr>
              <a:t>이 무엇인지 묻는 문제가 나왔습니다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23" name="내용 개체 틀 2"/>
          <p:cNvSpPr txBox="1">
            <a:spLocks/>
          </p:cNvSpPr>
          <p:nvPr/>
        </p:nvSpPr>
        <p:spPr>
          <a:xfrm>
            <a:off x="251520" y="2974886"/>
            <a:ext cx="8712968" cy="432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71463" indent="-271463" algn="l" defTabSz="914400" rtl="0" eaLnBrk="1" latinLnBrk="1" hangingPunct="1">
              <a:lnSpc>
                <a:spcPct val="130000"/>
              </a:lnSpc>
              <a:spcBef>
                <a:spcPts val="1000"/>
              </a:spcBef>
              <a:spcAft>
                <a:spcPts val="5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l"/>
              <a:defRPr sz="2000" kern="1200" spc="-1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41338" indent="-269875" algn="l" defTabSz="914400" rtl="0" eaLnBrk="1" latinLnBrk="1" hangingPunct="1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l"/>
              <a:defRPr sz="1800" kern="1200" spc="-1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04863" indent="-263525" algn="l" defTabSz="914400" rtl="0" eaLnBrk="1" latinLnBrk="1" hangingPunct="1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l"/>
              <a:defRPr sz="1500" kern="1200" spc="-1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74738" indent="-269875" algn="l" defTabSz="914400" rtl="0" eaLnBrk="1" latinLnBrk="1" hangingPunct="1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l"/>
              <a:defRPr sz="1200" kern="1200" spc="-1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46200" indent="-271463" algn="l" defTabSz="914400" rtl="0" eaLnBrk="1" latinLnBrk="1" hangingPunct="1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l"/>
              <a:defRPr sz="1000" kern="1200" spc="-1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solidFill>
                  <a:srgbClr val="000000"/>
                </a:solidFill>
              </a:rPr>
              <a:t>요구 공학</a:t>
            </a:r>
            <a:r>
              <a:rPr lang="en-US" altLang="ko-KR" dirty="0" smtClean="0">
                <a:solidFill>
                  <a:srgbClr val="000000"/>
                </a:solidFill>
              </a:rPr>
              <a:t> (4</a:t>
            </a:r>
            <a:r>
              <a:rPr lang="ko-KR" altLang="en-US" dirty="0" smtClean="0">
                <a:solidFill>
                  <a:srgbClr val="000000"/>
                </a:solidFill>
              </a:rPr>
              <a:t>문항</a:t>
            </a:r>
            <a:r>
              <a:rPr lang="en-US" altLang="ko-KR" dirty="0" smtClean="0">
                <a:solidFill>
                  <a:srgbClr val="000000"/>
                </a:solidFill>
              </a:rPr>
              <a:t>)</a:t>
            </a:r>
            <a:endParaRPr lang="en-US" altLang="ko-KR" sz="1400" dirty="0"/>
          </a:p>
        </p:txBody>
      </p:sp>
      <p:sp>
        <p:nvSpPr>
          <p:cNvPr id="24" name="내용 개체 틀 2"/>
          <p:cNvSpPr txBox="1">
            <a:spLocks/>
          </p:cNvSpPr>
          <p:nvPr/>
        </p:nvSpPr>
        <p:spPr>
          <a:xfrm>
            <a:off x="251520" y="3877901"/>
            <a:ext cx="8712968" cy="432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71463" indent="-271463" algn="l" defTabSz="914400" rtl="0" eaLnBrk="1" latinLnBrk="1" hangingPunct="1">
              <a:lnSpc>
                <a:spcPct val="130000"/>
              </a:lnSpc>
              <a:spcBef>
                <a:spcPts val="1000"/>
              </a:spcBef>
              <a:spcAft>
                <a:spcPts val="5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l"/>
              <a:defRPr sz="2000" kern="1200" spc="-1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41338" indent="-269875" algn="l" defTabSz="914400" rtl="0" eaLnBrk="1" latinLnBrk="1" hangingPunct="1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l"/>
              <a:defRPr sz="1800" kern="1200" spc="-1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04863" indent="-263525" algn="l" defTabSz="914400" rtl="0" eaLnBrk="1" latinLnBrk="1" hangingPunct="1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l"/>
              <a:defRPr sz="1500" kern="1200" spc="-1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74738" indent="-269875" algn="l" defTabSz="914400" rtl="0" eaLnBrk="1" latinLnBrk="1" hangingPunct="1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l"/>
              <a:defRPr sz="1200" kern="1200" spc="-1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46200" indent="-271463" algn="l" defTabSz="914400" rtl="0" eaLnBrk="1" latinLnBrk="1" hangingPunct="1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l"/>
              <a:defRPr sz="1000" kern="1200" spc="-1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>
                <a:solidFill>
                  <a:srgbClr val="000000"/>
                </a:solidFill>
              </a:rPr>
              <a:t>아키텍처 설계</a:t>
            </a:r>
            <a:r>
              <a:rPr lang="en-US" altLang="ko-KR" dirty="0" smtClean="0">
                <a:solidFill>
                  <a:srgbClr val="000000"/>
                </a:solidFill>
              </a:rPr>
              <a:t> (4</a:t>
            </a:r>
            <a:r>
              <a:rPr lang="ko-KR" altLang="en-US" dirty="0" smtClean="0">
                <a:solidFill>
                  <a:srgbClr val="000000"/>
                </a:solidFill>
              </a:rPr>
              <a:t>문항</a:t>
            </a:r>
            <a:r>
              <a:rPr lang="en-US" altLang="ko-KR" dirty="0" smtClean="0">
                <a:solidFill>
                  <a:srgbClr val="000000"/>
                </a:solidFill>
              </a:rPr>
              <a:t>)</a:t>
            </a:r>
            <a:endParaRPr lang="en-US" altLang="ko-KR" sz="1400" dirty="0"/>
          </a:p>
        </p:txBody>
      </p:sp>
      <p:sp>
        <p:nvSpPr>
          <p:cNvPr id="25" name="내용 개체 틀 2"/>
          <p:cNvSpPr txBox="1">
            <a:spLocks/>
          </p:cNvSpPr>
          <p:nvPr/>
        </p:nvSpPr>
        <p:spPr>
          <a:xfrm>
            <a:off x="251520" y="4842061"/>
            <a:ext cx="8712968" cy="432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71463" indent="-271463" algn="l" defTabSz="914400" rtl="0" eaLnBrk="1" latinLnBrk="1" hangingPunct="1">
              <a:lnSpc>
                <a:spcPct val="130000"/>
              </a:lnSpc>
              <a:spcBef>
                <a:spcPts val="1000"/>
              </a:spcBef>
              <a:spcAft>
                <a:spcPts val="5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l"/>
              <a:defRPr sz="2000" kern="1200" spc="-1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41338" indent="-269875" algn="l" defTabSz="914400" rtl="0" eaLnBrk="1" latinLnBrk="1" hangingPunct="1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l"/>
              <a:defRPr sz="1800" kern="1200" spc="-1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04863" indent="-263525" algn="l" defTabSz="914400" rtl="0" eaLnBrk="1" latinLnBrk="1" hangingPunct="1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l"/>
              <a:defRPr sz="1500" kern="1200" spc="-1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74738" indent="-269875" algn="l" defTabSz="914400" rtl="0" eaLnBrk="1" latinLnBrk="1" hangingPunct="1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l"/>
              <a:defRPr sz="1200" kern="1200" spc="-1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46200" indent="-271463" algn="l" defTabSz="914400" rtl="0" eaLnBrk="1" latinLnBrk="1" hangingPunct="1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l"/>
              <a:defRPr sz="1000" kern="1200" spc="-1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>
                <a:solidFill>
                  <a:srgbClr val="000000"/>
                </a:solidFill>
              </a:rPr>
              <a:t>아키텍처 평가</a:t>
            </a:r>
            <a:r>
              <a:rPr lang="en-US" altLang="ko-KR" dirty="0" smtClean="0">
                <a:solidFill>
                  <a:srgbClr val="000000"/>
                </a:solidFill>
              </a:rPr>
              <a:t> (4</a:t>
            </a:r>
            <a:r>
              <a:rPr lang="ko-KR" altLang="en-US" dirty="0" smtClean="0">
                <a:solidFill>
                  <a:srgbClr val="000000"/>
                </a:solidFill>
              </a:rPr>
              <a:t>문항</a:t>
            </a:r>
            <a:r>
              <a:rPr lang="en-US" altLang="ko-KR" dirty="0" smtClean="0">
                <a:solidFill>
                  <a:srgbClr val="000000"/>
                </a:solidFill>
              </a:rPr>
              <a:t>)</a:t>
            </a:r>
            <a:endParaRPr lang="en-US" altLang="ko-KR" sz="1400" dirty="0"/>
          </a:p>
        </p:txBody>
      </p:sp>
      <p:sp>
        <p:nvSpPr>
          <p:cNvPr id="26" name="내용 개체 틀 2"/>
          <p:cNvSpPr txBox="1">
            <a:spLocks/>
          </p:cNvSpPr>
          <p:nvPr/>
        </p:nvSpPr>
        <p:spPr>
          <a:xfrm>
            <a:off x="251520" y="5708011"/>
            <a:ext cx="8712968" cy="432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71463" indent="-271463" algn="l" defTabSz="914400" rtl="0" eaLnBrk="1" latinLnBrk="1" hangingPunct="1">
              <a:lnSpc>
                <a:spcPct val="130000"/>
              </a:lnSpc>
              <a:spcBef>
                <a:spcPts val="1000"/>
              </a:spcBef>
              <a:spcAft>
                <a:spcPts val="5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l"/>
              <a:defRPr sz="2000" kern="1200" spc="-1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41338" indent="-269875" algn="l" defTabSz="914400" rtl="0" eaLnBrk="1" latinLnBrk="1" hangingPunct="1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l"/>
              <a:defRPr sz="1800" kern="1200" spc="-1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04863" indent="-263525" algn="l" defTabSz="914400" rtl="0" eaLnBrk="1" latinLnBrk="1" hangingPunct="1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l"/>
              <a:defRPr sz="1500" kern="1200" spc="-1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74738" indent="-269875" algn="l" defTabSz="914400" rtl="0" eaLnBrk="1" latinLnBrk="1" hangingPunct="1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l"/>
              <a:defRPr sz="1200" kern="1200" spc="-1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46200" indent="-271463" algn="l" defTabSz="914400" rtl="0" eaLnBrk="1" latinLnBrk="1" hangingPunct="1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l"/>
              <a:defRPr sz="1000" kern="1200" spc="-1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>
                <a:solidFill>
                  <a:srgbClr val="000000"/>
                </a:solidFill>
              </a:rPr>
              <a:t>재설계 </a:t>
            </a:r>
            <a:r>
              <a:rPr lang="en-US" altLang="ko-KR" smtClean="0">
                <a:solidFill>
                  <a:srgbClr val="000000"/>
                </a:solidFill>
              </a:rPr>
              <a:t>(</a:t>
            </a:r>
            <a:r>
              <a:rPr lang="en-US" altLang="ko-KR" dirty="0" smtClean="0">
                <a:solidFill>
                  <a:srgbClr val="000000"/>
                </a:solidFill>
              </a:rPr>
              <a:t>4</a:t>
            </a:r>
            <a:r>
              <a:rPr lang="ko-KR" altLang="en-US" dirty="0" smtClean="0">
                <a:solidFill>
                  <a:srgbClr val="000000"/>
                </a:solidFill>
              </a:rPr>
              <a:t>문항</a:t>
            </a:r>
            <a:r>
              <a:rPr lang="en-US" altLang="ko-KR" dirty="0" smtClean="0">
                <a:solidFill>
                  <a:srgbClr val="000000"/>
                </a:solidFill>
              </a:rPr>
              <a:t>)</a:t>
            </a:r>
            <a:endParaRPr lang="en-US" altLang="ko-KR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629521" y="3390256"/>
            <a:ext cx="7267570" cy="302279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Quality Attribute </a:t>
            </a:r>
            <a:r>
              <a:rPr lang="ko-KR" altLang="en-US" sz="1100" dirty="0" smtClean="0">
                <a:solidFill>
                  <a:schemeClr val="tx1"/>
                </a:solidFill>
              </a:rPr>
              <a:t>관련 문제가 대부분 출제되었습니다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 1</a:t>
            </a:r>
            <a:r>
              <a:rPr lang="ko-KR" altLang="en-US" sz="1100" dirty="0" smtClean="0">
                <a:solidFill>
                  <a:schemeClr val="tx1"/>
                </a:solidFill>
              </a:rPr>
              <a:t>개 정도 헷갈리는 문제가 있었던 것으로 기억합니다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29520" y="4310876"/>
            <a:ext cx="9886079" cy="302279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Architecture</a:t>
            </a:r>
            <a:r>
              <a:rPr lang="ko-KR" altLang="en-US" sz="1100" dirty="0" smtClean="0">
                <a:solidFill>
                  <a:schemeClr val="tx1"/>
                </a:solidFill>
              </a:rPr>
              <a:t>의 정의와 달성할 수 있는 </a:t>
            </a:r>
            <a:r>
              <a:rPr lang="en-US" altLang="ko-KR" sz="1100" dirty="0" smtClean="0">
                <a:solidFill>
                  <a:schemeClr val="tx1"/>
                </a:solidFill>
              </a:rPr>
              <a:t>Quality Attribute</a:t>
            </a:r>
            <a:r>
              <a:rPr lang="ko-KR" altLang="en-US" sz="1100" dirty="0" smtClean="0">
                <a:solidFill>
                  <a:schemeClr val="tx1"/>
                </a:solidFill>
              </a:rPr>
              <a:t>를 묻는 문제가 나오며</a:t>
            </a:r>
            <a:r>
              <a:rPr lang="en-US" altLang="ko-KR" sz="1100" dirty="0" smtClean="0">
                <a:solidFill>
                  <a:schemeClr val="tx1"/>
                </a:solidFill>
              </a:rPr>
              <a:t>, 4</a:t>
            </a:r>
            <a:r>
              <a:rPr lang="ko-KR" altLang="en-US" sz="1100" dirty="0" smtClean="0">
                <a:solidFill>
                  <a:schemeClr val="tx1"/>
                </a:solidFill>
              </a:rPr>
              <a:t>개 전부 헷갈리는 문제가 출제된 것으로 기억합니다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29521" y="5275036"/>
            <a:ext cx="7267570" cy="302279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ATAM </a:t>
            </a:r>
            <a:r>
              <a:rPr lang="ko-KR" altLang="en-US" sz="1100" dirty="0" smtClean="0">
                <a:solidFill>
                  <a:schemeClr val="tx1"/>
                </a:solidFill>
              </a:rPr>
              <a:t>관련하여 출제되었고</a:t>
            </a:r>
            <a:r>
              <a:rPr lang="en-US" altLang="ko-KR" sz="1100" dirty="0" smtClean="0">
                <a:solidFill>
                  <a:schemeClr val="tx1"/>
                </a:solidFill>
              </a:rPr>
              <a:t>, 4</a:t>
            </a:r>
            <a:r>
              <a:rPr lang="ko-KR" altLang="en-US" sz="1100" dirty="0" smtClean="0">
                <a:solidFill>
                  <a:schemeClr val="tx1"/>
                </a:solidFill>
              </a:rPr>
              <a:t>개 전부 쉬운 문제가 출제된 것으로 기억합니다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29521" y="6140986"/>
            <a:ext cx="7267570" cy="302279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소스코드를 보고 어떤 </a:t>
            </a:r>
            <a:r>
              <a:rPr lang="en-US" altLang="ko-KR" sz="1100" dirty="0" smtClean="0">
                <a:solidFill>
                  <a:schemeClr val="tx1"/>
                </a:solidFill>
              </a:rPr>
              <a:t>design smell</a:t>
            </a:r>
            <a:r>
              <a:rPr lang="ko-KR" altLang="en-US" sz="1100" dirty="0" smtClean="0">
                <a:solidFill>
                  <a:schemeClr val="tx1"/>
                </a:solidFill>
              </a:rPr>
              <a:t>인지 판단하는 문제가 출제된 것으로 기억합니다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411407" y="4842061"/>
            <a:ext cx="3467482" cy="15829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100" b="1" dirty="0" smtClean="0">
                <a:solidFill>
                  <a:schemeClr val="tx1"/>
                </a:solidFill>
              </a:rPr>
              <a:t>[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소감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]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시험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하루전에</a:t>
            </a:r>
            <a:r>
              <a:rPr lang="ko-KR" altLang="en-US" sz="1100" dirty="0" smtClean="0">
                <a:solidFill>
                  <a:schemeClr val="tx1"/>
                </a:solidFill>
              </a:rPr>
              <a:t> 공부를 하였습니다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제대로 공부하려면 끝이 없으나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레포트</a:t>
            </a:r>
            <a:r>
              <a:rPr lang="ko-KR" altLang="en-US" sz="1100" dirty="0" smtClean="0">
                <a:solidFill>
                  <a:schemeClr val="tx1"/>
                </a:solidFill>
              </a:rPr>
              <a:t> 작성 시간 분배를 위해서 많은 시간을 투자할 수 없습니다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다행히 수업을 잘 따라가셨으면 훑어보는 것만으로 합격점수를 얻을 수 있도록 문제를 출제하십니다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163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>
            <a:spLocks noGrp="1"/>
          </p:cNvSpPr>
          <p:nvPr>
            <p:ph type="title"/>
          </p:nvPr>
        </p:nvSpPr>
        <p:spPr>
          <a:xfrm>
            <a:off x="251520" y="39234"/>
            <a:ext cx="8712968" cy="725470"/>
          </a:xfrm>
        </p:spPr>
        <p:txBody>
          <a:bodyPr/>
          <a:lstStyle/>
          <a:p>
            <a:r>
              <a:rPr lang="en-US" altLang="ko-KR" dirty="0" smtClean="0"/>
              <a:t>Final Report (1/3)</a:t>
            </a:r>
            <a:endParaRPr lang="ko-KR" altLang="en-US" dirty="0"/>
          </a:p>
        </p:txBody>
      </p:sp>
      <p:sp>
        <p:nvSpPr>
          <p:cNvPr id="25" name="내용 개체 틀 2"/>
          <p:cNvSpPr>
            <a:spLocks noGrp="1"/>
          </p:cNvSpPr>
          <p:nvPr>
            <p:ph idx="1"/>
          </p:nvPr>
        </p:nvSpPr>
        <p:spPr>
          <a:xfrm>
            <a:off x="3374335" y="809009"/>
            <a:ext cx="2211818" cy="432975"/>
          </a:xfrm>
        </p:spPr>
        <p:txBody>
          <a:bodyPr>
            <a:normAutofit/>
          </a:bodyPr>
          <a:lstStyle/>
          <a:p>
            <a:r>
              <a:rPr lang="en-US" altLang="ko-KR" sz="1400" dirty="0" smtClean="0"/>
              <a:t>4.1 Structure View </a:t>
            </a:r>
            <a:r>
              <a:rPr lang="ko-KR" altLang="en-US" sz="1400" dirty="0" smtClean="0"/>
              <a:t>개선</a:t>
            </a:r>
            <a:endParaRPr lang="en-US" altLang="ko-KR" sz="1400" dirty="0"/>
          </a:p>
        </p:txBody>
      </p:sp>
      <p:sp>
        <p:nvSpPr>
          <p:cNvPr id="26" name="직사각형 25"/>
          <p:cNvSpPr/>
          <p:nvPr/>
        </p:nvSpPr>
        <p:spPr>
          <a:xfrm>
            <a:off x="3723029" y="1198206"/>
            <a:ext cx="5961299" cy="159680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사유</a:t>
            </a:r>
            <a:r>
              <a:rPr lang="en-US" altLang="ko-KR" sz="1100" dirty="0" smtClean="0">
                <a:solidFill>
                  <a:schemeClr val="tx1"/>
                </a:solidFill>
              </a:rPr>
              <a:t>: </a:t>
            </a:r>
            <a:r>
              <a:rPr lang="en-US" altLang="ko-KR" sz="1100" dirty="0" smtClean="0">
                <a:solidFill>
                  <a:schemeClr val="tx1"/>
                </a:solidFill>
              </a:rPr>
              <a:t>5</a:t>
            </a:r>
            <a:r>
              <a:rPr lang="ko-KR" altLang="en-US" sz="1100" dirty="0" smtClean="0">
                <a:solidFill>
                  <a:schemeClr val="tx1"/>
                </a:solidFill>
              </a:rPr>
              <a:t>절 작성을 위해 핵심 </a:t>
            </a:r>
            <a:r>
              <a:rPr lang="en-US" altLang="ko-KR" sz="1100" dirty="0" smtClean="0">
                <a:solidFill>
                  <a:schemeClr val="tx1"/>
                </a:solidFill>
              </a:rPr>
              <a:t>Component</a:t>
            </a:r>
            <a:r>
              <a:rPr lang="ko-KR" altLang="en-US" sz="1100" dirty="0" smtClean="0">
                <a:solidFill>
                  <a:schemeClr val="tx1"/>
                </a:solidFill>
              </a:rPr>
              <a:t>의 단순화 필요</a:t>
            </a:r>
            <a:r>
              <a:rPr lang="en-US" altLang="ko-KR" sz="1100" dirty="0" smtClean="0">
                <a:solidFill>
                  <a:schemeClr val="tx1"/>
                </a:solidFill>
              </a:rPr>
              <a:t>, Interface Naming </a:t>
            </a:r>
            <a:r>
              <a:rPr lang="ko-KR" altLang="en-US" sz="1100" dirty="0" smtClean="0">
                <a:solidFill>
                  <a:schemeClr val="tx1"/>
                </a:solidFill>
              </a:rPr>
              <a:t>변경</a:t>
            </a:r>
            <a:r>
              <a:rPr lang="en-US" altLang="ko-KR" sz="1100" dirty="0" smtClean="0">
                <a:solidFill>
                  <a:schemeClr val="tx1"/>
                </a:solidFill>
              </a:rPr>
              <a:t>(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가독성</a:t>
            </a:r>
            <a:r>
              <a:rPr lang="ko-KR" altLang="en-US" sz="1100" dirty="0" smtClean="0">
                <a:solidFill>
                  <a:schemeClr val="tx1"/>
                </a:solidFill>
              </a:rPr>
              <a:t> 강화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</a:p>
          <a:p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3.2 Quality Attribute Scenario</a:t>
            </a:r>
            <a:r>
              <a:rPr lang="ko-KR" altLang="en-US" sz="1100" dirty="0" smtClean="0">
                <a:solidFill>
                  <a:schemeClr val="tx1"/>
                </a:solidFill>
              </a:rPr>
              <a:t>에서 </a:t>
            </a:r>
            <a:r>
              <a:rPr lang="en-US" altLang="ko-KR" sz="1100" dirty="0" smtClean="0">
                <a:solidFill>
                  <a:schemeClr val="tx1"/>
                </a:solidFill>
              </a:rPr>
              <a:t>Modifiability QA </a:t>
            </a:r>
            <a:r>
              <a:rPr lang="ko-KR" altLang="en-US" sz="1100" dirty="0" smtClean="0">
                <a:solidFill>
                  <a:schemeClr val="tx1"/>
                </a:solidFill>
              </a:rPr>
              <a:t>추가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4.4 </a:t>
            </a:r>
            <a:r>
              <a:rPr lang="en-US" altLang="ko-KR" sz="1100" dirty="0">
                <a:solidFill>
                  <a:schemeClr val="tx1"/>
                </a:solidFill>
              </a:rPr>
              <a:t>Design Decision</a:t>
            </a:r>
            <a:r>
              <a:rPr lang="ko-KR" altLang="en-US" sz="1100" dirty="0">
                <a:solidFill>
                  <a:schemeClr val="tx1"/>
                </a:solidFill>
              </a:rPr>
              <a:t>에서 </a:t>
            </a:r>
            <a:r>
              <a:rPr lang="en-US" altLang="ko-KR" sz="1100" dirty="0" smtClean="0">
                <a:solidFill>
                  <a:schemeClr val="tx1"/>
                </a:solidFill>
              </a:rPr>
              <a:t>Component </a:t>
            </a:r>
            <a:r>
              <a:rPr lang="ko-KR" altLang="en-US" sz="1100" dirty="0" smtClean="0">
                <a:solidFill>
                  <a:schemeClr val="tx1"/>
                </a:solidFill>
              </a:rPr>
              <a:t>분리</a:t>
            </a:r>
            <a:r>
              <a:rPr lang="en-US" altLang="ko-KR" sz="1100" dirty="0" smtClean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관련 </a:t>
            </a:r>
            <a:r>
              <a:rPr lang="en-US" altLang="ko-KR" sz="1100" dirty="0">
                <a:solidFill>
                  <a:schemeClr val="tx1"/>
                </a:solidFill>
              </a:rPr>
              <a:t>DD </a:t>
            </a:r>
            <a:r>
              <a:rPr lang="ko-KR" altLang="en-US" sz="1100" dirty="0">
                <a:solidFill>
                  <a:schemeClr val="tx1"/>
                </a:solidFill>
              </a:rPr>
              <a:t>추가 </a:t>
            </a:r>
            <a:r>
              <a:rPr lang="en-US" altLang="ko-KR" sz="1100" dirty="0">
                <a:solidFill>
                  <a:schemeClr val="tx1"/>
                </a:solidFill>
              </a:rPr>
              <a:t>&amp; </a:t>
            </a:r>
            <a:r>
              <a:rPr lang="ko-KR" altLang="en-US" sz="1100" dirty="0" smtClean="0">
                <a:solidFill>
                  <a:schemeClr val="tx1"/>
                </a:solidFill>
              </a:rPr>
              <a:t>상세 내용 작성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4.1 Structure View</a:t>
            </a:r>
            <a:r>
              <a:rPr lang="ko-KR" altLang="en-US" sz="1100" dirty="0">
                <a:solidFill>
                  <a:schemeClr val="tx1"/>
                </a:solidFill>
              </a:rPr>
              <a:t>를 </a:t>
            </a:r>
            <a:r>
              <a:rPr lang="en-US" altLang="ko-KR" sz="1100" dirty="0">
                <a:solidFill>
                  <a:schemeClr val="tx1"/>
                </a:solidFill>
              </a:rPr>
              <a:t>DD </a:t>
            </a:r>
            <a:r>
              <a:rPr lang="ko-KR" altLang="en-US" sz="1100" dirty="0">
                <a:solidFill>
                  <a:schemeClr val="tx1"/>
                </a:solidFill>
              </a:rPr>
              <a:t>반영하여 설계 수정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4.3 Deployment View</a:t>
            </a:r>
            <a:r>
              <a:rPr lang="ko-KR" altLang="en-US" sz="1100" dirty="0" smtClean="0">
                <a:solidFill>
                  <a:schemeClr val="tx1"/>
                </a:solidFill>
              </a:rPr>
              <a:t>를 </a:t>
            </a:r>
            <a:r>
              <a:rPr lang="en-US" altLang="ko-KR" sz="1100" dirty="0" smtClean="0">
                <a:solidFill>
                  <a:schemeClr val="tx1"/>
                </a:solidFill>
              </a:rPr>
              <a:t>DD </a:t>
            </a:r>
            <a:r>
              <a:rPr lang="ko-KR" altLang="en-US" sz="1100" dirty="0" smtClean="0">
                <a:solidFill>
                  <a:schemeClr val="tx1"/>
                </a:solidFill>
              </a:rPr>
              <a:t>반영하여 설계 수정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3374335" y="2933862"/>
            <a:ext cx="2095440" cy="43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1463" indent="-271463" algn="l" defTabSz="914400" rtl="0" eaLnBrk="1" latinLnBrk="1" hangingPunct="1">
              <a:lnSpc>
                <a:spcPct val="130000"/>
              </a:lnSpc>
              <a:spcBef>
                <a:spcPts val="1000"/>
              </a:spcBef>
              <a:spcAft>
                <a:spcPts val="5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l"/>
              <a:defRPr sz="2000" kern="1200" spc="-1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41338" indent="-269875" algn="l" defTabSz="914400" rtl="0" eaLnBrk="1" latinLnBrk="1" hangingPunct="1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l"/>
              <a:defRPr sz="1800" kern="1200" spc="-1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04863" indent="-263525" algn="l" defTabSz="914400" rtl="0" eaLnBrk="1" latinLnBrk="1" hangingPunct="1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l"/>
              <a:defRPr sz="1500" kern="1200" spc="-1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74738" indent="-269875" algn="l" defTabSz="914400" rtl="0" eaLnBrk="1" latinLnBrk="1" hangingPunct="1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l"/>
              <a:defRPr sz="1200" kern="1200" spc="-1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46200" indent="-271463" algn="l" defTabSz="914400" rtl="0" eaLnBrk="1" latinLnBrk="1" hangingPunct="1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l"/>
              <a:defRPr sz="1000" kern="1200" spc="-1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smtClean="0"/>
              <a:t>4.2 Behavior View </a:t>
            </a:r>
            <a:r>
              <a:rPr lang="ko-KR" altLang="en-US" sz="1400" dirty="0" smtClean="0"/>
              <a:t>작성</a:t>
            </a:r>
            <a:endParaRPr lang="en-US" altLang="ko-KR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3723029" y="3323060"/>
            <a:ext cx="5961299" cy="87583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4.2 Behavior Diagram </a:t>
            </a:r>
            <a:r>
              <a:rPr lang="ko-KR" altLang="en-US" sz="1100" dirty="0" smtClean="0">
                <a:solidFill>
                  <a:schemeClr val="tx1"/>
                </a:solidFill>
              </a:rPr>
              <a:t>작성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4.1 Structure View</a:t>
            </a:r>
            <a:r>
              <a:rPr lang="ko-KR" altLang="en-US" sz="1100" dirty="0" smtClean="0">
                <a:solidFill>
                  <a:schemeClr val="tx1"/>
                </a:solidFill>
              </a:rPr>
              <a:t>에서 </a:t>
            </a:r>
            <a:r>
              <a:rPr lang="en-US" altLang="ko-KR" sz="1100" dirty="0" smtClean="0">
                <a:solidFill>
                  <a:schemeClr val="tx1"/>
                </a:solidFill>
              </a:rPr>
              <a:t>Behavior Diagram </a:t>
            </a:r>
            <a:r>
              <a:rPr lang="ko-KR" altLang="en-US" sz="1100" dirty="0" smtClean="0">
                <a:solidFill>
                  <a:schemeClr val="tx1"/>
                </a:solidFill>
              </a:rPr>
              <a:t>반영하여 설계 수정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84" y="856952"/>
            <a:ext cx="3029415" cy="2904025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750541" y="1592210"/>
            <a:ext cx="366893" cy="164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84" y="3853225"/>
            <a:ext cx="3029415" cy="2904025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1750541" y="4599175"/>
            <a:ext cx="366893" cy="164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741056" y="3356745"/>
            <a:ext cx="240323" cy="152400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41056" y="3546391"/>
            <a:ext cx="240323" cy="152400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741056" y="5574696"/>
            <a:ext cx="240323" cy="152400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741056" y="5759974"/>
            <a:ext cx="240323" cy="152400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723029" y="4716309"/>
            <a:ext cx="5961299" cy="206452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사유</a:t>
            </a:r>
            <a:r>
              <a:rPr lang="en-US" altLang="ko-KR" sz="1100" dirty="0" smtClean="0">
                <a:solidFill>
                  <a:schemeClr val="tx1"/>
                </a:solidFill>
              </a:rPr>
              <a:t>: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OverEngineering</a:t>
            </a:r>
            <a:r>
              <a:rPr lang="en-US" altLang="ko-KR" sz="1100" dirty="0" smtClean="0">
                <a:solidFill>
                  <a:schemeClr val="tx1"/>
                </a:solidFill>
              </a:rPr>
              <a:t> Feedback </a:t>
            </a:r>
            <a:r>
              <a:rPr lang="ko-KR" altLang="en-US" sz="1100" dirty="0" smtClean="0">
                <a:solidFill>
                  <a:schemeClr val="tx1"/>
                </a:solidFill>
              </a:rPr>
              <a:t>반영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2.3 External Interface List</a:t>
            </a:r>
            <a:r>
              <a:rPr lang="ko-KR" altLang="en-US" sz="1100" dirty="0" smtClean="0">
                <a:solidFill>
                  <a:schemeClr val="tx1"/>
                </a:solidFill>
              </a:rPr>
              <a:t>에서 </a:t>
            </a:r>
            <a:r>
              <a:rPr lang="en-US" altLang="ko-KR" sz="1100" dirty="0" smtClean="0">
                <a:solidFill>
                  <a:schemeClr val="tx1"/>
                </a:solidFill>
              </a:rPr>
              <a:t>network traffic </a:t>
            </a:r>
            <a:r>
              <a:rPr lang="ko-KR" altLang="en-US" sz="1100" dirty="0" smtClean="0">
                <a:solidFill>
                  <a:schemeClr val="tx1"/>
                </a:solidFill>
              </a:rPr>
              <a:t>범위 추가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2.1.1 System Context Diagram</a:t>
            </a:r>
            <a:r>
              <a:rPr lang="ko-KR" altLang="en-US" sz="1100" dirty="0" smtClean="0">
                <a:solidFill>
                  <a:schemeClr val="tx1"/>
                </a:solidFill>
              </a:rPr>
              <a:t>에서 신규 </a:t>
            </a:r>
            <a:r>
              <a:rPr lang="en-US" altLang="ko-KR" sz="1100" dirty="0" smtClean="0">
                <a:solidFill>
                  <a:schemeClr val="tx1"/>
                </a:solidFill>
              </a:rPr>
              <a:t>External Interface </a:t>
            </a:r>
            <a:r>
              <a:rPr lang="ko-KR" altLang="en-US" sz="1100" dirty="0" smtClean="0">
                <a:solidFill>
                  <a:schemeClr val="tx1"/>
                </a:solidFill>
              </a:rPr>
              <a:t>추가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4.4 Design Decision</a:t>
            </a:r>
            <a:r>
              <a:rPr lang="ko-KR" altLang="en-US" sz="1100" dirty="0" smtClean="0">
                <a:solidFill>
                  <a:schemeClr val="tx1"/>
                </a:solidFill>
              </a:rPr>
              <a:t>에서 </a:t>
            </a:r>
            <a:r>
              <a:rPr lang="en-US" altLang="ko-KR" sz="1100" dirty="0" smtClean="0">
                <a:solidFill>
                  <a:schemeClr val="tx1"/>
                </a:solidFill>
              </a:rPr>
              <a:t>network traffic </a:t>
            </a:r>
            <a:r>
              <a:rPr lang="ko-KR" altLang="en-US" sz="1100" dirty="0" smtClean="0">
                <a:solidFill>
                  <a:schemeClr val="tx1"/>
                </a:solidFill>
              </a:rPr>
              <a:t>관련 </a:t>
            </a:r>
            <a:r>
              <a:rPr lang="en-US" altLang="ko-KR" sz="1100" dirty="0" smtClean="0">
                <a:solidFill>
                  <a:schemeClr val="tx1"/>
                </a:solidFill>
              </a:rPr>
              <a:t>DD </a:t>
            </a:r>
            <a:r>
              <a:rPr lang="ko-KR" altLang="en-US" sz="1100" dirty="0" smtClean="0">
                <a:solidFill>
                  <a:schemeClr val="tx1"/>
                </a:solidFill>
              </a:rPr>
              <a:t>추가 </a:t>
            </a:r>
            <a:r>
              <a:rPr lang="en-US" altLang="ko-KR" sz="1100" dirty="0" smtClean="0">
                <a:solidFill>
                  <a:schemeClr val="tx1"/>
                </a:solidFill>
              </a:rPr>
              <a:t>&amp; </a:t>
            </a:r>
            <a:r>
              <a:rPr lang="ko-KR" altLang="en-US" sz="1100" dirty="0" smtClean="0">
                <a:solidFill>
                  <a:schemeClr val="tx1"/>
                </a:solidFill>
              </a:rPr>
              <a:t>상세 내용 작성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4.3 Deployment View</a:t>
            </a:r>
            <a:r>
              <a:rPr lang="ko-KR" altLang="en-US" sz="1100" dirty="0">
                <a:solidFill>
                  <a:schemeClr val="tx1"/>
                </a:solidFill>
              </a:rPr>
              <a:t>를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DD </a:t>
            </a:r>
            <a:r>
              <a:rPr lang="ko-KR" altLang="en-US" sz="1100" dirty="0" smtClean="0">
                <a:solidFill>
                  <a:schemeClr val="tx1"/>
                </a:solidFill>
              </a:rPr>
              <a:t>반영하여 설계 수정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4.1 Structure View</a:t>
            </a:r>
            <a:r>
              <a:rPr lang="ko-KR" altLang="en-US" sz="1100" dirty="0" smtClean="0">
                <a:solidFill>
                  <a:schemeClr val="tx1"/>
                </a:solidFill>
              </a:rPr>
              <a:t>를 </a:t>
            </a:r>
            <a:r>
              <a:rPr lang="en-US" altLang="ko-KR" sz="1100" dirty="0" smtClean="0">
                <a:solidFill>
                  <a:schemeClr val="tx1"/>
                </a:solidFill>
              </a:rPr>
              <a:t>D</a:t>
            </a:r>
            <a:r>
              <a:rPr lang="en-US" altLang="ko-KR" sz="1100" dirty="0" smtClean="0">
                <a:solidFill>
                  <a:schemeClr val="tx1"/>
                </a:solidFill>
              </a:rPr>
              <a:t>D </a:t>
            </a:r>
            <a:r>
              <a:rPr lang="ko-KR" altLang="en-US" sz="1100" dirty="0" smtClean="0">
                <a:solidFill>
                  <a:schemeClr val="tx1"/>
                </a:solidFill>
              </a:rPr>
              <a:t>반영하여 설계 수정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35" name="내용 개체 틀 2"/>
          <p:cNvSpPr txBox="1">
            <a:spLocks/>
          </p:cNvSpPr>
          <p:nvPr/>
        </p:nvSpPr>
        <p:spPr>
          <a:xfrm>
            <a:off x="3374334" y="4379316"/>
            <a:ext cx="2527701" cy="43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1463" indent="-271463" algn="l" defTabSz="914400" rtl="0" eaLnBrk="1" latinLnBrk="1" hangingPunct="1">
              <a:lnSpc>
                <a:spcPct val="130000"/>
              </a:lnSpc>
              <a:spcBef>
                <a:spcPts val="1000"/>
              </a:spcBef>
              <a:spcAft>
                <a:spcPts val="5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l"/>
              <a:defRPr sz="2000" kern="1200" spc="-1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41338" indent="-269875" algn="l" defTabSz="914400" rtl="0" eaLnBrk="1" latinLnBrk="1" hangingPunct="1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l"/>
              <a:defRPr sz="1800" kern="1200" spc="-1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04863" indent="-263525" algn="l" defTabSz="914400" rtl="0" eaLnBrk="1" latinLnBrk="1" hangingPunct="1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l"/>
              <a:defRPr sz="1500" kern="1200" spc="-1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74738" indent="-269875" algn="l" defTabSz="914400" rtl="0" eaLnBrk="1" latinLnBrk="1" hangingPunct="1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l"/>
              <a:defRPr sz="1200" kern="1200" spc="-1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46200" indent="-271463" algn="l" defTabSz="914400" rtl="0" eaLnBrk="1" latinLnBrk="1" hangingPunct="1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l"/>
              <a:defRPr sz="1000" kern="1200" spc="-1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smtClean="0"/>
              <a:t>4.3 Deployment </a:t>
            </a:r>
            <a:r>
              <a:rPr lang="en-US" altLang="ko-KR" sz="1400" smtClean="0"/>
              <a:t>View </a:t>
            </a:r>
            <a:r>
              <a:rPr lang="ko-KR" altLang="en-US" sz="1400" dirty="0" smtClean="0"/>
              <a:t>개선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053880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>
            <a:spLocks noGrp="1"/>
          </p:cNvSpPr>
          <p:nvPr>
            <p:ph type="title"/>
          </p:nvPr>
        </p:nvSpPr>
        <p:spPr>
          <a:xfrm>
            <a:off x="251520" y="39234"/>
            <a:ext cx="8712968" cy="725470"/>
          </a:xfrm>
        </p:spPr>
        <p:txBody>
          <a:bodyPr/>
          <a:lstStyle/>
          <a:p>
            <a:r>
              <a:rPr lang="en-US" altLang="ko-KR" dirty="0" smtClean="0"/>
              <a:t>Final Report (2/3)</a:t>
            </a:r>
            <a:endParaRPr lang="ko-KR" altLang="en-US" dirty="0"/>
          </a:p>
        </p:txBody>
      </p:sp>
      <p:sp>
        <p:nvSpPr>
          <p:cNvPr id="25" name="내용 개체 틀 2"/>
          <p:cNvSpPr>
            <a:spLocks noGrp="1"/>
          </p:cNvSpPr>
          <p:nvPr>
            <p:ph idx="1"/>
          </p:nvPr>
        </p:nvSpPr>
        <p:spPr>
          <a:xfrm>
            <a:off x="3374335" y="809009"/>
            <a:ext cx="2211818" cy="432975"/>
          </a:xfrm>
        </p:spPr>
        <p:txBody>
          <a:bodyPr>
            <a:normAutofit/>
          </a:bodyPr>
          <a:lstStyle/>
          <a:p>
            <a:r>
              <a:rPr lang="en-US" altLang="ko-KR" sz="1400" dirty="0" smtClean="0"/>
              <a:t>4.4 Design Decision </a:t>
            </a:r>
            <a:r>
              <a:rPr lang="ko-KR" altLang="en-US" sz="1400" dirty="0" smtClean="0"/>
              <a:t>개선</a:t>
            </a:r>
            <a:endParaRPr lang="en-US" altLang="ko-KR" sz="14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84" y="856952"/>
            <a:ext cx="3029415" cy="2904025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750541" y="1592210"/>
            <a:ext cx="366893" cy="164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84" y="3853225"/>
            <a:ext cx="3029415" cy="2904025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1750541" y="4599175"/>
            <a:ext cx="366893" cy="164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741056" y="3356745"/>
            <a:ext cx="240323" cy="152400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41056" y="3546391"/>
            <a:ext cx="240323" cy="152400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741056" y="5574696"/>
            <a:ext cx="240323" cy="152400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741056" y="5759974"/>
            <a:ext cx="240323" cy="152400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648214" y="1214297"/>
            <a:ext cx="8147546" cy="236598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사유</a:t>
            </a:r>
            <a:r>
              <a:rPr lang="en-US" altLang="ko-KR" sz="1100" dirty="0" smtClean="0">
                <a:solidFill>
                  <a:schemeClr val="tx1"/>
                </a:solidFill>
              </a:rPr>
              <a:t>: Design Goal Feedback </a:t>
            </a:r>
            <a:r>
              <a:rPr lang="ko-KR" altLang="en-US" sz="1100" dirty="0" smtClean="0">
                <a:solidFill>
                  <a:schemeClr val="tx1"/>
                </a:solidFill>
              </a:rPr>
              <a:t>반영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4.4 Design Decision</a:t>
            </a:r>
            <a:r>
              <a:rPr lang="ko-KR" altLang="en-US" sz="1100" dirty="0" smtClean="0">
                <a:solidFill>
                  <a:schemeClr val="tx1"/>
                </a:solidFill>
              </a:rPr>
              <a:t>에서 각 </a:t>
            </a:r>
            <a:r>
              <a:rPr lang="en-US" altLang="ko-KR" sz="1100" dirty="0" smtClean="0">
                <a:solidFill>
                  <a:schemeClr val="tx1"/>
                </a:solidFill>
              </a:rPr>
              <a:t>Design Goal</a:t>
            </a:r>
            <a:r>
              <a:rPr lang="ko-KR" altLang="en-US" sz="1100" dirty="0" smtClean="0">
                <a:solidFill>
                  <a:schemeClr val="tx1"/>
                </a:solidFill>
              </a:rPr>
              <a:t>에서 달성해야 할 </a:t>
            </a:r>
            <a:r>
              <a:rPr lang="en-US" altLang="ko-KR" sz="1100" dirty="0" smtClean="0">
                <a:solidFill>
                  <a:schemeClr val="tx1"/>
                </a:solidFill>
              </a:rPr>
              <a:t>QA </a:t>
            </a:r>
            <a:r>
              <a:rPr lang="ko-KR" altLang="en-US" sz="1100" dirty="0" smtClean="0">
                <a:solidFill>
                  <a:schemeClr val="tx1"/>
                </a:solidFill>
              </a:rPr>
              <a:t>기술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4.4 Design Decision</a:t>
            </a:r>
            <a:r>
              <a:rPr lang="ko-KR" altLang="en-US" sz="1100" dirty="0" smtClean="0">
                <a:solidFill>
                  <a:schemeClr val="tx1"/>
                </a:solidFill>
              </a:rPr>
              <a:t>에서 각 </a:t>
            </a:r>
            <a:r>
              <a:rPr lang="en-US" altLang="ko-KR" sz="1100" dirty="0" smtClean="0">
                <a:solidFill>
                  <a:schemeClr val="tx1"/>
                </a:solidFill>
              </a:rPr>
              <a:t>Design Approach</a:t>
            </a:r>
            <a:r>
              <a:rPr lang="ko-KR" altLang="en-US" sz="1100" dirty="0" smtClean="0">
                <a:solidFill>
                  <a:schemeClr val="tx1"/>
                </a:solidFill>
              </a:rPr>
              <a:t>에서 사용한 </a:t>
            </a:r>
            <a:r>
              <a:rPr lang="en-US" altLang="ko-KR" sz="1100" dirty="0" smtClean="0">
                <a:solidFill>
                  <a:schemeClr val="tx1"/>
                </a:solidFill>
              </a:rPr>
              <a:t>Reference Architecture or Architecture Pattern or tactics </a:t>
            </a:r>
            <a:r>
              <a:rPr lang="ko-KR" altLang="en-US" sz="1100" dirty="0" smtClean="0">
                <a:solidFill>
                  <a:schemeClr val="tx1"/>
                </a:solidFill>
              </a:rPr>
              <a:t>기술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3.2 Quality Attribute Scenario</a:t>
            </a:r>
            <a:r>
              <a:rPr lang="ko-KR" altLang="en-US" sz="1100" dirty="0" smtClean="0">
                <a:solidFill>
                  <a:schemeClr val="tx1"/>
                </a:solidFill>
              </a:rPr>
              <a:t>를 </a:t>
            </a:r>
            <a:r>
              <a:rPr lang="en-US" altLang="ko-KR" sz="1100" dirty="0" smtClean="0">
                <a:solidFill>
                  <a:schemeClr val="tx1"/>
                </a:solidFill>
              </a:rPr>
              <a:t>DD </a:t>
            </a:r>
            <a:r>
              <a:rPr lang="ko-KR" altLang="en-US" sz="1100" dirty="0" smtClean="0">
                <a:solidFill>
                  <a:schemeClr val="tx1"/>
                </a:solidFill>
              </a:rPr>
              <a:t>반영하여 설계 수정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4.4 Design Decision</a:t>
            </a:r>
            <a:r>
              <a:rPr lang="ko-KR" altLang="en-US" sz="1100" dirty="0">
                <a:solidFill>
                  <a:schemeClr val="tx1"/>
                </a:solidFill>
              </a:rPr>
              <a:t>에서 </a:t>
            </a:r>
            <a:r>
              <a:rPr lang="en-US" altLang="ko-KR" sz="1100" dirty="0" smtClean="0">
                <a:solidFill>
                  <a:schemeClr val="tx1"/>
                </a:solidFill>
              </a:rPr>
              <a:t>QAS </a:t>
            </a:r>
            <a:r>
              <a:rPr lang="ko-KR" altLang="en-US" sz="1100" dirty="0" smtClean="0">
                <a:solidFill>
                  <a:schemeClr val="tx1"/>
                </a:solidFill>
              </a:rPr>
              <a:t>반영하여 각 </a:t>
            </a:r>
            <a:r>
              <a:rPr lang="en-US" altLang="ko-KR" sz="1100" dirty="0">
                <a:solidFill>
                  <a:schemeClr val="tx1"/>
                </a:solidFill>
              </a:rPr>
              <a:t>Design Goal</a:t>
            </a:r>
            <a:r>
              <a:rPr lang="ko-KR" altLang="en-US" sz="1100" dirty="0">
                <a:solidFill>
                  <a:schemeClr val="tx1"/>
                </a:solidFill>
              </a:rPr>
              <a:t>에서 달성해야 할 </a:t>
            </a:r>
            <a:r>
              <a:rPr lang="en-US" altLang="ko-KR" sz="1100" dirty="0">
                <a:solidFill>
                  <a:schemeClr val="tx1"/>
                </a:solidFill>
              </a:rPr>
              <a:t>QA </a:t>
            </a:r>
            <a:r>
              <a:rPr lang="ko-KR" altLang="en-US" sz="1100" dirty="0" smtClean="0">
                <a:solidFill>
                  <a:schemeClr val="tx1"/>
                </a:solidFill>
              </a:rPr>
              <a:t>추가 기술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4.3 </a:t>
            </a:r>
            <a:r>
              <a:rPr lang="en-US" altLang="ko-KR" sz="1100" dirty="0" smtClean="0">
                <a:solidFill>
                  <a:schemeClr val="tx1"/>
                </a:solidFill>
              </a:rPr>
              <a:t>Deployment </a:t>
            </a:r>
            <a:r>
              <a:rPr lang="en-US" altLang="ko-KR" sz="1100" dirty="0">
                <a:solidFill>
                  <a:schemeClr val="tx1"/>
                </a:solidFill>
              </a:rPr>
              <a:t>View</a:t>
            </a:r>
            <a:r>
              <a:rPr lang="ko-KR" altLang="en-US" sz="1100" dirty="0">
                <a:solidFill>
                  <a:schemeClr val="tx1"/>
                </a:solidFill>
              </a:rPr>
              <a:t>를 </a:t>
            </a:r>
            <a:r>
              <a:rPr lang="en-US" altLang="ko-KR" sz="1100" dirty="0" smtClean="0">
                <a:solidFill>
                  <a:schemeClr val="tx1"/>
                </a:solidFill>
              </a:rPr>
              <a:t>DD, QAS </a:t>
            </a:r>
            <a:r>
              <a:rPr lang="ko-KR" altLang="en-US" sz="1100" dirty="0">
                <a:solidFill>
                  <a:schemeClr val="tx1"/>
                </a:solidFill>
              </a:rPr>
              <a:t>반영하여 설계 수정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4.1 Structure View</a:t>
            </a:r>
            <a:r>
              <a:rPr lang="ko-KR" altLang="en-US" sz="1100" dirty="0">
                <a:solidFill>
                  <a:schemeClr val="tx1"/>
                </a:solidFill>
              </a:rPr>
              <a:t>를 </a:t>
            </a:r>
            <a:r>
              <a:rPr lang="en-US" altLang="ko-KR" sz="1100" dirty="0" smtClean="0">
                <a:solidFill>
                  <a:schemeClr val="tx1"/>
                </a:solidFill>
              </a:rPr>
              <a:t>DD, QAS </a:t>
            </a:r>
            <a:r>
              <a:rPr lang="ko-KR" altLang="en-US" sz="1100" dirty="0">
                <a:solidFill>
                  <a:schemeClr val="tx1"/>
                </a:solidFill>
              </a:rPr>
              <a:t>반영하여 설계 </a:t>
            </a:r>
            <a:r>
              <a:rPr lang="ko-KR" altLang="en-US" sz="1100" dirty="0" smtClean="0">
                <a:solidFill>
                  <a:schemeClr val="tx1"/>
                </a:solidFill>
              </a:rPr>
              <a:t>수정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648214" y="3760976"/>
            <a:ext cx="8147546" cy="29962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100" b="1" dirty="0" smtClean="0">
                <a:solidFill>
                  <a:schemeClr val="tx1"/>
                </a:solidFill>
              </a:rPr>
              <a:t>[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소감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]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4</a:t>
            </a:r>
            <a:r>
              <a:rPr lang="ko-KR" altLang="en-US" sz="1100" dirty="0" smtClean="0">
                <a:solidFill>
                  <a:schemeClr val="tx1"/>
                </a:solidFill>
              </a:rPr>
              <a:t>절 개선사항 반영하는 것만 </a:t>
            </a:r>
            <a:r>
              <a:rPr lang="en-US" altLang="ko-KR" sz="1100" dirty="0" smtClean="0">
                <a:solidFill>
                  <a:schemeClr val="tx1"/>
                </a:solidFill>
              </a:rPr>
              <a:t>6</a:t>
            </a:r>
            <a:r>
              <a:rPr lang="ko-KR" altLang="en-US" sz="1100" dirty="0" smtClean="0">
                <a:solidFill>
                  <a:schemeClr val="tx1"/>
                </a:solidFill>
              </a:rPr>
              <a:t>주차 월요일까지 한 것으로 기억합니다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처음으로 </a:t>
            </a:r>
            <a:r>
              <a:rPr lang="en-US" altLang="ko-KR" sz="1100" dirty="0" smtClean="0">
                <a:solidFill>
                  <a:schemeClr val="tx1"/>
                </a:solidFill>
              </a:rPr>
              <a:t>1</a:t>
            </a:r>
            <a:r>
              <a:rPr lang="ko-KR" altLang="en-US" sz="1100" dirty="0" smtClean="0">
                <a:solidFill>
                  <a:schemeClr val="tx1"/>
                </a:solidFill>
              </a:rPr>
              <a:t>주일 내내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레포트</a:t>
            </a:r>
            <a:r>
              <a:rPr lang="ko-KR" altLang="en-US" sz="1100" dirty="0" smtClean="0">
                <a:solidFill>
                  <a:schemeClr val="tx1"/>
                </a:solidFill>
              </a:rPr>
              <a:t> 작성하는 시간이 주어지는데</a:t>
            </a:r>
            <a:r>
              <a:rPr lang="en-US" altLang="ko-KR" sz="1100" dirty="0" smtClean="0">
                <a:solidFill>
                  <a:schemeClr val="tx1"/>
                </a:solidFill>
              </a:rPr>
              <a:t>, Final Report</a:t>
            </a:r>
            <a:r>
              <a:rPr lang="ko-KR" altLang="en-US" sz="1100" dirty="0" smtClean="0">
                <a:solidFill>
                  <a:schemeClr val="tx1"/>
                </a:solidFill>
              </a:rPr>
              <a:t>의 양을 가늠할 수 없어 정확한 시간 분배가 안됩니다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주어진 시간상 </a:t>
            </a:r>
            <a:r>
              <a:rPr lang="en-US" altLang="ko-KR" sz="1100" dirty="0" smtClean="0">
                <a:solidFill>
                  <a:schemeClr val="tx1"/>
                </a:solidFill>
              </a:rPr>
              <a:t>4.4 Design Decision</a:t>
            </a:r>
            <a:r>
              <a:rPr lang="ko-KR" altLang="en-US" sz="1100" dirty="0" smtClean="0">
                <a:solidFill>
                  <a:schemeClr val="tx1"/>
                </a:solidFill>
              </a:rPr>
              <a:t>을 완벽하게 작성할 수 없기 때문에 </a:t>
            </a:r>
            <a:r>
              <a:rPr lang="en-US" altLang="ko-KR" sz="1100" dirty="0" smtClean="0">
                <a:solidFill>
                  <a:schemeClr val="tx1"/>
                </a:solidFill>
              </a:rPr>
              <a:t>4.4 Design Decision</a:t>
            </a:r>
            <a:r>
              <a:rPr lang="ko-KR" altLang="en-US" sz="1100" dirty="0" smtClean="0">
                <a:solidFill>
                  <a:schemeClr val="tx1"/>
                </a:solidFill>
              </a:rPr>
              <a:t>이 매 순간 흔들리게 되고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4.4 Design Decision</a:t>
            </a:r>
            <a:r>
              <a:rPr lang="ko-KR" altLang="en-US" sz="1100" dirty="0" smtClean="0">
                <a:solidFill>
                  <a:schemeClr val="tx1"/>
                </a:solidFill>
              </a:rPr>
              <a:t>을 수정하는 순간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레포트의</a:t>
            </a:r>
            <a:r>
              <a:rPr lang="ko-KR" altLang="en-US" sz="1100" dirty="0" smtClean="0">
                <a:solidFill>
                  <a:schemeClr val="tx1"/>
                </a:solidFill>
              </a:rPr>
              <a:t> 각 절을 맞추기 위해 </a:t>
            </a:r>
            <a:r>
              <a:rPr lang="en-US" altLang="ko-KR" sz="1100" dirty="0" smtClean="0">
                <a:solidFill>
                  <a:schemeClr val="tx1"/>
                </a:solidFill>
              </a:rPr>
              <a:t>N</a:t>
            </a:r>
            <a:r>
              <a:rPr lang="ko-KR" altLang="en-US" sz="1100" dirty="0" smtClean="0">
                <a:solidFill>
                  <a:schemeClr val="tx1"/>
                </a:solidFill>
              </a:rPr>
              <a:t>시간씩 소요됩니다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주어진 시간에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레포트를</a:t>
            </a:r>
            <a:r>
              <a:rPr lang="ko-KR" altLang="en-US" sz="1100" dirty="0" smtClean="0">
                <a:solidFill>
                  <a:schemeClr val="tx1"/>
                </a:solidFill>
              </a:rPr>
              <a:t> 제출하기 위해 </a:t>
            </a:r>
            <a:r>
              <a:rPr lang="en-US" altLang="ko-KR" sz="1100" dirty="0" smtClean="0">
                <a:solidFill>
                  <a:schemeClr val="tx1"/>
                </a:solidFill>
              </a:rPr>
              <a:t>4.4 Design Decision</a:t>
            </a:r>
            <a:r>
              <a:rPr lang="ko-KR" altLang="en-US" sz="1100" dirty="0" smtClean="0">
                <a:solidFill>
                  <a:schemeClr val="tx1"/>
                </a:solidFill>
              </a:rPr>
              <a:t>을 현실과 타협하게 되며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포기하는 것이 많아질수록 면접에서 공격당할 건수가 늘어납니다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가장 시간을 많이 소요하는 절이 </a:t>
            </a:r>
            <a:r>
              <a:rPr lang="en-US" altLang="ko-KR" sz="1100" dirty="0" smtClean="0">
                <a:solidFill>
                  <a:schemeClr val="tx1"/>
                </a:solidFill>
              </a:rPr>
              <a:t>4.1(</a:t>
            </a:r>
            <a:r>
              <a:rPr lang="ko-KR" altLang="en-US" sz="1100" dirty="0" smtClean="0">
                <a:solidFill>
                  <a:schemeClr val="tx1"/>
                </a:solidFill>
              </a:rPr>
              <a:t>단순 노가다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  <a:r>
              <a:rPr lang="ko-KR" altLang="en-US" sz="1100" dirty="0">
                <a:solidFill>
                  <a:schemeClr val="tx1"/>
                </a:solidFill>
              </a:rPr>
              <a:t>와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4.4(</a:t>
            </a:r>
            <a:r>
              <a:rPr lang="ko-KR" altLang="en-US" sz="1100" dirty="0" smtClean="0">
                <a:solidFill>
                  <a:schemeClr val="tx1"/>
                </a:solidFill>
              </a:rPr>
              <a:t>정신노동</a:t>
            </a:r>
            <a:r>
              <a:rPr lang="en-US" altLang="ko-KR" sz="1100" dirty="0" smtClean="0">
                <a:solidFill>
                  <a:schemeClr val="tx1"/>
                </a:solidFill>
              </a:rPr>
              <a:t>) </a:t>
            </a:r>
            <a:r>
              <a:rPr lang="ko-KR" altLang="en-US" sz="1100" dirty="0" smtClean="0">
                <a:solidFill>
                  <a:schemeClr val="tx1"/>
                </a:solidFill>
              </a:rPr>
              <a:t>인데  둘다 </a:t>
            </a:r>
            <a:r>
              <a:rPr lang="en-US" altLang="ko-KR" sz="1100" dirty="0" smtClean="0">
                <a:solidFill>
                  <a:schemeClr val="tx1"/>
                </a:solidFill>
              </a:rPr>
              <a:t>5</a:t>
            </a:r>
            <a:r>
              <a:rPr lang="ko-KR" altLang="en-US" sz="1100" dirty="0" smtClean="0">
                <a:solidFill>
                  <a:schemeClr val="tx1"/>
                </a:solidFill>
              </a:rPr>
              <a:t>절이 끝날 때까지 계속 고치게 됩니다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4.1</a:t>
            </a:r>
            <a:r>
              <a:rPr lang="ko-KR" altLang="en-US" sz="1100" dirty="0" smtClean="0">
                <a:solidFill>
                  <a:schemeClr val="tx1"/>
                </a:solidFill>
              </a:rPr>
              <a:t>절은 </a:t>
            </a:r>
            <a:r>
              <a:rPr lang="en-US" altLang="ko-KR" sz="1100" dirty="0" smtClean="0">
                <a:solidFill>
                  <a:schemeClr val="tx1"/>
                </a:solidFill>
              </a:rPr>
              <a:t>Modifiability, 4.2</a:t>
            </a:r>
            <a:r>
              <a:rPr lang="ko-KR" altLang="en-US" sz="1100" dirty="0" smtClean="0">
                <a:solidFill>
                  <a:schemeClr val="tx1"/>
                </a:solidFill>
              </a:rPr>
              <a:t>절은 </a:t>
            </a:r>
            <a:r>
              <a:rPr lang="en-US" altLang="ko-KR" sz="1100" dirty="0" smtClean="0">
                <a:solidFill>
                  <a:schemeClr val="tx1"/>
                </a:solidFill>
              </a:rPr>
              <a:t>Performance, 4.3</a:t>
            </a:r>
            <a:r>
              <a:rPr lang="ko-KR" altLang="en-US" sz="1100" dirty="0" smtClean="0">
                <a:solidFill>
                  <a:schemeClr val="tx1"/>
                </a:solidFill>
              </a:rPr>
              <a:t>절은 </a:t>
            </a:r>
            <a:r>
              <a:rPr lang="en-US" altLang="ko-KR" sz="1100" dirty="0" smtClean="0">
                <a:solidFill>
                  <a:schemeClr val="tx1"/>
                </a:solidFill>
              </a:rPr>
              <a:t>Availability QA</a:t>
            </a:r>
            <a:r>
              <a:rPr lang="ko-KR" altLang="en-US" sz="1100" dirty="0" smtClean="0">
                <a:solidFill>
                  <a:schemeClr val="tx1"/>
                </a:solidFill>
              </a:rPr>
              <a:t>를 달성하기에 적합했던 것으로 기억합니다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524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>
            <a:spLocks noGrp="1"/>
          </p:cNvSpPr>
          <p:nvPr>
            <p:ph type="title"/>
          </p:nvPr>
        </p:nvSpPr>
        <p:spPr>
          <a:xfrm>
            <a:off x="251520" y="39234"/>
            <a:ext cx="8712968" cy="725470"/>
          </a:xfrm>
        </p:spPr>
        <p:txBody>
          <a:bodyPr/>
          <a:lstStyle/>
          <a:p>
            <a:r>
              <a:rPr lang="en-US" altLang="ko-KR" dirty="0" smtClean="0"/>
              <a:t>Final Report (3/3)</a:t>
            </a:r>
            <a:endParaRPr lang="ko-KR" altLang="en-US" dirty="0"/>
          </a:p>
        </p:txBody>
      </p:sp>
      <p:sp>
        <p:nvSpPr>
          <p:cNvPr id="25" name="내용 개체 틀 2"/>
          <p:cNvSpPr>
            <a:spLocks noGrp="1"/>
          </p:cNvSpPr>
          <p:nvPr>
            <p:ph idx="1"/>
          </p:nvPr>
        </p:nvSpPr>
        <p:spPr>
          <a:xfrm>
            <a:off x="251520" y="809009"/>
            <a:ext cx="2918400" cy="432975"/>
          </a:xfrm>
        </p:spPr>
        <p:txBody>
          <a:bodyPr>
            <a:normAutofit/>
          </a:bodyPr>
          <a:lstStyle/>
          <a:p>
            <a:r>
              <a:rPr lang="en-US" altLang="ko-KR" sz="1400" dirty="0" smtClean="0"/>
              <a:t>5.1.2 Static Structure Diagram </a:t>
            </a:r>
            <a:r>
              <a:rPr lang="ko-KR" altLang="en-US" sz="1400" dirty="0" smtClean="0"/>
              <a:t>작성</a:t>
            </a:r>
            <a:endParaRPr lang="en-US" altLang="ko-KR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525398" y="1214297"/>
            <a:ext cx="5118943" cy="83894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5.1.2 Static Structure Diagram </a:t>
            </a:r>
            <a:r>
              <a:rPr lang="ko-KR" altLang="en-US" sz="1100" dirty="0" smtClean="0">
                <a:solidFill>
                  <a:schemeClr val="tx1"/>
                </a:solidFill>
              </a:rPr>
              <a:t>작성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5.1.2 Static Structure Diagram </a:t>
            </a:r>
            <a:r>
              <a:rPr lang="ko-KR" altLang="en-US" sz="1100" dirty="0" smtClean="0">
                <a:solidFill>
                  <a:schemeClr val="tx1"/>
                </a:solidFill>
              </a:rPr>
              <a:t>반영하여 </a:t>
            </a:r>
            <a:r>
              <a:rPr lang="en-US" altLang="ko-KR" sz="1100" dirty="0" smtClean="0">
                <a:solidFill>
                  <a:schemeClr val="tx1"/>
                </a:solidFill>
              </a:rPr>
              <a:t>3.2 </a:t>
            </a:r>
            <a:r>
              <a:rPr lang="en-US" altLang="ko-KR" sz="1100" dirty="0">
                <a:solidFill>
                  <a:schemeClr val="tx1"/>
                </a:solidFill>
              </a:rPr>
              <a:t>Quality Attribute </a:t>
            </a:r>
            <a:r>
              <a:rPr lang="en-US" altLang="ko-KR" sz="1100" dirty="0" smtClean="0">
                <a:solidFill>
                  <a:schemeClr val="tx1"/>
                </a:solidFill>
              </a:rPr>
              <a:t>Scenario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수정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5.1.2 Static Structure Diagram </a:t>
            </a:r>
            <a:r>
              <a:rPr lang="ko-KR" altLang="en-US" sz="1100" dirty="0" smtClean="0">
                <a:solidFill>
                  <a:schemeClr val="tx1"/>
                </a:solidFill>
              </a:rPr>
              <a:t>반영하여 </a:t>
            </a:r>
            <a:r>
              <a:rPr lang="en-US" altLang="ko-KR" sz="1100" dirty="0" smtClean="0">
                <a:solidFill>
                  <a:schemeClr val="tx1"/>
                </a:solidFill>
              </a:rPr>
              <a:t>4.1 Structure View </a:t>
            </a:r>
            <a:r>
              <a:rPr lang="ko-KR" altLang="en-US" sz="1100" dirty="0" smtClean="0">
                <a:solidFill>
                  <a:schemeClr val="tx1"/>
                </a:solidFill>
              </a:rPr>
              <a:t>수정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5.1.2 Static Structure Diagram </a:t>
            </a:r>
            <a:r>
              <a:rPr lang="ko-KR" altLang="en-US" sz="1100" dirty="0" smtClean="0">
                <a:solidFill>
                  <a:schemeClr val="tx1"/>
                </a:solidFill>
              </a:rPr>
              <a:t>반영하여 </a:t>
            </a:r>
            <a:r>
              <a:rPr lang="en-US" altLang="ko-KR" sz="1100" dirty="0" smtClean="0">
                <a:solidFill>
                  <a:schemeClr val="tx1"/>
                </a:solidFill>
              </a:rPr>
              <a:t>4.4 Design Decision </a:t>
            </a:r>
            <a:r>
              <a:rPr lang="ko-KR" altLang="en-US" sz="1100" dirty="0" smtClean="0">
                <a:solidFill>
                  <a:schemeClr val="tx1"/>
                </a:solidFill>
              </a:rPr>
              <a:t>수정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25399" y="2385754"/>
            <a:ext cx="10904600" cy="40827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100" b="1" dirty="0" smtClean="0">
                <a:solidFill>
                  <a:schemeClr val="tx1"/>
                </a:solidFill>
              </a:rPr>
              <a:t>[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소감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]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6</a:t>
            </a:r>
            <a:r>
              <a:rPr lang="ko-KR" altLang="en-US" sz="1100" dirty="0" smtClean="0">
                <a:solidFill>
                  <a:schemeClr val="tx1"/>
                </a:solidFill>
              </a:rPr>
              <a:t>주차에는 </a:t>
            </a:r>
            <a:r>
              <a:rPr lang="en-US" altLang="ko-KR" sz="1100" dirty="0" smtClean="0">
                <a:solidFill>
                  <a:schemeClr val="tx1"/>
                </a:solidFill>
              </a:rPr>
              <a:t>Final Report </a:t>
            </a:r>
            <a:r>
              <a:rPr lang="ko-KR" altLang="en-US" sz="1100" dirty="0" smtClean="0">
                <a:solidFill>
                  <a:schemeClr val="tx1"/>
                </a:solidFill>
              </a:rPr>
              <a:t>작성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CourseWork</a:t>
            </a:r>
            <a:r>
              <a:rPr lang="en-US" altLang="ko-KR" sz="1100" dirty="0" smtClean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시험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면접준비를</a:t>
            </a:r>
            <a:r>
              <a:rPr lang="ko-KR" altLang="en-US" sz="1100" dirty="0" smtClean="0">
                <a:solidFill>
                  <a:schemeClr val="tx1"/>
                </a:solidFill>
              </a:rPr>
              <a:t> 가이드 받습니다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실제로는 면접까지 추가적으로 </a:t>
            </a:r>
            <a:r>
              <a:rPr lang="en-US" altLang="ko-KR" sz="1100" dirty="0" smtClean="0">
                <a:solidFill>
                  <a:schemeClr val="tx1"/>
                </a:solidFill>
              </a:rPr>
              <a:t>2</a:t>
            </a:r>
            <a:r>
              <a:rPr lang="ko-KR" altLang="en-US" sz="1100" dirty="0" smtClean="0">
                <a:solidFill>
                  <a:schemeClr val="tx1"/>
                </a:solidFill>
              </a:rPr>
              <a:t>주가 있기 때문에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CourseWork</a:t>
            </a:r>
            <a:r>
              <a:rPr lang="en-US" altLang="ko-KR" sz="1100" dirty="0" smtClean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시험</a:t>
            </a:r>
            <a:r>
              <a:rPr lang="en-US" altLang="ko-KR" sz="1100" dirty="0" smtClean="0">
                <a:solidFill>
                  <a:schemeClr val="tx1"/>
                </a:solidFill>
              </a:rPr>
              <a:t>, Final Report </a:t>
            </a:r>
            <a:r>
              <a:rPr lang="ko-KR" altLang="en-US" sz="1100" dirty="0" smtClean="0">
                <a:solidFill>
                  <a:schemeClr val="tx1"/>
                </a:solidFill>
              </a:rPr>
              <a:t>작성에 시간을 대부분 할당합니다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5.1.2 Static Structure Diagram</a:t>
            </a:r>
            <a:r>
              <a:rPr lang="ko-KR" altLang="en-US" sz="1100" dirty="0" smtClean="0">
                <a:solidFill>
                  <a:schemeClr val="tx1"/>
                </a:solidFill>
              </a:rPr>
              <a:t>은 작성하기에 따라서 금방 끝날 수도 있고 </a:t>
            </a:r>
            <a:r>
              <a:rPr lang="en-US" altLang="ko-KR" sz="1100" dirty="0" smtClean="0">
                <a:solidFill>
                  <a:schemeClr val="tx1"/>
                </a:solidFill>
              </a:rPr>
              <a:t>4</a:t>
            </a:r>
            <a:r>
              <a:rPr lang="ko-KR" altLang="en-US" sz="1100" dirty="0" smtClean="0">
                <a:solidFill>
                  <a:schemeClr val="tx1"/>
                </a:solidFill>
              </a:rPr>
              <a:t>장만큼 오래 걸릴 수도 있습니다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5.1.2 Static Structure </a:t>
            </a:r>
            <a:r>
              <a:rPr lang="en-US" altLang="ko-KR" sz="1100" dirty="0" smtClean="0">
                <a:solidFill>
                  <a:schemeClr val="tx1"/>
                </a:solidFill>
              </a:rPr>
              <a:t>Diagram</a:t>
            </a:r>
            <a:r>
              <a:rPr lang="ko-KR" altLang="en-US" sz="1100" dirty="0" smtClean="0">
                <a:solidFill>
                  <a:schemeClr val="tx1"/>
                </a:solidFill>
              </a:rPr>
              <a:t>에 </a:t>
            </a:r>
            <a:r>
              <a:rPr lang="en-US" altLang="ko-KR" sz="1100" dirty="0" smtClean="0">
                <a:solidFill>
                  <a:schemeClr val="tx1"/>
                </a:solidFill>
              </a:rPr>
              <a:t>SOLID Principle</a:t>
            </a:r>
            <a:r>
              <a:rPr lang="ko-KR" altLang="en-US" sz="1100" dirty="0" smtClean="0">
                <a:solidFill>
                  <a:schemeClr val="tx1"/>
                </a:solidFill>
              </a:rPr>
              <a:t>을 만족시키는 </a:t>
            </a:r>
            <a:r>
              <a:rPr lang="en-US" altLang="ko-KR" sz="1100" dirty="0" smtClean="0">
                <a:solidFill>
                  <a:schemeClr val="tx1"/>
                </a:solidFill>
              </a:rPr>
              <a:t>Design Pattern</a:t>
            </a:r>
            <a:r>
              <a:rPr lang="ko-KR" altLang="en-US" sz="1100" dirty="0" smtClean="0">
                <a:solidFill>
                  <a:schemeClr val="tx1"/>
                </a:solidFill>
              </a:rPr>
              <a:t>을 여러 개 배치해 놓으면 면접에서 수월합니다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5.1.2 Static Structure </a:t>
            </a:r>
            <a:r>
              <a:rPr lang="en-US" altLang="ko-KR" sz="1100" dirty="0" smtClean="0">
                <a:solidFill>
                  <a:schemeClr val="tx1"/>
                </a:solidFill>
              </a:rPr>
              <a:t>Diagram</a:t>
            </a:r>
            <a:r>
              <a:rPr lang="ko-KR" altLang="en-US" sz="1100" dirty="0" smtClean="0">
                <a:solidFill>
                  <a:schemeClr val="tx1"/>
                </a:solidFill>
              </a:rPr>
              <a:t>을 작성하실 때</a:t>
            </a:r>
            <a:r>
              <a:rPr lang="en-US" altLang="ko-KR" sz="1100" dirty="0" smtClean="0">
                <a:solidFill>
                  <a:schemeClr val="tx1"/>
                </a:solidFill>
              </a:rPr>
              <a:t>, Instance</a:t>
            </a:r>
            <a:r>
              <a:rPr lang="ko-KR" altLang="en-US" sz="1100" dirty="0" smtClean="0">
                <a:solidFill>
                  <a:schemeClr val="tx1"/>
                </a:solidFill>
              </a:rPr>
              <a:t>를 어떻게 생성할 것인지</a:t>
            </a:r>
            <a:r>
              <a:rPr lang="en-US" altLang="ko-KR" sz="1100" dirty="0" smtClean="0">
                <a:solidFill>
                  <a:schemeClr val="tx1"/>
                </a:solidFill>
              </a:rPr>
              <a:t>(Creational Pattern), Modifiability</a:t>
            </a:r>
            <a:r>
              <a:rPr lang="ko-KR" altLang="en-US" sz="1100" dirty="0" smtClean="0">
                <a:solidFill>
                  <a:schemeClr val="tx1"/>
                </a:solidFill>
              </a:rPr>
              <a:t>를 어떻게 달성할 것인지</a:t>
            </a:r>
            <a:r>
              <a:rPr lang="en-US" altLang="ko-KR" sz="1100" dirty="0" smtClean="0">
                <a:solidFill>
                  <a:schemeClr val="tx1"/>
                </a:solidFill>
              </a:rPr>
              <a:t>(Behavioral Pattern), </a:t>
            </a: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데이터를 어떻게 조직하고 순회할 것인지</a:t>
            </a:r>
            <a:r>
              <a:rPr lang="en-US" altLang="ko-KR" sz="1100" dirty="0" smtClean="0">
                <a:solidFill>
                  <a:schemeClr val="tx1"/>
                </a:solidFill>
              </a:rPr>
              <a:t>(Structural Pattern) </a:t>
            </a:r>
            <a:r>
              <a:rPr lang="ko-KR" altLang="en-US" sz="1100" dirty="0" smtClean="0">
                <a:solidFill>
                  <a:schemeClr val="tx1"/>
                </a:solidFill>
              </a:rPr>
              <a:t>관점에서 설계하고 </a:t>
            </a:r>
            <a:r>
              <a:rPr lang="en-US" altLang="ko-KR" sz="1100" dirty="0" smtClean="0">
                <a:solidFill>
                  <a:schemeClr val="tx1"/>
                </a:solidFill>
              </a:rPr>
              <a:t>QA</a:t>
            </a:r>
            <a:r>
              <a:rPr lang="ko-KR" altLang="en-US" sz="1100" dirty="0" smtClean="0">
                <a:solidFill>
                  <a:schemeClr val="tx1"/>
                </a:solidFill>
              </a:rPr>
              <a:t>와 매핑하면 생각하시면 수월하게 패턴을 적용하실 수 있을 것으로 보입니다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[</a:t>
            </a:r>
            <a:r>
              <a:rPr lang="ko-KR" altLang="en-US" sz="1100" dirty="0" smtClean="0">
                <a:solidFill>
                  <a:schemeClr val="tx1"/>
                </a:solidFill>
              </a:rPr>
              <a:t>예제 </a:t>
            </a:r>
            <a:r>
              <a:rPr lang="en-US" altLang="ko-KR" sz="1100" dirty="0" smtClean="0">
                <a:solidFill>
                  <a:schemeClr val="tx1"/>
                </a:solidFill>
              </a:rPr>
              <a:t>– </a:t>
            </a:r>
            <a:r>
              <a:rPr lang="ko-KR" altLang="en-US" sz="1100" dirty="0" smtClean="0">
                <a:solidFill>
                  <a:schemeClr val="tx1"/>
                </a:solidFill>
              </a:rPr>
              <a:t>생성</a:t>
            </a:r>
            <a:r>
              <a:rPr lang="en-US" altLang="ko-KR" sz="1100" dirty="0" smtClean="0">
                <a:solidFill>
                  <a:schemeClr val="tx1"/>
                </a:solidFill>
              </a:rPr>
              <a:t>: Factory Method,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변경용이성</a:t>
            </a:r>
            <a:r>
              <a:rPr lang="en-US" altLang="ko-KR" sz="1100" dirty="0" smtClean="0">
                <a:solidFill>
                  <a:schemeClr val="tx1"/>
                </a:solidFill>
              </a:rPr>
              <a:t>: Adapter, </a:t>
            </a:r>
            <a:r>
              <a:rPr lang="ko-KR" altLang="en-US" sz="1100" dirty="0" smtClean="0">
                <a:solidFill>
                  <a:schemeClr val="tx1"/>
                </a:solidFill>
              </a:rPr>
              <a:t>데이터 조직 순회</a:t>
            </a:r>
            <a:r>
              <a:rPr lang="en-US" altLang="ko-KR" sz="1100" dirty="0" smtClean="0">
                <a:solidFill>
                  <a:schemeClr val="tx1"/>
                </a:solidFill>
              </a:rPr>
              <a:t>: Composite Pattern (+ Iterator Pattern), QA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매핑</a:t>
            </a:r>
            <a:r>
              <a:rPr lang="en-US" altLang="ko-KR" sz="1100" dirty="0" smtClean="0">
                <a:solidFill>
                  <a:schemeClr val="tx1"/>
                </a:solidFill>
              </a:rPr>
              <a:t>: Modifiability]</a:t>
            </a: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5.1.5 Component Behavior Diagram</a:t>
            </a:r>
            <a:r>
              <a:rPr lang="ko-KR" altLang="en-US" sz="1100" dirty="0" smtClean="0">
                <a:solidFill>
                  <a:schemeClr val="tx1"/>
                </a:solidFill>
              </a:rPr>
              <a:t>의 경우 시나리오 </a:t>
            </a:r>
            <a:r>
              <a:rPr lang="en-US" altLang="ko-KR" sz="1100" dirty="0" smtClean="0">
                <a:solidFill>
                  <a:schemeClr val="tx1"/>
                </a:solidFill>
              </a:rPr>
              <a:t>1</a:t>
            </a:r>
            <a:r>
              <a:rPr lang="ko-KR" altLang="en-US" sz="1100" dirty="0" smtClean="0">
                <a:solidFill>
                  <a:schemeClr val="tx1"/>
                </a:solidFill>
              </a:rPr>
              <a:t>개를 가정하고 설계하였습니다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5</a:t>
            </a:r>
            <a:r>
              <a:rPr lang="ko-KR" altLang="en-US" sz="1100" dirty="0" smtClean="0">
                <a:solidFill>
                  <a:schemeClr val="tx1"/>
                </a:solidFill>
              </a:rPr>
              <a:t>장을 진행하면서 </a:t>
            </a:r>
            <a:r>
              <a:rPr lang="en-US" altLang="ko-KR" sz="1100" dirty="0" smtClean="0">
                <a:solidFill>
                  <a:schemeClr val="tx1"/>
                </a:solidFill>
              </a:rPr>
              <a:t>QA</a:t>
            </a:r>
            <a:r>
              <a:rPr lang="ko-KR" altLang="en-US" sz="1100" dirty="0" smtClean="0">
                <a:solidFill>
                  <a:schemeClr val="tx1"/>
                </a:solidFill>
              </a:rPr>
              <a:t>가 필요할 경우 </a:t>
            </a:r>
            <a:r>
              <a:rPr lang="en-US" altLang="ko-KR" sz="1100" dirty="0" smtClean="0">
                <a:solidFill>
                  <a:schemeClr val="tx1"/>
                </a:solidFill>
              </a:rPr>
              <a:t>3.2</a:t>
            </a:r>
            <a:r>
              <a:rPr lang="ko-KR" altLang="en-US" sz="1100" dirty="0" smtClean="0">
                <a:solidFill>
                  <a:schemeClr val="tx1"/>
                </a:solidFill>
              </a:rPr>
              <a:t>절 추가</a:t>
            </a:r>
            <a:r>
              <a:rPr lang="en-US" altLang="ko-KR" sz="1100" dirty="0" smtClean="0">
                <a:solidFill>
                  <a:schemeClr val="tx1"/>
                </a:solidFill>
              </a:rPr>
              <a:t>, Component</a:t>
            </a:r>
            <a:r>
              <a:rPr lang="ko-KR" altLang="en-US" sz="1100" dirty="0" smtClean="0">
                <a:solidFill>
                  <a:schemeClr val="tx1"/>
                </a:solidFill>
              </a:rPr>
              <a:t>를 수정해야 하는 경우 </a:t>
            </a:r>
            <a:r>
              <a:rPr lang="en-US" altLang="ko-KR" sz="1100" dirty="0" smtClean="0">
                <a:solidFill>
                  <a:schemeClr val="tx1"/>
                </a:solidFill>
              </a:rPr>
              <a:t>4</a:t>
            </a:r>
            <a:r>
              <a:rPr lang="ko-KR" altLang="en-US" sz="1100" dirty="0" smtClean="0">
                <a:solidFill>
                  <a:schemeClr val="tx1"/>
                </a:solidFill>
              </a:rPr>
              <a:t>절 전체를 변경해야 할 수 있습니다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6</a:t>
            </a:r>
            <a:r>
              <a:rPr lang="ko-KR" altLang="en-US" sz="1100" dirty="0" smtClean="0">
                <a:solidFill>
                  <a:schemeClr val="tx1"/>
                </a:solidFill>
              </a:rPr>
              <a:t>장은 </a:t>
            </a:r>
            <a:r>
              <a:rPr lang="en-US" altLang="ko-KR" sz="1100" dirty="0" smtClean="0">
                <a:solidFill>
                  <a:schemeClr val="tx1"/>
                </a:solidFill>
              </a:rPr>
              <a:t>Use Case, Structure View, Behavior View, Deployment View, Component Level Design</a:t>
            </a:r>
            <a:r>
              <a:rPr lang="ko-KR" altLang="en-US" sz="1100" dirty="0" smtClean="0">
                <a:solidFill>
                  <a:schemeClr val="tx1"/>
                </a:solidFill>
              </a:rPr>
              <a:t>을 서로 </a:t>
            </a:r>
            <a:r>
              <a:rPr lang="en-US" altLang="ko-KR" sz="1100" dirty="0" smtClean="0">
                <a:solidFill>
                  <a:schemeClr val="tx1"/>
                </a:solidFill>
              </a:rPr>
              <a:t>Mapping</a:t>
            </a:r>
            <a:r>
              <a:rPr lang="ko-KR" altLang="en-US" sz="1100" dirty="0" smtClean="0">
                <a:solidFill>
                  <a:schemeClr val="tx1"/>
                </a:solidFill>
              </a:rPr>
              <a:t>하는데 막힘없이 수월합니다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주의</a:t>
            </a:r>
            <a:r>
              <a:rPr lang="en-US" altLang="ko-KR" sz="1100" dirty="0" smtClean="0">
                <a:solidFill>
                  <a:schemeClr val="tx1"/>
                </a:solidFill>
              </a:rPr>
              <a:t>: 5</a:t>
            </a:r>
            <a:r>
              <a:rPr lang="ko-KR" altLang="en-US" sz="1100" dirty="0">
                <a:solidFill>
                  <a:schemeClr val="tx1"/>
                </a:solidFill>
              </a:rPr>
              <a:t>장을 진행하면서 앞장을 계속 변경하게 되면 시간이 매우 부족합니다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5788429" y="809009"/>
            <a:ext cx="3633103" cy="43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1463" indent="-271463" algn="l" defTabSz="914400" rtl="0" eaLnBrk="1" latinLnBrk="1" hangingPunct="1">
              <a:lnSpc>
                <a:spcPct val="130000"/>
              </a:lnSpc>
              <a:spcBef>
                <a:spcPts val="1000"/>
              </a:spcBef>
              <a:spcAft>
                <a:spcPts val="5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l"/>
              <a:defRPr sz="2000" kern="1200" spc="-1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41338" indent="-269875" algn="l" defTabSz="914400" rtl="0" eaLnBrk="1" latinLnBrk="1" hangingPunct="1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l"/>
              <a:defRPr sz="1800" kern="1200" spc="-1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04863" indent="-263525" algn="l" defTabSz="914400" rtl="0" eaLnBrk="1" latinLnBrk="1" hangingPunct="1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l"/>
              <a:defRPr sz="1500" kern="1200" spc="-1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74738" indent="-269875" algn="l" defTabSz="914400" rtl="0" eaLnBrk="1" latinLnBrk="1" hangingPunct="1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l"/>
              <a:defRPr sz="1200" kern="1200" spc="-1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46200" indent="-271463" algn="l" defTabSz="914400" rtl="0" eaLnBrk="1" latinLnBrk="1" hangingPunct="1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anose="05000000000000000000" pitchFamily="2" charset="2"/>
              <a:buChar char="l"/>
              <a:defRPr sz="1000" kern="1200" spc="-1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smtClean="0"/>
              <a:t>5.1.5 Component Behavior Diagram </a:t>
            </a:r>
            <a:r>
              <a:rPr lang="ko-KR" altLang="en-US" sz="1400" dirty="0" smtClean="0"/>
              <a:t>작성</a:t>
            </a:r>
            <a:endParaRPr lang="en-US" altLang="ko-KR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6062308" y="1214297"/>
            <a:ext cx="5367691" cy="83894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5.1.5 Component Behavior Diagram </a:t>
            </a:r>
            <a:r>
              <a:rPr lang="ko-KR" altLang="en-US" sz="1100" dirty="0" smtClean="0">
                <a:solidFill>
                  <a:schemeClr val="tx1"/>
                </a:solidFill>
              </a:rPr>
              <a:t>작성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5.1.5 Component Behavior Diagram </a:t>
            </a:r>
            <a:r>
              <a:rPr lang="ko-KR" altLang="en-US" sz="1100" dirty="0" smtClean="0">
                <a:solidFill>
                  <a:schemeClr val="tx1"/>
                </a:solidFill>
              </a:rPr>
              <a:t>반영하여 </a:t>
            </a:r>
            <a:r>
              <a:rPr lang="en-US" altLang="ko-KR" sz="1100" dirty="0">
                <a:solidFill>
                  <a:schemeClr val="tx1"/>
                </a:solidFill>
              </a:rPr>
              <a:t>5.1.2 Static Structure Diagram </a:t>
            </a:r>
            <a:r>
              <a:rPr lang="ko-KR" altLang="en-US" sz="1100" dirty="0" smtClean="0">
                <a:solidFill>
                  <a:schemeClr val="tx1"/>
                </a:solidFill>
              </a:rPr>
              <a:t>수정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5.1.5 Component Behavior Diagram </a:t>
            </a:r>
            <a:r>
              <a:rPr lang="ko-KR" altLang="en-US" sz="1100" dirty="0">
                <a:solidFill>
                  <a:schemeClr val="tx1"/>
                </a:solidFill>
              </a:rPr>
              <a:t>반영하여 </a:t>
            </a:r>
            <a:r>
              <a:rPr lang="en-US" altLang="ko-KR" sz="1100" dirty="0" smtClean="0">
                <a:solidFill>
                  <a:schemeClr val="tx1"/>
                </a:solidFill>
              </a:rPr>
              <a:t>4.1 Structure View </a:t>
            </a:r>
            <a:r>
              <a:rPr lang="ko-KR" altLang="en-US" sz="1100" dirty="0" smtClean="0">
                <a:solidFill>
                  <a:schemeClr val="tx1"/>
                </a:solidFill>
              </a:rPr>
              <a:t>수정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5.1.5 Component Behavior Diagram </a:t>
            </a:r>
            <a:r>
              <a:rPr lang="ko-KR" altLang="en-US" sz="1100" dirty="0">
                <a:solidFill>
                  <a:schemeClr val="tx1"/>
                </a:solidFill>
              </a:rPr>
              <a:t>반영하여 </a:t>
            </a:r>
            <a:r>
              <a:rPr lang="en-US" altLang="ko-KR" sz="1100" dirty="0" smtClean="0">
                <a:solidFill>
                  <a:schemeClr val="tx1"/>
                </a:solidFill>
              </a:rPr>
              <a:t>4.2 Behavior </a:t>
            </a:r>
            <a:r>
              <a:rPr lang="en-US" altLang="ko-KR" sz="1100" dirty="0">
                <a:solidFill>
                  <a:schemeClr val="tx1"/>
                </a:solidFill>
              </a:rPr>
              <a:t>View </a:t>
            </a:r>
            <a:r>
              <a:rPr lang="ko-KR" altLang="en-US" sz="1100" dirty="0">
                <a:solidFill>
                  <a:schemeClr val="tx1"/>
                </a:solidFill>
              </a:rPr>
              <a:t>수정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1132" y="2458532"/>
            <a:ext cx="2914394" cy="118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157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>
            <a:spLocks noGrp="1"/>
          </p:cNvSpPr>
          <p:nvPr>
            <p:ph type="title"/>
          </p:nvPr>
        </p:nvSpPr>
        <p:spPr>
          <a:xfrm>
            <a:off x="251520" y="39234"/>
            <a:ext cx="8712968" cy="725470"/>
          </a:xfrm>
        </p:spPr>
        <p:txBody>
          <a:bodyPr/>
          <a:lstStyle/>
          <a:p>
            <a:r>
              <a:rPr lang="en-US" altLang="ko-KR" dirty="0" smtClean="0"/>
              <a:t>Interview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359113"/>
              </p:ext>
            </p:extLst>
          </p:nvPr>
        </p:nvGraphicFramePr>
        <p:xfrm>
          <a:off x="6673092" y="1075372"/>
          <a:ext cx="4965071" cy="1874520"/>
        </p:xfrm>
        <a:graphic>
          <a:graphicData uri="http://schemas.openxmlformats.org/drawingml/2006/table">
            <a:tbl>
              <a:tblPr/>
              <a:tblGrid>
                <a:gridCol w="1272666">
                  <a:extLst>
                    <a:ext uri="{9D8B030D-6E8A-4147-A177-3AD203B41FA5}">
                      <a16:colId xmlns:a16="http://schemas.microsoft.com/office/drawing/2014/main" val="3232074921"/>
                    </a:ext>
                  </a:extLst>
                </a:gridCol>
                <a:gridCol w="3692405">
                  <a:extLst>
                    <a:ext uri="{9D8B030D-6E8A-4147-A177-3AD203B41FA5}">
                      <a16:colId xmlns:a16="http://schemas.microsoft.com/office/drawing/2014/main" val="1459580195"/>
                    </a:ext>
                  </a:extLst>
                </a:gridCol>
              </a:tblGrid>
              <a:tr h="15383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523910"/>
                  </a:ext>
                </a:extLst>
              </a:tr>
              <a:tr h="939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면접 방식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1(</a:t>
                      </a:r>
                      <a:r>
                        <a:rPr lang="ko-KR" altLang="en-US" sz="10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면접자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: 3(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교수님 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현업 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S/W Architect 2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8841274"/>
                  </a:ext>
                </a:extLst>
              </a:tr>
              <a:tr h="3171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면접 구성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자기소개</a:t>
                      </a:r>
                      <a:endParaRPr lang="en-US" altLang="ko-KR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28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인증 과제 수행 내용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(50%), Course Work (40%),</a:t>
                      </a:r>
                    </a:p>
                    <a:p>
                      <a:pPr algn="l" fontAlgn="ctr"/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      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리더십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/Communication(10%)</a:t>
                      </a:r>
                    </a:p>
                    <a:p>
                      <a:pPr algn="l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01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분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소감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573709"/>
                  </a:ext>
                </a:extLst>
              </a:tr>
              <a:tr h="5388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면접 질문 유형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교수님 예상 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Q/A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</a:t>
                      </a:r>
                      <a:endParaRPr lang="en-US" altLang="ko-KR" sz="105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2. Design 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Pattern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적용된 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장 내용 설명</a:t>
                      </a:r>
                      <a:endParaRPr lang="en-US" altLang="ko-KR" sz="105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 fontAlgn="ctr"/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3. 4.4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 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Design Decision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반영된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4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5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 내용 설명</a:t>
                      </a:r>
                      <a:endParaRPr lang="en-US" altLang="ko-KR" sz="105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4. 3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 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Quality Attribute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반영된 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5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 내용 설명</a:t>
                      </a:r>
                      <a:endParaRPr lang="en-US" altLang="ko-KR" sz="105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5. OOAD, Design Pattern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기초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91173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251520" y="3260560"/>
            <a:ext cx="11386643" cy="34736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100" b="1" dirty="0" smtClean="0">
                <a:solidFill>
                  <a:schemeClr val="tx1"/>
                </a:solidFill>
              </a:rPr>
              <a:t>[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소감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]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endParaRPr lang="en-US" altLang="ko-KR" sz="1100" dirty="0" smtClean="0">
              <a:solidFill>
                <a:schemeClr val="tx1"/>
              </a:solidFill>
            </a:endParaRPr>
          </a:p>
          <a:p>
            <a:pPr fontAlgn="ctr"/>
            <a:r>
              <a:rPr lang="en-US" altLang="ko-KR" sz="1100" smtClean="0">
                <a:solidFill>
                  <a:srgbClr val="000000"/>
                </a:solidFill>
                <a:latin typeface="맑은 고딕" panose="020B0503020000020004" pitchFamily="50" charset="-127"/>
              </a:rPr>
              <a:t> Final 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Report</a:t>
            </a:r>
            <a:r>
              <a:rPr lang="ko-KR" altLang="en-US" sz="11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의 점수를 모르는 상태에서 면접이 시작됩니다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. Final </a:t>
            </a:r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Report</a:t>
            </a:r>
            <a:r>
              <a:rPr lang="ko-KR" altLang="en-US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의 </a:t>
            </a:r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Quality</a:t>
            </a:r>
            <a:r>
              <a:rPr lang="ko-KR" altLang="en-US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에 따라 면접 분위기가 </a:t>
            </a:r>
            <a:r>
              <a:rPr lang="ko-KR" altLang="en-US" sz="11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대체로 달라지는 것으로 보이는데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, Final </a:t>
            </a:r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Report</a:t>
            </a:r>
            <a:r>
              <a:rPr lang="ko-KR" altLang="en-US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가 내용이 충실하면 </a:t>
            </a:r>
            <a:r>
              <a:rPr lang="ko-KR" altLang="en-US" sz="110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화기애애</a:t>
            </a:r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그렇지 않으면 부연 설명을 위해 질문을 보다 많이 받게 되는 것 같습니다</a:t>
            </a:r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</a:p>
          <a:p>
            <a:pPr fontAlgn="ctr"/>
            <a:endParaRPr lang="en-US" altLang="ko-KR" sz="11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ctr"/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교수님께서는 잘못 알고있는 개념 위주로 알려주시는 식의 질문을 하셨고 마지막 </a:t>
            </a:r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5</a:t>
            </a:r>
            <a:r>
              <a:rPr lang="ko-KR" altLang="en-US" sz="11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분 정도만 </a:t>
            </a:r>
            <a:r>
              <a:rPr lang="ko-KR" altLang="en-US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진짜 질의를 하셨습니다</a:t>
            </a:r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저에게는 </a:t>
            </a:r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Factory Method, Prototype, Abstract Factory + Prototype </a:t>
            </a:r>
            <a:r>
              <a:rPr lang="ko-KR" altLang="en-US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패턴을 질문하셨습니다</a:t>
            </a:r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</a:p>
          <a:p>
            <a:pPr fontAlgn="ctr"/>
            <a:endParaRPr lang="en-US" altLang="ko-KR" sz="11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ctr"/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 S/W Architect </a:t>
            </a:r>
            <a:r>
              <a:rPr lang="ko-KR" altLang="en-US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분들께서는 </a:t>
            </a:r>
            <a:endParaRPr lang="en-US" altLang="ko-KR" sz="11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ctr"/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(1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) 4.4 </a:t>
            </a:r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Design Decision</a:t>
            </a:r>
            <a:r>
              <a:rPr lang="ko-KR" altLang="en-US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의 </a:t>
            </a:r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Decision and Rationale Table</a:t>
            </a:r>
            <a:r>
              <a:rPr lang="ko-KR" altLang="en-US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에서 </a:t>
            </a:r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‘–＇</a:t>
            </a:r>
            <a:r>
              <a:rPr lang="ko-KR" altLang="en-US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가 된 </a:t>
            </a:r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QA</a:t>
            </a:r>
            <a:r>
              <a:rPr lang="ko-KR" altLang="en-US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를 극복하기 위해 </a:t>
            </a:r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Design Approach</a:t>
            </a:r>
            <a:r>
              <a:rPr lang="ko-KR" altLang="en-US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를 추가한 사례</a:t>
            </a:r>
            <a:endParaRPr lang="en-US" altLang="ko-KR" sz="11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ctr"/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(2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) SOLID </a:t>
            </a:r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Principle</a:t>
            </a:r>
            <a:r>
              <a:rPr lang="ko-KR" altLang="en-US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에서 제일 중요하다고 생각하는 원칙과 그 의미와 </a:t>
            </a:r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5</a:t>
            </a:r>
            <a:r>
              <a:rPr lang="ko-KR" altLang="en-US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장에 반영된 내용</a:t>
            </a:r>
            <a:endParaRPr lang="en-US" altLang="ko-KR" sz="11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ctr"/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(3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) Class </a:t>
            </a:r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Diagram</a:t>
            </a:r>
            <a:r>
              <a:rPr lang="ko-KR" altLang="en-US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에 반영되지 않은 </a:t>
            </a:r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QA</a:t>
            </a:r>
            <a:r>
              <a:rPr lang="ko-KR" altLang="en-US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를 </a:t>
            </a:r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5</a:t>
            </a:r>
            <a:r>
              <a:rPr lang="ko-KR" altLang="en-US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장에서 새로이 </a:t>
            </a:r>
            <a:r>
              <a:rPr lang="ko-KR" altLang="en-US" sz="11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설계한다고 하면 </a:t>
            </a:r>
            <a:r>
              <a:rPr lang="ko-KR" altLang="en-US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어떤 </a:t>
            </a:r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Design Pattern</a:t>
            </a:r>
            <a:r>
              <a:rPr lang="ko-KR" altLang="en-US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을 쓸 것인지</a:t>
            </a:r>
            <a:endParaRPr lang="en-US" altLang="ko-KR" sz="11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ctr"/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(4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) </a:t>
            </a:r>
            <a:r>
              <a:rPr lang="ko-KR" altLang="en-US" sz="11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서버와 </a:t>
            </a:r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DB</a:t>
            </a:r>
            <a:r>
              <a:rPr lang="ko-KR" altLang="en-US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의 가용성을 달성하기 위해 어떤 구성을 하였는지</a:t>
            </a:r>
            <a:endParaRPr lang="en-US" altLang="ko-KR" sz="11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ctr"/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1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를 질문하셨습니다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</a:p>
          <a:p>
            <a:pPr fontAlgn="ctr"/>
            <a:endParaRPr lang="en-US" altLang="ko-KR" sz="11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ctr"/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면접이 합격 당락을 좌우하는 만큼 면접 난이도가 높습니다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</a:p>
          <a:p>
            <a:pPr fontAlgn="ctr"/>
            <a:endParaRPr lang="en-US" altLang="ko-KR" sz="11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ctr"/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특히 </a:t>
            </a:r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OOAD, Design Pattern </a:t>
            </a:r>
            <a:r>
              <a:rPr lang="ko-KR" altLang="en-US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관련 간단한 질문에 대한 답변을 못한다면 치명적입니다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</a:p>
          <a:p>
            <a:pPr fontAlgn="ctr"/>
            <a:endParaRPr lang="en-US" altLang="ko-KR" sz="11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ctr"/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교수님 예상 </a:t>
            </a:r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Q/A </a:t>
            </a:r>
            <a:r>
              <a:rPr lang="ko-KR" altLang="en-US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리스트에 대한 충분한 이해와 본인의 </a:t>
            </a:r>
            <a:r>
              <a:rPr lang="ko-KR" altLang="en-US" sz="110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레포트를</a:t>
            </a:r>
            <a:r>
              <a:rPr lang="ko-KR" altLang="en-US" sz="1100" dirty="0">
                <a:solidFill>
                  <a:srgbClr val="000000"/>
                </a:solidFill>
                <a:latin typeface="맑은 고딕" panose="020B0503020000020004" pitchFamily="50" charset="-127"/>
              </a:rPr>
              <a:t> 숙지하기 위해 많은 공부가 필요합니다</a:t>
            </a:r>
            <a:r>
              <a:rPr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1520" y="1075372"/>
            <a:ext cx="6213757" cy="1562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Question: Can you explain why prototype pattern is useful in using abstract factory pattern?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Answer: </a:t>
            </a: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abstract factory pattern</a:t>
            </a:r>
            <a:r>
              <a:rPr lang="ko-KR" altLang="en-US" sz="1000" dirty="0" smtClean="0">
                <a:solidFill>
                  <a:schemeClr val="tx1"/>
                </a:solidFill>
              </a:rPr>
              <a:t>은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제품군이</a:t>
            </a:r>
            <a:r>
              <a:rPr lang="ko-KR" altLang="en-US" sz="1000" dirty="0" smtClean="0">
                <a:solidFill>
                  <a:schemeClr val="tx1"/>
                </a:solidFill>
              </a:rPr>
              <a:t> 추가될 때마다 새로운 </a:t>
            </a:r>
            <a:r>
              <a:rPr lang="en-US" altLang="ko-KR" sz="1000" dirty="0" smtClean="0">
                <a:solidFill>
                  <a:schemeClr val="tx1"/>
                </a:solidFill>
              </a:rPr>
              <a:t>concrete factory class</a:t>
            </a:r>
            <a:r>
              <a:rPr lang="ko-KR" altLang="en-US" sz="1000" dirty="0" smtClean="0">
                <a:solidFill>
                  <a:schemeClr val="tx1"/>
                </a:solidFill>
              </a:rPr>
              <a:t>를 추가해야 하는 단점이 있습니다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Prototype pattern</a:t>
            </a:r>
            <a:r>
              <a:rPr lang="ko-KR" altLang="en-US" sz="1000" dirty="0" smtClean="0">
                <a:solidFill>
                  <a:schemeClr val="tx1"/>
                </a:solidFill>
              </a:rPr>
              <a:t>을 적용하면 </a:t>
            </a:r>
            <a:r>
              <a:rPr lang="en-US" altLang="ko-KR" sz="1000" dirty="0" smtClean="0">
                <a:solidFill>
                  <a:schemeClr val="tx1"/>
                </a:solidFill>
              </a:rPr>
              <a:t>concrete factory 1</a:t>
            </a:r>
            <a:r>
              <a:rPr lang="ko-KR" altLang="en-US" sz="1000" dirty="0" smtClean="0">
                <a:solidFill>
                  <a:schemeClr val="tx1"/>
                </a:solidFill>
              </a:rPr>
              <a:t>개에서 미리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제품군을</a:t>
            </a:r>
            <a:r>
              <a:rPr lang="ko-KR" altLang="en-US" sz="1000" dirty="0" smtClean="0">
                <a:solidFill>
                  <a:schemeClr val="tx1"/>
                </a:solidFill>
              </a:rPr>
              <a:t> 등록한 후 </a:t>
            </a:r>
            <a:r>
              <a:rPr lang="en-US" altLang="ko-KR" sz="1000" dirty="0" smtClean="0">
                <a:solidFill>
                  <a:schemeClr val="tx1"/>
                </a:solidFill>
              </a:rPr>
              <a:t>product</a:t>
            </a:r>
            <a:r>
              <a:rPr lang="ko-KR" altLang="en-US" sz="1000" dirty="0" smtClean="0">
                <a:solidFill>
                  <a:schemeClr val="tx1"/>
                </a:solidFill>
              </a:rPr>
              <a:t>를 복제하여 사용할 수 있으므로 </a:t>
            </a:r>
            <a:r>
              <a:rPr lang="en-US" altLang="ko-KR" sz="1000" dirty="0" smtClean="0">
                <a:solidFill>
                  <a:schemeClr val="tx1"/>
                </a:solidFill>
              </a:rPr>
              <a:t>concrete factory</a:t>
            </a:r>
            <a:r>
              <a:rPr lang="ko-KR" altLang="en-US" sz="1000" dirty="0" smtClean="0">
                <a:solidFill>
                  <a:schemeClr val="tx1"/>
                </a:solidFill>
              </a:rPr>
              <a:t>를 더 추가할 필요가 없어집니다</a:t>
            </a:r>
            <a:r>
              <a:rPr lang="en-US" altLang="ko-KR" sz="1000" dirty="0" smtClean="0">
                <a:solidFill>
                  <a:schemeClr val="tx1"/>
                </a:solidFill>
              </a:rPr>
              <a:t>.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712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1682</TotalTime>
  <Words>1592</Words>
  <Application>Microsoft Office PowerPoint</Application>
  <PresentationFormat>와이드스크린</PresentationFormat>
  <Paragraphs>277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Exo 2</vt:lpstr>
      <vt:lpstr>맑은 고딕</vt:lpstr>
      <vt:lpstr>Arial</vt:lpstr>
      <vt:lpstr>Wingdings</vt:lpstr>
      <vt:lpstr>Office 테마</vt:lpstr>
      <vt:lpstr>PowerPoint 프레젠테이션</vt:lpstr>
      <vt:lpstr>목차</vt:lpstr>
      <vt:lpstr>PreFinal Score</vt:lpstr>
      <vt:lpstr>Prefinal Feedback</vt:lpstr>
      <vt:lpstr>CourseWork Exam</vt:lpstr>
      <vt:lpstr>Final Report (1/3)</vt:lpstr>
      <vt:lpstr>Final Report (2/3)</vt:lpstr>
      <vt:lpstr>Final Report (3/3)</vt:lpstr>
      <vt:lpstr>Interview</vt:lpstr>
      <vt:lpstr>After Story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이은규/eunkyulee</cp:lastModifiedBy>
  <cp:revision>53</cp:revision>
  <dcterms:created xsi:type="dcterms:W3CDTF">2020-11-10T22:36:46Z</dcterms:created>
  <dcterms:modified xsi:type="dcterms:W3CDTF">2022-07-14T23:17:42Z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