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7" r:id="rId8"/>
    <p:sldId id="266" r:id="rId9"/>
    <p:sldId id="270" r:id="rId10"/>
    <p:sldId id="271" r:id="rId11"/>
    <p:sldId id="274" r:id="rId12"/>
    <p:sldId id="272" r:id="rId13"/>
    <p:sldId id="263" r:id="rId14"/>
    <p:sldId id="264" r:id="rId15"/>
    <p:sldId id="265" r:id="rId16"/>
    <p:sldId id="268" r:id="rId17"/>
    <p:sldId id="269" r:id="rId18"/>
  </p:sldIdLst>
  <p:sldSz cx="12192000" cy="6858000"/>
  <p:notesSz cx="6858000" cy="9144000"/>
  <p:defaultTextStyle>
    <a:defPPr>
      <a:defRPr lang="en-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26"/>
    <p:restoredTop sz="94605"/>
  </p:normalViewPr>
  <p:slideViewPr>
    <p:cSldViewPr snapToGrid="0">
      <p:cViewPr varScale="1">
        <p:scale>
          <a:sx n="84" d="100"/>
          <a:sy n="84" d="100"/>
        </p:scale>
        <p:origin x="216"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8E8F-C0F9-2FCB-A89E-420F1CFDAC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R"/>
          </a:p>
        </p:txBody>
      </p:sp>
      <p:sp>
        <p:nvSpPr>
          <p:cNvPr id="3" name="Subtitle 2">
            <a:extLst>
              <a:ext uri="{FF2B5EF4-FFF2-40B4-BE49-F238E27FC236}">
                <a16:creationId xmlns:a16="http://schemas.microsoft.com/office/drawing/2014/main" id="{EFDCABC7-5DB0-27B7-8107-EE95F599DD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R"/>
          </a:p>
        </p:txBody>
      </p:sp>
      <p:sp>
        <p:nvSpPr>
          <p:cNvPr id="4" name="Date Placeholder 3">
            <a:extLst>
              <a:ext uri="{FF2B5EF4-FFF2-40B4-BE49-F238E27FC236}">
                <a16:creationId xmlns:a16="http://schemas.microsoft.com/office/drawing/2014/main" id="{68906B4F-994A-2441-1E79-B86ABD340F4C}"/>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5" name="Footer Placeholder 4">
            <a:extLst>
              <a:ext uri="{FF2B5EF4-FFF2-40B4-BE49-F238E27FC236}">
                <a16:creationId xmlns:a16="http://schemas.microsoft.com/office/drawing/2014/main" id="{DDDFEFB4-B2EC-94D9-D1E7-235239BD3D63}"/>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4079EB53-CD0E-4101-FBFB-89ED122E3B40}"/>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4073972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C7B8-C9E5-496E-2F99-757DF4F7FBE8}"/>
              </a:ext>
            </a:extLst>
          </p:cNvPr>
          <p:cNvSpPr>
            <a:spLocks noGrp="1"/>
          </p:cNvSpPr>
          <p:nvPr>
            <p:ph type="title"/>
          </p:nvPr>
        </p:nvSpPr>
        <p:spPr/>
        <p:txBody>
          <a:bodyPr/>
          <a:lstStyle/>
          <a:p>
            <a:r>
              <a:rPr lang="en-US"/>
              <a:t>Click to edit Master title style</a:t>
            </a:r>
            <a:endParaRPr lang="en-PR"/>
          </a:p>
        </p:txBody>
      </p:sp>
      <p:sp>
        <p:nvSpPr>
          <p:cNvPr id="3" name="Vertical Text Placeholder 2">
            <a:extLst>
              <a:ext uri="{FF2B5EF4-FFF2-40B4-BE49-F238E27FC236}">
                <a16:creationId xmlns:a16="http://schemas.microsoft.com/office/drawing/2014/main" id="{C8392D9A-EFA4-A45C-00DC-C5F65847DC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FE7ADAA4-1A78-6487-8AD5-2DB1F50726C2}"/>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5" name="Footer Placeholder 4">
            <a:extLst>
              <a:ext uri="{FF2B5EF4-FFF2-40B4-BE49-F238E27FC236}">
                <a16:creationId xmlns:a16="http://schemas.microsoft.com/office/drawing/2014/main" id="{0FB7EBAD-797A-C04D-8000-A93D3F8AB651}"/>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2C350485-2DE4-084B-F202-92F42CF313AB}"/>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116351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4FD4E-0F45-B70E-904B-F105091EC8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R"/>
          </a:p>
        </p:txBody>
      </p:sp>
      <p:sp>
        <p:nvSpPr>
          <p:cNvPr id="3" name="Vertical Text Placeholder 2">
            <a:extLst>
              <a:ext uri="{FF2B5EF4-FFF2-40B4-BE49-F238E27FC236}">
                <a16:creationId xmlns:a16="http://schemas.microsoft.com/office/drawing/2014/main" id="{8EF46118-E89C-C5AB-4484-AE30EA21EE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21C20A14-C541-7CEA-DFA1-943E4DCE9263}"/>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5" name="Footer Placeholder 4">
            <a:extLst>
              <a:ext uri="{FF2B5EF4-FFF2-40B4-BE49-F238E27FC236}">
                <a16:creationId xmlns:a16="http://schemas.microsoft.com/office/drawing/2014/main" id="{47A08496-C78F-8708-47FA-2D96883DDE7E}"/>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8441EAE3-A2DF-8B64-B5F8-510581CDA003}"/>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302930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48E4-82B2-986B-5CA5-D991C494759D}"/>
              </a:ext>
            </a:extLst>
          </p:cNvPr>
          <p:cNvSpPr>
            <a:spLocks noGrp="1"/>
          </p:cNvSpPr>
          <p:nvPr>
            <p:ph type="title"/>
          </p:nvPr>
        </p:nvSpPr>
        <p:spPr/>
        <p:txBody>
          <a:bodyPr/>
          <a:lstStyle/>
          <a:p>
            <a:r>
              <a:rPr lang="en-US"/>
              <a:t>Click to edit Master title style</a:t>
            </a:r>
            <a:endParaRPr lang="en-PR"/>
          </a:p>
        </p:txBody>
      </p:sp>
      <p:sp>
        <p:nvSpPr>
          <p:cNvPr id="3" name="Content Placeholder 2">
            <a:extLst>
              <a:ext uri="{FF2B5EF4-FFF2-40B4-BE49-F238E27FC236}">
                <a16:creationId xmlns:a16="http://schemas.microsoft.com/office/drawing/2014/main" id="{3BEBE519-C026-0D5D-D3D3-2C29F88650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A487CB8B-BE60-DECF-30A9-3D4C0BA49390}"/>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5" name="Footer Placeholder 4">
            <a:extLst>
              <a:ext uri="{FF2B5EF4-FFF2-40B4-BE49-F238E27FC236}">
                <a16:creationId xmlns:a16="http://schemas.microsoft.com/office/drawing/2014/main" id="{F86B8D81-EE74-A527-8056-DED9057EB3B0}"/>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F7F0D3A9-7666-B0AA-0D65-C3116DAFA675}"/>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135239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E2050-9DF8-9C57-0F3E-0BB06F2ACB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R"/>
          </a:p>
        </p:txBody>
      </p:sp>
      <p:sp>
        <p:nvSpPr>
          <p:cNvPr id="3" name="Text Placeholder 2">
            <a:extLst>
              <a:ext uri="{FF2B5EF4-FFF2-40B4-BE49-F238E27FC236}">
                <a16:creationId xmlns:a16="http://schemas.microsoft.com/office/drawing/2014/main" id="{3818FA5A-1EB2-0F69-8FBF-014791D695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B35311-A641-D9DD-138A-C4259289C57C}"/>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5" name="Footer Placeholder 4">
            <a:extLst>
              <a:ext uri="{FF2B5EF4-FFF2-40B4-BE49-F238E27FC236}">
                <a16:creationId xmlns:a16="http://schemas.microsoft.com/office/drawing/2014/main" id="{EEDE7B58-4B5D-CFC4-1735-108E684A0491}"/>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D570BA8F-954A-AEC1-1004-6AF80BDD77B3}"/>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1970049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8308-6AC3-27BE-1E9C-E3AB085592AB}"/>
              </a:ext>
            </a:extLst>
          </p:cNvPr>
          <p:cNvSpPr>
            <a:spLocks noGrp="1"/>
          </p:cNvSpPr>
          <p:nvPr>
            <p:ph type="title"/>
          </p:nvPr>
        </p:nvSpPr>
        <p:spPr/>
        <p:txBody>
          <a:bodyPr/>
          <a:lstStyle/>
          <a:p>
            <a:r>
              <a:rPr lang="en-US"/>
              <a:t>Click to edit Master title style</a:t>
            </a:r>
            <a:endParaRPr lang="en-PR"/>
          </a:p>
        </p:txBody>
      </p:sp>
      <p:sp>
        <p:nvSpPr>
          <p:cNvPr id="3" name="Content Placeholder 2">
            <a:extLst>
              <a:ext uri="{FF2B5EF4-FFF2-40B4-BE49-F238E27FC236}">
                <a16:creationId xmlns:a16="http://schemas.microsoft.com/office/drawing/2014/main" id="{7C168C26-468F-5494-2D12-EB02A3166B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Content Placeholder 3">
            <a:extLst>
              <a:ext uri="{FF2B5EF4-FFF2-40B4-BE49-F238E27FC236}">
                <a16:creationId xmlns:a16="http://schemas.microsoft.com/office/drawing/2014/main" id="{7644784E-EDBE-AC9E-318F-40529F8E38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5" name="Date Placeholder 4">
            <a:extLst>
              <a:ext uri="{FF2B5EF4-FFF2-40B4-BE49-F238E27FC236}">
                <a16:creationId xmlns:a16="http://schemas.microsoft.com/office/drawing/2014/main" id="{214C017F-1844-DAA8-1E2E-9CD0951E4D0F}"/>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6" name="Footer Placeholder 5">
            <a:extLst>
              <a:ext uri="{FF2B5EF4-FFF2-40B4-BE49-F238E27FC236}">
                <a16:creationId xmlns:a16="http://schemas.microsoft.com/office/drawing/2014/main" id="{81F85A6A-1680-2A17-014A-07120CDF83F7}"/>
              </a:ext>
            </a:extLst>
          </p:cNvPr>
          <p:cNvSpPr>
            <a:spLocks noGrp="1"/>
          </p:cNvSpPr>
          <p:nvPr>
            <p:ph type="ftr" sz="quarter" idx="11"/>
          </p:nvPr>
        </p:nvSpPr>
        <p:spPr/>
        <p:txBody>
          <a:bodyPr/>
          <a:lstStyle/>
          <a:p>
            <a:endParaRPr lang="en-PR"/>
          </a:p>
        </p:txBody>
      </p:sp>
      <p:sp>
        <p:nvSpPr>
          <p:cNvPr id="7" name="Slide Number Placeholder 6">
            <a:extLst>
              <a:ext uri="{FF2B5EF4-FFF2-40B4-BE49-F238E27FC236}">
                <a16:creationId xmlns:a16="http://schemas.microsoft.com/office/drawing/2014/main" id="{03453EC8-CD1C-70C4-618F-0E4F7D4A106E}"/>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1490548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A2A6-A306-B7AE-A98A-73A405A72B3C}"/>
              </a:ext>
            </a:extLst>
          </p:cNvPr>
          <p:cNvSpPr>
            <a:spLocks noGrp="1"/>
          </p:cNvSpPr>
          <p:nvPr>
            <p:ph type="title"/>
          </p:nvPr>
        </p:nvSpPr>
        <p:spPr>
          <a:xfrm>
            <a:off x="839788" y="365125"/>
            <a:ext cx="10515600" cy="1325563"/>
          </a:xfrm>
        </p:spPr>
        <p:txBody>
          <a:bodyPr/>
          <a:lstStyle/>
          <a:p>
            <a:r>
              <a:rPr lang="en-US"/>
              <a:t>Click to edit Master title style</a:t>
            </a:r>
            <a:endParaRPr lang="en-PR"/>
          </a:p>
        </p:txBody>
      </p:sp>
      <p:sp>
        <p:nvSpPr>
          <p:cNvPr id="3" name="Text Placeholder 2">
            <a:extLst>
              <a:ext uri="{FF2B5EF4-FFF2-40B4-BE49-F238E27FC236}">
                <a16:creationId xmlns:a16="http://schemas.microsoft.com/office/drawing/2014/main" id="{8394F59B-88D6-B5B3-2854-EE7F7B5F3B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F3F18-6824-151C-4244-B98B87B5E2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5" name="Text Placeholder 4">
            <a:extLst>
              <a:ext uri="{FF2B5EF4-FFF2-40B4-BE49-F238E27FC236}">
                <a16:creationId xmlns:a16="http://schemas.microsoft.com/office/drawing/2014/main" id="{D63A2FAA-E88E-F802-3EE5-6CC67655A6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7A03D9-FA89-0EE1-3507-A6B03F63B2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7" name="Date Placeholder 6">
            <a:extLst>
              <a:ext uri="{FF2B5EF4-FFF2-40B4-BE49-F238E27FC236}">
                <a16:creationId xmlns:a16="http://schemas.microsoft.com/office/drawing/2014/main" id="{F9134A84-9613-89D7-122F-66BDDCFCBA48}"/>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8" name="Footer Placeholder 7">
            <a:extLst>
              <a:ext uri="{FF2B5EF4-FFF2-40B4-BE49-F238E27FC236}">
                <a16:creationId xmlns:a16="http://schemas.microsoft.com/office/drawing/2014/main" id="{661AE6E3-D013-426E-20C8-36B46AA1AC4C}"/>
              </a:ext>
            </a:extLst>
          </p:cNvPr>
          <p:cNvSpPr>
            <a:spLocks noGrp="1"/>
          </p:cNvSpPr>
          <p:nvPr>
            <p:ph type="ftr" sz="quarter" idx="11"/>
          </p:nvPr>
        </p:nvSpPr>
        <p:spPr/>
        <p:txBody>
          <a:bodyPr/>
          <a:lstStyle/>
          <a:p>
            <a:endParaRPr lang="en-PR"/>
          </a:p>
        </p:txBody>
      </p:sp>
      <p:sp>
        <p:nvSpPr>
          <p:cNvPr id="9" name="Slide Number Placeholder 8">
            <a:extLst>
              <a:ext uri="{FF2B5EF4-FFF2-40B4-BE49-F238E27FC236}">
                <a16:creationId xmlns:a16="http://schemas.microsoft.com/office/drawing/2014/main" id="{A668D462-3DA6-1920-8F8C-223333EAB724}"/>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199953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3609-E90C-9BF9-F1E4-089C4022FC7E}"/>
              </a:ext>
            </a:extLst>
          </p:cNvPr>
          <p:cNvSpPr>
            <a:spLocks noGrp="1"/>
          </p:cNvSpPr>
          <p:nvPr>
            <p:ph type="title"/>
          </p:nvPr>
        </p:nvSpPr>
        <p:spPr/>
        <p:txBody>
          <a:bodyPr/>
          <a:lstStyle/>
          <a:p>
            <a:r>
              <a:rPr lang="en-US"/>
              <a:t>Click to edit Master title style</a:t>
            </a:r>
            <a:endParaRPr lang="en-PR"/>
          </a:p>
        </p:txBody>
      </p:sp>
      <p:sp>
        <p:nvSpPr>
          <p:cNvPr id="3" name="Date Placeholder 2">
            <a:extLst>
              <a:ext uri="{FF2B5EF4-FFF2-40B4-BE49-F238E27FC236}">
                <a16:creationId xmlns:a16="http://schemas.microsoft.com/office/drawing/2014/main" id="{6FEE53C6-E8A3-FE16-1ACC-3FB9CD2F5635}"/>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4" name="Footer Placeholder 3">
            <a:extLst>
              <a:ext uri="{FF2B5EF4-FFF2-40B4-BE49-F238E27FC236}">
                <a16:creationId xmlns:a16="http://schemas.microsoft.com/office/drawing/2014/main" id="{635F7850-7425-A32B-3915-37A06CD14B09}"/>
              </a:ext>
            </a:extLst>
          </p:cNvPr>
          <p:cNvSpPr>
            <a:spLocks noGrp="1"/>
          </p:cNvSpPr>
          <p:nvPr>
            <p:ph type="ftr" sz="quarter" idx="11"/>
          </p:nvPr>
        </p:nvSpPr>
        <p:spPr/>
        <p:txBody>
          <a:bodyPr/>
          <a:lstStyle/>
          <a:p>
            <a:endParaRPr lang="en-PR"/>
          </a:p>
        </p:txBody>
      </p:sp>
      <p:sp>
        <p:nvSpPr>
          <p:cNvPr id="5" name="Slide Number Placeholder 4">
            <a:extLst>
              <a:ext uri="{FF2B5EF4-FFF2-40B4-BE49-F238E27FC236}">
                <a16:creationId xmlns:a16="http://schemas.microsoft.com/office/drawing/2014/main" id="{592A1F7E-5642-BB6B-8004-C3D8BA49F9C3}"/>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43557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771C2A-5219-071A-7FBE-03805C1879F2}"/>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3" name="Footer Placeholder 2">
            <a:extLst>
              <a:ext uri="{FF2B5EF4-FFF2-40B4-BE49-F238E27FC236}">
                <a16:creationId xmlns:a16="http://schemas.microsoft.com/office/drawing/2014/main" id="{9D88BBF1-3F33-C03F-CF95-7D9339465B78}"/>
              </a:ext>
            </a:extLst>
          </p:cNvPr>
          <p:cNvSpPr>
            <a:spLocks noGrp="1"/>
          </p:cNvSpPr>
          <p:nvPr>
            <p:ph type="ftr" sz="quarter" idx="11"/>
          </p:nvPr>
        </p:nvSpPr>
        <p:spPr/>
        <p:txBody>
          <a:bodyPr/>
          <a:lstStyle/>
          <a:p>
            <a:endParaRPr lang="en-PR"/>
          </a:p>
        </p:txBody>
      </p:sp>
      <p:sp>
        <p:nvSpPr>
          <p:cNvPr id="4" name="Slide Number Placeholder 3">
            <a:extLst>
              <a:ext uri="{FF2B5EF4-FFF2-40B4-BE49-F238E27FC236}">
                <a16:creationId xmlns:a16="http://schemas.microsoft.com/office/drawing/2014/main" id="{472978DC-3A0F-6D3E-FFA6-E32A08DEF48E}"/>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305462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92E0-2DEA-4D31-AE1F-E81B3C0FB3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R"/>
          </a:p>
        </p:txBody>
      </p:sp>
      <p:sp>
        <p:nvSpPr>
          <p:cNvPr id="3" name="Content Placeholder 2">
            <a:extLst>
              <a:ext uri="{FF2B5EF4-FFF2-40B4-BE49-F238E27FC236}">
                <a16:creationId xmlns:a16="http://schemas.microsoft.com/office/drawing/2014/main" id="{04275F9E-788C-0C24-EF4D-62258D9C1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Text Placeholder 3">
            <a:extLst>
              <a:ext uri="{FF2B5EF4-FFF2-40B4-BE49-F238E27FC236}">
                <a16:creationId xmlns:a16="http://schemas.microsoft.com/office/drawing/2014/main" id="{415AD066-892F-E417-5278-607C7A88F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6E1B32-0AF4-078B-543A-39227267BAAD}"/>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6" name="Footer Placeholder 5">
            <a:extLst>
              <a:ext uri="{FF2B5EF4-FFF2-40B4-BE49-F238E27FC236}">
                <a16:creationId xmlns:a16="http://schemas.microsoft.com/office/drawing/2014/main" id="{91B8EE00-43BE-A533-2575-832DDA1B942C}"/>
              </a:ext>
            </a:extLst>
          </p:cNvPr>
          <p:cNvSpPr>
            <a:spLocks noGrp="1"/>
          </p:cNvSpPr>
          <p:nvPr>
            <p:ph type="ftr" sz="quarter" idx="11"/>
          </p:nvPr>
        </p:nvSpPr>
        <p:spPr/>
        <p:txBody>
          <a:bodyPr/>
          <a:lstStyle/>
          <a:p>
            <a:endParaRPr lang="en-PR"/>
          </a:p>
        </p:txBody>
      </p:sp>
      <p:sp>
        <p:nvSpPr>
          <p:cNvPr id="7" name="Slide Number Placeholder 6">
            <a:extLst>
              <a:ext uri="{FF2B5EF4-FFF2-40B4-BE49-F238E27FC236}">
                <a16:creationId xmlns:a16="http://schemas.microsoft.com/office/drawing/2014/main" id="{13C2BF27-770F-2BAC-5B60-0A892ADDBFA5}"/>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206012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89681-2E66-C20C-C227-81BF28E15D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R"/>
          </a:p>
        </p:txBody>
      </p:sp>
      <p:sp>
        <p:nvSpPr>
          <p:cNvPr id="3" name="Picture Placeholder 2">
            <a:extLst>
              <a:ext uri="{FF2B5EF4-FFF2-40B4-BE49-F238E27FC236}">
                <a16:creationId xmlns:a16="http://schemas.microsoft.com/office/drawing/2014/main" id="{DA39C36B-07E0-EB87-EFBA-D98184A33C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R"/>
          </a:p>
        </p:txBody>
      </p:sp>
      <p:sp>
        <p:nvSpPr>
          <p:cNvPr id="4" name="Text Placeholder 3">
            <a:extLst>
              <a:ext uri="{FF2B5EF4-FFF2-40B4-BE49-F238E27FC236}">
                <a16:creationId xmlns:a16="http://schemas.microsoft.com/office/drawing/2014/main" id="{153F33D7-1B99-E612-10C9-2FBBF4366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A32626-33A2-9AA8-BD41-0336F0AAE8A9}"/>
              </a:ext>
            </a:extLst>
          </p:cNvPr>
          <p:cNvSpPr>
            <a:spLocks noGrp="1"/>
          </p:cNvSpPr>
          <p:nvPr>
            <p:ph type="dt" sz="half" idx="10"/>
          </p:nvPr>
        </p:nvSpPr>
        <p:spPr/>
        <p:txBody>
          <a:bodyPr/>
          <a:lstStyle/>
          <a:p>
            <a:fld id="{C47E88C8-469E-1F48-93AD-BB50F6E9CB1F}" type="datetimeFigureOut">
              <a:rPr lang="en-PR" smtClean="0"/>
              <a:t>1/4/24</a:t>
            </a:fld>
            <a:endParaRPr lang="en-PR"/>
          </a:p>
        </p:txBody>
      </p:sp>
      <p:sp>
        <p:nvSpPr>
          <p:cNvPr id="6" name="Footer Placeholder 5">
            <a:extLst>
              <a:ext uri="{FF2B5EF4-FFF2-40B4-BE49-F238E27FC236}">
                <a16:creationId xmlns:a16="http://schemas.microsoft.com/office/drawing/2014/main" id="{D0D12E02-F328-DBC1-9AA5-A431FADBBEB8}"/>
              </a:ext>
            </a:extLst>
          </p:cNvPr>
          <p:cNvSpPr>
            <a:spLocks noGrp="1"/>
          </p:cNvSpPr>
          <p:nvPr>
            <p:ph type="ftr" sz="quarter" idx="11"/>
          </p:nvPr>
        </p:nvSpPr>
        <p:spPr/>
        <p:txBody>
          <a:bodyPr/>
          <a:lstStyle/>
          <a:p>
            <a:endParaRPr lang="en-PR"/>
          </a:p>
        </p:txBody>
      </p:sp>
      <p:sp>
        <p:nvSpPr>
          <p:cNvPr id="7" name="Slide Number Placeholder 6">
            <a:extLst>
              <a:ext uri="{FF2B5EF4-FFF2-40B4-BE49-F238E27FC236}">
                <a16:creationId xmlns:a16="http://schemas.microsoft.com/office/drawing/2014/main" id="{45A15A63-2E90-27F9-4D1B-2637DB396F11}"/>
              </a:ext>
            </a:extLst>
          </p:cNvPr>
          <p:cNvSpPr>
            <a:spLocks noGrp="1"/>
          </p:cNvSpPr>
          <p:nvPr>
            <p:ph type="sldNum" sz="quarter" idx="12"/>
          </p:nvPr>
        </p:nvSpPr>
        <p:spPr/>
        <p:txBody>
          <a:bodyPr/>
          <a:lstStyle/>
          <a:p>
            <a:fld id="{DD10FBD4-60A8-0840-A973-96396CA22BDB}" type="slidenum">
              <a:rPr lang="en-PR" smtClean="0"/>
              <a:t>‹#›</a:t>
            </a:fld>
            <a:endParaRPr lang="en-PR"/>
          </a:p>
        </p:txBody>
      </p:sp>
    </p:spTree>
    <p:extLst>
      <p:ext uri="{BB962C8B-B14F-4D97-AF65-F5344CB8AC3E}">
        <p14:creationId xmlns:p14="http://schemas.microsoft.com/office/powerpoint/2010/main" val="373255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2724A1-FF6B-83A2-4A7A-06D38BEBA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R"/>
          </a:p>
        </p:txBody>
      </p:sp>
      <p:sp>
        <p:nvSpPr>
          <p:cNvPr id="3" name="Text Placeholder 2">
            <a:extLst>
              <a:ext uri="{FF2B5EF4-FFF2-40B4-BE49-F238E27FC236}">
                <a16:creationId xmlns:a16="http://schemas.microsoft.com/office/drawing/2014/main" id="{43F14EB8-62A1-66B3-5D20-7D9045B108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330F9019-817D-EFD3-380A-F73EDD7D3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E88C8-469E-1F48-93AD-BB50F6E9CB1F}" type="datetimeFigureOut">
              <a:rPr lang="en-PR" smtClean="0"/>
              <a:t>1/4/24</a:t>
            </a:fld>
            <a:endParaRPr lang="en-PR"/>
          </a:p>
        </p:txBody>
      </p:sp>
      <p:sp>
        <p:nvSpPr>
          <p:cNvPr id="5" name="Footer Placeholder 4">
            <a:extLst>
              <a:ext uri="{FF2B5EF4-FFF2-40B4-BE49-F238E27FC236}">
                <a16:creationId xmlns:a16="http://schemas.microsoft.com/office/drawing/2014/main" id="{995BB6D5-F432-BADE-F896-9246F7540D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R"/>
          </a:p>
        </p:txBody>
      </p:sp>
      <p:sp>
        <p:nvSpPr>
          <p:cNvPr id="6" name="Slide Number Placeholder 5">
            <a:extLst>
              <a:ext uri="{FF2B5EF4-FFF2-40B4-BE49-F238E27FC236}">
                <a16:creationId xmlns:a16="http://schemas.microsoft.com/office/drawing/2014/main" id="{A41326D5-CBC4-6F61-ACC4-D9241210BA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0FBD4-60A8-0840-A973-96396CA22BDB}" type="slidenum">
              <a:rPr lang="en-PR" smtClean="0"/>
              <a:t>‹#›</a:t>
            </a:fld>
            <a:endParaRPr lang="en-PR"/>
          </a:p>
        </p:txBody>
      </p:sp>
    </p:spTree>
    <p:extLst>
      <p:ext uri="{BB962C8B-B14F-4D97-AF65-F5344CB8AC3E}">
        <p14:creationId xmlns:p14="http://schemas.microsoft.com/office/powerpoint/2010/main" val="387391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view-image.php?image=147078&amp;picture=row-of-video-games"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iqsels.com/en/public-domain-photo-zkeaf"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0209E-7A09-2A9A-315D-35200426A3F2}"/>
              </a:ext>
            </a:extLst>
          </p:cNvPr>
          <p:cNvSpPr>
            <a:spLocks noGrp="1"/>
          </p:cNvSpPr>
          <p:nvPr>
            <p:ph type="ctrTitle"/>
          </p:nvPr>
        </p:nvSpPr>
        <p:spPr>
          <a:xfrm>
            <a:off x="7380407" y="743447"/>
            <a:ext cx="3973385" cy="3692028"/>
          </a:xfrm>
          <a:noFill/>
        </p:spPr>
        <p:txBody>
          <a:bodyPr>
            <a:normAutofit/>
          </a:bodyPr>
          <a:lstStyle/>
          <a:p>
            <a:pPr algn="l"/>
            <a:r>
              <a:rPr lang="en-US" sz="5200" dirty="0">
                <a:latin typeface="+mn-lt"/>
                <a:ea typeface="Meiryo" panose="020B0604030504040204" pitchFamily="34" charset="-128"/>
                <a:cs typeface="Angsana New" panose="02020603050405020304" pitchFamily="18" charset="-34"/>
              </a:rPr>
              <a:t>Growth of the Video Game Industry in the Past Four Decades</a:t>
            </a:r>
            <a:endParaRPr lang="en-PR" sz="5200" dirty="0">
              <a:latin typeface="+mn-lt"/>
              <a:ea typeface="Meiryo" panose="020B0604030504040204" pitchFamily="34" charset="-128"/>
              <a:cs typeface="Angsana New" panose="02020603050405020304" pitchFamily="18" charset="-34"/>
            </a:endParaRPr>
          </a:p>
        </p:txBody>
      </p:sp>
      <p:sp>
        <p:nvSpPr>
          <p:cNvPr id="3" name="Subtitle 2">
            <a:extLst>
              <a:ext uri="{FF2B5EF4-FFF2-40B4-BE49-F238E27FC236}">
                <a16:creationId xmlns:a16="http://schemas.microsoft.com/office/drawing/2014/main" id="{281287B3-5DA4-18C7-9E25-B481C84A4566}"/>
              </a:ext>
            </a:extLst>
          </p:cNvPr>
          <p:cNvSpPr>
            <a:spLocks noGrp="1"/>
          </p:cNvSpPr>
          <p:nvPr>
            <p:ph type="subTitle" idx="1"/>
          </p:nvPr>
        </p:nvSpPr>
        <p:spPr>
          <a:xfrm>
            <a:off x="7380408" y="4629234"/>
            <a:ext cx="3973386" cy="1485319"/>
          </a:xfrm>
          <a:noFill/>
        </p:spPr>
        <p:txBody>
          <a:bodyPr>
            <a:normAutofit/>
          </a:bodyPr>
          <a:lstStyle/>
          <a:p>
            <a:pPr algn="l"/>
            <a:r>
              <a:rPr lang="en-PR" dirty="0"/>
              <a:t>Axel López </a:t>
            </a:r>
          </a:p>
          <a:p>
            <a:pPr algn="l"/>
            <a:r>
              <a:rPr lang="en-PR" dirty="0"/>
              <a:t>José G. Portela</a:t>
            </a:r>
          </a:p>
          <a:p>
            <a:pPr algn="l"/>
            <a:r>
              <a:rPr lang="en-PR" dirty="0"/>
              <a:t>Alejandro Llera Fábregas</a:t>
            </a:r>
          </a:p>
        </p:txBody>
      </p:sp>
      <p:pic>
        <p:nvPicPr>
          <p:cNvPr id="5" name="Picture 4" descr="A video game console with a black seat and a black chair&#10;&#10;Description automatically generated with medium confidence">
            <a:extLst>
              <a:ext uri="{FF2B5EF4-FFF2-40B4-BE49-F238E27FC236}">
                <a16:creationId xmlns:a16="http://schemas.microsoft.com/office/drawing/2014/main" id="{7D835D40-6D2C-81B1-C9E2-42380BD7536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9249"/>
          <a:stretch/>
        </p:blipFill>
        <p:spPr>
          <a:xfrm>
            <a:off x="20" y="10"/>
            <a:ext cx="6992881" cy="6857990"/>
          </a:xfrm>
          <a:prstGeom prst="rect">
            <a:avLst/>
          </a:prstGeom>
        </p:spPr>
      </p:pic>
    </p:spTree>
    <p:extLst>
      <p:ext uri="{BB962C8B-B14F-4D97-AF65-F5344CB8AC3E}">
        <p14:creationId xmlns:p14="http://schemas.microsoft.com/office/powerpoint/2010/main" val="35670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Content Placeholder 5" descr="A screenshot of a computer&#10;&#10;Description automatically generated">
            <a:extLst>
              <a:ext uri="{FF2B5EF4-FFF2-40B4-BE49-F238E27FC236}">
                <a16:creationId xmlns:a16="http://schemas.microsoft.com/office/drawing/2014/main" id="{4E2E585C-2CAE-F7CB-FA56-938099277E49}"/>
              </a:ext>
            </a:extLst>
          </p:cNvPr>
          <p:cNvPicPr>
            <a:picLocks noGrp="1" noChangeAspect="1"/>
          </p:cNvPicPr>
          <p:nvPr>
            <p:ph sz="half" idx="1"/>
          </p:nvPr>
        </p:nvPicPr>
        <p:blipFill rotWithShape="1">
          <a:blip r:embed="rId2"/>
          <a:srcRect t="9655"/>
          <a:stretch/>
        </p:blipFill>
        <p:spPr>
          <a:xfrm>
            <a:off x="20" y="-490331"/>
            <a:ext cx="12188952" cy="7580243"/>
          </a:xfrm>
          <a:prstGeom prst="rect">
            <a:avLst/>
          </a:prstGeom>
        </p:spPr>
      </p:pic>
    </p:spTree>
    <p:extLst>
      <p:ext uri="{BB962C8B-B14F-4D97-AF65-F5344CB8AC3E}">
        <p14:creationId xmlns:p14="http://schemas.microsoft.com/office/powerpoint/2010/main" val="1143774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3C28558C-A7FE-1231-71FB-F6E5ED81FA1A}"/>
              </a:ext>
            </a:extLst>
          </p:cNvPr>
          <p:cNvPicPr>
            <a:picLocks noGrp="1" noChangeAspect="1"/>
          </p:cNvPicPr>
          <p:nvPr>
            <p:ph idx="1"/>
          </p:nvPr>
        </p:nvPicPr>
        <p:blipFill>
          <a:blip r:embed="rId2"/>
          <a:stretch>
            <a:fillRect/>
          </a:stretch>
        </p:blipFill>
        <p:spPr>
          <a:xfrm>
            <a:off x="114300" y="129540"/>
            <a:ext cx="11963400" cy="6598920"/>
          </a:xfrm>
          <a:prstGeom prst="rect">
            <a:avLst/>
          </a:prstGeom>
        </p:spPr>
      </p:pic>
    </p:spTree>
    <p:extLst>
      <p:ext uri="{BB962C8B-B14F-4D97-AF65-F5344CB8AC3E}">
        <p14:creationId xmlns:p14="http://schemas.microsoft.com/office/powerpoint/2010/main" val="3189585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9313F0-FD88-D01E-2F32-4C2D4CAECE4B}"/>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dirty="0">
                <a:solidFill>
                  <a:srgbClr val="FFFFFF"/>
                </a:solidFill>
                <a:latin typeface="Merriweather" pitchFamily="2" charset="77"/>
              </a:rPr>
              <a:t>DIAGRAM</a:t>
            </a:r>
          </a:p>
        </p:txBody>
      </p:sp>
      <p:pic>
        <p:nvPicPr>
          <p:cNvPr id="6" name="Content Placeholder 5" descr="A screenshot of a computer&#10;&#10;Description automatically generated">
            <a:extLst>
              <a:ext uri="{FF2B5EF4-FFF2-40B4-BE49-F238E27FC236}">
                <a16:creationId xmlns:a16="http://schemas.microsoft.com/office/drawing/2014/main" id="{3FFC4532-1989-64BE-33A9-6B7AFB4DA976}"/>
              </a:ext>
            </a:extLst>
          </p:cNvPr>
          <p:cNvPicPr>
            <a:picLocks noGrp="1" noChangeAspect="1"/>
          </p:cNvPicPr>
          <p:nvPr>
            <p:ph sz="half" idx="2"/>
          </p:nvPr>
        </p:nvPicPr>
        <p:blipFill>
          <a:blip r:embed="rId2"/>
          <a:stretch>
            <a:fillRect/>
          </a:stretch>
        </p:blipFill>
        <p:spPr>
          <a:xfrm>
            <a:off x="7275831" y="457199"/>
            <a:ext cx="3248658" cy="5899152"/>
          </a:xfrm>
          <a:prstGeom prst="rect">
            <a:avLst/>
          </a:prstGeom>
        </p:spPr>
      </p:pic>
    </p:spTree>
    <p:extLst>
      <p:ext uri="{BB962C8B-B14F-4D97-AF65-F5344CB8AC3E}">
        <p14:creationId xmlns:p14="http://schemas.microsoft.com/office/powerpoint/2010/main" val="2838721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11AE-9BAA-CF7B-5DDA-1D128B1B3C4C}"/>
              </a:ext>
            </a:extLst>
          </p:cNvPr>
          <p:cNvSpPr>
            <a:spLocks noGrp="1"/>
          </p:cNvSpPr>
          <p:nvPr>
            <p:ph type="title"/>
          </p:nvPr>
        </p:nvSpPr>
        <p:spPr>
          <a:xfrm>
            <a:off x="762000" y="1138036"/>
            <a:ext cx="4085665" cy="1402470"/>
          </a:xfrm>
        </p:spPr>
        <p:txBody>
          <a:bodyPr anchor="t">
            <a:normAutofit/>
          </a:bodyPr>
          <a:lstStyle/>
          <a:p>
            <a:r>
              <a:rPr lang="en-PR" sz="3200" dirty="0">
                <a:latin typeface="Merriweather" pitchFamily="2" charset="77"/>
              </a:rPr>
              <a:t>Major Obstacles</a:t>
            </a:r>
          </a:p>
        </p:txBody>
      </p:sp>
      <p:cxnSp>
        <p:nvCxnSpPr>
          <p:cNvPr id="13"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F106E7-D396-4FA1-A5E0-40B3F07D17CF}"/>
              </a:ext>
            </a:extLst>
          </p:cNvPr>
          <p:cNvSpPr>
            <a:spLocks noGrp="1"/>
          </p:cNvSpPr>
          <p:nvPr>
            <p:ph idx="1"/>
          </p:nvPr>
        </p:nvSpPr>
        <p:spPr>
          <a:xfrm>
            <a:off x="762000" y="1765300"/>
            <a:ext cx="4711700" cy="4377083"/>
          </a:xfrm>
        </p:spPr>
        <p:txBody>
          <a:bodyPr>
            <a:normAutofit lnSpcReduction="10000"/>
          </a:bodyPr>
          <a:lstStyle/>
          <a:p>
            <a:r>
              <a:rPr lang="en-PR" sz="2200" b="1" dirty="0">
                <a:latin typeface="Roboto" panose="02000000000000000000" pitchFamily="2" charset="0"/>
                <a:ea typeface="Roboto" panose="02000000000000000000" pitchFamily="2" charset="0"/>
                <a:cs typeface="Roboto" panose="02000000000000000000" pitchFamily="2" charset="0"/>
              </a:rPr>
              <a:t>Encountering biggest obstacles or mistakes:</a:t>
            </a:r>
          </a:p>
          <a:p>
            <a:pPr marL="0" indent="0">
              <a:buNone/>
            </a:pPr>
            <a:r>
              <a:rPr lang="en-PR" sz="2000" dirty="0">
                <a:latin typeface="Roboto" panose="02000000000000000000" pitchFamily="2" charset="0"/>
                <a:ea typeface="Roboto" panose="02000000000000000000" pitchFamily="2" charset="0"/>
                <a:cs typeface="Roboto" panose="02000000000000000000" pitchFamily="2" charset="0"/>
              </a:rPr>
              <a:t>The most significant hurdle faced in this project revolved around identifying the best graph to visualize the diverse relationship among variables to validate our hypothesis. </a:t>
            </a:r>
          </a:p>
          <a:p>
            <a:pPr marL="0" indent="0">
              <a:buNone/>
            </a:pPr>
            <a:endParaRPr lang="en-PR" sz="2000" dirty="0">
              <a:latin typeface="Roboto" panose="02000000000000000000" pitchFamily="2" charset="0"/>
              <a:ea typeface="Roboto" panose="02000000000000000000" pitchFamily="2" charset="0"/>
              <a:cs typeface="Roboto" panose="02000000000000000000" pitchFamily="2" charset="0"/>
            </a:endParaRPr>
          </a:p>
          <a:p>
            <a:r>
              <a:rPr lang="en-PR" sz="2200" b="1" dirty="0"/>
              <a:t>Learnings and Overcoming challenges:</a:t>
            </a:r>
          </a:p>
          <a:p>
            <a:pPr marL="0" indent="0">
              <a:buNone/>
            </a:pPr>
            <a:r>
              <a:rPr lang="en-US" sz="2000" dirty="0">
                <a:latin typeface="Roboto" panose="02000000000000000000" pitchFamily="2" charset="0"/>
                <a:ea typeface="Roboto" panose="02000000000000000000" pitchFamily="2" charset="0"/>
                <a:cs typeface="Roboto" panose="02000000000000000000" pitchFamily="2" charset="0"/>
              </a:rPr>
              <a:t>This project provided us the opportunity to implement meticulous</a:t>
            </a:r>
            <a:r>
              <a:rPr lang="en-PR" sz="2000" dirty="0">
                <a:latin typeface="Roboto" panose="02000000000000000000" pitchFamily="2" charset="0"/>
                <a:ea typeface="Roboto" panose="02000000000000000000" pitchFamily="2" charset="0"/>
                <a:cs typeface="Roboto" panose="02000000000000000000" pitchFamily="2" charset="0"/>
              </a:rPr>
              <a:t> methods to obtain the data set and perform the analysis utilizing </a:t>
            </a:r>
            <a:r>
              <a:rPr lang="en-US" sz="2000" dirty="0">
                <a:latin typeface="Roboto" panose="02000000000000000000" pitchFamily="2" charset="0"/>
                <a:ea typeface="Roboto" panose="02000000000000000000" pitchFamily="2" charset="0"/>
                <a:cs typeface="Roboto" panose="02000000000000000000" pitchFamily="2" charset="0"/>
              </a:rPr>
              <a:t>l</a:t>
            </a:r>
            <a:r>
              <a:rPr lang="en-PR" sz="2000" dirty="0">
                <a:latin typeface="Roboto" panose="02000000000000000000" pitchFamily="2" charset="0"/>
                <a:ea typeface="Roboto" panose="02000000000000000000" pitchFamily="2" charset="0"/>
                <a:cs typeface="Roboto" panose="02000000000000000000" pitchFamily="2" charset="0"/>
              </a:rPr>
              <a:t>ibraries such as sea born and matplotlib.</a:t>
            </a:r>
            <a:endParaRPr lang="en-PR" sz="2000" b="1" dirty="0">
              <a:latin typeface="Roboto" panose="02000000000000000000" pitchFamily="2" charset="0"/>
              <a:ea typeface="Roboto" panose="02000000000000000000" pitchFamily="2" charset="0"/>
              <a:cs typeface="Roboto" panose="02000000000000000000" pitchFamily="2" charset="0"/>
            </a:endParaRPr>
          </a:p>
        </p:txBody>
      </p:sp>
      <p:pic>
        <p:nvPicPr>
          <p:cNvPr id="14" name="Picture 4" descr="3D stairs design">
            <a:extLst>
              <a:ext uri="{FF2B5EF4-FFF2-40B4-BE49-F238E27FC236}">
                <a16:creationId xmlns:a16="http://schemas.microsoft.com/office/drawing/2014/main" id="{E1B7C28E-BC7B-9081-5549-B591F534C1F2}"/>
              </a:ext>
            </a:extLst>
          </p:cNvPr>
          <p:cNvPicPr>
            <a:picLocks noChangeAspect="1"/>
          </p:cNvPicPr>
          <p:nvPr/>
        </p:nvPicPr>
        <p:blipFill rotWithShape="1">
          <a:blip r:embed="rId2"/>
          <a:srcRect l="17565" r="10901"/>
          <a:stretch/>
        </p:blipFill>
        <p:spPr>
          <a:xfrm>
            <a:off x="5650992" y="10"/>
            <a:ext cx="6541008" cy="6857990"/>
          </a:xfrm>
          <a:prstGeom prst="rect">
            <a:avLst/>
          </a:prstGeom>
        </p:spPr>
      </p:pic>
    </p:spTree>
    <p:extLst>
      <p:ext uri="{BB962C8B-B14F-4D97-AF65-F5344CB8AC3E}">
        <p14:creationId xmlns:p14="http://schemas.microsoft.com/office/powerpoint/2010/main" val="1524166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13F6-E7CE-07D4-8AD7-2CA6E9F96BBA}"/>
              </a:ext>
            </a:extLst>
          </p:cNvPr>
          <p:cNvSpPr>
            <a:spLocks noGrp="1"/>
          </p:cNvSpPr>
          <p:nvPr>
            <p:ph type="title"/>
          </p:nvPr>
        </p:nvSpPr>
        <p:spPr>
          <a:xfrm>
            <a:off x="838200" y="159543"/>
            <a:ext cx="10515600" cy="1325563"/>
          </a:xfrm>
        </p:spPr>
        <p:txBody>
          <a:bodyPr/>
          <a:lstStyle/>
          <a:p>
            <a:pPr algn="ctr"/>
            <a:r>
              <a:rPr lang="en-PR" dirty="0">
                <a:latin typeface="Merriweather" pitchFamily="2" charset="77"/>
              </a:rPr>
              <a:t>Conclusion and Insights</a:t>
            </a:r>
          </a:p>
        </p:txBody>
      </p:sp>
      <p:sp>
        <p:nvSpPr>
          <p:cNvPr id="3" name="Content Placeholder 2">
            <a:extLst>
              <a:ext uri="{FF2B5EF4-FFF2-40B4-BE49-F238E27FC236}">
                <a16:creationId xmlns:a16="http://schemas.microsoft.com/office/drawing/2014/main" id="{27AE6031-4FE8-0968-5F08-C0D5CBDAF4A5}"/>
              </a:ext>
            </a:extLst>
          </p:cNvPr>
          <p:cNvSpPr>
            <a:spLocks noGrp="1"/>
          </p:cNvSpPr>
          <p:nvPr>
            <p:ph idx="1"/>
          </p:nvPr>
        </p:nvSpPr>
        <p:spPr>
          <a:xfrm>
            <a:off x="838200" y="1368425"/>
            <a:ext cx="10515600" cy="4667250"/>
          </a:xfrm>
        </p:spPr>
        <p:txBody>
          <a:bodyPr>
            <a:normAutofit/>
          </a:bodyPr>
          <a:lstStyle/>
          <a:p>
            <a:r>
              <a:rPr lang="en-US" sz="2800" b="1" dirty="0">
                <a:solidFill>
                  <a:srgbClr val="252525"/>
                </a:solidFill>
                <a:latin typeface="Roboto"/>
                <a:ea typeface="Roboto"/>
                <a:cs typeface="Roboto"/>
                <a:sym typeface="Roboto"/>
              </a:rPr>
              <a:t>Overview of Outcomes:</a:t>
            </a:r>
          </a:p>
          <a:p>
            <a:pPr marL="0" indent="0">
              <a:buNone/>
            </a:pPr>
            <a:r>
              <a:rPr lang="en-US" sz="2600" dirty="0">
                <a:solidFill>
                  <a:srgbClr val="252525"/>
                </a:solidFill>
                <a:latin typeface="Roboto"/>
                <a:ea typeface="Roboto"/>
                <a:cs typeface="Roboto"/>
                <a:sym typeface="Roboto"/>
              </a:rPr>
              <a:t>The outcomes showed a significant difference in the behavior between the revenue growth of the Adventure genre compared to other ones. T</a:t>
            </a: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his was supported by the p-value and linear graph representation, </a:t>
            </a:r>
            <a:r>
              <a:rPr lang="en-US" sz="2600" dirty="0">
                <a:solidFill>
                  <a:srgbClr val="252525"/>
                </a:solidFill>
                <a:latin typeface="Roboto"/>
                <a:ea typeface="Roboto"/>
                <a:cs typeface="Roboto"/>
                <a:sym typeface="Roboto"/>
              </a:rPr>
              <a:t>allowing us to accept the formulated hypothesis. </a:t>
            </a:r>
            <a:endParaRPr lang="en-US" sz="2600" b="1" dirty="0">
              <a:solidFill>
                <a:srgbClr val="252525"/>
              </a:solidFill>
              <a:latin typeface="Roboto"/>
              <a:ea typeface="Roboto"/>
              <a:cs typeface="Roboto"/>
              <a:sym typeface="Roboto"/>
            </a:endParaRPr>
          </a:p>
          <a:p>
            <a:r>
              <a:rPr lang="en-US" sz="2800" b="1" dirty="0">
                <a:solidFill>
                  <a:srgbClr val="252525"/>
                </a:solidFill>
                <a:latin typeface="Roboto"/>
                <a:ea typeface="Roboto"/>
                <a:cs typeface="Roboto"/>
                <a:sym typeface="Roboto"/>
              </a:rPr>
              <a:t>Surprising Insights and Revelations:</a:t>
            </a:r>
          </a:p>
          <a:p>
            <a:pPr marL="0" indent="0">
              <a:buNone/>
            </a:pPr>
            <a:r>
              <a:rPr lang="en-US" sz="2800" dirty="0">
                <a:solidFill>
                  <a:srgbClr val="252525"/>
                </a:solidFill>
                <a:latin typeface="Roboto"/>
                <a:ea typeface="Roboto"/>
                <a:cs typeface="Roboto"/>
                <a:sym typeface="Roboto"/>
              </a:rPr>
              <a:t> </a:t>
            </a:r>
            <a:r>
              <a:rPr lang="en-US" sz="2600" dirty="0">
                <a:solidFill>
                  <a:srgbClr val="252525"/>
                </a:solidFill>
                <a:latin typeface="Roboto"/>
                <a:ea typeface="Roboto"/>
                <a:cs typeface="Roboto"/>
                <a:sym typeface="Roboto"/>
              </a:rPr>
              <a:t>Following the modification of the original hypothesis, we obtained the true relationship between the selected variables, and managed to visualize it in the linear graph. </a:t>
            </a:r>
            <a:endParaRPr lang="en-PR" sz="2600" dirty="0"/>
          </a:p>
        </p:txBody>
      </p:sp>
    </p:spTree>
    <p:extLst>
      <p:ext uri="{BB962C8B-B14F-4D97-AF65-F5344CB8AC3E}">
        <p14:creationId xmlns:p14="http://schemas.microsoft.com/office/powerpoint/2010/main" val="1804879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3014C3-A4A2-60B9-AC20-021F0FF7E7F5}"/>
              </a:ext>
            </a:extLst>
          </p:cNvPr>
          <p:cNvSpPr>
            <a:spLocks noGrp="1"/>
          </p:cNvSpPr>
          <p:nvPr>
            <p:ph type="title"/>
          </p:nvPr>
        </p:nvSpPr>
        <p:spPr>
          <a:xfrm>
            <a:off x="6513788" y="365125"/>
            <a:ext cx="4840010" cy="1807305"/>
          </a:xfrm>
        </p:spPr>
        <p:txBody>
          <a:bodyPr>
            <a:normAutofit/>
          </a:bodyPr>
          <a:lstStyle/>
          <a:p>
            <a:r>
              <a:rPr lang="en-US" b="1">
                <a:latin typeface="Roboto"/>
                <a:ea typeface="Roboto"/>
                <a:cs typeface="Roboto"/>
                <a:sym typeface="Roboto"/>
              </a:rPr>
              <a:t>Conclusion and Insights </a:t>
            </a:r>
            <a:endParaRPr lang="en-PR"/>
          </a:p>
        </p:txBody>
      </p:sp>
      <p:pic>
        <p:nvPicPr>
          <p:cNvPr id="5" name="Picture 4" descr="Dice and pins on a board game">
            <a:extLst>
              <a:ext uri="{FF2B5EF4-FFF2-40B4-BE49-F238E27FC236}">
                <a16:creationId xmlns:a16="http://schemas.microsoft.com/office/drawing/2014/main" id="{DFFF8E4D-F865-114B-3E67-4D14937E5B62}"/>
              </a:ext>
            </a:extLst>
          </p:cNvPr>
          <p:cNvPicPr>
            <a:picLocks noChangeAspect="1"/>
          </p:cNvPicPr>
          <p:nvPr/>
        </p:nvPicPr>
        <p:blipFill rotWithShape="1">
          <a:blip r:embed="rId2"/>
          <a:srcRect l="10324" r="30365"/>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28" name="Content Placeholder 2">
            <a:extLst>
              <a:ext uri="{FF2B5EF4-FFF2-40B4-BE49-F238E27FC236}">
                <a16:creationId xmlns:a16="http://schemas.microsoft.com/office/drawing/2014/main" id="{3913AF10-35D9-2AEF-268E-99C09AF62CC5}"/>
              </a:ext>
            </a:extLst>
          </p:cNvPr>
          <p:cNvSpPr>
            <a:spLocks noGrp="1"/>
          </p:cNvSpPr>
          <p:nvPr>
            <p:ph idx="1"/>
          </p:nvPr>
        </p:nvSpPr>
        <p:spPr>
          <a:xfrm>
            <a:off x="6513788" y="2333297"/>
            <a:ext cx="4840010" cy="3843666"/>
          </a:xfrm>
        </p:spPr>
        <p:txBody>
          <a:bodyPr>
            <a:normAutofit/>
          </a:bodyPr>
          <a:lstStyle/>
          <a:p>
            <a:r>
              <a:rPr lang="en-US" sz="2000" b="1">
                <a:latin typeface="Roboto"/>
                <a:ea typeface="Roboto"/>
                <a:cs typeface="Roboto"/>
                <a:sym typeface="Roboto"/>
              </a:rPr>
              <a:t>Potential implications of Findings</a:t>
            </a:r>
            <a:r>
              <a:rPr lang="en-US" sz="2000">
                <a:latin typeface="Roboto"/>
                <a:ea typeface="Roboto"/>
                <a:cs typeface="Roboto"/>
                <a:sym typeface="Roboto"/>
              </a:rPr>
              <a:t>:</a:t>
            </a:r>
          </a:p>
          <a:p>
            <a:pPr marL="0" indent="0">
              <a:buNone/>
            </a:pPr>
            <a:r>
              <a:rPr lang="en-US" sz="2000">
                <a:latin typeface="Roboto"/>
                <a:ea typeface="Roboto"/>
                <a:cs typeface="Roboto"/>
                <a:sym typeface="Roboto"/>
              </a:rPr>
              <a:t>There are unknown variables that are influencing the behavior of the adventure genre when you compare it to the other video games genres.</a:t>
            </a:r>
            <a:endParaRPr lang="en-US" sz="2000" dirty="0">
              <a:latin typeface="Roboto"/>
              <a:ea typeface="Roboto"/>
              <a:cs typeface="Roboto"/>
              <a:sym typeface="Roboto"/>
            </a:endParaRPr>
          </a:p>
        </p:txBody>
      </p:sp>
    </p:spTree>
    <p:extLst>
      <p:ext uri="{BB962C8B-B14F-4D97-AF65-F5344CB8AC3E}">
        <p14:creationId xmlns:p14="http://schemas.microsoft.com/office/powerpoint/2010/main" val="1297189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14C3-A4A2-60B9-AC20-021F0FF7E7F5}"/>
              </a:ext>
            </a:extLst>
          </p:cNvPr>
          <p:cNvSpPr>
            <a:spLocks noGrp="1"/>
          </p:cNvSpPr>
          <p:nvPr>
            <p:ph type="title"/>
          </p:nvPr>
        </p:nvSpPr>
        <p:spPr/>
        <p:txBody>
          <a:bodyPr/>
          <a:lstStyle/>
          <a:p>
            <a:pPr algn="ctr"/>
            <a:r>
              <a:rPr lang="en-PR" b="1" dirty="0">
                <a:latin typeface="Merriweather" pitchFamily="2" charset="77"/>
              </a:rPr>
              <a:t>Recommendations</a:t>
            </a:r>
          </a:p>
        </p:txBody>
      </p:sp>
      <p:sp>
        <p:nvSpPr>
          <p:cNvPr id="3" name="Content Placeholder 2">
            <a:extLst>
              <a:ext uri="{FF2B5EF4-FFF2-40B4-BE49-F238E27FC236}">
                <a16:creationId xmlns:a16="http://schemas.microsoft.com/office/drawing/2014/main" id="{3913AF10-35D9-2AEF-268E-99C09AF62CC5}"/>
              </a:ext>
            </a:extLst>
          </p:cNvPr>
          <p:cNvSpPr>
            <a:spLocks noGrp="1"/>
          </p:cNvSpPr>
          <p:nvPr>
            <p:ph idx="1"/>
          </p:nvPr>
        </p:nvSpPr>
        <p:spPr>
          <a:xfrm>
            <a:off x="838200" y="1690688"/>
            <a:ext cx="10515600" cy="4351338"/>
          </a:xfrm>
        </p:spPr>
        <p:txBody>
          <a:bodyPr>
            <a:normAutofit/>
          </a:bodyPr>
          <a:lstStyle/>
          <a:p>
            <a:pPr marL="0" indent="0">
              <a:buNone/>
            </a:pPr>
            <a:endParaRPr lang="en-US" sz="2800" dirty="0">
              <a:solidFill>
                <a:srgbClr val="252525"/>
              </a:solidFill>
              <a:latin typeface="Roboto"/>
              <a:ea typeface="Roboto"/>
              <a:cs typeface="Roboto"/>
              <a:sym typeface="Roboto"/>
            </a:endParaRPr>
          </a:p>
          <a:p>
            <a:r>
              <a:rPr lang="en-US" dirty="0"/>
              <a:t>To assess additional factors that might have influenced the revenue growth of the video game industry throughout the past four decades, it would be desirable to employ an external source of data. </a:t>
            </a:r>
          </a:p>
          <a:p>
            <a:r>
              <a:rPr lang="en-US" dirty="0"/>
              <a:t>Our search turned up previous publications that discussed factors such as social interaction, vertical integration, and technological developments that have made video games more visually stunning, immersive, and technically sophisticated over time. </a:t>
            </a:r>
          </a:p>
          <a:p>
            <a:r>
              <a:rPr lang="en-US" dirty="0"/>
              <a:t>These would be useful for future research as they would provide more precise outcomes and better insights into the growth patterns.</a:t>
            </a:r>
            <a:endParaRPr lang="en-PR" dirty="0"/>
          </a:p>
          <a:p>
            <a:endParaRPr lang="en-PR" dirty="0"/>
          </a:p>
        </p:txBody>
      </p:sp>
    </p:spTree>
    <p:extLst>
      <p:ext uri="{BB962C8B-B14F-4D97-AF65-F5344CB8AC3E}">
        <p14:creationId xmlns:p14="http://schemas.microsoft.com/office/powerpoint/2010/main" val="2000234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23B7-5851-A9B9-0879-14E51B0D72F7}"/>
              </a:ext>
            </a:extLst>
          </p:cNvPr>
          <p:cNvSpPr>
            <a:spLocks noGrp="1"/>
          </p:cNvSpPr>
          <p:nvPr>
            <p:ph type="title"/>
          </p:nvPr>
        </p:nvSpPr>
        <p:spPr/>
        <p:txBody>
          <a:bodyPr/>
          <a:lstStyle/>
          <a:p>
            <a:pPr algn="ctr"/>
            <a:r>
              <a:rPr lang="en-PR" dirty="0">
                <a:latin typeface="Merriweather" pitchFamily="2" charset="77"/>
              </a:rPr>
              <a:t>References</a:t>
            </a:r>
          </a:p>
        </p:txBody>
      </p:sp>
      <p:sp>
        <p:nvSpPr>
          <p:cNvPr id="3" name="Content Placeholder 2">
            <a:extLst>
              <a:ext uri="{FF2B5EF4-FFF2-40B4-BE49-F238E27FC236}">
                <a16:creationId xmlns:a16="http://schemas.microsoft.com/office/drawing/2014/main" id="{BF8BD9BC-CD46-AC24-7A3F-C625BB7959D1}"/>
              </a:ext>
            </a:extLst>
          </p:cNvPr>
          <p:cNvSpPr>
            <a:spLocks noGrp="1"/>
          </p:cNvSpPr>
          <p:nvPr>
            <p:ph idx="1"/>
          </p:nvPr>
        </p:nvSpPr>
        <p:spPr/>
        <p:txBody>
          <a:bodyPr>
            <a:normAutofit/>
          </a:bodyPr>
          <a:lstStyle/>
          <a:p>
            <a:r>
              <a:rPr lang="en-US" dirty="0" err="1"/>
              <a:t>Babb,J</a:t>
            </a:r>
            <a:r>
              <a:rPr lang="en-US" dirty="0"/>
              <a:t>. </a:t>
            </a:r>
            <a:r>
              <a:rPr lang="en-US" dirty="0" err="1"/>
              <a:t>Terry,N</a:t>
            </a:r>
            <a:r>
              <a:rPr lang="en-US" dirty="0"/>
              <a:t>. </a:t>
            </a:r>
            <a:r>
              <a:rPr lang="en-US" dirty="0" err="1"/>
              <a:t>Dana,K</a:t>
            </a:r>
            <a:r>
              <a:rPr lang="en-US" dirty="0"/>
              <a:t>. (2013). The Impact Of Platform On Global Video Game Sales. International Business &amp; Economics Research Journal, vol.12(10), p.1273-p.1288.</a:t>
            </a:r>
          </a:p>
          <a:p>
            <a:r>
              <a:rPr lang="en-US" dirty="0"/>
              <a:t>Gil, R. </a:t>
            </a:r>
            <a:r>
              <a:rPr lang="en-US" dirty="0" err="1"/>
              <a:t>Warzinski,F</a:t>
            </a:r>
            <a:r>
              <a:rPr lang="en-US" dirty="0"/>
              <a:t>. (2014). Vertical Integration, Exclusivity, and Game Sales Performance in the US Video Game Industry. Journal of Law, Economics, and Organization. Vol.31(suppl 1), i143-i168. doi:10.1093/</a:t>
            </a:r>
            <a:r>
              <a:rPr lang="en-US" dirty="0" err="1"/>
              <a:t>jleo</a:t>
            </a:r>
            <a:r>
              <a:rPr lang="en-US" dirty="0"/>
              <a:t>/ewu006.</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62182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9F08B-A535-B561-09AD-DBF4132C5500}"/>
              </a:ext>
            </a:extLst>
          </p:cNvPr>
          <p:cNvSpPr>
            <a:spLocks noGrp="1"/>
          </p:cNvSpPr>
          <p:nvPr>
            <p:ph type="title"/>
          </p:nvPr>
        </p:nvSpPr>
        <p:spPr>
          <a:xfrm>
            <a:off x="640080" y="325369"/>
            <a:ext cx="4368602" cy="1956841"/>
          </a:xfrm>
        </p:spPr>
        <p:txBody>
          <a:bodyPr anchor="b">
            <a:normAutofit/>
          </a:bodyPr>
          <a:lstStyle/>
          <a:p>
            <a:r>
              <a:rPr lang="en-PR" sz="5000" dirty="0">
                <a:latin typeface="Merriweather" pitchFamily="2" charset="77"/>
              </a:rPr>
              <a:t>Project Overview</a:t>
            </a: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CC5DAB-F815-F27E-21E4-DB65686CD725}"/>
              </a:ext>
            </a:extLst>
          </p:cNvPr>
          <p:cNvSpPr>
            <a:spLocks noGrp="1"/>
          </p:cNvSpPr>
          <p:nvPr>
            <p:ph idx="1"/>
          </p:nvPr>
        </p:nvSpPr>
        <p:spPr>
          <a:xfrm>
            <a:off x="640080" y="2872899"/>
            <a:ext cx="5675377" cy="3320668"/>
          </a:xfrm>
        </p:spPr>
        <p:txBody>
          <a:bodyPr>
            <a:normAutofit lnSpcReduction="10000"/>
          </a:bodyPr>
          <a:lstStyle/>
          <a:p>
            <a:r>
              <a:rPr lang="en-PR" sz="1700" dirty="0">
                <a:latin typeface="Roboto" panose="02000000000000000000" pitchFamily="2" charset="0"/>
                <a:ea typeface="Roboto" panose="02000000000000000000" pitchFamily="2" charset="0"/>
                <a:cs typeface="Roboto" panose="02000000000000000000" pitchFamily="2" charset="0"/>
              </a:rPr>
              <a:t>Our topic is related to the growth of the video games industry in the past four decades, using a data set with differents variables including the global total sales to analyze the increase in growth revenue through the years. </a:t>
            </a:r>
          </a:p>
          <a:p>
            <a:r>
              <a:rPr lang="en-US" sz="1800" b="1" dirty="0">
                <a:solidFill>
                  <a:srgbClr val="252525"/>
                </a:solidFill>
                <a:latin typeface="Roboto"/>
                <a:ea typeface="Roboto"/>
                <a:cs typeface="Roboto"/>
                <a:sym typeface="Roboto"/>
              </a:rPr>
              <a:t>Dataset &amp; Hypothesis Formulation:</a:t>
            </a:r>
          </a:p>
          <a:p>
            <a:r>
              <a:rPr lang="en-PR" sz="1700" dirty="0">
                <a:latin typeface="Roboto" panose="02000000000000000000" pitchFamily="2" charset="0"/>
                <a:ea typeface="Roboto" panose="02000000000000000000" pitchFamily="2" charset="0"/>
                <a:cs typeface="Roboto" panose="02000000000000000000" pitchFamily="2" charset="0"/>
              </a:rPr>
              <a:t>The data set  contains sales data for video games across various platforms, genres and including global ranking, title, platform, release year, genre, publisher info, sale information for global total of all sales. </a:t>
            </a:r>
          </a:p>
          <a:p>
            <a:r>
              <a:rPr lang="en-US" sz="1700" dirty="0">
                <a:latin typeface="Roboto" panose="02000000000000000000" pitchFamily="2" charset="0"/>
                <a:ea typeface="Roboto" panose="02000000000000000000" pitchFamily="2" charset="0"/>
                <a:cs typeface="Roboto" panose="02000000000000000000" pitchFamily="2" charset="0"/>
              </a:rPr>
              <a:t>The proposed hypothesis is that the Adventure genre has different behaviors</a:t>
            </a:r>
            <a:r>
              <a:rPr lang="en-US" sz="1800" kern="100" dirty="0">
                <a:effectLst/>
                <a:latin typeface="Roboto" panose="02000000000000000000" pitchFamily="2" charset="0"/>
                <a:ea typeface="Roboto" panose="02000000000000000000" pitchFamily="2" charset="0"/>
                <a:cs typeface="Roboto" panose="02000000000000000000" pitchFamily="2" charset="0"/>
              </a:rPr>
              <a:t> compared to the others genres </a:t>
            </a:r>
            <a:r>
              <a:rPr lang="en-US" sz="1700" dirty="0">
                <a:latin typeface="Roboto" panose="02000000000000000000" pitchFamily="2" charset="0"/>
                <a:ea typeface="Roboto" panose="02000000000000000000" pitchFamily="2" charset="0"/>
                <a:cs typeface="Roboto" panose="02000000000000000000" pitchFamily="2" charset="0"/>
              </a:rPr>
              <a:t> in revenue growth over the last four decades. </a:t>
            </a:r>
          </a:p>
          <a:p>
            <a:endParaRPr lang="en-US" sz="1700" dirty="0"/>
          </a:p>
          <a:p>
            <a:endParaRPr lang="en-PR" sz="1700" dirty="0"/>
          </a:p>
        </p:txBody>
      </p:sp>
      <p:pic>
        <p:nvPicPr>
          <p:cNvPr id="5" name="Picture 4" descr="Neon Coloured Gadgets">
            <a:extLst>
              <a:ext uri="{FF2B5EF4-FFF2-40B4-BE49-F238E27FC236}">
                <a16:creationId xmlns:a16="http://schemas.microsoft.com/office/drawing/2014/main" id="{C1F71AE8-3A47-4807-0DF9-A610E04DC80F}"/>
              </a:ext>
            </a:extLst>
          </p:cNvPr>
          <p:cNvPicPr>
            <a:picLocks noChangeAspect="1"/>
          </p:cNvPicPr>
          <p:nvPr/>
        </p:nvPicPr>
        <p:blipFill rotWithShape="1">
          <a:blip r:embed="rId2"/>
          <a:srcRect l="1421" r="27364" b="1"/>
          <a:stretch/>
        </p:blipFill>
        <p:spPr>
          <a:xfrm>
            <a:off x="6515100" y="10"/>
            <a:ext cx="567537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6525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2040-75B7-BE63-55DF-B477FF01997B}"/>
              </a:ext>
            </a:extLst>
          </p:cNvPr>
          <p:cNvSpPr>
            <a:spLocks noGrp="1"/>
          </p:cNvSpPr>
          <p:nvPr>
            <p:ph type="title"/>
          </p:nvPr>
        </p:nvSpPr>
        <p:spPr>
          <a:xfrm>
            <a:off x="855428" y="323340"/>
            <a:ext cx="4050908" cy="905263"/>
          </a:xfrm>
        </p:spPr>
        <p:txBody>
          <a:bodyPr anchor="b">
            <a:normAutofit/>
          </a:bodyPr>
          <a:lstStyle/>
          <a:p>
            <a:r>
              <a:rPr lang="en-PR" sz="2700" dirty="0">
                <a:latin typeface="Merriweather" pitchFamily="2" charset="77"/>
              </a:rPr>
              <a:t>Data Set Cleaning and Analysis Process</a:t>
            </a:r>
          </a:p>
        </p:txBody>
      </p:sp>
      <p:sp>
        <p:nvSpPr>
          <p:cNvPr id="17" name="Content Placeholder 8">
            <a:extLst>
              <a:ext uri="{FF2B5EF4-FFF2-40B4-BE49-F238E27FC236}">
                <a16:creationId xmlns:a16="http://schemas.microsoft.com/office/drawing/2014/main" id="{B0755AC6-6446-1708-96C8-056B8FC0CBCB}"/>
              </a:ext>
            </a:extLst>
          </p:cNvPr>
          <p:cNvSpPr>
            <a:spLocks noGrp="1"/>
          </p:cNvSpPr>
          <p:nvPr>
            <p:ph idx="1"/>
          </p:nvPr>
        </p:nvSpPr>
        <p:spPr>
          <a:xfrm>
            <a:off x="604603" y="1934308"/>
            <a:ext cx="4211946" cy="4147720"/>
          </a:xfrm>
        </p:spPr>
        <p:txBody>
          <a:bodyPr anchor="t">
            <a:normAutofit/>
          </a:bodyPr>
          <a:lstStyle/>
          <a:p>
            <a:r>
              <a:rPr lang="en-US" sz="1800" b="1" kern="100" dirty="0">
                <a:effectLst/>
                <a:latin typeface="Roboto" panose="02000000000000000000" pitchFamily="2" charset="0"/>
                <a:ea typeface="Roboto" panose="02000000000000000000" pitchFamily="2" charset="0"/>
                <a:cs typeface="Roboto" panose="02000000000000000000" pitchFamily="2" charset="0"/>
              </a:rPr>
              <a:t>Data Cleaning </a:t>
            </a:r>
            <a:r>
              <a:rPr lang="en-US" sz="1800" b="1" kern="100" dirty="0">
                <a:latin typeface="Roboto" panose="02000000000000000000" pitchFamily="2" charset="0"/>
                <a:ea typeface="Roboto" panose="02000000000000000000" pitchFamily="2" charset="0"/>
                <a:cs typeface="Roboto" panose="02000000000000000000" pitchFamily="2" charset="0"/>
              </a:rPr>
              <a:t>T</a:t>
            </a:r>
            <a:r>
              <a:rPr lang="en-US" sz="1800" b="1" kern="100" dirty="0">
                <a:effectLst/>
                <a:latin typeface="Roboto" panose="02000000000000000000" pitchFamily="2" charset="0"/>
                <a:ea typeface="Roboto" panose="02000000000000000000" pitchFamily="2" charset="0"/>
                <a:cs typeface="Roboto" panose="02000000000000000000" pitchFamily="2" charset="0"/>
              </a:rPr>
              <a:t>echnique  and Analysis Process:</a:t>
            </a:r>
          </a:p>
          <a:p>
            <a:r>
              <a:rPr lang="en-US" sz="1800" kern="100" dirty="0">
                <a:latin typeface="Roboto" panose="02000000000000000000" pitchFamily="2" charset="0"/>
                <a:ea typeface="Roboto" panose="02000000000000000000" pitchFamily="2" charset="0"/>
                <a:cs typeface="Roboto" panose="02000000000000000000" pitchFamily="2" charset="0"/>
              </a:rPr>
              <a:t>Data cleaning w</a:t>
            </a:r>
            <a:r>
              <a:rPr lang="en-US" sz="1800" kern="100" dirty="0">
                <a:effectLst/>
                <a:latin typeface="Roboto" panose="02000000000000000000" pitchFamily="2" charset="0"/>
                <a:ea typeface="Roboto" panose="02000000000000000000" pitchFamily="2" charset="0"/>
                <a:cs typeface="Roboto" panose="02000000000000000000" pitchFamily="2" charset="0"/>
              </a:rPr>
              <a:t>asn’t conducted after extraction because missing values had no major impact on the analysis's results. </a:t>
            </a:r>
            <a:endParaRPr lang="en-PR" sz="1800" kern="100" dirty="0">
              <a:effectLst/>
              <a:latin typeface="Roboto" panose="02000000000000000000" pitchFamily="2" charset="0"/>
              <a:ea typeface="Roboto" panose="02000000000000000000" pitchFamily="2" charset="0"/>
              <a:cs typeface="Roboto" panose="02000000000000000000" pitchFamily="2" charset="0"/>
            </a:endParaRPr>
          </a:p>
          <a:p>
            <a:r>
              <a:rPr lang="en-US" sz="1800" dirty="0">
                <a:latin typeface="Roboto" panose="02000000000000000000" pitchFamily="2" charset="0"/>
                <a:ea typeface="Roboto" panose="02000000000000000000" pitchFamily="2" charset="0"/>
                <a:cs typeface="Roboto" panose="02000000000000000000" pitchFamily="2" charset="0"/>
              </a:rPr>
              <a:t>Our analysis begins by selecting the variables to be used and verifying null values. The linear graph suggests a different behavior in the Adventures genres in terms of revenue growth compared to other genres. </a:t>
            </a:r>
          </a:p>
          <a:p>
            <a:pPr marL="0" indent="0">
              <a:buNone/>
            </a:pPr>
            <a:endParaRPr lang="en-US" sz="2000" dirty="0"/>
          </a:p>
          <a:p>
            <a:endParaRPr lang="en-US" sz="2000" dirty="0"/>
          </a:p>
          <a:p>
            <a:pPr marL="0" indent="0">
              <a:buNone/>
            </a:pPr>
            <a:endParaRPr lang="en-US" sz="2000" dirty="0"/>
          </a:p>
          <a:p>
            <a:endParaRPr lang="en-US" sz="2000" dirty="0"/>
          </a:p>
          <a:p>
            <a:endParaRPr lang="en-US" sz="2000" dirty="0"/>
          </a:p>
          <a:p>
            <a:endParaRPr lang="en-US" sz="2000" dirty="0"/>
          </a:p>
        </p:txBody>
      </p:sp>
      <p:pic>
        <p:nvPicPr>
          <p:cNvPr id="5" name="Content Placeholder 4" descr="A person using a computer&#10;&#10;Description automatically generated">
            <a:extLst>
              <a:ext uri="{FF2B5EF4-FFF2-40B4-BE49-F238E27FC236}">
                <a16:creationId xmlns:a16="http://schemas.microsoft.com/office/drawing/2014/main" id="{560FE815-C7F1-65E0-52FE-BFC1A7BC1CC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1640" r="29025" b="-1"/>
          <a:stretch/>
        </p:blipFill>
        <p:spPr>
          <a:xfrm>
            <a:off x="6096000" y="10"/>
            <a:ext cx="6095999" cy="6857990"/>
          </a:xfrm>
          <a:prstGeom prst="rect">
            <a:avLst/>
          </a:prstGeom>
        </p:spPr>
      </p:pic>
      <p:sp>
        <p:nvSpPr>
          <p:cNvPr id="12" name="Rectangle 11">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309790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63C058A-CE63-E9C3-11A5-0C2A0482D3EA}"/>
              </a:ext>
            </a:extLst>
          </p:cNvPr>
          <p:cNvPicPr>
            <a:picLocks noChangeAspect="1"/>
          </p:cNvPicPr>
          <p:nvPr/>
        </p:nvPicPr>
        <p:blipFill rotWithShape="1">
          <a:blip r:embed="rId2"/>
          <a:srcRect/>
          <a:stretch/>
        </p:blipFill>
        <p:spPr>
          <a:xfrm>
            <a:off x="0" y="399531"/>
            <a:ext cx="12192000" cy="6857999"/>
          </a:xfrm>
          <a:prstGeom prst="rect">
            <a:avLst/>
          </a:prstGeom>
        </p:spPr>
      </p:pic>
      <p:sp useBgFill="1">
        <p:nvSpPr>
          <p:cNvPr id="11" name="Freeform: Shape 1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B355F83-7708-8461-508B-F42CF4696728}"/>
              </a:ext>
            </a:extLst>
          </p:cNvPr>
          <p:cNvSpPr>
            <a:spLocks noGrp="1"/>
          </p:cNvSpPr>
          <p:nvPr>
            <p:ph type="title"/>
          </p:nvPr>
        </p:nvSpPr>
        <p:spPr>
          <a:xfrm>
            <a:off x="1016544" y="828515"/>
            <a:ext cx="4775162" cy="1339382"/>
          </a:xfrm>
        </p:spPr>
        <p:txBody>
          <a:bodyPr>
            <a:normAutofit/>
          </a:bodyPr>
          <a:lstStyle/>
          <a:p>
            <a:pPr algn="ctr"/>
            <a:r>
              <a:rPr lang="en-US" sz="3600" dirty="0">
                <a:latin typeface="Merriweather" pitchFamily="2" charset="77"/>
              </a:rPr>
              <a:t>Data Wrangling</a:t>
            </a:r>
            <a:endParaRPr lang="en-PR" sz="3600" dirty="0">
              <a:latin typeface="Merriweather" pitchFamily="2" charset="77"/>
            </a:endParaRPr>
          </a:p>
        </p:txBody>
      </p:sp>
      <p:sp>
        <p:nvSpPr>
          <p:cNvPr id="1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1C1006-6DE8-BFEF-E7CD-8607912A50C9}"/>
              </a:ext>
            </a:extLst>
          </p:cNvPr>
          <p:cNvSpPr>
            <a:spLocks noGrp="1"/>
          </p:cNvSpPr>
          <p:nvPr>
            <p:ph idx="1"/>
          </p:nvPr>
        </p:nvSpPr>
        <p:spPr>
          <a:xfrm>
            <a:off x="1190847" y="2147777"/>
            <a:ext cx="4456918" cy="3509220"/>
          </a:xfrm>
        </p:spPr>
        <p:txBody>
          <a:bodyPr anchor="ctr">
            <a:normAutofit/>
          </a:bodyPr>
          <a:lstStyle/>
          <a:p>
            <a:r>
              <a:rPr lang="en-US" sz="1800" b="1" dirty="0">
                <a:latin typeface="Roboto" panose="02000000000000000000" pitchFamily="2" charset="0"/>
                <a:ea typeface="Roboto" panose="02000000000000000000" pitchFamily="2" charset="0"/>
                <a:cs typeface="Roboto" panose="02000000000000000000" pitchFamily="2" charset="0"/>
              </a:rPr>
              <a:t>Encountered Challenges in Data Cleaning:</a:t>
            </a:r>
          </a:p>
          <a:p>
            <a:pPr marL="0" indent="0">
              <a:buNone/>
            </a:pPr>
            <a:r>
              <a:rPr lang="en-US" sz="1600" dirty="0">
                <a:effectLst/>
                <a:latin typeface="Roboto" panose="02000000000000000000" pitchFamily="2" charset="0"/>
                <a:ea typeface="Roboto" panose="02000000000000000000" pitchFamily="2" charset="0"/>
                <a:cs typeface="Roboto" panose="02000000000000000000" pitchFamily="2" charset="0"/>
              </a:rPr>
              <a:t>A hurdle found during data cleansing was the need to transform date values into years. To address this, a column was created to better represent the trends in the graph.</a:t>
            </a:r>
          </a:p>
          <a:p>
            <a:pPr marL="0" indent="0">
              <a:buNone/>
            </a:pPr>
            <a:endParaRPr lang="en-US" sz="1400" b="1" dirty="0">
              <a:latin typeface="Merriweather" pitchFamily="2" charset="77"/>
            </a:endParaRPr>
          </a:p>
          <a:p>
            <a:r>
              <a:rPr lang="en-US" sz="1800" b="1" dirty="0">
                <a:latin typeface="Roboto" panose="02000000000000000000" pitchFamily="2" charset="0"/>
                <a:ea typeface="Roboto" panose="02000000000000000000" pitchFamily="2" charset="0"/>
                <a:cs typeface="Roboto" panose="02000000000000000000" pitchFamily="2" charset="0"/>
              </a:rPr>
              <a:t>API and Web scraping to collect and enrich the dataset:</a:t>
            </a:r>
          </a:p>
          <a:p>
            <a:pPr marL="0" indent="0">
              <a:buNone/>
            </a:pPr>
            <a:r>
              <a:rPr lang="en-US" sz="1600" dirty="0">
                <a:latin typeface="Roboto" panose="02000000000000000000" pitchFamily="2" charset="0"/>
                <a:ea typeface="Roboto" panose="02000000000000000000" pitchFamily="2" charset="0"/>
                <a:cs typeface="Roboto" panose="02000000000000000000" pitchFamily="2" charset="0"/>
              </a:rPr>
              <a:t>We were able to directly access the necessary data from  the existing data base, eliminating the need for API and Web scraping. </a:t>
            </a:r>
            <a:endParaRPr lang="en-PR" sz="1600" dirty="0">
              <a:latin typeface="Roboto" panose="02000000000000000000" pitchFamily="2" charset="0"/>
              <a:ea typeface="Roboto" panose="02000000000000000000" pitchFamily="2" charset="0"/>
              <a:cs typeface="Roboto" panose="02000000000000000000" pitchFamily="2" charset="0"/>
            </a:endParaRPr>
          </a:p>
          <a:p>
            <a:endParaRPr lang="en-PR" sz="1400" dirty="0"/>
          </a:p>
        </p:txBody>
      </p:sp>
    </p:spTree>
    <p:extLst>
      <p:ext uri="{BB962C8B-B14F-4D97-AF65-F5344CB8AC3E}">
        <p14:creationId xmlns:p14="http://schemas.microsoft.com/office/powerpoint/2010/main" val="427309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30FDE-0423-143A-7BAC-972EAAA3C16B}"/>
              </a:ext>
            </a:extLst>
          </p:cNvPr>
          <p:cNvSpPr>
            <a:spLocks noGrp="1"/>
          </p:cNvSpPr>
          <p:nvPr>
            <p:ph type="title"/>
          </p:nvPr>
        </p:nvSpPr>
        <p:spPr>
          <a:xfrm>
            <a:off x="1452656" y="1444741"/>
            <a:ext cx="9357865" cy="1041901"/>
          </a:xfrm>
        </p:spPr>
        <p:txBody>
          <a:bodyPr>
            <a:normAutofit/>
          </a:bodyPr>
          <a:lstStyle/>
          <a:p>
            <a:r>
              <a:rPr lang="en-PR" sz="4000">
                <a:latin typeface="Merriweather" pitchFamily="2" charset="77"/>
              </a:rPr>
              <a:t>EXPLORATORY DATA ANALYSIS </a:t>
            </a:r>
          </a:p>
        </p:txBody>
      </p:sp>
      <p:sp>
        <p:nvSpPr>
          <p:cNvPr id="3" name="Content Placeholder 2">
            <a:extLst>
              <a:ext uri="{FF2B5EF4-FFF2-40B4-BE49-F238E27FC236}">
                <a16:creationId xmlns:a16="http://schemas.microsoft.com/office/drawing/2014/main" id="{D5D073B0-F5A7-9B26-3FBC-F6923516679A}"/>
              </a:ext>
            </a:extLst>
          </p:cNvPr>
          <p:cNvSpPr>
            <a:spLocks noGrp="1"/>
          </p:cNvSpPr>
          <p:nvPr>
            <p:ph sz="half" idx="1"/>
          </p:nvPr>
        </p:nvSpPr>
        <p:spPr>
          <a:xfrm>
            <a:off x="1452656" y="2701427"/>
            <a:ext cx="4483324" cy="2699968"/>
          </a:xfrm>
        </p:spPr>
        <p:txBody>
          <a:bodyPr>
            <a:normAutofit/>
          </a:bodyPr>
          <a:lstStyle/>
          <a:p>
            <a:r>
              <a:rPr lang="en-US" sz="2000" dirty="0">
                <a:latin typeface="Roboto" panose="02000000000000000000" pitchFamily="2" charset="0"/>
                <a:ea typeface="Roboto" panose="02000000000000000000" pitchFamily="2" charset="0"/>
                <a:cs typeface="Roboto" panose="02000000000000000000" pitchFamily="2" charset="0"/>
              </a:rPr>
              <a:t>A two-sample t-test  was done to compare the means of the two independent groups, Adventure genre and other genres, to determine if there is a significant difference between them</a:t>
            </a:r>
            <a:r>
              <a:rPr lang="en-PR" sz="2000" dirty="0">
                <a:latin typeface="Roboto" panose="02000000000000000000" pitchFamily="2" charset="0"/>
                <a:ea typeface="Roboto" panose="02000000000000000000" pitchFamily="2" charset="0"/>
                <a:cs typeface="Roboto" panose="02000000000000000000" pitchFamily="2" charset="0"/>
              </a:rPr>
              <a:t>.</a:t>
            </a:r>
          </a:p>
        </p:txBody>
      </p:sp>
      <p:sp>
        <p:nvSpPr>
          <p:cNvPr id="4" name="Content Placeholder 3">
            <a:extLst>
              <a:ext uri="{FF2B5EF4-FFF2-40B4-BE49-F238E27FC236}">
                <a16:creationId xmlns:a16="http://schemas.microsoft.com/office/drawing/2014/main" id="{ABEF93A8-29ED-AF0D-EDFD-475FD6533CC5}"/>
              </a:ext>
            </a:extLst>
          </p:cNvPr>
          <p:cNvSpPr>
            <a:spLocks noGrp="1"/>
          </p:cNvSpPr>
          <p:nvPr>
            <p:ph sz="half" idx="2"/>
          </p:nvPr>
        </p:nvSpPr>
        <p:spPr>
          <a:xfrm>
            <a:off x="6256020" y="2701427"/>
            <a:ext cx="4554501" cy="2699968"/>
          </a:xfrm>
        </p:spPr>
        <p:txBody>
          <a:bodyPr>
            <a:normAutofit/>
          </a:bodyPr>
          <a:lstStyle/>
          <a:p>
            <a:r>
              <a:rPr lang="en-PR" sz="2000" dirty="0"/>
              <a:t> </a:t>
            </a:r>
            <a:r>
              <a:rPr lang="en-PR" sz="2000" dirty="0">
                <a:latin typeface="Roboto" panose="02000000000000000000" pitchFamily="2" charset="0"/>
                <a:ea typeface="Roboto" panose="02000000000000000000" pitchFamily="2" charset="0"/>
                <a:cs typeface="Roboto" panose="02000000000000000000" pitchFamily="2" charset="0"/>
              </a:rPr>
              <a:t>A linear graph was plotted to show the behaviour of the Adventure genre in comparison to the other ones. </a:t>
            </a:r>
          </a:p>
        </p:txBody>
      </p:sp>
    </p:spTree>
    <p:extLst>
      <p:ext uri="{BB962C8B-B14F-4D97-AF65-F5344CB8AC3E}">
        <p14:creationId xmlns:p14="http://schemas.microsoft.com/office/powerpoint/2010/main" val="291755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6BE5A-2ABD-DE5B-69AC-7F5F78001C2A}"/>
              </a:ext>
            </a:extLst>
          </p:cNvPr>
          <p:cNvSpPr>
            <a:spLocks noGrp="1"/>
          </p:cNvSpPr>
          <p:nvPr>
            <p:ph type="title"/>
          </p:nvPr>
        </p:nvSpPr>
        <p:spPr>
          <a:xfrm>
            <a:off x="836679" y="723898"/>
            <a:ext cx="6002110" cy="1495425"/>
          </a:xfrm>
        </p:spPr>
        <p:txBody>
          <a:bodyPr>
            <a:normAutofit/>
          </a:bodyPr>
          <a:lstStyle/>
          <a:p>
            <a:r>
              <a:rPr lang="en-PR" sz="4000" dirty="0">
                <a:latin typeface="Merriweather" pitchFamily="2" charset="77"/>
              </a:rPr>
              <a:t>Exploratory Data Analysis</a:t>
            </a:r>
          </a:p>
        </p:txBody>
      </p:sp>
      <p:sp>
        <p:nvSpPr>
          <p:cNvPr id="3" name="Content Placeholder 2">
            <a:extLst>
              <a:ext uri="{FF2B5EF4-FFF2-40B4-BE49-F238E27FC236}">
                <a16:creationId xmlns:a16="http://schemas.microsoft.com/office/drawing/2014/main" id="{980BB07C-7FBE-EF91-0F69-36E50F79BBA7}"/>
              </a:ext>
            </a:extLst>
          </p:cNvPr>
          <p:cNvSpPr>
            <a:spLocks noGrp="1"/>
          </p:cNvSpPr>
          <p:nvPr>
            <p:ph idx="1"/>
          </p:nvPr>
        </p:nvSpPr>
        <p:spPr>
          <a:xfrm>
            <a:off x="836680" y="2405067"/>
            <a:ext cx="6002110" cy="3729034"/>
          </a:xfrm>
        </p:spPr>
        <p:txBody>
          <a:bodyPr>
            <a:normAutofit/>
          </a:bodyPr>
          <a:lstStyle/>
          <a:p>
            <a:r>
              <a:rPr lang="en-PR" sz="2000" b="1" dirty="0">
                <a:latin typeface="Roboto" panose="02000000000000000000" pitchFamily="2" charset="0"/>
                <a:ea typeface="Roboto" panose="02000000000000000000" pitchFamily="2" charset="0"/>
                <a:cs typeface="Roboto" panose="02000000000000000000" pitchFamily="2" charset="0"/>
              </a:rPr>
              <a:t>Utilized Data Analysis Methods: </a:t>
            </a:r>
          </a:p>
          <a:p>
            <a:pPr marL="0" indent="0">
              <a:buNone/>
            </a:pPr>
            <a:r>
              <a:rPr lang="en-PR" sz="2000" dirty="0">
                <a:latin typeface="Roboto" panose="02000000000000000000" pitchFamily="2" charset="0"/>
                <a:ea typeface="Roboto" panose="02000000000000000000" pitchFamily="2" charset="0"/>
                <a:cs typeface="Roboto" panose="02000000000000000000" pitchFamily="2" charset="0"/>
              </a:rPr>
              <a:t>  Throughout the analysis phases, various methods were employed,  including “aggrupation’, “lock” “lambda”, ”value_contents””Dtap”  and “Noll’s”. </a:t>
            </a:r>
          </a:p>
          <a:p>
            <a:pPr marL="0" indent="0">
              <a:buNone/>
            </a:pPr>
            <a:endParaRPr lang="en-PR" sz="2000" dirty="0"/>
          </a:p>
          <a:p>
            <a:r>
              <a:rPr lang="en-PR" sz="2000" b="1" dirty="0">
                <a:latin typeface="Roboto" panose="02000000000000000000" pitchFamily="2" charset="0"/>
                <a:ea typeface="Roboto" panose="02000000000000000000" pitchFamily="2" charset="0"/>
                <a:cs typeface="Roboto" panose="02000000000000000000" pitchFamily="2" charset="0"/>
              </a:rPr>
              <a:t>Uncovered Insights and Patterns: </a:t>
            </a:r>
          </a:p>
          <a:p>
            <a:pPr marL="0" indent="0">
              <a:buNone/>
            </a:pPr>
            <a:r>
              <a:rPr lang="en-US" sz="2000" dirty="0">
                <a:latin typeface="Roboto" panose="02000000000000000000" pitchFamily="2" charset="0"/>
                <a:ea typeface="Roboto" panose="02000000000000000000" pitchFamily="2" charset="0"/>
                <a:cs typeface="Roboto" panose="02000000000000000000" pitchFamily="2" charset="0"/>
              </a:rPr>
              <a:t>The p-value of 4.860077353336951 x </a:t>
            </a:r>
            <a:r>
              <a:rPr lang="en-PR" sz="2000" b="0" i="0" dirty="0">
                <a:effectLst/>
                <a:latin typeface="Roboto" panose="02000000000000000000" pitchFamily="2" charset="0"/>
                <a:ea typeface="Roboto" panose="02000000000000000000" pitchFamily="2" charset="0"/>
                <a:cs typeface="Roboto" panose="02000000000000000000" pitchFamily="2" charset="0"/>
              </a:rPr>
              <a:t>10</a:t>
            </a:r>
            <a:r>
              <a:rPr lang="en-PR" sz="2000" b="0" i="0" baseline="30000" dirty="0">
                <a:effectLst/>
                <a:latin typeface="Roboto" panose="02000000000000000000" pitchFamily="2" charset="0"/>
                <a:ea typeface="Roboto" panose="02000000000000000000" pitchFamily="2" charset="0"/>
                <a:cs typeface="Roboto" panose="02000000000000000000" pitchFamily="2" charset="0"/>
              </a:rPr>
              <a:t>-15</a:t>
            </a:r>
            <a:r>
              <a:rPr lang="en-US" sz="2000" dirty="0">
                <a:latin typeface="Roboto" panose="02000000000000000000" pitchFamily="2" charset="0"/>
                <a:ea typeface="Roboto" panose="02000000000000000000" pitchFamily="2" charset="0"/>
                <a:cs typeface="Roboto" panose="02000000000000000000" pitchFamily="2" charset="0"/>
              </a:rPr>
              <a:t> from the two-sample t-test confirms a significant difference in behavior between the Adventure genre and other genres</a:t>
            </a:r>
            <a:r>
              <a:rPr lang="en-US" sz="2000" dirty="0"/>
              <a:t>.</a:t>
            </a:r>
            <a:endParaRPr lang="en-PR" sz="2000" dirty="0"/>
          </a:p>
        </p:txBody>
      </p:sp>
      <p:pic>
        <p:nvPicPr>
          <p:cNvPr id="5" name="Picture 4" descr="Financial graphs on a dark display">
            <a:extLst>
              <a:ext uri="{FF2B5EF4-FFF2-40B4-BE49-F238E27FC236}">
                <a16:creationId xmlns:a16="http://schemas.microsoft.com/office/drawing/2014/main" id="{3BE6DB82-82E5-7526-5BAE-BA353451C71F}"/>
              </a:ext>
            </a:extLst>
          </p:cNvPr>
          <p:cNvPicPr>
            <a:picLocks noChangeAspect="1"/>
          </p:cNvPicPr>
          <p:nvPr/>
        </p:nvPicPr>
        <p:blipFill rotWithShape="1">
          <a:blip r:embed="rId2"/>
          <a:srcRect l="25890" r="28611"/>
          <a:stretch/>
        </p:blipFill>
        <p:spPr>
          <a:xfrm>
            <a:off x="7199440" y="10"/>
            <a:ext cx="4992560" cy="6857990"/>
          </a:xfrm>
          <a:prstGeom prst="rect">
            <a:avLst/>
          </a:prstGeom>
          <a:effectLst/>
        </p:spPr>
      </p:pic>
    </p:spTree>
    <p:extLst>
      <p:ext uri="{BB962C8B-B14F-4D97-AF65-F5344CB8AC3E}">
        <p14:creationId xmlns:p14="http://schemas.microsoft.com/office/powerpoint/2010/main" val="326569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sales&#10;&#10;Description automatically generated">
            <a:extLst>
              <a:ext uri="{FF2B5EF4-FFF2-40B4-BE49-F238E27FC236}">
                <a16:creationId xmlns:a16="http://schemas.microsoft.com/office/drawing/2014/main" id="{FE8A8C61-B94F-8E92-DCDB-68EE7F100383}"/>
              </a:ext>
            </a:extLst>
          </p:cNvPr>
          <p:cNvPicPr>
            <a:picLocks noChangeAspect="1"/>
          </p:cNvPicPr>
          <p:nvPr/>
        </p:nvPicPr>
        <p:blipFill>
          <a:blip r:embed="rId2"/>
          <a:stretch>
            <a:fillRect/>
          </a:stretch>
        </p:blipFill>
        <p:spPr>
          <a:xfrm>
            <a:off x="1743741" y="643467"/>
            <a:ext cx="9346018" cy="5571066"/>
          </a:xfrm>
          <a:prstGeom prst="rect">
            <a:avLst/>
          </a:prstGeom>
        </p:spPr>
      </p:pic>
    </p:spTree>
    <p:extLst>
      <p:ext uri="{BB962C8B-B14F-4D97-AF65-F5344CB8AC3E}">
        <p14:creationId xmlns:p14="http://schemas.microsoft.com/office/powerpoint/2010/main" val="2131276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showing the sales of an adventure&#10;&#10;Description automatically generated with medium confidence">
            <a:extLst>
              <a:ext uri="{FF2B5EF4-FFF2-40B4-BE49-F238E27FC236}">
                <a16:creationId xmlns:a16="http://schemas.microsoft.com/office/drawing/2014/main" id="{14C0E662-AEBD-5AAA-7DAA-8C7E61F07BBE}"/>
              </a:ext>
            </a:extLst>
          </p:cNvPr>
          <p:cNvPicPr>
            <a:picLocks noChangeAspect="1"/>
          </p:cNvPicPr>
          <p:nvPr/>
        </p:nvPicPr>
        <p:blipFill>
          <a:blip r:embed="rId2"/>
          <a:stretch>
            <a:fillRect/>
          </a:stretch>
        </p:blipFill>
        <p:spPr>
          <a:xfrm>
            <a:off x="837818" y="531627"/>
            <a:ext cx="10105321" cy="5975498"/>
          </a:xfrm>
          <a:prstGeom prst="rect">
            <a:avLst/>
          </a:prstGeom>
        </p:spPr>
      </p:pic>
    </p:spTree>
    <p:extLst>
      <p:ext uri="{BB962C8B-B14F-4D97-AF65-F5344CB8AC3E}">
        <p14:creationId xmlns:p14="http://schemas.microsoft.com/office/powerpoint/2010/main" val="3708700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CFB46C6-C86B-22A3-C148-2ABF078BF75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erriweather" pitchFamily="2" charset="77"/>
              </a:rPr>
              <a:t>QUERY</a:t>
            </a:r>
          </a:p>
        </p:txBody>
      </p:sp>
      <p:pic>
        <p:nvPicPr>
          <p:cNvPr id="6" name="Content Placeholder 5" descr="A screenshot of a computer&#10;&#10;Description automatically generated">
            <a:extLst>
              <a:ext uri="{FF2B5EF4-FFF2-40B4-BE49-F238E27FC236}">
                <a16:creationId xmlns:a16="http://schemas.microsoft.com/office/drawing/2014/main" id="{FA22DBB5-7C02-7887-983D-4243644283A0}"/>
              </a:ext>
            </a:extLst>
          </p:cNvPr>
          <p:cNvPicPr>
            <a:picLocks noGrp="1" noChangeAspect="1"/>
          </p:cNvPicPr>
          <p:nvPr>
            <p:ph sz="half" idx="1"/>
          </p:nvPr>
        </p:nvPicPr>
        <p:blipFill>
          <a:blip r:embed="rId2"/>
          <a:stretch>
            <a:fillRect/>
          </a:stretch>
        </p:blipFill>
        <p:spPr>
          <a:xfrm>
            <a:off x="4346679" y="583096"/>
            <a:ext cx="7688452" cy="4969565"/>
          </a:xfrm>
          <a:prstGeom prst="rect">
            <a:avLst/>
          </a:prstGeom>
        </p:spPr>
      </p:pic>
    </p:spTree>
    <p:extLst>
      <p:ext uri="{BB962C8B-B14F-4D97-AF65-F5344CB8AC3E}">
        <p14:creationId xmlns:p14="http://schemas.microsoft.com/office/powerpoint/2010/main" val="290216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{2917002C-9653-6048-BC30-DF8D006459C5}tf10001119</Template>
  <TotalTime>2790</TotalTime>
  <Words>775</Words>
  <Application>Microsoft Macintosh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Merriweather</vt:lpstr>
      <vt:lpstr>Roboto</vt:lpstr>
      <vt:lpstr>Office Theme</vt:lpstr>
      <vt:lpstr>Growth of the Video Game Industry in the Past Four Decades</vt:lpstr>
      <vt:lpstr>Project Overview</vt:lpstr>
      <vt:lpstr>Data Set Cleaning and Analysis Process</vt:lpstr>
      <vt:lpstr>Data Wrangling</vt:lpstr>
      <vt:lpstr>EXPLORATORY DATA ANALYSIS </vt:lpstr>
      <vt:lpstr>Exploratory Data Analysis</vt:lpstr>
      <vt:lpstr>PowerPoint Presentation</vt:lpstr>
      <vt:lpstr>PowerPoint Presentation</vt:lpstr>
      <vt:lpstr>QUERY</vt:lpstr>
      <vt:lpstr>PowerPoint Presentation</vt:lpstr>
      <vt:lpstr>PowerPoint Presentation</vt:lpstr>
      <vt:lpstr>DIAGRAM</vt:lpstr>
      <vt:lpstr>Major Obstacles</vt:lpstr>
      <vt:lpstr>Conclusion and Insights</vt:lpstr>
      <vt:lpstr>Conclusion and Insights </vt:lpstr>
      <vt:lpstr>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Growth of the Video Game Industry in the Past Fourth Decades</dc:title>
  <dc:creator>ALEJANDRO R. LLERA FABREGAS</dc:creator>
  <cp:lastModifiedBy>JAMILY ALI PONS</cp:lastModifiedBy>
  <cp:revision>8</cp:revision>
  <dcterms:created xsi:type="dcterms:W3CDTF">2023-12-13T21:34:32Z</dcterms:created>
  <dcterms:modified xsi:type="dcterms:W3CDTF">2024-01-04T15:45:24Z</dcterms:modified>
</cp:coreProperties>
</file>