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80" r:id="rId4"/>
    <p:sldId id="262" r:id="rId5"/>
    <p:sldId id="284" r:id="rId6"/>
    <p:sldId id="286" r:id="rId7"/>
    <p:sldId id="279" r:id="rId8"/>
    <p:sldId id="287" r:id="rId9"/>
    <p:sldId id="288" r:id="rId10"/>
    <p:sldId id="270" r:id="rId11"/>
    <p:sldId id="272" r:id="rId12"/>
    <p:sldId id="273" r:id="rId13"/>
    <p:sldId id="276" r:id="rId14"/>
    <p:sldId id="278" r:id="rId15"/>
    <p:sldId id="264" r:id="rId16"/>
    <p:sldId id="269" r:id="rId17"/>
    <p:sldId id="268" r:id="rId18"/>
    <p:sldId id="258" r:id="rId19"/>
    <p:sldId id="257" r:id="rId20"/>
    <p:sldId id="260" r:id="rId21"/>
    <p:sldId id="267" r:id="rId22"/>
    <p:sldId id="266" r:id="rId23"/>
    <p:sldId id="282" r:id="rId24"/>
    <p:sldId id="281"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sa esquivel"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04" autoAdjust="0"/>
  </p:normalViewPr>
  <p:slideViewPr>
    <p:cSldViewPr snapToGrid="0" snapToObjects="1">
      <p:cViewPr varScale="1">
        <p:scale>
          <a:sx n="62" d="100"/>
          <a:sy n="62" d="100"/>
        </p:scale>
        <p:origin x="-120"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12T20:00:44.464" idx="1">
    <p:pos x="1029" y="2101"/>
    <p:text>self.head=node()</p:text>
  </p:cm>
  <p:cm authorId="0" dt="2017-11-12T20:03:06.652" idx="2">
    <p:pos x="2486" y="2257"/>
    <p:text>class node:
	def __init__(self,data=None):
self.data=data
self.next=None</p:text>
  </p:cm>
  <p:cm authorId="0" dt="2017-11-12T20:02:52.937" idx="3">
    <p:pos x="4208" y="2384"/>
    <p:text>self.next=None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D10B3-8BF0-834B-80E6-72D65EBB41BE}" type="doc">
      <dgm:prSet loTypeId="urn:microsoft.com/office/officeart/2005/8/layout/process1" loCatId="" qsTypeId="urn:microsoft.com/office/officeart/2005/8/quickstyle/simple3" qsCatId="simple" csTypeId="urn:microsoft.com/office/officeart/2005/8/colors/accent1_2" csCatId="accent1" phldr="1"/>
      <dgm:spPr/>
    </dgm:pt>
    <dgm:pt modelId="{4355559D-3096-2441-B19E-F2ED3C49F9C1}">
      <dgm:prSet phldrT="[Text]"/>
      <dgm:spPr>
        <a:noFill/>
      </dgm:spPr>
      <dgm:t>
        <a:bodyPr/>
        <a:lstStyle/>
        <a:p>
          <a:r>
            <a:rPr lang="en-US" dirty="0" smtClean="0"/>
            <a:t>head</a:t>
          </a:r>
          <a:endParaRPr lang="en-US" dirty="0"/>
        </a:p>
      </dgm:t>
    </dgm:pt>
    <dgm:pt modelId="{7456E11A-26E8-A04F-B84D-498406B94DB7}" type="parTrans" cxnId="{895D642E-5757-D148-8868-71E0954BDBDE}">
      <dgm:prSet/>
      <dgm:spPr/>
      <dgm:t>
        <a:bodyPr/>
        <a:lstStyle/>
        <a:p>
          <a:endParaRPr lang="en-US"/>
        </a:p>
      </dgm:t>
    </dgm:pt>
    <dgm:pt modelId="{9186E342-706C-F84C-A9B6-997FE62B8554}" type="sibTrans" cxnId="{895D642E-5757-D148-8868-71E0954BDBDE}">
      <dgm:prSet/>
      <dgm:spPr/>
      <dgm:t>
        <a:bodyPr/>
        <a:lstStyle/>
        <a:p>
          <a:endParaRPr lang="en-US"/>
        </a:p>
      </dgm:t>
    </dgm:pt>
    <dgm:pt modelId="{B4762CED-626F-534E-BC67-6C6EA693EC54}">
      <dgm:prSet phldrT="[Text]"/>
      <dgm:spPr/>
      <dgm:t>
        <a:bodyPr/>
        <a:lstStyle/>
        <a:p>
          <a:r>
            <a:rPr lang="en-US" dirty="0" smtClean="0"/>
            <a:t>data</a:t>
          </a:r>
          <a:endParaRPr lang="en-US" dirty="0"/>
        </a:p>
      </dgm:t>
    </dgm:pt>
    <dgm:pt modelId="{3EF770AB-CBF9-FD41-9145-1A911973A699}" type="parTrans" cxnId="{9A12746B-3AE0-2546-9849-4CF5EDA7957F}">
      <dgm:prSet/>
      <dgm:spPr/>
      <dgm:t>
        <a:bodyPr/>
        <a:lstStyle/>
        <a:p>
          <a:endParaRPr lang="en-US"/>
        </a:p>
      </dgm:t>
    </dgm:pt>
    <dgm:pt modelId="{A314F595-35F8-A445-81C2-EFCADFEFD494}" type="sibTrans" cxnId="{9A12746B-3AE0-2546-9849-4CF5EDA7957F}">
      <dgm:prSet/>
      <dgm:spPr/>
      <dgm:t>
        <a:bodyPr/>
        <a:lstStyle/>
        <a:p>
          <a:endParaRPr lang="en-US"/>
        </a:p>
      </dgm:t>
    </dgm:pt>
    <dgm:pt modelId="{C2BB9A24-636A-AA41-92A0-67BF67E5B00C}">
      <dgm:prSet/>
      <dgm:spPr>
        <a:noFill/>
      </dgm:spPr>
      <dgm:t>
        <a:bodyPr/>
        <a:lstStyle/>
        <a:p>
          <a:r>
            <a:rPr lang="en-US" dirty="0" smtClean="0"/>
            <a:t>None</a:t>
          </a:r>
          <a:endParaRPr lang="en-US" dirty="0"/>
        </a:p>
      </dgm:t>
    </dgm:pt>
    <dgm:pt modelId="{67CA832C-2347-314D-AB09-765433B51D69}" type="parTrans" cxnId="{D4CFBBA3-0B6F-384F-BB15-C599E3CFDE84}">
      <dgm:prSet/>
      <dgm:spPr/>
      <dgm:t>
        <a:bodyPr/>
        <a:lstStyle/>
        <a:p>
          <a:endParaRPr lang="en-US"/>
        </a:p>
      </dgm:t>
    </dgm:pt>
    <dgm:pt modelId="{577C5068-9950-7842-98A7-8DF2AF20EC58}" type="sibTrans" cxnId="{D4CFBBA3-0B6F-384F-BB15-C599E3CFDE84}">
      <dgm:prSet/>
      <dgm:spPr/>
      <dgm:t>
        <a:bodyPr/>
        <a:lstStyle/>
        <a:p>
          <a:endParaRPr lang="en-US"/>
        </a:p>
      </dgm:t>
    </dgm:pt>
    <dgm:pt modelId="{7425F2CA-B901-D041-8199-676BAC031838}">
      <dgm:prSet/>
      <dgm:spPr/>
      <dgm:t>
        <a:bodyPr/>
        <a:lstStyle/>
        <a:p>
          <a:r>
            <a:rPr lang="en-US" dirty="0" smtClean="0"/>
            <a:t>data</a:t>
          </a:r>
          <a:endParaRPr lang="en-US" dirty="0"/>
        </a:p>
      </dgm:t>
    </dgm:pt>
    <dgm:pt modelId="{A5A8EA26-45AE-0F44-A5E5-E74E1B704FDC}" type="parTrans" cxnId="{31ADBE74-72F7-154D-8377-B7CFDBA62147}">
      <dgm:prSet/>
      <dgm:spPr/>
      <dgm:t>
        <a:bodyPr/>
        <a:lstStyle/>
        <a:p>
          <a:endParaRPr lang="en-US"/>
        </a:p>
      </dgm:t>
    </dgm:pt>
    <dgm:pt modelId="{DACB13F3-EFE1-BE49-932E-0C1DED44CBC6}" type="sibTrans" cxnId="{31ADBE74-72F7-154D-8377-B7CFDBA62147}">
      <dgm:prSet/>
      <dgm:spPr/>
      <dgm:t>
        <a:bodyPr/>
        <a:lstStyle/>
        <a:p>
          <a:endParaRPr lang="en-US"/>
        </a:p>
      </dgm:t>
    </dgm:pt>
    <dgm:pt modelId="{ABAA7B72-4BBE-0A4B-8F83-335161641A9A}" type="pres">
      <dgm:prSet presAssocID="{58CD10B3-8BF0-834B-80E6-72D65EBB41BE}" presName="Name0" presStyleCnt="0">
        <dgm:presLayoutVars>
          <dgm:dir/>
          <dgm:resizeHandles val="exact"/>
        </dgm:presLayoutVars>
      </dgm:prSet>
      <dgm:spPr/>
    </dgm:pt>
    <dgm:pt modelId="{EBE2B66D-75FC-F740-B1D6-F2AF95FFB8E6}" type="pres">
      <dgm:prSet presAssocID="{4355559D-3096-2441-B19E-F2ED3C49F9C1}" presName="node" presStyleLbl="node1" presStyleIdx="0" presStyleCnt="4">
        <dgm:presLayoutVars>
          <dgm:bulletEnabled val="1"/>
        </dgm:presLayoutVars>
      </dgm:prSet>
      <dgm:spPr/>
      <dgm:t>
        <a:bodyPr/>
        <a:lstStyle/>
        <a:p>
          <a:endParaRPr lang="en-US"/>
        </a:p>
      </dgm:t>
    </dgm:pt>
    <dgm:pt modelId="{4A296A3C-AEAD-9E48-B321-D02438435520}" type="pres">
      <dgm:prSet presAssocID="{9186E342-706C-F84C-A9B6-997FE62B8554}" presName="sibTrans" presStyleLbl="sibTrans2D1" presStyleIdx="0" presStyleCnt="3"/>
      <dgm:spPr/>
    </dgm:pt>
    <dgm:pt modelId="{EA12DD18-5054-AE4B-A451-5AF01BEDD200}" type="pres">
      <dgm:prSet presAssocID="{9186E342-706C-F84C-A9B6-997FE62B8554}" presName="connectorText" presStyleLbl="sibTrans2D1" presStyleIdx="0" presStyleCnt="3"/>
      <dgm:spPr/>
    </dgm:pt>
    <dgm:pt modelId="{33C0FB07-CC25-744F-A945-56367076925A}" type="pres">
      <dgm:prSet presAssocID="{B4762CED-626F-534E-BC67-6C6EA693EC54}" presName="node" presStyleLbl="node1" presStyleIdx="1" presStyleCnt="4">
        <dgm:presLayoutVars>
          <dgm:bulletEnabled val="1"/>
        </dgm:presLayoutVars>
      </dgm:prSet>
      <dgm:spPr>
        <a:prstGeom prst="rect">
          <a:avLst/>
        </a:prstGeom>
      </dgm:spPr>
      <dgm:t>
        <a:bodyPr/>
        <a:lstStyle/>
        <a:p>
          <a:endParaRPr lang="en-US"/>
        </a:p>
      </dgm:t>
    </dgm:pt>
    <dgm:pt modelId="{043203E9-68AA-5A45-95B5-7E6CE8676566}" type="pres">
      <dgm:prSet presAssocID="{A314F595-35F8-A445-81C2-EFCADFEFD494}" presName="sibTrans" presStyleLbl="sibTrans2D1" presStyleIdx="1" presStyleCnt="3"/>
      <dgm:spPr/>
    </dgm:pt>
    <dgm:pt modelId="{8F084E68-4DCA-5743-A575-30A05BC827F6}" type="pres">
      <dgm:prSet presAssocID="{A314F595-35F8-A445-81C2-EFCADFEFD494}" presName="connectorText" presStyleLbl="sibTrans2D1" presStyleIdx="1" presStyleCnt="3"/>
      <dgm:spPr/>
    </dgm:pt>
    <dgm:pt modelId="{BAC563B1-1690-534F-A261-EA24D4DFFF6F}" type="pres">
      <dgm:prSet presAssocID="{7425F2CA-B901-D041-8199-676BAC031838}" presName="node" presStyleLbl="node1" presStyleIdx="2" presStyleCnt="4">
        <dgm:presLayoutVars>
          <dgm:bulletEnabled val="1"/>
        </dgm:presLayoutVars>
      </dgm:prSet>
      <dgm:spPr/>
      <dgm:t>
        <a:bodyPr/>
        <a:lstStyle/>
        <a:p>
          <a:endParaRPr lang="en-US"/>
        </a:p>
      </dgm:t>
    </dgm:pt>
    <dgm:pt modelId="{929B0D30-AD9C-4845-910F-EC54EA96745A}" type="pres">
      <dgm:prSet presAssocID="{DACB13F3-EFE1-BE49-932E-0C1DED44CBC6}" presName="sibTrans" presStyleLbl="sibTrans2D1" presStyleIdx="2" presStyleCnt="3"/>
      <dgm:spPr/>
    </dgm:pt>
    <dgm:pt modelId="{870F4217-2EC0-AC44-9A91-84D7B8AD971F}" type="pres">
      <dgm:prSet presAssocID="{DACB13F3-EFE1-BE49-932E-0C1DED44CBC6}" presName="connectorText" presStyleLbl="sibTrans2D1" presStyleIdx="2" presStyleCnt="3"/>
      <dgm:spPr/>
    </dgm:pt>
    <dgm:pt modelId="{8431A503-3519-7544-A9F9-DB22A42E0B93}" type="pres">
      <dgm:prSet presAssocID="{C2BB9A24-636A-AA41-92A0-67BF67E5B00C}" presName="node" presStyleLbl="node1" presStyleIdx="3" presStyleCnt="4">
        <dgm:presLayoutVars>
          <dgm:bulletEnabled val="1"/>
        </dgm:presLayoutVars>
      </dgm:prSet>
      <dgm:spPr/>
      <dgm:t>
        <a:bodyPr/>
        <a:lstStyle/>
        <a:p>
          <a:endParaRPr lang="en-US"/>
        </a:p>
      </dgm:t>
    </dgm:pt>
  </dgm:ptLst>
  <dgm:cxnLst>
    <dgm:cxn modelId="{FB9334D0-BF85-AF4A-84C6-DB945F562D94}" type="presOf" srcId="{A314F595-35F8-A445-81C2-EFCADFEFD494}" destId="{043203E9-68AA-5A45-95B5-7E6CE8676566}" srcOrd="0" destOrd="0" presId="urn:microsoft.com/office/officeart/2005/8/layout/process1"/>
    <dgm:cxn modelId="{31ADBE74-72F7-154D-8377-B7CFDBA62147}" srcId="{58CD10B3-8BF0-834B-80E6-72D65EBB41BE}" destId="{7425F2CA-B901-D041-8199-676BAC031838}" srcOrd="2" destOrd="0" parTransId="{A5A8EA26-45AE-0F44-A5E5-E74E1B704FDC}" sibTransId="{DACB13F3-EFE1-BE49-932E-0C1DED44CBC6}"/>
    <dgm:cxn modelId="{51BCBD57-B242-EE4B-B54D-BA8F71A92762}" type="presOf" srcId="{7425F2CA-B901-D041-8199-676BAC031838}" destId="{BAC563B1-1690-534F-A261-EA24D4DFFF6F}" srcOrd="0" destOrd="0" presId="urn:microsoft.com/office/officeart/2005/8/layout/process1"/>
    <dgm:cxn modelId="{E5A187B1-0B91-6040-A4FB-08BA6653BD59}" type="presOf" srcId="{58CD10B3-8BF0-834B-80E6-72D65EBB41BE}" destId="{ABAA7B72-4BBE-0A4B-8F83-335161641A9A}" srcOrd="0" destOrd="0" presId="urn:microsoft.com/office/officeart/2005/8/layout/process1"/>
    <dgm:cxn modelId="{DE77C323-EDED-A94B-90DE-89CE4EEFB90C}" type="presOf" srcId="{A314F595-35F8-A445-81C2-EFCADFEFD494}" destId="{8F084E68-4DCA-5743-A575-30A05BC827F6}" srcOrd="1" destOrd="0" presId="urn:microsoft.com/office/officeart/2005/8/layout/process1"/>
    <dgm:cxn modelId="{F603F93F-51A4-674B-9B3F-46A2763B34E4}" type="presOf" srcId="{C2BB9A24-636A-AA41-92A0-67BF67E5B00C}" destId="{8431A503-3519-7544-A9F9-DB22A42E0B93}" srcOrd="0" destOrd="0" presId="urn:microsoft.com/office/officeart/2005/8/layout/process1"/>
    <dgm:cxn modelId="{895D642E-5757-D148-8868-71E0954BDBDE}" srcId="{58CD10B3-8BF0-834B-80E6-72D65EBB41BE}" destId="{4355559D-3096-2441-B19E-F2ED3C49F9C1}" srcOrd="0" destOrd="0" parTransId="{7456E11A-26E8-A04F-B84D-498406B94DB7}" sibTransId="{9186E342-706C-F84C-A9B6-997FE62B8554}"/>
    <dgm:cxn modelId="{D4CFBBA3-0B6F-384F-BB15-C599E3CFDE84}" srcId="{58CD10B3-8BF0-834B-80E6-72D65EBB41BE}" destId="{C2BB9A24-636A-AA41-92A0-67BF67E5B00C}" srcOrd="3" destOrd="0" parTransId="{67CA832C-2347-314D-AB09-765433B51D69}" sibTransId="{577C5068-9950-7842-98A7-8DF2AF20EC58}"/>
    <dgm:cxn modelId="{BBFD5751-9860-8149-B0CD-9AB2858CF3AB}" type="presOf" srcId="{4355559D-3096-2441-B19E-F2ED3C49F9C1}" destId="{EBE2B66D-75FC-F740-B1D6-F2AF95FFB8E6}" srcOrd="0" destOrd="0" presId="urn:microsoft.com/office/officeart/2005/8/layout/process1"/>
    <dgm:cxn modelId="{05BDFCE2-158F-134F-AF17-8F4A88C2CD7E}" type="presOf" srcId="{9186E342-706C-F84C-A9B6-997FE62B8554}" destId="{EA12DD18-5054-AE4B-A451-5AF01BEDD200}" srcOrd="1" destOrd="0" presId="urn:microsoft.com/office/officeart/2005/8/layout/process1"/>
    <dgm:cxn modelId="{9A12746B-3AE0-2546-9849-4CF5EDA7957F}" srcId="{58CD10B3-8BF0-834B-80E6-72D65EBB41BE}" destId="{B4762CED-626F-534E-BC67-6C6EA693EC54}" srcOrd="1" destOrd="0" parTransId="{3EF770AB-CBF9-FD41-9145-1A911973A699}" sibTransId="{A314F595-35F8-A445-81C2-EFCADFEFD494}"/>
    <dgm:cxn modelId="{DFE8527C-A732-8B4D-82C4-802AF670B63F}" type="presOf" srcId="{DACB13F3-EFE1-BE49-932E-0C1DED44CBC6}" destId="{929B0D30-AD9C-4845-910F-EC54EA96745A}" srcOrd="0" destOrd="0" presId="urn:microsoft.com/office/officeart/2005/8/layout/process1"/>
    <dgm:cxn modelId="{3C03AA2C-50B5-924A-A04F-E7F3E2EC1AB4}" type="presOf" srcId="{9186E342-706C-F84C-A9B6-997FE62B8554}" destId="{4A296A3C-AEAD-9E48-B321-D02438435520}" srcOrd="0" destOrd="0" presId="urn:microsoft.com/office/officeart/2005/8/layout/process1"/>
    <dgm:cxn modelId="{BA74B61D-2922-A743-A86C-9E9A12BFF695}" type="presOf" srcId="{B4762CED-626F-534E-BC67-6C6EA693EC54}" destId="{33C0FB07-CC25-744F-A945-56367076925A}" srcOrd="0" destOrd="0" presId="urn:microsoft.com/office/officeart/2005/8/layout/process1"/>
    <dgm:cxn modelId="{C02FDB69-DBC7-0A4E-852A-2CB97C246707}" type="presOf" srcId="{DACB13F3-EFE1-BE49-932E-0C1DED44CBC6}" destId="{870F4217-2EC0-AC44-9A91-84D7B8AD971F}" srcOrd="1" destOrd="0" presId="urn:microsoft.com/office/officeart/2005/8/layout/process1"/>
    <dgm:cxn modelId="{514F0C4E-E12E-1940-947C-FFBBA7510B8D}" type="presParOf" srcId="{ABAA7B72-4BBE-0A4B-8F83-335161641A9A}" destId="{EBE2B66D-75FC-F740-B1D6-F2AF95FFB8E6}" srcOrd="0" destOrd="0" presId="urn:microsoft.com/office/officeart/2005/8/layout/process1"/>
    <dgm:cxn modelId="{CF469C5F-971E-3144-A5F8-A7003C9A1370}" type="presParOf" srcId="{ABAA7B72-4BBE-0A4B-8F83-335161641A9A}" destId="{4A296A3C-AEAD-9E48-B321-D02438435520}" srcOrd="1" destOrd="0" presId="urn:microsoft.com/office/officeart/2005/8/layout/process1"/>
    <dgm:cxn modelId="{712D6EBE-4CB1-A34D-BEAF-86BFF1CEF03E}" type="presParOf" srcId="{4A296A3C-AEAD-9E48-B321-D02438435520}" destId="{EA12DD18-5054-AE4B-A451-5AF01BEDD200}" srcOrd="0" destOrd="0" presId="urn:microsoft.com/office/officeart/2005/8/layout/process1"/>
    <dgm:cxn modelId="{DFD3F9A6-43B0-6943-B361-40F207B80423}" type="presParOf" srcId="{ABAA7B72-4BBE-0A4B-8F83-335161641A9A}" destId="{33C0FB07-CC25-744F-A945-56367076925A}" srcOrd="2" destOrd="0" presId="urn:microsoft.com/office/officeart/2005/8/layout/process1"/>
    <dgm:cxn modelId="{1DF5B601-F5AA-E643-B1E4-9A2F6B02D11E}" type="presParOf" srcId="{ABAA7B72-4BBE-0A4B-8F83-335161641A9A}" destId="{043203E9-68AA-5A45-95B5-7E6CE8676566}" srcOrd="3" destOrd="0" presId="urn:microsoft.com/office/officeart/2005/8/layout/process1"/>
    <dgm:cxn modelId="{47462294-55D3-D541-A422-6F654BCC606E}" type="presParOf" srcId="{043203E9-68AA-5A45-95B5-7E6CE8676566}" destId="{8F084E68-4DCA-5743-A575-30A05BC827F6}" srcOrd="0" destOrd="0" presId="urn:microsoft.com/office/officeart/2005/8/layout/process1"/>
    <dgm:cxn modelId="{261C06D4-48EA-4043-9D8C-35EA66204C3F}" type="presParOf" srcId="{ABAA7B72-4BBE-0A4B-8F83-335161641A9A}" destId="{BAC563B1-1690-534F-A261-EA24D4DFFF6F}" srcOrd="4" destOrd="0" presId="urn:microsoft.com/office/officeart/2005/8/layout/process1"/>
    <dgm:cxn modelId="{3B5B4E60-94BA-8C40-AD89-B4F0020081B6}" type="presParOf" srcId="{ABAA7B72-4BBE-0A4B-8F83-335161641A9A}" destId="{929B0D30-AD9C-4845-910F-EC54EA96745A}" srcOrd="5" destOrd="0" presId="urn:microsoft.com/office/officeart/2005/8/layout/process1"/>
    <dgm:cxn modelId="{8C7A958A-6ACA-3745-A700-022F78F2927A}" type="presParOf" srcId="{929B0D30-AD9C-4845-910F-EC54EA96745A}" destId="{870F4217-2EC0-AC44-9A91-84D7B8AD971F}" srcOrd="0" destOrd="0" presId="urn:microsoft.com/office/officeart/2005/8/layout/process1"/>
    <dgm:cxn modelId="{81EACA2A-CCA1-784A-A02E-7010DB35BE47}" type="presParOf" srcId="{ABAA7B72-4BBE-0A4B-8F83-335161641A9A}" destId="{8431A503-3519-7544-A9F9-DB22A42E0B9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2B66D-75FC-F740-B1D6-F2AF95FFB8E6}">
      <dsp:nvSpPr>
        <dsp:cNvPr id="0" name=""/>
        <dsp:cNvSpPr/>
      </dsp:nvSpPr>
      <dsp:spPr>
        <a:xfrm>
          <a:off x="3616" y="1788614"/>
          <a:ext cx="1581224" cy="948734"/>
        </a:xfrm>
        <a:prstGeom prst="roundRect">
          <a:avLst>
            <a:gd name="adj" fmla="val 10000"/>
          </a:avLst>
        </a:prstGeom>
        <a:no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head</a:t>
          </a:r>
          <a:endParaRPr lang="en-US" sz="3900" kern="1200" dirty="0"/>
        </a:p>
      </dsp:txBody>
      <dsp:txXfrm>
        <a:off x="31403" y="1816401"/>
        <a:ext cx="1525650" cy="893160"/>
      </dsp:txXfrm>
    </dsp:sp>
    <dsp:sp modelId="{4A296A3C-AEAD-9E48-B321-D02438435520}">
      <dsp:nvSpPr>
        <dsp:cNvPr id="0" name=""/>
        <dsp:cNvSpPr/>
      </dsp:nvSpPr>
      <dsp:spPr>
        <a:xfrm>
          <a:off x="1742963" y="2066909"/>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2963" y="2145338"/>
        <a:ext cx="234653" cy="235285"/>
      </dsp:txXfrm>
    </dsp:sp>
    <dsp:sp modelId="{33C0FB07-CC25-744F-A945-56367076925A}">
      <dsp:nvSpPr>
        <dsp:cNvPr id="0" name=""/>
        <dsp:cNvSpPr/>
      </dsp:nvSpPr>
      <dsp:spPr>
        <a:xfrm>
          <a:off x="2217330" y="1788614"/>
          <a:ext cx="1581224" cy="948734"/>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data</a:t>
          </a:r>
          <a:endParaRPr lang="en-US" sz="3900" kern="1200" dirty="0"/>
        </a:p>
      </dsp:txBody>
      <dsp:txXfrm>
        <a:off x="2217330" y="1788614"/>
        <a:ext cx="1581224" cy="948734"/>
      </dsp:txXfrm>
    </dsp:sp>
    <dsp:sp modelId="{043203E9-68AA-5A45-95B5-7E6CE8676566}">
      <dsp:nvSpPr>
        <dsp:cNvPr id="0" name=""/>
        <dsp:cNvSpPr/>
      </dsp:nvSpPr>
      <dsp:spPr>
        <a:xfrm>
          <a:off x="3956677" y="2066909"/>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956677" y="2145338"/>
        <a:ext cx="234653" cy="235285"/>
      </dsp:txXfrm>
    </dsp:sp>
    <dsp:sp modelId="{BAC563B1-1690-534F-A261-EA24D4DFFF6F}">
      <dsp:nvSpPr>
        <dsp:cNvPr id="0" name=""/>
        <dsp:cNvSpPr/>
      </dsp:nvSpPr>
      <dsp:spPr>
        <a:xfrm>
          <a:off x="4431044" y="1788614"/>
          <a:ext cx="1581224" cy="94873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data</a:t>
          </a:r>
          <a:endParaRPr lang="en-US" sz="3900" kern="1200" dirty="0"/>
        </a:p>
      </dsp:txBody>
      <dsp:txXfrm>
        <a:off x="4458831" y="1816401"/>
        <a:ext cx="1525650" cy="893160"/>
      </dsp:txXfrm>
    </dsp:sp>
    <dsp:sp modelId="{929B0D30-AD9C-4845-910F-EC54EA96745A}">
      <dsp:nvSpPr>
        <dsp:cNvPr id="0" name=""/>
        <dsp:cNvSpPr/>
      </dsp:nvSpPr>
      <dsp:spPr>
        <a:xfrm>
          <a:off x="6170391" y="2066909"/>
          <a:ext cx="335219" cy="39214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170391" y="2145338"/>
        <a:ext cx="234653" cy="235285"/>
      </dsp:txXfrm>
    </dsp:sp>
    <dsp:sp modelId="{8431A503-3519-7544-A9F9-DB22A42E0B93}">
      <dsp:nvSpPr>
        <dsp:cNvPr id="0" name=""/>
        <dsp:cNvSpPr/>
      </dsp:nvSpPr>
      <dsp:spPr>
        <a:xfrm>
          <a:off x="6644759" y="1788614"/>
          <a:ext cx="1581224" cy="948734"/>
        </a:xfrm>
        <a:prstGeom prst="roundRect">
          <a:avLst>
            <a:gd name="adj" fmla="val 10000"/>
          </a:avLst>
        </a:prstGeom>
        <a:no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None</a:t>
          </a:r>
          <a:endParaRPr lang="en-US" sz="3900" kern="1200" dirty="0"/>
        </a:p>
      </dsp:txBody>
      <dsp:txXfrm>
        <a:off x="6672546" y="1816401"/>
        <a:ext cx="1525650" cy="8931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D9D42A-2489-9F40-AAF7-EE842D25F47D}" type="datetimeFigureOut">
              <a:rPr lang="en-US" smtClean="0"/>
              <a:t>11/12/17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11AF8-8ED3-614B-9D8C-B1AFEC134926}" type="slidenum">
              <a:rPr lang="en-US" smtClean="0"/>
              <a:t>‹#›</a:t>
            </a:fld>
            <a:endParaRPr lang="en-US"/>
          </a:p>
        </p:txBody>
      </p:sp>
    </p:spTree>
    <p:extLst>
      <p:ext uri="{BB962C8B-B14F-4D97-AF65-F5344CB8AC3E}">
        <p14:creationId xmlns:p14="http://schemas.microsoft.com/office/powerpoint/2010/main" val="4293502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 in python</a:t>
            </a:r>
          </a:p>
          <a:p>
            <a:endParaRPr lang="en-US" dirty="0" smtClean="0"/>
          </a:p>
          <a:p>
            <a:r>
              <a:rPr lang="en-US" dirty="0" smtClean="0"/>
              <a:t>Visual</a:t>
            </a:r>
            <a:r>
              <a:rPr lang="en-US" baseline="0" dirty="0" smtClean="0"/>
              <a:t> from </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3</a:t>
            </a:fld>
            <a:endParaRPr lang="en-US"/>
          </a:p>
        </p:txBody>
      </p:sp>
    </p:spTree>
    <p:extLst>
      <p:ext uri="{BB962C8B-B14F-4D97-AF65-F5344CB8AC3E}">
        <p14:creationId xmlns:p14="http://schemas.microsoft.com/office/powerpoint/2010/main" val="2827864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Self.head</a:t>
            </a:r>
            <a:r>
              <a:rPr lang="en-US" dirty="0" smtClean="0"/>
              <a:t>=node() #after</a:t>
            </a:r>
            <a:r>
              <a:rPr lang="en-US" baseline="0" dirty="0" smtClean="0"/>
              <a:t> you create the node class</a:t>
            </a:r>
          </a:p>
          <a:p>
            <a:endParaRPr lang="en-US" baseline="0" dirty="0" smtClean="0"/>
          </a:p>
          <a:p>
            <a:endParaRPr lang="en-US" baseline="0" dirty="0" smtClean="0"/>
          </a:p>
          <a:p>
            <a:r>
              <a:rPr lang="en-US" sz="1200" kern="1200" dirty="0" smtClean="0">
                <a:solidFill>
                  <a:schemeClr val="tx1"/>
                </a:solidFill>
                <a:latin typeface="+mn-lt"/>
                <a:ea typeface="+mn-ea"/>
                <a:cs typeface="+mn-cs"/>
              </a:rPr>
              <a:t>class node: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def</a:t>
            </a:r>
            <a:r>
              <a:rPr lang="en-US" sz="1200" kern="1200" dirty="0" smtClean="0">
                <a:solidFill>
                  <a:schemeClr val="tx1"/>
                </a:solidFill>
                <a:latin typeface="+mn-lt"/>
                <a:ea typeface="+mn-ea"/>
                <a:cs typeface="+mn-cs"/>
              </a:rPr>
              <a:t> __</a:t>
            </a:r>
            <a:r>
              <a:rPr lang="en-US" sz="1200" kern="1200" dirty="0" err="1" smtClean="0">
                <a:solidFill>
                  <a:schemeClr val="tx1"/>
                </a:solidFill>
                <a:latin typeface="+mn-lt"/>
                <a:ea typeface="+mn-ea"/>
                <a:cs typeface="+mn-cs"/>
              </a:rPr>
              <a:t>init</a:t>
            </a:r>
            <a:r>
              <a:rPr lang="en-US" sz="1200" kern="1200" dirty="0" smtClean="0">
                <a:solidFill>
                  <a:schemeClr val="tx1"/>
                </a:solidFill>
                <a:latin typeface="+mn-lt"/>
                <a:ea typeface="+mn-ea"/>
                <a:cs typeface="+mn-cs"/>
              </a:rPr>
              <a:t>__(</a:t>
            </a:r>
            <a:r>
              <a:rPr lang="en-US" sz="1200" kern="1200" dirty="0" err="1" smtClean="0">
                <a:solidFill>
                  <a:schemeClr val="tx1"/>
                </a:solidFill>
                <a:latin typeface="+mn-lt"/>
                <a:ea typeface="+mn-ea"/>
                <a:cs typeface="+mn-cs"/>
              </a:rPr>
              <a:t>self,data</a:t>
            </a:r>
            <a:r>
              <a:rPr lang="en-US" sz="1200" kern="1200" dirty="0" smtClean="0">
                <a:solidFill>
                  <a:schemeClr val="tx1"/>
                </a:solidFill>
                <a:latin typeface="+mn-lt"/>
                <a:ea typeface="+mn-ea"/>
                <a:cs typeface="+mn-cs"/>
              </a:rPr>
              <a:t>=None):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self.data</a:t>
            </a:r>
            <a:r>
              <a:rPr lang="en-US" sz="1200" kern="1200" dirty="0" smtClean="0">
                <a:solidFill>
                  <a:schemeClr val="tx1"/>
                </a:solidFill>
                <a:latin typeface="+mn-lt"/>
                <a:ea typeface="+mn-ea"/>
                <a:cs typeface="+mn-cs"/>
              </a:rPr>
              <a:t>=data</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self.next</a:t>
            </a:r>
            <a:r>
              <a:rPr lang="en-US" sz="1200" kern="1200" dirty="0" smtClean="0">
                <a:solidFill>
                  <a:schemeClr val="tx1"/>
                </a:solidFill>
                <a:latin typeface="+mn-lt"/>
                <a:ea typeface="+mn-ea"/>
                <a:cs typeface="+mn-cs"/>
              </a:rPr>
              <a:t>=None</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4</a:t>
            </a:fld>
            <a:endParaRPr lang="en-US"/>
          </a:p>
        </p:txBody>
      </p:sp>
    </p:spTree>
    <p:extLst>
      <p:ext uri="{BB962C8B-B14F-4D97-AF65-F5344CB8AC3E}">
        <p14:creationId xmlns:p14="http://schemas.microsoft.com/office/powerpoint/2010/main" val="118638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 in python</a:t>
            </a:r>
          </a:p>
          <a:p>
            <a:endParaRPr lang="en-US" dirty="0" smtClean="0"/>
          </a:p>
          <a:p>
            <a:r>
              <a:rPr lang="en-US" dirty="0" smtClean="0"/>
              <a:t>Visual</a:t>
            </a:r>
            <a:r>
              <a:rPr lang="en-US" baseline="0" dirty="0" smtClean="0"/>
              <a:t> from </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5</a:t>
            </a:fld>
            <a:endParaRPr lang="en-US"/>
          </a:p>
        </p:txBody>
      </p:sp>
    </p:spTree>
    <p:extLst>
      <p:ext uri="{BB962C8B-B14F-4D97-AF65-F5344CB8AC3E}">
        <p14:creationId xmlns:p14="http://schemas.microsoft.com/office/powerpoint/2010/main" val="2827864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 in python</a:t>
            </a:r>
          </a:p>
          <a:p>
            <a:endParaRPr lang="en-US" dirty="0" smtClean="0"/>
          </a:p>
          <a:p>
            <a:r>
              <a:rPr lang="en-US" dirty="0" smtClean="0"/>
              <a:t>Visual</a:t>
            </a:r>
            <a:r>
              <a:rPr lang="en-US" baseline="0" dirty="0" smtClean="0"/>
              <a:t> from </a:t>
            </a:r>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6</a:t>
            </a:fld>
            <a:endParaRPr lang="en-US"/>
          </a:p>
        </p:txBody>
      </p:sp>
    </p:spTree>
    <p:extLst>
      <p:ext uri="{BB962C8B-B14F-4D97-AF65-F5344CB8AC3E}">
        <p14:creationId xmlns:p14="http://schemas.microsoft.com/office/powerpoint/2010/main" val="2827864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11AF8-8ED3-614B-9D8C-B1AFEC134926}" type="slidenum">
              <a:rPr lang="en-US" smtClean="0"/>
              <a:t>25</a:t>
            </a:fld>
            <a:endParaRPr lang="en-US"/>
          </a:p>
        </p:txBody>
      </p:sp>
    </p:spTree>
    <p:extLst>
      <p:ext uri="{BB962C8B-B14F-4D97-AF65-F5344CB8AC3E}">
        <p14:creationId xmlns:p14="http://schemas.microsoft.com/office/powerpoint/2010/main" val="373270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11/10/17</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11/10/17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11/10/17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11/10/17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11/10/17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11/10/17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11/10/17</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11/10/17</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11/10/17</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11/10/17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11/10/17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11/10/17</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hyperlink" Target="https://www.safaribooksonline.com/library/view/python-data-structures/9781786467355/" TargetMode="External"/><Relationship Id="rId4" Type="http://schemas.openxmlformats.org/officeDocument/2006/relationships/hyperlink" Target="https://www.safaribooksonline.com/library/publisher/packt-publishing/" TargetMode="External"/><Relationship Id="rId5" Type="http://schemas.openxmlformats.org/officeDocument/2006/relationships/hyperlink" Target="https://www.youtube.com/watch?v=JlMyYuY1aXU"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Python and Single Linked Lists</a:t>
            </a:r>
            <a:endParaRPr lang="en-US" dirty="0"/>
          </a:p>
        </p:txBody>
      </p:sp>
      <p:sp>
        <p:nvSpPr>
          <p:cNvPr id="3" name="Subtitle 2"/>
          <p:cNvSpPr>
            <a:spLocks noGrp="1"/>
          </p:cNvSpPr>
          <p:nvPr>
            <p:ph type="subTitle" idx="1"/>
          </p:nvPr>
        </p:nvSpPr>
        <p:spPr/>
        <p:txBody>
          <a:bodyPr/>
          <a:lstStyle/>
          <a:p>
            <a:r>
              <a:rPr lang="en-US" dirty="0" smtClean="0"/>
              <a:t>November 17, 2017 Rosa Esquivel</a:t>
            </a:r>
          </a:p>
          <a:p>
            <a:r>
              <a:rPr lang="en-US" dirty="0" smtClean="0"/>
              <a:t>City College of San Francisco</a:t>
            </a:r>
            <a:endParaRPr lang="en-US" dirty="0"/>
          </a:p>
        </p:txBody>
      </p:sp>
    </p:spTree>
    <p:extLst>
      <p:ext uri="{BB962C8B-B14F-4D97-AF65-F5344CB8AC3E}">
        <p14:creationId xmlns:p14="http://schemas.microsoft.com/office/powerpoint/2010/main" val="2593049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en-US" dirty="0"/>
          </a:p>
        </p:txBody>
      </p:sp>
      <p:sp>
        <p:nvSpPr>
          <p:cNvPr id="3" name="Content Placeholder 2"/>
          <p:cNvSpPr>
            <a:spLocks noGrp="1"/>
          </p:cNvSpPr>
          <p:nvPr>
            <p:ph idx="1"/>
          </p:nvPr>
        </p:nvSpPr>
        <p:spPr/>
        <p:txBody>
          <a:bodyPr/>
          <a:lstStyle/>
          <a:p>
            <a:r>
              <a:rPr lang="en-US" dirty="0"/>
              <a:t>A singly linked list is a list with only one pointer between two successive nodes. </a:t>
            </a:r>
            <a:endParaRPr lang="en-US" dirty="0" smtClean="0"/>
          </a:p>
          <a:p>
            <a:r>
              <a:rPr lang="en-US" dirty="0" smtClean="0"/>
              <a:t>It </a:t>
            </a:r>
            <a:r>
              <a:rPr lang="en-US" dirty="0"/>
              <a:t>can only be traversed in a single direction, </a:t>
            </a:r>
            <a:endParaRPr lang="en-US" dirty="0" smtClean="0"/>
          </a:p>
          <a:p>
            <a:r>
              <a:rPr lang="en-US" dirty="0" smtClean="0"/>
              <a:t>that </a:t>
            </a:r>
            <a:r>
              <a:rPr lang="en-US" dirty="0"/>
              <a:t>is, you can go from the first node in the list to the last node, </a:t>
            </a:r>
            <a:endParaRPr lang="en-US" dirty="0" smtClean="0"/>
          </a:p>
          <a:p>
            <a:r>
              <a:rPr lang="en-US" dirty="0" smtClean="0"/>
              <a:t>you </a:t>
            </a:r>
            <a:r>
              <a:rPr lang="en-US" dirty="0"/>
              <a:t>cannot move from the last node to the first node</a:t>
            </a:r>
            <a:endParaRPr lang="en-US" dirty="0"/>
          </a:p>
        </p:txBody>
      </p:sp>
    </p:spTree>
    <p:extLst>
      <p:ext uri="{BB962C8B-B14F-4D97-AF65-F5344CB8AC3E}">
        <p14:creationId xmlns:p14="http://schemas.microsoft.com/office/powerpoint/2010/main" val="736832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node class</a:t>
            </a:r>
            <a:endParaRPr lang="en-US" dirty="0"/>
          </a:p>
        </p:txBody>
      </p:sp>
      <p:sp>
        <p:nvSpPr>
          <p:cNvPr id="3" name="Content Placeholder 2"/>
          <p:cNvSpPr>
            <a:spLocks noGrp="1"/>
          </p:cNvSpPr>
          <p:nvPr>
            <p:ph idx="1"/>
          </p:nvPr>
        </p:nvSpPr>
        <p:spPr/>
        <p:txBody>
          <a:bodyPr>
            <a:normAutofit/>
          </a:bodyPr>
          <a:lstStyle/>
          <a:p>
            <a:r>
              <a:rPr lang="en-US" dirty="0"/>
              <a:t> </a:t>
            </a:r>
            <a:endParaRPr lang="en-US" dirty="0" smtClean="0"/>
          </a:p>
          <a:p>
            <a:r>
              <a:rPr lang="en-US" dirty="0" smtClean="0"/>
              <a:t>class </a:t>
            </a:r>
            <a:r>
              <a:rPr lang="en-US" dirty="0"/>
              <a:t>Node: </a:t>
            </a:r>
          </a:p>
          <a:p>
            <a:r>
              <a:rPr lang="en-US" dirty="0"/>
              <a:t>        </a:t>
            </a:r>
            <a:r>
              <a:rPr lang="en-US" dirty="0" err="1"/>
              <a:t>def</a:t>
            </a:r>
            <a:r>
              <a:rPr lang="en-US" dirty="0"/>
              <a:t> __</a:t>
            </a:r>
            <a:r>
              <a:rPr lang="en-US" dirty="0" err="1"/>
              <a:t>init</a:t>
            </a:r>
            <a:r>
              <a:rPr lang="en-US" dirty="0"/>
              <a:t>__(self, data=None): </a:t>
            </a:r>
          </a:p>
          <a:p>
            <a:r>
              <a:rPr lang="en-US" dirty="0"/>
              <a:t>            </a:t>
            </a:r>
            <a:r>
              <a:rPr lang="en-US" dirty="0" err="1"/>
              <a:t>self.data</a:t>
            </a:r>
            <a:r>
              <a:rPr lang="en-US" dirty="0"/>
              <a:t> = data </a:t>
            </a:r>
          </a:p>
          <a:p>
            <a:r>
              <a:rPr lang="en-US" dirty="0"/>
              <a:t>            </a:t>
            </a:r>
            <a:r>
              <a:rPr lang="en-US" dirty="0" err="1"/>
              <a:t>self.next</a:t>
            </a:r>
            <a:r>
              <a:rPr lang="en-US" dirty="0"/>
              <a:t> = None </a:t>
            </a:r>
            <a:endParaRPr lang="en-US" dirty="0" smtClean="0"/>
          </a:p>
        </p:txBody>
      </p:sp>
    </p:spTree>
    <p:extLst>
      <p:ext uri="{BB962C8B-B14F-4D97-AF65-F5344CB8AC3E}">
        <p14:creationId xmlns:p14="http://schemas.microsoft.com/office/powerpoint/2010/main" val="4527480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 operation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 </a:t>
            </a:r>
            <a:r>
              <a:rPr lang="en-US" dirty="0"/>
              <a:t>class </a:t>
            </a:r>
            <a:r>
              <a:rPr lang="en-US" dirty="0" err="1"/>
              <a:t>linked_list</a:t>
            </a:r>
            <a:r>
              <a:rPr lang="en-US" dirty="0"/>
              <a:t>:    </a:t>
            </a:r>
            <a:r>
              <a:rPr lang="en-US" dirty="0" err="1"/>
              <a:t>def</a:t>
            </a:r>
            <a:r>
              <a:rPr lang="en-US" dirty="0"/>
              <a:t> __</a:t>
            </a:r>
            <a:r>
              <a:rPr lang="en-US" dirty="0" err="1"/>
              <a:t>init</a:t>
            </a:r>
            <a:r>
              <a:rPr lang="en-US" dirty="0"/>
              <a:t>__(self):        </a:t>
            </a:r>
            <a:r>
              <a:rPr lang="en-US" dirty="0" err="1"/>
              <a:t>self.head</a:t>
            </a:r>
            <a:r>
              <a:rPr lang="en-US" dirty="0"/>
              <a:t>=node()     #head node is just a named element to access list                    </a:t>
            </a:r>
            <a:r>
              <a:rPr lang="en-US" dirty="0" err="1"/>
              <a:t>def</a:t>
            </a:r>
            <a:r>
              <a:rPr lang="en-US" dirty="0"/>
              <a:t> append(</a:t>
            </a:r>
            <a:r>
              <a:rPr lang="en-US" dirty="0" err="1"/>
              <a:t>self,data</a:t>
            </a:r>
            <a:r>
              <a:rPr lang="en-US" dirty="0"/>
              <a:t>):      #add a new node to linked list        </a:t>
            </a:r>
            <a:r>
              <a:rPr lang="en-US" dirty="0" err="1"/>
              <a:t>new_node</a:t>
            </a:r>
            <a:r>
              <a:rPr lang="en-US" dirty="0"/>
              <a:t>=node(data)     #create a new node        cur=</a:t>
            </a:r>
            <a:r>
              <a:rPr lang="en-US" dirty="0" err="1"/>
              <a:t>self.head</a:t>
            </a:r>
            <a:r>
              <a:rPr lang="en-US" dirty="0"/>
              <a:t>           #start on left        while </a:t>
            </a:r>
            <a:r>
              <a:rPr lang="en-US" dirty="0" err="1"/>
              <a:t>cur.next</a:t>
            </a:r>
            <a:r>
              <a:rPr lang="en-US" dirty="0"/>
              <a:t>!=None:             cur=</a:t>
            </a:r>
            <a:r>
              <a:rPr lang="en-US" dirty="0" err="1"/>
              <a:t>cur.next</a:t>
            </a:r>
            <a:r>
              <a:rPr lang="en-US" dirty="0"/>
              <a:t>        </a:t>
            </a:r>
            <a:r>
              <a:rPr lang="en-US" dirty="0" err="1"/>
              <a:t>cur.next</a:t>
            </a:r>
            <a:r>
              <a:rPr lang="en-US" dirty="0"/>
              <a:t>=</a:t>
            </a:r>
            <a:r>
              <a:rPr lang="en-US" dirty="0" err="1"/>
              <a:t>new_node</a:t>
            </a:r>
            <a:r>
              <a:rPr lang="en-US" dirty="0"/>
              <a:t>            </a:t>
            </a:r>
            <a:r>
              <a:rPr lang="en-US" dirty="0" err="1"/>
              <a:t>def</a:t>
            </a:r>
            <a:r>
              <a:rPr lang="en-US" dirty="0"/>
              <a:t> length(self):       #only pass instance of linked list        cur=</a:t>
            </a:r>
            <a:r>
              <a:rPr lang="en-US" dirty="0" err="1"/>
              <a:t>self.head</a:t>
            </a:r>
            <a:r>
              <a:rPr lang="en-US" dirty="0"/>
              <a:t>        total=0        while </a:t>
            </a:r>
            <a:r>
              <a:rPr lang="en-US" dirty="0" err="1"/>
              <a:t>cur.next</a:t>
            </a:r>
            <a:r>
              <a:rPr lang="en-US" dirty="0"/>
              <a:t>!=None:            total+=1            cur=</a:t>
            </a:r>
            <a:r>
              <a:rPr lang="en-US" dirty="0" err="1"/>
              <a:t>cur.next</a:t>
            </a:r>
            <a:r>
              <a:rPr lang="en-US" dirty="0"/>
              <a:t>        return total        </a:t>
            </a:r>
            <a:r>
              <a:rPr lang="en-US" dirty="0" err="1"/>
              <a:t>def</a:t>
            </a:r>
            <a:r>
              <a:rPr lang="en-US" dirty="0"/>
              <a:t> display(self):        </a:t>
            </a:r>
            <a:r>
              <a:rPr lang="en-US" dirty="0" err="1"/>
              <a:t>elems</a:t>
            </a:r>
            <a:r>
              <a:rPr lang="en-US" dirty="0"/>
              <a:t>=[]    # this is a regular list with nothing for now        </a:t>
            </a:r>
            <a:r>
              <a:rPr lang="en-US" dirty="0" err="1"/>
              <a:t>cur_node</a:t>
            </a:r>
            <a:r>
              <a:rPr lang="en-US" dirty="0"/>
              <a:t>=</a:t>
            </a:r>
            <a:r>
              <a:rPr lang="en-US" dirty="0" err="1"/>
              <a:t>self.head</a:t>
            </a:r>
            <a:r>
              <a:rPr lang="en-US" dirty="0"/>
              <a:t>        while </a:t>
            </a:r>
            <a:r>
              <a:rPr lang="en-US" dirty="0" err="1"/>
              <a:t>cur_node.next</a:t>
            </a:r>
            <a:r>
              <a:rPr lang="en-US" dirty="0"/>
              <a:t>!=None:            </a:t>
            </a:r>
            <a:r>
              <a:rPr lang="en-US" dirty="0" err="1"/>
              <a:t>cur_node</a:t>
            </a:r>
            <a:r>
              <a:rPr lang="en-US" dirty="0"/>
              <a:t>=</a:t>
            </a:r>
            <a:r>
              <a:rPr lang="en-US" dirty="0" err="1"/>
              <a:t>cur_node.next</a:t>
            </a:r>
            <a:r>
              <a:rPr lang="en-US" dirty="0"/>
              <a:t>            </a:t>
            </a:r>
            <a:r>
              <a:rPr lang="en-US" dirty="0" err="1"/>
              <a:t>elems.append</a:t>
            </a:r>
            <a:r>
              <a:rPr lang="en-US" dirty="0"/>
              <a:t>(</a:t>
            </a:r>
            <a:r>
              <a:rPr lang="en-US" dirty="0" err="1"/>
              <a:t>cur_node.data</a:t>
            </a:r>
            <a:r>
              <a:rPr lang="en-US" dirty="0"/>
              <a:t>)        print(</a:t>
            </a:r>
            <a:r>
              <a:rPr lang="en-US" dirty="0" err="1"/>
              <a:t>elems</a:t>
            </a:r>
            <a:r>
              <a:rPr lang="en-US" dirty="0"/>
              <a:t>)            </a:t>
            </a:r>
            <a:r>
              <a:rPr lang="en-US" dirty="0" err="1"/>
              <a:t>def</a:t>
            </a:r>
            <a:r>
              <a:rPr lang="en-US" dirty="0"/>
              <a:t> get(</a:t>
            </a:r>
            <a:r>
              <a:rPr lang="en-US" dirty="0" err="1"/>
              <a:t>self,index</a:t>
            </a:r>
            <a:r>
              <a:rPr lang="en-US" dirty="0"/>
              <a:t>):        if index&gt;=</a:t>
            </a:r>
            <a:r>
              <a:rPr lang="en-US" dirty="0" err="1"/>
              <a:t>self.length</a:t>
            </a:r>
            <a:r>
              <a:rPr lang="en-US" dirty="0"/>
              <a:t>():            print("ERROR: Get index not in array!")            return None        </a:t>
            </a:r>
            <a:r>
              <a:rPr lang="en-US" dirty="0" err="1"/>
              <a:t>cur_idx</a:t>
            </a:r>
            <a:r>
              <a:rPr lang="en-US" dirty="0"/>
              <a:t>=0        </a:t>
            </a:r>
            <a:r>
              <a:rPr lang="en-US" dirty="0" err="1"/>
              <a:t>cur_node</a:t>
            </a:r>
            <a:r>
              <a:rPr lang="en-US" dirty="0"/>
              <a:t>=</a:t>
            </a:r>
            <a:r>
              <a:rPr lang="en-US" dirty="0" err="1"/>
              <a:t>self.head</a:t>
            </a:r>
            <a:r>
              <a:rPr lang="en-US" dirty="0"/>
              <a:t>        while True:            </a:t>
            </a:r>
            <a:r>
              <a:rPr lang="en-US" dirty="0" err="1"/>
              <a:t>cur_node</a:t>
            </a:r>
            <a:r>
              <a:rPr lang="en-US" dirty="0"/>
              <a:t>=</a:t>
            </a:r>
            <a:r>
              <a:rPr lang="en-US" dirty="0" err="1"/>
              <a:t>cur_node.next</a:t>
            </a:r>
            <a:r>
              <a:rPr lang="en-US" dirty="0"/>
              <a:t>            if </a:t>
            </a:r>
            <a:r>
              <a:rPr lang="en-US" dirty="0" err="1"/>
              <a:t>cur_idx</a:t>
            </a:r>
            <a:r>
              <a:rPr lang="en-US" dirty="0"/>
              <a:t>==index:                return </a:t>
            </a:r>
            <a:r>
              <a:rPr lang="en-US" dirty="0" err="1"/>
              <a:t>cur_node.data</a:t>
            </a:r>
            <a:r>
              <a:rPr lang="en-US" dirty="0"/>
              <a:t>            </a:t>
            </a:r>
            <a:r>
              <a:rPr lang="en-US" dirty="0" err="1"/>
              <a:t>cur_idx</a:t>
            </a:r>
            <a:r>
              <a:rPr lang="en-US" dirty="0"/>
              <a:t>+=1               </a:t>
            </a:r>
            <a:r>
              <a:rPr lang="en-US" dirty="0" err="1"/>
              <a:t>def</a:t>
            </a:r>
            <a:r>
              <a:rPr lang="en-US" dirty="0"/>
              <a:t> erase(</a:t>
            </a:r>
            <a:r>
              <a:rPr lang="en-US" dirty="0" err="1"/>
              <a:t>self,index</a:t>
            </a:r>
            <a:r>
              <a:rPr lang="en-US" dirty="0"/>
              <a:t>):        if index&gt;=</a:t>
            </a:r>
            <a:r>
              <a:rPr lang="en-US" dirty="0" err="1"/>
              <a:t>self.length</a:t>
            </a:r>
            <a:r>
              <a:rPr lang="en-US" dirty="0"/>
              <a:t>():            print("Error: 'Index out of error")            return        </a:t>
            </a:r>
            <a:r>
              <a:rPr lang="en-US" dirty="0" err="1"/>
              <a:t>cur_idx</a:t>
            </a:r>
            <a:r>
              <a:rPr lang="en-US" dirty="0"/>
              <a:t>=0        </a:t>
            </a:r>
            <a:r>
              <a:rPr lang="en-US" dirty="0" err="1"/>
              <a:t>cur_node</a:t>
            </a:r>
            <a:r>
              <a:rPr lang="en-US" dirty="0"/>
              <a:t>=</a:t>
            </a:r>
            <a:r>
              <a:rPr lang="en-US" dirty="0" err="1"/>
              <a:t>self.head</a:t>
            </a:r>
            <a:r>
              <a:rPr lang="en-US" dirty="0"/>
              <a:t>        while True:            </a:t>
            </a:r>
            <a:r>
              <a:rPr lang="en-US" dirty="0" err="1"/>
              <a:t>last_node</a:t>
            </a:r>
            <a:r>
              <a:rPr lang="en-US" dirty="0"/>
              <a:t>=</a:t>
            </a:r>
            <a:r>
              <a:rPr lang="en-US" dirty="0" err="1"/>
              <a:t>cur_node</a:t>
            </a:r>
            <a:r>
              <a:rPr lang="en-US" dirty="0"/>
              <a:t>            </a:t>
            </a:r>
            <a:r>
              <a:rPr lang="en-US" dirty="0" err="1"/>
              <a:t>cur_node</a:t>
            </a:r>
            <a:r>
              <a:rPr lang="en-US" dirty="0"/>
              <a:t>=</a:t>
            </a:r>
            <a:r>
              <a:rPr lang="en-US" dirty="0" err="1"/>
              <a:t>cur_node.next</a:t>
            </a:r>
            <a:r>
              <a:rPr lang="en-US" dirty="0"/>
              <a:t>#            </a:t>
            </a:r>
            <a:r>
              <a:rPr lang="en-US" dirty="0" err="1"/>
              <a:t>cur_node</a:t>
            </a:r>
            <a:r>
              <a:rPr lang="en-US" dirty="0"/>
              <a:t>=</a:t>
            </a:r>
            <a:r>
              <a:rPr lang="en-US" dirty="0" err="1"/>
              <a:t>cur_node.next</a:t>
            </a:r>
            <a:r>
              <a:rPr lang="en-US" dirty="0"/>
              <a:t>            if </a:t>
            </a:r>
            <a:r>
              <a:rPr lang="en-US" dirty="0" err="1"/>
              <a:t>cur_idx</a:t>
            </a:r>
            <a:r>
              <a:rPr lang="en-US" dirty="0"/>
              <a:t>==index:                </a:t>
            </a:r>
            <a:r>
              <a:rPr lang="en-US" dirty="0" err="1"/>
              <a:t>last_node.next</a:t>
            </a:r>
            <a:r>
              <a:rPr lang="en-US" dirty="0"/>
              <a:t>=</a:t>
            </a:r>
            <a:r>
              <a:rPr lang="en-US" dirty="0" err="1"/>
              <a:t>cur_node.next</a:t>
            </a:r>
            <a:r>
              <a:rPr lang="en-US" dirty="0"/>
              <a:t>                return            </a:t>
            </a:r>
            <a:r>
              <a:rPr lang="en-US" dirty="0" err="1"/>
              <a:t>cur_idx</a:t>
            </a:r>
            <a:r>
              <a:rPr lang="en-US" dirty="0"/>
              <a:t>+=1            </a:t>
            </a:r>
            <a:r>
              <a:rPr lang="en-US" dirty="0" err="1"/>
              <a:t>def</a:t>
            </a:r>
            <a:r>
              <a:rPr lang="en-US" dirty="0"/>
              <a:t> display1(self):        elems1=[]    # this is a regular list with nothing for now        cur=</a:t>
            </a:r>
            <a:r>
              <a:rPr lang="en-US" dirty="0" err="1"/>
              <a:t>self.head</a:t>
            </a:r>
            <a:r>
              <a:rPr lang="en-US" dirty="0"/>
              <a:t>        while </a:t>
            </a:r>
            <a:r>
              <a:rPr lang="en-US" dirty="0" err="1"/>
              <a:t>cur.next</a:t>
            </a:r>
            <a:r>
              <a:rPr lang="en-US" dirty="0"/>
              <a:t>!=None:            cur=</a:t>
            </a:r>
            <a:r>
              <a:rPr lang="en-US" dirty="0" err="1"/>
              <a:t>cur.next</a:t>
            </a:r>
            <a:r>
              <a:rPr lang="en-US" dirty="0"/>
              <a:t>            elems1.append(</a:t>
            </a:r>
            <a:r>
              <a:rPr lang="en-US" dirty="0" err="1"/>
              <a:t>cur.data</a:t>
            </a:r>
            <a:r>
              <a:rPr lang="en-US" dirty="0"/>
              <a:t>)        print(elems1)</a:t>
            </a:r>
          </a:p>
        </p:txBody>
      </p:sp>
    </p:spTree>
    <p:extLst>
      <p:ext uri="{BB962C8B-B14F-4D97-AF65-F5344CB8AC3E}">
        <p14:creationId xmlns:p14="http://schemas.microsoft.com/office/powerpoint/2010/main" val="20701316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size of list</a:t>
            </a:r>
            <a:endParaRPr lang="en-US" dirty="0"/>
          </a:p>
        </p:txBody>
      </p:sp>
      <p:sp>
        <p:nvSpPr>
          <p:cNvPr id="3" name="Content Placeholder 2"/>
          <p:cNvSpPr>
            <a:spLocks noGrp="1"/>
          </p:cNvSpPr>
          <p:nvPr>
            <p:ph idx="1"/>
          </p:nvPr>
        </p:nvSpPr>
        <p:spPr/>
        <p:txBody>
          <a:bodyPr/>
          <a:lstStyle/>
          <a:p>
            <a:r>
              <a:rPr lang="en-US" dirty="0"/>
              <a:t> </a:t>
            </a:r>
            <a:r>
              <a:rPr lang="en-US" dirty="0" err="1"/>
              <a:t>def</a:t>
            </a:r>
            <a:r>
              <a:rPr lang="en-US" dirty="0"/>
              <a:t> length(self):       #only pass instance of linked list        cur=</a:t>
            </a:r>
            <a:r>
              <a:rPr lang="en-US" dirty="0" err="1"/>
              <a:t>self.head</a:t>
            </a:r>
            <a:r>
              <a:rPr lang="en-US" dirty="0"/>
              <a:t>        total=0        while </a:t>
            </a:r>
            <a:r>
              <a:rPr lang="en-US" dirty="0" err="1"/>
              <a:t>cur.next</a:t>
            </a:r>
            <a:r>
              <a:rPr lang="en-US" dirty="0"/>
              <a:t>!=None:            total+=1            cur=</a:t>
            </a:r>
            <a:r>
              <a:rPr lang="en-US" dirty="0" err="1"/>
              <a:t>cur.next</a:t>
            </a:r>
            <a:endParaRPr lang="en-US" dirty="0"/>
          </a:p>
        </p:txBody>
      </p:sp>
    </p:spTree>
    <p:extLst>
      <p:ext uri="{BB962C8B-B14F-4D97-AF65-F5344CB8AC3E}">
        <p14:creationId xmlns:p14="http://schemas.microsoft.com/office/powerpoint/2010/main" val="17121778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We would like to be able to get the size of the list by counting the number of nodes. One way we could do this is by traversing the entire list and increasing a counter as we go along</a:t>
            </a:r>
            <a:r>
              <a:rPr lang="en-US" dirty="0" smtClean="0"/>
              <a:t>:</a:t>
            </a:r>
          </a:p>
          <a:p>
            <a:r>
              <a:rPr lang="en-US" dirty="0" smtClean="0"/>
              <a:t>This </a:t>
            </a:r>
            <a:r>
              <a:rPr lang="en-US" dirty="0"/>
              <a:t>works, but list traversal is potentially an expensive operation that we should avoid when we can. So instead, we shall opt for another rewrite of the method. We add a size member to the </a:t>
            </a:r>
            <a:r>
              <a:rPr lang="en-US" dirty="0" err="1"/>
              <a:t>SinglyLinkedList</a:t>
            </a:r>
            <a:r>
              <a:rPr lang="en-US" dirty="0"/>
              <a:t> class, initializing it to 0 in the constructor. Then we increment size by one in the append method:</a:t>
            </a:r>
            <a:endParaRPr lang="en-US" dirty="0" smtClean="0"/>
          </a:p>
          <a:p>
            <a:r>
              <a:rPr lang="en-US" dirty="0" smtClean="0"/>
              <a:t>Because </a:t>
            </a:r>
            <a:r>
              <a:rPr lang="en-US" dirty="0"/>
              <a:t>we are now only reading the size attribute of the node object, and not using a loop to count the number of nodes in the list, we get to reduce the worst case running time from </a:t>
            </a:r>
            <a:r>
              <a:rPr lang="en-US" b="1" dirty="0"/>
              <a:t>O</a:t>
            </a:r>
            <a:r>
              <a:rPr lang="en-US" dirty="0"/>
              <a:t>(n) to </a:t>
            </a:r>
            <a:r>
              <a:rPr lang="en-US" b="1" dirty="0"/>
              <a:t>O</a:t>
            </a:r>
            <a:r>
              <a:rPr lang="en-US" dirty="0"/>
              <a:t>(1).</a:t>
            </a:r>
            <a:endParaRPr lang="en-US" dirty="0"/>
          </a:p>
        </p:txBody>
      </p:sp>
    </p:spTree>
    <p:extLst>
      <p:ext uri="{BB962C8B-B14F-4D97-AF65-F5344CB8AC3E}">
        <p14:creationId xmlns:p14="http://schemas.microsoft.com/office/powerpoint/2010/main" val="8700221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0100"/>
            <a:ext cx="8229600" cy="1600200"/>
          </a:xfrm>
        </p:spPr>
        <p:txBody>
          <a:bodyPr/>
          <a:lstStyle/>
          <a:p>
            <a:r>
              <a:rPr lang="en-US" dirty="0" smtClean="0"/>
              <a:t>Comparing</a:t>
            </a:r>
            <a:endParaRPr lang="en-US" dirty="0"/>
          </a:p>
        </p:txBody>
      </p:sp>
      <p:sp>
        <p:nvSpPr>
          <p:cNvPr id="3" name="Content Placeholder 2"/>
          <p:cNvSpPr>
            <a:spLocks noGrp="1"/>
          </p:cNvSpPr>
          <p:nvPr>
            <p:ph idx="1"/>
          </p:nvPr>
        </p:nvSpPr>
        <p:spPr>
          <a:xfrm>
            <a:off x="457200" y="2976347"/>
            <a:ext cx="8229600" cy="3149816"/>
          </a:xfrm>
        </p:spPr>
        <p:txBody>
          <a:bodyPr/>
          <a:lstStyle/>
          <a:p>
            <a:r>
              <a:rPr lang="en-US" dirty="0"/>
              <a:t>A list is clearly a separate concept from a node</a:t>
            </a:r>
            <a:r>
              <a:rPr lang="en-US" dirty="0" smtClean="0"/>
              <a:t>.</a:t>
            </a:r>
          </a:p>
          <a:p>
            <a:r>
              <a:rPr lang="en-US" dirty="0" smtClean="0"/>
              <a:t> </a:t>
            </a:r>
            <a:r>
              <a:rPr lang="en-US" dirty="0"/>
              <a:t>So we start by creating a very simple class to hold our list. We will start with a constructor that holds a reference to the very first node in the list. Since this list is initially empty, we will start by setting this reference to None:</a:t>
            </a:r>
          </a:p>
        </p:txBody>
      </p:sp>
    </p:spTree>
    <p:extLst>
      <p:ext uri="{BB962C8B-B14F-4D97-AF65-F5344CB8AC3E}">
        <p14:creationId xmlns:p14="http://schemas.microsoft.com/office/powerpoint/2010/main" val="4766212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en-US" dirty="0"/>
          </a:p>
        </p:txBody>
      </p:sp>
      <p:sp>
        <p:nvSpPr>
          <p:cNvPr id="3" name="Content Placeholder 2"/>
          <p:cNvSpPr>
            <a:spLocks noGrp="1"/>
          </p:cNvSpPr>
          <p:nvPr>
            <p:ph idx="1"/>
          </p:nvPr>
        </p:nvSpPr>
        <p:spPr/>
        <p:txBody>
          <a:bodyPr/>
          <a:lstStyle/>
          <a:p>
            <a:r>
              <a:rPr lang="en-US" dirty="0"/>
              <a:t> class Node: </a:t>
            </a:r>
          </a:p>
          <a:p>
            <a:r>
              <a:rPr lang="en-US" dirty="0"/>
              <a:t>        </a:t>
            </a:r>
            <a:r>
              <a:rPr lang="en-US" dirty="0" err="1"/>
              <a:t>def</a:t>
            </a:r>
            <a:r>
              <a:rPr lang="en-US" dirty="0"/>
              <a:t> __</a:t>
            </a:r>
            <a:r>
              <a:rPr lang="en-US" dirty="0" err="1"/>
              <a:t>init</a:t>
            </a:r>
            <a:r>
              <a:rPr lang="en-US" dirty="0"/>
              <a:t>__(self, data=None): </a:t>
            </a:r>
          </a:p>
          <a:p>
            <a:r>
              <a:rPr lang="en-US" dirty="0"/>
              <a:t>            </a:t>
            </a:r>
            <a:r>
              <a:rPr lang="en-US" dirty="0" err="1"/>
              <a:t>self.data</a:t>
            </a:r>
            <a:r>
              <a:rPr lang="en-US" dirty="0"/>
              <a:t> = data </a:t>
            </a:r>
          </a:p>
          <a:p>
            <a:r>
              <a:rPr lang="en-US" dirty="0"/>
              <a:t>            </a:t>
            </a:r>
            <a:r>
              <a:rPr lang="en-US" dirty="0" err="1"/>
              <a:t>self.next</a:t>
            </a:r>
            <a:r>
              <a:rPr lang="en-US" dirty="0"/>
              <a:t> = None </a:t>
            </a:r>
            <a:endParaRPr lang="en-US" dirty="0" smtClean="0"/>
          </a:p>
          <a:p>
            <a:endParaRPr lang="en-US" dirty="0"/>
          </a:p>
          <a:p>
            <a:r>
              <a:rPr lang="en-US" dirty="0" smtClean="0"/>
              <a:t>To print self</a:t>
            </a:r>
          </a:p>
          <a:p>
            <a:r>
              <a:rPr lang="en-US" dirty="0" err="1"/>
              <a:t>def</a:t>
            </a:r>
            <a:r>
              <a:rPr lang="en-US" dirty="0"/>
              <a:t> __</a:t>
            </a:r>
            <a:r>
              <a:rPr lang="en-US" dirty="0" err="1"/>
              <a:t>str</a:t>
            </a:r>
            <a:r>
              <a:rPr lang="en-US" dirty="0"/>
              <a:t>__(self): </a:t>
            </a:r>
          </a:p>
          <a:p>
            <a:r>
              <a:rPr lang="is-IS" dirty="0"/>
              <a:t>        return str(data) </a:t>
            </a:r>
            <a:endParaRPr lang="en-US" dirty="0"/>
          </a:p>
        </p:txBody>
      </p:sp>
    </p:spTree>
    <p:extLst>
      <p:ext uri="{BB962C8B-B14F-4D97-AF65-F5344CB8AC3E}">
        <p14:creationId xmlns:p14="http://schemas.microsoft.com/office/powerpoint/2010/main" val="42501300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lstStyle/>
          <a:p>
            <a:r>
              <a:rPr lang="en-US" dirty="0" smtClean="0"/>
              <a:t>Pointers </a:t>
            </a:r>
          </a:p>
          <a:p>
            <a:r>
              <a:rPr lang="en-US" dirty="0" smtClean="0"/>
              <a:t>nodes</a:t>
            </a:r>
            <a:endParaRPr lang="en-US" dirty="0"/>
          </a:p>
        </p:txBody>
      </p:sp>
    </p:spTree>
    <p:extLst>
      <p:ext uri="{BB962C8B-B14F-4D97-AF65-F5344CB8AC3E}">
        <p14:creationId xmlns:p14="http://schemas.microsoft.com/office/powerpoint/2010/main" val="18671327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linked lists</a:t>
            </a:r>
            <a:endParaRPr lang="en-US" dirty="0"/>
          </a:p>
        </p:txBody>
      </p:sp>
      <p:sp>
        <p:nvSpPr>
          <p:cNvPr id="3" name="Content Placeholder 2"/>
          <p:cNvSpPr>
            <a:spLocks noGrp="1"/>
          </p:cNvSpPr>
          <p:nvPr>
            <p:ph idx="1"/>
          </p:nvPr>
        </p:nvSpPr>
        <p:spPr/>
        <p:txBody>
          <a:bodyPr/>
          <a:lstStyle/>
          <a:p>
            <a:r>
              <a:rPr lang="en-US" dirty="0" smtClean="0"/>
              <a:t>Singly</a:t>
            </a:r>
          </a:p>
          <a:p>
            <a:r>
              <a:rPr lang="en-US" dirty="0" smtClean="0"/>
              <a:t>Doubly </a:t>
            </a:r>
          </a:p>
          <a:p>
            <a:r>
              <a:rPr lang="en-US" dirty="0" smtClean="0"/>
              <a:t>Circular </a:t>
            </a:r>
            <a:endParaRPr lang="en-US" dirty="0"/>
          </a:p>
        </p:txBody>
      </p:sp>
    </p:spTree>
    <p:extLst>
      <p:ext uri="{BB962C8B-B14F-4D97-AF65-F5344CB8AC3E}">
        <p14:creationId xmlns:p14="http://schemas.microsoft.com/office/powerpoint/2010/main" val="12851815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en-US" dirty="0"/>
          </a:p>
        </p:txBody>
      </p:sp>
      <p:sp>
        <p:nvSpPr>
          <p:cNvPr id="3" name="Content Placeholder 2"/>
          <p:cNvSpPr>
            <a:spLocks noGrp="1"/>
          </p:cNvSpPr>
          <p:nvPr>
            <p:ph idx="1"/>
          </p:nvPr>
        </p:nvSpPr>
        <p:spPr/>
        <p:txBody>
          <a:bodyPr/>
          <a:lstStyle/>
          <a:p>
            <a:r>
              <a:rPr lang="en-US" dirty="0" smtClean="0"/>
              <a:t>One point between two successive nodes</a:t>
            </a:r>
            <a:endParaRPr lang="en-US" dirty="0"/>
          </a:p>
        </p:txBody>
      </p:sp>
    </p:spTree>
    <p:extLst>
      <p:ext uri="{BB962C8B-B14F-4D97-AF65-F5344CB8AC3E}">
        <p14:creationId xmlns:p14="http://schemas.microsoft.com/office/powerpoint/2010/main" val="42459130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for Linked Lists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smtClean="0"/>
              <a:t>What is a Linked List?</a:t>
            </a:r>
          </a:p>
          <a:p>
            <a:pPr marL="800100" lvl="1" indent="-342900">
              <a:buFont typeface="+mj-lt"/>
              <a:buAutoNum type="alphaUcPeriod"/>
            </a:pPr>
            <a:r>
              <a:rPr lang="en-US" dirty="0" smtClean="0"/>
              <a:t>Nodes</a:t>
            </a:r>
          </a:p>
          <a:p>
            <a:pPr marL="1257300" lvl="2" indent="-342900">
              <a:buFont typeface="+mj-lt"/>
              <a:buAutoNum type="arabicPeriod"/>
            </a:pPr>
            <a:r>
              <a:rPr lang="en-US" dirty="0" smtClean="0"/>
              <a:t>Data</a:t>
            </a:r>
          </a:p>
          <a:p>
            <a:pPr marL="1257300" lvl="2" indent="-342900">
              <a:buFont typeface="+mj-lt"/>
              <a:buAutoNum type="arabicPeriod"/>
            </a:pPr>
            <a:r>
              <a:rPr lang="en-US" dirty="0" smtClean="0"/>
              <a:t>Pointers</a:t>
            </a:r>
          </a:p>
          <a:p>
            <a:pPr marL="800100" lvl="1" indent="-342900">
              <a:buFont typeface="+mj-lt"/>
              <a:buAutoNum type="alphaUcPeriod"/>
            </a:pPr>
            <a:r>
              <a:rPr lang="en-US" dirty="0" smtClean="0"/>
              <a:t>Head</a:t>
            </a:r>
          </a:p>
          <a:p>
            <a:pPr marL="800100" lvl="1" indent="-342900">
              <a:buFont typeface="+mj-lt"/>
              <a:buAutoNum type="alphaUcPeriod"/>
            </a:pPr>
            <a:r>
              <a:rPr lang="en-US" dirty="0" smtClean="0"/>
              <a:t>None</a:t>
            </a:r>
          </a:p>
          <a:p>
            <a:pPr marL="457200" indent="-457200">
              <a:buFont typeface="+mj-lt"/>
              <a:buAutoNum type="arabicPeriod"/>
            </a:pPr>
            <a:r>
              <a:rPr lang="en-US" dirty="0" smtClean="0"/>
              <a:t>Singly Linked Lists</a:t>
            </a:r>
          </a:p>
          <a:p>
            <a:pPr marL="457200" indent="-457200">
              <a:buFont typeface="+mj-lt"/>
              <a:buAutoNum type="arabicPeriod"/>
            </a:pPr>
            <a:r>
              <a:rPr lang="en-US" dirty="0" smtClean="0"/>
              <a:t>Python Coding</a:t>
            </a:r>
          </a:p>
          <a:p>
            <a:pPr marL="800100" lvl="1" indent="-342900">
              <a:buFont typeface="+mj-lt"/>
              <a:buAutoNum type="alphaUcPeriod"/>
            </a:pPr>
            <a:r>
              <a:rPr lang="en-US" dirty="0" smtClean="0"/>
              <a:t>Define the Node Class</a:t>
            </a:r>
          </a:p>
          <a:p>
            <a:pPr marL="800100" lvl="1" indent="-342900">
              <a:buFont typeface="+mj-lt"/>
              <a:buAutoNum type="alphaUcPeriod"/>
            </a:pPr>
            <a:r>
              <a:rPr lang="en-US" dirty="0" smtClean="0"/>
              <a:t>Linked List Object</a:t>
            </a:r>
          </a:p>
          <a:p>
            <a:pPr marL="1257300" lvl="2" indent="-342900">
              <a:buFont typeface="+mj-lt"/>
              <a:buAutoNum type="arabicPeriod"/>
            </a:pPr>
            <a:r>
              <a:rPr lang="en-US" dirty="0" smtClean="0"/>
              <a:t>Define the head</a:t>
            </a:r>
          </a:p>
          <a:p>
            <a:pPr marL="1257300" lvl="2" indent="-342900">
              <a:buFont typeface="+mj-lt"/>
              <a:buAutoNum type="arabicPeriod"/>
            </a:pPr>
            <a:r>
              <a:rPr lang="en-US" dirty="0" smtClean="0"/>
              <a:t>Last node is (Next) is set to None</a:t>
            </a:r>
          </a:p>
          <a:p>
            <a:pPr marL="800100" lvl="1" indent="-342900">
              <a:buFont typeface="+mj-lt"/>
              <a:buAutoNum type="alphaUcPeriod"/>
            </a:pPr>
            <a:r>
              <a:rPr lang="en-US" dirty="0" smtClean="0"/>
              <a:t>Append()</a:t>
            </a:r>
          </a:p>
          <a:p>
            <a:pPr marL="800100" lvl="1" indent="-342900">
              <a:buFont typeface="+mj-lt"/>
              <a:buAutoNum type="alphaUcPeriod"/>
            </a:pPr>
            <a:r>
              <a:rPr lang="en-US" dirty="0" smtClean="0"/>
              <a:t>Get()</a:t>
            </a:r>
          </a:p>
          <a:p>
            <a:pPr marL="800100" lvl="1" indent="-342900">
              <a:buFont typeface="+mj-lt"/>
              <a:buAutoNum type="alphaUcPeriod"/>
            </a:pPr>
            <a:r>
              <a:rPr lang="en-US" dirty="0" smtClean="0"/>
              <a:t>Display()</a:t>
            </a:r>
          </a:p>
          <a:p>
            <a:pPr marL="800100" lvl="1" indent="-342900">
              <a:buFont typeface="+mj-lt"/>
              <a:buAutoNum type="alphaUcPeriod"/>
            </a:pPr>
            <a:r>
              <a:rPr lang="en-US" dirty="0" smtClean="0"/>
              <a:t>Length()</a:t>
            </a:r>
          </a:p>
          <a:p>
            <a:pPr marL="800100" lvl="1" indent="-342900">
              <a:buFont typeface="+mj-lt"/>
              <a:buAutoNum type="alphaUcPeriod"/>
            </a:pPr>
            <a:r>
              <a:rPr lang="en-US" dirty="0" smtClean="0"/>
              <a:t>Remove()</a:t>
            </a:r>
          </a:p>
        </p:txBody>
      </p:sp>
    </p:spTree>
    <p:extLst>
      <p:ext uri="{BB962C8B-B14F-4D97-AF65-F5344CB8AC3E}">
        <p14:creationId xmlns:p14="http://schemas.microsoft.com/office/powerpoint/2010/main" val="9382778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Java</a:t>
            </a:r>
          </a:p>
          <a:p>
            <a:r>
              <a:rPr lang="en-US" dirty="0" smtClean="0"/>
              <a:t>C/C++</a:t>
            </a:r>
            <a:endParaRPr lang="en-US" dirty="0"/>
          </a:p>
        </p:txBody>
      </p:sp>
    </p:spTree>
    <p:extLst>
      <p:ext uri="{BB962C8B-B14F-4D97-AF65-F5344CB8AC3E}">
        <p14:creationId xmlns:p14="http://schemas.microsoft.com/office/powerpoint/2010/main" val="41887793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Lists and Pointers</a:t>
            </a:r>
            <a:endParaRPr lang="en-US" dirty="0"/>
          </a:p>
        </p:txBody>
      </p:sp>
      <p:sp>
        <p:nvSpPr>
          <p:cNvPr id="3" name="Content Placeholder 2"/>
          <p:cNvSpPr>
            <a:spLocks noGrp="1"/>
          </p:cNvSpPr>
          <p:nvPr>
            <p:ph idx="1"/>
          </p:nvPr>
        </p:nvSpPr>
        <p:spPr/>
        <p:txBody>
          <a:bodyPr>
            <a:normAutofit fontScale="92500"/>
          </a:bodyPr>
          <a:lstStyle/>
          <a:p>
            <a:r>
              <a:rPr lang="en-US" dirty="0" smtClean="0"/>
              <a:t>Python's </a:t>
            </a:r>
            <a:r>
              <a:rPr lang="en-US" dirty="0"/>
              <a:t>list implementation is designed to be powerful and to encompass several different use cases. We are going to be a bit more strict in our definition of what a list is.</a:t>
            </a:r>
          </a:p>
          <a:p>
            <a:r>
              <a:rPr lang="en-US" dirty="0"/>
              <a:t>The concept of a node is very important to lists. We shall discuss them in this chapter, but this concept will, in different forms, come back throughout the rest of the book.</a:t>
            </a:r>
          </a:p>
          <a:p>
            <a:r>
              <a:rPr lang="en-US" dirty="0"/>
              <a:t>The focus of this chapter will be the following:</a:t>
            </a:r>
          </a:p>
          <a:p>
            <a:r>
              <a:rPr lang="en-US" dirty="0"/>
              <a:t>Understand pointers in Python</a:t>
            </a:r>
          </a:p>
          <a:p>
            <a:r>
              <a:rPr lang="en-US" dirty="0"/>
              <a:t>Treating the concept of nodes</a:t>
            </a:r>
          </a:p>
          <a:p>
            <a:r>
              <a:rPr lang="en-US" dirty="0"/>
              <a:t>Implementing singly, doubly, and circularly linked lists</a:t>
            </a:r>
            <a:endParaRPr lang="en-US" dirty="0"/>
          </a:p>
        </p:txBody>
      </p:sp>
    </p:spTree>
    <p:extLst>
      <p:ext uri="{BB962C8B-B14F-4D97-AF65-F5344CB8AC3E}">
        <p14:creationId xmlns:p14="http://schemas.microsoft.com/office/powerpoint/2010/main" val="3770072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Overview of data types and objects</a:t>
            </a:r>
          </a:p>
          <a:p>
            <a:r>
              <a:rPr lang="en-US" dirty="0"/>
              <a:t>Python contains 12 built-in data types. These include four numeric types (</a:t>
            </a:r>
            <a:r>
              <a:rPr lang="en-US" dirty="0" err="1"/>
              <a:t>int</a:t>
            </a:r>
            <a:r>
              <a:rPr lang="en-US" dirty="0"/>
              <a:t>, float, complex, </a:t>
            </a:r>
            <a:r>
              <a:rPr lang="en-US" dirty="0" err="1"/>
              <a:t>bool</a:t>
            </a:r>
            <a:r>
              <a:rPr lang="en-US" dirty="0"/>
              <a:t>), four sequence types (</a:t>
            </a:r>
            <a:r>
              <a:rPr lang="en-US" dirty="0" err="1"/>
              <a:t>str</a:t>
            </a:r>
            <a:r>
              <a:rPr lang="en-US" dirty="0"/>
              <a:t>, list, tuple, range), one mapping type (</a:t>
            </a:r>
            <a:r>
              <a:rPr lang="en-US" dirty="0" err="1"/>
              <a:t>dict</a:t>
            </a:r>
            <a:r>
              <a:rPr lang="en-US" dirty="0"/>
              <a:t>), and two set types. It is also possible to create user-defined objects such as functions or </a:t>
            </a:r>
            <a:r>
              <a:rPr lang="en-US" dirty="0" smtClean="0"/>
              <a:t>classes.</a:t>
            </a:r>
            <a:endParaRPr lang="en-US" dirty="0"/>
          </a:p>
          <a:p>
            <a:r>
              <a:rPr lang="en-US" dirty="0"/>
              <a:t>All data types in Python are </a:t>
            </a:r>
            <a:r>
              <a:rPr lang="en-US" b="1" dirty="0" smtClean="0"/>
              <a:t>objects</a:t>
            </a:r>
            <a:r>
              <a:rPr lang="en-US" dirty="0" smtClean="0"/>
              <a:t>, </a:t>
            </a:r>
            <a:r>
              <a:rPr lang="en-US" dirty="0"/>
              <a:t>including modules, classes, and functions, </a:t>
            </a:r>
            <a:r>
              <a:rPr lang="en-US" dirty="0" smtClean="0"/>
              <a:t>and literals </a:t>
            </a:r>
            <a:r>
              <a:rPr lang="en-US" dirty="0"/>
              <a:t>such as strings and </a:t>
            </a:r>
            <a:r>
              <a:rPr lang="en-US" dirty="0" smtClean="0"/>
              <a:t>integers.</a:t>
            </a:r>
          </a:p>
          <a:p>
            <a:r>
              <a:rPr lang="en-US" dirty="0" smtClean="0"/>
              <a:t>Each </a:t>
            </a:r>
            <a:r>
              <a:rPr lang="en-US" dirty="0"/>
              <a:t>object in Python has a </a:t>
            </a:r>
            <a:r>
              <a:rPr lang="en-US" b="1" dirty="0"/>
              <a:t>type</a:t>
            </a:r>
            <a:r>
              <a:rPr lang="en-US" dirty="0"/>
              <a:t>, a </a:t>
            </a:r>
            <a:r>
              <a:rPr lang="en-US" b="1" dirty="0"/>
              <a:t>value,</a:t>
            </a:r>
            <a:r>
              <a:rPr lang="en-US" dirty="0"/>
              <a:t> and an </a:t>
            </a:r>
            <a:r>
              <a:rPr lang="en-US" b="1" dirty="0"/>
              <a:t>identity</a:t>
            </a:r>
            <a:r>
              <a:rPr lang="en-US" dirty="0"/>
              <a:t>. When we write greet = "hello world" we are creating an instance of a string object with the value "hello world" and the identity of greet. The identity of an object acts as a pointer to the object's location in memory. The type of an object, also known as the object's class, describes the object's internal representation as well as the methods and operations it supports. </a:t>
            </a:r>
            <a:endParaRPr lang="en-US" dirty="0" smtClean="0"/>
          </a:p>
          <a:p>
            <a:r>
              <a:rPr lang="en-US" dirty="0" smtClean="0"/>
              <a:t>Once </a:t>
            </a:r>
            <a:r>
              <a:rPr lang="en-US" dirty="0"/>
              <a:t>an instance of an object is created, its identity and type cannot be changed.</a:t>
            </a:r>
            <a:endParaRPr lang="en-US" dirty="0"/>
          </a:p>
        </p:txBody>
      </p:sp>
    </p:spTree>
    <p:extLst>
      <p:ext uri="{BB962C8B-B14F-4D97-AF65-F5344CB8AC3E}">
        <p14:creationId xmlns:p14="http://schemas.microsoft.com/office/powerpoint/2010/main" val="2876532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Covering</a:t>
            </a:r>
            <a:endParaRPr lang="en-US" dirty="0"/>
          </a:p>
        </p:txBody>
      </p:sp>
      <p:sp>
        <p:nvSpPr>
          <p:cNvPr id="3" name="Content Placeholder 2"/>
          <p:cNvSpPr>
            <a:spLocks noGrp="1"/>
          </p:cNvSpPr>
          <p:nvPr>
            <p:ph idx="1"/>
          </p:nvPr>
        </p:nvSpPr>
        <p:spPr/>
        <p:txBody>
          <a:bodyPr/>
          <a:lstStyle/>
          <a:p>
            <a:r>
              <a:rPr lang="en-US" dirty="0" smtClean="0"/>
              <a:t>Doubly linked lists</a:t>
            </a:r>
          </a:p>
          <a:p>
            <a:r>
              <a:rPr lang="en-US" dirty="0" smtClean="0"/>
              <a:t>Circular linked lists</a:t>
            </a:r>
            <a:endParaRPr lang="en-US" dirty="0"/>
          </a:p>
        </p:txBody>
      </p:sp>
    </p:spTree>
    <p:extLst>
      <p:ext uri="{BB962C8B-B14F-4D97-AF65-F5344CB8AC3E}">
        <p14:creationId xmlns:p14="http://schemas.microsoft.com/office/powerpoint/2010/main" val="216110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Lists</a:t>
            </a:r>
            <a:endParaRPr lang="en-US" dirty="0"/>
          </a:p>
        </p:txBody>
      </p:sp>
      <p:pic>
        <p:nvPicPr>
          <p:cNvPr id="4" name="Content Placeholder 3"/>
          <p:cNvPicPr>
            <a:picLocks noGrp="1" noChangeAspect="1"/>
          </p:cNvPicPr>
          <p:nvPr>
            <p:ph idx="1"/>
          </p:nvPr>
        </p:nvPicPr>
        <p:blipFill>
          <a:blip r:embed="rId2"/>
          <a:srcRect t="-14778" b="-14778"/>
          <a:stretch>
            <a:fillRect/>
          </a:stretch>
        </p:blipFill>
        <p:spPr/>
      </p:pic>
    </p:spTree>
    <p:extLst>
      <p:ext uri="{BB962C8B-B14F-4D97-AF65-F5344CB8AC3E}">
        <p14:creationId xmlns:p14="http://schemas.microsoft.com/office/powerpoint/2010/main" val="32915058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r>
              <a:rPr lang="en-US" dirty="0">
                <a:hlinkClick r:id="rId3"/>
              </a:rPr>
              <a:t>Python Data Structures and Algorithms</a:t>
            </a:r>
          </a:p>
          <a:p>
            <a:r>
              <a:rPr lang="en-US" dirty="0"/>
              <a:t>by Benjamin </a:t>
            </a:r>
            <a:r>
              <a:rPr lang="en-US" dirty="0" err="1"/>
              <a:t>Baka</a:t>
            </a:r>
            <a:endParaRPr lang="en-US" dirty="0"/>
          </a:p>
          <a:p>
            <a:r>
              <a:rPr lang="en-US" i="1" dirty="0"/>
              <a:t>Published by Show publisher page link if publisher pages switch is on </a:t>
            </a:r>
            <a:r>
              <a:rPr lang="en-US" i="1" dirty="0">
                <a:hlinkClick r:id="rId4"/>
              </a:rPr>
              <a:t>Packt Publishing, </a:t>
            </a:r>
            <a:r>
              <a:rPr lang="en-US" i="1" dirty="0" smtClean="0">
                <a:hlinkClick r:id="rId4"/>
              </a:rPr>
              <a:t>2017</a:t>
            </a:r>
            <a:endParaRPr lang="en-US" i="1" dirty="0" smtClean="0"/>
          </a:p>
          <a:p>
            <a:r>
              <a:rPr lang="en-US" i="1" dirty="0" smtClean="0"/>
              <a:t>Faure, Brian: “</a:t>
            </a:r>
            <a:r>
              <a:rPr lang="en-US" dirty="0">
                <a:hlinkClick r:id="rId5"/>
              </a:rPr>
              <a:t>Python Data Structures #2: Linked </a:t>
            </a:r>
            <a:r>
              <a:rPr lang="en-US" dirty="0" smtClean="0">
                <a:hlinkClick r:id="rId5"/>
              </a:rPr>
              <a:t>List</a:t>
            </a:r>
            <a:r>
              <a:rPr lang="en-US" dirty="0" smtClean="0"/>
              <a:t>”, August 26, 2017, </a:t>
            </a:r>
            <a:r>
              <a:rPr lang="en-US" dirty="0" err="1" smtClean="0"/>
              <a:t>youtube</a:t>
            </a:r>
            <a:endParaRPr lang="en-US" dirty="0"/>
          </a:p>
        </p:txBody>
      </p:sp>
    </p:spTree>
    <p:extLst>
      <p:ext uri="{BB962C8B-B14F-4D97-AF65-F5344CB8AC3E}">
        <p14:creationId xmlns:p14="http://schemas.microsoft.com/office/powerpoint/2010/main" val="12255952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en-US" dirty="0"/>
          </a:p>
        </p:txBody>
      </p:sp>
      <p:pic>
        <p:nvPicPr>
          <p:cNvPr id="4" name="Content Placeholder 3"/>
          <p:cNvPicPr>
            <a:picLocks noGrp="1" noChangeAspect="1"/>
          </p:cNvPicPr>
          <p:nvPr>
            <p:ph idx="1"/>
          </p:nvPr>
        </p:nvPicPr>
        <p:blipFill>
          <a:blip r:embed="rId3"/>
          <a:srcRect t="-27495" b="-27495"/>
          <a:stretch>
            <a:fillRect/>
          </a:stretch>
        </p:blipFill>
        <p:spPr/>
      </p:pic>
      <p:sp>
        <p:nvSpPr>
          <p:cNvPr id="5" name="TextBox 4"/>
          <p:cNvSpPr txBox="1"/>
          <p:nvPr/>
        </p:nvSpPr>
        <p:spPr>
          <a:xfrm>
            <a:off x="7913605" y="4368534"/>
            <a:ext cx="1013626" cy="369332"/>
          </a:xfrm>
          <a:prstGeom prst="rect">
            <a:avLst/>
          </a:prstGeom>
          <a:solidFill>
            <a:schemeClr val="bg1"/>
          </a:solidFill>
        </p:spPr>
        <p:txBody>
          <a:bodyPr wrap="square" rtlCol="0">
            <a:spAutoFit/>
          </a:bodyPr>
          <a:lstStyle/>
          <a:p>
            <a:r>
              <a:rPr lang="en-US" dirty="0"/>
              <a:t>NONE</a:t>
            </a:r>
          </a:p>
        </p:txBody>
      </p:sp>
    </p:spTree>
    <p:extLst>
      <p:ext uri="{BB962C8B-B14F-4D97-AF65-F5344CB8AC3E}">
        <p14:creationId xmlns:p14="http://schemas.microsoft.com/office/powerpoint/2010/main" val="4217988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code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920891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25444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pic>
        <p:nvPicPr>
          <p:cNvPr id="4" name="Content Placeholder 3"/>
          <p:cNvPicPr>
            <a:picLocks noGrp="1" noChangeAspect="1"/>
          </p:cNvPicPr>
          <p:nvPr>
            <p:ph idx="1"/>
          </p:nvPr>
        </p:nvPicPr>
        <p:blipFill>
          <a:blip r:embed="rId3"/>
          <a:srcRect t="-27495" b="-27495"/>
          <a:stretch>
            <a:fillRect/>
          </a:stretch>
        </p:blipFill>
        <p:spPr/>
      </p:pic>
    </p:spTree>
    <p:extLst>
      <p:ext uri="{BB962C8B-B14F-4D97-AF65-F5344CB8AC3E}">
        <p14:creationId xmlns:p14="http://schemas.microsoft.com/office/powerpoint/2010/main" val="2097733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pic>
        <p:nvPicPr>
          <p:cNvPr id="4" name="Content Placeholder 3"/>
          <p:cNvPicPr>
            <a:picLocks noGrp="1" noChangeAspect="1"/>
          </p:cNvPicPr>
          <p:nvPr>
            <p:ph idx="1"/>
          </p:nvPr>
        </p:nvPicPr>
        <p:blipFill>
          <a:blip r:embed="rId3"/>
          <a:srcRect t="-27495" b="-27495"/>
          <a:stretch>
            <a:fillRect/>
          </a:stretch>
        </p:blipFill>
        <p:spPr/>
      </p:pic>
      <p:sp>
        <p:nvSpPr>
          <p:cNvPr id="5" name="TextBox 4"/>
          <p:cNvSpPr txBox="1"/>
          <p:nvPr/>
        </p:nvSpPr>
        <p:spPr>
          <a:xfrm>
            <a:off x="7913605" y="4368534"/>
            <a:ext cx="1013626" cy="369332"/>
          </a:xfrm>
          <a:prstGeom prst="rect">
            <a:avLst/>
          </a:prstGeom>
          <a:solidFill>
            <a:schemeClr val="bg1"/>
          </a:solidFill>
        </p:spPr>
        <p:txBody>
          <a:bodyPr wrap="square" rtlCol="0">
            <a:spAutoFit/>
          </a:bodyPr>
          <a:lstStyle/>
          <a:p>
            <a:r>
              <a:rPr lang="en-US" dirty="0"/>
              <a:t>NONE</a:t>
            </a:r>
          </a:p>
        </p:txBody>
      </p:sp>
    </p:spTree>
    <p:extLst>
      <p:ext uri="{BB962C8B-B14F-4D97-AF65-F5344CB8AC3E}">
        <p14:creationId xmlns:p14="http://schemas.microsoft.com/office/powerpoint/2010/main" val="69402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just focused on linked </a:t>
            </a:r>
            <a:r>
              <a:rPr lang="en-US" dirty="0"/>
              <a:t>lists. </a:t>
            </a:r>
            <a:endParaRPr lang="en-US" dirty="0" smtClean="0"/>
          </a:p>
          <a:p>
            <a:r>
              <a:rPr lang="en-US" dirty="0" smtClean="0"/>
              <a:t>We </a:t>
            </a:r>
            <a:r>
              <a:rPr lang="en-US" dirty="0"/>
              <a:t>have studied the concepts that underlie lists</a:t>
            </a:r>
            <a:r>
              <a:rPr lang="en-US" dirty="0" smtClean="0"/>
              <a:t>,</a:t>
            </a:r>
          </a:p>
          <a:p>
            <a:r>
              <a:rPr lang="en-US" dirty="0" smtClean="0"/>
              <a:t> </a:t>
            </a:r>
            <a:r>
              <a:rPr lang="en-US" dirty="0"/>
              <a:t>such as nodes </a:t>
            </a:r>
            <a:endParaRPr lang="en-US" dirty="0" smtClean="0"/>
          </a:p>
          <a:p>
            <a:r>
              <a:rPr lang="en-US" dirty="0" smtClean="0"/>
              <a:t>and </a:t>
            </a:r>
            <a:r>
              <a:rPr lang="en-US" dirty="0"/>
              <a:t>pointers to other nodes. </a:t>
            </a:r>
            <a:endParaRPr lang="en-US" dirty="0" smtClean="0"/>
          </a:p>
          <a:p>
            <a:r>
              <a:rPr lang="en-US" dirty="0" smtClean="0"/>
              <a:t>We </a:t>
            </a:r>
            <a:r>
              <a:rPr lang="en-US" dirty="0"/>
              <a:t>implemented the major operations that occur on these types of list and saw how their worst case running times </a:t>
            </a:r>
            <a:r>
              <a:rPr lang="en-US" dirty="0" smtClean="0"/>
              <a:t>compare</a:t>
            </a:r>
            <a:endParaRPr lang="en-US" dirty="0"/>
          </a:p>
          <a:p>
            <a:r>
              <a:rPr lang="en-US" dirty="0" smtClean="0"/>
              <a:t>Next arrays and lists</a:t>
            </a:r>
            <a:endParaRPr lang="en-US" dirty="0"/>
          </a:p>
        </p:txBody>
      </p:sp>
    </p:spTree>
    <p:extLst>
      <p:ext uri="{BB962C8B-B14F-4D97-AF65-F5344CB8AC3E}">
        <p14:creationId xmlns:p14="http://schemas.microsoft.com/office/powerpoint/2010/main" val="12986437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 Operator</a:t>
            </a:r>
            <a:endParaRPr lang="en-US" dirty="0"/>
          </a:p>
        </p:txBody>
      </p:sp>
      <p:pic>
        <p:nvPicPr>
          <p:cNvPr id="4" name="Content Placeholder 3"/>
          <p:cNvPicPr>
            <a:picLocks noGrp="1" noChangeAspect="1"/>
          </p:cNvPicPr>
          <p:nvPr>
            <p:ph idx="1"/>
          </p:nvPr>
        </p:nvPicPr>
        <p:blipFill>
          <a:blip r:embed="rId2"/>
          <a:srcRect t="-20395" b="-20395"/>
          <a:stretch>
            <a:fillRect/>
          </a:stretch>
        </p:blipFill>
        <p:spPr/>
      </p:pic>
    </p:spTree>
    <p:extLst>
      <p:ext uri="{BB962C8B-B14F-4D97-AF65-F5344CB8AC3E}">
        <p14:creationId xmlns:p14="http://schemas.microsoft.com/office/powerpoint/2010/main" val="241724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Vs. Linked List</a:t>
            </a:r>
            <a:endParaRPr lang="en-US" dirty="0"/>
          </a:p>
        </p:txBody>
      </p:sp>
      <p:pic>
        <p:nvPicPr>
          <p:cNvPr id="4" name="Content Placeholder 3"/>
          <p:cNvPicPr>
            <a:picLocks noGrp="1" noChangeAspect="1"/>
          </p:cNvPicPr>
          <p:nvPr>
            <p:ph idx="1"/>
          </p:nvPr>
        </p:nvPicPr>
        <p:blipFill>
          <a:blip r:embed="rId2"/>
          <a:srcRect t="-6626" b="-6626"/>
          <a:stretch>
            <a:fillRect/>
          </a:stretch>
        </p:blipFill>
        <p:spPr/>
      </p:pic>
    </p:spTree>
    <p:extLst>
      <p:ext uri="{BB962C8B-B14F-4D97-AF65-F5344CB8AC3E}">
        <p14:creationId xmlns:p14="http://schemas.microsoft.com/office/powerpoint/2010/main" val="3313946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3155</TotalTime>
  <Words>1201</Words>
  <Application>Microsoft Macintosh PowerPoint</Application>
  <PresentationFormat>On-screen Show (4:3)</PresentationFormat>
  <Paragraphs>124</Paragraphs>
  <Slides>25</Slides>
  <Notes>5</Notes>
  <HiddenSlides>2</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Executive</vt:lpstr>
      <vt:lpstr>Welcome to Python and Single Linked Lists</vt:lpstr>
      <vt:lpstr>Concepts for Linked Lists</vt:lpstr>
      <vt:lpstr>Singly Linked List</vt:lpstr>
      <vt:lpstr>linked list code</vt:lpstr>
      <vt:lpstr>Linked List</vt:lpstr>
      <vt:lpstr>Linked List</vt:lpstr>
      <vt:lpstr>Summary</vt:lpstr>
      <vt:lpstr>O Operator</vt:lpstr>
      <vt:lpstr>Array Vs. Linked List</vt:lpstr>
      <vt:lpstr>Singly linked list</vt:lpstr>
      <vt:lpstr>Define node class</vt:lpstr>
      <vt:lpstr>Append operation</vt:lpstr>
      <vt:lpstr>Getting size of list</vt:lpstr>
      <vt:lpstr>PowerPoint Presentation</vt:lpstr>
      <vt:lpstr>Comparing</vt:lpstr>
      <vt:lpstr>node</vt:lpstr>
      <vt:lpstr>concepts</vt:lpstr>
      <vt:lpstr>Types of linked lists</vt:lpstr>
      <vt:lpstr>Singly linked list</vt:lpstr>
      <vt:lpstr>PowerPoint Presentation</vt:lpstr>
      <vt:lpstr>Understand Lists and Pointers</vt:lpstr>
      <vt:lpstr>Notes</vt:lpstr>
      <vt:lpstr>Not Covering</vt:lpstr>
      <vt:lpstr>Doubly Linked Lists</vt:lpstr>
      <vt:lpstr>Credits</vt:lpstr>
    </vt:vector>
  </TitlesOfParts>
  <Company>SFMTA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 esquivel</dc:creator>
  <cp:lastModifiedBy>rosa esquivel</cp:lastModifiedBy>
  <cp:revision>25</cp:revision>
  <dcterms:created xsi:type="dcterms:W3CDTF">2017-11-11T01:46:03Z</dcterms:created>
  <dcterms:modified xsi:type="dcterms:W3CDTF">2017-11-13T06:21:29Z</dcterms:modified>
</cp:coreProperties>
</file>