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1" r:id="rId2"/>
    <p:sldId id="342" r:id="rId3"/>
    <p:sldId id="345" r:id="rId4"/>
    <p:sldId id="372" r:id="rId5"/>
    <p:sldId id="373" r:id="rId6"/>
    <p:sldId id="371" r:id="rId7"/>
    <p:sldId id="365" r:id="rId8"/>
    <p:sldId id="347" r:id="rId9"/>
    <p:sldId id="348" r:id="rId10"/>
    <p:sldId id="349" r:id="rId11"/>
    <p:sldId id="374" r:id="rId12"/>
    <p:sldId id="352" r:id="rId13"/>
    <p:sldId id="357" r:id="rId14"/>
    <p:sldId id="353" r:id="rId15"/>
    <p:sldId id="354" r:id="rId16"/>
    <p:sldId id="355" r:id="rId17"/>
    <p:sldId id="356" r:id="rId18"/>
    <p:sldId id="358" r:id="rId19"/>
    <p:sldId id="359" r:id="rId20"/>
    <p:sldId id="360" r:id="rId21"/>
    <p:sldId id="361" r:id="rId22"/>
    <p:sldId id="36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AF00"/>
    <a:srgbClr val="800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2" autoAdjust="0"/>
    <p:restoredTop sz="94660"/>
  </p:normalViewPr>
  <p:slideViewPr>
    <p:cSldViewPr>
      <p:cViewPr varScale="1">
        <p:scale>
          <a:sx n="115" d="100"/>
          <a:sy n="115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B188-C61E-46E7-AC85-2ED664778CCC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D04-70F6-4B94-86D8-1D073A466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3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228600"/>
            <a:ext cx="8424936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129020" y="977430"/>
            <a:ext cx="8856984" cy="5472608"/>
          </a:xfrm>
        </p:spPr>
        <p:txBody>
          <a:bodyPr/>
          <a:lstStyle>
            <a:lvl1pPr marL="288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4DD0-5565-4D3C-B7E0-BC6BC3BC3C3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9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.xy2401.com/tools3/sts/al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ss.opensagres.fr/tern.repository/1.2.0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govframe.go.kr/home/sub.do?menuNo=65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java/technologies/javase/jdk11-archive-downloads.html" TargetMode="External"/><Relationship Id="rId5" Type="http://schemas.openxmlformats.org/officeDocument/2006/relationships/hyperlink" Target="https://www.oracle.com/java/technologies/downloads/archive/" TargetMode="External"/><Relationship Id="rId4" Type="http://schemas.openxmlformats.org/officeDocument/2006/relationships/hyperlink" Target="https://www.oracle.com/java/technologies/java-archive-javase10-download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" TargetMode="External"/><Relationship Id="rId2" Type="http://schemas.openxmlformats.org/officeDocument/2006/relationships/hyperlink" Target="http://docs.oracle.com/javase/8/docs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</p:spTree>
    <p:extLst>
      <p:ext uri="{BB962C8B-B14F-4D97-AF65-F5344CB8AC3E}">
        <p14:creationId xmlns:p14="http://schemas.microsoft.com/office/powerpoint/2010/main" val="418188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950" y="358306"/>
            <a:ext cx="8893175" cy="60230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n-US" altLang="ko-KR" b="1" dirty="0">
                <a:latin typeface="+mn-ea"/>
                <a:ea typeface="+mn-ea"/>
              </a:rPr>
              <a:t>2.  [</a:t>
            </a:r>
            <a:r>
              <a:rPr lang="ko-KR" altLang="en-US" b="1" dirty="0" err="1">
                <a:latin typeface="+mn-ea"/>
                <a:ea typeface="+mn-ea"/>
              </a:rPr>
              <a:t>이클립스</a:t>
            </a:r>
            <a:r>
              <a:rPr lang="ko-KR" altLang="en-US" b="1" dirty="0">
                <a:latin typeface="+mn-ea"/>
                <a:ea typeface="+mn-ea"/>
              </a:rPr>
              <a:t> 다운로드 </a:t>
            </a:r>
            <a:r>
              <a:rPr lang="en-US" altLang="ko-KR" b="1" dirty="0">
                <a:latin typeface="+mn-ea"/>
                <a:ea typeface="+mn-ea"/>
              </a:rPr>
              <a:t>&amp;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***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환경설정 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이클립스 </a:t>
            </a:r>
            <a:r>
              <a:rPr lang="ko-KR" altLang="en-US" sz="1200" b="1" dirty="0">
                <a:latin typeface="+mn-ea"/>
                <a:ea typeface="+mn-ea"/>
              </a:rPr>
              <a:t>메뉴  </a:t>
            </a:r>
            <a:r>
              <a:rPr lang="en-US" altLang="ko-KR" sz="1200" b="1" dirty="0">
                <a:latin typeface="+mn-ea"/>
                <a:ea typeface="+mn-ea"/>
              </a:rPr>
              <a:t>window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맨마지막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b="1" dirty="0" err="1">
                <a:latin typeface="+mn-ea"/>
                <a:ea typeface="+mn-ea"/>
              </a:rPr>
              <a:t>Preperences</a:t>
            </a:r>
            <a:r>
              <a:rPr lang="en-US" altLang="ko-KR" sz="1200" dirty="0">
                <a:latin typeface="+mn-ea"/>
                <a:ea typeface="+mn-ea"/>
              </a:rPr>
              <a:t>...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1) </a:t>
            </a:r>
            <a:r>
              <a:rPr lang="ko-KR" altLang="en-US" sz="1200" b="1" dirty="0">
                <a:latin typeface="+mn-ea"/>
                <a:ea typeface="+mn-ea"/>
              </a:rPr>
              <a:t>글꼴변경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solidFill>
                  <a:srgbClr val="C00000"/>
                </a:solidFill>
                <a:latin typeface="+mn-ea"/>
                <a:ea typeface="+mn-ea"/>
              </a:rPr>
              <a:t>한글 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  <a:ea typeface="+mn-ea"/>
              </a:rPr>
              <a:t>CharSet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 : 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General -&gt; Workspace -&gt; </a:t>
            </a:r>
            <a:r>
              <a:rPr lang="ko-KR" altLang="en-US" sz="1200" dirty="0">
                <a:latin typeface="+mn-ea"/>
                <a:ea typeface="+mn-ea"/>
              </a:rPr>
              <a:t>우측 하단 </a:t>
            </a:r>
            <a:r>
              <a:rPr lang="en-US" altLang="ko-KR" sz="1200" dirty="0">
                <a:latin typeface="+mn-ea"/>
                <a:ea typeface="+mn-ea"/>
              </a:rPr>
              <a:t>Other –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UTF-8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ko-KR" altLang="en-US" sz="1200" b="1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왼쪽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번째항목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General -&gt; Appearance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Color and Fonts =&gt; </a:t>
            </a:r>
            <a:r>
              <a:rPr lang="ko-KR" altLang="en-US" sz="1200" dirty="0">
                <a:latin typeface="+mn-ea"/>
                <a:ea typeface="+mn-ea"/>
              </a:rPr>
              <a:t>중앙에 </a:t>
            </a:r>
            <a:r>
              <a:rPr lang="en-US" altLang="ko-KR" sz="1200" dirty="0">
                <a:latin typeface="+mn-ea"/>
                <a:ea typeface="+mn-ea"/>
              </a:rPr>
              <a:t>Basic =&gt; Text Font( CVS</a:t>
            </a:r>
            <a:r>
              <a:rPr lang="ko-KR" altLang="en-US" sz="1200" dirty="0" err="1">
                <a:latin typeface="+mn-ea"/>
                <a:ea typeface="+mn-ea"/>
              </a:rPr>
              <a:t>바로위에</a:t>
            </a:r>
            <a:r>
              <a:rPr lang="ko-KR" altLang="en-US" sz="1200" dirty="0">
                <a:latin typeface="+mn-ea"/>
                <a:ea typeface="+mn-ea"/>
              </a:rPr>
              <a:t> 있음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Edit</a:t>
            </a:r>
            <a:r>
              <a:rPr lang="ko-KR" altLang="en-US" sz="1200" dirty="0" err="1">
                <a:latin typeface="+mn-ea"/>
                <a:ea typeface="+mn-ea"/>
              </a:rPr>
              <a:t>버튼클릭해서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 err="1">
                <a:latin typeface="+mn-ea"/>
                <a:ea typeface="+mn-ea"/>
              </a:rPr>
              <a:t>같은글꼴로</a:t>
            </a:r>
            <a:r>
              <a:rPr lang="ko-KR" altLang="en-US" sz="1200" dirty="0">
                <a:latin typeface="+mn-ea"/>
                <a:ea typeface="+mn-ea"/>
              </a:rPr>
              <a:t> 하세요 </a:t>
            </a:r>
            <a:r>
              <a:rPr lang="ko-KR" altLang="en-US" sz="1200" dirty="0" err="1">
                <a:latin typeface="+mn-ea"/>
                <a:ea typeface="+mn-ea"/>
              </a:rPr>
              <a:t>에러찾기</a:t>
            </a:r>
            <a:r>
              <a:rPr lang="ko-KR" altLang="en-US" sz="1200" dirty="0">
                <a:latin typeface="+mn-ea"/>
                <a:ea typeface="+mn-ea"/>
              </a:rPr>
              <a:t> 편해요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글꼴</a:t>
            </a:r>
            <a:r>
              <a:rPr lang="en-US" altLang="ko-KR" sz="1200" dirty="0">
                <a:latin typeface="+mn-ea"/>
                <a:ea typeface="+mn-ea"/>
              </a:rPr>
              <a:t>: Comic Sans MS    </a:t>
            </a:r>
            <a:r>
              <a:rPr lang="ko-KR" altLang="en-US" sz="1200" dirty="0">
                <a:latin typeface="+mn-ea"/>
                <a:ea typeface="+mn-ea"/>
              </a:rPr>
              <a:t>스타일</a:t>
            </a:r>
            <a:r>
              <a:rPr lang="en-US" altLang="ko-KR" sz="1200" dirty="0">
                <a:latin typeface="+mn-ea"/>
                <a:ea typeface="+mn-ea"/>
              </a:rPr>
              <a:t>: bold  </a:t>
            </a:r>
            <a:r>
              <a:rPr lang="ko-KR" altLang="en-US" sz="1200" dirty="0">
                <a:latin typeface="+mn-ea"/>
                <a:ea typeface="+mn-ea"/>
              </a:rPr>
              <a:t>크기</a:t>
            </a:r>
            <a:r>
              <a:rPr lang="en-US" altLang="ko-KR" sz="1200" dirty="0">
                <a:latin typeface="+mn-ea"/>
                <a:ea typeface="+mn-ea"/>
              </a:rPr>
              <a:t>: 16</a:t>
            </a: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2)  class </a:t>
            </a:r>
            <a:r>
              <a:rPr lang="ko-KR" altLang="en-US" sz="1200" b="1" dirty="0">
                <a:latin typeface="+mn-ea"/>
                <a:ea typeface="+mn-ea"/>
              </a:rPr>
              <a:t>및 </a:t>
            </a:r>
            <a:r>
              <a:rPr lang="en-US" altLang="ko-KR" sz="1200" b="1" dirty="0">
                <a:latin typeface="+mn-ea"/>
                <a:ea typeface="+mn-ea"/>
              </a:rPr>
              <a:t>interface </a:t>
            </a:r>
            <a:r>
              <a:rPr lang="ko-KR" altLang="en-US" sz="1200" b="1" dirty="0">
                <a:latin typeface="+mn-ea"/>
                <a:ea typeface="+mn-ea"/>
              </a:rPr>
              <a:t>칼라 변경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왼쪽  </a:t>
            </a:r>
            <a:r>
              <a:rPr lang="en-US" altLang="ko-KR" sz="1200" dirty="0">
                <a:latin typeface="+mn-ea"/>
                <a:ea typeface="+mn-ea"/>
              </a:rPr>
              <a:t>6</a:t>
            </a:r>
            <a:r>
              <a:rPr lang="ko-KR" altLang="en-US" sz="1200" dirty="0" err="1">
                <a:latin typeface="+mn-ea"/>
                <a:ea typeface="+mn-ea"/>
              </a:rPr>
              <a:t>번째항목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java -&gt; Editor =&gt; Syntax Coloring  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</a:t>
            </a:r>
            <a:r>
              <a:rPr lang="ko-KR" altLang="en-US" sz="1200" dirty="0">
                <a:latin typeface="+mn-ea"/>
                <a:ea typeface="+mn-ea"/>
              </a:rPr>
              <a:t>화면중앙에 제목</a:t>
            </a:r>
            <a:r>
              <a:rPr lang="en-US" altLang="ko-KR" sz="1200" dirty="0">
                <a:latin typeface="+mn-ea"/>
                <a:ea typeface="+mn-ea"/>
              </a:rPr>
              <a:t>: Element  =&gt; java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classes  </a:t>
            </a:r>
            <a:r>
              <a:rPr lang="ko-KR" altLang="en-US" sz="1200" dirty="0">
                <a:latin typeface="+mn-ea"/>
                <a:ea typeface="+mn-ea"/>
              </a:rPr>
              <a:t>오른쪽에  </a:t>
            </a:r>
            <a:r>
              <a:rPr lang="en-US" altLang="ko-KR" sz="1200" dirty="0">
                <a:latin typeface="+mn-ea"/>
                <a:ea typeface="+mn-ea"/>
              </a:rPr>
              <a:t>Enable</a:t>
            </a:r>
            <a:r>
              <a:rPr lang="ko-KR" altLang="en-US" sz="1200" dirty="0">
                <a:latin typeface="+mn-ea"/>
                <a:ea typeface="+mn-ea"/>
              </a:rPr>
              <a:t>체크  </a:t>
            </a:r>
            <a:r>
              <a:rPr lang="en-US" altLang="ko-KR" sz="1200" dirty="0">
                <a:latin typeface="+mn-ea"/>
                <a:ea typeface="+mn-ea"/>
              </a:rPr>
              <a:t>red</a:t>
            </a:r>
            <a:r>
              <a:rPr lang="ko-KR" altLang="en-US" sz="1200" dirty="0" err="1">
                <a:latin typeface="+mn-ea"/>
                <a:ea typeface="+mn-ea"/>
              </a:rPr>
              <a:t>색체크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          </a:t>
            </a:r>
            <a:r>
              <a:rPr lang="en-US" altLang="ko-KR" sz="1200" dirty="0">
                <a:latin typeface="+mn-ea"/>
                <a:ea typeface="+mn-ea"/>
              </a:rPr>
              <a:t>interfaces  </a:t>
            </a:r>
            <a:r>
              <a:rPr lang="ko-KR" altLang="en-US" sz="1200" dirty="0">
                <a:latin typeface="+mn-ea"/>
                <a:ea typeface="+mn-ea"/>
              </a:rPr>
              <a:t>오른쪽에  </a:t>
            </a:r>
            <a:r>
              <a:rPr lang="en-US" altLang="ko-KR" sz="1200" dirty="0">
                <a:latin typeface="+mn-ea"/>
                <a:ea typeface="+mn-ea"/>
              </a:rPr>
              <a:t>Enable</a:t>
            </a:r>
            <a:r>
              <a:rPr lang="ko-KR" altLang="en-US" sz="1200" dirty="0">
                <a:latin typeface="+mn-ea"/>
                <a:ea typeface="+mn-ea"/>
              </a:rPr>
              <a:t>체크  </a:t>
            </a:r>
            <a:r>
              <a:rPr lang="en-US" altLang="ko-KR" sz="1200" dirty="0">
                <a:latin typeface="+mn-ea"/>
                <a:ea typeface="+mn-ea"/>
              </a:rPr>
              <a:t>red</a:t>
            </a:r>
            <a:r>
              <a:rPr lang="ko-KR" altLang="en-US" sz="1200" dirty="0" err="1">
                <a:latin typeface="+mn-ea"/>
                <a:ea typeface="+mn-ea"/>
              </a:rPr>
              <a:t>색체크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ts val="1800"/>
              </a:lnSpc>
              <a:defRPr/>
            </a:pPr>
            <a:endParaRPr lang="ko-KR" altLang="en-US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3) window </a:t>
            </a:r>
            <a:r>
              <a:rPr lang="ko-KR" altLang="en-US" sz="1200" b="1" dirty="0">
                <a:latin typeface="+mn-ea"/>
                <a:ea typeface="+mn-ea"/>
              </a:rPr>
              <a:t>메뉴 </a:t>
            </a:r>
            <a:r>
              <a:rPr lang="en-US" altLang="ko-KR" sz="1200" b="1" dirty="0">
                <a:latin typeface="+mn-ea"/>
                <a:ea typeface="+mn-ea"/>
              </a:rPr>
              <a:t>-&gt; Show View</a:t>
            </a:r>
            <a:r>
              <a:rPr lang="ko-KR" altLang="en-US" sz="1200" b="1" dirty="0">
                <a:latin typeface="+mn-ea"/>
                <a:ea typeface="+mn-ea"/>
              </a:rPr>
              <a:t>에서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</a:t>
            </a:r>
            <a:r>
              <a:rPr lang="en-US" altLang="ko-KR" sz="1200" dirty="0">
                <a:latin typeface="+mn-ea"/>
                <a:ea typeface="+mn-ea"/>
              </a:rPr>
              <a:t>Package Explorer  (</a:t>
            </a:r>
            <a:r>
              <a:rPr lang="ko-KR" altLang="en-US" sz="1200" dirty="0">
                <a:latin typeface="+mn-ea"/>
                <a:ea typeface="+mn-ea"/>
              </a:rPr>
              <a:t>왼쪽 프로젝트 탐색 창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Console</a:t>
            </a:r>
            <a:r>
              <a:rPr lang="ko-KR" altLang="en-US" sz="1200" dirty="0">
                <a:latin typeface="+mn-ea"/>
                <a:ea typeface="+mn-ea"/>
              </a:rPr>
              <a:t>선택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</a:t>
            </a:r>
            <a:r>
              <a:rPr lang="en-US" altLang="ko-KR" sz="1200" dirty="0">
                <a:latin typeface="+mn-ea"/>
                <a:ea typeface="+mn-ea"/>
              </a:rPr>
              <a:t>Problems</a:t>
            </a:r>
            <a:r>
              <a:rPr lang="ko-KR" altLang="en-US" sz="1200" dirty="0">
                <a:latin typeface="+mn-ea"/>
                <a:ea typeface="+mn-ea"/>
              </a:rPr>
              <a:t>선택 </a:t>
            </a:r>
            <a:r>
              <a:rPr lang="en-US" altLang="ko-KR" sz="1200" dirty="0">
                <a:latin typeface="+mn-ea"/>
                <a:ea typeface="+mn-ea"/>
              </a:rPr>
              <a:t>(other... General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Problems</a:t>
            </a:r>
            <a:r>
              <a:rPr lang="ko-KR" altLang="en-US" sz="1200" dirty="0">
                <a:latin typeface="+mn-ea"/>
                <a:ea typeface="+mn-ea"/>
              </a:rPr>
              <a:t>선택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(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하단에 있는 </a:t>
            </a:r>
            <a:r>
              <a:rPr lang="en-US" altLang="ko-KR" sz="1200" dirty="0">
                <a:latin typeface="+mn-ea"/>
                <a:ea typeface="+mn-ea"/>
              </a:rPr>
              <a:t>console, problems</a:t>
            </a:r>
            <a:r>
              <a:rPr lang="ko-KR" altLang="en-US" sz="1200" dirty="0">
                <a:latin typeface="+mn-ea"/>
                <a:ea typeface="+mn-ea"/>
              </a:rPr>
              <a:t>환경설정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696" y="259504"/>
            <a:ext cx="8892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** </a:t>
            </a:r>
            <a:r>
              <a:rPr lang="ko-KR" altLang="en-US" sz="1600" b="1" dirty="0">
                <a:latin typeface="+mn-ea"/>
                <a:ea typeface="+mn-ea"/>
              </a:rPr>
              <a:t>이클립스 구성요소 안내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b="1" dirty="0" err="1">
                <a:latin typeface="+mn-ea"/>
                <a:ea typeface="+mn-ea"/>
              </a:rPr>
              <a:t>패키지익스플로러</a:t>
            </a:r>
            <a:r>
              <a:rPr lang="ko-KR" altLang="en-US" sz="1400" dirty="0" err="1">
                <a:latin typeface="+mn-ea"/>
                <a:ea typeface="+mn-ea"/>
              </a:rPr>
              <a:t>라고</a:t>
            </a:r>
            <a:r>
              <a:rPr lang="ko-KR" altLang="en-US" sz="1400" dirty="0">
                <a:latin typeface="+mn-ea"/>
                <a:ea typeface="+mn-ea"/>
              </a:rPr>
              <a:t> 하는 것은 우리의 프로젝트를 관리하는 것입니다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프로젝트는 컴퓨터 시스템에 관계하는 업무를 계획하고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실행 제어할 때 대상이 되는 </a:t>
            </a:r>
            <a:r>
              <a:rPr lang="ko-KR" altLang="en-US" sz="1400" dirty="0" err="1">
                <a:latin typeface="+mn-ea"/>
                <a:ea typeface="+mn-ea"/>
              </a:rPr>
              <a:t>정상업무나</a:t>
            </a:r>
            <a:r>
              <a:rPr lang="ko-KR" altLang="en-US" sz="1400" dirty="0">
                <a:latin typeface="+mn-ea"/>
                <a:ea typeface="+mn-ea"/>
              </a:rPr>
              <a:t>  </a:t>
            </a:r>
            <a:r>
              <a:rPr lang="ko-KR" altLang="en-US" sz="1400" dirty="0" err="1">
                <a:latin typeface="+mn-ea"/>
                <a:ea typeface="+mn-ea"/>
              </a:rPr>
              <a:t>정형업무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하나 또는 복수의 업무에서 이루어지고 처리순서가 규정되는 것 입니다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/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아웃라인</a:t>
            </a:r>
            <a:r>
              <a:rPr lang="ko-KR" altLang="en-US" sz="1400" dirty="0">
                <a:latin typeface="+mn-ea"/>
                <a:ea typeface="+mn-ea"/>
              </a:rPr>
              <a:t>이라 하는 것은 어떤 소스코드가 있으면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소스코드에는 문법적인 요소들이 있는데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 err="1">
                <a:latin typeface="+mn-ea"/>
                <a:ea typeface="+mn-ea"/>
              </a:rPr>
              <a:t>그런요소들을</a:t>
            </a:r>
            <a:r>
              <a:rPr lang="ko-KR" altLang="en-US" sz="1400" dirty="0">
                <a:latin typeface="+mn-ea"/>
                <a:ea typeface="+mn-ea"/>
              </a:rPr>
              <a:t> 시각적으로 표현을 해서 어떤 명령어 요소들로 프로그램이 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구성되어 있는지 필요한 것을 빠르게 찾도록 도와주는 것입니다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problems</a:t>
            </a:r>
            <a:r>
              <a:rPr lang="ko-KR" altLang="en-US" sz="1400" dirty="0">
                <a:latin typeface="+mn-ea"/>
                <a:ea typeface="+mn-ea"/>
              </a:rPr>
              <a:t>는 소스코드에 어떤 문제가 있으면 우리에게 알려주는 역할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console</a:t>
            </a:r>
            <a:r>
              <a:rPr lang="ko-KR" altLang="en-US" sz="1400" dirty="0">
                <a:latin typeface="+mn-ea"/>
                <a:ea typeface="+mn-ea"/>
              </a:rPr>
              <a:t>이라고 하는 것은 어떤 출력된 결과가 </a:t>
            </a:r>
            <a:r>
              <a:rPr lang="ko-KR" altLang="en-US" sz="1400" dirty="0" err="1">
                <a:latin typeface="+mn-ea"/>
                <a:ea typeface="+mn-ea"/>
              </a:rPr>
              <a:t>이클립스에서</a:t>
            </a:r>
            <a:r>
              <a:rPr lang="ko-KR" altLang="en-US" sz="1400" dirty="0">
                <a:latin typeface="+mn-ea"/>
                <a:ea typeface="+mn-ea"/>
              </a:rPr>
              <a:t> 콘솔이라는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 err="1">
                <a:latin typeface="+mn-ea"/>
                <a:ea typeface="+mn-ea"/>
              </a:rPr>
              <a:t>뷰를</a:t>
            </a:r>
            <a:r>
              <a:rPr lang="ko-KR" altLang="en-US" sz="1400" dirty="0">
                <a:latin typeface="+mn-ea"/>
                <a:ea typeface="+mn-ea"/>
              </a:rPr>
              <a:t> 통해서 출력이 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중간에 있는 영역은 선택한 소스코드를 실제 작성하는 </a:t>
            </a:r>
            <a:r>
              <a:rPr lang="en-US" altLang="ko-KR" sz="1400" b="1" dirty="0">
                <a:latin typeface="+mn-ea"/>
                <a:ea typeface="+mn-ea"/>
              </a:rPr>
              <a:t>editor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라고 보시면 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윈도우 에서 오픈 </a:t>
            </a:r>
            <a:r>
              <a:rPr lang="ko-KR" altLang="en-US" sz="1400" b="1" dirty="0" err="1">
                <a:latin typeface="+mn-ea"/>
                <a:ea typeface="+mn-ea"/>
              </a:rPr>
              <a:t>퍼스펙티브</a:t>
            </a:r>
            <a:r>
              <a:rPr lang="ko-KR" altLang="en-US" sz="1400" dirty="0" err="1">
                <a:latin typeface="+mn-ea"/>
                <a:ea typeface="+mn-ea"/>
              </a:rPr>
              <a:t>에서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창의 유형 선택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패키지익스플로러 에서 </a:t>
            </a:r>
            <a:r>
              <a:rPr lang="ko-KR" altLang="en-US" sz="1400" dirty="0" err="1">
                <a:latin typeface="+mn-ea"/>
                <a:ea typeface="+mn-ea"/>
              </a:rPr>
              <a:t>우클릭을</a:t>
            </a:r>
            <a:r>
              <a:rPr lang="ko-KR" altLang="en-US" sz="1400" dirty="0">
                <a:latin typeface="+mn-ea"/>
                <a:ea typeface="+mn-ea"/>
              </a:rPr>
              <a:t> 누르고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new </a:t>
            </a:r>
            <a:r>
              <a:rPr lang="ko-KR" altLang="en-US" sz="1400" dirty="0">
                <a:latin typeface="+mn-ea"/>
                <a:ea typeface="+mn-ea"/>
              </a:rPr>
              <a:t>에서 자바프로젝트를 선택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프로젝트를 생성할 때 사용하는 창이 열림     </a:t>
            </a:r>
            <a:r>
              <a:rPr lang="en-US" altLang="ko-KR" sz="1400" dirty="0">
                <a:latin typeface="+mn-ea"/>
                <a:ea typeface="+mn-ea"/>
              </a:rPr>
              <a:t> -&gt;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6" t="26087" r="27781" b="23739"/>
          <a:stretch/>
        </p:blipFill>
        <p:spPr bwMode="auto">
          <a:xfrm>
            <a:off x="5220072" y="4221088"/>
            <a:ext cx="3121631" cy="248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49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lang="en-US" altLang="ko-KR" sz="18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r>
              <a:rPr lang="en-US" altLang="ko-KR" sz="1800" b="1" dirty="0"/>
              <a:t>*** </a:t>
            </a:r>
            <a:r>
              <a:rPr lang="ko-KR" altLang="en-US" sz="1800" b="1" dirty="0"/>
              <a:t>다운로드</a:t>
            </a:r>
            <a:endParaRPr lang="en-US" altLang="ko-KR" sz="1600" dirty="0"/>
          </a:p>
          <a:p>
            <a:pPr marL="174625" indent="-174625"/>
            <a:endParaRPr lang="en-US" altLang="ko-KR" sz="1600" dirty="0" smtClean="0"/>
          </a:p>
          <a:p>
            <a:pPr marL="174625" indent="-174625"/>
            <a:r>
              <a:rPr lang="en-US" altLang="ko-KR" sz="1600" dirty="0" smtClean="0"/>
              <a:t>=&gt;  </a:t>
            </a:r>
            <a:r>
              <a:rPr lang="en-US" altLang="ko-KR" sz="1600" b="1" dirty="0"/>
              <a:t>http://tomcat.apache.org/ </a:t>
            </a:r>
            <a:r>
              <a:rPr lang="en-US" altLang="ko-KR" sz="1600" dirty="0"/>
              <a:t>=&gt; </a:t>
            </a:r>
            <a:r>
              <a:rPr lang="ko-KR" altLang="en-US" sz="1600" dirty="0"/>
              <a:t>왼쪽 </a:t>
            </a:r>
            <a:r>
              <a:rPr lang="en-US" altLang="ko-KR" sz="1600" dirty="0" smtClean="0"/>
              <a:t>Download – </a:t>
            </a:r>
            <a:r>
              <a:rPr lang="en-US" altLang="ko-KR" sz="1600" b="1" dirty="0" smtClean="0"/>
              <a:t>Tomcat9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-&gt; </a:t>
            </a:r>
            <a:r>
              <a:rPr lang="en-US" altLang="ko-KR" sz="1600" b="1" dirty="0"/>
              <a:t>https://</a:t>
            </a:r>
            <a:r>
              <a:rPr lang="en-US" altLang="ko-KR" sz="1600" b="1" dirty="0" smtClean="0"/>
              <a:t>tomcat.apache.org/download-90.cgi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marL="174625" indent="-174625"/>
            <a:r>
              <a:rPr lang="ko-KR" altLang="en-US" sz="1600" dirty="0"/>
              <a:t>  	</a:t>
            </a:r>
          </a:p>
          <a:p>
            <a:pPr marL="174625" indent="-174625"/>
            <a:r>
              <a:rPr lang="ko-KR" altLang="en-US" sz="1600" dirty="0"/>
              <a:t>	</a:t>
            </a:r>
            <a:r>
              <a:rPr lang="en-US" altLang="ko-KR" sz="1600" b="1" dirty="0"/>
              <a:t>Binary Distributions</a:t>
            </a:r>
            <a:r>
              <a:rPr lang="en-US" altLang="ko-KR" sz="1600" dirty="0"/>
              <a:t> </a:t>
            </a:r>
            <a:r>
              <a:rPr lang="ko-KR" altLang="en-US" sz="1600" dirty="0"/>
              <a:t>의  </a:t>
            </a:r>
            <a:r>
              <a:rPr lang="en-US" altLang="ko-KR" sz="1600" b="1" dirty="0"/>
              <a:t>.core</a:t>
            </a:r>
            <a:r>
              <a:rPr lang="ko-KR" altLang="en-US" sz="1600" dirty="0"/>
              <a:t>에서 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-&gt;  zip (</a:t>
            </a:r>
            <a:r>
              <a:rPr lang="en-US" altLang="ko-KR" sz="1600" dirty="0" err="1"/>
              <a:t>pgp</a:t>
            </a:r>
            <a:r>
              <a:rPr lang="en-US" altLang="ko-KR" sz="1600" dirty="0"/>
              <a:t>, sha512) </a:t>
            </a:r>
            <a:br>
              <a:rPr lang="en-US" altLang="ko-KR" sz="1600" dirty="0"/>
            </a:br>
            <a:r>
              <a:rPr lang="en-US" altLang="ko-KR" sz="1600" dirty="0"/>
              <a:t>-&gt;  </a:t>
            </a:r>
            <a:r>
              <a:rPr lang="en-US" altLang="ko-KR" sz="1600" b="1" dirty="0">
                <a:solidFill>
                  <a:srgbClr val="0000FF"/>
                </a:solidFill>
              </a:rPr>
              <a:t>64-bit Windows zip (</a:t>
            </a:r>
            <a:r>
              <a:rPr lang="en-US" altLang="ko-KR" sz="1600" b="1" dirty="0" err="1">
                <a:solidFill>
                  <a:srgbClr val="0000FF"/>
                </a:solidFill>
              </a:rPr>
              <a:t>pgp</a:t>
            </a:r>
            <a:r>
              <a:rPr lang="en-US" altLang="ko-KR" sz="1600" b="1" dirty="0">
                <a:solidFill>
                  <a:srgbClr val="0000FF"/>
                </a:solidFill>
              </a:rPr>
              <a:t>, sha512) </a:t>
            </a:r>
            <a:r>
              <a:rPr lang="ko-KR" altLang="en-US" sz="1600" b="1" dirty="0">
                <a:solidFill>
                  <a:srgbClr val="0000FF"/>
                </a:solidFill>
              </a:rPr>
              <a:t>클릭 다운 </a:t>
            </a:r>
            <a:r>
              <a:rPr lang="en-US" altLang="ko-KR" sz="1600" b="1" dirty="0">
                <a:solidFill>
                  <a:srgbClr val="0000FF"/>
                </a:solidFill>
              </a:rPr>
              <a:t>==&gt; </a:t>
            </a:r>
            <a:r>
              <a:rPr lang="ko-KR" altLang="en-US" sz="1600" b="1" dirty="0">
                <a:solidFill>
                  <a:srgbClr val="0000FF"/>
                </a:solidFill>
              </a:rPr>
              <a:t>권장</a:t>
            </a:r>
            <a:r>
              <a:rPr lang="en-US" altLang="ko-KR" sz="1600" dirty="0">
                <a:solidFill>
                  <a:srgbClr val="0000FF"/>
                </a:solidFill>
              </a:rPr>
              <a:t/>
            </a:r>
            <a:br>
              <a:rPr lang="en-US" altLang="ko-KR" sz="1600" dirty="0">
                <a:solidFill>
                  <a:srgbClr val="0000FF"/>
                </a:solidFill>
              </a:rPr>
            </a:br>
            <a:r>
              <a:rPr lang="en-US" altLang="ko-KR" sz="1600" dirty="0"/>
              <a:t>-&gt;  32-bit Windows zip (</a:t>
            </a:r>
            <a:r>
              <a:rPr lang="en-US" altLang="ko-KR" sz="1600" dirty="0" err="1"/>
              <a:t>pgp</a:t>
            </a:r>
            <a:r>
              <a:rPr lang="en-US" altLang="ko-KR" sz="1600" dirty="0"/>
              <a:t>, sha512) 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  	32-bit/64-bit Windows Service Installer (</a:t>
            </a:r>
            <a:r>
              <a:rPr lang="en-US" altLang="ko-KR" sz="1600" dirty="0" err="1"/>
              <a:t>pgp</a:t>
            </a:r>
            <a:r>
              <a:rPr lang="en-US" altLang="ko-KR" sz="1600" dirty="0"/>
              <a:t>, md5) </a:t>
            </a:r>
            <a:r>
              <a:rPr lang="ko-KR" altLang="en-US" sz="1600" dirty="0" err="1"/>
              <a:t>비권장</a:t>
            </a:r>
            <a:endParaRPr lang="ko-KR" altLang="en-US" sz="1600" dirty="0"/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>
                <a:solidFill>
                  <a:srgbClr val="002060"/>
                </a:solidFill>
              </a:rPr>
              <a:t>*** 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Core: </a:t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zip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  , tar.gz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&lt;-- </a:t>
            </a:r>
            <a:r>
              <a:rPr lang="ko-KR" altLang="en-US" sz="1600" dirty="0">
                <a:solidFill>
                  <a:srgbClr val="002060"/>
                </a:solidFill>
              </a:rPr>
              <a:t>기본 배포 </a:t>
            </a: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64-bit Windows zip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&lt;-- 64 bit JVM &amp; 64 bit Windows </a:t>
            </a:r>
            <a:r>
              <a:rPr lang="ko-KR" altLang="en-US" sz="1600" dirty="0">
                <a:solidFill>
                  <a:srgbClr val="002060"/>
                </a:solidFill>
              </a:rPr>
              <a:t>전용 배포</a:t>
            </a: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32-bit Windows zip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&lt;-- 32 bit JVM &amp; 32 bit Windows </a:t>
            </a:r>
            <a:r>
              <a:rPr lang="ko-KR" altLang="en-US" sz="1600" dirty="0">
                <a:solidFill>
                  <a:srgbClr val="002060"/>
                </a:solidFill>
              </a:rPr>
              <a:t>전용 배포      </a:t>
            </a: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32-bit/64-bit Windows Service Installer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</a:t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&lt;-- 32 bit &amp; 64 bit Windows </a:t>
            </a:r>
            <a:r>
              <a:rPr lang="ko-KR" altLang="en-US" sz="1600" dirty="0" err="1">
                <a:solidFill>
                  <a:srgbClr val="002060"/>
                </a:solidFill>
              </a:rPr>
              <a:t>배포판이</a:t>
            </a:r>
            <a:r>
              <a:rPr lang="ko-KR" altLang="en-US" sz="1600" dirty="0">
                <a:solidFill>
                  <a:srgbClr val="002060"/>
                </a:solidFill>
              </a:rPr>
              <a:t> 포함 되어 있고</a:t>
            </a:r>
            <a:r>
              <a:rPr lang="en-US" altLang="ko-KR" sz="1600" dirty="0">
                <a:solidFill>
                  <a:srgbClr val="002060"/>
                </a:solidFill>
              </a:rPr>
              <a:t>, Windows</a:t>
            </a:r>
            <a:r>
              <a:rPr lang="ko-KR" altLang="en-US" sz="1600" dirty="0">
                <a:solidFill>
                  <a:srgbClr val="002060"/>
                </a:solidFill>
              </a:rPr>
              <a:t>의 </a:t>
            </a:r>
            <a:r>
              <a:rPr lang="en-US" altLang="ko-KR" sz="1600" dirty="0">
                <a:solidFill>
                  <a:srgbClr val="002060"/>
                </a:solidFill>
              </a:rPr>
              <a:t>Installer</a:t>
            </a:r>
            <a:r>
              <a:rPr lang="ko-KR" altLang="en-US" sz="1600" dirty="0">
                <a:solidFill>
                  <a:srgbClr val="002060"/>
                </a:solidFill>
              </a:rPr>
              <a:t>를 이용하여 손 쉽게 기본적인 설정과 설치를 완료 할 수 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또 단축키나 </a:t>
            </a:r>
            <a:r>
              <a:rPr lang="en-US" altLang="ko-KR" sz="1600" dirty="0">
                <a:solidFill>
                  <a:srgbClr val="002060"/>
                </a:solidFill>
              </a:rPr>
              <a:t>Windows</a:t>
            </a:r>
            <a:r>
              <a:rPr lang="ko-KR" altLang="en-US" sz="1600" dirty="0">
                <a:solidFill>
                  <a:srgbClr val="002060"/>
                </a:solidFill>
              </a:rPr>
              <a:t>의 서비스를 이용하여 </a:t>
            </a:r>
            <a:r>
              <a:rPr lang="en-US" altLang="ko-KR" sz="1600" dirty="0">
                <a:solidFill>
                  <a:srgbClr val="002060"/>
                </a:solidFill>
              </a:rPr>
              <a:t>Tomcat</a:t>
            </a:r>
            <a:r>
              <a:rPr lang="ko-KR" altLang="en-US" sz="1600" dirty="0">
                <a:solidFill>
                  <a:srgbClr val="002060"/>
                </a:solidFill>
              </a:rPr>
              <a:t>을 시작하고 종료 할 수 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하지만 </a:t>
            </a:r>
            <a:r>
              <a:rPr lang="en-US" altLang="ko-KR" sz="1600" dirty="0">
                <a:solidFill>
                  <a:srgbClr val="002060"/>
                </a:solidFill>
              </a:rPr>
              <a:t>Tomcat</a:t>
            </a:r>
            <a:r>
              <a:rPr lang="ko-KR" altLang="en-US" sz="1600" dirty="0">
                <a:solidFill>
                  <a:srgbClr val="002060"/>
                </a:solidFill>
              </a:rPr>
              <a:t>을 시작하기 위한 명령 줄은 포함되어 있지 않고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하나의 운영체제에 여러 </a:t>
            </a:r>
            <a:r>
              <a:rPr lang="ko-KR" altLang="en-US" sz="1600" dirty="0" err="1">
                <a:solidFill>
                  <a:srgbClr val="002060"/>
                </a:solidFill>
              </a:rPr>
              <a:t>인스턴스를</a:t>
            </a:r>
            <a:r>
              <a:rPr lang="ko-KR" altLang="en-US" sz="1600" dirty="0">
                <a:solidFill>
                  <a:srgbClr val="002060"/>
                </a:solidFill>
              </a:rPr>
              <a:t> 설정할 수 없다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4625" indent="-174625"/>
            <a:r>
              <a:rPr lang="en-US" altLang="ko-KR" sz="1800" b="1" dirty="0"/>
              <a:t>*** </a:t>
            </a:r>
            <a:r>
              <a:rPr lang="ko-KR" altLang="en-US" sz="1800" b="1" dirty="0"/>
              <a:t>설치</a:t>
            </a:r>
            <a:endParaRPr lang="en-US" altLang="ko-KR" sz="1800" b="1" dirty="0"/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ko-KR" altLang="en-US" sz="1600" dirty="0"/>
              <a:t>	</a:t>
            </a:r>
            <a:r>
              <a:rPr lang="en-US" altLang="ko-KR" sz="1600" b="1" dirty="0"/>
              <a:t>apache-tomcat-7.0.62-windows-x64.zip=&gt;</a:t>
            </a:r>
            <a:r>
              <a:rPr lang="ko-KR" altLang="en-US" sz="1600" b="1" dirty="0"/>
              <a:t>오른쪽버튼 </a:t>
            </a:r>
            <a:r>
              <a:rPr lang="en-US" altLang="ko-KR" sz="1600" b="1" dirty="0"/>
              <a:t>=&gt; </a:t>
            </a:r>
            <a:r>
              <a:rPr lang="ko-KR" altLang="en-US" sz="1600" b="1" dirty="0">
                <a:solidFill>
                  <a:srgbClr val="FF0000"/>
                </a:solidFill>
              </a:rPr>
              <a:t>여기에 압축풀기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174625" indent="-174625"/>
            <a:endParaRPr lang="ko-KR" altLang="en-US" sz="1600" b="1" dirty="0"/>
          </a:p>
          <a:p>
            <a:pPr marL="174625" indent="-174625"/>
            <a:r>
              <a:rPr lang="ko-KR" altLang="en-US" sz="1600" b="1" dirty="0"/>
              <a:t>	</a:t>
            </a:r>
            <a:r>
              <a:rPr lang="en-US" altLang="ko-KR" sz="1600" b="1" dirty="0"/>
              <a:t>( </a:t>
            </a:r>
            <a:r>
              <a:rPr lang="ko-KR" altLang="en-US" sz="1600" b="1" dirty="0" err="1"/>
              <a:t>톰캣은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C:\Mtest  </a:t>
            </a:r>
            <a:r>
              <a:rPr lang="ko-KR" altLang="en-US" sz="1600" b="1" dirty="0"/>
              <a:t>폴더에 </a:t>
            </a:r>
            <a:r>
              <a:rPr lang="ko-KR" altLang="en-US" sz="1600" b="1" dirty="0" err="1"/>
              <a:t>톰캣</a:t>
            </a:r>
            <a:r>
              <a:rPr lang="ko-KR" altLang="en-US" sz="1600" b="1" dirty="0"/>
              <a:t> 압축만 풀어주시면 됩니다</a:t>
            </a:r>
            <a:r>
              <a:rPr lang="en-US" altLang="ko-KR" sz="1600" b="1" dirty="0"/>
              <a:t>. )</a:t>
            </a:r>
          </a:p>
          <a:p>
            <a:pPr marL="174625" indent="-174625"/>
            <a:endParaRPr lang="en-US" altLang="ko-KR" sz="1600" b="1" dirty="0"/>
          </a:p>
          <a:p>
            <a:pPr marL="174625" indent="-174625"/>
            <a:r>
              <a:rPr lang="en-US" altLang="ko-KR" sz="1600" b="1" dirty="0"/>
              <a:t>	=&gt; </a:t>
            </a:r>
            <a:r>
              <a:rPr lang="ko-KR" altLang="en-US" sz="1600" b="1" dirty="0"/>
              <a:t>압축 푼 후 </a:t>
            </a:r>
            <a:r>
              <a:rPr lang="en-US" altLang="ko-KR" sz="1600" b="1" dirty="0"/>
              <a:t>C: </a:t>
            </a:r>
            <a:r>
              <a:rPr lang="ko-KR" altLang="en-US" sz="1600" b="1" dirty="0"/>
              <a:t>드라이브로 옮겨준다 </a:t>
            </a:r>
            <a:r>
              <a:rPr lang="en-US" altLang="ko-KR" sz="1600" b="1" dirty="0"/>
              <a:t>C:/apache-tomcat-8.0.62 (</a:t>
            </a:r>
            <a:r>
              <a:rPr lang="ko-KR" altLang="en-US" sz="1600" b="1" dirty="0"/>
              <a:t>수업을 위한 규칙</a:t>
            </a:r>
            <a:r>
              <a:rPr lang="en-US" altLang="ko-KR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3668" y="120402"/>
            <a:ext cx="8856663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dirty="0"/>
          </a:p>
          <a:p>
            <a:pPr marL="174625" indent="-174625"/>
            <a:r>
              <a:rPr lang="en-US" altLang="ko-KR" sz="1800" b="1" dirty="0"/>
              <a:t>*** </a:t>
            </a:r>
            <a:r>
              <a:rPr lang="ko-KR" altLang="en-US" sz="1800" b="1" dirty="0"/>
              <a:t>설치 확인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endParaRPr lang="en-US" altLang="ko-KR" sz="1800" b="1" dirty="0"/>
          </a:p>
          <a:p>
            <a:pPr marL="174625" indent="-174625"/>
            <a:r>
              <a:rPr lang="en-US" altLang="ko-KR" sz="1600" dirty="0"/>
              <a:t>=&gt;  1) C:\Tomcat 8.0\bin </a:t>
            </a:r>
            <a:r>
              <a:rPr lang="ko-KR" altLang="en-US" sz="1600" dirty="0"/>
              <a:t>에서 </a:t>
            </a:r>
            <a:r>
              <a:rPr lang="en-US" altLang="ko-KR" sz="1600" dirty="0"/>
              <a:t>startup.bat </a:t>
            </a:r>
            <a:r>
              <a:rPr lang="ko-KR" altLang="en-US" sz="1600" dirty="0"/>
              <a:t>실행</a:t>
            </a:r>
          </a:p>
          <a:p>
            <a:pPr marL="174625" indent="-174625"/>
            <a:r>
              <a:rPr lang="ko-KR" altLang="en-US" sz="1600" dirty="0"/>
              <a:t>      </a:t>
            </a:r>
            <a:r>
              <a:rPr lang="en-US" altLang="ko-KR" sz="1600" dirty="0"/>
              <a:t>2) </a:t>
            </a:r>
            <a:r>
              <a:rPr lang="ko-KR" altLang="en-US" sz="1600" dirty="0"/>
              <a:t>보안 경고 나타나면 </a:t>
            </a:r>
            <a:r>
              <a:rPr lang="en-US" altLang="ko-KR" sz="1600" dirty="0"/>
              <a:t>[</a:t>
            </a:r>
            <a:r>
              <a:rPr lang="ko-KR" altLang="en-US" sz="1600" dirty="0" err="1"/>
              <a:t>엑세스허용</a:t>
            </a:r>
            <a:r>
              <a:rPr lang="en-US" altLang="ko-KR" sz="1600" dirty="0"/>
              <a:t>] =&gt; Server start up .... </a:t>
            </a:r>
            <a:r>
              <a:rPr lang="ko-KR" altLang="en-US" sz="1600" dirty="0"/>
              <a:t>창 뜨면 성공</a:t>
            </a:r>
          </a:p>
          <a:p>
            <a:pPr marL="174625" indent="-174625"/>
            <a:r>
              <a:rPr lang="ko-KR" altLang="en-US" sz="1600" dirty="0"/>
              <a:t>      </a:t>
            </a:r>
            <a:r>
              <a:rPr lang="en-US" altLang="ko-KR" sz="1600" dirty="0"/>
              <a:t>3) </a:t>
            </a:r>
            <a:r>
              <a:rPr lang="ko-KR" altLang="en-US" sz="1600" dirty="0" err="1"/>
              <a:t>웹브라우져에</a:t>
            </a:r>
            <a:r>
              <a:rPr lang="ko-KR" altLang="en-US" sz="1600" dirty="0"/>
              <a:t> </a:t>
            </a:r>
            <a:r>
              <a:rPr lang="en-US" altLang="ko-KR" sz="1600" dirty="0"/>
              <a:t>localhost:8080  (127.0.0.1:8080) </a:t>
            </a:r>
            <a:r>
              <a:rPr lang="ko-KR" altLang="en-US" sz="1600" dirty="0"/>
              <a:t>입력 후 고양이 화면 뜨면 성공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*** </a:t>
            </a:r>
            <a:r>
              <a:rPr lang="ko-KR" altLang="en-US" sz="1600" dirty="0"/>
              <a:t>안되면 </a:t>
            </a:r>
            <a:r>
              <a:rPr lang="ko-KR" altLang="en-US" sz="1600" dirty="0" err="1"/>
              <a:t>톰캣포트</a:t>
            </a:r>
            <a:r>
              <a:rPr lang="ko-KR" altLang="en-US" sz="1600" dirty="0"/>
              <a:t> 변경 </a:t>
            </a:r>
            <a:endParaRPr lang="en-US" altLang="ko-KR" sz="1600" dirty="0"/>
          </a:p>
          <a:p>
            <a:r>
              <a:rPr lang="en-US" altLang="ko-KR" sz="1600" dirty="0"/>
              <a:t>=&gt; tomcat Http Port </a:t>
            </a:r>
            <a:r>
              <a:rPr lang="ko-KR" altLang="en-US" sz="1600" dirty="0"/>
              <a:t>변경 </a:t>
            </a:r>
            <a:r>
              <a:rPr lang="en-US" altLang="ko-KR" sz="1600" dirty="0"/>
              <a:t>=&gt;  8080 -&gt; 9090 </a:t>
            </a:r>
            <a:r>
              <a:rPr lang="ko-KR" altLang="en-US" sz="1600" dirty="0"/>
              <a:t>으로 </a:t>
            </a:r>
            <a:r>
              <a:rPr lang="en-US" altLang="ko-KR" sz="1600" dirty="0"/>
              <a:t>, 3</a:t>
            </a:r>
            <a:r>
              <a:rPr lang="ko-KR" altLang="en-US" sz="1600" dirty="0"/>
              <a:t>곳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(</a:t>
            </a:r>
            <a:r>
              <a:rPr lang="ko-KR" altLang="en-US" sz="1600" dirty="0" err="1"/>
              <a:t>오라클이</a:t>
            </a:r>
            <a:r>
              <a:rPr lang="ko-KR" altLang="en-US" sz="1600" dirty="0"/>
              <a:t> 설치 되어있다면 </a:t>
            </a:r>
            <a:r>
              <a:rPr lang="en-US" altLang="ko-KR" sz="1600" dirty="0"/>
              <a:t>8080 </a:t>
            </a:r>
            <a:r>
              <a:rPr lang="ko-KR" altLang="en-US" sz="1600" dirty="0"/>
              <a:t>포트 충돌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 err="1"/>
              <a:t>톰캣폴더</a:t>
            </a:r>
            <a:r>
              <a:rPr lang="en-US" altLang="ko-KR" sz="1600" dirty="0"/>
              <a:t>\conf\server.xml </a:t>
            </a:r>
            <a:r>
              <a:rPr lang="ko-KR" altLang="en-US" sz="1600" dirty="0"/>
              <a:t>에서 </a:t>
            </a:r>
            <a:r>
              <a:rPr lang="en-US" altLang="ko-KR" sz="1600" dirty="0"/>
              <a:t>8080 </a:t>
            </a:r>
            <a:r>
              <a:rPr lang="ko-KR" altLang="en-US" sz="1600" dirty="0"/>
              <a:t>찾아 전부 </a:t>
            </a:r>
            <a:r>
              <a:rPr lang="en-US" altLang="ko-KR" sz="1600" dirty="0"/>
              <a:t>9090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변경후</a:t>
            </a:r>
            <a:r>
              <a:rPr lang="ko-KR" altLang="en-US" sz="1600" dirty="0"/>
              <a:t> 저장</a:t>
            </a:r>
          </a:p>
          <a:p>
            <a:pPr marL="174625" indent="-174625"/>
            <a:r>
              <a:rPr lang="ko-KR" altLang="en-US" sz="1600" dirty="0"/>
              <a:t>    </a:t>
            </a:r>
            <a:r>
              <a:rPr lang="en-US" altLang="ko-KR" sz="1600" dirty="0"/>
              <a:t>( </a:t>
            </a:r>
            <a:r>
              <a:rPr lang="ko-KR" altLang="en-US" sz="1600" dirty="0"/>
              <a:t>중간 정도에 </a:t>
            </a:r>
            <a:r>
              <a:rPr lang="en-US" altLang="ko-KR" sz="1600" dirty="0"/>
              <a:t>3</a:t>
            </a:r>
            <a:r>
              <a:rPr lang="ko-KR" altLang="en-US" sz="1600" dirty="0"/>
              <a:t>곳 변경</a:t>
            </a:r>
            <a:r>
              <a:rPr lang="en-US" altLang="ko-KR" sz="1600" dirty="0"/>
              <a:t>, </a:t>
            </a:r>
            <a:r>
              <a:rPr lang="ko-KR" altLang="en-US" sz="1600" dirty="0"/>
              <a:t>다른 곳 절대 건드리지 </a:t>
            </a:r>
            <a:r>
              <a:rPr lang="ko-KR" altLang="en-US" sz="1600" dirty="0" err="1"/>
              <a:t>말것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pPr marL="174625" indent="-174625"/>
            <a:r>
              <a:rPr lang="en-US" altLang="ko-KR" sz="1600" dirty="0"/>
              <a:t>		 http://127.0.0.1:9090 	</a:t>
            </a:r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 err="1"/>
              <a:t>톰캣</a:t>
            </a:r>
            <a:r>
              <a:rPr lang="ko-KR" altLang="en-US" sz="1600" dirty="0"/>
              <a:t> 종료 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Ctrl+C</a:t>
            </a:r>
            <a:r>
              <a:rPr lang="en-US" altLang="ko-KR" sz="1600" dirty="0"/>
              <a:t> ) </a:t>
            </a:r>
            <a:r>
              <a:rPr lang="ko-KR" altLang="en-US" sz="1600" dirty="0"/>
              <a:t>후 재 </a:t>
            </a:r>
            <a:r>
              <a:rPr lang="ko-KR" altLang="en-US" sz="1600" dirty="0" err="1"/>
              <a:t>시작후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웹브라우져에</a:t>
            </a:r>
            <a:r>
              <a:rPr lang="ko-KR" altLang="en-US" sz="1600" dirty="0"/>
              <a:t> </a:t>
            </a:r>
            <a:r>
              <a:rPr lang="en-US" altLang="ko-KR" sz="1600" dirty="0"/>
              <a:t>localhost:9090 </a:t>
            </a:r>
            <a:r>
              <a:rPr lang="ko-KR" altLang="en-US" sz="1600" dirty="0"/>
              <a:t>입력 실행</a:t>
            </a:r>
            <a:endParaRPr lang="en-US" altLang="ko-KR" sz="1600" dirty="0"/>
          </a:p>
          <a:p>
            <a:pPr marL="174625" indent="-174625"/>
            <a:endParaRPr lang="en-US" altLang="ko-KR" sz="1600" dirty="0"/>
          </a:p>
          <a:p>
            <a:r>
              <a:rPr lang="en-US" altLang="ko-KR" sz="1600" dirty="0"/>
              <a:t>*** </a:t>
            </a:r>
            <a:r>
              <a:rPr lang="ko-KR" altLang="en-US" sz="1600" dirty="0"/>
              <a:t>안되면 환경변수 확인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CATALINA_HOME  =&gt; C:\apache-tomcat-8.5.15 =&gt; %CATALINA_HOME%;</a:t>
            </a:r>
          </a:p>
          <a:p>
            <a:r>
              <a:rPr lang="en-US" altLang="ko-KR" sz="1600" dirty="0"/>
              <a:t>JAVA_HOME =&gt; C:\jdk1.8 =&gt; %JAVA_HOME%\bin;</a:t>
            </a:r>
          </a:p>
          <a:p>
            <a:r>
              <a:rPr lang="en-US" altLang="ko-KR" sz="1600" dirty="0"/>
              <a:t>=&gt; </a:t>
            </a:r>
            <a:r>
              <a:rPr lang="ko-KR" altLang="en-US" sz="1600" dirty="0"/>
              <a:t>바탕화면</a:t>
            </a:r>
            <a:r>
              <a:rPr lang="en-US" altLang="ko-KR" sz="1600" dirty="0"/>
              <a:t>-&gt;</a:t>
            </a:r>
            <a:r>
              <a:rPr lang="ko-KR" altLang="en-US" sz="1600" dirty="0" err="1"/>
              <a:t>내컴퓨터</a:t>
            </a:r>
            <a:r>
              <a:rPr lang="en-US" altLang="ko-KR" sz="1600" dirty="0"/>
              <a:t>-&gt;</a:t>
            </a:r>
            <a:r>
              <a:rPr lang="ko-KR" altLang="en-US" sz="1600" dirty="0"/>
              <a:t>속성</a:t>
            </a:r>
            <a:r>
              <a:rPr lang="en-US" altLang="ko-KR" sz="1600" dirty="0"/>
              <a:t>-&gt;</a:t>
            </a:r>
            <a:r>
              <a:rPr lang="ko-KR" altLang="en-US" sz="1600" dirty="0"/>
              <a:t>고급</a:t>
            </a:r>
            <a:r>
              <a:rPr lang="en-US" altLang="ko-KR" sz="1600" dirty="0"/>
              <a:t>-&gt;</a:t>
            </a:r>
            <a:r>
              <a:rPr lang="ko-KR" altLang="en-US" sz="1600" dirty="0"/>
              <a:t>환경변수</a:t>
            </a:r>
            <a:r>
              <a:rPr lang="en-US" altLang="ko-KR" sz="1600" dirty="0"/>
              <a:t>-&gt;</a:t>
            </a:r>
            <a:r>
              <a:rPr lang="ko-KR" altLang="en-US" sz="1600" dirty="0"/>
              <a:t>시스템변수</a:t>
            </a:r>
          </a:p>
          <a:p>
            <a:pPr marL="174625" indent="-174625">
              <a:buFont typeface="Symbol" pitchFamily="18" charset="2"/>
              <a:buChar char="Þ"/>
            </a:pPr>
            <a:endParaRPr lang="en-US" altLang="ko-KR" sz="1600" dirty="0"/>
          </a:p>
          <a:p>
            <a:pPr marL="174625" indent="-174625"/>
            <a:r>
              <a:rPr lang="en-US" altLang="ko-KR" sz="1600" dirty="0"/>
              <a:t>*** [ tomcat </a:t>
            </a:r>
            <a:r>
              <a:rPr lang="ko-KR" altLang="en-US" sz="1600" dirty="0"/>
              <a:t>실습 </a:t>
            </a:r>
            <a:r>
              <a:rPr lang="en-US" altLang="ko-KR" sz="1600" dirty="0"/>
              <a:t>Test ]</a:t>
            </a:r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 err="1"/>
              <a:t>톰캣</a:t>
            </a:r>
            <a:r>
              <a:rPr lang="ko-KR" altLang="en-US" sz="1600" dirty="0"/>
              <a:t> </a:t>
            </a:r>
            <a:r>
              <a:rPr lang="en-US" altLang="ko-KR" sz="1600" dirty="0"/>
              <a:t>C: </a:t>
            </a:r>
            <a:r>
              <a:rPr lang="ko-KR" altLang="en-US" sz="1600" dirty="0"/>
              <a:t>에 설치후 메모장으로 </a:t>
            </a:r>
            <a:r>
              <a:rPr lang="ko-KR" altLang="en-US" sz="1600" dirty="0" err="1"/>
              <a:t>실습후</a:t>
            </a:r>
            <a:r>
              <a:rPr lang="ko-KR" altLang="en-US" sz="1600" dirty="0"/>
              <a:t> </a:t>
            </a:r>
            <a:r>
              <a:rPr lang="en-US" altLang="ko-KR" sz="1600" dirty="0"/>
              <a:t>Test</a:t>
            </a:r>
          </a:p>
          <a:p>
            <a:pPr marL="174625" indent="-174625"/>
            <a:r>
              <a:rPr lang="en-US" altLang="ko-KR" sz="1600" dirty="0"/>
              <a:t>    </a:t>
            </a:r>
            <a:r>
              <a:rPr lang="ko-KR" altLang="en-US" sz="1600" dirty="0"/>
              <a:t>작업폴더</a:t>
            </a:r>
            <a:r>
              <a:rPr lang="en-US" altLang="ko-KR" sz="1600" dirty="0"/>
              <a:t>: C:/apache-tomcat-8.0.65\webapps =&gt; </a:t>
            </a:r>
            <a:r>
              <a:rPr lang="ko-KR" altLang="en-US" sz="1600" dirty="0"/>
              <a:t>작업폴더 </a:t>
            </a:r>
            <a:r>
              <a:rPr lang="en-US" altLang="ko-KR" sz="1600" dirty="0"/>
              <a:t>My</a:t>
            </a:r>
          </a:p>
          <a:p>
            <a:pPr marL="174625" indent="-174625"/>
            <a:r>
              <a:rPr lang="en-US" altLang="ko-KR" sz="1600" dirty="0"/>
              <a:t>** http://localhost:9090/My/hello.jsp </a:t>
            </a:r>
          </a:p>
          <a:p>
            <a:pPr marL="174625" indent="-174625"/>
            <a:r>
              <a:rPr lang="en-US" altLang="ko-KR" sz="1600" dirty="0"/>
              <a:t>** http://127.0.0.1:9090/My/hello.jsp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658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dirty="0"/>
          </a:p>
          <a:p>
            <a:pPr marL="174625" indent="-174625"/>
            <a:r>
              <a:rPr lang="en-US" altLang="ko-KR" sz="1800" b="1" dirty="0"/>
              <a:t>***  </a:t>
            </a:r>
            <a:r>
              <a:rPr lang="ko-KR" altLang="en-US" sz="1800" b="1" dirty="0" err="1"/>
              <a:t>이클립스</a:t>
            </a:r>
            <a:r>
              <a:rPr lang="ko-KR" altLang="en-US" sz="1800" b="1" dirty="0"/>
              <a:t> 에서 </a:t>
            </a:r>
            <a:r>
              <a:rPr lang="ko-KR" altLang="en-US" sz="1800" b="1" dirty="0" err="1"/>
              <a:t>톰캣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Tomcat setting 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=&gt;  Perspective </a:t>
            </a:r>
            <a:r>
              <a:rPr lang="ko-KR" altLang="en-US" sz="1600" dirty="0"/>
              <a:t>바 의 </a:t>
            </a:r>
            <a:r>
              <a:rPr lang="en-US" altLang="ko-KR" sz="1600" dirty="0"/>
              <a:t>[JAVAEE] </a:t>
            </a:r>
            <a:r>
              <a:rPr lang="ko-KR" altLang="en-US" sz="1600" dirty="0"/>
              <a:t>확인</a:t>
            </a:r>
          </a:p>
          <a:p>
            <a:pPr marL="174625" indent="-174625"/>
            <a:endParaRPr lang="ko-KR" altLang="en-US" sz="1600" dirty="0"/>
          </a:p>
          <a:p>
            <a:pPr marL="174625" indent="-174625"/>
            <a:r>
              <a:rPr lang="en-US" altLang="ko-KR" sz="1600" dirty="0"/>
              <a:t>=&gt;  Window</a:t>
            </a:r>
            <a:r>
              <a:rPr lang="ko-KR" altLang="en-US" sz="1600" dirty="0"/>
              <a:t>메뉴 </a:t>
            </a:r>
            <a:r>
              <a:rPr lang="en-US" altLang="ko-KR" sz="1600" dirty="0"/>
              <a:t>-&gt; Preferences -&gt; server -&gt; Runtime </a:t>
            </a:r>
            <a:r>
              <a:rPr lang="en-US" altLang="ko-KR" sz="1600" dirty="0" err="1"/>
              <a:t>EnviromentS</a:t>
            </a:r>
            <a:r>
              <a:rPr lang="en-US" altLang="ko-KR" sz="1600" dirty="0"/>
              <a:t> </a:t>
            </a:r>
          </a:p>
          <a:p>
            <a:pPr marL="174625" indent="-174625"/>
            <a:r>
              <a:rPr lang="en-US" altLang="ko-KR" sz="1600" dirty="0"/>
              <a:t>		-&gt; Add...</a:t>
            </a:r>
            <a:r>
              <a:rPr lang="ko-KR" altLang="en-US" sz="1600" dirty="0"/>
              <a:t>버튼</a:t>
            </a:r>
            <a:r>
              <a:rPr lang="en-US" altLang="ko-KR" sz="1600" dirty="0"/>
              <a:t>-&gt; Apache Tomcat8.0 -&gt; next</a:t>
            </a:r>
          </a:p>
          <a:p>
            <a:pPr marL="174625" indent="-174625"/>
            <a:r>
              <a:rPr lang="en-US" altLang="ko-KR" sz="1600" dirty="0"/>
              <a:t>		-&gt; Tomcat installation Directory</a:t>
            </a:r>
            <a:r>
              <a:rPr lang="ko-KR" altLang="en-US" sz="1600" dirty="0"/>
              <a:t>클릭  </a:t>
            </a:r>
            <a:r>
              <a:rPr lang="en-US" altLang="ko-KR" sz="1600" dirty="0"/>
              <a:t>Browse...</a:t>
            </a:r>
            <a:r>
              <a:rPr lang="ko-KR" altLang="en-US" sz="1600" dirty="0"/>
              <a:t>클릭</a:t>
            </a:r>
          </a:p>
          <a:p>
            <a:pPr marL="174625" indent="-174625"/>
            <a:r>
              <a:rPr lang="ko-KR" altLang="en-US" sz="1600" dirty="0"/>
              <a:t>		   </a:t>
            </a:r>
            <a:r>
              <a:rPr lang="ko-KR" altLang="en-US" sz="1600" dirty="0" err="1"/>
              <a:t>톰캣경로</a:t>
            </a:r>
            <a:r>
              <a:rPr lang="ko-KR" altLang="en-US" sz="1600" dirty="0"/>
              <a:t> </a:t>
            </a:r>
            <a:r>
              <a:rPr lang="en-US" altLang="ko-KR" sz="1600" dirty="0"/>
              <a:t>-&gt; C:/apache-tomcat-8.0.65</a:t>
            </a:r>
          </a:p>
          <a:p>
            <a:pPr marL="174625" indent="-174625"/>
            <a:r>
              <a:rPr lang="en-US" altLang="ko-KR" sz="1600" dirty="0"/>
              <a:t>		   finish  -&gt; ok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=&gt;  Window</a:t>
            </a:r>
            <a:r>
              <a:rPr lang="ko-KR" altLang="en-US" sz="1600" dirty="0"/>
              <a:t>메뉴 </a:t>
            </a:r>
            <a:r>
              <a:rPr lang="en-US" altLang="ko-KR" sz="1600" dirty="0"/>
              <a:t>-&gt; Show View</a:t>
            </a:r>
            <a:r>
              <a:rPr lang="ko-KR" altLang="en-US" sz="1600" dirty="0"/>
              <a:t>에서</a:t>
            </a:r>
          </a:p>
          <a:p>
            <a:pPr marL="174625" indent="-174625"/>
            <a:r>
              <a:rPr lang="ko-KR" altLang="en-US" sz="1600" dirty="0"/>
              <a:t>     </a:t>
            </a:r>
            <a:r>
              <a:rPr lang="en-US" altLang="ko-KR" sz="1600" dirty="0"/>
              <a:t>other... Server</a:t>
            </a:r>
            <a:r>
              <a:rPr lang="ko-KR" altLang="en-US" sz="1600" dirty="0"/>
              <a:t>에서 </a:t>
            </a:r>
            <a:r>
              <a:rPr lang="en-US" altLang="ko-KR" sz="1600" dirty="0"/>
              <a:t>servers </a:t>
            </a:r>
            <a:r>
              <a:rPr lang="ko-KR" altLang="en-US" sz="1600" dirty="0"/>
              <a:t>선택</a:t>
            </a:r>
          </a:p>
          <a:p>
            <a:pPr marL="174625" indent="-174625"/>
            <a:r>
              <a:rPr lang="ko-KR" altLang="en-US" sz="1600" dirty="0"/>
              <a:t>     </a:t>
            </a:r>
            <a:r>
              <a:rPr lang="en-US" altLang="ko-KR" sz="1600" dirty="0"/>
              <a:t>other...General</a:t>
            </a:r>
            <a:r>
              <a:rPr lang="ko-KR" altLang="en-US" sz="1600" dirty="0"/>
              <a:t>에서 </a:t>
            </a:r>
            <a:r>
              <a:rPr lang="en-US" altLang="ko-KR" sz="1600" dirty="0"/>
              <a:t>problems</a:t>
            </a:r>
            <a:r>
              <a:rPr lang="ko-KR" altLang="en-US" sz="1600" dirty="0"/>
              <a:t>선택 </a:t>
            </a:r>
          </a:p>
          <a:p>
            <a:pPr marL="174625" indent="-174625"/>
            <a:r>
              <a:rPr lang="ko-KR" altLang="en-US" sz="1600" dirty="0"/>
              <a:t>   </a:t>
            </a:r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/>
              <a:t>하단에 </a:t>
            </a:r>
            <a:r>
              <a:rPr lang="en-US" altLang="ko-KR" sz="1600" dirty="0"/>
              <a:t>console, problems, servers  </a:t>
            </a:r>
            <a:r>
              <a:rPr lang="ko-KR" altLang="en-US" sz="1600" dirty="0"/>
              <a:t>탭 확인 </a:t>
            </a:r>
            <a:r>
              <a:rPr lang="en-US" altLang="ko-KR" sz="1600" dirty="0"/>
              <a:t>!!!</a:t>
            </a:r>
          </a:p>
          <a:p>
            <a:pPr marL="174625" indent="-174625"/>
            <a:r>
              <a:rPr lang="en-US" altLang="ko-KR" sz="1600" dirty="0"/>
              <a:t>     -&gt; servers</a:t>
            </a:r>
            <a:r>
              <a:rPr lang="ko-KR" altLang="en-US" sz="1600" dirty="0"/>
              <a:t>탭에서 </a:t>
            </a:r>
            <a:r>
              <a:rPr lang="en-US" altLang="ko-KR" sz="1600" dirty="0"/>
              <a:t>~~~~ a new server</a:t>
            </a:r>
            <a:r>
              <a:rPr lang="ko-KR" altLang="en-US" sz="1600" dirty="0"/>
              <a:t>클릭</a:t>
            </a:r>
            <a:r>
              <a:rPr lang="en-US" altLang="ko-KR" sz="1600" dirty="0"/>
              <a:t>=&gt; Tomcat8.0 </a:t>
            </a:r>
            <a:r>
              <a:rPr lang="ko-KR" altLang="en-US" sz="1600" dirty="0"/>
              <a:t>선택하고 </a:t>
            </a:r>
            <a:r>
              <a:rPr lang="en-US" altLang="ko-KR" sz="1600" dirty="0"/>
              <a:t>finish </a:t>
            </a:r>
          </a:p>
          <a:p>
            <a:pPr marL="174625" indent="-174625"/>
            <a:r>
              <a:rPr lang="en-US" altLang="ko-KR" sz="1600" dirty="0"/>
              <a:t>        </a:t>
            </a:r>
            <a:r>
              <a:rPr lang="ko-KR" altLang="en-US" sz="1600" dirty="0"/>
              <a:t>또는 </a:t>
            </a:r>
            <a:r>
              <a:rPr lang="en-US" altLang="ko-KR" sz="1600" dirty="0"/>
              <a:t>servers</a:t>
            </a:r>
            <a:r>
              <a:rPr lang="ko-KR" altLang="en-US" sz="1600" dirty="0"/>
              <a:t>탭에서 오</a:t>
            </a:r>
            <a:r>
              <a:rPr lang="en-US" altLang="ko-KR" sz="1600" dirty="0"/>
              <a:t>.</a:t>
            </a:r>
            <a:r>
              <a:rPr lang="ko-KR" altLang="en-US" sz="1600" dirty="0" err="1"/>
              <a:t>버</a:t>
            </a:r>
            <a:r>
              <a:rPr lang="ko-KR" altLang="en-US" sz="1600" dirty="0"/>
              <a:t> </a:t>
            </a:r>
            <a:r>
              <a:rPr lang="en-US" altLang="ko-KR" sz="1600" dirty="0"/>
              <a:t>=&gt; new =&gt; Tomcat8.0</a:t>
            </a:r>
            <a:r>
              <a:rPr lang="ko-KR" altLang="en-US" sz="1600" dirty="0"/>
              <a:t>선택하고  </a:t>
            </a:r>
            <a:r>
              <a:rPr lang="en-US" altLang="ko-KR" sz="1600" dirty="0"/>
              <a:t>finish 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*** </a:t>
            </a:r>
            <a:r>
              <a:rPr lang="ko-KR" altLang="en-US" sz="1600" dirty="0" err="1"/>
              <a:t>이클립스에서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톰캣</a:t>
            </a:r>
            <a:r>
              <a:rPr lang="ko-KR" altLang="en-US" sz="1600" dirty="0"/>
              <a:t> 포트 변경</a:t>
            </a:r>
          </a:p>
          <a:p>
            <a:pPr marL="174625" indent="-174625"/>
            <a:endParaRPr lang="ko-KR" altLang="en-US" sz="1600" dirty="0"/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/>
              <a:t>하단 </a:t>
            </a:r>
            <a:r>
              <a:rPr lang="en-US" altLang="ko-KR" sz="1600" dirty="0"/>
              <a:t>servers </a:t>
            </a:r>
            <a:r>
              <a:rPr lang="ko-KR" altLang="en-US" sz="1600" dirty="0"/>
              <a:t>탭의 </a:t>
            </a:r>
            <a:r>
              <a:rPr lang="en-US" altLang="ko-KR" sz="1600" dirty="0"/>
              <a:t>Tomcat v8.0 Server at </a:t>
            </a:r>
            <a:r>
              <a:rPr lang="en-US" altLang="ko-KR" sz="1600" dirty="0" err="1"/>
              <a:t>localhost</a:t>
            </a:r>
            <a:r>
              <a:rPr lang="en-US" altLang="ko-KR" sz="1600" dirty="0"/>
              <a:t> [....] </a:t>
            </a:r>
            <a:r>
              <a:rPr lang="ko-KR" altLang="en-US" sz="1600" dirty="0"/>
              <a:t>부분 더블클릭</a:t>
            </a:r>
          </a:p>
          <a:p>
            <a:pPr marL="174625" indent="-174625"/>
            <a:r>
              <a:rPr lang="en-US" altLang="ko-KR" sz="1600" dirty="0"/>
              <a:t>=&gt; Overview </a:t>
            </a:r>
            <a:r>
              <a:rPr lang="ko-KR" altLang="en-US" sz="1600" dirty="0"/>
              <a:t>창 뜨면 우측 </a:t>
            </a:r>
            <a:r>
              <a:rPr lang="en-US" altLang="ko-KR" sz="1600" dirty="0"/>
              <a:t>Ports </a:t>
            </a:r>
            <a:r>
              <a:rPr lang="ko-KR" altLang="en-US" sz="1600" dirty="0"/>
              <a:t>의 </a:t>
            </a:r>
            <a:r>
              <a:rPr lang="en-US" altLang="ko-KR" sz="1600" dirty="0"/>
              <a:t>Http Port </a:t>
            </a:r>
            <a:r>
              <a:rPr lang="ko-KR" altLang="en-US" sz="1600" dirty="0" err="1"/>
              <a:t>변뎡</a:t>
            </a:r>
            <a:r>
              <a:rPr lang="ko-KR" altLang="en-US" sz="1600" dirty="0"/>
              <a:t> 후 </a:t>
            </a:r>
            <a:r>
              <a:rPr lang="en-US" altLang="ko-KR" sz="1600" dirty="0"/>
              <a:t>Server Restart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dirty="0"/>
          </a:p>
          <a:p>
            <a:pPr marL="174625" indent="-174625"/>
            <a:r>
              <a:rPr lang="en-US" altLang="ko-KR" sz="1800" b="1"/>
              <a:t>*** </a:t>
            </a:r>
            <a:r>
              <a:rPr lang="ko-KR" altLang="en-US" sz="1800" b="1"/>
              <a:t>이글립스에서 </a:t>
            </a:r>
            <a:r>
              <a:rPr lang="en-US" altLang="ko-KR" sz="1800" b="1" dirty="0"/>
              <a:t>UTF-8 </a:t>
            </a:r>
            <a:r>
              <a:rPr lang="ko-KR" altLang="en-US" sz="1800" b="1"/>
              <a:t>설정 </a:t>
            </a:r>
            <a:r>
              <a:rPr lang="en-US" altLang="ko-KR" sz="1800" b="1"/>
              <a:t> </a:t>
            </a:r>
            <a:endParaRPr lang="en-US" altLang="ko-KR" sz="1800" b="1" dirty="0"/>
          </a:p>
          <a:p>
            <a:pPr marL="174625" indent="-174625"/>
            <a:r>
              <a:rPr lang="en-US" altLang="ko-KR" sz="1600"/>
              <a:t>=&gt; Window</a:t>
            </a:r>
            <a:r>
              <a:rPr lang="ko-KR" altLang="en-US" sz="1600" dirty="0"/>
              <a:t>메뉴 </a:t>
            </a:r>
            <a:r>
              <a:rPr lang="en-US" altLang="ko-KR" sz="1600" dirty="0"/>
              <a:t>-&gt; Preferences - General - Workspace - </a:t>
            </a:r>
            <a:r>
              <a:rPr lang="ko-KR" altLang="en-US" sz="1600" dirty="0"/>
              <a:t>우측의 </a:t>
            </a:r>
            <a:r>
              <a:rPr lang="en-US" altLang="ko-KR" sz="1600" dirty="0"/>
              <a:t>Text File Encoding </a:t>
            </a:r>
            <a:r>
              <a:rPr lang="ko-KR" altLang="en-US" sz="1600" dirty="0"/>
              <a:t>확인</a:t>
            </a:r>
          </a:p>
          <a:p>
            <a:pPr marL="174625" indent="-174625"/>
            <a:r>
              <a:rPr lang="en-US" altLang="ko-KR" sz="1600"/>
              <a:t>=&gt; </a:t>
            </a:r>
            <a:r>
              <a:rPr lang="en-US" altLang="ko-KR" sz="1600" dirty="0"/>
              <a:t>JSP </a:t>
            </a:r>
            <a:r>
              <a:rPr lang="ko-KR" altLang="en-US" sz="1600" dirty="0"/>
              <a:t>파일 기본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변경</a:t>
            </a:r>
          </a:p>
          <a:p>
            <a:pPr marL="174625" indent="-174625"/>
            <a:r>
              <a:rPr lang="ko-KR" altLang="en-US" sz="1600" dirty="0"/>
              <a:t>	</a:t>
            </a:r>
            <a:r>
              <a:rPr lang="en-US" altLang="ko-KR" sz="1600" dirty="0"/>
              <a:t>-&gt; </a:t>
            </a:r>
            <a:r>
              <a:rPr lang="ko-KR" altLang="en-US" sz="1600" dirty="0"/>
              <a:t>위 화면 왼편 메뉴에서 </a:t>
            </a:r>
            <a:r>
              <a:rPr lang="en-US" altLang="ko-KR" sz="1600" dirty="0"/>
              <a:t>- Web - 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 Files - Encoding </a:t>
            </a:r>
            <a:r>
              <a:rPr lang="ko-KR" altLang="en-US" sz="1600" dirty="0"/>
              <a:t>값 변경</a:t>
            </a:r>
          </a:p>
          <a:p>
            <a:pPr marL="174625" indent="-174625"/>
            <a:endParaRPr lang="ko-KR" altLang="en-US" sz="1600" dirty="0"/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 err="1"/>
              <a:t>톰캣</a:t>
            </a:r>
            <a:r>
              <a:rPr lang="en-US" altLang="ko-KR" sz="1600" dirty="0"/>
              <a:t>8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get </a:t>
            </a:r>
            <a:r>
              <a:rPr lang="ko-KR" altLang="en-US" sz="1600" dirty="0"/>
              <a:t>방식의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읽어올 때</a:t>
            </a:r>
            <a:r>
              <a:rPr lang="en-US" altLang="ko-KR" sz="1600" dirty="0"/>
              <a:t>, </a:t>
            </a:r>
            <a:r>
              <a:rPr lang="ko-KR" altLang="en-US" sz="1600" dirty="0"/>
              <a:t>특별한 지정이 없으면 </a:t>
            </a:r>
            <a:r>
              <a:rPr lang="en-US" altLang="ko-KR" sz="1600" dirty="0"/>
              <a:t>utf-8 </a:t>
            </a:r>
            <a:r>
              <a:rPr lang="ko-KR" altLang="en-US" sz="1600" dirty="0"/>
              <a:t>사용</a:t>
            </a:r>
            <a:r>
              <a:rPr lang="en-US" altLang="ko-KR" sz="1600" dirty="0"/>
              <a:t>,</a:t>
            </a:r>
          </a:p>
          <a:p>
            <a:pPr marL="174625" indent="-174625"/>
            <a:r>
              <a:rPr lang="en-US" altLang="ko-KR" sz="1600" dirty="0"/>
              <a:t>    </a:t>
            </a:r>
            <a:r>
              <a:rPr lang="ko-KR" altLang="en-US" sz="1600" dirty="0"/>
              <a:t>또 다국어 작업가능하고 대부분의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프레임웤이</a:t>
            </a:r>
            <a:r>
              <a:rPr lang="ko-KR" altLang="en-US" sz="1600" dirty="0"/>
              <a:t> </a:t>
            </a:r>
            <a:r>
              <a:rPr lang="en-US" altLang="ko-KR" sz="1600" dirty="0"/>
              <a:t>utf-8 </a:t>
            </a:r>
            <a:r>
              <a:rPr lang="ko-KR" altLang="en-US" sz="1600" dirty="0"/>
              <a:t>사용하므로 여러모로 편리</a:t>
            </a:r>
            <a:r>
              <a:rPr lang="en-US" altLang="ko-KR" sz="1600" dirty="0"/>
              <a:t>.</a:t>
            </a:r>
          </a:p>
          <a:p>
            <a:pPr marL="174625" indent="-174625"/>
            <a:endParaRPr lang="en-US" altLang="ko-KR" sz="1600"/>
          </a:p>
          <a:p>
            <a:pPr marL="174625" indent="-174625"/>
            <a:r>
              <a:rPr lang="en-US" altLang="ko-KR" sz="1600"/>
              <a:t>** </a:t>
            </a:r>
            <a:r>
              <a:rPr lang="ko-KR" altLang="en-US" sz="1600"/>
              <a:t>이클립스 에서 서버 관련 모든 설정 확실하게 </a:t>
            </a:r>
            <a:r>
              <a:rPr lang="ko-KR" altLang="en-US" sz="1600" dirty="0"/>
              <a:t>된 후 </a:t>
            </a:r>
            <a:r>
              <a:rPr lang="en-US" altLang="ko-KR" sz="1600" dirty="0"/>
              <a:t> </a:t>
            </a:r>
            <a:r>
              <a:rPr lang="ko-KR" altLang="en-US" sz="1600"/>
              <a:t>작업시작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=&gt;  </a:t>
            </a:r>
            <a:r>
              <a:rPr lang="en-US" altLang="ko-KR" sz="1600" dirty="0"/>
              <a:t>new = Dynamic Web Project .....</a:t>
            </a:r>
            <a:endParaRPr lang="ko-KR" altLang="en-US" sz="1600" dirty="0"/>
          </a:p>
          <a:p>
            <a:pPr marL="174625" indent="-174625"/>
            <a:r>
              <a:rPr lang="ko-KR" altLang="en-US" sz="1600"/>
              <a:t>   </a:t>
            </a:r>
            <a:endParaRPr lang="en-US" altLang="ko-KR" sz="1600" dirty="0"/>
          </a:p>
          <a:p>
            <a:pPr marL="174625" indent="-174625"/>
            <a:r>
              <a:rPr lang="en-US" altLang="ko-KR" sz="1600" dirty="0"/>
              <a:t>** </a:t>
            </a:r>
            <a:r>
              <a:rPr lang="ko-KR" altLang="en-US" sz="1600" dirty="0"/>
              <a:t>어디선가 연결이 잘 안되어 </a:t>
            </a:r>
            <a:r>
              <a:rPr lang="en-US" altLang="ko-KR" sz="1600" dirty="0"/>
              <a:t>Error 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/>
              <a:t>시스템 환경변수 </a:t>
            </a:r>
            <a:r>
              <a:rPr lang="en-US" altLang="ko-KR" sz="1600"/>
              <a:t>, cmd </a:t>
            </a:r>
            <a:r>
              <a:rPr lang="ko-KR" altLang="en-US" sz="1600"/>
              <a:t>에서 </a:t>
            </a:r>
            <a:r>
              <a:rPr lang="en-US" altLang="ko-KR" sz="1600"/>
              <a:t>path </a:t>
            </a:r>
            <a:r>
              <a:rPr lang="ko-KR" altLang="en-US" sz="1600"/>
              <a:t>확인</a:t>
            </a:r>
            <a:r>
              <a:rPr lang="en-US" altLang="ko-KR" sz="1600"/>
              <a:t>, </a:t>
            </a:r>
            <a:r>
              <a:rPr lang="ko-KR" altLang="en-US" sz="1600"/>
              <a:t>제어판 확인 후 재부팅</a:t>
            </a:r>
            <a:endParaRPr lang="en-US" altLang="ko-KR" sz="1600"/>
          </a:p>
          <a:p>
            <a:pPr marL="174625" indent="-174625"/>
            <a:endParaRPr lang="en-US" altLang="ko-KR" sz="1600"/>
          </a:p>
          <a:p>
            <a:pPr marL="174625" indent="-174625"/>
            <a:r>
              <a:rPr lang="en-US" altLang="ko-KR" sz="1600"/>
              <a:t>*** Http </a:t>
            </a:r>
            <a:r>
              <a:rPr lang="ko-KR" altLang="en-US" sz="1600"/>
              <a:t>관련 </a:t>
            </a:r>
            <a:r>
              <a:rPr lang="en-US" altLang="ko-KR" sz="1600"/>
              <a:t>Library </a:t>
            </a:r>
            <a:r>
              <a:rPr lang="ko-KR" altLang="en-US" sz="1600"/>
              <a:t>참조 못해 오류 발생하는 경우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=&gt; </a:t>
            </a:r>
            <a:r>
              <a:rPr lang="ko-KR" altLang="en-US" sz="1600"/>
              <a:t>프로젝트 우클릭 </a:t>
            </a:r>
            <a:r>
              <a:rPr lang="en-US" altLang="ko-KR" sz="1600"/>
              <a:t>- Properties -  Java Build Path - </a:t>
            </a:r>
            <a:r>
              <a:rPr lang="ko-KR" altLang="en-US" sz="1600"/>
              <a:t>우측 </a:t>
            </a:r>
            <a:r>
              <a:rPr lang="en-US" altLang="ko-KR" sz="1600"/>
              <a:t>Libraries </a:t>
            </a:r>
            <a:r>
              <a:rPr lang="ko-KR" altLang="en-US" sz="1600"/>
              <a:t>탭 선택 </a:t>
            </a:r>
            <a:r>
              <a:rPr lang="en-US" altLang="ko-KR" sz="1600" dirty="0"/>
              <a:t>- Add</a:t>
            </a:r>
            <a:r>
              <a:rPr lang="en-US" altLang="ko-KR" sz="1600" dirty="0" err="1"/>
              <a:t> L</a:t>
            </a:r>
            <a:r>
              <a:rPr lang="en-US" altLang="ko-KR" sz="1600" dirty="0"/>
              <a:t>ibrary... </a:t>
            </a:r>
          </a:p>
          <a:p>
            <a:pPr marL="174625" indent="-174625"/>
            <a:r>
              <a:rPr lang="en-US" altLang="ko-KR" sz="1600" dirty="0"/>
              <a:t>		- S</a:t>
            </a:r>
            <a:r>
              <a:rPr lang="en-US" altLang="ko-KR" sz="1600" dirty="0" err="1"/>
              <a:t>erv</a:t>
            </a:r>
            <a:r>
              <a:rPr lang="en-US" altLang="ko-KR" sz="1600" dirty="0"/>
              <a:t>e</a:t>
            </a:r>
            <a:r>
              <a:rPr lang="en-US" altLang="ko-KR" sz="1600" dirty="0" err="1"/>
              <a:t>r </a:t>
            </a:r>
            <a:r>
              <a:rPr lang="en-US" altLang="ko-KR" sz="1600" dirty="0"/>
              <a:t>Runtim</a:t>
            </a:r>
            <a:r>
              <a:rPr lang="en-US" altLang="ko-KR" sz="1600" dirty="0" err="1"/>
              <a:t>e </a:t>
            </a:r>
            <a:r>
              <a:rPr lang="en-US" altLang="ko-KR" sz="1600" dirty="0"/>
              <a:t>- </a:t>
            </a:r>
            <a:r>
              <a:rPr lang="ko-KR" altLang="en-US" sz="1600" dirty="0"/>
              <a:t>톰캣</a:t>
            </a:r>
            <a:r>
              <a:rPr lang="en-US" altLang="ko-KR" sz="1600" dirty="0"/>
              <a:t>8 </a:t>
            </a:r>
            <a:r>
              <a:rPr lang="en-US" altLang="ko-KR" sz="1600" dirty="0" err="1"/>
              <a:t> -</a:t>
            </a:r>
            <a:r>
              <a:rPr lang="en-US" altLang="ko-KR" sz="1600" dirty="0"/>
              <a:t> Fi</a:t>
            </a:r>
            <a:r>
              <a:rPr lang="en-US" altLang="ko-KR" sz="1600" dirty="0" err="1"/>
              <a:t>nis</a:t>
            </a:r>
            <a:r>
              <a:rPr lang="en-US" altLang="ko-KR" sz="1600" dirty="0"/>
              <a:t>h</a:t>
            </a:r>
            <a:r>
              <a:rPr lang="ko-KR" altLang="en-US" sz="1600" dirty="0"/>
              <a:t> </a:t>
            </a:r>
          </a:p>
          <a:p>
            <a:pPr marL="174625" indent="-174625"/>
            <a:endParaRPr lang="en-US" altLang="ko-KR" sz="1600"/>
          </a:p>
          <a:p>
            <a:pPr marL="174625" indent="-174625"/>
            <a:r>
              <a:rPr lang="en-US" altLang="ko-KR" sz="1600"/>
              <a:t>*** </a:t>
            </a:r>
            <a:r>
              <a:rPr lang="en-US" altLang="ko-KR" sz="1600" dirty="0"/>
              <a:t>404</a:t>
            </a:r>
            <a:r>
              <a:rPr lang="en-US" altLang="ko-KR" sz="1600" dirty="0" err="1"/>
              <a:t> </a:t>
            </a:r>
            <a:r>
              <a:rPr lang="en-US" altLang="ko-KR" sz="1600" err="1"/>
              <a:t>e</a:t>
            </a:r>
            <a:r>
              <a:rPr lang="en-US" altLang="ko-KR" sz="1600"/>
              <a:t>rror </a:t>
            </a:r>
            <a:br>
              <a:rPr lang="en-US" altLang="ko-KR" sz="1600"/>
            </a:br>
            <a:r>
              <a:rPr lang="en-US" altLang="ko-KR" sz="1600"/>
              <a:t>=&gt; </a:t>
            </a:r>
            <a:r>
              <a:rPr lang="en-US" altLang="ko-KR" sz="1600" dirty="0"/>
              <a:t>n</a:t>
            </a:r>
            <a:r>
              <a:rPr lang="en-US" altLang="ko-KR" sz="1600" dirty="0" err="1"/>
              <a:t>ot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fo</a:t>
            </a:r>
            <a:r>
              <a:rPr lang="en-US" altLang="ko-KR" sz="1600" dirty="0"/>
              <a:t>u</a:t>
            </a:r>
            <a:r>
              <a:rPr lang="en-US" altLang="ko-KR" sz="1600" dirty="0" err="1"/>
              <a:t>nd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/ </a:t>
            </a:r>
            <a:r>
              <a:rPr lang="ko-KR" altLang="en-US" sz="1600" dirty="0"/>
              <a:t>톰캣이 </a:t>
            </a:r>
            <a:r>
              <a:rPr lang="en-US" altLang="ko-KR" sz="1600" dirty="0"/>
              <a:t>off </a:t>
            </a:r>
            <a:r>
              <a:rPr lang="ko-KR" altLang="en-US" sz="1600" dirty="0"/>
              <a:t>된경우 등 </a:t>
            </a:r>
            <a:endParaRPr lang="ko-KR" altLang="en-US" sz="1600" dirty="0" err="1"/>
          </a:p>
          <a:p>
            <a:pPr marL="174625" indent="-174625"/>
            <a:r>
              <a:rPr lang="ko-KR" altLang="en-US" sz="1600" err="1"/>
              <a:t>	</a:t>
            </a:r>
            <a:r>
              <a:rPr lang="en-US" altLang="ko-KR" sz="1600"/>
              <a:t>=&gt; </a:t>
            </a:r>
            <a:r>
              <a:rPr lang="ko-KR" altLang="en-US" sz="1600" dirty="0"/>
              <a:t>요청 처리할 서블릿이 톰캣에 없음을 의미</a:t>
            </a:r>
          </a:p>
          <a:p>
            <a:pPr marL="174625" indent="-174625"/>
            <a:r>
              <a:rPr lang="ko-KR" altLang="en-US" sz="1600"/>
              <a:t>*** </a:t>
            </a:r>
            <a:r>
              <a:rPr lang="en-US" altLang="ko-KR" sz="1600" dirty="0"/>
              <a:t>500 </a:t>
            </a:r>
            <a:r>
              <a:rPr lang="en-US" altLang="ko-KR" sz="1600" err="1"/>
              <a:t>er</a:t>
            </a:r>
            <a:r>
              <a:rPr lang="en-US" altLang="ko-KR" sz="1600"/>
              <a:t>r</a:t>
            </a:r>
            <a:r>
              <a:rPr lang="en-US" altLang="ko-KR" sz="1600" err="1"/>
              <a:t>or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=&gt;  </a:t>
            </a:r>
            <a:r>
              <a:rPr lang="ko-KR" altLang="en-US" sz="1600" dirty="0"/>
              <a:t>톰캣이 처리도중 문법적 </a:t>
            </a:r>
            <a:r>
              <a:rPr lang="en-US" altLang="ko-KR" sz="1600" dirty="0"/>
              <a:t>error </a:t>
            </a:r>
            <a:r>
              <a:rPr lang="ko-KR" altLang="en-US" sz="1600"/>
              <a:t>난 경우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3"/>
            <a:ext cx="8856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***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확인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  <a:endParaRPr lang="en-US" altLang="ko-KR" sz="1800" dirty="0"/>
          </a:p>
        </p:txBody>
      </p:sp>
      <p:sp>
        <p:nvSpPr>
          <p:cNvPr id="3" name="직사각형 3"/>
          <p:cNvSpPr>
            <a:spLocks noChangeArrowheads="1"/>
          </p:cNvSpPr>
          <p:nvPr/>
        </p:nvSpPr>
        <p:spPr bwMode="auto">
          <a:xfrm>
            <a:off x="285720" y="642918"/>
            <a:ext cx="6500812" cy="36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eaLnBrk="1" latinLnBrk="1" hangingPunct="1"/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이클립스에서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프로젝트프로젝트 생성</a:t>
            </a:r>
          </a:p>
          <a:p>
            <a:pPr marL="174625" indent="-174625" eaLnBrk="1" latinLnBrk="1" hangingPunct="1"/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**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File -&gt; new =&gt;  Dynamic Web Project </a:t>
            </a:r>
          </a:p>
          <a:p>
            <a:pPr marL="174625" indent="-174625" eaLnBrk="1" latinLnBrk="1" hangingPunct="1"/>
            <a:endParaRPr kumimoji="0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=&gt;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구조</a:t>
            </a:r>
          </a:p>
          <a:p>
            <a:pPr marL="174625" indent="-174625" eaLnBrk="1" latinLnBrk="1" hangingPunct="1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Jsp01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|-- Java Resources |-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=&gt;  .java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화일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                  |- Libraries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|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|--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WebContent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화일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|--MATA-INF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|--WEB-INF =&gt; xml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파일 과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lib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includeTest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필요한 경우 폴더 만들어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화일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관리</a:t>
            </a: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 	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hello.jsp</a:t>
            </a:r>
            <a:endParaRPr kumimoji="0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|--......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|--....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6"/>
          <p:cNvGrpSpPr>
            <a:grpSpLocks/>
          </p:cNvGrpSpPr>
          <p:nvPr/>
        </p:nvGrpSpPr>
        <p:grpSpPr bwMode="auto">
          <a:xfrm>
            <a:off x="785823" y="4572019"/>
            <a:ext cx="5286375" cy="1643063"/>
            <a:chOff x="428604" y="4429124"/>
            <a:chExt cx="5286412" cy="164307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 l="1863" t="42424" r="36024" b="14015"/>
            <a:stretch>
              <a:fillRect/>
            </a:stretch>
          </p:blipFill>
          <p:spPr bwMode="auto">
            <a:xfrm>
              <a:off x="428604" y="4429124"/>
              <a:ext cx="2857520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571876" y="5214942"/>
              <a:ext cx="2143140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err="1">
                  <a:latin typeface="+mn-ea"/>
                  <a:ea typeface="+mn-ea"/>
                </a:rPr>
                <a:t>Jdbc</a:t>
              </a:r>
              <a:r>
                <a:rPr lang="en-US" altLang="ko-KR" sz="1600" dirty="0">
                  <a:latin typeface="+mn-ea"/>
                  <a:ea typeface="+mn-ea"/>
                </a:rPr>
                <a:t> Library </a:t>
              </a:r>
              <a:r>
                <a:rPr lang="ko-KR" altLang="en-US" sz="1600" dirty="0">
                  <a:latin typeface="+mn-ea"/>
                  <a:ea typeface="+mn-ea"/>
                </a:rPr>
                <a:t>등등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1643051" y="5356230"/>
              <a:ext cx="1714512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07677"/>
            <a:ext cx="8208912" cy="639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>
              <a:lnSpc>
                <a:spcPts val="1700"/>
              </a:lnSpc>
              <a:defRPr/>
            </a:pPr>
            <a:r>
              <a:rPr lang="ko-KR" altLang="en-US" sz="2000" b="1" dirty="0">
                <a:latin typeface="+mn-ea"/>
              </a:rPr>
              <a:t>*** </a:t>
            </a:r>
            <a:r>
              <a:rPr lang="en-US" altLang="ko-KR" sz="2000" b="1" dirty="0">
                <a:latin typeface="+mn-ea"/>
              </a:rPr>
              <a:t>Spring </a:t>
            </a:r>
            <a:r>
              <a:rPr lang="ko-KR" altLang="en-US" sz="2000" b="1" dirty="0">
                <a:latin typeface="+mn-ea"/>
              </a:rPr>
              <a:t>개발 환경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 err="1">
                <a:latin typeface="+mn-ea"/>
              </a:rPr>
              <a:t>이클립스에</a:t>
            </a:r>
            <a:r>
              <a:rPr lang="ko-KR" altLang="en-US" sz="2000" b="1" dirty="0">
                <a:latin typeface="+mn-ea"/>
              </a:rPr>
              <a:t> 추가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92075" indent="-92075">
              <a:lnSpc>
                <a:spcPts val="1700"/>
              </a:lnSpc>
              <a:defRPr/>
            </a:pPr>
            <a:endParaRPr lang="en-US" altLang="ko-KR" sz="1400" dirty="0">
              <a:latin typeface="+mn-ea"/>
            </a:endParaRPr>
          </a:p>
          <a:p>
            <a:pPr marL="92075" indent="-92075">
              <a:lnSpc>
                <a:spcPts val="1700"/>
              </a:lnSpc>
              <a:defRPr/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 준비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JDK, </a:t>
            </a:r>
            <a:r>
              <a:rPr lang="ko-KR" altLang="en-US" sz="1400" dirty="0" err="1">
                <a:latin typeface="+mn-ea"/>
              </a:rPr>
              <a:t>이클립스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DB, </a:t>
            </a:r>
            <a:r>
              <a:rPr lang="ko-KR" altLang="en-US" sz="1400" dirty="0" err="1">
                <a:latin typeface="+mn-ea"/>
              </a:rPr>
              <a:t>톰캣</a:t>
            </a:r>
            <a:r>
              <a:rPr lang="ko-KR" altLang="en-US" sz="1400" dirty="0">
                <a:latin typeface="+mn-ea"/>
              </a:rPr>
              <a:t> 서버 설치와 </a:t>
            </a:r>
            <a:r>
              <a:rPr lang="ko-KR" altLang="en-US" sz="1400" dirty="0" err="1">
                <a:latin typeface="+mn-ea"/>
              </a:rPr>
              <a:t>이클립스</a:t>
            </a:r>
            <a:r>
              <a:rPr lang="ko-KR" altLang="en-US" sz="1400" dirty="0">
                <a:latin typeface="+mn-ea"/>
              </a:rPr>
              <a:t> 연동</a:t>
            </a:r>
          </a:p>
          <a:p>
            <a:pPr marL="92075" indent="-92075">
              <a:lnSpc>
                <a:spcPts val="1700"/>
              </a:lnSpc>
              <a:defRPr/>
            </a:pPr>
            <a:endParaRPr lang="en-US" altLang="ko-KR" sz="1400" dirty="0">
              <a:latin typeface="+mn-ea"/>
            </a:endParaRPr>
          </a:p>
          <a:p>
            <a:pPr marL="92075" indent="-92075">
              <a:lnSpc>
                <a:spcPts val="1700"/>
              </a:lnSpc>
              <a:defRPr/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툴</a:t>
            </a:r>
            <a:r>
              <a:rPr lang="en-US" altLang="ko-KR" sz="1400" dirty="0">
                <a:latin typeface="+mn-ea"/>
              </a:rPr>
              <a:t> : STS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eclipse - help </a:t>
            </a:r>
            <a:r>
              <a:rPr lang="ko-KR" altLang="en-US" sz="1400" dirty="0">
                <a:latin typeface="+mn-ea"/>
              </a:rPr>
              <a:t>메뉴</a:t>
            </a:r>
            <a:r>
              <a:rPr lang="en-US" altLang="ko-KR" sz="1400" dirty="0">
                <a:latin typeface="+mn-ea"/>
              </a:rPr>
              <a:t>- eclipse Marketplace  - find </a:t>
            </a:r>
            <a:r>
              <a:rPr lang="ko-KR" altLang="en-US" sz="1400" dirty="0">
                <a:latin typeface="+mn-ea"/>
              </a:rPr>
              <a:t>에 </a:t>
            </a:r>
            <a:r>
              <a:rPr lang="en-US" altLang="ko-KR" sz="1400" dirty="0" err="1">
                <a:latin typeface="+mn-ea"/>
              </a:rPr>
              <a:t>sts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입력 </a:t>
            </a:r>
            <a:r>
              <a:rPr lang="en-US" altLang="ko-KR" sz="1400" dirty="0">
                <a:latin typeface="+mn-ea"/>
              </a:rPr>
              <a:t>, go </a:t>
            </a:r>
            <a:r>
              <a:rPr lang="ko-KR" altLang="en-US" sz="1400" dirty="0">
                <a:latin typeface="+mn-ea"/>
              </a:rPr>
              <a:t>버튼 </a:t>
            </a: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sts</a:t>
            </a:r>
            <a:r>
              <a:rPr lang="en-US" altLang="ko-KR" sz="1400" dirty="0">
                <a:latin typeface="+mn-ea"/>
              </a:rPr>
              <a:t> install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- confirm – </a:t>
            </a:r>
            <a:r>
              <a:rPr lang="ko-KR" altLang="en-US" sz="1400" dirty="0">
                <a:latin typeface="+mn-ea"/>
              </a:rPr>
              <a:t>라이선스 동의 </a:t>
            </a:r>
            <a:r>
              <a:rPr lang="en-US" altLang="ko-KR" sz="1400" dirty="0">
                <a:latin typeface="+mn-ea"/>
              </a:rPr>
              <a:t>– finish – </a:t>
            </a:r>
            <a:r>
              <a:rPr lang="ko-KR" altLang="en-US" sz="1400" dirty="0" err="1">
                <a:latin typeface="+mn-ea"/>
              </a:rPr>
              <a:t>이클립스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restart 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92075" indent="-92075">
              <a:lnSpc>
                <a:spcPts val="1700"/>
              </a:lnSpc>
              <a:defRPr/>
            </a:pPr>
            <a:r>
              <a:rPr lang="en-US" altLang="ko-KR" sz="1400" dirty="0">
                <a:latin typeface="+mn-ea"/>
              </a:rPr>
              <a:t>*** </a:t>
            </a:r>
            <a:r>
              <a:rPr lang="ko-KR" altLang="en-US" sz="1400" dirty="0">
                <a:latin typeface="+mn-ea"/>
              </a:rPr>
              <a:t>프로젝트 </a:t>
            </a:r>
            <a:r>
              <a:rPr lang="ko-KR" altLang="en-US" sz="1400" dirty="0" smtClean="0">
                <a:latin typeface="+mn-ea"/>
              </a:rPr>
              <a:t>생성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File – new – Spring Legacy Project –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Project name :  Spring01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Templates – Spring MVC Project </a:t>
            </a:r>
            <a:r>
              <a:rPr lang="ko-KR" altLang="en-US" sz="1400" dirty="0">
                <a:latin typeface="+mn-ea"/>
              </a:rPr>
              <a:t>선택 </a:t>
            </a:r>
            <a:r>
              <a:rPr lang="en-US" altLang="ko-KR" sz="1400" dirty="0">
                <a:latin typeface="+mn-ea"/>
              </a:rPr>
              <a:t>– next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Package  - com.green.day0203  (3</a:t>
            </a:r>
            <a:r>
              <a:rPr lang="ko-KR" altLang="en-US" sz="1400" dirty="0">
                <a:latin typeface="+mn-ea"/>
              </a:rPr>
              <a:t>개 이상 지정 되어야 함</a:t>
            </a:r>
            <a:r>
              <a:rPr lang="en-US" altLang="ko-KR" sz="1400" dirty="0">
                <a:latin typeface="+mn-ea"/>
              </a:rPr>
              <a:t>) – finish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ko-KR" altLang="en-US" sz="1400" dirty="0">
                <a:latin typeface="+mn-ea"/>
              </a:rPr>
              <a:t>설정 수정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 err="1">
                <a:latin typeface="+mn-ea"/>
              </a:rPr>
              <a:t>프로젝트명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우클릭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– Properties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		Project Facets – </a:t>
            </a:r>
            <a:r>
              <a:rPr lang="ko-KR" altLang="en-US" sz="1400" dirty="0">
                <a:latin typeface="+mn-ea"/>
              </a:rPr>
              <a:t>자바버전 </a:t>
            </a:r>
            <a:r>
              <a:rPr lang="en-US" altLang="ko-KR" sz="1400" dirty="0">
                <a:latin typeface="+mn-ea"/>
              </a:rPr>
              <a:t>1.8 </a:t>
            </a:r>
            <a:r>
              <a:rPr lang="ko-KR" altLang="en-US" sz="1400" dirty="0">
                <a:latin typeface="+mn-ea"/>
              </a:rPr>
              <a:t>로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		</a:t>
            </a:r>
            <a:r>
              <a:rPr lang="ko-KR" altLang="en-US" sz="1400" dirty="0">
                <a:latin typeface="+mn-ea"/>
              </a:rPr>
              <a:t>우측 </a:t>
            </a:r>
            <a:r>
              <a:rPr lang="en-US" altLang="ko-KR" sz="1400" dirty="0">
                <a:latin typeface="+mn-ea"/>
              </a:rPr>
              <a:t>Runtimes </a:t>
            </a:r>
            <a:r>
              <a:rPr lang="ko-KR" altLang="en-US" sz="1400" dirty="0">
                <a:latin typeface="+mn-ea"/>
              </a:rPr>
              <a:t>탭에서 </a:t>
            </a:r>
            <a:r>
              <a:rPr lang="ko-KR" altLang="en-US" sz="1400" dirty="0" err="1">
                <a:latin typeface="+mn-ea"/>
              </a:rPr>
              <a:t>톰캣</a:t>
            </a:r>
            <a:r>
              <a:rPr lang="ko-KR" altLang="en-US" sz="1400" dirty="0">
                <a:latin typeface="+mn-ea"/>
              </a:rPr>
              <a:t> 선택</a:t>
            </a:r>
            <a:r>
              <a:rPr lang="en-US" altLang="ko-KR" sz="1400" dirty="0">
                <a:latin typeface="+mn-ea"/>
              </a:rPr>
              <a:t>, Apply – OK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		</a:t>
            </a:r>
            <a:r>
              <a:rPr lang="ko-KR" altLang="en-US" sz="1400" dirty="0">
                <a:latin typeface="+mn-ea"/>
              </a:rPr>
              <a:t>왼편 </a:t>
            </a:r>
            <a:r>
              <a:rPr lang="en-US" altLang="ko-KR" sz="1400" dirty="0">
                <a:latin typeface="+mn-ea"/>
              </a:rPr>
              <a:t>Java </a:t>
            </a:r>
            <a:r>
              <a:rPr lang="en-US" altLang="ko-KR" sz="1400" dirty="0" err="1">
                <a:latin typeface="+mn-ea"/>
              </a:rPr>
              <a:t>Bulild</a:t>
            </a:r>
            <a:r>
              <a:rPr lang="en-US" altLang="ko-KR" sz="1400" dirty="0">
                <a:latin typeface="+mn-ea"/>
              </a:rPr>
              <a:t> Path – Libraries </a:t>
            </a:r>
            <a:r>
              <a:rPr lang="ko-KR" altLang="en-US" sz="1400" dirty="0">
                <a:latin typeface="+mn-ea"/>
              </a:rPr>
              <a:t>에서 확인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pom.xml 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spring </a:t>
            </a:r>
            <a:r>
              <a:rPr lang="ko-KR" altLang="en-US" sz="1400" dirty="0">
                <a:latin typeface="+mn-ea"/>
              </a:rPr>
              <a:t>버전을  최신 버전 </a:t>
            </a:r>
            <a:r>
              <a:rPr lang="en-US" altLang="ko-KR" sz="1400" dirty="0">
                <a:latin typeface="+mn-ea"/>
              </a:rPr>
              <a:t> (4. 2 . 4)  </a:t>
            </a:r>
            <a:r>
              <a:rPr lang="ko-KR" altLang="en-US" sz="1400" dirty="0">
                <a:latin typeface="+mn-ea"/>
              </a:rPr>
              <a:t>으로  수정  저장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 &lt;</a:t>
            </a:r>
            <a:r>
              <a:rPr lang="en-US" altLang="ko-KR" sz="1400" dirty="0" err="1">
                <a:latin typeface="+mn-ea"/>
              </a:rPr>
              <a:t>org.springframework</a:t>
            </a:r>
            <a:r>
              <a:rPr lang="en-US" altLang="ko-KR" sz="1400" dirty="0">
                <a:latin typeface="+mn-ea"/>
              </a:rPr>
              <a:t>-version&gt;4.2.4.RELEASE&lt;/</a:t>
            </a:r>
            <a:r>
              <a:rPr lang="en-US" altLang="ko-KR" sz="1400" dirty="0" err="1">
                <a:latin typeface="+mn-ea"/>
              </a:rPr>
              <a:t>org.springframework</a:t>
            </a:r>
            <a:r>
              <a:rPr lang="en-US" altLang="ko-KR" sz="1400" dirty="0">
                <a:latin typeface="+mn-ea"/>
              </a:rPr>
              <a:t>-version&gt;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ko-KR" altLang="en-US" sz="1400" dirty="0" err="1">
                <a:latin typeface="+mn-ea"/>
              </a:rPr>
              <a:t>잠시후</a:t>
            </a:r>
            <a:r>
              <a:rPr lang="ko-KR" altLang="en-US" sz="1400" dirty="0">
                <a:latin typeface="+mn-ea"/>
              </a:rPr>
              <a:t>  프로젝트</a:t>
            </a:r>
            <a:r>
              <a:rPr lang="en-US" altLang="ko-KR" sz="1400" dirty="0">
                <a:latin typeface="+mn-ea"/>
              </a:rPr>
              <a:t>(Sprind01)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 Java Resources – Libraries – Maven Dependencies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>
                <a:latin typeface="+mn-ea"/>
              </a:rPr>
              <a:t>의 스프링 라이브러리 버전이 일괄적으로 </a:t>
            </a:r>
            <a:r>
              <a:rPr lang="ko-KR" altLang="en-US" sz="1400" dirty="0" smtClean="0">
                <a:latin typeface="+mn-ea"/>
              </a:rPr>
              <a:t>변경됨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 err="1">
                <a:latin typeface="+mn-ea"/>
              </a:rPr>
              <a:t>sts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묶음 </a:t>
            </a:r>
            <a:r>
              <a:rPr lang="en-US" altLang="ko-KR" sz="1400" dirty="0" smtClean="0">
                <a:latin typeface="+mn-ea"/>
              </a:rPr>
              <a:t>( </a:t>
            </a:r>
            <a:r>
              <a:rPr lang="en-US" altLang="ko-KR" sz="1400" dirty="0" smtClean="0">
                <a:latin typeface="+mn-ea"/>
                <a:hlinkClick r:id="rId2"/>
              </a:rPr>
              <a:t>https</a:t>
            </a:r>
            <a:r>
              <a:rPr lang="en-US" altLang="ko-KR" sz="1400" dirty="0">
                <a:latin typeface="+mn-ea"/>
                <a:hlinkClick r:id="rId2"/>
              </a:rPr>
              <a:t>://spring.io.xy2401.com/tools3/sts/all/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554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013" y="188640"/>
            <a:ext cx="8741944" cy="2393450"/>
          </a:xfrm>
        </p:spPr>
        <p:txBody>
          <a:bodyPr/>
          <a:lstStyle/>
          <a:p>
            <a:pPr algn="l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Tern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help – install new software…</a:t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Work with 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tern.repository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http://oss.opensagres.fr/tern.repository/1.2.0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항목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-&gt; Tern – Embed Node.js , Tern IDE -&gt; Next -&gt; Next -&gt;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Finish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 무시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!!!  Anyway Install ~~~~~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5472608" cy="39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7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721499"/>
          </a:xfrm>
        </p:spPr>
        <p:txBody>
          <a:bodyPr vert="horz">
            <a:normAutofit fontScale="92500" lnSpcReduction="20000"/>
          </a:bodyPr>
          <a:lstStyle/>
          <a:p>
            <a:r>
              <a:rPr lang="ko-KR" altLang="en-US" sz="1800" dirty="0"/>
              <a:t>능력단위요소</a:t>
            </a:r>
            <a:endParaRPr lang="en-US" altLang="ko-KR" sz="1800" dirty="0"/>
          </a:p>
          <a:p>
            <a:pPr lvl="1"/>
            <a:r>
              <a:rPr lang="en-US" altLang="ko-KR" sz="1400" dirty="0"/>
              <a:t>2001020216_15v3 </a:t>
            </a:r>
            <a:r>
              <a:rPr lang="ko-KR" altLang="en-US" sz="1400" dirty="0"/>
              <a:t>응용 </a:t>
            </a:r>
            <a:r>
              <a:rPr lang="en-US" altLang="ko-KR" sz="1400" dirty="0"/>
              <a:t>SW </a:t>
            </a:r>
            <a:r>
              <a:rPr lang="ko-KR" altLang="en-US" sz="1400" dirty="0"/>
              <a:t>기초 기술활용</a:t>
            </a:r>
            <a:endParaRPr lang="en-US" altLang="ko-KR" sz="1400" dirty="0"/>
          </a:p>
          <a:p>
            <a:pPr lvl="1"/>
            <a:r>
              <a:rPr lang="en-US" altLang="ko-KR" sz="1400" dirty="0"/>
              <a:t>2001020216_15v3.4 </a:t>
            </a:r>
            <a:r>
              <a:rPr lang="ko-KR" altLang="en-US" sz="1400" dirty="0"/>
              <a:t>기본 개발환경 구축하기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학습목표</a:t>
            </a:r>
            <a:endParaRPr lang="en-US" altLang="ko-KR" sz="1800" dirty="0"/>
          </a:p>
          <a:p>
            <a:pPr lvl="1"/>
            <a:r>
              <a:rPr lang="ko-KR" altLang="en-US" sz="1400" dirty="0"/>
              <a:t>응용개발을 위하여 선정된 운영체제를 설치하고 운용할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응용개발에 필요한 개발도구를 설치하고 운용할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err="1"/>
              <a:t>웹서버</a:t>
            </a:r>
            <a:r>
              <a:rPr lang="en-US" altLang="ko-KR" sz="1400" dirty="0"/>
              <a:t>, DB</a:t>
            </a:r>
            <a:r>
              <a:rPr lang="ko-KR" altLang="en-US" sz="1400" dirty="0"/>
              <a:t>서버 등 응용개발에 필요한 기반 서버를 설치하고 운용할 수 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필요지식</a:t>
            </a:r>
            <a:endParaRPr lang="en-US" altLang="ko-KR" sz="1800" dirty="0"/>
          </a:p>
          <a:p>
            <a:pPr lvl="1"/>
            <a:r>
              <a:rPr lang="en-US" altLang="ko-KR" sz="1400" dirty="0"/>
              <a:t>Windows </a:t>
            </a:r>
            <a:r>
              <a:rPr lang="ko-KR" altLang="en-US" sz="1400" dirty="0"/>
              <a:t>운영체제 기본 명령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 프로그램 설치 방법</a:t>
            </a:r>
            <a:endParaRPr lang="en-US" altLang="ko-KR" sz="1400" dirty="0"/>
          </a:p>
          <a:p>
            <a:pPr lvl="1"/>
            <a:r>
              <a:rPr lang="ko-KR" altLang="en-US" sz="1400" dirty="0"/>
              <a:t>라이브러리 및 필요 패키지 설치 방법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리눅스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유닉스 계열 운영체제 기본 명령어</a:t>
            </a:r>
            <a:endParaRPr lang="en-US" altLang="ko-KR" sz="1400" dirty="0"/>
          </a:p>
          <a:p>
            <a:pPr lvl="1"/>
            <a:r>
              <a:rPr lang="ko-KR" altLang="en-US" sz="1400" dirty="0"/>
              <a:t>버전관리 시스템 구축</a:t>
            </a:r>
            <a:endParaRPr lang="en-US" altLang="ko-KR" sz="1400" dirty="0"/>
          </a:p>
          <a:p>
            <a:pPr lvl="1"/>
            <a:r>
              <a:rPr lang="ko-KR" altLang="en-US" sz="1400" dirty="0"/>
              <a:t>운영체제 설치 및 제거 방법</a:t>
            </a:r>
            <a:endParaRPr lang="en-US" altLang="ko-KR" sz="1400" dirty="0"/>
          </a:p>
          <a:p>
            <a:pPr lvl="1"/>
            <a:r>
              <a:rPr lang="ko-KR" altLang="en-US" sz="1400" dirty="0"/>
              <a:t>운영체제 </a:t>
            </a:r>
            <a:r>
              <a:rPr lang="ko-KR" altLang="en-US" sz="1400" b="1" dirty="0">
                <a:solidFill>
                  <a:srgbClr val="FF0000"/>
                </a:solidFill>
              </a:rPr>
              <a:t>환경변수 설정 </a:t>
            </a:r>
            <a:r>
              <a:rPr lang="ko-KR" altLang="en-US" sz="1400" dirty="0"/>
              <a:t>방법</a:t>
            </a:r>
            <a:endParaRPr lang="en-US" altLang="ko-KR" sz="1400" dirty="0"/>
          </a:p>
          <a:p>
            <a:pPr lvl="1"/>
            <a:r>
              <a:rPr lang="ko-KR" altLang="en-US" sz="1400" dirty="0"/>
              <a:t>사용자와 프로그램 실행 환경에 대한 이해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기술</a:t>
            </a:r>
            <a:endParaRPr lang="en-US" altLang="ko-KR" sz="1800" dirty="0"/>
          </a:p>
          <a:p>
            <a:pPr lvl="1"/>
            <a:r>
              <a:rPr lang="ko-KR" altLang="en-US" sz="1400" dirty="0"/>
              <a:t>각 운영체제에 맞는 응용프로그램 선택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 </a:t>
            </a:r>
            <a:r>
              <a:rPr lang="en-US" altLang="ko-KR" sz="1400" dirty="0"/>
              <a:t>TOOL </a:t>
            </a:r>
            <a:r>
              <a:rPr lang="ko-KR" altLang="en-US" sz="1400" dirty="0"/>
              <a:t>사용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 </a:t>
            </a:r>
            <a:r>
              <a:rPr lang="en-US" altLang="ko-KR" sz="1400" dirty="0"/>
              <a:t>TOOL</a:t>
            </a:r>
            <a:r>
              <a:rPr lang="ko-KR" altLang="en-US" sz="1400" dirty="0"/>
              <a:t>에 맞는 운영체제 선택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개발에 필요한 프로그래밍 언어 선택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데이터베이스 개발 </a:t>
            </a:r>
            <a:r>
              <a:rPr lang="en-US" altLang="ko-KR" sz="1400" dirty="0"/>
              <a:t>TOOL </a:t>
            </a:r>
            <a:r>
              <a:rPr lang="ko-KR" altLang="en-US" sz="1400" dirty="0"/>
              <a:t>사용 능력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1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541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300608"/>
            <a:ext cx="8741944" cy="1472208"/>
          </a:xfrm>
        </p:spPr>
        <p:txBody>
          <a:bodyPr/>
          <a:lstStyle/>
          <a:p>
            <a:pPr algn="l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Tern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Auto_Activation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widow – Preferences – JavaScript-Editor-Content Assist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Auto_Activation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Enable auto activation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4DD0-5565-4D3C-B7E0-BC6BC3BC3C36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00470"/>
            <a:ext cx="5616624" cy="514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01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188640"/>
            <a:ext cx="8741944" cy="1288055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/>
              <a:t>Tern </a:t>
            </a:r>
            <a:r>
              <a:rPr lang="ko-KR" altLang="en-US" sz="1600" dirty="0"/>
              <a:t>설치하기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이클립스</a:t>
            </a:r>
            <a:r>
              <a:rPr lang="ko-KR" altLang="en-US" sz="1600" dirty="0"/>
              <a:t> </a:t>
            </a:r>
            <a:r>
              <a:rPr lang="en-US" altLang="ko-KR" sz="1600" dirty="0"/>
              <a:t>Restart </a:t>
            </a:r>
            <a:r>
              <a:rPr lang="ko-KR" altLang="en-US" sz="1600" dirty="0"/>
              <a:t>후 설정확인 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 err="1"/>
              <a:t>이클립스</a:t>
            </a:r>
            <a:r>
              <a:rPr lang="ko-KR" altLang="en-US" sz="1600" dirty="0"/>
              <a:t> </a:t>
            </a:r>
            <a:r>
              <a:rPr lang="en-US" altLang="ko-KR" sz="1600" dirty="0"/>
              <a:t>widow – Preferences – JavaScript-Tern-Development-</a:t>
            </a:r>
            <a:r>
              <a:rPr lang="en-US" altLang="ko-KR" sz="1600" dirty="0" err="1"/>
              <a:t>Respository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우측에서 </a:t>
            </a:r>
            <a:r>
              <a:rPr lang="en-US" altLang="ko-KR" sz="1600" dirty="0" err="1"/>
              <a:t>jQquery</a:t>
            </a:r>
            <a:r>
              <a:rPr lang="en-US" altLang="ko-KR" sz="1600" dirty="0"/>
              <a:t> ,jQuery Extension v </a:t>
            </a:r>
            <a:r>
              <a:rPr lang="ko-KR" altLang="en-US" sz="1600" dirty="0"/>
              <a:t>확인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4DD0-5565-4D3C-B7E0-BC6BC3BC3C3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6184"/>
            <a:ext cx="7470096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63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188640"/>
            <a:ext cx="8424936" cy="1616224"/>
          </a:xfrm>
        </p:spPr>
        <p:txBody>
          <a:bodyPr/>
          <a:lstStyle/>
          <a:p>
            <a:pPr algn="l"/>
            <a:r>
              <a:rPr lang="en-US" altLang="ko-KR" sz="1600" dirty="0"/>
              <a:t>Tern </a:t>
            </a:r>
            <a:r>
              <a:rPr lang="ko-KR" altLang="en-US" sz="1600" dirty="0"/>
              <a:t>설치하기 </a:t>
            </a:r>
            <a:r>
              <a:rPr lang="en-US" altLang="ko-KR" sz="1600"/>
              <a:t>: </a:t>
            </a:r>
            <a:r>
              <a:rPr lang="ko-KR" altLang="en-US" sz="1600"/>
              <a:t>프로젝트에 </a:t>
            </a:r>
            <a:r>
              <a:rPr lang="ko-KR" altLang="en-US" sz="1600" dirty="0"/>
              <a:t>적용하기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우클릭</a:t>
            </a:r>
            <a:r>
              <a:rPr lang="ko-KR" altLang="en-US" sz="1600" dirty="0"/>
              <a:t> </a:t>
            </a:r>
            <a:r>
              <a:rPr lang="en-US" altLang="ko-KR" sz="1600" dirty="0"/>
              <a:t>– Configure – Convert to Tern Project…</a:t>
            </a:r>
            <a:br>
              <a:rPr lang="en-US" altLang="ko-KR" sz="1600" dirty="0"/>
            </a:br>
            <a:r>
              <a:rPr lang="en-US" altLang="ko-KR" sz="1600" dirty="0"/>
              <a:t>=&gt; Convert </a:t>
            </a:r>
            <a:r>
              <a:rPr lang="ko-KR" altLang="en-US" sz="1600" dirty="0"/>
              <a:t>성공 후엔 </a:t>
            </a:r>
            <a:r>
              <a:rPr lang="en-US" altLang="ko-KR" sz="1600" dirty="0"/>
              <a:t>Convert to Tern Project… </a:t>
            </a:r>
            <a:r>
              <a:rPr lang="ko-KR" altLang="en-US" sz="1600" dirty="0"/>
              <a:t>메뉴는 표시 되지 않음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4DD0-5565-4D3C-B7E0-BC6BC3BC3C3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" t="43539" r="71034" b="9310"/>
          <a:stretch/>
        </p:blipFill>
        <p:spPr bwMode="auto">
          <a:xfrm>
            <a:off x="654457" y="1844824"/>
            <a:ext cx="665384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48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0459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ko-KR" altLang="en-US" sz="38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설치 준비</a:t>
            </a:r>
            <a:r>
              <a:rPr lang="en-US" altLang="ko-KR" sz="38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38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205754" y="1094916"/>
            <a:ext cx="8715436" cy="5286412"/>
          </a:xfrm>
        </p:spPr>
        <p:txBody>
          <a:bodyPr>
            <a:normAutofit/>
          </a:bodyPr>
          <a:lstStyle/>
          <a:p>
            <a:pPr marL="182563" indent="-182563">
              <a:lnSpc>
                <a:spcPts val="2000"/>
              </a:lnSpc>
              <a:buNone/>
            </a:pPr>
            <a:r>
              <a:rPr lang="en-US" altLang="ko-KR" sz="1600" b="1" dirty="0">
                <a:latin typeface="+mn-ea"/>
              </a:rPr>
              <a:t>*** </a:t>
            </a:r>
            <a:r>
              <a:rPr lang="ko-KR" altLang="en-US" sz="1600" b="1" dirty="0">
                <a:latin typeface="+mn-ea"/>
              </a:rPr>
              <a:t>작업 폴더 만들기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=&gt; D:\MTest </a:t>
            </a:r>
            <a:r>
              <a:rPr lang="ko-KR" altLang="en-US" sz="1600" dirty="0">
                <a:latin typeface="+mn-ea"/>
              </a:rPr>
              <a:t>만들고 폴더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추가 </a:t>
            </a:r>
            <a:r>
              <a:rPr lang="en-US" altLang="ko-KR" sz="1600" dirty="0" err="1">
                <a:latin typeface="+mn-ea"/>
              </a:rPr>
              <a:t>IDEset</a:t>
            </a:r>
            <a:r>
              <a:rPr lang="en-US" altLang="ko-KR" sz="1600" dirty="0">
                <a:latin typeface="+mn-ea"/>
              </a:rPr>
              <a:t> , </a:t>
            </a:r>
            <a:r>
              <a:rPr lang="en-US" altLang="ko-KR" sz="1600" dirty="0" err="1">
                <a:latin typeface="+mn-ea"/>
              </a:rPr>
              <a:t>MyWork</a:t>
            </a:r>
            <a:r>
              <a:rPr lang="en-US" altLang="ko-KR" sz="1600" dirty="0">
                <a:latin typeface="+mn-ea"/>
              </a:rPr>
              <a:t> 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endParaRPr lang="en-US" altLang="ko-KR" sz="1600" b="1" dirty="0">
              <a:latin typeface="+mn-ea"/>
            </a:endParaRPr>
          </a:p>
          <a:p>
            <a:pPr marL="182563" indent="-182563">
              <a:lnSpc>
                <a:spcPts val="2000"/>
              </a:lnSpc>
              <a:buNone/>
            </a:pPr>
            <a:r>
              <a:rPr lang="en-US" altLang="ko-KR" sz="1600" b="1" dirty="0">
                <a:latin typeface="+mn-ea"/>
              </a:rPr>
              <a:t>*** </a:t>
            </a:r>
            <a:r>
              <a:rPr lang="ko-KR" altLang="en-US" sz="1600" b="1" dirty="0">
                <a:latin typeface="+mn-ea"/>
              </a:rPr>
              <a:t>기존 파일 제거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필요한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경우</a:t>
            </a:r>
            <a:r>
              <a:rPr lang="en-US" altLang="ko-KR" sz="1600" b="1" dirty="0" smtClean="0">
                <a:latin typeface="+mn-ea"/>
              </a:rPr>
              <a:t>)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=&gt; </a:t>
            </a:r>
            <a:r>
              <a:rPr lang="ko-KR" altLang="en-US" sz="1600" dirty="0">
                <a:latin typeface="+mn-ea"/>
              </a:rPr>
              <a:t>제어판</a:t>
            </a:r>
            <a:r>
              <a:rPr lang="en-US" altLang="ko-KR" sz="1600" dirty="0">
                <a:latin typeface="+mn-ea"/>
              </a:rPr>
              <a:t>=&gt; </a:t>
            </a:r>
            <a:r>
              <a:rPr lang="ko-KR" altLang="en-US" sz="1600" dirty="0">
                <a:latin typeface="+mn-ea"/>
              </a:rPr>
              <a:t>프로그램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프로그램 및 </a:t>
            </a:r>
            <a:r>
              <a:rPr lang="ko-KR" altLang="en-US" sz="1600" dirty="0" smtClean="0">
                <a:latin typeface="+mn-ea"/>
              </a:rPr>
              <a:t>기능</a:t>
            </a:r>
            <a:endParaRPr lang="en-US" altLang="ko-KR" sz="1600" dirty="0" smtClean="0">
              <a:latin typeface="+mn-ea"/>
            </a:endParaRPr>
          </a:p>
          <a:p>
            <a:pPr marL="182563" indent="-182563">
              <a:lnSpc>
                <a:spcPts val="2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182563" indent="-182563">
              <a:lnSpc>
                <a:spcPts val="2000"/>
              </a:lnSpc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*** 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기본 환경 설치 버전 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(2023. 08 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기준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=&gt; Java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JDK 8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=&gt; </a:t>
            </a:r>
            <a:r>
              <a:rPr lang="ko-KR" altLang="en-US" sz="1600" b="1" dirty="0" smtClean="0">
                <a:latin typeface="+mn-ea"/>
              </a:rPr>
              <a:t>이클립스</a:t>
            </a:r>
            <a:r>
              <a:rPr lang="en-US" altLang="ko-KR" sz="1600" b="1" dirty="0" smtClean="0">
                <a:latin typeface="+mn-ea"/>
              </a:rPr>
              <a:t> (</a:t>
            </a:r>
            <a:r>
              <a:rPr lang="en-US" altLang="ko-KR" sz="1600" b="1" dirty="0">
                <a:latin typeface="+mn-ea"/>
              </a:rPr>
              <a:t>Eclipse IDE for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Enterprise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Java and Web 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Developers 2021-03 </a:t>
            </a:r>
            <a:r>
              <a:rPr lang="en-US" altLang="ko-KR" sz="1600" b="1" dirty="0" smtClean="0">
                <a:latin typeface="+mn-ea"/>
              </a:rPr>
              <a:t>)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>
                <a:latin typeface="+mn-ea"/>
              </a:rPr>
              <a:t>=&gt; Tomcat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9.0</a:t>
            </a:r>
            <a:r>
              <a:rPr lang="en-US" altLang="ko-KR" sz="1600" b="1" dirty="0">
                <a:latin typeface="+mn-ea"/>
              </a:rPr>
              <a:t> (</a:t>
            </a:r>
            <a:r>
              <a:rPr lang="ko-KR" altLang="en-US" sz="1600" b="1" dirty="0" err="1">
                <a:latin typeface="+mn-ea"/>
              </a:rPr>
              <a:t>웹서버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&amp; </a:t>
            </a:r>
            <a:r>
              <a:rPr lang="ko-KR" altLang="en-US" sz="1600" b="1" dirty="0">
                <a:latin typeface="+mn-ea"/>
              </a:rPr>
              <a:t>웹어플리케이션 서버</a:t>
            </a:r>
            <a:r>
              <a:rPr lang="en-US" altLang="ko-KR" sz="1600" b="1" dirty="0">
                <a:latin typeface="+mn-ea"/>
              </a:rPr>
              <a:t>)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=&gt; STS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3.9.9</a:t>
            </a:r>
            <a:r>
              <a:rPr lang="en-US" altLang="ko-KR" sz="1600" b="1" dirty="0">
                <a:latin typeface="+mn-ea"/>
              </a:rPr>
              <a:t> (Spring Tool </a:t>
            </a:r>
            <a:r>
              <a:rPr lang="en-US" altLang="ko-KR" sz="1600" b="1" dirty="0" smtClean="0">
                <a:latin typeface="+mn-ea"/>
              </a:rPr>
              <a:t>Suite)</a:t>
            </a:r>
          </a:p>
          <a:p>
            <a:pPr marL="182563" indent="-182563">
              <a:lnSpc>
                <a:spcPts val="2000"/>
              </a:lnSpc>
              <a:buNone/>
            </a:pP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05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전자정부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프레임웤</a:t>
            </a:r>
            <a:r>
              <a:rPr lang="ko-KR" altLang="en-US" b="1" dirty="0">
                <a:latin typeface="+mn-ea"/>
                <a:ea typeface="+mn-ea"/>
              </a:rPr>
              <a:t> 제공 </a:t>
            </a:r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전자정부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프레임웤</a:t>
            </a:r>
            <a:r>
              <a:rPr lang="ko-KR" altLang="en-US" sz="1400" dirty="0" smtClean="0"/>
              <a:t> 제공 통합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개발 환경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/>
              <a:t>https://offbyone.tistory.com/438 </a:t>
            </a:r>
            <a:br>
              <a:rPr lang="en-US" altLang="ko-KR" sz="1400" dirty="0"/>
            </a:br>
            <a:r>
              <a:rPr lang="en-US" altLang="ko-KR" sz="1400" dirty="0"/>
              <a:t>      https://bkjo94.tistory.com/entry/</a:t>
            </a:r>
            <a:r>
              <a:rPr lang="ko-KR" altLang="en-US" sz="1400" dirty="0"/>
              <a:t>전자정부</a:t>
            </a:r>
            <a:r>
              <a:rPr lang="en-US" altLang="ko-KR" sz="1400" dirty="0"/>
              <a:t>-</a:t>
            </a:r>
            <a:r>
              <a:rPr lang="ko-KR" altLang="en-US" sz="1400" dirty="0"/>
              <a:t>프레임워크</a:t>
            </a:r>
            <a:r>
              <a:rPr lang="en-US" altLang="ko-KR" sz="1400" dirty="0"/>
              <a:t>-</a:t>
            </a:r>
            <a:r>
              <a:rPr lang="ko-KR" altLang="en-US" sz="1400" dirty="0"/>
              <a:t>개발</a:t>
            </a:r>
            <a:r>
              <a:rPr lang="en-US" altLang="ko-KR" sz="1400" dirty="0"/>
              <a:t>-</a:t>
            </a:r>
            <a:r>
              <a:rPr lang="ko-KR" altLang="en-US" sz="1400" dirty="0"/>
              <a:t>환경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셋팅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참고 블로그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www.egovframe.go.kr/home/sub.do?menuNo=65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목록중</a:t>
            </a:r>
            <a:r>
              <a:rPr lang="ko-KR" altLang="en-US" sz="1400" dirty="0" smtClean="0"/>
              <a:t> 해당 </a:t>
            </a:r>
            <a:r>
              <a:rPr lang="en-US" altLang="ko-KR" sz="1400" dirty="0" smtClean="0"/>
              <a:t>OS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4.0. </a:t>
            </a:r>
            <a:r>
              <a:rPr lang="ko-KR" altLang="en-US" sz="1400" dirty="0" smtClean="0"/>
              <a:t>버전을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받는다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용량이 많아 다운로드 도중 계속 진행 하도록 해준다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다운로드 완료 후 </a:t>
            </a:r>
            <a:r>
              <a:rPr lang="en-US" altLang="ko-KR" sz="1400" dirty="0" smtClean="0"/>
              <a:t>~~.exe </a:t>
            </a:r>
            <a:r>
              <a:rPr lang="ko-KR" altLang="en-US" sz="1400" dirty="0" smtClean="0"/>
              <a:t>를 실행하면 압축 풀리면서 모두 설치됨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반드시  </a:t>
            </a:r>
            <a:r>
              <a:rPr lang="en-US" altLang="ko-KR" sz="1400" dirty="0" smtClean="0"/>
              <a:t>C:\  </a:t>
            </a:r>
            <a:r>
              <a:rPr lang="ko-KR" altLang="en-US" sz="1400" dirty="0" smtClean="0"/>
              <a:t>에 설치 한다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모든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설정을 맞추어 자동 설치 되며</a:t>
            </a:r>
            <a:r>
              <a:rPr lang="en-US" altLang="ko-KR" sz="1400" dirty="0" smtClean="0"/>
              <a:t>, Java, Web, Spring </a:t>
            </a:r>
            <a:r>
              <a:rPr lang="ko-KR" altLang="en-US" sz="1400" dirty="0" smtClean="0"/>
              <a:t>모든 실습 가능함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>-&gt; </a:t>
            </a:r>
            <a:r>
              <a:rPr lang="ko-KR" altLang="en-US" sz="1400" dirty="0" err="1"/>
              <a:t>실행화일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 </a:t>
            </a:r>
            <a:r>
              <a:rPr lang="en-US" altLang="ko-KR" sz="1400" b="1" dirty="0" smtClean="0">
                <a:solidFill>
                  <a:srgbClr val="800080"/>
                </a:solidFill>
              </a:rPr>
              <a:t>eclipse.edu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WorkSpace</a:t>
            </a:r>
            <a:r>
              <a:rPr lang="en-US" altLang="ko-KR" sz="1400" dirty="0"/>
              <a:t> : </a:t>
            </a:r>
            <a:r>
              <a:rPr lang="en-US" altLang="ko-KR" sz="1400" b="1" dirty="0">
                <a:solidFill>
                  <a:srgbClr val="E6AF00"/>
                </a:solidFill>
              </a:rPr>
              <a:t>workspace.edu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77072"/>
            <a:ext cx="462643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4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61864" y="457200"/>
            <a:ext cx="8424936" cy="36933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구축</a:t>
            </a:r>
            <a:r>
              <a:rPr lang="en-US" altLang="ko-KR" b="1" dirty="0" smtClean="0">
                <a:latin typeface="+mn-ea"/>
                <a:ea typeface="+mn-ea"/>
              </a:rPr>
              <a:t> ( 2023</a:t>
            </a:r>
            <a:r>
              <a:rPr lang="ko-KR" altLang="en-US" b="1" dirty="0" smtClean="0">
                <a:latin typeface="+mn-ea"/>
                <a:ea typeface="+mn-ea"/>
              </a:rPr>
              <a:t>년도 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1864" y="1219200"/>
            <a:ext cx="6900936" cy="5307050"/>
            <a:chOff x="261864" y="1219200"/>
            <a:chExt cx="6900936" cy="53070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864" y="1219200"/>
              <a:ext cx="6900936" cy="53070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213" y="4941983"/>
              <a:ext cx="2819400" cy="53340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75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35496" y="117776"/>
            <a:ext cx="9008384" cy="45365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 eaLnBrk="1" hangingPunct="1">
              <a:lnSpc>
                <a:spcPts val="1800"/>
              </a:lnSpc>
              <a:buAutoNum type="arabicPeriod"/>
              <a:defRPr/>
            </a:pPr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자바</a:t>
            </a:r>
            <a:r>
              <a:rPr lang="en-US" altLang="ko-KR" b="1" dirty="0">
                <a:latin typeface="+mn-ea"/>
                <a:ea typeface="+mn-ea"/>
              </a:rPr>
              <a:t>JDK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 http://www.oracle.com =&gt; Downloads 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en-US" altLang="ko-KR" sz="1200" dirty="0">
                <a:latin typeface="+mn-ea"/>
                <a:ea typeface="+mn-ea"/>
              </a:rPr>
              <a:t>Java SE </a:t>
            </a:r>
            <a:r>
              <a:rPr lang="ko-KR" altLang="en-US" sz="1200" dirty="0">
                <a:latin typeface="+mn-ea"/>
                <a:ea typeface="+mn-ea"/>
              </a:rPr>
              <a:t>선택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 </a:t>
            </a:r>
            <a:r>
              <a:rPr lang="en-US" altLang="ko-KR" sz="1200" dirty="0">
                <a:latin typeface="+mn-ea"/>
                <a:ea typeface="+mn-ea"/>
                <a:hlinkClick r:id="rId2"/>
              </a:rPr>
              <a:t>http://www.oracle.com/technetwork/java/javase/downloads/index.html</a:t>
            </a: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왼편 </a:t>
            </a:r>
            <a:r>
              <a:rPr lang="en-US" altLang="ko-KR" sz="1200" dirty="0">
                <a:latin typeface="+mn-ea"/>
                <a:ea typeface="+mn-ea"/>
              </a:rPr>
              <a:t>Java Download </a:t>
            </a:r>
            <a:r>
              <a:rPr lang="ko-KR" altLang="en-US" sz="1200" dirty="0">
                <a:latin typeface="+mn-ea"/>
                <a:ea typeface="+mn-ea"/>
              </a:rPr>
              <a:t>클릭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( </a:t>
            </a:r>
            <a:r>
              <a:rPr lang="ko-KR" altLang="en-US" sz="1200" dirty="0">
                <a:latin typeface="+mn-ea"/>
                <a:ea typeface="+mn-ea"/>
              </a:rPr>
              <a:t>그 전에 하단의 </a:t>
            </a:r>
            <a:r>
              <a:rPr lang="en-US" altLang="ko-KR" sz="1200" dirty="0">
                <a:latin typeface="+mn-ea"/>
                <a:ea typeface="+mn-ea"/>
              </a:rPr>
              <a:t>JDK, JRE </a:t>
            </a:r>
            <a:r>
              <a:rPr lang="ko-KR" altLang="en-US" sz="1200" dirty="0">
                <a:latin typeface="+mn-ea"/>
                <a:ea typeface="+mn-ea"/>
              </a:rPr>
              <a:t>용어 간단히 본다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아님 바로  </a:t>
            </a:r>
            <a:r>
              <a:rPr lang="en-US" altLang="ko-KR" sz="1200" b="1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1200" b="1" dirty="0" smtClean="0">
                <a:latin typeface="+mn-ea"/>
                <a:ea typeface="+mn-ea"/>
                <a:hlinkClick r:id="rId3"/>
              </a:rPr>
              <a:t>www.oracle.com/technetwork/java/javase/downloads/jdk8-downloads-2133151.html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JDK 10 </a:t>
            </a:r>
            <a:r>
              <a:rPr lang="en-US" altLang="ko-KR" sz="1200" dirty="0">
                <a:latin typeface="+mn-ea"/>
                <a:ea typeface="+mn-ea"/>
                <a:hlinkClick r:id="rId4"/>
              </a:rPr>
              <a:t>https://</a:t>
            </a:r>
            <a:r>
              <a:rPr lang="en-US" altLang="ko-KR" sz="1200" dirty="0" smtClean="0">
                <a:latin typeface="+mn-ea"/>
                <a:ea typeface="+mn-ea"/>
                <a:hlinkClick r:id="rId4"/>
              </a:rPr>
              <a:t>www.oracle.com/java/technologies/java-archive-javase10-downloads.html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en-US" altLang="ko-KR" sz="1200" dirty="0">
                <a:latin typeface="+mn-ea"/>
                <a:ea typeface="+mn-ea"/>
                <a:hlinkClick r:id="rId5"/>
              </a:rPr>
              <a:t>https://www.oracle.com/java/technologies/downloads/archive</a:t>
            </a:r>
            <a:r>
              <a:rPr lang="en-US" altLang="ko-KR" sz="1200" dirty="0" smtClean="0">
                <a:latin typeface="+mn-ea"/>
                <a:ea typeface="+mn-ea"/>
                <a:hlinkClick r:id="rId5"/>
              </a:rPr>
              <a:t>/</a:t>
            </a:r>
            <a:r>
              <a:rPr lang="en-US" altLang="ko-KR" sz="1200" dirty="0" smtClean="0">
                <a:latin typeface="+mn-ea"/>
                <a:ea typeface="+mn-ea"/>
              </a:rPr>
              <a:t> : </a:t>
            </a:r>
            <a:r>
              <a:rPr lang="ko-KR" altLang="en-US" sz="1200" dirty="0" err="1" smtClean="0">
                <a:latin typeface="+mn-ea"/>
                <a:ea typeface="+mn-ea"/>
              </a:rPr>
              <a:t>버전별</a:t>
            </a:r>
            <a:r>
              <a:rPr lang="ko-KR" altLang="en-US" sz="1200" dirty="0" smtClean="0">
                <a:latin typeface="+mn-ea"/>
                <a:ea typeface="+mn-ea"/>
              </a:rPr>
              <a:t> 메뉴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6"/>
              </a:rPr>
              <a:t>https://</a:t>
            </a:r>
            <a:r>
              <a:rPr lang="en-US" altLang="ko-KR" sz="1200" b="1" dirty="0" smtClean="0">
                <a:latin typeface="+mn-ea"/>
                <a:ea typeface="+mn-ea"/>
                <a:hlinkClick r:id="rId6"/>
              </a:rPr>
              <a:t>www.oracle.com/java/technologies/javase/jdk11-archive-downloads.html</a:t>
            </a:r>
            <a:r>
              <a:rPr lang="en-US" altLang="ko-KR" sz="1200" b="1" dirty="0" smtClean="0">
                <a:latin typeface="+mn-ea"/>
                <a:ea typeface="+mn-ea"/>
              </a:rPr>
              <a:t> : 11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</a:rPr>
              <a:t>Java SE Development Kit 8u</a:t>
            </a:r>
            <a:r>
              <a:rPr lang="en-US" altLang="ko-KR" sz="1200" dirty="0">
                <a:latin typeface="+mn-ea"/>
                <a:ea typeface="+mn-ea"/>
              </a:rPr>
              <a:t>~~~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ko-KR" altLang="en-US" sz="1200" dirty="0">
                <a:latin typeface="+mn-ea"/>
                <a:ea typeface="+mn-ea"/>
              </a:rPr>
              <a:t>해당 화면 상단의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라이센스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 동의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클릭후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Window 64bit ( Window x64 =&gt;  jdk-8u~~windows-x64.exe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Window XP    ( Window x86 =&gt;  jdk-8u~~windows-i586.exe 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해당 </a:t>
            </a:r>
            <a:r>
              <a:rPr lang="ko-KR" altLang="en-US" sz="1200" dirty="0" err="1">
                <a:latin typeface="+mn-ea"/>
                <a:ea typeface="+mn-ea"/>
              </a:rPr>
              <a:t>버젼</a:t>
            </a:r>
            <a:r>
              <a:rPr lang="ko-KR" altLang="en-US" sz="1200" dirty="0">
                <a:latin typeface="+mn-ea"/>
                <a:ea typeface="+mn-ea"/>
              </a:rPr>
              <a:t> 다운로드 후 </a:t>
            </a:r>
            <a:r>
              <a:rPr lang="en-US" altLang="ko-KR" sz="1200" dirty="0">
                <a:latin typeface="+mn-ea"/>
                <a:ea typeface="+mn-ea"/>
              </a:rPr>
              <a:t>c:\Mtest </a:t>
            </a:r>
            <a:r>
              <a:rPr lang="ko-KR" altLang="en-US" sz="1200" dirty="0">
                <a:latin typeface="+mn-ea"/>
                <a:ea typeface="+mn-ea"/>
              </a:rPr>
              <a:t>로 이동 후 설치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설치후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디렉토리</a:t>
            </a:r>
            <a:r>
              <a:rPr lang="ko-KR" altLang="en-US" sz="1200" dirty="0">
                <a:latin typeface="+mn-ea"/>
                <a:ea typeface="+mn-ea"/>
              </a:rPr>
              <a:t> 확인해본다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(  C:\Program Files\Java\jdk1.8.0_45\bin\java.exe 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로그인 </a:t>
            </a:r>
            <a:r>
              <a:rPr lang="ko-KR" altLang="en-US" sz="1200" dirty="0" smtClean="0">
                <a:latin typeface="+mn-ea"/>
                <a:ea typeface="+mn-ea"/>
              </a:rPr>
              <a:t>필요함 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5" t="9111" r="19173" b="2386"/>
          <a:stretch/>
        </p:blipFill>
        <p:spPr bwMode="auto">
          <a:xfrm>
            <a:off x="6372200" y="3312632"/>
            <a:ext cx="2771800" cy="335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6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35496" y="186452"/>
            <a:ext cx="8893175" cy="65549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n-US" altLang="ko-KR" b="1" dirty="0">
                <a:latin typeface="+mn-ea"/>
                <a:ea typeface="+mn-ea"/>
              </a:rPr>
              <a:t>1.</a:t>
            </a: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자바</a:t>
            </a:r>
            <a:r>
              <a:rPr lang="en-US" altLang="ko-KR" b="1" dirty="0">
                <a:latin typeface="+mn-ea"/>
                <a:ea typeface="+mn-ea"/>
              </a:rPr>
              <a:t>JDK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179388" indent="-179388" eaLnBrk="1" hangingPunct="1">
              <a:lnSpc>
                <a:spcPts val="18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***  </a:t>
            </a:r>
            <a:r>
              <a:rPr lang="ko-KR" altLang="en-US" sz="1400" dirty="0">
                <a:latin typeface="+mn-ea"/>
                <a:ea typeface="+mn-ea"/>
              </a:rPr>
              <a:t>도움말  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https://docs.oracle.com/javase/8/docs/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en-US" altLang="ko-KR" sz="1400" b="1" dirty="0">
                <a:latin typeface="+mn-ea"/>
                <a:ea typeface="+mn-ea"/>
                <a:hlinkClick r:id="rId2"/>
              </a:rPr>
              <a:t>http://docs.oracle.com/javase/8/docs/api</a:t>
            </a:r>
            <a:endParaRPr lang="en-US" altLang="ko-KR" sz="1400" b="1" dirty="0">
              <a:latin typeface="+mn-ea"/>
              <a:ea typeface="+mn-ea"/>
            </a:endParaRPr>
          </a:p>
          <a:p>
            <a:pPr marL="179388" indent="-179388"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r>
              <a:rPr lang="en-US" altLang="ko-KR" sz="1200" b="1" dirty="0">
                <a:latin typeface="+mn-ea"/>
                <a:ea typeface="+mn-ea"/>
              </a:rPr>
              <a:t>*** </a:t>
            </a:r>
            <a:r>
              <a:rPr lang="en-US" sz="1200" b="1" dirty="0">
                <a:latin typeface="+mn-ea"/>
                <a:ea typeface="+mn-ea"/>
              </a:rPr>
              <a:t>API </a:t>
            </a:r>
            <a:r>
              <a:rPr lang="en-US" sz="1200" dirty="0">
                <a:latin typeface="+mn-ea"/>
                <a:ea typeface="+mn-ea"/>
              </a:rPr>
              <a:t>[Application Program Interface]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/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라이브러리는 함수들의 집합이라 할 수 있는데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미리 만든 함수를 모아 놓은 곳을 말합니다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도서관에서 필요한 책을 빌리듯 라이브러리에서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 필요한 함수를 찾아 쓸 수 있습니다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이러한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라이브러리에 접근하기 위한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규칙들을 정의한 것을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라고 함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즉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라이브러리가 제공하는 여러 함수를 이용하여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프로그램을 작성할 때 해당 함수의 내부 구조는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알 필요 없이 단순히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에 정의된 입력 값을 주고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결과 값을 사용할 수 있게 해줍니다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r>
              <a:rPr lang="en-US" sz="1200" dirty="0">
                <a:latin typeface="+mn-ea"/>
                <a:ea typeface="+mn-ea"/>
              </a:rPr>
              <a:t>***</a:t>
            </a:r>
            <a:r>
              <a:rPr lang="en-US" sz="1200" b="1" dirty="0">
                <a:latin typeface="+mn-ea"/>
                <a:ea typeface="+mn-ea"/>
              </a:rPr>
              <a:t> Java API </a:t>
            </a:r>
            <a:r>
              <a:rPr lang="ko-KR" altLang="en-US" sz="1200" b="1" dirty="0">
                <a:latin typeface="+mn-ea"/>
                <a:ea typeface="+mn-ea"/>
              </a:rPr>
              <a:t>설치하기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도움말  </a:t>
            </a:r>
            <a:r>
              <a:rPr lang="en-US" altLang="ko-KR" sz="1200" dirty="0">
                <a:latin typeface="+mn-ea"/>
                <a:ea typeface="+mn-ea"/>
                <a:hlinkClick r:id="rId3"/>
              </a:rPr>
              <a:t>http://docs.oracle.com/javase/8/docs</a:t>
            </a: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에서</a:t>
            </a:r>
            <a:r>
              <a:rPr lang="en-US" altLang="ko-KR" sz="1200" dirty="0">
                <a:latin typeface="+mn-ea"/>
                <a:ea typeface="+mn-ea"/>
              </a:rPr>
              <a:t> download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왼편 메뉴 </a:t>
            </a:r>
            <a:r>
              <a:rPr lang="en-US" altLang="ko-KR" sz="1200" dirty="0" err="1">
                <a:latin typeface="+mn-ea"/>
                <a:ea typeface="+mn-ea"/>
              </a:rPr>
              <a:t>DownLoad</a:t>
            </a:r>
            <a:r>
              <a:rPr lang="en-US" altLang="ko-KR" sz="1200" dirty="0">
                <a:latin typeface="+mn-ea"/>
                <a:ea typeface="+mn-ea"/>
              </a:rPr>
              <a:t> – JDK Documentation – </a:t>
            </a:r>
            <a:r>
              <a:rPr lang="ko-KR" altLang="en-US" sz="1200" dirty="0">
                <a:latin typeface="+mn-ea"/>
                <a:ea typeface="+mn-ea"/>
              </a:rPr>
              <a:t>동의 후 다운로드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err="1">
                <a:latin typeface="+mn-ea"/>
                <a:ea typeface="+mn-ea"/>
              </a:rPr>
              <a:t>MTest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en-US" altLang="ko-KR" sz="1200" dirty="0">
                <a:latin typeface="+mn-ea"/>
                <a:ea typeface="+mn-ea"/>
              </a:rPr>
              <a:t> JDK_API </a:t>
            </a:r>
            <a:r>
              <a:rPr lang="ko-KR" altLang="en-US" sz="1200" dirty="0">
                <a:latin typeface="+mn-ea"/>
                <a:ea typeface="+mn-ea"/>
              </a:rPr>
              <a:t>폴더 </a:t>
            </a:r>
            <a:r>
              <a:rPr lang="ko-KR" altLang="en-US" sz="1200" dirty="0" err="1">
                <a:latin typeface="+mn-ea"/>
                <a:ea typeface="+mn-ea"/>
              </a:rPr>
              <a:t>만든후</a:t>
            </a:r>
            <a:r>
              <a:rPr lang="ko-KR" altLang="en-US" sz="1200" dirty="0">
                <a:latin typeface="+mn-ea"/>
                <a:ea typeface="+mn-ea"/>
              </a:rPr>
              <a:t> 복사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압축풀기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index.html </a:t>
            </a:r>
            <a:r>
              <a:rPr lang="ko-KR" altLang="en-US" sz="1200" dirty="0">
                <a:latin typeface="+mn-ea"/>
                <a:ea typeface="+mn-ea"/>
              </a:rPr>
              <a:t>실행 </a:t>
            </a:r>
            <a:r>
              <a:rPr lang="en-US" altLang="ko-KR" sz="1200" dirty="0">
                <a:latin typeface="+mn-ea"/>
                <a:ea typeface="+mn-ea"/>
              </a:rPr>
              <a:t>– </a:t>
            </a:r>
            <a:r>
              <a:rPr lang="ko-KR" altLang="en-US" sz="1200" dirty="0" err="1">
                <a:latin typeface="+mn-ea"/>
                <a:ea typeface="+mn-ea"/>
              </a:rPr>
              <a:t>우측끝의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Java SE API </a:t>
            </a:r>
            <a:r>
              <a:rPr lang="ko-KR" altLang="en-US" sz="1200" dirty="0">
                <a:latin typeface="+mn-ea"/>
                <a:ea typeface="+mn-ea"/>
              </a:rPr>
              <a:t>실행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1" t="19467" r="32571" b="166"/>
          <a:stretch/>
        </p:blipFill>
        <p:spPr bwMode="auto">
          <a:xfrm>
            <a:off x="4331880" y="833437"/>
            <a:ext cx="4716168" cy="485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3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214282" y="428604"/>
            <a:ext cx="8501090" cy="63127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***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자바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JDK Path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환경변수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설정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경로에 상관없이 자바를 인식할 수 있도록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자바 경로 복사 </a:t>
            </a:r>
            <a:r>
              <a:rPr lang="en-US" altLang="ko-KR" sz="1200" dirty="0">
                <a:latin typeface="+mn-ea"/>
                <a:ea typeface="+mn-ea"/>
              </a:rPr>
              <a:t>:  c:\program files\java\jdk1.8.0_131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바탕화면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ko-KR" altLang="en-US" sz="1200" b="1" dirty="0" err="1">
                <a:latin typeface="+mn-ea"/>
                <a:ea typeface="+mn-ea"/>
              </a:rPr>
              <a:t>내컴퓨터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속성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고급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환경변수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시스템변수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  ① </a:t>
            </a:r>
            <a:r>
              <a:rPr lang="ko-KR" altLang="en-US" sz="1200" dirty="0" err="1">
                <a:latin typeface="+mn-ea"/>
                <a:ea typeface="+mn-ea"/>
              </a:rPr>
              <a:t>새로만들기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b="1" dirty="0">
                <a:latin typeface="+mn-ea"/>
                <a:ea typeface="+mn-ea"/>
              </a:rPr>
              <a:t>변수이름 </a:t>
            </a:r>
            <a:r>
              <a:rPr lang="en-US" altLang="ko-KR" sz="1200" b="1" dirty="0">
                <a:latin typeface="+mn-ea"/>
                <a:ea typeface="+mn-ea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JAVA_HOME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                </a:t>
            </a:r>
            <a:r>
              <a:rPr lang="ko-KR" altLang="en-US" sz="1200" b="1" dirty="0" err="1">
                <a:latin typeface="+mn-ea"/>
                <a:ea typeface="+mn-ea"/>
              </a:rPr>
              <a:t>변수값</a:t>
            </a:r>
            <a:r>
              <a:rPr lang="en-US" altLang="ko-KR" sz="1200" b="1" dirty="0">
                <a:latin typeface="+mn-ea"/>
                <a:ea typeface="+mn-ea"/>
              </a:rPr>
              <a:t>: C:\Program Files\Java\jdk1.8.0_351 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                   &lt;-- (jdk1.6.0_18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ko-KR" altLang="en-US" sz="1200" dirty="0" err="1">
                <a:latin typeface="+mn-ea"/>
                <a:ea typeface="+mn-ea"/>
              </a:rPr>
              <a:t>버전따라</a:t>
            </a:r>
            <a:r>
              <a:rPr lang="ko-KR" altLang="en-US" sz="1200" dirty="0">
                <a:latin typeface="+mn-ea"/>
                <a:ea typeface="+mn-ea"/>
              </a:rPr>
              <a:t> 틀림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때문에 </a:t>
            </a:r>
            <a:r>
              <a:rPr lang="ko-KR" altLang="en-US" sz="1200" dirty="0" err="1">
                <a:latin typeface="+mn-ea"/>
                <a:ea typeface="+mn-ea"/>
              </a:rPr>
              <a:t>탐색창에서</a:t>
            </a:r>
            <a:r>
              <a:rPr lang="ko-KR" altLang="en-US" sz="1200" dirty="0">
                <a:latin typeface="+mn-ea"/>
                <a:ea typeface="+mn-ea"/>
              </a:rPr>
              <a:t> 복사해서 </a:t>
            </a:r>
            <a:r>
              <a:rPr lang="ko-KR" altLang="en-US" sz="1200" dirty="0" err="1">
                <a:latin typeface="+mn-ea"/>
                <a:ea typeface="+mn-ea"/>
              </a:rPr>
              <a:t>붙이는것이</a:t>
            </a:r>
            <a:r>
              <a:rPr lang="ko-KR" altLang="en-US" sz="1200" dirty="0">
                <a:latin typeface="+mn-ea"/>
                <a:ea typeface="+mn-ea"/>
              </a:rPr>
              <a:t> 좋음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② Path </a:t>
            </a:r>
            <a:r>
              <a:rPr lang="ko-KR" altLang="en-US" sz="1200" dirty="0">
                <a:latin typeface="+mn-ea"/>
                <a:ea typeface="+mn-ea"/>
              </a:rPr>
              <a:t>를 찾아 </a:t>
            </a:r>
            <a:r>
              <a:rPr lang="ko-KR" altLang="en-US" sz="1200" dirty="0" err="1">
                <a:latin typeface="+mn-ea"/>
                <a:ea typeface="+mn-ea"/>
              </a:rPr>
              <a:t>추가할것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</a:t>
            </a:r>
            <a:r>
              <a:rPr lang="ko-KR" altLang="en-US" sz="1200" dirty="0">
                <a:latin typeface="+mn-ea"/>
                <a:ea typeface="+mn-ea"/>
              </a:rPr>
              <a:t>변수이름 </a:t>
            </a:r>
            <a:r>
              <a:rPr lang="en-US" altLang="ko-KR" sz="1200" dirty="0">
                <a:latin typeface="+mn-ea"/>
                <a:ea typeface="+mn-ea"/>
              </a:rPr>
              <a:t>: Path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</a:t>
            </a:r>
            <a:r>
              <a:rPr lang="ko-KR" altLang="en-US" sz="1200" dirty="0" err="1">
                <a:latin typeface="+mn-ea"/>
                <a:ea typeface="+mn-ea"/>
              </a:rPr>
              <a:t>변수값</a:t>
            </a:r>
            <a:r>
              <a:rPr lang="ko-KR" altLang="en-US" sz="1200" dirty="0">
                <a:latin typeface="+mn-ea"/>
                <a:ea typeface="+mn-ea"/>
              </a:rPr>
              <a:t>   </a:t>
            </a:r>
            <a:r>
              <a:rPr lang="en-US" altLang="ko-KR" sz="1200" dirty="0">
                <a:latin typeface="+mn-ea"/>
                <a:ea typeface="+mn-ea"/>
              </a:rPr>
              <a:t>: %JAVA_HOME%\bin;  &lt;--- </a:t>
            </a:r>
            <a:r>
              <a:rPr lang="ko-KR" altLang="en-US" sz="1200" dirty="0" err="1">
                <a:latin typeface="+mn-ea"/>
                <a:ea typeface="+mn-ea"/>
              </a:rPr>
              <a:t>맨앞줄에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추가할것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나머지 뒤에 내용은 지우면 안됨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 err="1">
                <a:latin typeface="+mn-ea"/>
              </a:rPr>
              <a:t>변수값</a:t>
            </a: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b="1" dirty="0">
                <a:latin typeface="+mn-ea"/>
              </a:rPr>
              <a:t>%JAVA_HOME%\bin  </a:t>
            </a:r>
            <a:r>
              <a:rPr lang="en-US" altLang="ko-KR" sz="1200" dirty="0">
                <a:latin typeface="+mn-ea"/>
              </a:rPr>
              <a:t>&lt;--- Window 10</a:t>
            </a:r>
            <a:endParaRPr lang="ko-KR" altLang="en-US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ko-KR" altLang="en-US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	 </a:t>
            </a:r>
            <a:r>
              <a:rPr lang="en-US" altLang="ko-KR" sz="1200" dirty="0">
                <a:latin typeface="+mn-ea"/>
                <a:ea typeface="+mn-ea"/>
              </a:rPr>
              <a:t>( * path </a:t>
            </a:r>
            <a:r>
              <a:rPr lang="ko-KR" altLang="en-US" sz="1200" dirty="0">
                <a:latin typeface="+mn-ea"/>
                <a:ea typeface="+mn-ea"/>
              </a:rPr>
              <a:t>만 추가 하는 경우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		</a:t>
            </a:r>
            <a:r>
              <a:rPr lang="ko-KR" altLang="en-US" sz="1200" dirty="0" err="1">
                <a:latin typeface="+mn-ea"/>
                <a:ea typeface="+mn-ea"/>
              </a:rPr>
              <a:t>내컴퓨터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속성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고급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환경변수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시스템변수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	  	 </a:t>
            </a:r>
            <a:r>
              <a:rPr lang="en-US" altLang="ko-KR" sz="1200" dirty="0">
                <a:latin typeface="+mn-ea"/>
                <a:ea typeface="+mn-ea"/>
              </a:rPr>
              <a:t>-&gt; path -&gt; </a:t>
            </a:r>
            <a:r>
              <a:rPr lang="ko-KR" altLang="en-US" sz="1200" dirty="0">
                <a:latin typeface="+mn-ea"/>
                <a:ea typeface="+mn-ea"/>
              </a:rPr>
              <a:t>편집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제일 앞쪽에 </a:t>
            </a:r>
            <a:r>
              <a:rPr lang="ko-KR" altLang="en-US" sz="1200" dirty="0" err="1">
                <a:latin typeface="+mn-ea"/>
                <a:ea typeface="+mn-ea"/>
              </a:rPr>
              <a:t>붙여넣기</a:t>
            </a:r>
            <a:r>
              <a:rPr lang="ko-KR" altLang="en-US" sz="1200" dirty="0">
                <a:latin typeface="+mn-ea"/>
                <a:ea typeface="+mn-ea"/>
              </a:rPr>
              <a:t> 하고 </a:t>
            </a:r>
            <a:r>
              <a:rPr lang="en-US" altLang="ko-KR" sz="1200" dirty="0">
                <a:latin typeface="+mn-ea"/>
                <a:ea typeface="+mn-ea"/>
              </a:rPr>
              <a:t>; </a:t>
            </a:r>
            <a:r>
              <a:rPr lang="ko-KR" altLang="en-US" sz="1200" dirty="0">
                <a:latin typeface="+mn-ea"/>
                <a:ea typeface="+mn-ea"/>
              </a:rPr>
              <a:t>반드시 추가  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***  </a:t>
            </a:r>
            <a:r>
              <a:rPr lang="ko-KR" altLang="en-US" sz="1200" b="1" dirty="0">
                <a:latin typeface="+mn-ea"/>
                <a:ea typeface="+mn-ea"/>
              </a:rPr>
              <a:t>설치 확인</a:t>
            </a: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=&gt; Dos</a:t>
            </a:r>
            <a:r>
              <a:rPr lang="ko-KR" altLang="en-US" sz="1200" dirty="0">
                <a:latin typeface="+mn-ea"/>
                <a:ea typeface="+mn-ea"/>
              </a:rPr>
              <a:t>창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테스트하기</a:t>
            </a:r>
            <a:r>
              <a:rPr lang="en-US" altLang="ko-KR" sz="1200" dirty="0">
                <a:latin typeface="+mn-ea"/>
                <a:ea typeface="+mn-ea"/>
              </a:rPr>
              <a:t>) : </a:t>
            </a:r>
            <a:r>
              <a:rPr lang="ko-KR" altLang="en-US" sz="1200" dirty="0">
                <a:latin typeface="+mn-ea"/>
                <a:ea typeface="+mn-ea"/>
              </a:rPr>
              <a:t>시작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 err="1">
                <a:latin typeface="+mn-ea"/>
                <a:ea typeface="+mn-ea"/>
              </a:rPr>
              <a:t>cmd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&gt;java -version    &lt;-- </a:t>
            </a:r>
            <a:r>
              <a:rPr lang="ko-KR" altLang="en-US" sz="1200" dirty="0" err="1">
                <a:latin typeface="+mn-ea"/>
                <a:ea typeface="+mn-ea"/>
              </a:rPr>
              <a:t>버젼확인</a:t>
            </a:r>
            <a:endParaRPr lang="ko-KR" altLang="en-US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 </a:t>
            </a:r>
            <a:r>
              <a:rPr lang="en-US" altLang="ko-KR" sz="1200" dirty="0">
                <a:latin typeface="+mn-ea"/>
                <a:ea typeface="+mn-ea"/>
              </a:rPr>
              <a:t>&gt;java	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&gt;</a:t>
            </a:r>
            <a:r>
              <a:rPr lang="en-US" altLang="ko-KR" sz="1200" dirty="0" err="1">
                <a:latin typeface="+mn-ea"/>
                <a:ea typeface="+mn-ea"/>
              </a:rPr>
              <a:t>javac</a:t>
            </a:r>
            <a:r>
              <a:rPr lang="en-US" altLang="ko-KR" sz="1200" dirty="0">
                <a:latin typeface="+mn-ea"/>
                <a:ea typeface="+mn-ea"/>
              </a:rPr>
              <a:t>              &lt;-- </a:t>
            </a:r>
            <a:r>
              <a:rPr lang="ko-KR" altLang="en-US" sz="1200" dirty="0">
                <a:latin typeface="+mn-ea"/>
                <a:ea typeface="+mn-ea"/>
              </a:rPr>
              <a:t>도움말 </a:t>
            </a:r>
            <a:r>
              <a:rPr lang="ko-KR" altLang="en-US" sz="1200" dirty="0" err="1">
                <a:latin typeface="+mn-ea"/>
                <a:ea typeface="+mn-ea"/>
              </a:rPr>
              <a:t>같은것이</a:t>
            </a:r>
            <a:r>
              <a:rPr lang="ko-KR" altLang="en-US" sz="1200" dirty="0">
                <a:latin typeface="+mn-ea"/>
                <a:ea typeface="+mn-ea"/>
              </a:rPr>
              <a:t> 쭉 올라가면 </a:t>
            </a:r>
            <a:r>
              <a:rPr lang="ko-KR" altLang="en-US" sz="1200" dirty="0" err="1" smtClean="0">
                <a:latin typeface="+mn-ea"/>
                <a:ea typeface="+mn-ea"/>
              </a:rPr>
              <a:t>성공한것임</a:t>
            </a:r>
            <a:r>
              <a:rPr lang="ko-KR" altLang="en-US" sz="1200" dirty="0" smtClean="0">
                <a:latin typeface="+mn-ea"/>
                <a:ea typeface="+mn-ea"/>
              </a:rPr>
              <a:t> 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환경변수 설정 후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ea typeface="+mn-ea"/>
              </a:rPr>
              <a:t>인식가능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ea typeface="+mn-ea"/>
              </a:rPr>
              <a:t>설정전에는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ea typeface="+mn-ea"/>
              </a:rPr>
              <a:t>인식안됨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endParaRPr lang="en-US" altLang="ko-KR" sz="1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***  Hello.java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err="1">
                <a:latin typeface="+mn-ea"/>
                <a:ea typeface="+mn-ea"/>
              </a:rPr>
              <a:t>cmd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Test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에서</a:t>
            </a:r>
            <a:r>
              <a:rPr lang="en-US" altLang="ko-KR" sz="1200" dirty="0">
                <a:latin typeface="+mn-ea"/>
                <a:ea typeface="+mn-ea"/>
              </a:rPr>
              <a:t> Test 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이클립스에서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자바프로젝트 생성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b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=&gt; Hello01 , Hello02, Hello03 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연습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07950" y="214290"/>
            <a:ext cx="8893175" cy="63579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 eaLnBrk="1" hangingPunct="1">
              <a:lnSpc>
                <a:spcPts val="1800"/>
              </a:lnSpc>
              <a:buAutoNum type="arabicPeriod" startAt="2"/>
              <a:defRPr/>
            </a:pP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 err="1">
                <a:latin typeface="+mn-ea"/>
                <a:ea typeface="+mn-ea"/>
              </a:rPr>
              <a:t>이클립스</a:t>
            </a:r>
            <a:r>
              <a:rPr lang="ko-KR" altLang="en-US" b="1" dirty="0">
                <a:latin typeface="+mn-ea"/>
                <a:ea typeface="+mn-ea"/>
              </a:rPr>
              <a:t> 다운로드 </a:t>
            </a:r>
            <a:r>
              <a:rPr lang="en-US" altLang="ko-KR" b="1" dirty="0">
                <a:latin typeface="+mn-ea"/>
                <a:ea typeface="+mn-ea"/>
              </a:rPr>
              <a:t>&amp;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>
                <a:latin typeface="+mn-ea"/>
                <a:ea typeface="+mn-ea"/>
                <a:hlinkClick r:id="rId2"/>
              </a:rPr>
              <a:t>http://www.eclipse.org</a:t>
            </a:r>
            <a:r>
              <a:rPr lang="en-US" altLang="ko-KR" sz="1200" dirty="0">
                <a:latin typeface="+mn-ea"/>
                <a:ea typeface="+mn-ea"/>
              </a:rPr>
              <a:t> : </a:t>
            </a:r>
            <a:r>
              <a:rPr lang="ko-KR" altLang="en-US" sz="1200" dirty="0">
                <a:latin typeface="+mn-ea"/>
                <a:ea typeface="+mn-ea"/>
              </a:rPr>
              <a:t>오른쪽상단 노란색 </a:t>
            </a:r>
            <a:r>
              <a:rPr lang="en-US" altLang="ko-KR" sz="1200" dirty="0">
                <a:latin typeface="+mn-ea"/>
                <a:ea typeface="+mn-ea"/>
              </a:rPr>
              <a:t>download</a:t>
            </a:r>
            <a:r>
              <a:rPr lang="ko-KR" altLang="en-US" sz="1200" dirty="0">
                <a:latin typeface="+mn-ea"/>
                <a:ea typeface="+mn-ea"/>
              </a:rPr>
              <a:t>클릭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아님 바로 </a:t>
            </a:r>
            <a:r>
              <a:rPr lang="en-US" altLang="ko-KR" sz="1200" dirty="0">
                <a:latin typeface="+mn-ea"/>
                <a:ea typeface="+mn-ea"/>
              </a:rPr>
              <a:t>https://www.eclipse.org/downloads/packages/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https://www.eclipse.org/downloads/packages/release/2021-03/r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Installer </a:t>
            </a:r>
            <a:r>
              <a:rPr lang="ko-KR" altLang="en-US" sz="1200" dirty="0">
                <a:latin typeface="+mn-ea"/>
                <a:ea typeface="+mn-ea"/>
              </a:rPr>
              <a:t>절대 선택 하지 말고 아래 </a:t>
            </a:r>
            <a:r>
              <a:rPr lang="ko-KR" altLang="en-US" sz="1200" dirty="0" err="1">
                <a:latin typeface="+mn-ea"/>
                <a:ea typeface="+mn-ea"/>
              </a:rPr>
              <a:t>목록중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Eclipse IDE for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Enterprise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Java and Web Developers </a:t>
            </a:r>
            <a:r>
              <a:rPr lang="ko-KR" altLang="en-US" sz="1200" dirty="0">
                <a:latin typeface="+mn-ea"/>
                <a:ea typeface="+mn-ea"/>
              </a:rPr>
              <a:t>에서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Windows </a:t>
            </a:r>
            <a:r>
              <a:rPr lang="ko-KR" altLang="en-US" sz="1200" dirty="0">
                <a:latin typeface="+mn-ea"/>
                <a:ea typeface="+mn-ea"/>
              </a:rPr>
              <a:t>용 해당 </a:t>
            </a:r>
            <a:r>
              <a:rPr lang="ko-KR" altLang="en-US" sz="1200" dirty="0" err="1">
                <a:latin typeface="+mn-ea"/>
                <a:ea typeface="+mn-ea"/>
              </a:rPr>
              <a:t>버젼</a:t>
            </a:r>
            <a:r>
              <a:rPr lang="ko-KR" altLang="en-US" sz="1200" dirty="0">
                <a:latin typeface="+mn-ea"/>
                <a:ea typeface="+mn-ea"/>
              </a:rPr>
              <a:t> 선택 </a:t>
            </a:r>
            <a:r>
              <a:rPr lang="en-US" altLang="ko-KR" sz="1200" dirty="0">
                <a:latin typeface="+mn-ea"/>
                <a:ea typeface="+mn-ea"/>
              </a:rPr>
              <a:t>( 64bit / 32bit 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-</a:t>
            </a:r>
            <a:r>
              <a:rPr lang="en-US" altLang="ko-KR" sz="1200" dirty="0">
                <a:latin typeface="+mn-ea"/>
              </a:rPr>
              <a:t> Donation Page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</a:rPr>
              <a:t>   - eclipse-jee-~~~-SR1-win32.zip ,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</a:rPr>
              <a:t>   - eclipse-</a:t>
            </a:r>
            <a:r>
              <a:rPr lang="en-US" altLang="ko-KR" sz="1200" dirty="0" err="1">
                <a:latin typeface="+mn-ea"/>
              </a:rPr>
              <a:t>jee</a:t>
            </a:r>
            <a:r>
              <a:rPr lang="en-US" altLang="ko-KR" sz="1200" dirty="0">
                <a:latin typeface="+mn-ea"/>
              </a:rPr>
              <a:t>-~~~-SR1a-win32-x86_64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만약 </a:t>
            </a:r>
            <a:r>
              <a:rPr lang="en-US" altLang="ko-KR" sz="1200" dirty="0">
                <a:latin typeface="+mn-ea"/>
                <a:ea typeface="+mn-ea"/>
              </a:rPr>
              <a:t>32bit </a:t>
            </a:r>
            <a:r>
              <a:rPr lang="ko-KR" altLang="en-US" sz="1200" dirty="0">
                <a:latin typeface="+mn-ea"/>
                <a:ea typeface="+mn-ea"/>
              </a:rPr>
              <a:t>또는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다른 버전을 원하면 오른편 </a:t>
            </a:r>
            <a:r>
              <a:rPr lang="ko-KR" altLang="en-US" sz="1200" dirty="0" err="1">
                <a:latin typeface="+mn-ea"/>
                <a:ea typeface="+mn-ea"/>
              </a:rPr>
              <a:t>아랫쪽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 MORE DOWNLOADS </a:t>
            </a:r>
            <a:r>
              <a:rPr lang="ko-KR" altLang="en-US" sz="1200" dirty="0">
                <a:latin typeface="+mn-ea"/>
                <a:ea typeface="+mn-ea"/>
              </a:rPr>
              <a:t>에서 선택 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아님 바로 아래 링크로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- https://www.eclipse.org/downloads/packages/release/oxygen/3a</a:t>
            </a: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	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err="1">
                <a:latin typeface="+mn-ea"/>
                <a:ea typeface="+mn-ea"/>
              </a:rPr>
              <a:t>MTest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폴더로 이동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b="1" dirty="0">
                <a:latin typeface="+mn-ea"/>
                <a:ea typeface="+mn-ea"/>
              </a:rPr>
              <a:t>압축 풀고 </a:t>
            </a:r>
            <a:r>
              <a:rPr lang="ko-KR" altLang="en-US" sz="1200" b="1" dirty="0" err="1">
                <a:latin typeface="+mn-ea"/>
                <a:ea typeface="+mn-ea"/>
              </a:rPr>
              <a:t>바로가기</a:t>
            </a:r>
            <a:r>
              <a:rPr lang="ko-KR" altLang="en-US" sz="1200" b="1" dirty="0">
                <a:latin typeface="+mn-ea"/>
                <a:ea typeface="+mn-ea"/>
              </a:rPr>
              <a:t> 만들기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=&gt; C:\Mtest\eclipse-jee-~~\eclipse\ eclipse.exe</a:t>
            </a:r>
            <a:r>
              <a:rPr lang="ko-KR" altLang="en-US" sz="1200" dirty="0">
                <a:latin typeface="+mn-ea"/>
                <a:ea typeface="+mn-ea"/>
              </a:rPr>
              <a:t>보라색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오른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 err="1">
                <a:latin typeface="+mn-ea"/>
                <a:ea typeface="+mn-ea"/>
              </a:rPr>
              <a:t>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바로가기</a:t>
            </a:r>
            <a:r>
              <a:rPr lang="ko-KR" altLang="en-US" sz="1200" dirty="0">
                <a:latin typeface="+mn-ea"/>
                <a:ea typeface="+mn-ea"/>
              </a:rPr>
              <a:t> 만들기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=&gt; </a:t>
            </a:r>
            <a:r>
              <a:rPr lang="ko-KR" altLang="en-US" sz="1200" dirty="0">
                <a:latin typeface="+mn-ea"/>
                <a:ea typeface="+mn-ea"/>
              </a:rPr>
              <a:t>실행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workspace </a:t>
            </a:r>
            <a:r>
              <a:rPr lang="ko-KR" altLang="en-US" sz="1200" dirty="0">
                <a:latin typeface="+mn-ea"/>
                <a:ea typeface="+mn-ea"/>
              </a:rPr>
              <a:t>경로는  </a:t>
            </a:r>
            <a:r>
              <a:rPr lang="en-US" altLang="ko-KR" sz="1200" dirty="0">
                <a:latin typeface="+mn-ea"/>
                <a:ea typeface="+mn-ea"/>
              </a:rPr>
              <a:t>C:\Mtest\my  </a:t>
            </a:r>
            <a:r>
              <a:rPr lang="ko-KR" altLang="en-US" sz="1200" dirty="0">
                <a:latin typeface="+mn-ea"/>
                <a:ea typeface="+mn-ea"/>
              </a:rPr>
              <a:t>로 하세요</a:t>
            </a: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b="1" dirty="0">
                <a:latin typeface="+mn-ea"/>
                <a:ea typeface="+mn-ea"/>
              </a:rPr>
              <a:t>*</a:t>
            </a:r>
            <a:r>
              <a:rPr lang="en-US" altLang="ko-KR" sz="1200" b="1" dirty="0">
                <a:latin typeface="+mn-ea"/>
                <a:ea typeface="+mn-ea"/>
              </a:rPr>
              <a:t>**</a:t>
            </a:r>
            <a:r>
              <a:rPr lang="ko-KR" altLang="en-US" sz="1200" b="1" dirty="0">
                <a:latin typeface="+mn-ea"/>
                <a:ea typeface="+mn-ea"/>
              </a:rPr>
              <a:t> 화면모드</a:t>
            </a:r>
            <a:r>
              <a:rPr lang="en-US" altLang="ko-KR" sz="1200" b="1" dirty="0">
                <a:latin typeface="+mn-ea"/>
                <a:ea typeface="+mn-ea"/>
              </a:rPr>
              <a:t> [ P</a:t>
            </a:r>
            <a:r>
              <a:rPr lang="en-US" altLang="ko-KR" sz="1200" b="1" dirty="0">
                <a:latin typeface="+mn-ea"/>
              </a:rPr>
              <a:t>erspective ]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perspective(</a:t>
            </a:r>
            <a:r>
              <a:rPr lang="ko-KR" altLang="en-US" sz="1200" dirty="0">
                <a:latin typeface="+mn-ea"/>
                <a:ea typeface="+mn-ea"/>
              </a:rPr>
              <a:t>관점</a:t>
            </a:r>
            <a:r>
              <a:rPr lang="en-US" altLang="ko-KR" sz="1200" dirty="0">
                <a:latin typeface="+mn-ea"/>
                <a:ea typeface="+mn-ea"/>
              </a:rPr>
              <a:t>, view, </a:t>
            </a:r>
            <a:r>
              <a:rPr lang="ko-KR" altLang="en-US" sz="1200" dirty="0">
                <a:latin typeface="+mn-ea"/>
                <a:ea typeface="+mn-ea"/>
              </a:rPr>
              <a:t>전망 등</a:t>
            </a:r>
            <a:r>
              <a:rPr lang="en-US" altLang="ko-KR" sz="1200" dirty="0">
                <a:latin typeface="+mn-ea"/>
                <a:ea typeface="+mn-ea"/>
              </a:rPr>
              <a:t>)  </a:t>
            </a:r>
            <a:r>
              <a:rPr lang="ko-KR" altLang="en-US" sz="1200" dirty="0">
                <a:latin typeface="+mn-ea"/>
                <a:ea typeface="+mn-ea"/>
              </a:rPr>
              <a:t>바 의 </a:t>
            </a:r>
            <a:r>
              <a:rPr lang="en-US" altLang="ko-KR" sz="1200" b="1" dirty="0">
                <a:latin typeface="+mn-ea"/>
                <a:ea typeface="+mn-ea"/>
              </a:rPr>
              <a:t>[JAVAEE] 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b="1" dirty="0">
                <a:latin typeface="+mn-ea"/>
              </a:rPr>
              <a:t>[JAVA]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….. </a:t>
            </a:r>
            <a:r>
              <a:rPr lang="ko-KR" altLang="en-US" sz="1200" dirty="0">
                <a:latin typeface="+mn-ea"/>
                <a:ea typeface="+mn-ea"/>
              </a:rPr>
              <a:t>확인</a:t>
            </a: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*** </a:t>
            </a:r>
            <a:r>
              <a:rPr lang="ko-KR" altLang="en-US" sz="1200" dirty="0" err="1">
                <a:latin typeface="+mn-ea"/>
                <a:ea typeface="+mn-ea"/>
              </a:rPr>
              <a:t>에릭감마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만든사람</a:t>
            </a:r>
            <a:r>
              <a:rPr lang="en-US" altLang="ko-KR" sz="1200" dirty="0">
                <a:latin typeface="+mn-ea"/>
                <a:ea typeface="+mn-ea"/>
              </a:rPr>
              <a:t>. - </a:t>
            </a:r>
            <a:r>
              <a:rPr lang="en-US" altLang="ko-KR" sz="1200" dirty="0" err="1">
                <a:latin typeface="+mn-ea"/>
                <a:ea typeface="+mn-ea"/>
              </a:rPr>
              <a:t>gof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디자인 패턴 만들었던 사람들 중 </a:t>
            </a:r>
            <a:r>
              <a:rPr lang="ko-KR" altLang="en-US" sz="1200" dirty="0" err="1">
                <a:latin typeface="+mn-ea"/>
                <a:ea typeface="+mn-ea"/>
              </a:rPr>
              <a:t>한사람</a:t>
            </a:r>
            <a:endParaRPr lang="ko-KR" altLang="en-US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192" t="13935" r="28742" b="12941"/>
          <a:stretch/>
        </p:blipFill>
        <p:spPr>
          <a:xfrm>
            <a:off x="5312374" y="1052736"/>
            <a:ext cx="3662932" cy="22322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404</Words>
  <Application>Microsoft Office PowerPoint</Application>
  <PresentationFormat>화면 슬라이드 쇼(4:3)</PresentationFormat>
  <Paragraphs>232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Meiryo</vt:lpstr>
      <vt:lpstr>굴림</vt:lpstr>
      <vt:lpstr>맑은 고딕</vt:lpstr>
      <vt:lpstr>휴먼모음T</vt:lpstr>
      <vt:lpstr>Arial</vt:lpstr>
      <vt:lpstr>Symbol</vt:lpstr>
      <vt:lpstr>Office 테마</vt:lpstr>
      <vt:lpstr>응용 SW 기초 기술 활용</vt:lpstr>
      <vt:lpstr>PowerPoint 프레젠테이션</vt:lpstr>
      <vt:lpstr>설치 준비 </vt:lpstr>
      <vt:lpstr>전자정부 프레임웤 제공 Spring 개발환경 </vt:lpstr>
      <vt:lpstr>Spring 개발환경 구축 ( 2023년도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*** Tern 설치하기   =&gt; 이클립스 , help – install new software… =&gt; Work with : 에 tern.repository - http://oss.opensagres.fr/tern.repository/1.2.0   입력 후 ADD =&gt; 필요한 항목 v -&gt; Tern – Embed Node.js , Tern IDE -&gt; Next -&gt; Next -&gt; 동의 , Finish   -&gt; 경고 무시 !!!  Anyway Install ~~~~~ ReStart</vt:lpstr>
      <vt:lpstr>Tern 설치하기 : Auto_Activation 확인 하기   =&gt; 이클립스 widow – Preferences – JavaScript-Editor-Content Assist =&gt; 우측 Auto_Activation 항목의 Enable auto activation 의 v 확인 </vt:lpstr>
      <vt:lpstr>Tern 설치하기 : 이클립스 Restart 후 설정확인    =&gt; 이클립스 widow – Preferences – JavaScript-Tern-Development-Respository =&gt; 우측에서 jQquery ,jQuery Extension v 확인 </vt:lpstr>
      <vt:lpstr>Tern 설치하기 : 프로젝트에 적용하기  =&gt; 프로젝트 우클릭 – Configure – Convert to Tern Project… =&gt; Convert 성공 후엔 Convert to Tern Project… 메뉴는 표시 되지 않음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SW 기초 기술 활용</dc:title>
  <dc:creator>Microsoft Corporation</dc:creator>
  <cp:lastModifiedBy>user</cp:lastModifiedBy>
  <cp:revision>113</cp:revision>
  <dcterms:created xsi:type="dcterms:W3CDTF">2006-10-05T04:04:58Z</dcterms:created>
  <dcterms:modified xsi:type="dcterms:W3CDTF">2023-08-25T06:28:22Z</dcterms:modified>
</cp:coreProperties>
</file>