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301" r:id="rId3"/>
    <p:sldId id="302" r:id="rId4"/>
    <p:sldId id="295" r:id="rId5"/>
    <p:sldId id="296" r:id="rId6"/>
    <p:sldId id="297" r:id="rId7"/>
    <p:sldId id="298" r:id="rId8"/>
    <p:sldId id="299" r:id="rId9"/>
    <p:sldId id="303" r:id="rId10"/>
    <p:sldId id="300" r:id="rId11"/>
    <p:sldId id="304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006600"/>
    <a:srgbClr val="FF6600"/>
    <a:srgbClr val="996600"/>
    <a:srgbClr val="808000"/>
    <a:srgbClr val="FF3399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4" autoAdjust="0"/>
    <p:restoredTop sz="94660"/>
  </p:normalViewPr>
  <p:slideViewPr>
    <p:cSldViewPr>
      <p:cViewPr varScale="1">
        <p:scale>
          <a:sx n="86" d="100"/>
          <a:sy n="86" d="100"/>
        </p:scale>
        <p:origin x="6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F70A3C-9058-4EFB-803C-8D639C2F6500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8BF6BBD-27E4-4BCA-8C43-A695278456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816FDE2-A508-41DC-8840-7C8EB469400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3BE8E-DC93-4D88-963C-B50C29863BBA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FEC9B-24C3-4543-BE17-472D5127D9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4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3677-7716-4397-95E8-7CE27D639924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E4F9-1924-47DB-9C05-DB1D974B8B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23F57-3930-4ECC-8C5C-C762C253F7D4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FF77-10FD-4976-BD97-E2E2DF07C4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5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4EFB3B-AF0D-462E-A329-7495BCC02BFE}" type="datetimeFigureOut">
              <a:rPr lang="en-US"/>
              <a:pPr>
                <a:defRPr/>
              </a:pPr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38100">
              <a:spcBef>
                <a:spcPts val="105"/>
              </a:spcBef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6A4B1922-44D8-4900-98A7-E0FC91C99A7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5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85E9-B0F1-4D57-A847-A7946DC9B2CA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D7EAB-A457-4EFF-9D38-9D8004D494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40FAD-D859-4F1E-94C6-C78A845F69EC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7A17A-8F87-4107-89E5-66407F694C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22B8-5C64-4D47-9155-1C8986516825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0F971-CE0F-400B-B117-1556DF2A52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B569-8BB3-4B05-A663-CFE441CE9C49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217F3-08DF-4759-8FB7-8DAA0F374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6573A-ED27-4BF1-ABA6-E6F744269927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AB04-54FD-425E-A731-27ED1B0BD0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54817-E29B-4D6A-9E01-343011647ADA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FCAB-3CF0-499D-9B5B-0BF0D6F33E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829AC-B672-4619-A7D9-7CA90F82173C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D3222-D082-4FBB-906B-665599C81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0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E2728-24E3-4134-AE72-3F571EA60CF4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984DF-CA33-4BBB-ACC1-8F4B448255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B9EB7B-5D6E-4332-A406-0C9A8677E2B7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1333E28-1C6D-4685-AF67-32F750DC08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13" y="2349177"/>
            <a:ext cx="5976937" cy="1675459"/>
          </a:xfrm>
        </p:spPr>
        <p:txBody>
          <a:bodyPr tIns="13335" rtlCol="0">
            <a:spAutoFit/>
          </a:bodyPr>
          <a:lstStyle/>
          <a:p>
            <a:pPr>
              <a:spcBef>
                <a:spcPts val="105"/>
              </a:spcBef>
              <a:defRPr/>
            </a:pPr>
            <a:r>
              <a:rPr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erver</a:t>
            </a:r>
            <a:r>
              <a:rPr lang="en-US" sz="4400" spc="-12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spc="-12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en-US" sz="4000" dirty="0" smtClean="0">
                <a:solidFill>
                  <a:srgbClr val="FF66CC"/>
                </a:solidFill>
              </a:rPr>
              <a:t/>
            </a:r>
            <a:br>
              <a:rPr lang="en-US" sz="4000" dirty="0" smtClean="0">
                <a:solidFill>
                  <a:srgbClr val="FF66CC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4099" name="object 3"/>
          <p:cNvSpPr txBox="1">
            <a:spLocks noChangeArrowheads="1"/>
          </p:cNvSpPr>
          <p:nvPr/>
        </p:nvSpPr>
        <p:spPr bwMode="auto">
          <a:xfrm>
            <a:off x="8485188" y="6624638"/>
            <a:ext cx="1619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81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ts val="100"/>
              </a:spcBef>
              <a:buFontTx/>
              <a:buNone/>
            </a:pPr>
            <a:fld id="{DE0D6F4C-C449-4050-8A6D-4306E2FB1A0F}" type="slidenum">
              <a:rPr lang="ko-KR" altLang="ko-KR" sz="900">
                <a:solidFill>
                  <a:srgbClr val="888888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ts val="100"/>
                </a:spcBef>
                <a:buFontTx/>
                <a:buNone/>
              </a:pPr>
              <a:t>1</a:t>
            </a:fld>
            <a:endParaRPr lang="ko-KR" altLang="ko-KR" sz="9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06500"/>
            <a:ext cx="88630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323975"/>
            <a:ext cx="88836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47"/>
          <p:cNvGrpSpPr>
            <a:grpSpLocks/>
          </p:cNvGrpSpPr>
          <p:nvPr/>
        </p:nvGrpSpPr>
        <p:grpSpPr bwMode="auto">
          <a:xfrm>
            <a:off x="2989263" y="1901825"/>
            <a:ext cx="1011237" cy="1766888"/>
            <a:chOff x="2928927" y="1628414"/>
            <a:chExt cx="1011017" cy="176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40037" y="2009465"/>
              <a:ext cx="92848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0800000">
              <a:off x="2928927" y="3393950"/>
              <a:ext cx="92848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7" name="TextBox 26"/>
            <p:cNvSpPr txBox="1">
              <a:spLocks noChangeArrowheads="1"/>
            </p:cNvSpPr>
            <p:nvPr/>
          </p:nvSpPr>
          <p:spPr bwMode="auto">
            <a:xfrm>
              <a:off x="2984714" y="1628414"/>
              <a:ext cx="9178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1 </a:t>
              </a:r>
              <a:r>
                <a:rPr kumimoji="0" lang="ko-KR" altLang="en-US" sz="1600" b="1">
                  <a:solidFill>
                    <a:srgbClr val="0000FF"/>
                  </a:solidFill>
                </a:rPr>
                <a:t>요청</a:t>
              </a:r>
            </a:p>
          </p:txBody>
        </p:sp>
        <p:sp>
          <p:nvSpPr>
            <p:cNvPr id="5158" name="TextBox 27"/>
            <p:cNvSpPr txBox="1">
              <a:spLocks noChangeArrowheads="1"/>
            </p:cNvSpPr>
            <p:nvPr/>
          </p:nvSpPr>
          <p:spPr bwMode="auto">
            <a:xfrm>
              <a:off x="2939812" y="3002744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6 </a:t>
              </a:r>
              <a:r>
                <a:rPr kumimoji="0" lang="ko-KR" altLang="en-US" sz="1600" b="1">
                  <a:solidFill>
                    <a:srgbClr val="0000FF"/>
                  </a:solidFill>
                </a:rPr>
                <a:t>응답</a:t>
              </a:r>
            </a:p>
          </p:txBody>
        </p:sp>
      </p:grpSp>
      <p:sp>
        <p:nvSpPr>
          <p:cNvPr id="5123" name="TextBox 32"/>
          <p:cNvSpPr txBox="1">
            <a:spLocks noChangeArrowheads="1"/>
          </p:cNvSpPr>
          <p:nvPr/>
        </p:nvSpPr>
        <p:spPr bwMode="auto">
          <a:xfrm>
            <a:off x="250825" y="404813"/>
            <a:ext cx="466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663300"/>
                </a:solidFill>
              </a:rPr>
              <a:t>Web Programming </a:t>
            </a:r>
            <a:r>
              <a:rPr kumimoji="0" lang="ko-KR" altLang="en-US" sz="2000" b="1">
                <a:solidFill>
                  <a:srgbClr val="663300"/>
                </a:solidFill>
              </a:rPr>
              <a:t>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74763" y="4581525"/>
            <a:ext cx="142875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Html5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Css3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lt"/>
                <a:ea typeface="+mn-ea"/>
              </a:rPr>
              <a:t>JavaScript</a:t>
            </a:r>
            <a:br>
              <a:rPr kumimoji="0" lang="en-US" altLang="ko-KR" b="1" dirty="0" smtClean="0">
                <a:solidFill>
                  <a:srgbClr val="FF0000"/>
                </a:solidFill>
                <a:latin typeface="+mn-lt"/>
                <a:ea typeface="+mn-ea"/>
              </a:rPr>
            </a:br>
            <a:r>
              <a:rPr kumimoji="0" lang="en-US" altLang="ko-KR" b="1" dirty="0" smtClean="0">
                <a:solidFill>
                  <a:srgbClr val="00B0F0"/>
                </a:solidFill>
                <a:latin typeface="+mn-lt"/>
                <a:ea typeface="+mn-ea"/>
              </a:rPr>
              <a:t>React</a:t>
            </a:r>
            <a:endParaRPr kumimoji="0" lang="en-US" altLang="ko-KR" b="1" dirty="0">
              <a:solidFill>
                <a:srgbClr val="00B0F0"/>
              </a:solidFill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err="1">
                <a:solidFill>
                  <a:srgbClr val="FF0000"/>
                </a:solidFill>
                <a:latin typeface="+mn-lt"/>
                <a:ea typeface="+mn-ea"/>
              </a:rPr>
              <a:t>Jquery</a:t>
            </a:r>
            <a:endParaRPr kumimoji="0" lang="en-US" altLang="ko-KR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lt"/>
                <a:ea typeface="+mn-ea"/>
              </a:rPr>
              <a:t>Ajax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125" name="TextBox 34"/>
          <p:cNvSpPr txBox="1">
            <a:spLocks noChangeArrowheads="1"/>
          </p:cNvSpPr>
          <p:nvPr/>
        </p:nvSpPr>
        <p:spPr bwMode="auto">
          <a:xfrm>
            <a:off x="4132263" y="4475163"/>
            <a:ext cx="255111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solidFill>
                  <a:srgbClr val="006600"/>
                </a:solidFill>
              </a:rPr>
              <a:t>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006600"/>
                </a:solidFill>
              </a:rPr>
              <a:t>Servlet</a:t>
            </a:r>
            <a:br>
              <a:rPr kumimoji="0" lang="en-US" altLang="ko-KR" sz="1600" b="1" dirty="0">
                <a:solidFill>
                  <a:srgbClr val="006600"/>
                </a:solidFill>
              </a:rPr>
            </a:br>
            <a:r>
              <a:rPr kumimoji="0" lang="en-US" altLang="ko-KR" sz="1600" b="1" dirty="0">
                <a:solidFill>
                  <a:srgbClr val="006600"/>
                </a:solidFill>
              </a:rPr>
              <a:t>JSP (Java Server Page)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solidFill>
                  <a:srgbClr val="006600"/>
                </a:solidFill>
              </a:rPr>
              <a:t>Spring</a:t>
            </a:r>
            <a:endParaRPr kumimoji="0" lang="ko-KR" altLang="en-US" sz="1800" b="1" dirty="0">
              <a:solidFill>
                <a:srgbClr val="0066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80232" y="3879056"/>
            <a:ext cx="5784850" cy="1587"/>
          </a:xfrm>
          <a:prstGeom prst="line">
            <a:avLst/>
          </a:prstGeom>
          <a:ln w="63500">
            <a:solidFill>
              <a:srgbClr val="FF3399">
                <a:alpha val="2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38"/>
          <p:cNvSpPr txBox="1">
            <a:spLocks noChangeArrowheads="1"/>
          </p:cNvSpPr>
          <p:nvPr/>
        </p:nvSpPr>
        <p:spPr bwMode="auto">
          <a:xfrm>
            <a:off x="4156075" y="5546725"/>
            <a:ext cx="207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>
                <a:solidFill>
                  <a:srgbClr val="7030A0"/>
                </a:solidFill>
              </a:rPr>
              <a:t>ASP, PHP</a:t>
            </a:r>
            <a:endParaRPr kumimoji="0" lang="ko-KR" altLang="en-US" sz="1800" b="1">
              <a:solidFill>
                <a:srgbClr val="7030A0"/>
              </a:solidFill>
            </a:endParaRPr>
          </a:p>
        </p:txBody>
      </p:sp>
      <p:grpSp>
        <p:nvGrpSpPr>
          <p:cNvPr id="5128" name="그룹 46"/>
          <p:cNvGrpSpPr>
            <a:grpSpLocks/>
          </p:cNvGrpSpPr>
          <p:nvPr/>
        </p:nvGrpSpPr>
        <p:grpSpPr bwMode="auto">
          <a:xfrm>
            <a:off x="4060825" y="1874838"/>
            <a:ext cx="4875213" cy="4706937"/>
            <a:chOff x="4022269" y="1601878"/>
            <a:chExt cx="4875365" cy="4707563"/>
          </a:xfrm>
        </p:grpSpPr>
        <p:sp>
          <p:nvSpPr>
            <p:cNvPr id="4" name="직사각형 3"/>
            <p:cNvSpPr/>
            <p:nvPr/>
          </p:nvSpPr>
          <p:spPr>
            <a:xfrm>
              <a:off x="4022269" y="1612991"/>
              <a:ext cx="1800281" cy="2160875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08340" y="1601878"/>
              <a:ext cx="1800281" cy="2160874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6379781" y="4388311"/>
              <a:ext cx="1785993" cy="1357494"/>
            </a:xfrm>
            <a:prstGeom prst="can">
              <a:avLst/>
            </a:prstGeom>
            <a:solidFill>
              <a:srgbClr val="FFC000"/>
            </a:solidFill>
            <a:ln w="12700">
              <a:solidFill>
                <a:srgbClr val="DA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143" name="TextBox 12"/>
            <p:cNvSpPr txBox="1">
              <a:spLocks noChangeArrowheads="1"/>
            </p:cNvSpPr>
            <p:nvPr/>
          </p:nvSpPr>
          <p:spPr bwMode="auto">
            <a:xfrm>
              <a:off x="4291013" y="2538052"/>
              <a:ext cx="1214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 b="1"/>
                <a:t>웹서버</a:t>
              </a:r>
            </a:p>
          </p:txBody>
        </p:sp>
        <p:sp>
          <p:nvSpPr>
            <p:cNvPr id="5144" name="TextBox 13"/>
            <p:cNvSpPr txBox="1">
              <a:spLocks noChangeArrowheads="1"/>
            </p:cNvSpPr>
            <p:nvPr/>
          </p:nvSpPr>
          <p:spPr bwMode="auto">
            <a:xfrm>
              <a:off x="6308285" y="2404704"/>
              <a:ext cx="17859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 b="1" dirty="0"/>
                <a:t>웹어플리케이션</a:t>
              </a:r>
              <a:r>
                <a:rPr kumimoji="0" lang="en-US" altLang="ko-KR" sz="1800" b="1" dirty="0"/>
                <a:t/>
              </a:r>
              <a:br>
                <a:rPr kumimoji="0" lang="en-US" altLang="ko-KR" sz="1800" b="1" dirty="0"/>
              </a:br>
              <a:r>
                <a:rPr kumimoji="0" lang="ko-KR" altLang="en-US" sz="1800" b="1" dirty="0"/>
                <a:t>서버 </a:t>
              </a:r>
              <a:r>
                <a:rPr kumimoji="0" lang="en-US" altLang="ko-KR" sz="1800" b="1" dirty="0"/>
                <a:t>(</a:t>
              </a:r>
              <a:r>
                <a:rPr kumimoji="0" lang="en-US" altLang="ko-KR" sz="1800" b="1" dirty="0">
                  <a:solidFill>
                    <a:schemeClr val="accent2">
                      <a:lumMod val="50000"/>
                    </a:schemeClr>
                  </a:solidFill>
                </a:rPr>
                <a:t>WAS</a:t>
              </a:r>
              <a:r>
                <a:rPr kumimoji="0" lang="en-US" altLang="ko-KR" sz="1800" b="1" dirty="0"/>
                <a:t>)</a:t>
              </a:r>
              <a:endParaRPr kumimoji="0" lang="ko-KR" altLang="en-US" sz="1800" b="1" dirty="0"/>
            </a:p>
          </p:txBody>
        </p:sp>
        <p:sp>
          <p:nvSpPr>
            <p:cNvPr id="5145" name="TextBox 14"/>
            <p:cNvSpPr txBox="1">
              <a:spLocks noChangeArrowheads="1"/>
            </p:cNvSpPr>
            <p:nvPr/>
          </p:nvSpPr>
          <p:spPr bwMode="auto">
            <a:xfrm>
              <a:off x="6871028" y="5201438"/>
              <a:ext cx="1971363" cy="1108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 b="1" dirty="0"/>
                <a:t>DBMS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ko-KR" sz="1600" dirty="0">
                <a:solidFill>
                  <a:srgbClr val="6633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dirty="0">
                  <a:solidFill>
                    <a:srgbClr val="663300"/>
                  </a:solidFill>
                </a:rPr>
                <a:t>Oracle , </a:t>
              </a:r>
              <a:r>
                <a:rPr kumimoji="0" lang="en-US" altLang="ko-KR" sz="1600" b="1" dirty="0" err="1">
                  <a:solidFill>
                    <a:srgbClr val="663300"/>
                  </a:solidFill>
                </a:rPr>
                <a:t>MySql</a:t>
              </a:r>
              <a:r>
                <a:rPr kumimoji="0" lang="en-US" altLang="ko-KR" sz="1600" dirty="0">
                  <a:solidFill>
                    <a:srgbClr val="663300"/>
                  </a:solidFill>
                </a:rPr>
                <a:t>, </a:t>
              </a:r>
              <a:br>
                <a:rPr kumimoji="0" lang="en-US" altLang="ko-KR" sz="1600" dirty="0">
                  <a:solidFill>
                    <a:srgbClr val="663300"/>
                  </a:solidFill>
                </a:rPr>
              </a:br>
              <a:r>
                <a:rPr kumimoji="0" lang="en-US" altLang="ko-KR" sz="1600" dirty="0" err="1">
                  <a:solidFill>
                    <a:srgbClr val="663300"/>
                  </a:solidFill>
                </a:rPr>
                <a:t>MsSql</a:t>
              </a:r>
              <a:r>
                <a:rPr kumimoji="0" lang="en-US" altLang="ko-KR" sz="1600" dirty="0">
                  <a:solidFill>
                    <a:srgbClr val="663300"/>
                  </a:solidFill>
                </a:rPr>
                <a:t> , </a:t>
              </a:r>
              <a:r>
                <a:rPr lang="en-US" altLang="ko-KR" sz="1600" dirty="0">
                  <a:solidFill>
                    <a:srgbClr val="663300"/>
                  </a:solidFill>
                </a:rPr>
                <a:t>Maria</a:t>
              </a:r>
              <a:r>
                <a:rPr kumimoji="0" lang="en-US" altLang="ko-KR" sz="1600" dirty="0">
                  <a:solidFill>
                    <a:srgbClr val="663300"/>
                  </a:solidFill>
                </a:rPr>
                <a:t> … </a:t>
              </a:r>
              <a:endParaRPr kumimoji="0" lang="ko-KR" altLang="en-US" sz="1600" dirty="0">
                <a:solidFill>
                  <a:srgbClr val="663300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54270" y="2030560"/>
              <a:ext cx="928717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081430" y="4119988"/>
              <a:ext cx="928811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>
              <a:off x="6514674" y="4137452"/>
              <a:ext cx="928812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5665383" y="3386465"/>
              <a:ext cx="928716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0" name="TextBox 28"/>
            <p:cNvSpPr txBox="1">
              <a:spLocks noChangeArrowheads="1"/>
            </p:cNvSpPr>
            <p:nvPr/>
          </p:nvSpPr>
          <p:spPr bwMode="auto">
            <a:xfrm>
              <a:off x="5786446" y="1673316"/>
              <a:ext cx="5606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2</a:t>
              </a:r>
              <a:endParaRPr kumimoji="0"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5151" name="TextBox 29"/>
            <p:cNvSpPr txBox="1">
              <a:spLocks noChangeArrowheads="1"/>
            </p:cNvSpPr>
            <p:nvPr/>
          </p:nvSpPr>
          <p:spPr bwMode="auto">
            <a:xfrm>
              <a:off x="7429520" y="3906530"/>
              <a:ext cx="5606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3</a:t>
              </a:r>
              <a:endParaRPr kumimoji="0"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5152" name="TextBox 30"/>
            <p:cNvSpPr txBox="1">
              <a:spLocks noChangeArrowheads="1"/>
            </p:cNvSpPr>
            <p:nvPr/>
          </p:nvSpPr>
          <p:spPr bwMode="auto">
            <a:xfrm>
              <a:off x="6506948" y="3920552"/>
              <a:ext cx="5606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4</a:t>
              </a:r>
              <a:endParaRPr kumimoji="0"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5153" name="TextBox 31"/>
            <p:cNvSpPr txBox="1">
              <a:spLocks noChangeArrowheads="1"/>
            </p:cNvSpPr>
            <p:nvPr/>
          </p:nvSpPr>
          <p:spPr bwMode="auto">
            <a:xfrm>
              <a:off x="5791210" y="3052410"/>
              <a:ext cx="5606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 b="1">
                  <a:solidFill>
                    <a:srgbClr val="0000FF"/>
                  </a:solidFill>
                </a:rPr>
                <a:t>5</a:t>
              </a:r>
              <a:endParaRPr kumimoji="0"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5154" name="TextBox 39"/>
            <p:cNvSpPr txBox="1">
              <a:spLocks noChangeArrowheads="1"/>
            </p:cNvSpPr>
            <p:nvPr/>
          </p:nvSpPr>
          <p:spPr bwMode="auto">
            <a:xfrm>
              <a:off x="7708002" y="3915422"/>
              <a:ext cx="11896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 b="1">
                  <a:solidFill>
                    <a:srgbClr val="C00000"/>
                  </a:solidFill>
                </a:rPr>
                <a:t>SQL</a:t>
              </a:r>
              <a:endParaRPr kumimoji="0" lang="ko-KR" altLang="en-US" sz="18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5129" name="그룹 45"/>
          <p:cNvGrpSpPr>
            <a:grpSpLocks/>
          </p:cNvGrpSpPr>
          <p:nvPr/>
        </p:nvGrpSpPr>
        <p:grpSpPr bwMode="auto">
          <a:xfrm>
            <a:off x="428625" y="1058863"/>
            <a:ext cx="2989263" cy="3101975"/>
            <a:chOff x="357158" y="785794"/>
            <a:chExt cx="2988521" cy="3102100"/>
          </a:xfrm>
        </p:grpSpPr>
        <p:sp>
          <p:nvSpPr>
            <p:cNvPr id="9" name="TextBox 8"/>
            <p:cNvSpPr txBox="1"/>
            <p:nvPr/>
          </p:nvSpPr>
          <p:spPr>
            <a:xfrm>
              <a:off x="714257" y="785794"/>
              <a:ext cx="2285433" cy="369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Client  :  </a:t>
              </a:r>
              <a:r>
                <a:rPr kumimoji="0" lang="ko-KR" altLang="en-US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사용자</a:t>
              </a:r>
            </a:p>
          </p:txBody>
        </p:sp>
        <p:pic>
          <p:nvPicPr>
            <p:cNvPr id="5136" name="Picture 4"/>
            <p:cNvPicPr>
              <a:picLocks noChangeAspect="1" noChangeArrowheads="1"/>
            </p:cNvPicPr>
            <p:nvPr/>
          </p:nvPicPr>
          <p:blipFill>
            <a:blip r:embed="rId3">
              <a:lum bright="40000" contrast="-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7158" y="1783308"/>
              <a:ext cx="2071702" cy="210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999936" y="1673242"/>
              <a:ext cx="1799778" cy="216067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2000"/>
              </a:schemeClr>
            </a:solidFill>
            <a:ln w="38100" cmpd="thickThin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138" name="TextBox 17"/>
            <p:cNvSpPr txBox="1">
              <a:spLocks noChangeArrowheads="1"/>
            </p:cNvSpPr>
            <p:nvPr/>
          </p:nvSpPr>
          <p:spPr bwMode="auto">
            <a:xfrm>
              <a:off x="1000100" y="2518430"/>
              <a:ext cx="17859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 b="1"/>
                <a:t>Web Browser</a:t>
              </a:r>
              <a:endParaRPr kumimoji="0" lang="ko-KR" altLang="en-US" sz="1800" b="1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17468" y="1225549"/>
              <a:ext cx="2928211" cy="1588"/>
            </a:xfrm>
            <a:prstGeom prst="straightConnector1">
              <a:avLst/>
            </a:prstGeom>
            <a:ln w="63500">
              <a:solidFill>
                <a:schemeClr val="accent1">
                  <a:shade val="95000"/>
                  <a:satMod val="105000"/>
                  <a:alpha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0" name="그룹 48"/>
          <p:cNvGrpSpPr>
            <a:grpSpLocks/>
          </p:cNvGrpSpPr>
          <p:nvPr/>
        </p:nvGrpSpPr>
        <p:grpSpPr bwMode="auto">
          <a:xfrm>
            <a:off x="3560763" y="1065213"/>
            <a:ext cx="5143500" cy="431800"/>
            <a:chOff x="3500806" y="791814"/>
            <a:chExt cx="5143536" cy="432508"/>
          </a:xfrm>
        </p:grpSpPr>
        <p:sp>
          <p:nvSpPr>
            <p:cNvPr id="5133" name="TextBox 15"/>
            <p:cNvSpPr txBox="1">
              <a:spLocks noChangeArrowheads="1"/>
            </p:cNvSpPr>
            <p:nvPr/>
          </p:nvSpPr>
          <p:spPr bwMode="auto">
            <a:xfrm>
              <a:off x="4929190" y="791814"/>
              <a:ext cx="2286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 b="1" dirty="0">
                  <a:solidFill>
                    <a:schemeClr val="accent2">
                      <a:lumMod val="50000"/>
                    </a:schemeClr>
                  </a:solidFill>
                </a:rPr>
                <a:t>Server : Tomcat</a:t>
              </a:r>
              <a:endParaRPr kumimoji="0" lang="ko-KR" altLang="en-US" sz="1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500806" y="1214781"/>
              <a:ext cx="5143536" cy="9541"/>
            </a:xfrm>
            <a:prstGeom prst="straightConnector1">
              <a:avLst/>
            </a:prstGeom>
            <a:ln w="63500">
              <a:solidFill>
                <a:srgbClr val="808000">
                  <a:alpha val="31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아래쪽 화살표 37"/>
          <p:cNvSpPr/>
          <p:nvPr/>
        </p:nvSpPr>
        <p:spPr>
          <a:xfrm rot="2354733">
            <a:off x="3276600" y="4784725"/>
            <a:ext cx="347663" cy="830263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03513" y="5559425"/>
            <a:ext cx="92868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endParaRPr kumimoji="0"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107950" y="292100"/>
            <a:ext cx="578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전자정부 프레임워크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v3.0 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아키텍쳐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171" name="그룹 6"/>
          <p:cNvGrpSpPr>
            <a:grpSpLocks/>
          </p:cNvGrpSpPr>
          <p:nvPr/>
        </p:nvGrpSpPr>
        <p:grpSpPr bwMode="auto">
          <a:xfrm>
            <a:off x="292100" y="1084263"/>
            <a:ext cx="8601075" cy="5453062"/>
            <a:chOff x="292149" y="1084266"/>
            <a:chExt cx="8600331" cy="5452266"/>
          </a:xfrm>
        </p:grpSpPr>
        <p:grpSp>
          <p:nvGrpSpPr>
            <p:cNvPr id="7172" name="그룹 28"/>
            <p:cNvGrpSpPr>
              <a:grpSpLocks/>
            </p:cNvGrpSpPr>
            <p:nvPr/>
          </p:nvGrpSpPr>
          <p:grpSpPr bwMode="auto">
            <a:xfrm>
              <a:off x="292149" y="1124744"/>
              <a:ext cx="8600331" cy="5411788"/>
              <a:chOff x="-142908" y="946851"/>
              <a:chExt cx="9460983" cy="5411107"/>
            </a:xfrm>
          </p:grpSpPr>
          <p:pic>
            <p:nvPicPr>
              <p:cNvPr id="717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60" t="19574" r="20389" b="5219"/>
              <a:stretch>
                <a:fillRect/>
              </a:stretch>
            </p:blipFill>
            <p:spPr bwMode="auto">
              <a:xfrm>
                <a:off x="857224" y="1142984"/>
                <a:ext cx="7500990" cy="521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76" name="그룹 27"/>
              <p:cNvGrpSpPr>
                <a:grpSpLocks/>
              </p:cNvGrpSpPr>
              <p:nvPr/>
            </p:nvGrpSpPr>
            <p:grpSpPr bwMode="auto">
              <a:xfrm>
                <a:off x="-142908" y="1694809"/>
                <a:ext cx="1557781" cy="1458322"/>
                <a:chOff x="-142908" y="1694809"/>
                <a:chExt cx="1557781" cy="1458322"/>
              </a:xfrm>
            </p:grpSpPr>
            <p:grpSp>
              <p:nvGrpSpPr>
                <p:cNvPr id="7183" name="그룹 18"/>
                <p:cNvGrpSpPr>
                  <a:grpSpLocks/>
                </p:cNvGrpSpPr>
                <p:nvPr/>
              </p:nvGrpSpPr>
              <p:grpSpPr bwMode="auto">
                <a:xfrm>
                  <a:off x="-142908" y="1694809"/>
                  <a:ext cx="1071569" cy="1458322"/>
                  <a:chOff x="-32" y="1694809"/>
                  <a:chExt cx="1071569" cy="1458322"/>
                </a:xfrm>
              </p:grpSpPr>
              <p:sp>
                <p:nvSpPr>
                  <p:cNvPr id="8" name="직사각형 7"/>
                  <p:cNvSpPr/>
                  <p:nvPr/>
                </p:nvSpPr>
                <p:spPr bwMode="auto">
                  <a:xfrm>
                    <a:off x="293332" y="1695151"/>
                    <a:ext cx="501164" cy="83003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  <a:alpha val="42000"/>
                    </a:schemeClr>
                  </a:solidFill>
                  <a:ln w="38100" cmpd="thickThin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/>
                  </a:p>
                </p:txBody>
              </p:sp>
              <p:sp>
                <p:nvSpPr>
                  <p:cNvPr id="7187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2" y="2629911"/>
                    <a:ext cx="1071569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latinLnBrk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ko-KR" sz="1400" b="1"/>
                      <a:t>Web</a:t>
                    </a:r>
                    <a:br>
                      <a:rPr kumimoji="0" lang="en-US" altLang="ko-KR" sz="1400" b="1"/>
                    </a:br>
                    <a:r>
                      <a:rPr kumimoji="0" lang="en-US" altLang="ko-KR" sz="1400" b="1"/>
                      <a:t> Browser</a:t>
                    </a:r>
                    <a:endParaRPr kumimoji="0" lang="ko-KR" altLang="en-US" sz="1400" b="1"/>
                  </a:p>
                </p:txBody>
              </p:sp>
            </p:grpSp>
            <p:cxnSp>
              <p:nvCxnSpPr>
                <p:cNvPr id="12" name="직선 화살표 연결선 11"/>
                <p:cNvCxnSpPr/>
                <p:nvPr/>
              </p:nvCxnSpPr>
              <p:spPr bwMode="auto">
                <a:xfrm>
                  <a:off x="499699" y="2131595"/>
                  <a:ext cx="647846" cy="158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85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96865" y="1785926"/>
                  <a:ext cx="91800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400" b="1">
                      <a:solidFill>
                        <a:srgbClr val="0000FF"/>
                      </a:solidFill>
                    </a:rPr>
                    <a:t>HTTP</a:t>
                  </a:r>
                  <a:endParaRPr kumimoji="0" lang="ko-KR" altLang="en-US" sz="1400" b="1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7177" name="그룹 26"/>
              <p:cNvGrpSpPr>
                <a:grpSpLocks/>
              </p:cNvGrpSpPr>
              <p:nvPr/>
            </p:nvGrpSpPr>
            <p:grpSpPr bwMode="auto">
              <a:xfrm>
                <a:off x="8085643" y="2890822"/>
                <a:ext cx="1232432" cy="1573014"/>
                <a:chOff x="8085643" y="2890822"/>
                <a:chExt cx="1232432" cy="1573014"/>
              </a:xfrm>
            </p:grpSpPr>
            <p:sp>
              <p:nvSpPr>
                <p:cNvPr id="22" name="원통 21"/>
                <p:cNvSpPr/>
                <p:nvPr/>
              </p:nvSpPr>
              <p:spPr>
                <a:xfrm>
                  <a:off x="8542756" y="2896562"/>
                  <a:ext cx="642607" cy="1568023"/>
                </a:xfrm>
                <a:prstGeom prst="can">
                  <a:avLst/>
                </a:prstGeom>
                <a:solidFill>
                  <a:schemeClr val="accent6">
                    <a:lumMod val="50000"/>
                    <a:alpha val="69000"/>
                  </a:schemeClr>
                </a:solidFill>
                <a:ln>
                  <a:solidFill>
                    <a:srgbClr val="66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7181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8400067" y="3500438"/>
                  <a:ext cx="91800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400" b="1"/>
                    <a:t>DBMS</a:t>
                  </a:r>
                  <a:endParaRPr kumimoji="0" lang="ko-KR" altLang="en-US" sz="1400" b="1"/>
                </a:p>
              </p:txBody>
            </p:sp>
            <p:cxnSp>
              <p:nvCxnSpPr>
                <p:cNvPr id="20" name="직선 화살표 연결선 19"/>
                <p:cNvCxnSpPr/>
                <p:nvPr/>
              </p:nvCxnSpPr>
              <p:spPr bwMode="auto">
                <a:xfrm>
                  <a:off x="8085248" y="3350464"/>
                  <a:ext cx="647846" cy="158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-81790" y="947642"/>
                <a:ext cx="1229334" cy="4618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Presentation  Tier</a:t>
                </a:r>
                <a:endParaRPr kumimoji="0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8083503" y="953990"/>
                <a:ext cx="1143769" cy="4618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Persistence  Tier</a:t>
                </a:r>
                <a:endParaRPr kumimoji="0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73" name="직사각형 5"/>
            <p:cNvSpPr>
              <a:spLocks noChangeArrowheads="1"/>
            </p:cNvSpPr>
            <p:nvPr/>
          </p:nvSpPr>
          <p:spPr bwMode="auto">
            <a:xfrm>
              <a:off x="6135156" y="1084266"/>
              <a:ext cx="14428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solidFill>
                    <a:srgbClr val="66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Persistence Layer</a:t>
              </a:r>
            </a:p>
          </p:txBody>
        </p:sp>
        <p:sp>
          <p:nvSpPr>
            <p:cNvPr id="7174" name="직사각형 17"/>
            <p:cNvSpPr>
              <a:spLocks noChangeArrowheads="1"/>
            </p:cNvSpPr>
            <p:nvPr/>
          </p:nvSpPr>
          <p:spPr bwMode="auto">
            <a:xfrm>
              <a:off x="4173044" y="1103724"/>
              <a:ext cx="12059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solidFill>
                    <a:srgbClr val="66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Service  Layer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88" y="188913"/>
            <a:ext cx="8856662" cy="6786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***</a:t>
            </a:r>
            <a:r>
              <a:rPr lang="ko-KR" altLang="en-US" b="1" dirty="0">
                <a:latin typeface="+mn-ea"/>
                <a:ea typeface="+mn-ea"/>
              </a:rPr>
              <a:t> 전자정부 표준프레임워크</a:t>
            </a:r>
            <a:endParaRPr lang="en-US" altLang="ko-KR" b="1" dirty="0">
              <a:latin typeface="+mn-ea"/>
              <a:ea typeface="+mn-ea"/>
            </a:endParaRPr>
          </a:p>
          <a:p>
            <a:pPr marL="179388" indent="-179388">
              <a:lnSpc>
                <a:spcPts val="18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공공사업에 적용되는 개발프레임워크의 표준 정립으로 응용 </a:t>
            </a:r>
            <a:r>
              <a:rPr lang="en-US" altLang="ko-KR" sz="1400" b="1" dirty="0">
                <a:latin typeface="+mn-ea"/>
                <a:ea typeface="+mn-ea"/>
              </a:rPr>
              <a:t>SW </a:t>
            </a:r>
            <a:r>
              <a:rPr lang="ko-KR" altLang="en-US" sz="1400" b="1" dirty="0">
                <a:latin typeface="+mn-ea"/>
                <a:ea typeface="+mn-ea"/>
              </a:rPr>
              <a:t>표준화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품질 및 재 사용성 향상을 목표로 하며 이를 통해 “전자정부 서비스의 품질향상” 및 “정보화 투자 효율성 </a:t>
            </a:r>
            <a:r>
              <a:rPr lang="ko-KR" altLang="en-US" sz="1400" b="1" dirty="0" err="1">
                <a:latin typeface="+mn-ea"/>
                <a:ea typeface="+mn-ea"/>
              </a:rPr>
              <a:t>향상”을</a:t>
            </a:r>
            <a:r>
              <a:rPr lang="ko-KR" altLang="en-US" sz="1400" b="1" dirty="0">
                <a:latin typeface="+mn-ea"/>
                <a:ea typeface="+mn-ea"/>
              </a:rPr>
              <a:t> 달성하고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 err="1">
                <a:latin typeface="+mn-ea"/>
                <a:ea typeface="+mn-ea"/>
              </a:rPr>
              <a:t>대ㆍ중소기업이</a:t>
            </a:r>
            <a:r>
              <a:rPr lang="ko-KR" altLang="en-US" sz="1400" b="1" dirty="0">
                <a:latin typeface="+mn-ea"/>
                <a:ea typeface="+mn-ea"/>
              </a:rPr>
              <a:t> 동일한 개발 기반 위에서 공정 경쟁이 가능하게 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br>
              <a:rPr lang="en-US" altLang="ko-KR" sz="1400" b="1" dirty="0">
                <a:latin typeface="+mn-ea"/>
                <a:ea typeface="+mn-ea"/>
              </a:rPr>
            </a:br>
            <a:endParaRPr lang="en-US" altLang="ko-KR" sz="1400" b="1" dirty="0">
              <a:latin typeface="+mn-ea"/>
              <a:ea typeface="+mn-ea"/>
            </a:endParaRPr>
          </a:p>
          <a:p>
            <a:pPr marL="179388" indent="-179388">
              <a:lnSpc>
                <a:spcPts val="18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※ </a:t>
            </a:r>
            <a:r>
              <a:rPr lang="ko-KR" altLang="en-US" sz="1400" dirty="0">
                <a:latin typeface="+mn-ea"/>
                <a:ea typeface="+mn-ea"/>
              </a:rPr>
              <a:t>표준프레임워크는 기존 다양한 플랫폼</a:t>
            </a:r>
            <a:r>
              <a:rPr lang="en-US" altLang="ko-KR" sz="1400" dirty="0">
                <a:latin typeface="+mn-ea"/>
                <a:ea typeface="+mn-ea"/>
              </a:rPr>
              <a:t>(.NET, </a:t>
            </a:r>
            <a:r>
              <a:rPr lang="en-US" altLang="ko-KR" sz="1400" dirty="0" err="1">
                <a:latin typeface="+mn-ea"/>
                <a:ea typeface="+mn-ea"/>
              </a:rPr>
              <a:t>php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환경을 대체하기 위한 표준은 아니며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>
                <a:latin typeface="+mn-ea"/>
                <a:ea typeface="+mn-ea"/>
              </a:rPr>
              <a:t/>
            </a:r>
            <a:br>
              <a:rPr lang="en-US" altLang="ko-KR" sz="1400">
                <a:latin typeface="+mn-ea"/>
                <a:ea typeface="+mn-ea"/>
              </a:rPr>
            </a:br>
            <a:r>
              <a:rPr lang="en-US" altLang="ko-KR" sz="1400">
                <a:latin typeface="+mn-ea"/>
                <a:ea typeface="+mn-ea"/>
              </a:rPr>
              <a:t>Java </a:t>
            </a:r>
            <a:r>
              <a:rPr lang="ko-KR" altLang="en-US" sz="1400" dirty="0">
                <a:latin typeface="+mn-ea"/>
                <a:ea typeface="+mn-ea"/>
              </a:rPr>
              <a:t>기반의 정보시스템 구축에 활용하실 수 있는 개발</a:t>
            </a:r>
            <a:r>
              <a:rPr lang="en-US" altLang="ko-KR" sz="1400" dirty="0">
                <a:latin typeface="+mn-ea"/>
                <a:ea typeface="+mn-ea"/>
              </a:rPr>
              <a:t>·</a:t>
            </a:r>
            <a:r>
              <a:rPr lang="ko-KR" altLang="en-US" sz="1400" dirty="0">
                <a:latin typeface="+mn-ea"/>
                <a:ea typeface="+mn-ea"/>
              </a:rPr>
              <a:t>운영 표준 환경을 제공하기 위한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800"/>
              </a:lnSpc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179388" indent="-179388">
              <a:lnSpc>
                <a:spcPts val="18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※ </a:t>
            </a:r>
            <a:r>
              <a:rPr lang="ko-KR" altLang="en-US" sz="1400" b="1" dirty="0">
                <a:latin typeface="+mn-ea"/>
                <a:ea typeface="+mn-ea"/>
              </a:rPr>
              <a:t>적용 가능 시스템 조건 </a:t>
            </a:r>
            <a:r>
              <a:rPr lang="en-US" altLang="ko-KR" sz="1400" dirty="0">
                <a:latin typeface="+mn-ea"/>
                <a:ea typeface="+mn-ea"/>
              </a:rPr>
              <a:t>( </a:t>
            </a:r>
            <a:r>
              <a:rPr lang="ko-KR" altLang="en-US" sz="1400" dirty="0">
                <a:latin typeface="+mn-ea"/>
                <a:ea typeface="+mn-ea"/>
              </a:rPr>
              <a:t>아래 세가지 조건을 모두 만족하는 경우 표준프레임워크 적용 가능 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1) </a:t>
            </a:r>
            <a:r>
              <a:rPr lang="ko-KR" altLang="en-US" sz="1400" dirty="0">
                <a:latin typeface="+mn-ea"/>
                <a:ea typeface="+mn-ea"/>
              </a:rPr>
              <a:t>자바 기반의 웹 응용 시스템</a:t>
            </a:r>
            <a:r>
              <a:rPr lang="en-US" altLang="ko-KR" sz="1400" dirty="0">
                <a:latin typeface="+mn-ea"/>
                <a:ea typeface="+mn-ea"/>
              </a:rPr>
              <a:t>(WAS</a:t>
            </a:r>
            <a:r>
              <a:rPr lang="ko-KR" altLang="en-US" sz="1400" dirty="0">
                <a:latin typeface="+mn-ea"/>
                <a:ea typeface="+mn-ea"/>
              </a:rPr>
              <a:t>가 존재하는 경우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2) version </a:t>
            </a:r>
            <a:r>
              <a:rPr lang="ko-KR" altLang="en-US" sz="1400" dirty="0">
                <a:latin typeface="+mn-ea"/>
                <a:ea typeface="+mn-ea"/>
              </a:rPr>
              <a:t>별 </a:t>
            </a:r>
            <a:r>
              <a:rPr lang="en-US" altLang="ko-KR" sz="1400" dirty="0">
                <a:latin typeface="+mn-ea"/>
                <a:ea typeface="+mn-ea"/>
              </a:rPr>
              <a:t>JDK </a:t>
            </a:r>
            <a:r>
              <a:rPr lang="ko-KR" altLang="en-US" sz="1400" dirty="0">
                <a:latin typeface="+mn-ea"/>
                <a:ea typeface="+mn-ea"/>
              </a:rPr>
              <a:t>사양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(2.7 </a:t>
            </a:r>
            <a:r>
              <a:rPr lang="ko-KR" altLang="en-US" sz="1400" dirty="0">
                <a:latin typeface="+mn-ea"/>
                <a:ea typeface="+mn-ea"/>
              </a:rPr>
              <a:t>기준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JDK1.5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2.7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1.6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(3.0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JDK1.6 ~ 1.8</a:t>
            </a:r>
            <a:r>
              <a:rPr lang="ko-KR" altLang="en-US" sz="1400" dirty="0">
                <a:latin typeface="+mn-ea"/>
                <a:ea typeface="+mn-ea"/>
              </a:rPr>
              <a:t>의 환경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(3.5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3.5.1 </a:t>
            </a:r>
            <a:r>
              <a:rPr lang="ko-KR" altLang="en-US" sz="1400" dirty="0">
                <a:latin typeface="+mn-ea"/>
                <a:ea typeface="+mn-ea"/>
              </a:rPr>
              <a:t>부터 </a:t>
            </a:r>
            <a:r>
              <a:rPr lang="en-US" altLang="ko-KR" sz="1400" dirty="0">
                <a:latin typeface="+mn-ea"/>
                <a:ea typeface="+mn-ea"/>
              </a:rPr>
              <a:t>JDK 1.8 </a:t>
            </a:r>
            <a:r>
              <a:rPr lang="ko-KR" altLang="en-US" sz="1400" dirty="0">
                <a:latin typeface="+mn-ea"/>
                <a:ea typeface="+mn-ea"/>
              </a:rPr>
              <a:t>적용 가능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(3.6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(3.7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3.7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1.8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(3.8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3.8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1.8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(3.9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3.9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1.8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(3.10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JDK1.7 ~ 1.8</a:t>
            </a:r>
            <a:r>
              <a:rPr lang="ko-KR" altLang="en-US" sz="1400" dirty="0">
                <a:latin typeface="+mn-ea"/>
                <a:ea typeface="+mn-ea"/>
              </a:rPr>
              <a:t>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3.10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1.8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(4.0)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JDK1.8 </a:t>
            </a:r>
            <a:r>
              <a:rPr lang="ko-KR" altLang="en-US" sz="1400" dirty="0">
                <a:latin typeface="+mn-ea"/>
                <a:ea typeface="+mn-ea"/>
              </a:rPr>
              <a:t>이상의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4.0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11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(4.1) </a:t>
            </a:r>
            <a:r>
              <a:rPr lang="en-US" altLang="ko-KR" sz="1400" dirty="0" err="1">
                <a:latin typeface="+mn-ea"/>
                <a:ea typeface="+mn-ea"/>
              </a:rPr>
              <a:t>JavaEE</a:t>
            </a:r>
            <a:r>
              <a:rPr lang="en-US" altLang="ko-KR" sz="1400" dirty="0">
                <a:latin typeface="+mn-ea"/>
                <a:ea typeface="+mn-ea"/>
              </a:rPr>
              <a:t>(J2EE) JDK1.8 </a:t>
            </a:r>
            <a:r>
              <a:rPr lang="ko-KR" altLang="en-US" sz="1400" dirty="0">
                <a:latin typeface="+mn-ea"/>
                <a:ea typeface="+mn-ea"/>
              </a:rPr>
              <a:t>이상의 환경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개발환경 </a:t>
            </a:r>
            <a:r>
              <a:rPr lang="en-US" altLang="ko-KR" sz="1400" dirty="0">
                <a:latin typeface="+mn-ea"/>
                <a:ea typeface="+mn-ea"/>
              </a:rPr>
              <a:t>4.1 </a:t>
            </a:r>
            <a:r>
              <a:rPr lang="ko-KR" altLang="en-US" sz="1400" dirty="0">
                <a:latin typeface="+mn-ea"/>
                <a:ea typeface="+mn-ea"/>
              </a:rPr>
              <a:t>이상에서는 </a:t>
            </a:r>
            <a:r>
              <a:rPr lang="en-US" altLang="ko-KR" sz="1400" dirty="0">
                <a:latin typeface="+mn-ea"/>
                <a:ea typeface="+mn-ea"/>
              </a:rPr>
              <a:t>JDK 11 </a:t>
            </a:r>
            <a:r>
              <a:rPr lang="ko-KR" altLang="en-US" sz="1400" dirty="0">
                <a:latin typeface="+mn-ea"/>
                <a:ea typeface="+mn-ea"/>
              </a:rPr>
              <a:t>필요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3) </a:t>
            </a:r>
            <a:r>
              <a:rPr lang="ko-KR" altLang="en-US" sz="1400" dirty="0">
                <a:latin typeface="+mn-ea"/>
                <a:ea typeface="+mn-ea"/>
              </a:rPr>
              <a:t>신규 개발시스템으로써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기존 시스템과 물리적 혹은 논리적으로 구분되는 경우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실행환경</a:t>
            </a:r>
            <a:r>
              <a:rPr lang="ko-KR" altLang="en-US" sz="1400" dirty="0">
                <a:latin typeface="+mn-ea"/>
                <a:ea typeface="+mn-ea"/>
              </a:rPr>
              <a:t> 내 모바일 표준프레임워크의 사용자 경험</a:t>
            </a:r>
            <a:r>
              <a:rPr lang="en-US" altLang="ko-KR" sz="1400" dirty="0">
                <a:latin typeface="+mn-ea"/>
                <a:ea typeface="+mn-ea"/>
              </a:rPr>
              <a:t>(UX) </a:t>
            </a:r>
            <a:r>
              <a:rPr lang="ko-KR" altLang="en-US" sz="1400" dirty="0">
                <a:latin typeface="+mn-ea"/>
                <a:ea typeface="+mn-ea"/>
              </a:rPr>
              <a:t>지원 기능은 프레임워크와 개발 언어 종류에 상관없이 </a:t>
            </a:r>
            <a:r>
              <a:rPr lang="ko-KR" altLang="en-US" sz="1400" dirty="0" err="1">
                <a:latin typeface="+mn-ea"/>
                <a:ea typeface="+mn-ea"/>
              </a:rPr>
              <a:t>활용가능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javascript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기반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93162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52513"/>
            <a:ext cx="86121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173163"/>
            <a:ext cx="86931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92150"/>
            <a:ext cx="87439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25563"/>
            <a:ext cx="87931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388" y="549275"/>
            <a:ext cx="3762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*** 전자정부 표준프레임워크 개념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11153</TotalTime>
  <Words>63</Words>
  <Application>Microsoft Office PowerPoint</Application>
  <PresentationFormat>화면 슬라이드 쇼(4:3)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Verdana</vt:lpstr>
      <vt:lpstr>Symbol</vt:lpstr>
      <vt:lpstr>Wingdings</vt:lpstr>
      <vt:lpstr>Office 테마</vt:lpstr>
      <vt:lpstr>Server Programming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168</cp:revision>
  <dcterms:created xsi:type="dcterms:W3CDTF">2016-12-02T10:25:01Z</dcterms:created>
  <dcterms:modified xsi:type="dcterms:W3CDTF">2023-08-25T06:03:19Z</dcterms:modified>
</cp:coreProperties>
</file>