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  <p:sldId id="277" r:id="rId22"/>
    <p:sldId id="276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FF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69" autoAdjust="0"/>
    <p:restoredTop sz="94660"/>
  </p:normalViewPr>
  <p:slideViewPr>
    <p:cSldViewPr>
      <p:cViewPr varScale="1">
        <p:scale>
          <a:sx n="85" d="100"/>
          <a:sy n="85" d="100"/>
        </p:scale>
        <p:origin x="90" y="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7300" dirty="0">
                <a:solidFill>
                  <a:srgbClr val="002060"/>
                </a:solidFill>
                <a:latin typeface="Broadway" panose="04040905080B02020502" pitchFamily="82" charset="0"/>
                <a:ea typeface="+mn-ea"/>
              </a:rPr>
              <a:t>J</a:t>
            </a:r>
            <a:r>
              <a:rPr lang="en-US" altLang="ko-KR" sz="7300" dirty="0">
                <a:solidFill>
                  <a:srgbClr val="0066FF"/>
                </a:solidFill>
                <a:latin typeface="Broadway" panose="04040905080B02020502" pitchFamily="82" charset="0"/>
                <a:ea typeface="+mn-ea"/>
              </a:rPr>
              <a:t> </a:t>
            </a:r>
            <a:r>
              <a:rPr lang="en-US" altLang="ko-KR" sz="7300" dirty="0">
                <a:solidFill>
                  <a:srgbClr val="92D050"/>
                </a:solidFill>
                <a:latin typeface="Broadway" panose="04040905080B02020502" pitchFamily="82" charset="0"/>
                <a:ea typeface="+mn-ea"/>
              </a:rPr>
              <a:t>S</a:t>
            </a:r>
            <a:r>
              <a:rPr lang="en-US" altLang="ko-KR" sz="7300" dirty="0">
                <a:solidFill>
                  <a:srgbClr val="0066FF"/>
                </a:solidFill>
                <a:latin typeface="Broadway" panose="04040905080B02020502" pitchFamily="82" charset="0"/>
                <a:ea typeface="+mn-ea"/>
              </a:rPr>
              <a:t> </a:t>
            </a:r>
            <a:r>
              <a:rPr lang="en-US" altLang="ko-KR" sz="7300" dirty="0">
                <a:solidFill>
                  <a:srgbClr val="7030A0"/>
                </a:solidFill>
                <a:latin typeface="Broadway" panose="04040905080B02020502" pitchFamily="82" charset="0"/>
                <a:ea typeface="+mn-ea"/>
              </a:rPr>
              <a:t>T</a:t>
            </a:r>
            <a:r>
              <a:rPr lang="en-US" altLang="ko-KR" sz="7300" dirty="0">
                <a:solidFill>
                  <a:srgbClr val="0066FF"/>
                </a:solidFill>
                <a:latin typeface="Broadway" panose="04040905080B02020502" pitchFamily="82" charset="0"/>
                <a:ea typeface="+mn-ea"/>
              </a:rPr>
              <a:t> L</a:t>
            </a:r>
            <a:br>
              <a:rPr lang="en-US" altLang="ko-KR" sz="7300" dirty="0">
                <a:solidFill>
                  <a:srgbClr val="0066FF"/>
                </a:solidFill>
                <a:latin typeface="Broadway" panose="04040905080B02020502" pitchFamily="82" charset="0"/>
                <a:ea typeface="+mn-ea"/>
              </a:rPr>
            </a:br>
            <a:r>
              <a:rPr lang="en-US" altLang="ko-KR" sz="3200" dirty="0">
                <a:solidFill>
                  <a:srgbClr val="00B0F0"/>
                </a:solidFill>
                <a:latin typeface="+mn-ea"/>
                <a:ea typeface="+mn-ea"/>
              </a:rPr>
              <a:t>=&gt; </a:t>
            </a:r>
            <a:r>
              <a:rPr lang="ko-KR" altLang="en-US" sz="3200" dirty="0">
                <a:solidFill>
                  <a:srgbClr val="00B0F0"/>
                </a:solidFill>
                <a:latin typeface="+mn-ea"/>
                <a:ea typeface="+mn-ea"/>
              </a:rPr>
              <a:t>교재 </a:t>
            </a:r>
            <a:r>
              <a:rPr lang="en-US" altLang="ko-KR" sz="3200" dirty="0">
                <a:solidFill>
                  <a:srgbClr val="00B0F0"/>
                </a:solidFill>
                <a:latin typeface="+mn-ea"/>
                <a:ea typeface="+mn-ea"/>
              </a:rPr>
              <a:t>339P</a:t>
            </a:r>
            <a:endParaRPr lang="ko-KR" altLang="en-US" sz="3200" dirty="0">
              <a:solidFill>
                <a:srgbClr val="00B0F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코어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out - </a:t>
            </a:r>
            <a:r>
              <a:rPr lang="ko-KR" altLang="en-US" dirty="0"/>
              <a:t>데이터를 출력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escapeXml</a:t>
            </a:r>
            <a:r>
              <a:rPr lang="en-US" altLang="ko-KR" dirty="0"/>
              <a:t> </a:t>
            </a:r>
            <a:r>
              <a:rPr lang="ko-KR" altLang="en-US" dirty="0"/>
              <a:t>속성이 </a:t>
            </a:r>
            <a:r>
              <a:rPr lang="en-US" altLang="ko-KR" dirty="0"/>
              <a:t>true</a:t>
            </a:r>
            <a:r>
              <a:rPr lang="ko-KR" altLang="en-US" dirty="0"/>
              <a:t>일 경우 다음과 같이 특수 문자 처리</a:t>
            </a:r>
            <a:endParaRPr lang="en-US" altLang="ko-KR" dirty="0"/>
          </a:p>
          <a:p>
            <a:pPr lvl="2"/>
            <a:r>
              <a:rPr lang="en-US" altLang="ko-KR" dirty="0"/>
              <a:t>&lt; → &amp;</a:t>
            </a:r>
            <a:r>
              <a:rPr lang="en-US" altLang="ko-KR" dirty="0" err="1"/>
              <a:t>lt</a:t>
            </a:r>
            <a:r>
              <a:rPr lang="en-US" altLang="ko-KR" dirty="0"/>
              <a:t>;  ,  &gt; → &amp;</a:t>
            </a:r>
            <a:r>
              <a:rPr lang="en-US" altLang="ko-KR" dirty="0" err="1"/>
              <a:t>gt</a:t>
            </a:r>
            <a:r>
              <a:rPr lang="en-US" altLang="ko-KR" dirty="0"/>
              <a:t>;</a:t>
            </a:r>
          </a:p>
          <a:p>
            <a:pPr lvl="2"/>
            <a:r>
              <a:rPr lang="en-US" altLang="ko-KR" dirty="0"/>
              <a:t>&amp; → &amp;amp;  ,  ' → &amp;#039;  ,  " → &amp;#034;</a:t>
            </a:r>
          </a:p>
          <a:p>
            <a:r>
              <a:rPr lang="en-US" altLang="ko-KR" dirty="0"/>
              <a:t>catch - </a:t>
            </a:r>
            <a:r>
              <a:rPr lang="ko-KR" altLang="en-US" dirty="0"/>
              <a:t>몸체에서 발생한 예외를 변수에 저장</a:t>
            </a:r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785786" y="1500174"/>
            <a:ext cx="7572428" cy="1169551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&lt;c:out value="value" [</a:t>
            </a:r>
            <a:r>
              <a:rPr kumimoji="1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escapeXml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="(</a:t>
            </a:r>
            <a:r>
              <a:rPr kumimoji="1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true|false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)"] [default="</a:t>
            </a:r>
            <a:r>
              <a:rPr kumimoji="1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defaultValue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"] /&gt;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&lt;c:out value="value" [</a:t>
            </a:r>
            <a:r>
              <a:rPr kumimoji="1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escapeXml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="(</a:t>
            </a:r>
            <a:r>
              <a:rPr kumimoji="1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true|false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)"]&gt;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default 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&lt;/c:out&gt;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57224" y="4286256"/>
            <a:ext cx="7572428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+mn-ea"/>
              </a:rPr>
              <a:t>&lt;c:catch </a:t>
            </a:r>
            <a:r>
              <a:rPr lang="en-US" sz="1600" dirty="0" err="1">
                <a:latin typeface="+mn-ea"/>
              </a:rPr>
              <a:t>var</a:t>
            </a:r>
            <a:r>
              <a:rPr lang="en-US" sz="1600" dirty="0">
                <a:latin typeface="+mn-ea"/>
              </a:rPr>
              <a:t>="</a:t>
            </a:r>
            <a:r>
              <a:rPr lang="en-US" sz="1600" dirty="0" err="1">
                <a:latin typeface="+mn-ea"/>
              </a:rPr>
              <a:t>exName</a:t>
            </a:r>
            <a:r>
              <a:rPr lang="en-US" sz="1600" dirty="0">
                <a:latin typeface="+mn-ea"/>
              </a:rPr>
              <a:t>"&gt;</a:t>
            </a:r>
            <a:endParaRPr lang="ko-KR" altLang="en-US" sz="1600" dirty="0">
              <a:latin typeface="+mn-ea"/>
            </a:endParaRPr>
          </a:p>
          <a:p>
            <a:r>
              <a:rPr lang="en-US" sz="1600" dirty="0">
                <a:latin typeface="+mn-ea"/>
              </a:rPr>
              <a:t>...</a:t>
            </a:r>
            <a:endParaRPr lang="ko-KR" altLang="en-US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예외가 발생할 수 있는 코드</a:t>
            </a:r>
          </a:p>
          <a:p>
            <a:r>
              <a:rPr lang="en-US" sz="1600" dirty="0">
                <a:latin typeface="+mn-ea"/>
              </a:rPr>
              <a:t>...</a:t>
            </a:r>
            <a:endParaRPr lang="ko-KR" altLang="en-US" sz="1600" dirty="0">
              <a:latin typeface="+mn-ea"/>
            </a:endParaRPr>
          </a:p>
          <a:p>
            <a:r>
              <a:rPr lang="en-US" sz="1600" dirty="0">
                <a:latin typeface="+mn-ea"/>
              </a:rPr>
              <a:t>&lt;/c:catch&gt;</a:t>
            </a:r>
          </a:p>
          <a:p>
            <a:r>
              <a:rPr lang="en-US" sz="1600" dirty="0"/>
              <a:t>${</a:t>
            </a:r>
            <a:r>
              <a:rPr lang="en-US" sz="1600" dirty="0" err="1"/>
              <a:t>exName</a:t>
            </a:r>
            <a:r>
              <a:rPr lang="en-US" sz="1600" dirty="0"/>
              <a:t>} </a:t>
            </a:r>
            <a:r>
              <a:rPr lang="ko-KR" altLang="en-US" sz="1600" dirty="0"/>
              <a:t>사용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국제화 태그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28596" y="1142984"/>
          <a:ext cx="8215370" cy="4643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3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21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기능분류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태그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설명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17">
                <a:tc row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로케일 지정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setLocale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Locale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을 지정한다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requestEncoding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요청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파라미터의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캐릭터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인코딩을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217">
                <a:tc row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메시지 처리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bundle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사용할 번들을 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2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message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지역에 알맞은 메시지를 출력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0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setBundle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리소스 번들을 읽어와 특정 변수에 저장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217">
                <a:tc rowSpan="6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숫자 및 날짜 포맷팅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formatNumber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숫자를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포맷팅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2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formatDate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Date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객체를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포맷팅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0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parseDate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문자열로 표시된 날짜를 분석해서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Date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객체로 변환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0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parseNumber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문자열로 표시된 날짜를 분석해서 숫자로 변환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02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setTimeZone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시간대 정보를 특정 변수에 저장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02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timeZone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시간대를 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로케일 지정 및 요청 </a:t>
            </a:r>
            <a:r>
              <a:rPr lang="ko-KR" altLang="en-US" dirty="0" err="1"/>
              <a:t>파라미터</a:t>
            </a:r>
            <a:r>
              <a:rPr lang="ko-KR" altLang="en-US" dirty="0"/>
              <a:t> </a:t>
            </a:r>
            <a:r>
              <a:rPr lang="ko-KR" altLang="en-US" dirty="0" err="1"/>
              <a:t>인코딩</a:t>
            </a:r>
            <a:r>
              <a:rPr lang="ko-KR" altLang="en-US" dirty="0"/>
              <a:t> 지정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fmt:setLocale</a:t>
            </a:r>
            <a:r>
              <a:rPr lang="en-US" dirty="0"/>
              <a:t> value="</a:t>
            </a:r>
            <a:r>
              <a:rPr lang="ko-KR" altLang="en-US" dirty="0"/>
              <a:t>언어코드</a:t>
            </a:r>
            <a:r>
              <a:rPr lang="en-US" dirty="0"/>
              <a:t>" scope="</a:t>
            </a:r>
            <a:r>
              <a:rPr lang="ko-KR" altLang="en-US" dirty="0"/>
              <a:t>범위</a:t>
            </a:r>
            <a:r>
              <a:rPr lang="en-US" dirty="0"/>
              <a:t>" /&gt;</a:t>
            </a:r>
          </a:p>
          <a:p>
            <a:pPr lvl="1"/>
            <a:r>
              <a:rPr lang="ko-KR" altLang="en-US" dirty="0"/>
              <a:t>국제화 태그가</a:t>
            </a:r>
            <a:r>
              <a:rPr lang="en-US" dirty="0"/>
              <a:t> Accept-Language </a:t>
            </a:r>
            <a:r>
              <a:rPr lang="ko-KR" altLang="en-US" dirty="0"/>
              <a:t>헤더에서 지정한 언어가 아닌 다른 언어를 사용하도록 지정하는 기능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dirty="0"/>
              <a:t>&lt;</a:t>
            </a:r>
            <a:r>
              <a:rPr lang="en-US" dirty="0" err="1"/>
              <a:t>fmt:requestEncoding</a:t>
            </a:r>
            <a:r>
              <a:rPr lang="en-US" dirty="0"/>
              <a:t> value="</a:t>
            </a:r>
            <a:r>
              <a:rPr lang="ko-KR" altLang="en-US" dirty="0" err="1"/>
              <a:t>캐릭터셋</a:t>
            </a:r>
            <a:r>
              <a:rPr lang="en-US" dirty="0"/>
              <a:t>" /&gt;</a:t>
            </a:r>
          </a:p>
          <a:p>
            <a:pPr lvl="1"/>
            <a:r>
              <a:rPr lang="ko-KR" altLang="en-US" dirty="0"/>
              <a:t>요청 </a:t>
            </a:r>
            <a:r>
              <a:rPr lang="ko-KR" altLang="en-US" dirty="0" err="1"/>
              <a:t>파라미터의</a:t>
            </a:r>
            <a:r>
              <a:rPr lang="ko-KR" altLang="en-US" dirty="0"/>
              <a:t> 캐릭터 </a:t>
            </a:r>
            <a:r>
              <a:rPr lang="ko-KR" altLang="en-US" dirty="0" err="1"/>
              <a:t>인코딩을</a:t>
            </a:r>
            <a:r>
              <a:rPr lang="ko-KR" altLang="en-US" dirty="0"/>
              <a:t> 지정</a:t>
            </a:r>
            <a:endParaRPr lang="en-US" altLang="ko-KR" dirty="0"/>
          </a:p>
          <a:p>
            <a:pPr lvl="1"/>
            <a:r>
              <a:rPr lang="en-US" dirty="0" err="1"/>
              <a:t>request.setCharacterEncoding</a:t>
            </a:r>
            <a:r>
              <a:rPr lang="en-US" dirty="0"/>
              <a:t>("</a:t>
            </a:r>
            <a:r>
              <a:rPr lang="ko-KR" altLang="en-US" dirty="0" err="1"/>
              <a:t>캐릭터셋</a:t>
            </a:r>
            <a:r>
              <a:rPr lang="en-US" dirty="0"/>
              <a:t>")</a:t>
            </a:r>
            <a:r>
              <a:rPr lang="ko-KR" altLang="en-US" dirty="0"/>
              <a:t>과 동일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fmt:message</a:t>
            </a:r>
            <a:r>
              <a:rPr lang="en-US" dirty="0"/>
              <a:t>&gt; </a:t>
            </a:r>
            <a:r>
              <a:rPr lang="ko-KR" altLang="en-US" dirty="0"/>
              <a:t>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리소스 번들 범위에서 메시지 읽기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지정한 번들에서 메시지 읽기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dirty="0"/>
              <a:t>&lt;</a:t>
            </a:r>
            <a:r>
              <a:rPr lang="en-US" dirty="0" err="1"/>
              <a:t>fmt:message</a:t>
            </a:r>
            <a:r>
              <a:rPr lang="en-US" dirty="0"/>
              <a:t>&gt; </a:t>
            </a:r>
            <a:r>
              <a:rPr lang="ko-KR" altLang="en-US" dirty="0"/>
              <a:t>태그의 메시지 읽는 순서</a:t>
            </a:r>
            <a:endParaRPr lang="en-US" altLang="ko-KR" dirty="0"/>
          </a:p>
          <a:p>
            <a:pPr lvl="1"/>
            <a:r>
              <a:rPr lang="en-US" altLang="ko-KR" dirty="0"/>
              <a:t>bundle </a:t>
            </a:r>
            <a:r>
              <a:rPr lang="ko-KR" altLang="en-US" dirty="0"/>
              <a:t>속성에 지정한 리소스 번들을 사용</a:t>
            </a:r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fmt:bundle</a:t>
            </a:r>
            <a:r>
              <a:rPr lang="en-US" altLang="ko-KR" dirty="0"/>
              <a:t>&gt; </a:t>
            </a:r>
            <a:r>
              <a:rPr lang="ko-KR" altLang="en-US" dirty="0"/>
              <a:t>태그에 중첩된 경우 </a:t>
            </a:r>
            <a:r>
              <a:rPr lang="en-US" altLang="ko-KR" dirty="0"/>
              <a:t>&lt;</a:t>
            </a:r>
            <a:r>
              <a:rPr lang="en-US" altLang="ko-KR" dirty="0" err="1"/>
              <a:t>fmt:bundle</a:t>
            </a:r>
            <a:r>
              <a:rPr lang="en-US" altLang="ko-KR" dirty="0"/>
              <a:t>&gt; </a:t>
            </a:r>
            <a:r>
              <a:rPr lang="ko-KR" altLang="en-US" dirty="0"/>
              <a:t>태그에서 설정한 리소스 번들 사용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2</a:t>
            </a:r>
            <a:r>
              <a:rPr lang="ko-KR" altLang="en-US" dirty="0"/>
              <a:t>가 아닐 경우 기본 리소스 번들 사용</a:t>
            </a:r>
            <a:r>
              <a:rPr lang="en-US" altLang="ko-KR" dirty="0"/>
              <a:t>. </a:t>
            </a:r>
            <a:r>
              <a:rPr lang="ko-KR" altLang="en-US" dirty="0"/>
              <a:t>기본 리소스 번들은 </a:t>
            </a:r>
            <a:r>
              <a:rPr lang="en-US" altLang="ko-KR" dirty="0"/>
              <a:t>web.xml </a:t>
            </a:r>
            <a:r>
              <a:rPr lang="ko-KR" altLang="en-US" dirty="0"/>
              <a:t>파일에서 </a:t>
            </a:r>
            <a:r>
              <a:rPr lang="en-US" altLang="ko-KR" dirty="0" err="1"/>
              <a:t>javax.servlet.jsp.jstl.fmt.localizationContext</a:t>
            </a:r>
            <a:r>
              <a:rPr lang="en-US" altLang="ko-KR" dirty="0"/>
              <a:t> </a:t>
            </a:r>
            <a:r>
              <a:rPr lang="ko-KR" altLang="en-US" dirty="0" err="1"/>
              <a:t>콘텍스트</a:t>
            </a:r>
            <a:r>
              <a:rPr lang="ko-KR" altLang="en-US" dirty="0"/>
              <a:t> 속성을 통해서 설정 가능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1500174"/>
            <a:ext cx="71438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+mn-ea"/>
              </a:rPr>
              <a:t>&lt;</a:t>
            </a:r>
            <a:r>
              <a:rPr lang="en-US" sz="1600" dirty="0" err="1">
                <a:latin typeface="+mn-ea"/>
              </a:rPr>
              <a:t>fmt:bundle</a:t>
            </a:r>
            <a:r>
              <a:rPr lang="en-US" sz="1600" dirty="0">
                <a:latin typeface="+mn-ea"/>
              </a:rPr>
              <a:t> </a:t>
            </a:r>
            <a:r>
              <a:rPr lang="en-US" sz="1600" dirty="0" err="1">
                <a:latin typeface="+mn-ea"/>
              </a:rPr>
              <a:t>basename</a:t>
            </a:r>
            <a:r>
              <a:rPr lang="en-US" sz="1600" dirty="0">
                <a:latin typeface="+mn-ea"/>
              </a:rPr>
              <a:t>="</a:t>
            </a:r>
            <a:r>
              <a:rPr lang="en-US" sz="1600" dirty="0" err="1">
                <a:latin typeface="+mn-ea"/>
              </a:rPr>
              <a:t>resource.message</a:t>
            </a:r>
            <a:r>
              <a:rPr lang="en-US" sz="1600" dirty="0">
                <a:latin typeface="+mn-ea"/>
              </a:rPr>
              <a:t>" [prefix="</a:t>
            </a:r>
            <a:r>
              <a:rPr lang="ko-KR" altLang="en-US" sz="1600" dirty="0" err="1">
                <a:latin typeface="+mn-ea"/>
              </a:rPr>
              <a:t>접두어</a:t>
            </a:r>
            <a:r>
              <a:rPr lang="en-US" altLang="ko-KR" sz="1600" dirty="0">
                <a:latin typeface="+mn-ea"/>
              </a:rPr>
              <a:t>"</a:t>
            </a:r>
            <a:r>
              <a:rPr lang="en-US" sz="1600" dirty="0">
                <a:latin typeface="+mn-ea"/>
              </a:rPr>
              <a:t>]&gt;</a:t>
            </a:r>
            <a:endParaRPr lang="ko-KR" altLang="en-US" sz="1600" dirty="0">
              <a:latin typeface="+mn-ea"/>
            </a:endParaRPr>
          </a:p>
          <a:p>
            <a:r>
              <a:rPr lang="en-US" sz="1600" dirty="0">
                <a:latin typeface="+mn-ea"/>
              </a:rPr>
              <a:t>    &lt;</a:t>
            </a:r>
            <a:r>
              <a:rPr lang="en-US" sz="1600" dirty="0" err="1">
                <a:latin typeface="+mn-ea"/>
              </a:rPr>
              <a:t>fmt:message</a:t>
            </a:r>
            <a:r>
              <a:rPr lang="en-US" sz="1600" dirty="0">
                <a:latin typeface="+mn-ea"/>
              </a:rPr>
              <a:t> key="GREETING" /&gt;</a:t>
            </a:r>
            <a:endParaRPr lang="ko-KR" altLang="en-US" sz="1600" dirty="0">
              <a:latin typeface="+mn-ea"/>
            </a:endParaRPr>
          </a:p>
          <a:p>
            <a:r>
              <a:rPr lang="en-US" sz="1600" dirty="0">
                <a:latin typeface="+mn-ea"/>
              </a:rPr>
              <a:t>&lt;/</a:t>
            </a:r>
            <a:r>
              <a:rPr lang="en-US" sz="1600" dirty="0" err="1">
                <a:latin typeface="+mn-ea"/>
              </a:rPr>
              <a:t>fmt:bundle</a:t>
            </a:r>
            <a:r>
              <a:rPr lang="en-US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57224" y="2786058"/>
            <a:ext cx="7143800" cy="8617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+mn-ea"/>
              </a:rPr>
              <a:t>&lt;</a:t>
            </a:r>
            <a:r>
              <a:rPr lang="en-US" sz="1600" dirty="0" err="1">
                <a:latin typeface="+mn-ea"/>
              </a:rPr>
              <a:t>fmt:setBundle</a:t>
            </a:r>
            <a:r>
              <a:rPr lang="en-US" sz="1600" dirty="0">
                <a:latin typeface="+mn-ea"/>
              </a:rPr>
              <a:t> </a:t>
            </a:r>
            <a:r>
              <a:rPr lang="en-US" sz="1600" dirty="0" err="1">
                <a:latin typeface="+mn-ea"/>
              </a:rPr>
              <a:t>var</a:t>
            </a:r>
            <a:r>
              <a:rPr lang="en-US" sz="1600" dirty="0">
                <a:latin typeface="+mn-ea"/>
              </a:rPr>
              <a:t>="message" </a:t>
            </a:r>
            <a:r>
              <a:rPr lang="en-US" sz="1600" dirty="0" err="1">
                <a:latin typeface="+mn-ea"/>
              </a:rPr>
              <a:t>basename</a:t>
            </a:r>
            <a:r>
              <a:rPr lang="en-US" sz="1600" dirty="0">
                <a:latin typeface="+mn-ea"/>
              </a:rPr>
              <a:t>="</a:t>
            </a:r>
            <a:r>
              <a:rPr lang="en-US" sz="1600" dirty="0" err="1">
                <a:latin typeface="+mn-ea"/>
              </a:rPr>
              <a:t>resource.message</a:t>
            </a:r>
            <a:r>
              <a:rPr lang="en-US" sz="1600" dirty="0">
                <a:latin typeface="+mn-ea"/>
              </a:rPr>
              <a:t>" /&gt;</a:t>
            </a:r>
            <a:endParaRPr lang="ko-KR" altLang="en-US" sz="1600" dirty="0">
              <a:latin typeface="+mn-ea"/>
            </a:endParaRPr>
          </a:p>
          <a:p>
            <a:r>
              <a:rPr lang="en-US" sz="1600" dirty="0">
                <a:latin typeface="+mn-ea"/>
              </a:rPr>
              <a:t>...</a:t>
            </a:r>
            <a:endParaRPr lang="ko-KR" altLang="en-US" sz="1600" dirty="0">
              <a:latin typeface="+mn-ea"/>
            </a:endParaRPr>
          </a:p>
          <a:p>
            <a:r>
              <a:rPr lang="en-US" sz="1600" dirty="0">
                <a:latin typeface="+mn-ea"/>
              </a:rPr>
              <a:t>&lt;</a:t>
            </a:r>
            <a:r>
              <a:rPr lang="en-US" sz="1600" dirty="0" err="1">
                <a:latin typeface="+mn-ea"/>
              </a:rPr>
              <a:t>fmt:message</a:t>
            </a:r>
            <a:r>
              <a:rPr lang="en-US" sz="1600" dirty="0">
                <a:latin typeface="+mn-ea"/>
              </a:rPr>
              <a:t> </a:t>
            </a:r>
            <a:r>
              <a:rPr lang="en-US" sz="1600" b="1" dirty="0">
                <a:latin typeface="+mn-ea"/>
              </a:rPr>
              <a:t>bundle="${message}"</a:t>
            </a:r>
            <a:r>
              <a:rPr lang="en-US" sz="1600" dirty="0">
                <a:latin typeface="+mn-ea"/>
              </a:rPr>
              <a:t> key="GREETING" /&gt;</a:t>
            </a:r>
            <a:endParaRPr lang="ko-KR" altLang="en-US" sz="1600" dirty="0">
              <a:latin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formatNumber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숫자를 </a:t>
            </a:r>
            <a:r>
              <a:rPr lang="ko-KR" altLang="en-US" dirty="0" err="1"/>
              <a:t>포맷팅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주요 속성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57224" y="1500174"/>
            <a:ext cx="750099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fmt:formatNumber</a:t>
            </a:r>
            <a:r>
              <a:rPr lang="en-US" dirty="0"/>
              <a:t> value="</a:t>
            </a:r>
            <a:r>
              <a:rPr lang="ko-KR" altLang="en-US" dirty="0" err="1"/>
              <a:t>숫자값</a:t>
            </a:r>
            <a:r>
              <a:rPr lang="en-US" dirty="0"/>
              <a:t>" [type="</a:t>
            </a:r>
            <a:r>
              <a:rPr lang="ko-KR" altLang="en-US" dirty="0" err="1"/>
              <a:t>값타입</a:t>
            </a:r>
            <a:r>
              <a:rPr lang="en-US" dirty="0"/>
              <a:t>"] [pattern="</a:t>
            </a:r>
            <a:r>
              <a:rPr lang="ko-KR" altLang="en-US" dirty="0"/>
              <a:t>패턴</a:t>
            </a:r>
            <a:r>
              <a:rPr lang="en-US" dirty="0"/>
              <a:t>"]</a:t>
            </a:r>
            <a:endParaRPr lang="ko-KR" altLang="en-US" dirty="0"/>
          </a:p>
          <a:p>
            <a:r>
              <a:rPr lang="en-US" dirty="0"/>
              <a:t>    [</a:t>
            </a:r>
            <a:r>
              <a:rPr lang="en-US" dirty="0" err="1"/>
              <a:t>currentCode</a:t>
            </a:r>
            <a:r>
              <a:rPr lang="en-US" dirty="0"/>
              <a:t>="</a:t>
            </a:r>
            <a:r>
              <a:rPr lang="ko-KR" altLang="en-US" dirty="0"/>
              <a:t>통화코드</a:t>
            </a:r>
            <a:r>
              <a:rPr lang="en-US" dirty="0"/>
              <a:t>"] [</a:t>
            </a:r>
            <a:r>
              <a:rPr lang="en-US" dirty="0" err="1"/>
              <a:t>currencySymbol</a:t>
            </a:r>
            <a:r>
              <a:rPr lang="en-US" dirty="0"/>
              <a:t>="</a:t>
            </a:r>
            <a:r>
              <a:rPr lang="ko-KR" altLang="en-US" dirty="0"/>
              <a:t>통화심볼</a:t>
            </a:r>
            <a:r>
              <a:rPr lang="en-US" dirty="0"/>
              <a:t>"] </a:t>
            </a:r>
            <a:endParaRPr lang="ko-KR" altLang="en-US" dirty="0"/>
          </a:p>
          <a:p>
            <a:r>
              <a:rPr lang="en-US" dirty="0"/>
              <a:t>    [</a:t>
            </a:r>
            <a:r>
              <a:rPr lang="en-US" dirty="0" err="1"/>
              <a:t>groupingUsed</a:t>
            </a:r>
            <a:r>
              <a:rPr lang="en-US" dirty="0"/>
              <a:t>="(</a:t>
            </a:r>
            <a:r>
              <a:rPr lang="en-US" dirty="0" err="1"/>
              <a:t>true|false</a:t>
            </a:r>
            <a:r>
              <a:rPr lang="en-US" dirty="0"/>
              <a:t>)"] [</a:t>
            </a:r>
            <a:r>
              <a:rPr lang="en-US" dirty="0" err="1"/>
              <a:t>var</a:t>
            </a:r>
            <a:r>
              <a:rPr lang="en-US" dirty="0"/>
              <a:t>="</a:t>
            </a:r>
            <a:r>
              <a:rPr lang="ko-KR" altLang="en-US" dirty="0" err="1"/>
              <a:t>변수명</a:t>
            </a:r>
            <a:r>
              <a:rPr lang="en-US" dirty="0"/>
              <a:t>"] [scope="</a:t>
            </a:r>
            <a:r>
              <a:rPr lang="ko-KR" altLang="en-US" dirty="0"/>
              <a:t>영역</a:t>
            </a:r>
            <a:r>
              <a:rPr lang="en-US" dirty="0"/>
              <a:t>"] /&gt;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392208"/>
              </p:ext>
            </p:extLst>
          </p:nvPr>
        </p:nvGraphicFramePr>
        <p:xfrm>
          <a:off x="755576" y="3286124"/>
          <a:ext cx="7531201" cy="3040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051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속성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표현식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/EL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타입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설명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3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value</a:t>
                      </a:r>
                      <a:endParaRPr lang="ko-KR" sz="1600" b="1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 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또는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Number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양식에 맞춰 출력할 숫자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07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type</a:t>
                      </a:r>
                      <a:endParaRPr lang="ko-KR" sz="1600" b="1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어떤 양식으로 출력할지를 정한다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 number</a:t>
                      </a:r>
                      <a:r>
                        <a:rPr lang="ko-KR" altLang="en-US" sz="1600" kern="100" dirty="0">
                          <a:latin typeface="+mn-ea"/>
                          <a:ea typeface="+mn-ea"/>
                        </a:rPr>
                        <a:t>는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숫자형식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, percent</a:t>
                      </a:r>
                      <a:r>
                        <a:rPr lang="ko-KR" altLang="en-US" sz="1600" kern="100" dirty="0">
                          <a:latin typeface="+mn-ea"/>
                          <a:ea typeface="+mn-ea"/>
                        </a:rPr>
                        <a:t>는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%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형식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, currency</a:t>
                      </a:r>
                      <a:r>
                        <a:rPr lang="ko-KR" altLang="en-US" sz="1600" kern="100" dirty="0">
                          <a:latin typeface="+mn-ea"/>
                          <a:ea typeface="+mn-ea"/>
                        </a:rPr>
                        <a:t>는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통화형식으로 출력</a:t>
                      </a:r>
                      <a:r>
                        <a:rPr lang="en-US" altLang="ko-KR" sz="1600" kern="100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600" kern="1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기본 값은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number.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pattern</a:t>
                      </a:r>
                      <a:endParaRPr lang="ko-KR" sz="1600" b="1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직접 숫자가 출력되는 양식을 지정한다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DecimalFormat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클래스에서 정의되어 있는 패턴 사용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07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var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불가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포맷팅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한 결과를 저장할 변수 명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var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속성을 사용하지 않으면 결과가 곧바로 출력</a:t>
                      </a:r>
                      <a:r>
                        <a:rPr lang="en-US" altLang="ko-KR" sz="1600" kern="100" dirty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51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scope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불가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변수를 저장할 영역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기본 값은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page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이다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parseNumber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문자열을 숫자 데이터 타입으로 변환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주요 속성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28662" y="1500174"/>
            <a:ext cx="757242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fmt:parseNumber</a:t>
            </a:r>
            <a:r>
              <a:rPr lang="en-US" dirty="0"/>
              <a:t> value="</a:t>
            </a:r>
            <a:r>
              <a:rPr lang="ko-KR" altLang="en-US" dirty="0"/>
              <a:t>값</a:t>
            </a:r>
            <a:r>
              <a:rPr lang="en-US" dirty="0"/>
              <a:t>" [type="</a:t>
            </a:r>
            <a:r>
              <a:rPr lang="ko-KR" altLang="en-US" dirty="0" err="1"/>
              <a:t>값타입</a:t>
            </a:r>
            <a:r>
              <a:rPr lang="en-US" dirty="0"/>
              <a:t>"] [pattern="</a:t>
            </a:r>
            <a:r>
              <a:rPr lang="ko-KR" altLang="en-US" dirty="0"/>
              <a:t>패턴</a:t>
            </a:r>
            <a:r>
              <a:rPr lang="en-US" dirty="0"/>
              <a:t>"]</a:t>
            </a:r>
            <a:endParaRPr lang="ko-KR" altLang="en-US" dirty="0"/>
          </a:p>
          <a:p>
            <a:r>
              <a:rPr lang="en-US" dirty="0"/>
              <a:t>    [</a:t>
            </a:r>
            <a:r>
              <a:rPr lang="en-US" dirty="0" err="1"/>
              <a:t>parseLocale</a:t>
            </a:r>
            <a:r>
              <a:rPr lang="en-US" dirty="0"/>
              <a:t>="</a:t>
            </a:r>
            <a:r>
              <a:rPr lang="ko-KR" altLang="en-US" dirty="0"/>
              <a:t>통화코드</a:t>
            </a:r>
            <a:r>
              <a:rPr lang="en-US" dirty="0"/>
              <a:t>"] [</a:t>
            </a:r>
            <a:r>
              <a:rPr lang="en-US" dirty="0" err="1"/>
              <a:t>integerOnly</a:t>
            </a:r>
            <a:r>
              <a:rPr lang="en-US" dirty="0"/>
              <a:t>="</a:t>
            </a:r>
            <a:r>
              <a:rPr lang="en-US" dirty="0" err="1"/>
              <a:t>true|false</a:t>
            </a:r>
            <a:r>
              <a:rPr lang="en-US" dirty="0"/>
              <a:t>"] </a:t>
            </a:r>
            <a:endParaRPr lang="ko-KR" altLang="en-US" dirty="0"/>
          </a:p>
          <a:p>
            <a:r>
              <a:rPr lang="en-US" dirty="0"/>
              <a:t>    [</a:t>
            </a:r>
            <a:r>
              <a:rPr lang="en-US" dirty="0" err="1"/>
              <a:t>var</a:t>
            </a:r>
            <a:r>
              <a:rPr lang="en-US" dirty="0"/>
              <a:t>="</a:t>
            </a:r>
            <a:r>
              <a:rPr lang="ko-KR" altLang="en-US" dirty="0" err="1"/>
              <a:t>변수명</a:t>
            </a:r>
            <a:r>
              <a:rPr lang="en-US" dirty="0"/>
              <a:t>"] [scope="</a:t>
            </a:r>
            <a:r>
              <a:rPr lang="ko-KR" altLang="en-US" dirty="0"/>
              <a:t>영역</a:t>
            </a:r>
            <a:r>
              <a:rPr lang="en-US" dirty="0"/>
              <a:t>"] /&gt;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7225" y="3234704"/>
          <a:ext cx="7537463" cy="2590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8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1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속성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표현식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/EL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타입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설명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1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value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파싱할 문자열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5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type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value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속성의 문자열 타입을 지정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 number, currency, percentage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가 올 수 있다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기본 값은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number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1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pattern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직접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파싱할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때 사용할 양식을 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1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var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불가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파싱한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결과를 저장할 변수 명을 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230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scope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불가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변수를 저장할 영역을 지정한다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기본 값은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page.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formatDate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날짜 정보를 담은 객체</a:t>
            </a:r>
            <a:r>
              <a:rPr lang="en-US" altLang="ko-KR" dirty="0"/>
              <a:t>(Date)</a:t>
            </a:r>
            <a:r>
              <a:rPr lang="ko-KR" altLang="en-US" dirty="0"/>
              <a:t>를 </a:t>
            </a:r>
            <a:r>
              <a:rPr lang="ko-KR" altLang="en-US" dirty="0" err="1"/>
              <a:t>포맷팅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주요 속성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57224" y="1500174"/>
            <a:ext cx="750099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fmt:formatDate</a:t>
            </a:r>
            <a:r>
              <a:rPr lang="en-US" dirty="0"/>
              <a:t> value="</a:t>
            </a:r>
            <a:r>
              <a:rPr lang="ko-KR" altLang="en-US" dirty="0" err="1"/>
              <a:t>날짜값</a:t>
            </a:r>
            <a:r>
              <a:rPr lang="en-US" dirty="0"/>
              <a:t>"</a:t>
            </a:r>
            <a:endParaRPr lang="ko-KR" altLang="en-US" dirty="0"/>
          </a:p>
          <a:p>
            <a:r>
              <a:rPr lang="en-US" dirty="0"/>
              <a:t>    [type="</a:t>
            </a:r>
            <a:r>
              <a:rPr lang="ko-KR" altLang="en-US" dirty="0"/>
              <a:t>타입</a:t>
            </a:r>
            <a:r>
              <a:rPr lang="en-US" dirty="0"/>
              <a:t>"] [</a:t>
            </a:r>
            <a:r>
              <a:rPr lang="en-US" dirty="0" err="1"/>
              <a:t>dateStyle</a:t>
            </a:r>
            <a:r>
              <a:rPr lang="en-US" dirty="0"/>
              <a:t>="</a:t>
            </a:r>
            <a:r>
              <a:rPr lang="ko-KR" altLang="en-US" dirty="0"/>
              <a:t>날짜스타일</a:t>
            </a:r>
            <a:r>
              <a:rPr lang="en-US" dirty="0"/>
              <a:t>"] [</a:t>
            </a:r>
            <a:r>
              <a:rPr lang="en-US" dirty="0" err="1"/>
              <a:t>timeStyle</a:t>
            </a:r>
            <a:r>
              <a:rPr lang="en-US" dirty="0"/>
              <a:t>="</a:t>
            </a:r>
            <a:r>
              <a:rPr lang="ko-KR" altLang="en-US" dirty="0"/>
              <a:t>시간스타일</a:t>
            </a:r>
            <a:r>
              <a:rPr lang="en-US" dirty="0"/>
              <a:t>"]</a:t>
            </a:r>
            <a:endParaRPr lang="ko-KR" altLang="en-US" dirty="0"/>
          </a:p>
          <a:p>
            <a:r>
              <a:rPr lang="en-US" dirty="0"/>
              <a:t>    [pattern="</a:t>
            </a:r>
            <a:r>
              <a:rPr lang="ko-KR" altLang="en-US" dirty="0"/>
              <a:t>패턴</a:t>
            </a:r>
            <a:r>
              <a:rPr lang="en-US" dirty="0"/>
              <a:t>"] [</a:t>
            </a:r>
            <a:r>
              <a:rPr lang="en-US" dirty="0" err="1"/>
              <a:t>timeZone</a:t>
            </a:r>
            <a:r>
              <a:rPr lang="en-US" dirty="0"/>
              <a:t>="</a:t>
            </a:r>
            <a:r>
              <a:rPr lang="ko-KR" altLang="en-US" dirty="0" err="1"/>
              <a:t>타임존</a:t>
            </a:r>
            <a:r>
              <a:rPr lang="en-US" dirty="0"/>
              <a:t>"]</a:t>
            </a:r>
            <a:endParaRPr lang="ko-KR" altLang="en-US" dirty="0"/>
          </a:p>
          <a:p>
            <a:r>
              <a:rPr lang="en-US" dirty="0"/>
              <a:t>    [</a:t>
            </a:r>
            <a:r>
              <a:rPr lang="en-US" dirty="0" err="1"/>
              <a:t>var</a:t>
            </a:r>
            <a:r>
              <a:rPr lang="en-US" dirty="0"/>
              <a:t>="</a:t>
            </a:r>
            <a:r>
              <a:rPr lang="ko-KR" altLang="en-US" dirty="0" err="1"/>
              <a:t>변수명</a:t>
            </a:r>
            <a:r>
              <a:rPr lang="en-US" dirty="0"/>
              <a:t>"] [scope="</a:t>
            </a:r>
            <a:r>
              <a:rPr lang="ko-KR" altLang="en-US" dirty="0"/>
              <a:t>영역</a:t>
            </a:r>
            <a:r>
              <a:rPr lang="en-US" dirty="0"/>
              <a:t>"] /&gt;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7224" y="3286124"/>
          <a:ext cx="7500990" cy="2786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0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5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3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956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속성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표현식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/EL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타입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설명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value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java.util.Date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포맷팅할 날짜 및 시간 값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12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type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날짜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시간 또는 둘 다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포맷팅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할 지의 여부를 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dateStyle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날짜에 대</a:t>
                      </a:r>
                      <a:r>
                        <a:rPr lang="ko-KR" altLang="en-US" sz="1600" kern="100" dirty="0">
                          <a:latin typeface="+mn-ea"/>
                          <a:ea typeface="+mn-ea"/>
                        </a:rPr>
                        <a:t>한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포맷팅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스타일을 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6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timeStyle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시간에 대</a:t>
                      </a:r>
                      <a:r>
                        <a:rPr lang="ko-KR" altLang="en-US" sz="1600" kern="100" dirty="0">
                          <a:latin typeface="+mn-ea"/>
                          <a:ea typeface="+mn-ea"/>
                        </a:rPr>
                        <a:t>한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포맷팅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스타일을 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6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pattern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직접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파싱할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때 사용할 양식을 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56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var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불가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파싱한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결과를 저장할 변수 명을 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56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scope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불가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변수를 저장할 영역을 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timeZone</a:t>
            </a:r>
            <a:r>
              <a:rPr lang="ko-KR" altLang="en-US" dirty="0"/>
              <a:t>과 </a:t>
            </a:r>
            <a:r>
              <a:rPr lang="en-US" altLang="ko-KR" dirty="0" err="1"/>
              <a:t>setTimeZone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국제화 태그가 사용할 시간대 설정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28662" y="1565964"/>
            <a:ext cx="7500990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&lt;</a:t>
            </a:r>
            <a:r>
              <a:rPr lang="en-US" sz="1600" dirty="0" err="1"/>
              <a:t>fmt:timeZone</a:t>
            </a:r>
            <a:r>
              <a:rPr lang="en-US" sz="1600" dirty="0"/>
              <a:t> value="</a:t>
            </a:r>
            <a:r>
              <a:rPr lang="en-US" sz="1600" dirty="0" err="1"/>
              <a:t>Hongkong</a:t>
            </a:r>
            <a:r>
              <a:rPr lang="en-US" sz="1600" dirty="0"/>
              <a:t>"&gt;</a:t>
            </a:r>
            <a:endParaRPr lang="ko-KR" altLang="en-US" sz="1600" dirty="0"/>
          </a:p>
          <a:p>
            <a:r>
              <a:rPr lang="en-US" altLang="ko-KR" sz="1600" dirty="0"/>
              <a:t>  </a:t>
            </a:r>
            <a:r>
              <a:rPr lang="en-US" sz="1600" dirty="0"/>
              <a:t>&lt;!-- </a:t>
            </a:r>
            <a:r>
              <a:rPr lang="ko-KR" altLang="en-US" sz="1600" dirty="0"/>
              <a:t>사용하는 시간을</a:t>
            </a:r>
            <a:r>
              <a:rPr lang="en-US" sz="1600" dirty="0"/>
              <a:t> </a:t>
            </a:r>
            <a:r>
              <a:rPr lang="en-US" sz="1600" dirty="0" err="1"/>
              <a:t>Hongkong</a:t>
            </a:r>
            <a:r>
              <a:rPr lang="en-US" sz="1600" dirty="0"/>
              <a:t> </a:t>
            </a:r>
            <a:r>
              <a:rPr lang="ko-KR" altLang="en-US" sz="1600" dirty="0"/>
              <a:t>시간대에 맞춘다</a:t>
            </a:r>
            <a:r>
              <a:rPr lang="en-US" sz="1600" dirty="0"/>
              <a:t>. --&gt;</a:t>
            </a:r>
            <a:endParaRPr lang="ko-KR" altLang="en-US" sz="1600" dirty="0"/>
          </a:p>
          <a:p>
            <a:r>
              <a:rPr lang="en-US" sz="1600" dirty="0"/>
              <a:t>  &lt;</a:t>
            </a:r>
            <a:r>
              <a:rPr lang="en-US" sz="1600" dirty="0" err="1"/>
              <a:t>fmt:formatDate</a:t>
            </a:r>
            <a:r>
              <a:rPr lang="en-US" sz="1600" dirty="0"/>
              <a:t> ... /&gt;</a:t>
            </a:r>
            <a:endParaRPr lang="ko-KR" altLang="en-US" sz="1600" dirty="0"/>
          </a:p>
          <a:p>
            <a:r>
              <a:rPr lang="en-US" sz="1600" dirty="0"/>
              <a:t>&lt;/</a:t>
            </a:r>
            <a:r>
              <a:rPr lang="en-US" sz="1600" dirty="0" err="1"/>
              <a:t>fmt:timeZone</a:t>
            </a:r>
            <a:r>
              <a:rPr lang="en-US" sz="1600" dirty="0"/>
              <a:t>&gt;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web.xml, </a:t>
            </a:r>
            <a:r>
              <a:rPr lang="ko-KR" altLang="en-US" dirty="0"/>
              <a:t>국제화 태그 </a:t>
            </a:r>
            <a:r>
              <a:rPr lang="ko-KR" altLang="en-US" dirty="0" err="1"/>
              <a:t>콘텍스트</a:t>
            </a:r>
            <a:r>
              <a:rPr lang="ko-KR" altLang="en-US" dirty="0"/>
              <a:t> 속성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000124"/>
          <a:ext cx="8229600" cy="3500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4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659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속성 이름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736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latin typeface="+mn-ea"/>
                          <a:ea typeface="+mn-ea"/>
                          <a:cs typeface="Times New Roman"/>
                        </a:rPr>
                        <a:t>javax.servlet.jsp.jstl.fmt.localizationContext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기본으로 사용할 리소드 번들을 지정한다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리소스 번들의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 basename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을 입력한다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4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javax.servlet.jsp.jstl.fmt.locale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기본으로 사용할 로케일을 지정한다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24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javax.servlet.jsp.jstl.fmt.timeZone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기본으로 사용할 시간대를 지정한다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462744" cy="582594"/>
          </a:xfrm>
        </p:spPr>
        <p:txBody>
          <a:bodyPr>
            <a:normAutofit/>
          </a:bodyPr>
          <a:lstStyle/>
          <a:p>
            <a:r>
              <a:rPr lang="en-US" altLang="ko-KR" kern="100" dirty="0"/>
              <a:t>EL </a:t>
            </a:r>
            <a:r>
              <a:rPr lang="ko-KR" altLang="en-US" kern="100" dirty="0"/>
              <a:t>의 </a:t>
            </a:r>
            <a:r>
              <a:rPr lang="en-US" altLang="ko-KR" kern="100" dirty="0"/>
              <a:t>Function </a:t>
            </a:r>
            <a:r>
              <a:rPr lang="ko-KR" altLang="en-US" kern="100" dirty="0"/>
              <a:t>라이브러리 </a:t>
            </a:r>
            <a:r>
              <a:rPr lang="en-US" altLang="ko-KR" b="1" kern="100" dirty="0">
                <a:solidFill>
                  <a:srgbClr val="00CC66"/>
                </a:solidFill>
              </a:rPr>
              <a:t>{</a:t>
            </a:r>
            <a:r>
              <a:rPr lang="en-US" altLang="ko-KR" b="1" kern="100" dirty="0" err="1">
                <a:solidFill>
                  <a:srgbClr val="00CC66"/>
                </a:solidFill>
              </a:rPr>
              <a:t>fn</a:t>
            </a:r>
            <a:r>
              <a:rPr lang="en-US" altLang="ko-KR" b="1" kern="100" dirty="0">
                <a:solidFill>
                  <a:srgbClr val="00CC66"/>
                </a:solidFill>
              </a:rPr>
              <a:t>: </a:t>
            </a:r>
            <a:r>
              <a:rPr lang="en-US" altLang="ko-KR" kern="100" dirty="0"/>
              <a:t>…   </a:t>
            </a:r>
            <a:r>
              <a:rPr lang="ko-KR" altLang="en-US" dirty="0"/>
              <a:t>의 주요 함수</a:t>
            </a:r>
            <a:endParaRPr lang="ko-KR" altLang="en-US" sz="20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81183"/>
              </p:ext>
            </p:extLst>
          </p:nvPr>
        </p:nvGraphicFramePr>
        <p:xfrm>
          <a:off x="251520" y="1059016"/>
          <a:ext cx="8640960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함수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length(obj)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obj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가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List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와 같은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Collection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인 경우 저장된 항목의 개수를 리턴하고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, obj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가 문자열일 경우 문자열의 길이를 리턴한다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toUpperCase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str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str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을 대문자로 변환한다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toLowerCase(str)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str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을 소문자로 변환한다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substring(str, idx1, idx2)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str.substring(idx1, idx2)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의 결과를 리턴한다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 idx2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가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-1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일 경우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str.substring(idx1)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과 동일하다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trim(</a:t>
                      </a: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str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str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좌우의 공백문자를 제거한다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replace(str, src, dest)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str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에 있는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src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를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dest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로 변환한다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indexOf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(str1, str2)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str1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str2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가 위치한 인덱스를 구한다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startsWith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(str1, str2)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str1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이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str2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로 시작할 경우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true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를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그렇지 않을 경우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false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를 리턴한다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endsWith(str1, str2)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str1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이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str2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로 끝나는 경우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true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를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그렇지 않을 경우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false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를 리턴한다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contains(str1, str2)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str1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이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str2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를 포함하고 있을 경우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true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를 리턴한다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escapeXml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str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XML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의 객체 참조에 해당하는 특수 문자를 처리한다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예를 들어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, '&amp;'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는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'&amp;amp;'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로 변환한다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JSTL</a:t>
            </a:r>
            <a:r>
              <a:rPr lang="ko-KR" altLang="en-US" dirty="0"/>
              <a:t>의 종류</a:t>
            </a:r>
            <a:endParaRPr lang="en-US" altLang="ko-KR" dirty="0"/>
          </a:p>
          <a:p>
            <a:r>
              <a:rPr lang="ko-KR" altLang="en-US" dirty="0"/>
              <a:t>코어 태그</a:t>
            </a:r>
            <a:endParaRPr lang="en-US" altLang="ko-KR" dirty="0"/>
          </a:p>
          <a:p>
            <a:pPr lvl="1"/>
            <a:r>
              <a:rPr lang="ko-KR" altLang="en-US" dirty="0"/>
              <a:t>변수 지원</a:t>
            </a:r>
            <a:r>
              <a:rPr lang="en-US" altLang="ko-KR" dirty="0"/>
              <a:t>, </a:t>
            </a:r>
            <a:r>
              <a:rPr lang="ko-KR" altLang="en-US" dirty="0"/>
              <a:t>흐름 제어</a:t>
            </a:r>
            <a:r>
              <a:rPr lang="en-US" altLang="ko-KR" dirty="0"/>
              <a:t>, URL </a:t>
            </a:r>
            <a:r>
              <a:rPr lang="ko-KR" altLang="en-US" dirty="0"/>
              <a:t>관련 태그</a:t>
            </a:r>
            <a:r>
              <a:rPr lang="en-US" altLang="ko-KR" dirty="0"/>
              <a:t>, </a:t>
            </a:r>
            <a:r>
              <a:rPr lang="ko-KR" altLang="en-US" dirty="0"/>
              <a:t>기타 태그</a:t>
            </a:r>
            <a:endParaRPr lang="en-US" altLang="ko-KR" dirty="0"/>
          </a:p>
          <a:p>
            <a:r>
              <a:rPr lang="ko-KR" altLang="en-US" dirty="0"/>
              <a:t>국제화 태그</a:t>
            </a:r>
            <a:endParaRPr lang="en-US" altLang="ko-KR" dirty="0"/>
          </a:p>
          <a:p>
            <a:pPr lvl="1"/>
            <a:r>
              <a:rPr lang="ko-KR" altLang="en-US" dirty="0"/>
              <a:t>로케일 지정</a:t>
            </a:r>
            <a:endParaRPr lang="en-US" altLang="ko-KR" dirty="0"/>
          </a:p>
          <a:p>
            <a:pPr lvl="1"/>
            <a:r>
              <a:rPr lang="ko-KR" altLang="en-US" dirty="0"/>
              <a:t>메시지 처리 태그</a:t>
            </a:r>
            <a:r>
              <a:rPr lang="en-US" altLang="ko-KR" dirty="0"/>
              <a:t>, </a:t>
            </a:r>
            <a:r>
              <a:rPr lang="ko-KR" altLang="en-US" dirty="0" err="1"/>
              <a:t>포맷팅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462744" cy="582594"/>
          </a:xfrm>
        </p:spPr>
        <p:txBody>
          <a:bodyPr>
            <a:normAutofit/>
          </a:bodyPr>
          <a:lstStyle/>
          <a:p>
            <a:r>
              <a:rPr lang="en-US" altLang="ko-KR" kern="100" dirty="0"/>
              <a:t>EL </a:t>
            </a:r>
            <a:r>
              <a:rPr lang="ko-KR" altLang="en-US" kern="100" dirty="0"/>
              <a:t>의 </a:t>
            </a:r>
            <a:r>
              <a:rPr lang="en-US" altLang="ko-KR" kern="100" dirty="0"/>
              <a:t>Function </a:t>
            </a:r>
            <a:r>
              <a:rPr lang="ko-KR" altLang="en-US" kern="100" dirty="0"/>
              <a:t>라이브러리 </a:t>
            </a:r>
            <a:r>
              <a:rPr lang="en-US" altLang="ko-KR" b="1" kern="100" dirty="0">
                <a:solidFill>
                  <a:srgbClr val="00CC66"/>
                </a:solidFill>
              </a:rPr>
              <a:t>{</a:t>
            </a:r>
            <a:r>
              <a:rPr lang="en-US" altLang="ko-KR" b="1" kern="100" dirty="0" err="1">
                <a:solidFill>
                  <a:srgbClr val="00CC66"/>
                </a:solidFill>
              </a:rPr>
              <a:t>fn</a:t>
            </a:r>
            <a:r>
              <a:rPr lang="en-US" altLang="ko-KR" b="1" kern="100" dirty="0">
                <a:solidFill>
                  <a:srgbClr val="00CC66"/>
                </a:solidFill>
              </a:rPr>
              <a:t>: </a:t>
            </a:r>
            <a:r>
              <a:rPr lang="en-US" altLang="ko-KR" kern="100" dirty="0"/>
              <a:t>…   </a:t>
            </a:r>
            <a:r>
              <a:rPr lang="ko-KR" altLang="en-US" dirty="0"/>
              <a:t>의 주요 함수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124560" y="986235"/>
            <a:ext cx="889248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/>
              <a:t>** </a:t>
            </a:r>
            <a:r>
              <a:rPr lang="en-US" altLang="ko-KR" sz="1200" b="1" dirty="0" err="1"/>
              <a:t>fn:contains</a:t>
            </a:r>
            <a:r>
              <a:rPr lang="en-US" altLang="ko-KR" sz="1200" b="1" dirty="0"/>
              <a:t> (</a:t>
            </a:r>
            <a:r>
              <a:rPr lang="ko-KR" altLang="en-US" sz="1200" dirty="0"/>
              <a:t>대소문자 구분</a:t>
            </a:r>
            <a:r>
              <a:rPr lang="en-US" altLang="ko-KR" sz="1200" dirty="0"/>
              <a:t>)</a:t>
            </a:r>
            <a:r>
              <a:rPr lang="en-US" altLang="ko-KR" sz="1200" b="1" dirty="0"/>
              <a:t> , </a:t>
            </a:r>
            <a:r>
              <a:rPr lang="en-US" altLang="ko-KR" sz="1200" b="1" dirty="0" err="1"/>
              <a:t>fn:containsIgnoreCase</a:t>
            </a:r>
            <a:r>
              <a:rPr lang="en-US" altLang="ko-KR" sz="1200" b="1" dirty="0"/>
              <a:t> (</a:t>
            </a:r>
            <a:r>
              <a:rPr lang="ko-KR" altLang="en-US" sz="1200" dirty="0"/>
              <a:t>대소문자 구문 </a:t>
            </a:r>
            <a:r>
              <a:rPr lang="ko-KR" altLang="en-US" sz="1200" dirty="0" err="1"/>
              <a:t>안함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=&gt; </a:t>
            </a:r>
            <a:r>
              <a:rPr lang="ko-KR" altLang="en-US" sz="1200" dirty="0" err="1"/>
              <a:t>첫번째</a:t>
            </a:r>
            <a:r>
              <a:rPr lang="ko-KR" altLang="en-US" sz="1200" dirty="0"/>
              <a:t> 값의 문자열에 </a:t>
            </a:r>
            <a:r>
              <a:rPr lang="ko-KR" altLang="en-US" sz="1200" dirty="0" err="1"/>
              <a:t>두번째</a:t>
            </a:r>
            <a:r>
              <a:rPr lang="ko-KR" altLang="en-US" sz="1200" dirty="0"/>
              <a:t> 값의 문자열의 값이 포함되는지 유무 확인</a:t>
            </a:r>
            <a:r>
              <a:rPr lang="en-US" altLang="ko-KR" sz="1200" dirty="0"/>
              <a:t>,  </a:t>
            </a:r>
            <a:r>
              <a:rPr lang="ko-KR" altLang="en-US" sz="1200" dirty="0"/>
              <a:t>결과 값은 </a:t>
            </a:r>
            <a:r>
              <a:rPr lang="en-US" altLang="ko-KR" sz="1200" dirty="0" err="1"/>
              <a:t>boolean</a:t>
            </a:r>
            <a:r>
              <a:rPr lang="en-US" altLang="ko-KR" sz="1200" dirty="0"/>
              <a:t> ( true, false )</a:t>
            </a:r>
            <a:br>
              <a:rPr lang="en-US" altLang="ko-KR" sz="1200" dirty="0"/>
            </a:br>
            <a:r>
              <a:rPr lang="en-US" altLang="ko-KR" sz="1200" dirty="0"/>
              <a:t>=&gt; </a:t>
            </a:r>
            <a:r>
              <a:rPr lang="ko-KR" altLang="en-US" sz="1200" dirty="0"/>
              <a:t>사용 예제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	${</a:t>
            </a:r>
            <a:r>
              <a:rPr lang="en-US" altLang="ko-KR" sz="1200" dirty="0" err="1"/>
              <a:t>fn:contains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jsp</a:t>
            </a:r>
            <a:r>
              <a:rPr lang="en-US" altLang="ko-KR" sz="1200" dirty="0"/>
              <a:t> with </a:t>
            </a:r>
            <a:r>
              <a:rPr lang="en-US" altLang="ko-KR" sz="1200" dirty="0" err="1"/>
              <a:t>simpolor</a:t>
            </a:r>
            <a:r>
              <a:rPr lang="en-US" altLang="ko-KR" sz="1200" dirty="0"/>
              <a:t>", "</a:t>
            </a:r>
            <a:r>
              <a:rPr lang="en-US" altLang="ko-KR" sz="1200" dirty="0" err="1"/>
              <a:t>simpolor</a:t>
            </a:r>
            <a:r>
              <a:rPr lang="en-US" altLang="ko-KR" sz="1200" dirty="0"/>
              <a:t>")} // </a:t>
            </a:r>
            <a:r>
              <a:rPr lang="ko-KR" altLang="en-US" sz="1200" dirty="0"/>
              <a:t>결과값 </a:t>
            </a:r>
            <a:r>
              <a:rPr lang="en-US" altLang="ko-KR" sz="1200" dirty="0"/>
              <a:t>: true </a:t>
            </a:r>
            <a:br>
              <a:rPr lang="en-US" altLang="ko-KR" sz="1200" dirty="0"/>
            </a:br>
            <a:r>
              <a:rPr lang="en-US" altLang="ko-KR" sz="1200" dirty="0"/>
              <a:t>	${</a:t>
            </a:r>
            <a:r>
              <a:rPr lang="en-US" altLang="ko-KR" sz="1200" dirty="0" err="1"/>
              <a:t>fn:containsIgnoreCase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jsp</a:t>
            </a:r>
            <a:r>
              <a:rPr lang="en-US" altLang="ko-KR" sz="1200" dirty="0"/>
              <a:t> with </a:t>
            </a:r>
            <a:r>
              <a:rPr lang="en-US" altLang="ko-KR" sz="1200" dirty="0" err="1"/>
              <a:t>simpolor</a:t>
            </a:r>
            <a:r>
              <a:rPr lang="en-US" altLang="ko-KR" sz="1200" dirty="0"/>
              <a:t>", "JSP")} // </a:t>
            </a:r>
            <a:r>
              <a:rPr lang="ko-KR" altLang="en-US" sz="1200" dirty="0"/>
              <a:t>결과값 </a:t>
            </a:r>
            <a:r>
              <a:rPr lang="en-US" altLang="ko-KR" sz="1200" dirty="0"/>
              <a:t>: true</a:t>
            </a:r>
          </a:p>
          <a:p>
            <a:endParaRPr lang="en-US" altLang="ko-KR" sz="1200" dirty="0">
              <a:effectLst/>
            </a:endParaRPr>
          </a:p>
          <a:p>
            <a:r>
              <a:rPr lang="en-US" altLang="ko-KR" sz="1200" b="1" dirty="0"/>
              <a:t>** </a:t>
            </a:r>
            <a:r>
              <a:rPr lang="en-US" altLang="ko-KR" sz="1200" b="1" dirty="0" err="1"/>
              <a:t>fn:startsWith</a:t>
            </a:r>
            <a:r>
              <a:rPr lang="en-US" altLang="ko-KR" sz="1200" b="1" dirty="0"/>
              <a:t> (</a:t>
            </a:r>
            <a:r>
              <a:rPr lang="ko-KR" altLang="en-US" sz="1200" dirty="0"/>
              <a:t>시작</a:t>
            </a:r>
            <a:r>
              <a:rPr lang="en-US" altLang="ko-KR" sz="1200" b="1" dirty="0"/>
              <a:t>) , </a:t>
            </a:r>
            <a:r>
              <a:rPr lang="en-US" altLang="ko-KR" sz="1200" b="1" dirty="0" err="1"/>
              <a:t>fn:endsWith</a:t>
            </a:r>
            <a:r>
              <a:rPr lang="en-US" altLang="ko-KR" sz="1200" b="1" dirty="0"/>
              <a:t> (</a:t>
            </a:r>
            <a:r>
              <a:rPr lang="ko-KR" altLang="en-US" sz="1200" dirty="0"/>
              <a:t>종료</a:t>
            </a:r>
            <a:r>
              <a:rPr lang="en-US" altLang="ko-KR" sz="1200" b="1" dirty="0"/>
              <a:t>)</a:t>
            </a:r>
            <a:br>
              <a:rPr lang="en-US" altLang="ko-KR" sz="1200" b="1" dirty="0"/>
            </a:br>
            <a:r>
              <a:rPr lang="en-US" altLang="ko-KR" sz="1200" dirty="0"/>
              <a:t>=&gt; </a:t>
            </a:r>
            <a:r>
              <a:rPr lang="ko-KR" altLang="en-US" sz="1200" dirty="0" err="1"/>
              <a:t>첫번째</a:t>
            </a:r>
            <a:r>
              <a:rPr lang="ko-KR" altLang="en-US" sz="1200" dirty="0"/>
              <a:t> 값의 문자열이 </a:t>
            </a:r>
            <a:r>
              <a:rPr lang="ko-KR" altLang="en-US" sz="1200" dirty="0" err="1"/>
              <a:t>두번째</a:t>
            </a:r>
            <a:r>
              <a:rPr lang="ko-KR" altLang="en-US" sz="1200" dirty="0"/>
              <a:t> 값의 문자열로 시작하거나 종료되는지 유무를 확인</a:t>
            </a:r>
            <a:r>
              <a:rPr lang="en-US" altLang="ko-KR" sz="1200" dirty="0"/>
              <a:t>, </a:t>
            </a:r>
            <a:r>
              <a:rPr lang="ko-KR" altLang="en-US" sz="1200" dirty="0"/>
              <a:t>결과 값은 </a:t>
            </a:r>
            <a:r>
              <a:rPr lang="en-US" altLang="ko-KR" sz="1200" dirty="0" err="1"/>
              <a:t>boolean</a:t>
            </a:r>
            <a:r>
              <a:rPr lang="en-US" altLang="ko-KR" sz="1200" dirty="0"/>
              <a:t> ( true, false )</a:t>
            </a:r>
            <a:br>
              <a:rPr lang="en-US" altLang="ko-KR" sz="1200" dirty="0"/>
            </a:br>
            <a:r>
              <a:rPr lang="en-US" altLang="ko-KR" sz="1200" dirty="0"/>
              <a:t>=&gt; </a:t>
            </a:r>
            <a:r>
              <a:rPr lang="ko-KR" altLang="en-US" sz="1200" dirty="0"/>
              <a:t>사용 예제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	$</a:t>
            </a:r>
            <a:r>
              <a:rPr lang="en-US" altLang="ko-KR" sz="1200" dirty="0" err="1"/>
              <a:t>fn:starstWith</a:t>
            </a:r>
            <a:r>
              <a:rPr lang="en-US" altLang="ko-KR" sz="1200" dirty="0"/>
              <a:t>("Hello </a:t>
            </a:r>
            <a:r>
              <a:rPr lang="en-US" altLang="ko-KR" sz="1200" dirty="0" err="1"/>
              <a:t>World","w</a:t>
            </a:r>
            <a:r>
              <a:rPr lang="en-US" altLang="ko-KR" sz="1200" dirty="0"/>
              <a:t>")} // </a:t>
            </a:r>
            <a:r>
              <a:rPr lang="ko-KR" altLang="en-US" sz="1200" dirty="0"/>
              <a:t>결과값 </a:t>
            </a:r>
            <a:r>
              <a:rPr lang="en-US" altLang="ko-KR" sz="1200" dirty="0"/>
              <a:t>: true </a:t>
            </a:r>
            <a:br>
              <a:rPr lang="en-US" altLang="ko-KR" sz="1200" dirty="0"/>
            </a:br>
            <a:r>
              <a:rPr lang="en-US" altLang="ko-KR" sz="1200" dirty="0"/>
              <a:t>	$</a:t>
            </a:r>
            <a:r>
              <a:rPr lang="en-US" altLang="ko-KR" sz="1200" dirty="0" err="1"/>
              <a:t>fn:endsWith</a:t>
            </a:r>
            <a:r>
              <a:rPr lang="en-US" altLang="ko-KR" sz="1200" dirty="0"/>
              <a:t>("Hello World","</a:t>
            </a:r>
            <a:r>
              <a:rPr lang="en-US" altLang="ko-KR" sz="1200" dirty="0" err="1"/>
              <a:t>ld</a:t>
            </a:r>
            <a:r>
              <a:rPr lang="en-US" altLang="ko-KR" sz="1200" dirty="0"/>
              <a:t>")} // </a:t>
            </a:r>
            <a:r>
              <a:rPr lang="ko-KR" altLang="en-US" sz="1200" dirty="0"/>
              <a:t>결과값 </a:t>
            </a:r>
            <a:r>
              <a:rPr lang="en-US" altLang="ko-KR" sz="1200" dirty="0"/>
              <a:t>: true</a:t>
            </a:r>
          </a:p>
          <a:p>
            <a:endParaRPr lang="en-US" altLang="ko-KR" sz="1200" dirty="0">
              <a:effectLst/>
            </a:endParaRPr>
          </a:p>
          <a:p>
            <a:r>
              <a:rPr lang="en-US" altLang="ko-KR" sz="1200" b="1" dirty="0"/>
              <a:t>** </a:t>
            </a:r>
            <a:r>
              <a:rPr lang="en-US" altLang="ko-KR" sz="1200" b="1" dirty="0" err="1"/>
              <a:t>fn:escapeXml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en-US" altLang="ko-KR" sz="1200" dirty="0"/>
              <a:t>=&gt; </a:t>
            </a:r>
            <a:r>
              <a:rPr lang="ko-KR" altLang="en-US" sz="1200" dirty="0"/>
              <a:t>문자열의 값에 포함되는 </a:t>
            </a:r>
            <a:r>
              <a:rPr lang="en-US" altLang="ko-KR" sz="1200" dirty="0"/>
              <a:t>&lt; &gt; &amp; ' " </a:t>
            </a:r>
            <a:r>
              <a:rPr lang="ko-KR" altLang="en-US" sz="1200" dirty="0"/>
              <a:t>문자들의 값들을 </a:t>
            </a:r>
            <a:r>
              <a:rPr lang="en-US" altLang="ko-KR" sz="1200" dirty="0"/>
              <a:t>&amp;</a:t>
            </a:r>
            <a:r>
              <a:rPr lang="en-US" altLang="ko-KR" sz="1200" dirty="0" err="1"/>
              <a:t>lt</a:t>
            </a:r>
            <a:r>
              <a:rPr lang="en-US" altLang="ko-KR" sz="1200" dirty="0"/>
              <a:t>; &amp;</a:t>
            </a:r>
            <a:r>
              <a:rPr lang="en-US" altLang="ko-KR" sz="1200" dirty="0" err="1"/>
              <a:t>gt</a:t>
            </a:r>
            <a:r>
              <a:rPr lang="en-US" altLang="ko-KR" sz="1200" dirty="0"/>
              <a:t>; &amp;amp; &amp;#039;</a:t>
            </a:r>
            <a:r>
              <a:rPr lang="ko-KR" altLang="en-US" sz="1200" dirty="0"/>
              <a:t> </a:t>
            </a:r>
            <a:r>
              <a:rPr lang="en-US" altLang="ko-KR" sz="1200" dirty="0"/>
              <a:t>&amp;#034; </a:t>
            </a:r>
            <a:r>
              <a:rPr lang="ko-KR" altLang="en-US" sz="1200" dirty="0"/>
              <a:t>로 바꿔준 뒤 문자열을 </a:t>
            </a:r>
            <a:r>
              <a:rPr lang="ko-KR" altLang="en-US" sz="1200" dirty="0" err="1"/>
              <a:t>리턴함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=&gt; </a:t>
            </a:r>
            <a:r>
              <a:rPr lang="ko-KR" altLang="en-US" sz="1200" dirty="0"/>
              <a:t>사용 예제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	${</a:t>
            </a:r>
            <a:r>
              <a:rPr lang="en-US" altLang="ko-KR" sz="1200" dirty="0" err="1"/>
              <a:t>fn:escapeXml</a:t>
            </a:r>
            <a:r>
              <a:rPr lang="en-US" altLang="ko-KR" sz="1200" dirty="0"/>
              <a:t>("&lt;title&gt;</a:t>
            </a:r>
            <a:r>
              <a:rPr lang="ko-KR" altLang="en-US" sz="1200" dirty="0"/>
              <a:t>나는 </a:t>
            </a:r>
            <a:r>
              <a:rPr lang="en-US" altLang="ko-KR" sz="1200" dirty="0"/>
              <a:t>"</a:t>
            </a:r>
            <a:r>
              <a:rPr lang="en-US" altLang="ko-KR" sz="1200" dirty="0" err="1"/>
              <a:t>simpolor</a:t>
            </a:r>
            <a:r>
              <a:rPr lang="en-US" altLang="ko-KR" sz="1200" dirty="0"/>
              <a:t>" </a:t>
            </a:r>
            <a:r>
              <a:rPr lang="ko-KR" altLang="en-US" sz="1200" dirty="0"/>
              <a:t>이다</a:t>
            </a:r>
            <a:r>
              <a:rPr lang="en-US" altLang="ko-KR" sz="1200" dirty="0"/>
              <a:t>.&lt;/title&gt;")}   </a:t>
            </a:r>
            <a:br>
              <a:rPr lang="en-US" altLang="ko-KR" sz="1200" dirty="0"/>
            </a:br>
            <a:r>
              <a:rPr lang="en-US" altLang="ko-KR" sz="1200" dirty="0"/>
              <a:t>	// </a:t>
            </a:r>
            <a:r>
              <a:rPr lang="ko-KR" altLang="en-US" sz="1200" dirty="0"/>
              <a:t>결과 값 </a:t>
            </a:r>
            <a:r>
              <a:rPr lang="en-US" altLang="ko-KR" sz="1200" dirty="0"/>
              <a:t>: &amp;</a:t>
            </a:r>
            <a:r>
              <a:rPr lang="en-US" altLang="ko-KR" sz="1200" dirty="0" err="1"/>
              <a:t>lt;title&amp;gt</a:t>
            </a:r>
            <a:r>
              <a:rPr lang="en-US" altLang="ko-KR" sz="1200" dirty="0"/>
              <a:t>;</a:t>
            </a:r>
            <a:r>
              <a:rPr lang="ko-KR" altLang="en-US" sz="1200" dirty="0"/>
              <a:t>나는 </a:t>
            </a:r>
            <a:r>
              <a:rPr lang="en-US" altLang="ko-KR" sz="1200" dirty="0"/>
              <a:t>&amp;#034;simpolor&amp;#034; </a:t>
            </a:r>
            <a:r>
              <a:rPr lang="ko-KR" altLang="en-US" sz="1200" dirty="0"/>
              <a:t>이다</a:t>
            </a:r>
            <a:r>
              <a:rPr lang="en-US" altLang="ko-KR" sz="1200" dirty="0"/>
              <a:t>.&amp;</a:t>
            </a:r>
            <a:r>
              <a:rPr lang="en-US" altLang="ko-KR" sz="1200" dirty="0" err="1"/>
              <a:t>lt</a:t>
            </a:r>
            <a:r>
              <a:rPr lang="en-US" altLang="ko-KR" sz="1200" dirty="0"/>
              <a:t>;/</a:t>
            </a:r>
            <a:r>
              <a:rPr lang="en-US" altLang="ko-KR" sz="1200" dirty="0" err="1"/>
              <a:t>title&amp;gt</a:t>
            </a:r>
            <a:r>
              <a:rPr lang="en-US" altLang="ko-KR" sz="1200" dirty="0"/>
              <a:t>;</a:t>
            </a:r>
          </a:p>
          <a:p>
            <a:endParaRPr lang="en-US" altLang="ko-KR" sz="1200" dirty="0">
              <a:effectLst/>
            </a:endParaRPr>
          </a:p>
          <a:p>
            <a:r>
              <a:rPr lang="en-US" altLang="ko-KR" sz="1200" b="1" dirty="0"/>
              <a:t>** </a:t>
            </a:r>
            <a:r>
              <a:rPr lang="en-US" altLang="ko-KR" sz="1200" b="1" dirty="0" err="1"/>
              <a:t>fn:indexOf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en-US" altLang="ko-KR" sz="1200" dirty="0"/>
              <a:t>=&gt; </a:t>
            </a:r>
            <a:r>
              <a:rPr lang="ko-KR" altLang="en-US" sz="1200" dirty="0" err="1"/>
              <a:t>구분자</a:t>
            </a:r>
            <a:r>
              <a:rPr lang="ko-KR" altLang="en-US" sz="1200" dirty="0"/>
              <a:t> 값이 문자열의 값의 </a:t>
            </a:r>
            <a:r>
              <a:rPr lang="ko-KR" altLang="en-US" sz="1200" dirty="0" err="1"/>
              <a:t>몇번째</a:t>
            </a:r>
            <a:r>
              <a:rPr lang="ko-KR" altLang="en-US" sz="1200" dirty="0"/>
              <a:t> </a:t>
            </a:r>
            <a:r>
              <a:rPr lang="en-US" altLang="ko-KR" sz="1200" dirty="0"/>
              <a:t>Index </a:t>
            </a:r>
            <a:r>
              <a:rPr lang="ko-KR" altLang="en-US" sz="1200" dirty="0"/>
              <a:t>인지를 리턴</a:t>
            </a:r>
            <a:r>
              <a:rPr lang="en-US" altLang="ko-KR" sz="1200" dirty="0"/>
              <a:t>,  </a:t>
            </a:r>
            <a:r>
              <a:rPr lang="ko-KR" altLang="en-US" sz="1200" dirty="0" err="1"/>
              <a:t>리턴값은</a:t>
            </a:r>
            <a:r>
              <a:rPr lang="ko-KR" altLang="en-US" sz="1200" dirty="0"/>
              <a:t> </a:t>
            </a:r>
            <a:r>
              <a:rPr lang="en-US" altLang="ko-KR" sz="1200" dirty="0" err="1"/>
              <a:t>Int</a:t>
            </a:r>
            <a:r>
              <a:rPr lang="ko-KR" altLang="en-US" sz="1200" dirty="0"/>
              <a:t>형의 숫자 값 </a:t>
            </a:r>
            <a:r>
              <a:rPr lang="en-US" altLang="ko-KR" sz="1200" dirty="0"/>
              <a:t>( 0</a:t>
            </a:r>
            <a:r>
              <a:rPr lang="ko-KR" altLang="en-US" sz="1200" dirty="0"/>
              <a:t>부터 시작 </a:t>
            </a:r>
            <a:r>
              <a:rPr lang="en-US" altLang="ko-KR" sz="1200" dirty="0"/>
              <a:t>)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en-US" altLang="ko-KR" sz="1200" dirty="0"/>
              <a:t>=&gt; </a:t>
            </a:r>
            <a:r>
              <a:rPr lang="ko-KR" altLang="en-US" sz="1200" dirty="0"/>
              <a:t>사용 예제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	${</a:t>
            </a:r>
            <a:r>
              <a:rPr lang="en-US" altLang="ko-KR" sz="1200" dirty="0" err="1"/>
              <a:t>fn:indexOf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simpolor</a:t>
            </a:r>
            <a:r>
              <a:rPr lang="en-US" altLang="ko-KR" sz="1200" dirty="0"/>
              <a:t>", p)} // </a:t>
            </a:r>
            <a:r>
              <a:rPr lang="ko-KR" altLang="en-US" sz="1200" dirty="0"/>
              <a:t>결과값 </a:t>
            </a:r>
            <a:r>
              <a:rPr lang="en-US" altLang="ko-KR" sz="1200" dirty="0"/>
              <a:t>: 3</a:t>
            </a:r>
          </a:p>
          <a:p>
            <a:endParaRPr lang="en-US" altLang="ko-KR" sz="1200" dirty="0"/>
          </a:p>
          <a:p>
            <a:r>
              <a:rPr lang="en-US" altLang="ko-KR" sz="1200" dirty="0"/>
              <a:t>** </a:t>
            </a:r>
            <a:r>
              <a:rPr lang="en-US" altLang="ko-KR" sz="1200" b="1" dirty="0" err="1"/>
              <a:t>fn:split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fn:join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en-US" altLang="ko-KR" sz="1200" dirty="0"/>
              <a:t>=&gt; split</a:t>
            </a:r>
            <a:r>
              <a:rPr lang="ko-KR" altLang="en-US" sz="1200" dirty="0"/>
              <a:t>은 문자열의 값을 </a:t>
            </a:r>
            <a:r>
              <a:rPr lang="ko-KR" altLang="en-US" sz="1200" dirty="0" err="1"/>
              <a:t>구분자로</a:t>
            </a:r>
            <a:r>
              <a:rPr lang="ko-KR" altLang="en-US" sz="1200" dirty="0"/>
              <a:t> 잘라내어 잘려진 문자열들을 배열로 리턴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=&gt; join</a:t>
            </a:r>
            <a:r>
              <a:rPr lang="ko-KR" altLang="en-US" sz="1200" dirty="0"/>
              <a:t>은 배열의 값을 </a:t>
            </a:r>
            <a:r>
              <a:rPr lang="ko-KR" altLang="en-US" sz="1200" dirty="0" err="1"/>
              <a:t>구분자를</a:t>
            </a:r>
            <a:r>
              <a:rPr lang="ko-KR" altLang="en-US" sz="1200" dirty="0"/>
              <a:t> 통해 합쳐서 문자열로 리턴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=&gt; </a:t>
            </a:r>
            <a:r>
              <a:rPr lang="ko-KR" altLang="en-US" sz="1200" dirty="0"/>
              <a:t>사용 예제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	${</a:t>
            </a:r>
            <a:r>
              <a:rPr lang="en-US" altLang="ko-KR" sz="1200" dirty="0" err="1"/>
              <a:t>fn:split</a:t>
            </a:r>
            <a:r>
              <a:rPr lang="en-US" altLang="ko-KR" sz="1200" dirty="0"/>
              <a:t>("My </a:t>
            </a:r>
            <a:r>
              <a:rPr lang="en-US" altLang="ko-KR" sz="1200" dirty="0" err="1"/>
              <a:t>nams</a:t>
            </a:r>
            <a:r>
              <a:rPr lang="en-US" altLang="ko-KR" sz="1200" dirty="0"/>
              <a:t> is </a:t>
            </a:r>
            <a:r>
              <a:rPr lang="en-US" altLang="ko-KR" sz="1200" dirty="0" err="1"/>
              <a:t>simpolor</a:t>
            </a:r>
            <a:r>
              <a:rPr lang="en-US" altLang="ko-KR" sz="1200" dirty="0"/>
              <a:t>", " ")}    // </a:t>
            </a:r>
            <a:r>
              <a:rPr lang="ko-KR" altLang="en-US" sz="1200" dirty="0"/>
              <a:t>결과값 </a:t>
            </a:r>
            <a:r>
              <a:rPr lang="en-US" altLang="ko-KR" sz="1200" dirty="0"/>
              <a:t>: [0]:My, [1]:name, [2]:is, [3]:</a:t>
            </a:r>
            <a:r>
              <a:rPr lang="en-US" altLang="ko-KR" sz="1200" dirty="0" err="1"/>
              <a:t>simpolor</a:t>
            </a:r>
            <a:r>
              <a:rPr lang="en-US" altLang="ko-KR" sz="1200" dirty="0"/>
              <a:t> </a:t>
            </a:r>
            <a:br>
              <a:rPr lang="en-US" altLang="ko-KR" sz="1200" dirty="0"/>
            </a:br>
            <a:r>
              <a:rPr lang="en-US" altLang="ko-KR" sz="1200" dirty="0"/>
              <a:t>	${</a:t>
            </a:r>
            <a:r>
              <a:rPr lang="en-US" altLang="ko-KR" sz="1200" dirty="0" err="1"/>
              <a:t>fn:join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txtArray</a:t>
            </a:r>
            <a:r>
              <a:rPr lang="en-US" altLang="ko-KR" sz="1200" dirty="0"/>
              <a:t>, "_")}     // </a:t>
            </a:r>
            <a:r>
              <a:rPr lang="ko-KR" altLang="en-US" sz="1200" dirty="0"/>
              <a:t>결과값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My_name_is_simpolor</a:t>
            </a:r>
            <a:endParaRPr lang="en-US" altLang="ko-KR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9821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462744" cy="582594"/>
          </a:xfrm>
        </p:spPr>
        <p:txBody>
          <a:bodyPr>
            <a:normAutofit/>
          </a:bodyPr>
          <a:lstStyle/>
          <a:p>
            <a:r>
              <a:rPr lang="en-US" altLang="ko-KR" kern="100" dirty="0"/>
              <a:t>EL </a:t>
            </a:r>
            <a:r>
              <a:rPr lang="ko-KR" altLang="en-US" kern="100" dirty="0"/>
              <a:t>의 </a:t>
            </a:r>
            <a:r>
              <a:rPr lang="en-US" altLang="ko-KR" kern="100" dirty="0"/>
              <a:t>Function </a:t>
            </a:r>
            <a:r>
              <a:rPr lang="ko-KR" altLang="en-US" kern="100" dirty="0"/>
              <a:t>라이브러리 </a:t>
            </a:r>
            <a:r>
              <a:rPr lang="en-US" altLang="ko-KR" b="1" kern="100" dirty="0">
                <a:solidFill>
                  <a:srgbClr val="00CC66"/>
                </a:solidFill>
              </a:rPr>
              <a:t>{</a:t>
            </a:r>
            <a:r>
              <a:rPr lang="en-US" altLang="ko-KR" b="1" kern="100" dirty="0" err="1">
                <a:solidFill>
                  <a:srgbClr val="00CC66"/>
                </a:solidFill>
              </a:rPr>
              <a:t>fn</a:t>
            </a:r>
            <a:r>
              <a:rPr lang="en-US" altLang="ko-KR" b="1" kern="100" dirty="0">
                <a:solidFill>
                  <a:srgbClr val="00CC66"/>
                </a:solidFill>
              </a:rPr>
              <a:t>: </a:t>
            </a:r>
            <a:r>
              <a:rPr lang="en-US" altLang="ko-KR" kern="100" dirty="0"/>
              <a:t>…   </a:t>
            </a:r>
            <a:r>
              <a:rPr lang="ko-KR" altLang="en-US" dirty="0"/>
              <a:t>의 주요 함수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115328" y="908720"/>
            <a:ext cx="889248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effectLst/>
              </a:rPr>
              <a:t>** </a:t>
            </a:r>
            <a:r>
              <a:rPr lang="en-US" altLang="ko-KR" sz="1200" b="1" dirty="0" err="1"/>
              <a:t>fn:length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=&gt; </a:t>
            </a:r>
            <a:r>
              <a:rPr lang="ko-KR" altLang="en-US" sz="1200" dirty="0"/>
              <a:t>문자열의 문자의 개수 혹은 배열이나 컬렉션의 요소의 개수를 리턴</a:t>
            </a:r>
            <a:r>
              <a:rPr lang="en-US" altLang="ko-KR" sz="1200" dirty="0"/>
              <a:t>,  </a:t>
            </a:r>
            <a:r>
              <a:rPr lang="ko-KR" altLang="en-US" sz="1200" dirty="0" err="1"/>
              <a:t>리턴값은</a:t>
            </a:r>
            <a:r>
              <a:rPr lang="ko-KR" altLang="en-US" sz="1200" dirty="0"/>
              <a:t> </a:t>
            </a:r>
            <a:r>
              <a:rPr lang="en-US" altLang="ko-KR" sz="1200" dirty="0" err="1"/>
              <a:t>int</a:t>
            </a:r>
            <a:r>
              <a:rPr lang="ko-KR" altLang="en-US" sz="1200" dirty="0"/>
              <a:t>형의 숫자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=&gt; </a:t>
            </a:r>
            <a:r>
              <a:rPr lang="ko-KR" altLang="en-US" sz="1200" dirty="0"/>
              <a:t>사용 예제 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	${</a:t>
            </a:r>
            <a:r>
              <a:rPr lang="en-US" altLang="ko-KR" sz="1200" dirty="0" err="1"/>
              <a:t>fn:length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simpolor</a:t>
            </a:r>
            <a:r>
              <a:rPr lang="en-US" altLang="ko-KR" sz="1200" dirty="0"/>
              <a:t>")} // </a:t>
            </a:r>
            <a:r>
              <a:rPr lang="ko-KR" altLang="en-US" sz="1200" dirty="0"/>
              <a:t>결과값 </a:t>
            </a:r>
            <a:r>
              <a:rPr lang="en-US" altLang="ko-KR" sz="1200" dirty="0"/>
              <a:t>: 8 </a:t>
            </a:r>
            <a:br>
              <a:rPr lang="en-US" altLang="ko-KR" sz="1200" dirty="0"/>
            </a:br>
            <a:r>
              <a:rPr lang="en-US" altLang="ko-KR" sz="1200" dirty="0"/>
              <a:t>	${</a:t>
            </a:r>
            <a:r>
              <a:rPr lang="en-US" altLang="ko-KR" sz="1200" dirty="0" err="1"/>
              <a:t>fn:length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txtArray</a:t>
            </a:r>
            <a:r>
              <a:rPr lang="en-US" altLang="ko-KR" sz="1200" dirty="0"/>
              <a:t>)}    // </a:t>
            </a:r>
            <a:r>
              <a:rPr lang="ko-KR" altLang="en-US" sz="1200" dirty="0"/>
              <a:t>결과값 </a:t>
            </a:r>
            <a:r>
              <a:rPr lang="en-US" altLang="ko-KR" sz="1200" dirty="0"/>
              <a:t>: 4 </a:t>
            </a:r>
          </a:p>
          <a:p>
            <a:endParaRPr lang="en-US" altLang="ko-KR" sz="1200" b="1" dirty="0"/>
          </a:p>
          <a:p>
            <a:r>
              <a:rPr lang="en-US" altLang="ko-KR" sz="1200" b="1" dirty="0"/>
              <a:t>** </a:t>
            </a:r>
            <a:r>
              <a:rPr lang="en-US" altLang="ko-KR" sz="1200" b="1" dirty="0" err="1"/>
              <a:t>fn:replace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=&gt; </a:t>
            </a:r>
            <a:r>
              <a:rPr lang="ko-KR" altLang="en-US" sz="1200" dirty="0"/>
              <a:t>문자열의 값을 </a:t>
            </a:r>
            <a:r>
              <a:rPr lang="ko-KR" altLang="en-US" sz="1200" dirty="0" err="1"/>
              <a:t>기존값에서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변경값으로</a:t>
            </a:r>
            <a:r>
              <a:rPr lang="ko-KR" altLang="en-US" sz="1200" dirty="0"/>
              <a:t> 모두 바꿔서 문자열을 리턴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=&gt; </a:t>
            </a:r>
            <a:r>
              <a:rPr lang="ko-KR" altLang="en-US" sz="1200" dirty="0"/>
              <a:t>사용 예제 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	${</a:t>
            </a:r>
            <a:r>
              <a:rPr lang="en-US" altLang="ko-KR" sz="1200" dirty="0" err="1"/>
              <a:t>fn:replace</a:t>
            </a:r>
            <a:r>
              <a:rPr lang="en-US" altLang="ko-KR" sz="1200" dirty="0"/>
              <a:t>("My name is </a:t>
            </a:r>
            <a:r>
              <a:rPr lang="en-US" altLang="ko-KR" sz="1200" dirty="0" err="1"/>
              <a:t>simpolor</a:t>
            </a:r>
            <a:r>
              <a:rPr lang="en-US" altLang="ko-KR" sz="1200" dirty="0"/>
              <a:t>", " ", "_")} // </a:t>
            </a:r>
            <a:r>
              <a:rPr lang="ko-KR" altLang="en-US" sz="1200" dirty="0"/>
              <a:t>결과값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My_name_is_simpolor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** </a:t>
            </a:r>
            <a:r>
              <a:rPr lang="en-US" altLang="ko-KR" sz="1200" b="1" dirty="0" err="1"/>
              <a:t>fn:substring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fn:substringBefore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fn:substringAfter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=&gt; substring : </a:t>
            </a:r>
            <a:r>
              <a:rPr lang="ko-KR" altLang="en-US" sz="1200" dirty="0"/>
              <a:t>문자열에서 시작 인덱스에서 종료 인덱스까지의 문자열을 리턴</a:t>
            </a:r>
            <a:r>
              <a:rPr lang="en-US" altLang="ko-KR" sz="1200" dirty="0"/>
              <a:t>.  ( 0 </a:t>
            </a:r>
            <a:r>
              <a:rPr lang="ko-KR" altLang="en-US" sz="1200" dirty="0"/>
              <a:t>부터 시작 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=&gt; </a:t>
            </a:r>
            <a:r>
              <a:rPr lang="en-US" altLang="ko-KR" sz="1200" dirty="0" err="1"/>
              <a:t>substringBefore</a:t>
            </a:r>
            <a:r>
              <a:rPr lang="en-US" altLang="ko-KR" sz="1200" dirty="0"/>
              <a:t> : </a:t>
            </a:r>
            <a:r>
              <a:rPr lang="ko-KR" altLang="en-US" sz="1200" dirty="0"/>
              <a:t>문자열에서 </a:t>
            </a:r>
            <a:r>
              <a:rPr lang="ko-KR" altLang="en-US" sz="1200" dirty="0" err="1"/>
              <a:t>구분값을</a:t>
            </a:r>
            <a:r>
              <a:rPr lang="ko-KR" altLang="en-US" sz="1200" dirty="0"/>
              <a:t> 기점으로 </a:t>
            </a:r>
            <a:r>
              <a:rPr lang="ko-KR" altLang="en-US" sz="1200" dirty="0" err="1"/>
              <a:t>구분값</a:t>
            </a:r>
            <a:r>
              <a:rPr lang="ko-KR" altLang="en-US" sz="1200" dirty="0"/>
              <a:t> 이전의 문자열을 리턴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=&gt; </a:t>
            </a:r>
            <a:r>
              <a:rPr lang="en-US" altLang="ko-KR" sz="1200" dirty="0" err="1"/>
              <a:t>substringAfter</a:t>
            </a:r>
            <a:r>
              <a:rPr lang="en-US" altLang="ko-KR" sz="1200" dirty="0"/>
              <a:t>   : </a:t>
            </a:r>
            <a:r>
              <a:rPr lang="ko-KR" altLang="en-US" sz="1200" dirty="0"/>
              <a:t>문자열에서 </a:t>
            </a:r>
            <a:r>
              <a:rPr lang="ko-KR" altLang="en-US" sz="1200" dirty="0" err="1"/>
              <a:t>구분값을</a:t>
            </a:r>
            <a:r>
              <a:rPr lang="ko-KR" altLang="en-US" sz="1200" dirty="0"/>
              <a:t> 기점으로 </a:t>
            </a:r>
            <a:r>
              <a:rPr lang="ko-KR" altLang="en-US" sz="1200" dirty="0" err="1"/>
              <a:t>구분값</a:t>
            </a:r>
            <a:r>
              <a:rPr lang="ko-KR" altLang="en-US" sz="1200" dirty="0"/>
              <a:t> 이후의 문자열을 리턴</a:t>
            </a:r>
            <a:r>
              <a:rPr lang="en-US" altLang="ko-KR" sz="1200" dirty="0"/>
              <a:t>.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en-US" altLang="ko-KR" sz="1200" dirty="0"/>
              <a:t>=&gt; </a:t>
            </a:r>
            <a:r>
              <a:rPr lang="ko-KR" altLang="en-US" sz="1200" dirty="0"/>
              <a:t>사용 예제 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	${</a:t>
            </a:r>
            <a:r>
              <a:rPr lang="en-US" altLang="ko-KR" sz="1200" dirty="0" err="1"/>
              <a:t>fn:substring</a:t>
            </a:r>
            <a:r>
              <a:rPr lang="en-US" altLang="ko-KR" sz="1200" dirty="0"/>
              <a:t>("My name is </a:t>
            </a:r>
            <a:r>
              <a:rPr lang="en-US" altLang="ko-KR" sz="1200" dirty="0" err="1"/>
              <a:t>simpolor</a:t>
            </a:r>
            <a:r>
              <a:rPr lang="en-US" altLang="ko-KR" sz="1200" dirty="0"/>
              <a:t>", "3", "12")}  // </a:t>
            </a:r>
            <a:r>
              <a:rPr lang="ko-KR" altLang="en-US" sz="1200" dirty="0"/>
              <a:t>결과값 </a:t>
            </a:r>
            <a:r>
              <a:rPr lang="en-US" altLang="ko-KR" sz="1200" dirty="0"/>
              <a:t>: name is -&gt; index 3 </a:t>
            </a:r>
            <a:r>
              <a:rPr lang="ko-KR" altLang="en-US" sz="1200" dirty="0"/>
              <a:t>부터 </a:t>
            </a:r>
            <a:r>
              <a:rPr lang="en-US" altLang="ko-KR" sz="1200" dirty="0"/>
              <a:t>12-1 </a:t>
            </a:r>
            <a:r>
              <a:rPr lang="ko-KR" altLang="en-US" sz="1200" dirty="0"/>
              <a:t>번째 글자 까지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	${</a:t>
            </a:r>
            <a:r>
              <a:rPr lang="en-US" altLang="ko-KR" sz="1200" dirty="0" err="1"/>
              <a:t>fn:substringBefore</a:t>
            </a:r>
            <a:r>
              <a:rPr lang="en-US" altLang="ko-KR" sz="1200" dirty="0"/>
              <a:t>("My name is </a:t>
            </a:r>
            <a:r>
              <a:rPr lang="en-US" altLang="ko-KR" sz="1200" dirty="0" err="1"/>
              <a:t>simpolor</a:t>
            </a:r>
            <a:r>
              <a:rPr lang="en-US" altLang="ko-KR" sz="1200" dirty="0"/>
              <a:t>", "is")} // </a:t>
            </a:r>
            <a:r>
              <a:rPr lang="ko-KR" altLang="en-US" sz="1200" dirty="0"/>
              <a:t>결과값 </a:t>
            </a:r>
            <a:r>
              <a:rPr lang="en-US" altLang="ko-KR" sz="1200" dirty="0"/>
              <a:t>: My name </a:t>
            </a:r>
            <a:br>
              <a:rPr lang="en-US" altLang="ko-KR" sz="1200" dirty="0"/>
            </a:br>
            <a:r>
              <a:rPr lang="en-US" altLang="ko-KR" sz="1200" dirty="0"/>
              <a:t>	${</a:t>
            </a:r>
            <a:r>
              <a:rPr lang="en-US" altLang="ko-KR" sz="1200" dirty="0" err="1"/>
              <a:t>fn:substringAfter</a:t>
            </a:r>
            <a:r>
              <a:rPr lang="en-US" altLang="ko-KR" sz="1200" dirty="0"/>
              <a:t>("My name is </a:t>
            </a:r>
            <a:r>
              <a:rPr lang="en-US" altLang="ko-KR" sz="1200" dirty="0" err="1"/>
              <a:t>simpolor</a:t>
            </a:r>
            <a:r>
              <a:rPr lang="en-US" altLang="ko-KR" sz="1200" dirty="0"/>
              <a:t>", "is")}   // </a:t>
            </a:r>
            <a:r>
              <a:rPr lang="ko-KR" altLang="en-US" sz="1200" dirty="0"/>
              <a:t>결과값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simpolor</a:t>
            </a:r>
            <a:endParaRPr lang="en-US" altLang="ko-KR" sz="1200" dirty="0"/>
          </a:p>
          <a:p>
            <a:endParaRPr lang="en-US" altLang="ko-KR" sz="1200" b="1" dirty="0"/>
          </a:p>
          <a:p>
            <a:r>
              <a:rPr lang="en-US" altLang="ko-KR" sz="1200" b="1" dirty="0"/>
              <a:t>** </a:t>
            </a:r>
            <a:r>
              <a:rPr lang="en-US" altLang="ko-KR" sz="1200" b="1" dirty="0" err="1"/>
              <a:t>fn:toLowerCase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fn:toUpperCase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=&gt; </a:t>
            </a:r>
            <a:r>
              <a:rPr lang="en-US" altLang="ko-KR" sz="1200" dirty="0" err="1"/>
              <a:t>toLowerCase</a:t>
            </a:r>
            <a:r>
              <a:rPr lang="en-US" altLang="ko-KR" sz="1200" dirty="0"/>
              <a:t> : </a:t>
            </a:r>
            <a:r>
              <a:rPr lang="ko-KR" altLang="en-US" sz="1200" dirty="0"/>
              <a:t>문자열을 모두 소문자로 변경하여 리턴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=&gt; </a:t>
            </a:r>
            <a:r>
              <a:rPr lang="en-US" altLang="ko-KR" sz="1200" dirty="0" err="1"/>
              <a:t>toUpperCase</a:t>
            </a:r>
            <a:r>
              <a:rPr lang="en-US" altLang="ko-KR" sz="1200" dirty="0"/>
              <a:t> : </a:t>
            </a:r>
            <a:r>
              <a:rPr lang="ko-KR" altLang="en-US" sz="1200" dirty="0"/>
              <a:t>문자열을 모두 대문자로 변경하여 리턴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=&gt; </a:t>
            </a:r>
            <a:r>
              <a:rPr lang="ko-KR" altLang="en-US" sz="1200" dirty="0"/>
              <a:t>사용 예제 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	${</a:t>
            </a:r>
            <a:r>
              <a:rPr lang="en-US" altLang="ko-KR" sz="1200" dirty="0" err="1"/>
              <a:t>fn:toLowerCase</a:t>
            </a:r>
            <a:r>
              <a:rPr lang="en-US" altLang="ko-KR" sz="1200" dirty="0"/>
              <a:t>("My Name Is </a:t>
            </a:r>
            <a:r>
              <a:rPr lang="en-US" altLang="ko-KR" sz="1200" dirty="0" err="1"/>
              <a:t>Simpolor</a:t>
            </a:r>
            <a:r>
              <a:rPr lang="en-US" altLang="ko-KR" sz="1200" dirty="0"/>
              <a:t>")} // </a:t>
            </a:r>
            <a:r>
              <a:rPr lang="ko-KR" altLang="en-US" sz="1200" dirty="0"/>
              <a:t>결과값 </a:t>
            </a:r>
            <a:r>
              <a:rPr lang="en-US" altLang="ko-KR" sz="1200" dirty="0"/>
              <a:t>: my name is </a:t>
            </a:r>
            <a:r>
              <a:rPr lang="en-US" altLang="ko-KR" sz="1200" dirty="0" err="1"/>
              <a:t>simpolor</a:t>
            </a:r>
            <a:r>
              <a:rPr lang="en-US" altLang="ko-KR" sz="1200" dirty="0"/>
              <a:t> </a:t>
            </a:r>
            <a:br>
              <a:rPr lang="en-US" altLang="ko-KR" sz="1200" dirty="0"/>
            </a:br>
            <a:r>
              <a:rPr lang="en-US" altLang="ko-KR" sz="1200" dirty="0"/>
              <a:t>	${</a:t>
            </a:r>
            <a:r>
              <a:rPr lang="en-US" altLang="ko-KR" sz="1200" dirty="0" err="1"/>
              <a:t>fn:toUpperCase</a:t>
            </a:r>
            <a:r>
              <a:rPr lang="en-US" altLang="ko-KR" sz="1200" dirty="0"/>
              <a:t>("My Name Is </a:t>
            </a:r>
            <a:r>
              <a:rPr lang="en-US" altLang="ko-KR" sz="1200" dirty="0" err="1"/>
              <a:t>Simpolor</a:t>
            </a:r>
            <a:r>
              <a:rPr lang="en-US" altLang="ko-KR" sz="1200" dirty="0"/>
              <a:t>")} // </a:t>
            </a:r>
            <a:r>
              <a:rPr lang="ko-KR" altLang="en-US" sz="1200" dirty="0"/>
              <a:t>결과값 </a:t>
            </a:r>
            <a:r>
              <a:rPr lang="en-US" altLang="ko-KR" sz="1200" dirty="0"/>
              <a:t>: MY NAME IS SIMPOLOR</a:t>
            </a:r>
          </a:p>
          <a:p>
            <a:endParaRPr lang="en-US" altLang="ko-KR" sz="1200" dirty="0"/>
          </a:p>
          <a:p>
            <a:r>
              <a:rPr lang="en-US" altLang="ko-KR" sz="1200" dirty="0"/>
              <a:t>** </a:t>
            </a:r>
            <a:r>
              <a:rPr lang="en-US" altLang="ko-KR" sz="1200" b="1" dirty="0" err="1"/>
              <a:t>fn:trim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=&gt; </a:t>
            </a:r>
            <a:r>
              <a:rPr lang="ko-KR" altLang="en-US" sz="1200" dirty="0"/>
              <a:t>문자열의 앞 뒤의 공백을 제거한 문자열을 리턴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=&gt; </a:t>
            </a:r>
            <a:r>
              <a:rPr lang="ko-KR" altLang="en-US" sz="1200" dirty="0"/>
              <a:t>사용 예제 </a:t>
            </a:r>
            <a:r>
              <a:rPr lang="en-US" altLang="ko-KR" sz="1200" dirty="0"/>
              <a:t>${</a:t>
            </a:r>
            <a:r>
              <a:rPr lang="en-US" altLang="ko-KR" sz="1200" dirty="0" err="1"/>
              <a:t>fn:trim</a:t>
            </a:r>
            <a:r>
              <a:rPr lang="en-US" altLang="ko-KR" sz="1200" dirty="0"/>
              <a:t>(" Hello World ")} // </a:t>
            </a:r>
            <a:r>
              <a:rPr lang="ko-KR" altLang="en-US" sz="1200" dirty="0"/>
              <a:t>결과값 </a:t>
            </a:r>
            <a:r>
              <a:rPr lang="en-US" altLang="ko-KR" sz="1200" dirty="0"/>
              <a:t>: Hello World</a:t>
            </a:r>
            <a:endParaRPr lang="en-US" altLang="ko-KR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99782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462744" cy="582594"/>
          </a:xfrm>
        </p:spPr>
        <p:txBody>
          <a:bodyPr>
            <a:normAutofit/>
          </a:bodyPr>
          <a:lstStyle/>
          <a:p>
            <a:r>
              <a:rPr lang="en-US" altLang="ko-KR" kern="100" dirty="0"/>
              <a:t>EL </a:t>
            </a:r>
            <a:r>
              <a:rPr lang="ko-KR" altLang="en-US" kern="100" dirty="0"/>
              <a:t>의 </a:t>
            </a:r>
            <a:r>
              <a:rPr lang="en-US" altLang="ko-KR" kern="100" dirty="0"/>
              <a:t>Function </a:t>
            </a:r>
            <a:r>
              <a:rPr lang="ko-KR" altLang="en-US" kern="100" dirty="0"/>
              <a:t>라이브러리 </a:t>
            </a:r>
            <a:r>
              <a:rPr lang="en-US" altLang="ko-KR" b="1" kern="100" dirty="0">
                <a:solidFill>
                  <a:srgbClr val="00CC66"/>
                </a:solidFill>
              </a:rPr>
              <a:t>{</a:t>
            </a:r>
            <a:r>
              <a:rPr lang="en-US" altLang="ko-KR" b="1" kern="100" dirty="0" err="1">
                <a:solidFill>
                  <a:srgbClr val="00CC66"/>
                </a:solidFill>
              </a:rPr>
              <a:t>fn</a:t>
            </a:r>
            <a:r>
              <a:rPr lang="en-US" altLang="ko-KR" b="1" kern="100" dirty="0">
                <a:solidFill>
                  <a:srgbClr val="00CC66"/>
                </a:solidFill>
              </a:rPr>
              <a:t>: </a:t>
            </a:r>
            <a:r>
              <a:rPr lang="en-US" altLang="ko-KR" kern="100" dirty="0"/>
              <a:t>…   </a:t>
            </a:r>
            <a:r>
              <a:rPr lang="ko-KR" altLang="en-US" dirty="0"/>
              <a:t>의 주요 함수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115328" y="1194601"/>
            <a:ext cx="889248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&lt;%@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taglib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uri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="http://java.sun.com/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jsp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jstl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/functions" prefix="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" %&gt;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${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fn:length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)}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${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fn:contains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'test')}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${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fn:containsIgnoreCase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'test')}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${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fn:startsWith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'First')}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${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fn:endsWith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'123')}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${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fn:escapeXml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('This &lt;a&gt;is apple.&lt;/a&gt;')} // This is apple.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${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fn:indexOf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"first")}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&lt;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c:set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var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= "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" value = "This is apple."/&gt;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&lt;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c:set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var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= "str1" value = "${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fn:split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' ')}" /&gt;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&lt;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c:set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var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= "str2" value = "${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fn:join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(str1, '-')}" /&gt; // This-is-apple.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${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fn:length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)}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${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fn:substring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start, end)} // end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이전까지 출력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${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fn:substringAfter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'is')}  // is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포함한 이후 문장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${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fn:substringBefore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'first')} // first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포함하지 않는 이전 문장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${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fn:toLowerCase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)}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${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fn:trim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)} //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앞뒤 공백제거</a:t>
            </a:r>
          </a:p>
        </p:txBody>
      </p:sp>
    </p:spTree>
    <p:extLst>
      <p:ext uri="{BB962C8B-B14F-4D97-AF65-F5344CB8AC3E}">
        <p14:creationId xmlns:p14="http://schemas.microsoft.com/office/powerpoint/2010/main" val="361412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21890"/>
            <a:ext cx="8643998" cy="582594"/>
          </a:xfrm>
        </p:spPr>
        <p:txBody>
          <a:bodyPr/>
          <a:lstStyle/>
          <a:p>
            <a:r>
              <a:rPr lang="en-US" altLang="ko-KR" dirty="0"/>
              <a:t>JSTL 1.2 </a:t>
            </a:r>
            <a:r>
              <a:rPr lang="ko-KR" altLang="en-US" dirty="0"/>
              <a:t>관련 </a:t>
            </a:r>
            <a:r>
              <a:rPr lang="en-US" altLang="ko-KR" dirty="0"/>
              <a:t>jar </a:t>
            </a:r>
            <a:r>
              <a:rPr lang="ko-KR" altLang="en-US" dirty="0"/>
              <a:t>파일 필요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000109"/>
            <a:ext cx="8784976" cy="2284875"/>
          </a:xfrm>
        </p:spPr>
        <p:txBody>
          <a:bodyPr/>
          <a:lstStyle/>
          <a:p>
            <a:r>
              <a:rPr lang="ko-KR" altLang="en-US" sz="2000" dirty="0"/>
              <a:t>아래 사이트에서 </a:t>
            </a:r>
            <a:r>
              <a:rPr lang="en-US" altLang="ko-KR" sz="2000" dirty="0"/>
              <a:t>jstl-1.2.jar </a:t>
            </a:r>
            <a:r>
              <a:rPr lang="ko-KR" altLang="en-US" sz="2000" dirty="0"/>
              <a:t>파일 다운로드</a:t>
            </a:r>
            <a:endParaRPr lang="en-US" altLang="ko-KR" sz="2000" dirty="0"/>
          </a:p>
          <a:p>
            <a:pPr lvl="1"/>
            <a:r>
              <a:rPr lang="en-US" sz="1800" dirty="0"/>
              <a:t>https://tomcat.apache.org/taglibs/standard/</a:t>
            </a:r>
          </a:p>
          <a:p>
            <a:pPr lvl="1"/>
            <a:r>
              <a:rPr lang="en-US" sz="1800" dirty="0"/>
              <a:t>http://tomcat.apache.org/download-taglibs.cgi</a:t>
            </a:r>
          </a:p>
          <a:p>
            <a:endParaRPr lang="en-US" altLang="ko-KR" dirty="0"/>
          </a:p>
          <a:p>
            <a:r>
              <a:rPr lang="en-US" altLang="ko-KR" sz="2000" dirty="0"/>
              <a:t>jstl-1.2.jar , standard.jar  </a:t>
            </a:r>
            <a:r>
              <a:rPr lang="ko-KR" altLang="en-US" sz="2000" dirty="0"/>
              <a:t>파일을 </a:t>
            </a:r>
            <a:r>
              <a:rPr lang="en-US" altLang="ko-KR" sz="2000" dirty="0"/>
              <a:t>WEB-INF/lib</a:t>
            </a:r>
            <a:r>
              <a:rPr lang="ko-KR" altLang="en-US" sz="2000" dirty="0"/>
              <a:t>에 복사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47" r="19692" b="11394"/>
          <a:stretch/>
        </p:blipFill>
        <p:spPr bwMode="auto">
          <a:xfrm>
            <a:off x="467544" y="3068960"/>
            <a:ext cx="8039289" cy="3498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JSTL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9379" y="848587"/>
            <a:ext cx="8892480" cy="512605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+mn-ea"/>
              </a:rPr>
              <a:t>JSP Standard Tag Library</a:t>
            </a:r>
            <a:br>
              <a:rPr lang="en-US" sz="1800" dirty="0">
                <a:solidFill>
                  <a:srgbClr val="0000FF"/>
                </a:solidFill>
                <a:latin typeface="+mn-ea"/>
              </a:rPr>
            </a:br>
            <a:r>
              <a:rPr lang="en-US" sz="18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sz="1800" dirty="0">
                <a:latin typeface="+mn-ea"/>
              </a:rPr>
              <a:t>- </a:t>
            </a:r>
            <a:r>
              <a:rPr lang="ko-KR" altLang="en-US" sz="1800" dirty="0">
                <a:latin typeface="+mn-ea"/>
              </a:rPr>
              <a:t>널리 사용되는 </a:t>
            </a:r>
            <a:r>
              <a:rPr lang="ko-KR" altLang="en-US" sz="1800" b="1" dirty="0" err="1">
                <a:solidFill>
                  <a:srgbClr val="0000FF"/>
                </a:solidFill>
                <a:latin typeface="+mn-ea"/>
              </a:rPr>
              <a:t>커스텀</a:t>
            </a:r>
            <a:r>
              <a:rPr lang="ko-KR" altLang="en-US" sz="1800" b="1" dirty="0">
                <a:solidFill>
                  <a:srgbClr val="0000FF"/>
                </a:solidFill>
                <a:latin typeface="+mn-ea"/>
              </a:rPr>
              <a:t> 태그</a:t>
            </a:r>
            <a:r>
              <a:rPr lang="ko-KR" altLang="en-US" sz="1800" dirty="0">
                <a:latin typeface="+mn-ea"/>
              </a:rPr>
              <a:t>를 표준으로 만든 태그 라이브러리</a:t>
            </a:r>
            <a:endParaRPr lang="en-US" altLang="ko-KR" sz="1800" dirty="0">
              <a:latin typeface="+mn-ea"/>
            </a:endParaRPr>
          </a:p>
          <a:p>
            <a:r>
              <a:rPr lang="ko-KR" altLang="en-US" sz="1800" dirty="0">
                <a:latin typeface="+mn-ea"/>
              </a:rPr>
              <a:t>장점 </a:t>
            </a:r>
            <a:r>
              <a:rPr lang="en-US" altLang="ko-KR" sz="1800" dirty="0">
                <a:latin typeface="+mn-ea"/>
              </a:rPr>
              <a:t>=&gt; </a:t>
            </a:r>
            <a:r>
              <a:rPr lang="ko-KR" altLang="en-US" sz="1800" dirty="0">
                <a:latin typeface="+mn-ea"/>
              </a:rPr>
              <a:t>간결하고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이해하기 쉬운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코드</a:t>
            </a:r>
            <a:endParaRPr lang="en-US" altLang="ko-KR" sz="1800" dirty="0">
              <a:latin typeface="+mn-ea"/>
            </a:endParaRPr>
          </a:p>
          <a:p>
            <a:r>
              <a:rPr lang="en-US" altLang="ko-KR" sz="1800" dirty="0">
                <a:latin typeface="+mn-ea"/>
              </a:rPr>
              <a:t>JSTL </a:t>
            </a:r>
            <a:r>
              <a:rPr lang="ko-KR" altLang="en-US" sz="1800" dirty="0">
                <a:latin typeface="+mn-ea"/>
              </a:rPr>
              <a:t>태그 종류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552539"/>
              </p:ext>
            </p:extLst>
          </p:nvPr>
        </p:nvGraphicFramePr>
        <p:xfrm>
          <a:off x="467545" y="2522536"/>
          <a:ext cx="8064895" cy="371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2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라이브러리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하위 기능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접두어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관련</a:t>
                      </a:r>
                      <a:r>
                        <a:rPr lang="en-US" sz="1600" kern="100"/>
                        <a:t>URI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5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solidFill>
                            <a:srgbClr val="FF0000"/>
                          </a:solidFill>
                        </a:rPr>
                        <a:t>코어</a:t>
                      </a:r>
                      <a:r>
                        <a:rPr lang="en-US" altLang="ko-KR" sz="1600" b="1" kern="100" dirty="0">
                          <a:solidFill>
                            <a:srgbClr val="FF0000"/>
                          </a:solidFill>
                        </a:rPr>
                        <a:t>(Core)</a:t>
                      </a:r>
                      <a:endParaRPr lang="ko-KR" sz="1600" b="1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 smtClean="0"/>
                        <a:t>변수</a:t>
                      </a:r>
                      <a:r>
                        <a:rPr lang="en-US" altLang="ko-KR" sz="1600" kern="100" dirty="0" smtClean="0"/>
                        <a:t> </a:t>
                      </a:r>
                      <a:r>
                        <a:rPr lang="ko-KR" sz="1600" kern="100" dirty="0" smtClean="0"/>
                        <a:t>지원</a:t>
                      </a:r>
                      <a:endParaRPr lang="ko-KR" sz="1600" kern="100" dirty="0"/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흐름 제어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URL </a:t>
                      </a:r>
                      <a:r>
                        <a:rPr lang="ko-KR" sz="1600" kern="100" dirty="0"/>
                        <a:t>처리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c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http://java.sun.com/jsp/jstl/core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25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XML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XML </a:t>
                      </a:r>
                      <a:r>
                        <a:rPr lang="ko-KR" sz="1600" kern="100"/>
                        <a:t>코어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흐름 제어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XML </a:t>
                      </a:r>
                      <a:r>
                        <a:rPr lang="ko-KR" sz="1600" kern="100"/>
                        <a:t>변환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x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http://java.sun.com/jsp/jstl/xml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725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solidFill>
                            <a:srgbClr val="FF0000"/>
                          </a:solidFill>
                        </a:rPr>
                        <a:t>국제화</a:t>
                      </a:r>
                      <a:r>
                        <a:rPr lang="en-US" altLang="ko-KR" sz="1600" b="1" kern="100" dirty="0">
                          <a:solidFill>
                            <a:srgbClr val="FF0000"/>
                          </a:solidFill>
                        </a:rPr>
                        <a:t/>
                      </a:r>
                      <a:br>
                        <a:rPr lang="en-US" altLang="ko-KR" sz="1600" b="1" kern="100" dirty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1600" b="1" kern="100" dirty="0">
                          <a:solidFill>
                            <a:srgbClr val="FF0000"/>
                          </a:solidFill>
                        </a:rPr>
                        <a:t>(Formatting)</a:t>
                      </a:r>
                      <a:endParaRPr lang="ko-KR" sz="1600" b="1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지역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메시지 형식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숫자 및 날짜 형식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 err="1"/>
                        <a:t>fmt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http://java.sun.com/jsp/jstl/fmt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데이터베이스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SQL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sql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http://java.sun.com/jsp/jstl/sql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solidFill>
                            <a:srgbClr val="0000FF"/>
                          </a:solidFill>
                        </a:rPr>
                        <a:t>EL</a:t>
                      </a:r>
                      <a:r>
                        <a:rPr lang="en-US" altLang="ko-KR" sz="1600" kern="100" baseline="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ko-KR" sz="1600" kern="100" dirty="0">
                          <a:solidFill>
                            <a:srgbClr val="0000FF"/>
                          </a:solidFill>
                        </a:rPr>
                        <a:t>함수</a:t>
                      </a:r>
                      <a:r>
                        <a:rPr lang="en-US" altLang="ko-KR" sz="1600" kern="100" dirty="0">
                          <a:solidFill>
                            <a:srgbClr val="0000FF"/>
                          </a:solidFill>
                        </a:rPr>
                        <a:t>(Function)</a:t>
                      </a:r>
                      <a:endParaRPr lang="ko-KR" sz="1600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solidFill>
                            <a:srgbClr val="0000FF"/>
                          </a:solidFill>
                        </a:rPr>
                        <a:t>콜렉션</a:t>
                      </a:r>
                      <a:r>
                        <a:rPr lang="ko-KR" sz="1600" kern="100" dirty="0">
                          <a:solidFill>
                            <a:srgbClr val="0000FF"/>
                          </a:solidFill>
                        </a:rPr>
                        <a:t> 처리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FF"/>
                          </a:solidFill>
                        </a:rPr>
                        <a:t>String </a:t>
                      </a:r>
                      <a:r>
                        <a:rPr lang="ko-KR" sz="1600" kern="100" dirty="0">
                          <a:solidFill>
                            <a:srgbClr val="0000FF"/>
                          </a:solidFill>
                        </a:rPr>
                        <a:t>처리</a:t>
                      </a:r>
                      <a:endParaRPr lang="ko-KR" sz="1600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 err="1"/>
                        <a:t>fn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http://java.sun.com/jsp/jstl/functions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코어 태그 라이브러리 </a:t>
            </a:r>
            <a:r>
              <a:rPr lang="ko-KR" altLang="en-US" dirty="0"/>
              <a:t>종류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302190"/>
              </p:ext>
            </p:extLst>
          </p:nvPr>
        </p:nvGraphicFramePr>
        <p:xfrm>
          <a:off x="428596" y="1000108"/>
          <a:ext cx="8215370" cy="5000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0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415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/>
                        <a:t>기능분류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태그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설명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156">
                <a:tc row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/>
                        <a:t>변수 지원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set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JSP</a:t>
                      </a:r>
                      <a:r>
                        <a:rPr lang="ko-KR" sz="1800" kern="100"/>
                        <a:t>에서 사용될 변수를 설정한다</a:t>
                      </a:r>
                      <a:r>
                        <a:rPr lang="en-US" sz="1800" kern="100"/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1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remove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설정한 변수를 제거한다</a:t>
                      </a:r>
                      <a:r>
                        <a:rPr lang="en-US" sz="1800" kern="100"/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313">
                <a:tc rowSpan="4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/>
                        <a:t>흐름 제어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if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조건에 따라 내부 코드를 수행한다</a:t>
                      </a:r>
                      <a:r>
                        <a:rPr lang="en-US" sz="1800" kern="100"/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1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choose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다중 조건을 처리할 때 사용된다</a:t>
                      </a:r>
                      <a:r>
                        <a:rPr lang="en-US" sz="1800" kern="100"/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3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 err="1"/>
                        <a:t>forEach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 err="1"/>
                        <a:t>콜렉션이나</a:t>
                      </a:r>
                      <a:r>
                        <a:rPr lang="en-US" sz="1800" kern="100" dirty="0"/>
                        <a:t> Map</a:t>
                      </a:r>
                      <a:r>
                        <a:rPr lang="ko-KR" sz="1800" kern="100" dirty="0"/>
                        <a:t>의 각 항목을 처리할 때 사용된다</a:t>
                      </a:r>
                      <a:r>
                        <a:rPr lang="en-US" sz="1800" kern="100" dirty="0"/>
                        <a:t>.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3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 err="1"/>
                        <a:t>forTokens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 err="1"/>
                        <a:t>구분자로</a:t>
                      </a:r>
                      <a:r>
                        <a:rPr lang="ko-KR" sz="1800" kern="100" dirty="0"/>
                        <a:t> 분리된 각각의 토큰을 처리할 때 사용된다</a:t>
                      </a:r>
                      <a:r>
                        <a:rPr lang="en-US" sz="1800" kern="100" dirty="0"/>
                        <a:t>.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8313">
                <a:tc row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URL </a:t>
                      </a:r>
                      <a:r>
                        <a:rPr lang="ko-KR" sz="1800" kern="100" dirty="0"/>
                        <a:t>처리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import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URL</a:t>
                      </a:r>
                      <a:r>
                        <a:rPr lang="ko-KR" sz="1800" kern="100"/>
                        <a:t>을 사용하여 다른 자원의 결과를 삽입한다</a:t>
                      </a:r>
                      <a:r>
                        <a:rPr lang="en-US" sz="1800" kern="100"/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1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redirect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/>
                        <a:t>지정한 경로로 </a:t>
                      </a:r>
                      <a:r>
                        <a:rPr lang="ko-KR" sz="1800" kern="100" dirty="0" err="1"/>
                        <a:t>리다이렉트</a:t>
                      </a:r>
                      <a:r>
                        <a:rPr lang="ko-KR" sz="1800" kern="100" dirty="0"/>
                        <a:t> 한다</a:t>
                      </a:r>
                      <a:r>
                        <a:rPr lang="en-US" sz="1800" kern="100" dirty="0"/>
                        <a:t>.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1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 err="1"/>
                        <a:t>url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URL</a:t>
                      </a:r>
                      <a:r>
                        <a:rPr lang="ko-KR" sz="1800" kern="100"/>
                        <a:t>을 재작성 한다</a:t>
                      </a:r>
                      <a:r>
                        <a:rPr lang="en-US" sz="1800" kern="100"/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156">
                <a:tc row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기타 태그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catch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예외 처리에 사용된다</a:t>
                      </a:r>
                      <a:r>
                        <a:rPr lang="en-US" sz="1800" kern="100"/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883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out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 err="1"/>
                        <a:t>JspWriter</a:t>
                      </a:r>
                      <a:r>
                        <a:rPr lang="ko-KR" sz="1800" kern="100" dirty="0"/>
                        <a:t>에 내용을 알맞게 처리한 후 출력한다</a:t>
                      </a:r>
                      <a:r>
                        <a:rPr lang="en-US" sz="1800" kern="100" dirty="0"/>
                        <a:t>.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지원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설정</a:t>
            </a:r>
            <a:endParaRPr lang="en-US" altLang="ko-KR" dirty="0"/>
          </a:p>
          <a:p>
            <a:pPr lvl="1"/>
            <a:r>
              <a:rPr lang="en-US" altLang="ko-KR" dirty="0"/>
              <a:t>EL </a:t>
            </a:r>
            <a:r>
              <a:rPr lang="ko-KR" altLang="en-US" dirty="0"/>
              <a:t>변수 값 설정 </a:t>
            </a:r>
            <a:r>
              <a:rPr lang="en-US" altLang="ko-KR" dirty="0"/>
              <a:t>(</a:t>
            </a:r>
            <a:r>
              <a:rPr lang="ko-KR" altLang="en-US" dirty="0"/>
              <a:t>생성 또는 변경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&lt;c:set </a:t>
            </a:r>
            <a:r>
              <a:rPr lang="en-US" altLang="ko-KR" dirty="0" err="1"/>
              <a:t>var</a:t>
            </a:r>
            <a:r>
              <a:rPr lang="en-US" altLang="ko-KR" dirty="0"/>
              <a:t>="</a:t>
            </a:r>
            <a:r>
              <a:rPr lang="ko-KR" altLang="en-US" dirty="0" err="1"/>
              <a:t>변수명</a:t>
            </a:r>
            <a:r>
              <a:rPr lang="en-US" altLang="ko-KR" dirty="0"/>
              <a:t>" value="</a:t>
            </a:r>
            <a:r>
              <a:rPr lang="ko-KR" altLang="en-US" dirty="0"/>
              <a:t>값</a:t>
            </a:r>
            <a:r>
              <a:rPr lang="en-US" altLang="ko-KR" dirty="0"/>
              <a:t>" [scope="</a:t>
            </a:r>
            <a:r>
              <a:rPr lang="ko-KR" altLang="en-US" dirty="0"/>
              <a:t>영역</a:t>
            </a:r>
            <a:r>
              <a:rPr lang="en-US" altLang="ko-KR" dirty="0"/>
              <a:t>"] /&gt;</a:t>
            </a:r>
          </a:p>
          <a:p>
            <a:pPr lvl="2"/>
            <a:r>
              <a:rPr lang="en-US" altLang="ko-KR" dirty="0"/>
              <a:t>&lt;c:set </a:t>
            </a:r>
            <a:r>
              <a:rPr lang="en-US" altLang="ko-KR" dirty="0" err="1"/>
              <a:t>var</a:t>
            </a:r>
            <a:r>
              <a:rPr lang="en-US" altLang="ko-KR" dirty="0"/>
              <a:t>="</a:t>
            </a:r>
            <a:r>
              <a:rPr lang="ko-KR" altLang="en-US" dirty="0" err="1"/>
              <a:t>변수명</a:t>
            </a:r>
            <a:r>
              <a:rPr lang="en-US" altLang="ko-KR" dirty="0"/>
              <a:t>" value="</a:t>
            </a:r>
            <a:r>
              <a:rPr lang="ko-KR" altLang="en-US" dirty="0"/>
              <a:t>값</a:t>
            </a:r>
            <a:r>
              <a:rPr lang="en-US" altLang="ko-KR" dirty="0"/>
              <a:t>" [scope="</a:t>
            </a:r>
            <a:r>
              <a:rPr lang="ko-KR" altLang="en-US" dirty="0"/>
              <a:t>영역</a:t>
            </a:r>
            <a:r>
              <a:rPr lang="en-US" altLang="ko-KR" dirty="0"/>
              <a:t>"]&gt;</a:t>
            </a:r>
            <a:r>
              <a:rPr lang="ko-KR" altLang="en-US" dirty="0"/>
              <a:t>값</a:t>
            </a:r>
            <a:r>
              <a:rPr lang="en-US" altLang="ko-KR" dirty="0"/>
              <a:t>&lt;/c:set&gt; </a:t>
            </a:r>
          </a:p>
          <a:p>
            <a:pPr lvl="1"/>
            <a:r>
              <a:rPr lang="ko-KR" altLang="en-US" dirty="0"/>
              <a:t>특정 </a:t>
            </a:r>
            <a:r>
              <a:rPr lang="en-US" altLang="ko-KR" dirty="0"/>
              <a:t>EL </a:t>
            </a:r>
            <a:r>
              <a:rPr lang="ko-KR" altLang="en-US" dirty="0"/>
              <a:t>변수의 </a:t>
            </a:r>
            <a:r>
              <a:rPr lang="ko-KR" altLang="en-US" dirty="0" err="1"/>
              <a:t>프로퍼티</a:t>
            </a:r>
            <a:r>
              <a:rPr lang="ko-KR" altLang="en-US" dirty="0"/>
              <a:t> 값 설정</a:t>
            </a:r>
            <a:endParaRPr lang="en-US" altLang="ko-KR" dirty="0"/>
          </a:p>
          <a:p>
            <a:pPr lvl="2"/>
            <a:r>
              <a:rPr lang="en-US" altLang="ko-KR" dirty="0"/>
              <a:t>&lt;c:set target="</a:t>
            </a:r>
            <a:r>
              <a:rPr lang="ko-KR" altLang="en-US" dirty="0"/>
              <a:t>대상</a:t>
            </a:r>
            <a:r>
              <a:rPr lang="en-US" altLang="ko-KR" dirty="0"/>
              <a:t>" property="</a:t>
            </a:r>
            <a:r>
              <a:rPr lang="ko-KR" altLang="en-US" dirty="0" err="1"/>
              <a:t>프로퍼티이름</a:t>
            </a:r>
            <a:r>
              <a:rPr lang="en-US" altLang="ko-KR" dirty="0"/>
              <a:t>" value="</a:t>
            </a:r>
            <a:r>
              <a:rPr lang="ko-KR" altLang="en-US" dirty="0"/>
              <a:t>값</a:t>
            </a:r>
            <a:r>
              <a:rPr lang="en-US" altLang="ko-KR" dirty="0"/>
              <a:t>" /&gt;</a:t>
            </a:r>
          </a:p>
          <a:p>
            <a:pPr lvl="2"/>
            <a:r>
              <a:rPr lang="en-US" altLang="ko-KR" dirty="0"/>
              <a:t>&lt;c:set target="</a:t>
            </a:r>
            <a:r>
              <a:rPr lang="ko-KR" altLang="en-US" dirty="0"/>
              <a:t>대상</a:t>
            </a:r>
            <a:r>
              <a:rPr lang="en-US" altLang="ko-KR" dirty="0"/>
              <a:t>" property="</a:t>
            </a:r>
            <a:r>
              <a:rPr lang="ko-KR" altLang="en-US" dirty="0" err="1"/>
              <a:t>프로퍼티이름</a:t>
            </a:r>
            <a:r>
              <a:rPr lang="en-US" altLang="ko-KR" dirty="0"/>
              <a:t>"&gt;</a:t>
            </a:r>
            <a:r>
              <a:rPr lang="ko-KR" altLang="en-US" dirty="0"/>
              <a:t>값</a:t>
            </a:r>
            <a:r>
              <a:rPr lang="en-US" altLang="ko-KR" dirty="0"/>
              <a:t>&lt;/c:set&gt;</a:t>
            </a:r>
          </a:p>
          <a:p>
            <a:r>
              <a:rPr lang="ko-KR" altLang="en-US" dirty="0"/>
              <a:t>변수 삭제</a:t>
            </a:r>
            <a:endParaRPr lang="en-US" altLang="ko-KR" dirty="0"/>
          </a:p>
          <a:p>
            <a:pPr lvl="1"/>
            <a:r>
              <a:rPr lang="en-US" dirty="0"/>
              <a:t>&lt;c:remove </a:t>
            </a:r>
            <a:r>
              <a:rPr lang="en-US" dirty="0" err="1"/>
              <a:t>var</a:t>
            </a:r>
            <a:r>
              <a:rPr lang="en-US" dirty="0"/>
              <a:t>="</a:t>
            </a:r>
            <a:r>
              <a:rPr lang="en-US" dirty="0" err="1"/>
              <a:t>varName</a:t>
            </a:r>
            <a:r>
              <a:rPr lang="en-US" dirty="0"/>
              <a:t>" [scope="</a:t>
            </a:r>
            <a:r>
              <a:rPr lang="ko-KR" altLang="en-US" dirty="0"/>
              <a:t>영역</a:t>
            </a:r>
            <a:r>
              <a:rPr lang="en-US" dirty="0"/>
              <a:t>"] /&gt;</a:t>
            </a:r>
          </a:p>
          <a:p>
            <a:pPr lvl="2"/>
            <a:r>
              <a:rPr lang="en-US" altLang="ko-KR" dirty="0"/>
              <a:t>scope </a:t>
            </a:r>
            <a:r>
              <a:rPr lang="ko-KR" altLang="en-US" dirty="0"/>
              <a:t>미지정시 모든 영역의 변수 삭제</a:t>
            </a:r>
            <a:endParaRPr lang="en-US" altLang="ko-K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흐름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- </a:t>
            </a:r>
            <a:r>
              <a:rPr lang="ko-KR" altLang="en-US" dirty="0"/>
              <a:t>조건이 </a:t>
            </a:r>
            <a:r>
              <a:rPr lang="en-US" altLang="ko-KR" dirty="0"/>
              <a:t>true</a:t>
            </a:r>
            <a:r>
              <a:rPr lang="ko-KR" altLang="en-US" dirty="0"/>
              <a:t>일 경우 몸체 내용 실행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choose - when - otherwise</a:t>
            </a:r>
          </a:p>
          <a:p>
            <a:pPr lvl="1"/>
            <a:r>
              <a:rPr lang="en-US" altLang="ko-KR" dirty="0" err="1"/>
              <a:t>swich</a:t>
            </a:r>
            <a:r>
              <a:rPr lang="en-US" altLang="ko-KR" dirty="0"/>
              <a:t> - case – default </a:t>
            </a:r>
            <a:r>
              <a:rPr lang="ko-KR" altLang="en-US" dirty="0"/>
              <a:t>와 동일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7224" y="1500174"/>
            <a:ext cx="206787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&lt;c:if test="</a:t>
            </a:r>
            <a:r>
              <a:rPr lang="ko-KR" altLang="en-US" dirty="0"/>
              <a:t>조건</a:t>
            </a:r>
            <a:r>
              <a:rPr lang="en-US" dirty="0"/>
              <a:t>"&gt;</a:t>
            </a:r>
            <a:endParaRPr lang="ko-KR" altLang="en-US" dirty="0"/>
          </a:p>
          <a:p>
            <a:r>
              <a:rPr lang="en-US" dirty="0"/>
              <a:t>...</a:t>
            </a:r>
            <a:endParaRPr lang="ko-KR" altLang="en-US" dirty="0"/>
          </a:p>
          <a:p>
            <a:r>
              <a:rPr lang="en-US" dirty="0"/>
              <a:t>&lt;/c:if&gt;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57224" y="3700067"/>
            <a:ext cx="6000776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&lt;c:choose&gt; </a:t>
            </a:r>
            <a:endParaRPr lang="ko-KR" altLang="en-US" sz="1600" dirty="0"/>
          </a:p>
          <a:p>
            <a:r>
              <a:rPr lang="en-US" sz="1600" dirty="0"/>
              <a:t>  &lt;c:when test="${</a:t>
            </a:r>
            <a:r>
              <a:rPr lang="en-US" sz="1600" dirty="0" err="1"/>
              <a:t>member.level</a:t>
            </a:r>
            <a:r>
              <a:rPr lang="en-US" sz="1600" dirty="0"/>
              <a:t> == 'trial'}" &gt; </a:t>
            </a:r>
            <a:endParaRPr lang="ko-KR" altLang="en-US" sz="1600" dirty="0"/>
          </a:p>
          <a:p>
            <a:r>
              <a:rPr lang="en-US" sz="1600" dirty="0"/>
              <a:t>    ... </a:t>
            </a:r>
            <a:endParaRPr lang="ko-KR" altLang="en-US" sz="1600" dirty="0"/>
          </a:p>
          <a:p>
            <a:r>
              <a:rPr lang="en-US" sz="1600" dirty="0"/>
              <a:t>  &lt;/c:when&gt; </a:t>
            </a:r>
            <a:endParaRPr lang="ko-KR" altLang="en-US" sz="1600" dirty="0"/>
          </a:p>
          <a:p>
            <a:r>
              <a:rPr lang="en-US" sz="1600" dirty="0"/>
              <a:t>  &lt;c:when test="${</a:t>
            </a:r>
            <a:r>
              <a:rPr lang="en-US" sz="1600" dirty="0" err="1"/>
              <a:t>member.level</a:t>
            </a:r>
            <a:r>
              <a:rPr lang="en-US" sz="1600" dirty="0"/>
              <a:t> == 'regular'}" &gt; </a:t>
            </a:r>
            <a:endParaRPr lang="ko-KR" altLang="en-US" sz="1600" dirty="0"/>
          </a:p>
          <a:p>
            <a:r>
              <a:rPr lang="en-US" sz="1600" dirty="0"/>
              <a:t>    ... </a:t>
            </a:r>
            <a:endParaRPr lang="ko-KR" altLang="en-US" sz="1600" dirty="0"/>
          </a:p>
          <a:p>
            <a:r>
              <a:rPr lang="en-US" sz="1600" dirty="0"/>
              <a:t>  &lt;/c:when&gt; </a:t>
            </a:r>
            <a:endParaRPr lang="ko-KR" altLang="en-US" sz="1600" dirty="0"/>
          </a:p>
          <a:p>
            <a:r>
              <a:rPr lang="en-US" sz="1600" dirty="0"/>
              <a:t>  &lt;c:otherwise&gt; </a:t>
            </a:r>
            <a:endParaRPr lang="ko-KR" altLang="en-US" sz="1600" dirty="0"/>
          </a:p>
          <a:p>
            <a:r>
              <a:rPr lang="en-US" sz="1600" dirty="0"/>
              <a:t>    ... </a:t>
            </a:r>
            <a:endParaRPr lang="ko-KR" altLang="en-US" sz="1600" dirty="0"/>
          </a:p>
          <a:p>
            <a:r>
              <a:rPr lang="en-US" sz="1600" dirty="0"/>
              <a:t>  &lt;/c:otherwise&gt; </a:t>
            </a:r>
            <a:endParaRPr lang="ko-KR" altLang="en-US" sz="1600" dirty="0"/>
          </a:p>
          <a:p>
            <a:r>
              <a:rPr lang="en-US" sz="1600" dirty="0"/>
              <a:t>&lt;/c:choose&gt; 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forEach</a:t>
            </a:r>
            <a:endParaRPr lang="en-US" altLang="ko-KR" dirty="0"/>
          </a:p>
          <a:p>
            <a:pPr lvl="1"/>
            <a:r>
              <a:rPr lang="ko-KR" altLang="en-US" dirty="0"/>
              <a:t>집합이나 </a:t>
            </a:r>
            <a:r>
              <a:rPr lang="ko-KR" altLang="en-US" dirty="0" err="1"/>
              <a:t>콜렉션</a:t>
            </a:r>
            <a:r>
              <a:rPr lang="ko-KR" altLang="en-US" dirty="0"/>
              <a:t> 데이터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특정 회수 반복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varStatus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00100" y="1785926"/>
            <a:ext cx="5143536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+mn-ea"/>
              </a:rPr>
              <a:t>&lt;c:forEach </a:t>
            </a:r>
            <a:r>
              <a:rPr lang="en-US" sz="1400" dirty="0" err="1">
                <a:latin typeface="+mn-ea"/>
              </a:rPr>
              <a:t>var</a:t>
            </a:r>
            <a:r>
              <a:rPr lang="en-US" sz="1400" dirty="0">
                <a:latin typeface="+mn-ea"/>
              </a:rPr>
              <a:t>="</a:t>
            </a:r>
            <a:r>
              <a:rPr lang="ko-KR" altLang="en-US" sz="1400" dirty="0">
                <a:latin typeface="+mn-ea"/>
              </a:rPr>
              <a:t>변수</a:t>
            </a:r>
            <a:r>
              <a:rPr lang="en-US" sz="1400" dirty="0">
                <a:latin typeface="+mn-ea"/>
              </a:rPr>
              <a:t>" items="</a:t>
            </a:r>
            <a:r>
              <a:rPr lang="ko-KR" altLang="en-US" sz="1400" dirty="0">
                <a:latin typeface="+mn-ea"/>
              </a:rPr>
              <a:t>아이템</a:t>
            </a:r>
            <a:r>
              <a:rPr lang="en-US" sz="1400" dirty="0">
                <a:latin typeface="+mn-ea"/>
              </a:rPr>
              <a:t>"&gt;</a:t>
            </a:r>
            <a:endParaRPr lang="ko-KR" altLang="en-US" sz="1400" dirty="0">
              <a:latin typeface="+mn-ea"/>
            </a:endParaRPr>
          </a:p>
          <a:p>
            <a:r>
              <a:rPr lang="en-US" sz="1400" dirty="0">
                <a:latin typeface="+mn-ea"/>
              </a:rPr>
              <a:t>  … ${</a:t>
            </a:r>
            <a:r>
              <a:rPr lang="ko-KR" altLang="en-US" sz="1400" dirty="0">
                <a:latin typeface="+mn-ea"/>
              </a:rPr>
              <a:t>변수사용</a:t>
            </a:r>
            <a:r>
              <a:rPr lang="en-US" sz="1400" dirty="0">
                <a:latin typeface="+mn-ea"/>
              </a:rPr>
              <a:t>} ...</a:t>
            </a:r>
            <a:endParaRPr lang="ko-KR" altLang="en-US" sz="1400" dirty="0">
              <a:latin typeface="+mn-ea"/>
            </a:endParaRPr>
          </a:p>
          <a:p>
            <a:r>
              <a:rPr lang="en-US" sz="1400" dirty="0">
                <a:latin typeface="+mn-ea"/>
              </a:rPr>
              <a:t>&lt;/c:forEach&gt;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00100" y="2904650"/>
            <a:ext cx="5143536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+mn-ea"/>
              </a:rPr>
              <a:t>&lt;c:forEach </a:t>
            </a:r>
            <a:r>
              <a:rPr lang="en-US" sz="1400" dirty="0" err="1">
                <a:latin typeface="+mn-ea"/>
              </a:rPr>
              <a:t>var</a:t>
            </a:r>
            <a:r>
              <a:rPr lang="en-US" sz="1400" dirty="0">
                <a:latin typeface="+mn-ea"/>
              </a:rPr>
              <a:t>="</a:t>
            </a:r>
            <a:r>
              <a:rPr lang="en-US" sz="1400" dirty="0" err="1">
                <a:latin typeface="+mn-ea"/>
              </a:rPr>
              <a:t>i</a:t>
            </a:r>
            <a:r>
              <a:rPr lang="en-US" sz="1400" dirty="0">
                <a:latin typeface="+mn-ea"/>
              </a:rPr>
              <a:t>" begin="1" end="10" [step="</a:t>
            </a:r>
            <a:r>
              <a:rPr lang="ko-KR" altLang="en-US" sz="1400" dirty="0">
                <a:latin typeface="+mn-ea"/>
              </a:rPr>
              <a:t>값</a:t>
            </a:r>
            <a:r>
              <a:rPr lang="en-US" sz="1400" dirty="0">
                <a:latin typeface="+mn-ea"/>
              </a:rPr>
              <a:t>"]&gt;</a:t>
            </a:r>
            <a:endParaRPr lang="ko-KR" altLang="en-US" sz="1400" dirty="0">
              <a:latin typeface="+mn-ea"/>
            </a:endParaRPr>
          </a:p>
          <a:p>
            <a:r>
              <a:rPr lang="en-US" sz="1400" dirty="0">
                <a:latin typeface="+mn-ea"/>
              </a:rPr>
              <a:t>  ${</a:t>
            </a:r>
            <a:r>
              <a:rPr lang="en-US" sz="1400" dirty="0" err="1">
                <a:latin typeface="+mn-ea"/>
              </a:rPr>
              <a:t>i</a:t>
            </a:r>
            <a:r>
              <a:rPr lang="en-US" sz="1400" dirty="0">
                <a:latin typeface="+mn-ea"/>
              </a:rPr>
              <a:t>} </a:t>
            </a:r>
            <a:r>
              <a:rPr lang="ko-KR" altLang="en-US" sz="1400" dirty="0">
                <a:latin typeface="+mn-ea"/>
              </a:rPr>
              <a:t>사용</a:t>
            </a:r>
          </a:p>
          <a:p>
            <a:r>
              <a:rPr lang="en-US" sz="1400" dirty="0">
                <a:latin typeface="+mn-ea"/>
              </a:rPr>
              <a:t>&lt;/c:forEach&gt;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00100" y="4000504"/>
            <a:ext cx="714380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+mn-ea"/>
              </a:rPr>
              <a:t>&lt;c:forEach </a:t>
            </a:r>
            <a:r>
              <a:rPr lang="en-US" sz="1400" dirty="0" err="1">
                <a:latin typeface="+mn-ea"/>
              </a:rPr>
              <a:t>var</a:t>
            </a:r>
            <a:r>
              <a:rPr lang="en-US" sz="1400" dirty="0">
                <a:latin typeface="+mn-ea"/>
              </a:rPr>
              <a:t>="item" items="&lt;%= </a:t>
            </a:r>
            <a:r>
              <a:rPr lang="en-US" sz="1400" dirty="0" err="1">
                <a:latin typeface="+mn-ea"/>
              </a:rPr>
              <a:t>someItemList</a:t>
            </a:r>
            <a:r>
              <a:rPr lang="en-US" sz="1400" dirty="0">
                <a:latin typeface="+mn-ea"/>
              </a:rPr>
              <a:t> %&gt;" </a:t>
            </a:r>
            <a:r>
              <a:rPr lang="en-US" sz="1400" b="1" dirty="0" err="1">
                <a:latin typeface="+mn-ea"/>
              </a:rPr>
              <a:t>varStatus</a:t>
            </a:r>
            <a:r>
              <a:rPr lang="en-US" sz="1400" b="1" dirty="0">
                <a:latin typeface="+mn-ea"/>
              </a:rPr>
              <a:t>="status"</a:t>
            </a:r>
            <a:r>
              <a:rPr lang="en-US" sz="1400" dirty="0">
                <a:latin typeface="+mn-ea"/>
              </a:rPr>
              <a:t>&gt;</a:t>
            </a:r>
            <a:endParaRPr lang="ko-KR" altLang="en-US" sz="1400" dirty="0">
              <a:latin typeface="+mn-ea"/>
            </a:endParaRPr>
          </a:p>
          <a:p>
            <a:r>
              <a:rPr lang="en-US" sz="1400" dirty="0">
                <a:latin typeface="+mn-ea"/>
              </a:rPr>
              <a:t>${</a:t>
            </a:r>
            <a:r>
              <a:rPr lang="en-US" sz="1400" b="1" dirty="0" err="1">
                <a:latin typeface="+mn-ea"/>
              </a:rPr>
              <a:t>status.index</a:t>
            </a:r>
            <a:r>
              <a:rPr lang="en-US" sz="1400" dirty="0">
                <a:latin typeface="+mn-ea"/>
              </a:rPr>
              <a:t> + 1} </a:t>
            </a:r>
            <a:r>
              <a:rPr lang="ko-KR" altLang="en-US" sz="1400" dirty="0">
                <a:latin typeface="+mn-ea"/>
              </a:rPr>
              <a:t>번째 항목</a:t>
            </a:r>
            <a:r>
              <a:rPr lang="en-US" sz="1400" dirty="0">
                <a:latin typeface="+mn-ea"/>
              </a:rPr>
              <a:t> : ${item.name}</a:t>
            </a:r>
            <a:endParaRPr lang="ko-KR" altLang="en-US" sz="1400" dirty="0">
              <a:latin typeface="+mn-ea"/>
            </a:endParaRPr>
          </a:p>
          <a:p>
            <a:r>
              <a:rPr lang="en-US" sz="1400" dirty="0">
                <a:latin typeface="+mn-ea"/>
              </a:rPr>
              <a:t>&lt;/c:forEach&gt;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0100" y="4857760"/>
            <a:ext cx="650085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latin typeface="+mn-ea"/>
              </a:rPr>
              <a:t>index - </a:t>
            </a:r>
            <a:r>
              <a:rPr lang="ko-KR" altLang="en-US" sz="1400" dirty="0">
                <a:latin typeface="+mn-ea"/>
              </a:rPr>
              <a:t>루프 실행에서 현재 인덱스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sz="1400" dirty="0">
                <a:latin typeface="+mn-ea"/>
              </a:rPr>
              <a:t>count - </a:t>
            </a:r>
            <a:r>
              <a:rPr lang="ko-KR" altLang="en-US" sz="1400" dirty="0">
                <a:latin typeface="+mn-ea"/>
              </a:rPr>
              <a:t>루프 실행 회수</a:t>
            </a:r>
          </a:p>
          <a:p>
            <a:pPr lvl="0"/>
            <a:r>
              <a:rPr lang="en-US" sz="1400" b="1" dirty="0">
                <a:solidFill>
                  <a:srgbClr val="0000FF"/>
                </a:solidFill>
                <a:latin typeface="+mn-ea"/>
              </a:rPr>
              <a:t>begin - begin </a:t>
            </a:r>
            <a:r>
              <a:rPr lang="ko-KR" altLang="en-US" sz="1400" b="1" dirty="0">
                <a:solidFill>
                  <a:srgbClr val="0000FF"/>
                </a:solidFill>
                <a:latin typeface="+mn-ea"/>
              </a:rPr>
              <a:t>속성 값</a:t>
            </a:r>
            <a:r>
              <a:rPr lang="en-US" altLang="ko-KR" sz="1400" b="1" dirty="0">
                <a:solidFill>
                  <a:srgbClr val="0000FF"/>
                </a:solidFill>
                <a:latin typeface="+mn-ea"/>
              </a:rPr>
              <a:t>, </a:t>
            </a:r>
            <a:r>
              <a:rPr lang="en-US" sz="1400" b="1" dirty="0">
                <a:solidFill>
                  <a:srgbClr val="0000FF"/>
                </a:solidFill>
                <a:latin typeface="+mn-ea"/>
              </a:rPr>
              <a:t>end - end </a:t>
            </a:r>
            <a:r>
              <a:rPr lang="ko-KR" altLang="en-US" sz="1400" b="1" dirty="0">
                <a:solidFill>
                  <a:srgbClr val="0000FF"/>
                </a:solidFill>
                <a:latin typeface="+mn-ea"/>
              </a:rPr>
              <a:t>속성 값</a:t>
            </a:r>
            <a:r>
              <a:rPr lang="en-US" altLang="ko-KR" sz="1400" b="1" dirty="0">
                <a:solidFill>
                  <a:srgbClr val="0000FF"/>
                </a:solidFill>
                <a:latin typeface="+mn-ea"/>
              </a:rPr>
              <a:t>, </a:t>
            </a:r>
            <a:r>
              <a:rPr lang="en-US" sz="1400" b="1" dirty="0">
                <a:solidFill>
                  <a:srgbClr val="0000FF"/>
                </a:solidFill>
                <a:latin typeface="+mn-ea"/>
              </a:rPr>
              <a:t>step - step </a:t>
            </a:r>
            <a:r>
              <a:rPr lang="ko-KR" altLang="en-US" sz="1400" b="1" dirty="0">
                <a:solidFill>
                  <a:srgbClr val="0000FF"/>
                </a:solidFill>
                <a:latin typeface="+mn-ea"/>
              </a:rPr>
              <a:t>속성 값</a:t>
            </a:r>
          </a:p>
          <a:p>
            <a:pPr lvl="0"/>
            <a:r>
              <a:rPr lang="en-US" sz="1400" dirty="0">
                <a:latin typeface="+mn-ea"/>
              </a:rPr>
              <a:t>first - </a:t>
            </a:r>
            <a:r>
              <a:rPr lang="ko-KR" altLang="en-US" sz="1400" dirty="0">
                <a:latin typeface="+mn-ea"/>
              </a:rPr>
              <a:t>현재 실행이 첫 번째 실행인 경우</a:t>
            </a:r>
            <a:r>
              <a:rPr lang="en-US" sz="1400" dirty="0">
                <a:latin typeface="+mn-ea"/>
              </a:rPr>
              <a:t> true</a:t>
            </a:r>
            <a:endParaRPr lang="ko-KR" altLang="en-US" sz="1400" dirty="0">
              <a:latin typeface="+mn-ea"/>
            </a:endParaRPr>
          </a:p>
          <a:p>
            <a:pPr lvl="0"/>
            <a:r>
              <a:rPr lang="en-US" sz="1400" dirty="0">
                <a:latin typeface="+mn-ea"/>
              </a:rPr>
              <a:t>last - </a:t>
            </a:r>
            <a:r>
              <a:rPr lang="ko-KR" altLang="en-US" sz="1400" dirty="0">
                <a:latin typeface="+mn-ea"/>
              </a:rPr>
              <a:t>현재 실행이 루프의 마지막 실행인 경우</a:t>
            </a:r>
            <a:r>
              <a:rPr lang="en-US" sz="1400" dirty="0">
                <a:latin typeface="+mn-ea"/>
              </a:rPr>
              <a:t> true</a:t>
            </a:r>
            <a:endParaRPr lang="ko-KR" altLang="en-US" sz="1400" dirty="0">
              <a:latin typeface="+mn-ea"/>
            </a:endParaRPr>
          </a:p>
          <a:p>
            <a:r>
              <a:rPr lang="en-US" sz="1400" dirty="0">
                <a:latin typeface="+mn-ea"/>
              </a:rPr>
              <a:t>current - </a:t>
            </a:r>
            <a:r>
              <a:rPr lang="ko-KR" altLang="en-US" sz="1400" dirty="0" err="1">
                <a:latin typeface="+mn-ea"/>
              </a:rPr>
              <a:t>콜렉션</a:t>
            </a:r>
            <a:r>
              <a:rPr lang="ko-KR" altLang="en-US" sz="1400" dirty="0">
                <a:latin typeface="+mn-ea"/>
              </a:rPr>
              <a:t> 중 현재 루프에서 사용할 객체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URL </a:t>
            </a:r>
            <a:r>
              <a:rPr lang="ko-KR" altLang="en-US" dirty="0"/>
              <a:t>관련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import - </a:t>
            </a:r>
            <a:r>
              <a:rPr lang="ko-KR" altLang="en-US" dirty="0"/>
              <a:t>외부</a:t>
            </a:r>
            <a:r>
              <a:rPr lang="en-US" altLang="ko-KR" dirty="0"/>
              <a:t>/</a:t>
            </a:r>
            <a:r>
              <a:rPr lang="ko-KR" altLang="en-US" dirty="0"/>
              <a:t>내부 페이지를 현재 위치에 삽입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상대 </a:t>
            </a:r>
            <a:r>
              <a:rPr lang="en-US" altLang="ko-KR" dirty="0"/>
              <a:t>URL import </a:t>
            </a:r>
            <a:r>
              <a:rPr lang="ko-KR" altLang="en-US" dirty="0"/>
              <a:t>시 </a:t>
            </a:r>
            <a:r>
              <a:rPr lang="en-US" altLang="ko-KR" dirty="0"/>
              <a:t>&lt;</a:t>
            </a:r>
            <a:r>
              <a:rPr lang="en-US" altLang="ko-KR" dirty="0" err="1"/>
              <a:t>jsp:include</a:t>
            </a:r>
            <a:r>
              <a:rPr lang="en-US" altLang="ko-KR" dirty="0"/>
              <a:t>&gt;</a:t>
            </a:r>
            <a:r>
              <a:rPr lang="ko-KR" altLang="en-US" dirty="0"/>
              <a:t>와 동일하게 동작</a:t>
            </a:r>
            <a:endParaRPr lang="en-US" altLang="ko-KR" dirty="0"/>
          </a:p>
          <a:p>
            <a:r>
              <a:rPr lang="en-US" altLang="ko-KR" dirty="0" err="1"/>
              <a:t>url</a:t>
            </a:r>
            <a:r>
              <a:rPr lang="en-US" altLang="ko-KR" dirty="0"/>
              <a:t> - </a:t>
            </a:r>
            <a:r>
              <a:rPr lang="ko-KR" altLang="en-US" dirty="0"/>
              <a:t>절대 </a:t>
            </a:r>
            <a:r>
              <a:rPr lang="en-US" altLang="ko-KR" dirty="0"/>
              <a:t>URL</a:t>
            </a:r>
            <a:r>
              <a:rPr lang="ko-KR" altLang="en-US" dirty="0"/>
              <a:t>과 상대 </a:t>
            </a:r>
            <a:r>
              <a:rPr lang="en-US" altLang="ko-KR" dirty="0"/>
              <a:t>URL</a:t>
            </a:r>
            <a:r>
              <a:rPr lang="ko-KR" altLang="en-US" dirty="0"/>
              <a:t>을 알맞게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웹 </a:t>
            </a:r>
            <a:r>
              <a:rPr lang="ko-KR" altLang="en-US" dirty="0" err="1"/>
              <a:t>컨텍스트</a:t>
            </a:r>
            <a:r>
              <a:rPr lang="ko-KR" altLang="en-US" dirty="0"/>
              <a:t> 내에서 절대 경로 사용시 </a:t>
            </a:r>
            <a:r>
              <a:rPr lang="ko-KR" altLang="en-US" dirty="0" err="1"/>
              <a:t>컨텍스트</a:t>
            </a:r>
            <a:r>
              <a:rPr lang="ko-KR" altLang="en-US" dirty="0"/>
              <a:t> 경로 자동 추가</a:t>
            </a:r>
            <a:endParaRPr lang="en-US" altLang="ko-KR" dirty="0"/>
          </a:p>
          <a:p>
            <a:r>
              <a:rPr lang="en-US" altLang="ko-KR" dirty="0"/>
              <a:t>redirect - </a:t>
            </a:r>
            <a:r>
              <a:rPr lang="ko-KR" altLang="en-US" dirty="0"/>
              <a:t>지정한 페이지로 </a:t>
            </a:r>
            <a:r>
              <a:rPr lang="ko-KR" altLang="en-US" dirty="0" err="1"/>
              <a:t>리다이렉트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28662" y="1500174"/>
            <a:ext cx="7643866" cy="11079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&lt;c:import 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="URL" [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="</a:t>
            </a:r>
            <a:r>
              <a:rPr lang="ko-KR" altLang="en-US" sz="1600" dirty="0" err="1"/>
              <a:t>변수명</a:t>
            </a:r>
            <a:r>
              <a:rPr lang="en-US" altLang="ko-KR" sz="1600" dirty="0"/>
              <a:t>"] [scope="</a:t>
            </a:r>
            <a:r>
              <a:rPr lang="ko-KR" altLang="en-US" sz="1600" dirty="0"/>
              <a:t>영역</a:t>
            </a:r>
            <a:r>
              <a:rPr lang="en-US" altLang="ko-KR" sz="1600" dirty="0"/>
              <a:t>"] [</a:t>
            </a:r>
            <a:r>
              <a:rPr lang="en-US" altLang="ko-KR" sz="1600" dirty="0" err="1"/>
              <a:t>charEncoding</a:t>
            </a:r>
            <a:r>
              <a:rPr lang="en-US" altLang="ko-KR" sz="1600" dirty="0"/>
              <a:t>="</a:t>
            </a:r>
            <a:r>
              <a:rPr lang="ko-KR" altLang="en-US" sz="1600" dirty="0" err="1"/>
              <a:t>캐릭터셋</a:t>
            </a:r>
            <a:r>
              <a:rPr lang="en-US" altLang="ko-KR" sz="1600" dirty="0"/>
              <a:t>"]&gt;</a:t>
            </a:r>
          </a:p>
          <a:p>
            <a:r>
              <a:rPr lang="en-US" altLang="ko-KR" sz="1600" dirty="0"/>
              <a:t>    &lt;c:param name="</a:t>
            </a:r>
            <a:r>
              <a:rPr lang="ko-KR" altLang="en-US" sz="1600" dirty="0" err="1"/>
              <a:t>파라미터이름</a:t>
            </a:r>
            <a:r>
              <a:rPr lang="en-US" altLang="ko-KR" sz="1600" dirty="0"/>
              <a:t>" value="</a:t>
            </a:r>
            <a:r>
              <a:rPr lang="ko-KR" altLang="en-US" sz="1600" dirty="0"/>
              <a:t>값</a:t>
            </a:r>
            <a:r>
              <a:rPr lang="en-US" altLang="ko-KR" sz="1600" dirty="0"/>
              <a:t>" /&gt;</a:t>
            </a:r>
          </a:p>
          <a:p>
            <a:r>
              <a:rPr lang="en-US" altLang="ko-KR" sz="1600" dirty="0"/>
              <a:t>    ...</a:t>
            </a:r>
          </a:p>
          <a:p>
            <a:r>
              <a:rPr lang="en-US" altLang="ko-KR" sz="1600" dirty="0"/>
              <a:t>&lt;/c:import&gt;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928662" y="3571876"/>
            <a:ext cx="7643866" cy="8617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+mn-ea"/>
              </a:rPr>
              <a:t>&lt;c:url value="URL" [</a:t>
            </a:r>
            <a:r>
              <a:rPr lang="en-US" sz="1600" dirty="0" err="1">
                <a:latin typeface="+mn-ea"/>
              </a:rPr>
              <a:t>var</a:t>
            </a:r>
            <a:r>
              <a:rPr lang="en-US" sz="1600" dirty="0">
                <a:latin typeface="+mn-ea"/>
              </a:rPr>
              <a:t>="</a:t>
            </a:r>
            <a:r>
              <a:rPr lang="en-US" sz="1600" dirty="0" err="1">
                <a:latin typeface="+mn-ea"/>
              </a:rPr>
              <a:t>varName</a:t>
            </a:r>
            <a:r>
              <a:rPr lang="en-US" sz="1600" dirty="0">
                <a:latin typeface="+mn-ea"/>
              </a:rPr>
              <a:t>"] [scope="</a:t>
            </a:r>
            <a:r>
              <a:rPr lang="ko-KR" altLang="en-US" sz="1600" dirty="0">
                <a:latin typeface="+mn-ea"/>
              </a:rPr>
              <a:t>영역</a:t>
            </a:r>
            <a:r>
              <a:rPr lang="en-US" sz="1600" dirty="0">
                <a:latin typeface="+mn-ea"/>
              </a:rPr>
              <a:t>"]&gt;</a:t>
            </a:r>
            <a:endParaRPr lang="ko-KR" altLang="en-US" sz="1600" dirty="0">
              <a:latin typeface="+mn-ea"/>
            </a:endParaRPr>
          </a:p>
          <a:p>
            <a:r>
              <a:rPr lang="en-US" sz="1600" dirty="0">
                <a:latin typeface="+mn-ea"/>
              </a:rPr>
              <a:t>    &lt;c:param name="</a:t>
            </a:r>
            <a:r>
              <a:rPr lang="ko-KR" altLang="en-US" sz="1600" dirty="0">
                <a:latin typeface="+mn-ea"/>
              </a:rPr>
              <a:t>이름</a:t>
            </a:r>
            <a:r>
              <a:rPr lang="en-US" sz="1600" dirty="0">
                <a:latin typeface="+mn-ea"/>
              </a:rPr>
              <a:t>" value="</a:t>
            </a:r>
            <a:r>
              <a:rPr lang="ko-KR" altLang="en-US" sz="1600" dirty="0">
                <a:latin typeface="+mn-ea"/>
              </a:rPr>
              <a:t>값</a:t>
            </a:r>
            <a:r>
              <a:rPr lang="en-US" sz="1600" dirty="0">
                <a:latin typeface="+mn-ea"/>
              </a:rPr>
              <a:t>" /&gt;</a:t>
            </a:r>
            <a:endParaRPr lang="ko-KR" altLang="en-US" sz="1600" dirty="0">
              <a:latin typeface="+mn-ea"/>
            </a:endParaRPr>
          </a:p>
          <a:p>
            <a:r>
              <a:rPr lang="en-US" sz="1600" dirty="0">
                <a:latin typeface="+mn-ea"/>
              </a:rPr>
              <a:t>&lt;/c:url&gt;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8662" y="5424746"/>
            <a:ext cx="7643866" cy="8617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+mn-ea"/>
              </a:rPr>
              <a:t>&lt;c:redirect </a:t>
            </a:r>
            <a:r>
              <a:rPr lang="en-US" altLang="ko-KR" sz="1600" dirty="0" err="1">
                <a:latin typeface="+mn-ea"/>
              </a:rPr>
              <a:t>url</a:t>
            </a:r>
            <a:r>
              <a:rPr lang="en-US" altLang="ko-KR" sz="1600" dirty="0">
                <a:latin typeface="+mn-ea"/>
              </a:rPr>
              <a:t>="URL" [context="</a:t>
            </a:r>
            <a:r>
              <a:rPr lang="ko-KR" altLang="en-US" sz="1600" dirty="0" err="1">
                <a:latin typeface="+mn-ea"/>
              </a:rPr>
              <a:t>콘텍스트경로</a:t>
            </a:r>
            <a:r>
              <a:rPr lang="en-US" altLang="ko-KR" sz="1600" dirty="0">
                <a:latin typeface="+mn-ea"/>
              </a:rPr>
              <a:t>"]&gt;</a:t>
            </a:r>
          </a:p>
          <a:p>
            <a:r>
              <a:rPr lang="en-US" altLang="ko-KR" sz="1600" dirty="0">
                <a:latin typeface="+mn-ea"/>
              </a:rPr>
              <a:t>    &lt;c:param name="</a:t>
            </a:r>
            <a:r>
              <a:rPr lang="ko-KR" altLang="en-US" sz="1600" dirty="0">
                <a:latin typeface="+mn-ea"/>
              </a:rPr>
              <a:t>이름</a:t>
            </a:r>
            <a:r>
              <a:rPr lang="en-US" altLang="ko-KR" sz="1600" dirty="0">
                <a:latin typeface="+mn-ea"/>
              </a:rPr>
              <a:t>" value="</a:t>
            </a:r>
            <a:r>
              <a:rPr lang="ko-KR" altLang="en-US" sz="1600" dirty="0">
                <a:latin typeface="+mn-ea"/>
              </a:rPr>
              <a:t>값</a:t>
            </a:r>
            <a:r>
              <a:rPr lang="en-US" altLang="ko-KR" sz="1600" dirty="0">
                <a:latin typeface="+mn-ea"/>
              </a:rPr>
              <a:t>" /&gt;</a:t>
            </a:r>
          </a:p>
          <a:p>
            <a:r>
              <a:rPr lang="en-US" altLang="ko-KR" sz="1600" dirty="0">
                <a:latin typeface="+mn-ea"/>
              </a:rPr>
              <a:t>&lt;/c:redirect&gt;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4419</TotalTime>
  <Words>1855</Words>
  <Application>Microsoft Office PowerPoint</Application>
  <PresentationFormat>화면 슬라이드 쇼(4:3)</PresentationFormat>
  <Paragraphs>421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굴림</vt:lpstr>
      <vt:lpstr>맑은 고딕</vt:lpstr>
      <vt:lpstr>Arial</vt:lpstr>
      <vt:lpstr>Broadway</vt:lpstr>
      <vt:lpstr>Times New Roman</vt:lpstr>
      <vt:lpstr>Office 테마</vt:lpstr>
      <vt:lpstr>J S T L =&gt; 교재 339P</vt:lpstr>
      <vt:lpstr>TOC</vt:lpstr>
      <vt:lpstr>JSTL 1.2 관련 jar 파일 필요</vt:lpstr>
      <vt:lpstr>JSTL</vt:lpstr>
      <vt:lpstr>코어 태그 라이브러리 종류</vt:lpstr>
      <vt:lpstr>변수 지원 태그</vt:lpstr>
      <vt:lpstr>흐름 제어</vt:lpstr>
      <vt:lpstr>반복 처리</vt:lpstr>
      <vt:lpstr>URL 관련 태그</vt:lpstr>
      <vt:lpstr>기타 코어 태그</vt:lpstr>
      <vt:lpstr>국제화 태그</vt:lpstr>
      <vt:lpstr>로케일 지정 및 요청 파라미터 인코딩 지정</vt:lpstr>
      <vt:lpstr>&lt;fmt:message&gt; 태그</vt:lpstr>
      <vt:lpstr>formatNumber 태그</vt:lpstr>
      <vt:lpstr>parseNumber 태그</vt:lpstr>
      <vt:lpstr>formatDate 태그</vt:lpstr>
      <vt:lpstr>timeZone과 setTimeZone</vt:lpstr>
      <vt:lpstr>web.xml, 국제화 태그 콘텍스트 속성</vt:lpstr>
      <vt:lpstr>EL 의 Function 라이브러리 {fn: …   의 주요 함수</vt:lpstr>
      <vt:lpstr>EL 의 Function 라이브러리 {fn: …   의 주요 함수</vt:lpstr>
      <vt:lpstr>EL 의 Function 라이브러리 {fn: …   의 주요 함수</vt:lpstr>
      <vt:lpstr>EL 의 Function 라이브러리 {fn: …   의 주요 함수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user</cp:lastModifiedBy>
  <cp:revision>63</cp:revision>
  <dcterms:created xsi:type="dcterms:W3CDTF">2006-10-05T04:04:58Z</dcterms:created>
  <dcterms:modified xsi:type="dcterms:W3CDTF">2023-10-13T00:36:49Z</dcterms:modified>
</cp:coreProperties>
</file>