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3" autoAdjust="0"/>
    <p:restoredTop sz="98476" autoAdjust="0"/>
  </p:normalViewPr>
  <p:slideViewPr>
    <p:cSldViewPr>
      <p:cViewPr varScale="1">
        <p:scale>
          <a:sx n="85" d="100"/>
          <a:sy n="85" d="100"/>
        </p:scale>
        <p:origin x="9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/>
          <a:lstStyle/>
          <a:p>
            <a:pPr algn="ctr"/>
            <a:r>
              <a:rPr lang="ko-KR" altLang="en-US" dirty="0"/>
              <a:t>클라이언트와의 대화</a:t>
            </a:r>
            <a:r>
              <a:rPr lang="en-US" dirty="0"/>
              <a:t> : </a:t>
            </a:r>
            <a:r>
              <a:rPr lang="ko-KR" altLang="en-US" dirty="0"/>
              <a:t>쿠키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200" b="1" dirty="0">
                <a:solidFill>
                  <a:srgbClr val="2795C7"/>
                </a:solidFill>
              </a:rPr>
              <a:t>=&gt; </a:t>
            </a:r>
            <a:r>
              <a:rPr lang="ko-KR" altLang="en-US" sz="3200" b="1" dirty="0">
                <a:solidFill>
                  <a:srgbClr val="2795C7"/>
                </a:solidFill>
              </a:rPr>
              <a:t>교재 </a:t>
            </a:r>
            <a:r>
              <a:rPr lang="en-US" altLang="ko-KR" sz="3200" b="1" dirty="0">
                <a:solidFill>
                  <a:srgbClr val="2795C7"/>
                </a:solidFill>
              </a:rPr>
              <a:t>205p</a:t>
            </a:r>
            <a:endParaRPr lang="ko-KR" altLang="en-US" sz="3200" b="1" dirty="0">
              <a:solidFill>
                <a:srgbClr val="2795C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값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존재하는 지 확인 후</a:t>
            </a:r>
            <a:r>
              <a:rPr lang="en-US" altLang="ko-KR" dirty="0"/>
              <a:t>, </a:t>
            </a:r>
            <a:r>
              <a:rPr lang="ko-KR" altLang="en-US" dirty="0"/>
              <a:t>쿠키 값 새로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1582341"/>
            <a:ext cx="678661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ea"/>
              </a:rPr>
              <a:t>Cookie[] cookies = </a:t>
            </a:r>
            <a:r>
              <a:rPr lang="en-US" dirty="0" err="1">
                <a:latin typeface="+mn-ea"/>
              </a:rPr>
              <a:t>request.getCookies</a:t>
            </a:r>
            <a:r>
              <a:rPr lang="en-US" dirty="0">
                <a:latin typeface="+mn-ea"/>
              </a:rPr>
              <a:t>();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if (cookies != null &amp;&amp; </a:t>
            </a:r>
            <a:r>
              <a:rPr lang="en-US" dirty="0" err="1">
                <a:latin typeface="+mn-ea"/>
              </a:rPr>
              <a:t>cookies.length</a:t>
            </a:r>
            <a:r>
              <a:rPr lang="en-US" dirty="0">
                <a:latin typeface="+mn-ea"/>
              </a:rPr>
              <a:t> &gt; 0) {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    for (</a:t>
            </a:r>
            <a:r>
              <a:rPr lang="en-US" dirty="0" err="1">
                <a:latin typeface="+mn-ea"/>
              </a:rPr>
              <a:t>int</a:t>
            </a:r>
            <a:r>
              <a:rPr 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i</a:t>
            </a:r>
            <a:r>
              <a:rPr lang="en-US" dirty="0">
                <a:latin typeface="+mn-ea"/>
              </a:rPr>
              <a:t> = 0 ; </a:t>
            </a:r>
            <a:r>
              <a:rPr lang="en-US" dirty="0" err="1">
                <a:latin typeface="+mn-ea"/>
              </a:rPr>
              <a:t>i</a:t>
            </a:r>
            <a:r>
              <a:rPr lang="en-US" dirty="0">
                <a:latin typeface="+mn-ea"/>
              </a:rPr>
              <a:t> &lt; </a:t>
            </a:r>
            <a:r>
              <a:rPr lang="en-US" dirty="0" err="1">
                <a:latin typeface="+mn-ea"/>
              </a:rPr>
              <a:t>cookies.length</a:t>
            </a:r>
            <a:r>
              <a:rPr lang="en-US" dirty="0">
                <a:latin typeface="+mn-ea"/>
              </a:rPr>
              <a:t> ; </a:t>
            </a:r>
            <a:r>
              <a:rPr lang="en-US" dirty="0" err="1">
                <a:latin typeface="+mn-ea"/>
              </a:rPr>
              <a:t>i</a:t>
            </a:r>
            <a:r>
              <a:rPr lang="en-US" dirty="0">
                <a:latin typeface="+mn-ea"/>
              </a:rPr>
              <a:t>++) {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        if (</a:t>
            </a:r>
            <a:r>
              <a:rPr lang="en-US" b="1" dirty="0">
                <a:latin typeface="+mn-ea"/>
              </a:rPr>
              <a:t>cookies[</a:t>
            </a:r>
            <a:r>
              <a:rPr lang="en-US" b="1" dirty="0" err="1">
                <a:latin typeface="+mn-ea"/>
              </a:rPr>
              <a:t>i</a:t>
            </a:r>
            <a:r>
              <a:rPr lang="en-US" b="1" dirty="0">
                <a:latin typeface="+mn-ea"/>
              </a:rPr>
              <a:t>].</a:t>
            </a:r>
            <a:r>
              <a:rPr lang="en-US" b="1" dirty="0" err="1">
                <a:latin typeface="+mn-ea"/>
              </a:rPr>
              <a:t>getName</a:t>
            </a:r>
            <a:r>
              <a:rPr lang="en-US" b="1" dirty="0">
                <a:latin typeface="+mn-ea"/>
              </a:rPr>
              <a:t>().equals("name")</a:t>
            </a:r>
            <a:r>
              <a:rPr lang="en-US" dirty="0">
                <a:latin typeface="+mn-ea"/>
              </a:rPr>
              <a:t>) {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        	Cookie </a:t>
            </a:r>
            <a:r>
              <a:rPr lang="en-US" dirty="0" err="1">
                <a:latin typeface="+mn-ea"/>
              </a:rPr>
              <a:t>cookie</a:t>
            </a:r>
            <a:r>
              <a:rPr lang="en-US" dirty="0">
                <a:latin typeface="+mn-ea"/>
              </a:rPr>
              <a:t> = new Cookie(name, value);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        	</a:t>
            </a:r>
            <a:r>
              <a:rPr lang="en-US" dirty="0" err="1">
                <a:latin typeface="+mn-ea"/>
              </a:rPr>
              <a:t>response.addCookie</a:t>
            </a:r>
            <a:r>
              <a:rPr lang="en-US" dirty="0">
                <a:latin typeface="+mn-ea"/>
              </a:rPr>
              <a:t>(cookie);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        }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    }</a:t>
            </a:r>
            <a:endParaRPr lang="ko-KR" altLang="en-US" dirty="0">
              <a:latin typeface="+mn-ea"/>
            </a:endParaRPr>
          </a:p>
          <a:p>
            <a:r>
              <a:rPr lang="en-US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쿠키의 도메인과 경로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Domain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속성은 클라이언트에 저장된 쿠키가 전달되는 유효 서버를 지정하는 속성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도메인 </a:t>
            </a:r>
            <a:r>
              <a:rPr lang="ko-KR" altLang="en-US" sz="2000" dirty="0" err="1">
                <a:latin typeface="+mn-ea"/>
              </a:rPr>
              <a:t>지정시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해당 도메인에 쿠키 전달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 err="1"/>
              <a:t>Cookie.setDomain</a:t>
            </a:r>
            <a:r>
              <a:rPr lang="en-US" altLang="ko-KR" dirty="0"/>
              <a:t>()</a:t>
            </a:r>
            <a:r>
              <a:rPr lang="ko-KR" altLang="en-US" dirty="0"/>
              <a:t>으로 쿠키 설정</a:t>
            </a:r>
            <a:endParaRPr lang="en-US" altLang="ko-KR" dirty="0"/>
          </a:p>
          <a:p>
            <a:pPr lvl="1"/>
            <a:r>
              <a:rPr lang="ko-KR" altLang="en-US" dirty="0"/>
              <a:t>도메인 형식</a:t>
            </a:r>
            <a:endParaRPr lang="en-US" altLang="ko-KR" dirty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madvirus.net</a:t>
            </a:r>
            <a:r>
              <a:rPr lang="en-US" altLang="ko-KR" dirty="0"/>
              <a:t> - </a:t>
            </a:r>
            <a:r>
              <a:rPr lang="ko-KR" altLang="en-US" dirty="0"/>
              <a:t>점으로 시작하는 경우 관련 도메인에 모두 쿠키를 전송한다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www.madvirus.net - </a:t>
            </a:r>
            <a:r>
              <a:rPr lang="ko-KR" altLang="en-US" dirty="0"/>
              <a:t>특정 도메인에 대해서만 쿠키를 전송한다</a:t>
            </a:r>
            <a:r>
              <a:rPr lang="en-US" altLang="ko-KR" dirty="0"/>
              <a:t>.</a:t>
            </a:r>
          </a:p>
          <a:p>
            <a:r>
              <a:rPr lang="ko-KR" altLang="en-US" sz="2000" dirty="0"/>
              <a:t>웹 브라우저는 도메인이 벗어난 쿠키는 저장하지 않음</a:t>
            </a:r>
            <a:endParaRPr lang="en-US" altLang="ko-KR" sz="2000" dirty="0"/>
          </a:p>
          <a:p>
            <a:r>
              <a:rPr lang="ko-KR" altLang="en-US" sz="2000" dirty="0"/>
              <a:t>쿠키 도메인에 따라 쿠키가 전달</a:t>
            </a:r>
          </a:p>
        </p:txBody>
      </p:sp>
      <p:pic>
        <p:nvPicPr>
          <p:cNvPr id="19459" name="Picture 3" descr="fig09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4149080"/>
            <a:ext cx="41433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2066" y="4201924"/>
            <a:ext cx="371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only </a:t>
            </a:r>
            <a:r>
              <a:rPr lang="ko-KR" altLang="en-US" sz="1400" dirty="0">
                <a:latin typeface="+mn-ea"/>
              </a:rPr>
              <a:t>쿠키를 </a:t>
            </a:r>
            <a:r>
              <a:rPr lang="en-US" altLang="ko-KR" sz="1400" dirty="0">
                <a:latin typeface="+mn-ea"/>
              </a:rPr>
              <a:t>javacan.madvirus.net </a:t>
            </a:r>
            <a:r>
              <a:rPr lang="ko-KR" altLang="en-US" sz="1400" dirty="0">
                <a:latin typeface="+mn-ea"/>
              </a:rPr>
              <a:t>서버에서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생성했다고 한 경우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쿠키의 경로 </a:t>
            </a:r>
            <a:r>
              <a:rPr lang="en-US" altLang="ko-KR" dirty="0"/>
              <a:t>/ </a:t>
            </a:r>
            <a:r>
              <a:rPr lang="ko-KR" altLang="en-US" dirty="0"/>
              <a:t>유효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800" dirty="0" err="1"/>
              <a:t>setPath</a:t>
            </a:r>
            <a:r>
              <a:rPr lang="en-US" altLang="ko-KR" sz="1800" dirty="0"/>
              <a:t> </a:t>
            </a:r>
            <a:r>
              <a:rPr lang="ko-KR" altLang="en-US" sz="1800" dirty="0"/>
              <a:t>속성은 클라이언트에 저장된 쿠키가 전달되는 서버의 유효 디렉터리를 지정하는 속성</a:t>
            </a:r>
            <a:r>
              <a:rPr lang="en-US" altLang="ko-KR" sz="1800" dirty="0"/>
              <a:t>, </a:t>
            </a:r>
            <a:r>
              <a:rPr lang="ko-KR" altLang="en-US" sz="1800" dirty="0">
                <a:latin typeface="+mn-ea"/>
              </a:rPr>
              <a:t>경로 미 </a:t>
            </a:r>
            <a:r>
              <a:rPr lang="ko-KR" altLang="en-US" sz="1800" dirty="0" err="1">
                <a:latin typeface="+mn-ea"/>
              </a:rPr>
              <a:t>설정시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요청 </a:t>
            </a:r>
            <a:r>
              <a:rPr lang="en-US" altLang="ko-KR" sz="1800" b="1" dirty="0">
                <a:latin typeface="+mn-ea"/>
              </a:rPr>
              <a:t>URL</a:t>
            </a:r>
            <a:r>
              <a:rPr lang="ko-KR" altLang="en-US" sz="1800" b="1" dirty="0">
                <a:latin typeface="+mn-ea"/>
              </a:rPr>
              <a:t>의 경로에 대해서 </a:t>
            </a:r>
            <a:r>
              <a:rPr lang="ko-KR" altLang="en-US" sz="1800" dirty="0">
                <a:latin typeface="+mn-ea"/>
              </a:rPr>
              <a:t>쿠키 전달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b="1" dirty="0"/>
              <a:t>경로 </a:t>
            </a:r>
            <a:r>
              <a:rPr lang="ko-KR" altLang="en-US" b="1" dirty="0" err="1"/>
              <a:t>설정시</a:t>
            </a:r>
            <a:r>
              <a:rPr lang="en-US" altLang="ko-KR" dirty="0"/>
              <a:t>, </a:t>
            </a:r>
            <a:r>
              <a:rPr lang="ko-KR" altLang="en-US" dirty="0"/>
              <a:t>그  경로가 유효한 경로 인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설정한 경로 및 그 하위 경로에 대해서 쿠키 전달</a:t>
            </a:r>
            <a:endParaRPr lang="en-US" altLang="ko-KR" b="1" dirty="0"/>
          </a:p>
          <a:p>
            <a:pPr lvl="1"/>
            <a:r>
              <a:rPr lang="en-US" altLang="ko-KR" dirty="0" err="1"/>
              <a:t>Cookie.setPath</a:t>
            </a:r>
            <a:r>
              <a:rPr lang="en-US" altLang="ko-KR" dirty="0"/>
              <a:t>() </a:t>
            </a:r>
            <a:r>
              <a:rPr lang="ko-KR" altLang="en-US" dirty="0"/>
              <a:t>로 경로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유효 시간</a:t>
            </a:r>
            <a:endParaRPr lang="en-US" altLang="ko-KR" dirty="0"/>
          </a:p>
          <a:p>
            <a:pPr lvl="1"/>
            <a:r>
              <a:rPr lang="ko-KR" altLang="en-US" dirty="0"/>
              <a:t>유효 시간 미 </a:t>
            </a:r>
            <a:r>
              <a:rPr lang="ko-KR" altLang="en-US" dirty="0" err="1"/>
              <a:t>지정시</a:t>
            </a:r>
            <a:r>
              <a:rPr lang="en-US" altLang="ko-KR" dirty="0"/>
              <a:t>, </a:t>
            </a:r>
            <a:r>
              <a:rPr lang="ko-KR" altLang="en-US" dirty="0"/>
              <a:t>웹 브라우저 닫을 때 쿠키도 함께 삭제</a:t>
            </a:r>
            <a:endParaRPr lang="en-US" altLang="ko-KR" dirty="0"/>
          </a:p>
          <a:p>
            <a:pPr lvl="1"/>
            <a:r>
              <a:rPr lang="en-US" altLang="ko-KR" dirty="0" err="1"/>
              <a:t>Cookie.setMaxAge</a:t>
            </a:r>
            <a:r>
              <a:rPr lang="en-US" altLang="ko-KR" dirty="0"/>
              <a:t>()</a:t>
            </a:r>
            <a:r>
              <a:rPr lang="ko-KR" altLang="en-US" dirty="0"/>
              <a:t>로 쿠키 유효 시간 설정</a:t>
            </a:r>
            <a:endParaRPr lang="en-US" altLang="ko-KR" dirty="0"/>
          </a:p>
          <a:p>
            <a:pPr lvl="2"/>
            <a:r>
              <a:rPr lang="ko-KR" altLang="en-US" dirty="0"/>
              <a:t>유효 시간이 지나지 않을 경우 웹 브라우저를 닫더라도 쿠키가 삭제되지 않고</a:t>
            </a:r>
            <a:r>
              <a:rPr lang="en-US" altLang="ko-KR" dirty="0"/>
              <a:t>, </a:t>
            </a:r>
            <a:r>
              <a:rPr lang="ko-KR" altLang="en-US" dirty="0"/>
              <a:t>이후 웹 브라우저를 열었을 때 해당 쿠키 전송됨</a:t>
            </a:r>
            <a:endParaRPr lang="en-US" altLang="ko-KR" dirty="0"/>
          </a:p>
          <a:p>
            <a:pPr lvl="2"/>
            <a:r>
              <a:rPr lang="ko-KR" altLang="en-US" dirty="0"/>
              <a:t>유효 시간 </a:t>
            </a:r>
            <a:r>
              <a:rPr lang="en-US" altLang="ko-KR" dirty="0"/>
              <a:t>: </a:t>
            </a:r>
            <a:r>
              <a:rPr lang="ko-KR" altLang="en-US" dirty="0"/>
              <a:t>초 단위로 설정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126055"/>
          </a:xfrm>
        </p:spPr>
        <p:txBody>
          <a:bodyPr/>
          <a:lstStyle/>
          <a:p>
            <a:r>
              <a:rPr lang="ko-KR" altLang="en-US" dirty="0"/>
              <a:t>쿠키 사용</a:t>
            </a:r>
            <a:endParaRPr lang="en-US" altLang="ko-KR" dirty="0"/>
          </a:p>
          <a:p>
            <a:pPr lvl="1"/>
            <a:r>
              <a:rPr lang="ko-KR" altLang="en-US" dirty="0"/>
              <a:t>쿠키 구성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값 사용</a:t>
            </a:r>
            <a:endParaRPr lang="en-US" altLang="ko-KR" dirty="0"/>
          </a:p>
          <a:p>
            <a:pPr lvl="1"/>
            <a:r>
              <a:rPr lang="ko-KR" altLang="en-US" dirty="0"/>
              <a:t>도메인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r>
              <a:rPr lang="en-US" altLang="ko-KR" dirty="0"/>
              <a:t>/</a:t>
            </a:r>
            <a:r>
              <a:rPr lang="ko-KR" altLang="en-US" dirty="0"/>
              <a:t>유효시간</a:t>
            </a:r>
            <a:endParaRPr lang="en-US" altLang="ko-KR" dirty="0"/>
          </a:p>
          <a:p>
            <a:pPr lvl="1"/>
            <a:r>
              <a:rPr lang="ko-KR" altLang="en-US" dirty="0"/>
              <a:t>쿠키와 헤더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쿠키</a:t>
            </a:r>
            <a:r>
              <a:rPr lang="en-US" altLang="ko-KR" b="1" dirty="0"/>
              <a:t>(Cookie)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5" t="32181" r="13764" b="8334"/>
          <a:stretch/>
        </p:blipFill>
        <p:spPr bwMode="auto">
          <a:xfrm>
            <a:off x="611560" y="1340768"/>
            <a:ext cx="804300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쿠키</a:t>
            </a:r>
            <a:r>
              <a:rPr lang="en-US" altLang="ko-KR" b="1" dirty="0"/>
              <a:t>(Cookie)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5" t="23636" r="10992" b="7475"/>
          <a:stretch/>
        </p:blipFill>
        <p:spPr bwMode="auto">
          <a:xfrm>
            <a:off x="373440" y="1253520"/>
            <a:ext cx="8549640" cy="519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9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ko-KR" altLang="en-US" dirty="0"/>
              <a:t>쿠키</a:t>
            </a:r>
            <a:r>
              <a:rPr lang="en-US" dirty="0"/>
              <a:t>(cookie)'</a:t>
            </a:r>
            <a:r>
              <a:rPr lang="ko-KR" altLang="en-US" dirty="0"/>
              <a:t>는 웹 브라우저가 보관하고 있는 데이터로서 웹 서버에 요청을 보낼 때 함께 전송</a:t>
            </a:r>
            <a:endParaRPr lang="en-US" altLang="ko-KR" dirty="0"/>
          </a:p>
          <a:p>
            <a:r>
              <a:rPr lang="ko-KR" altLang="en-US" dirty="0"/>
              <a:t>동작 방식</a:t>
            </a:r>
          </a:p>
        </p:txBody>
      </p:sp>
      <p:pic>
        <p:nvPicPr>
          <p:cNvPr id="1026" name="Picture 2" descr="fig09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28802"/>
            <a:ext cx="41529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043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** </a:t>
            </a:r>
            <a:r>
              <a:rPr lang="ko-KR" altLang="en-US" sz="2000" b="1" dirty="0" smtClean="0">
                <a:latin typeface="+mn-ea"/>
                <a:ea typeface="+mn-ea"/>
              </a:rPr>
              <a:t>크롬에서 쿠키 확인하기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27845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- </a:t>
            </a:r>
            <a:r>
              <a:rPr lang="ko-KR" altLang="en-US" dirty="0"/>
              <a:t>각각의 쿠키를 구별하는 데 사용되는 이름</a:t>
            </a:r>
          </a:p>
          <a:p>
            <a:pPr lvl="1"/>
            <a:r>
              <a:rPr lang="ko-KR" altLang="en-US" dirty="0"/>
              <a:t>값 </a:t>
            </a:r>
            <a:r>
              <a:rPr lang="en-US" altLang="ko-KR" dirty="0"/>
              <a:t>- </a:t>
            </a:r>
            <a:r>
              <a:rPr lang="ko-KR" altLang="en-US" dirty="0"/>
              <a:t>쿠키의 이름과 관련된 값</a:t>
            </a:r>
          </a:p>
          <a:p>
            <a:pPr lvl="1"/>
            <a:r>
              <a:rPr lang="ko-KR" altLang="en-US" dirty="0"/>
              <a:t>유효시간 </a:t>
            </a:r>
            <a:r>
              <a:rPr lang="en-US" altLang="ko-KR" dirty="0"/>
              <a:t>- </a:t>
            </a:r>
            <a:r>
              <a:rPr lang="ko-KR" altLang="en-US" dirty="0"/>
              <a:t>쿠키의 유지 시간</a:t>
            </a:r>
          </a:p>
          <a:p>
            <a:pPr lvl="1"/>
            <a:r>
              <a:rPr lang="ko-KR" altLang="en-US" dirty="0"/>
              <a:t>도메인 </a:t>
            </a:r>
            <a:r>
              <a:rPr lang="en-US" altLang="ko-KR" dirty="0"/>
              <a:t>- </a:t>
            </a:r>
            <a:r>
              <a:rPr lang="ko-KR" altLang="en-US" dirty="0"/>
              <a:t>쿠키를 전송할 도메인</a:t>
            </a:r>
          </a:p>
          <a:p>
            <a:pPr lvl="1"/>
            <a:r>
              <a:rPr lang="ko-KR" altLang="en-US" dirty="0"/>
              <a:t>경로 </a:t>
            </a:r>
            <a:r>
              <a:rPr lang="en-US" altLang="ko-KR" dirty="0"/>
              <a:t>- </a:t>
            </a:r>
            <a:r>
              <a:rPr lang="ko-KR" altLang="en-US" dirty="0"/>
              <a:t>쿠키를 전송할 요청 경로</a:t>
            </a:r>
          </a:p>
          <a:p>
            <a:r>
              <a:rPr lang="ko-KR" altLang="en-US" dirty="0"/>
              <a:t>쿠키 이름의 제약</a:t>
            </a:r>
            <a:endParaRPr lang="en-US" altLang="ko-KR" dirty="0"/>
          </a:p>
          <a:p>
            <a:pPr lvl="1"/>
            <a:r>
              <a:rPr lang="ko-KR" altLang="en-US" dirty="0"/>
              <a:t>쿠키의 이름은 아스키 코드의 알파벳과 숫자만을 포함할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콤마</a:t>
            </a:r>
            <a:r>
              <a:rPr lang="en-US" altLang="ko-KR" dirty="0"/>
              <a:t>(,), </a:t>
            </a:r>
            <a:r>
              <a:rPr lang="ko-KR" altLang="en-US" dirty="0"/>
              <a:t>세미콜론</a:t>
            </a:r>
            <a:r>
              <a:rPr lang="en-US" altLang="ko-KR" dirty="0"/>
              <a:t>(;), </a:t>
            </a:r>
            <a:r>
              <a:rPr lang="ko-KR" altLang="en-US" dirty="0"/>
              <a:t>공백</a:t>
            </a:r>
            <a:r>
              <a:rPr lang="en-US" altLang="ko-KR" dirty="0"/>
              <a:t>(' ') </a:t>
            </a:r>
            <a:r>
              <a:rPr lang="ko-KR" altLang="en-US" dirty="0"/>
              <a:t>등의 문자는 포함할 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'$'</a:t>
            </a:r>
            <a:r>
              <a:rPr lang="ko-KR" altLang="en-US" b="1" dirty="0"/>
              <a:t>로 시작할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 쿠키 생성 </a:t>
            </a:r>
            <a:r>
              <a:rPr lang="en-US" altLang="ko-KR" dirty="0"/>
              <a:t>/ </a:t>
            </a:r>
            <a:r>
              <a:rPr lang="ko-KR" altLang="en-US" dirty="0"/>
              <a:t>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클래스를 이용해서 쿠키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클라이언트가 보낸 쿠키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읽기 관련 주요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143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&lt;%</a:t>
            </a:r>
            <a:endParaRPr lang="ko-KR" altLang="en-US" dirty="0"/>
          </a:p>
          <a:p>
            <a:r>
              <a:rPr lang="en-US" dirty="0"/>
              <a:t>    Cookie </a:t>
            </a:r>
            <a:r>
              <a:rPr lang="en-US" dirty="0" err="1"/>
              <a:t>cookie</a:t>
            </a:r>
            <a:r>
              <a:rPr lang="en-US" dirty="0"/>
              <a:t> = </a:t>
            </a:r>
            <a:r>
              <a:rPr lang="en-US" b="1" dirty="0"/>
              <a:t>new Cookie("</a:t>
            </a:r>
            <a:r>
              <a:rPr lang="en-US" b="1" dirty="0" err="1"/>
              <a:t>cookieName</a:t>
            </a:r>
            <a:r>
              <a:rPr lang="en-US" b="1" dirty="0"/>
              <a:t>", "</a:t>
            </a:r>
            <a:r>
              <a:rPr lang="en-US" b="1" dirty="0" err="1"/>
              <a:t>cookieValue</a:t>
            </a:r>
            <a:r>
              <a:rPr lang="en-US" b="1" dirty="0"/>
              <a:t>")</a:t>
            </a:r>
            <a:r>
              <a:rPr lang="en-US" dirty="0"/>
              <a:t>;</a:t>
            </a:r>
            <a:endParaRPr lang="ko-KR" altLang="en-US" dirty="0"/>
          </a:p>
          <a:p>
            <a:r>
              <a:rPr lang="en-US" dirty="0"/>
              <a:t>    </a:t>
            </a:r>
            <a:r>
              <a:rPr lang="en-US" b="1" dirty="0" err="1"/>
              <a:t>response.addCookie</a:t>
            </a:r>
            <a:r>
              <a:rPr lang="en-US" dirty="0"/>
              <a:t>(cookie);</a:t>
            </a:r>
            <a:endParaRPr lang="ko-KR" altLang="en-US" dirty="0"/>
          </a:p>
          <a:p>
            <a:r>
              <a:rPr lang="en-US" dirty="0"/>
              <a:t>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86190"/>
            <a:ext cx="7143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Cookie[] cookies = </a:t>
            </a:r>
            <a:r>
              <a:rPr lang="en-US" b="1" dirty="0" err="1"/>
              <a:t>request.getCookies</a:t>
            </a:r>
            <a:r>
              <a:rPr lang="en-US" b="1" dirty="0"/>
              <a:t>()</a:t>
            </a:r>
            <a:r>
              <a:rPr lang="en-US" dirty="0"/>
              <a:t>;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5029200"/>
          <a:ext cx="7143800" cy="118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/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리턴타입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getName</a:t>
                      </a:r>
                      <a:r>
                        <a:rPr lang="en-US" sz="1800" kern="100" dirty="0"/>
                        <a:t>()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쿠키의 이름을 구한다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getValue()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쿠키의 값을 구한다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값의 </a:t>
            </a: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디코딩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39249"/>
            <a:ext cx="8856984" cy="5126055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+mn-ea"/>
              </a:rPr>
              <a:t>쿠키는 값으로 한글과 같은 문자를 가질 수 없음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쿠키의 값을 </a:t>
            </a:r>
            <a:r>
              <a:rPr lang="ko-KR" altLang="en-US" sz="1600" dirty="0" err="1">
                <a:latin typeface="+mn-ea"/>
              </a:rPr>
              <a:t>인코딩해서</a:t>
            </a:r>
            <a:r>
              <a:rPr lang="ko-KR" altLang="en-US" sz="1600" dirty="0">
                <a:latin typeface="+mn-ea"/>
              </a:rPr>
              <a:t> 지정할 필요 있음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쿠키 값의 처리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값 </a:t>
            </a:r>
            <a:r>
              <a:rPr lang="ko-KR" altLang="en-US" sz="1600" dirty="0" err="1">
                <a:latin typeface="+mn-ea"/>
              </a:rPr>
              <a:t>설정시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URLEncoder.encode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", "</a:t>
            </a:r>
            <a:r>
              <a:rPr lang="en-US" altLang="ko-KR" sz="1600" dirty="0" err="1">
                <a:latin typeface="+mn-ea"/>
              </a:rPr>
              <a:t>euc-kr</a:t>
            </a:r>
            <a:r>
              <a:rPr lang="en-US" altLang="ko-KR" sz="1600" dirty="0">
                <a:latin typeface="+mn-ea"/>
              </a:rPr>
              <a:t>")</a:t>
            </a:r>
          </a:p>
          <a:p>
            <a:pPr lvl="2"/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, new Cookie("name", </a:t>
            </a:r>
            <a:r>
              <a:rPr lang="en-US" altLang="ko-KR" sz="1600" dirty="0" err="1">
                <a:latin typeface="+mn-ea"/>
              </a:rPr>
              <a:t>URLEncoder.encode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", "utf-8"));</a:t>
            </a:r>
          </a:p>
          <a:p>
            <a:pPr lvl="1"/>
            <a:r>
              <a:rPr lang="ko-KR" altLang="en-US" sz="1600" dirty="0">
                <a:latin typeface="+mn-ea"/>
              </a:rPr>
              <a:t>값 </a:t>
            </a:r>
            <a:r>
              <a:rPr lang="ko-KR" altLang="en-US" sz="1600" dirty="0" err="1">
                <a:latin typeface="+mn-ea"/>
              </a:rPr>
              <a:t>조회시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URLDecoder.decode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", "</a:t>
            </a:r>
            <a:r>
              <a:rPr lang="en-US" altLang="ko-KR" sz="1600" dirty="0" err="1">
                <a:latin typeface="+mn-ea"/>
              </a:rPr>
              <a:t>euc-kr</a:t>
            </a:r>
            <a:r>
              <a:rPr lang="en-US" altLang="ko-KR" sz="1600" dirty="0">
                <a:latin typeface="+mn-ea"/>
              </a:rPr>
              <a:t>")</a:t>
            </a:r>
          </a:p>
          <a:p>
            <a:pPr lvl="2"/>
            <a:r>
              <a:rPr lang="en-US" altLang="ko-KR" sz="1600" dirty="0">
                <a:latin typeface="+mn-ea"/>
              </a:rPr>
              <a:t>Cookie </a:t>
            </a:r>
            <a:r>
              <a:rPr lang="en-US" altLang="ko-KR" sz="1600" dirty="0" err="1">
                <a:latin typeface="+mn-ea"/>
              </a:rPr>
              <a:t>cookie</a:t>
            </a:r>
            <a:r>
              <a:rPr lang="en-US" altLang="ko-KR" sz="1600" dirty="0">
                <a:latin typeface="+mn-ea"/>
              </a:rPr>
              <a:t> = …;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String value = </a:t>
            </a:r>
            <a:r>
              <a:rPr lang="en-US" altLang="ko-KR" sz="1600" dirty="0" err="1">
                <a:latin typeface="+mn-ea"/>
              </a:rPr>
              <a:t>URLDecoder.decode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cookie.getValue</a:t>
            </a:r>
            <a:r>
              <a:rPr lang="en-US" altLang="ko-KR" sz="1600" dirty="0">
                <a:latin typeface="+mn-ea"/>
              </a:rPr>
              <a:t>(), "utf-8");</a:t>
            </a:r>
          </a:p>
          <a:p>
            <a:pPr lvl="2"/>
            <a:endParaRPr lang="en-US" altLang="ko-KR" sz="1600" dirty="0">
              <a:latin typeface="+mn-ea"/>
            </a:endParaRPr>
          </a:p>
          <a:p>
            <a:r>
              <a:rPr lang="en-US" altLang="ko-KR" sz="1600" b="1" dirty="0" err="1">
                <a:latin typeface="+mn-ea"/>
              </a:rPr>
              <a:t>URLEncoder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err="1">
                <a:latin typeface="+mn-ea"/>
              </a:rPr>
              <a:t>URLEncoder.encode</a:t>
            </a:r>
            <a:r>
              <a:rPr lang="en-US" altLang="ko-KR" sz="1600" dirty="0">
                <a:latin typeface="+mn-ea"/>
              </a:rPr>
              <a:t>(String </a:t>
            </a:r>
            <a:r>
              <a:rPr lang="en-US" altLang="ko-KR" sz="1600" dirty="0" err="1">
                <a:latin typeface="+mn-ea"/>
              </a:rPr>
              <a:t>url</a:t>
            </a:r>
            <a:r>
              <a:rPr lang="en-US" altLang="ko-KR" sz="1600" dirty="0">
                <a:latin typeface="+mn-ea"/>
              </a:rPr>
              <a:t>, String </a:t>
            </a:r>
            <a:r>
              <a:rPr lang="en-US" altLang="ko-KR" sz="1600" dirty="0" err="1">
                <a:latin typeface="+mn-ea"/>
              </a:rPr>
              <a:t>charSet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 err="1">
                <a:latin typeface="+mn-ea"/>
              </a:rPr>
              <a:t>메서드를</a:t>
            </a:r>
            <a:r>
              <a:rPr lang="ko-KR" altLang="en-US" sz="1600" dirty="0">
                <a:latin typeface="+mn-ea"/>
              </a:rPr>
              <a:t> 사용하면 </a:t>
            </a:r>
            <a:r>
              <a:rPr lang="en-US" altLang="ko-KR" sz="1600" dirty="0">
                <a:latin typeface="+mn-ea"/>
              </a:rPr>
              <a:t>parameter</a:t>
            </a:r>
            <a:r>
              <a:rPr lang="ko-KR" altLang="en-US" sz="1600" dirty="0">
                <a:latin typeface="+mn-ea"/>
              </a:rPr>
              <a:t>로 전달된 문자열에서 </a:t>
            </a:r>
            <a:r>
              <a:rPr lang="ko-KR" altLang="en-US" sz="1600" dirty="0" err="1">
                <a:latin typeface="+mn-ea"/>
              </a:rPr>
              <a:t>비아스키</a:t>
            </a:r>
            <a:r>
              <a:rPr lang="ko-KR" altLang="en-US" sz="1600" dirty="0">
                <a:latin typeface="+mn-ea"/>
              </a:rPr>
              <a:t> 코드를 전부 </a:t>
            </a:r>
            <a:r>
              <a:rPr lang="ko-KR" altLang="en-US" sz="1600" dirty="0" err="1">
                <a:latin typeface="+mn-ea"/>
              </a:rPr>
              <a:t>인코딩할</a:t>
            </a:r>
            <a:r>
              <a:rPr lang="ko-KR" altLang="en-US" sz="1600" dirty="0">
                <a:latin typeface="+mn-ea"/>
              </a:rPr>
              <a:t>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b="1" dirty="0" err="1">
                <a:latin typeface="+mn-ea"/>
              </a:rPr>
              <a:t>URLEncoder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</a:t>
            </a:r>
            <a:r>
              <a:rPr lang="en-US" altLang="ko-KR" sz="1600" dirty="0" err="1">
                <a:latin typeface="+mn-ea"/>
              </a:rPr>
              <a:t>URLDecoder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클래스는 </a:t>
            </a:r>
            <a:r>
              <a:rPr lang="en-US" altLang="ko-KR" sz="1600" dirty="0">
                <a:latin typeface="+mn-ea"/>
              </a:rPr>
              <a:t>x-www.form-url-encoded </a:t>
            </a:r>
            <a:r>
              <a:rPr lang="ko-KR" altLang="en-US" sz="1600" dirty="0">
                <a:latin typeface="+mn-ea"/>
              </a:rPr>
              <a:t>형식으로 </a:t>
            </a:r>
            <a:r>
              <a:rPr lang="ko-KR" altLang="en-US" sz="1600" dirty="0" err="1">
                <a:latin typeface="+mn-ea"/>
              </a:rPr>
              <a:t>인코딩된</a:t>
            </a:r>
            <a:r>
              <a:rPr lang="ko-KR" altLang="en-US" sz="1600" dirty="0">
                <a:latin typeface="+mn-ea"/>
              </a:rPr>
              <a:t> 문자열을 </a:t>
            </a:r>
            <a:r>
              <a:rPr lang="ko-KR" altLang="en-US" sz="1600" dirty="0" err="1">
                <a:latin typeface="+mn-ea"/>
              </a:rPr>
              <a:t>디코딩하는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static </a:t>
            </a:r>
            <a:r>
              <a:rPr lang="ko-KR" altLang="en-US" sz="1600" dirty="0" err="1">
                <a:latin typeface="+mn-ea"/>
              </a:rPr>
              <a:t>메서드인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decode()</a:t>
            </a:r>
            <a:r>
              <a:rPr lang="ko-KR" altLang="en-US" sz="1600" dirty="0">
                <a:latin typeface="+mn-ea"/>
              </a:rPr>
              <a:t>를 가지고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 </a:t>
            </a:r>
            <a:r>
              <a:rPr lang="ko-KR" altLang="en-US" sz="1600" dirty="0" err="1">
                <a:latin typeface="+mn-ea"/>
              </a:rPr>
              <a:t>메서드는</a:t>
            </a:r>
            <a:r>
              <a:rPr lang="ko-KR" altLang="en-US" sz="1600" dirty="0">
                <a:latin typeface="+mn-ea"/>
              </a:rPr>
              <a:t> 모든 </a:t>
            </a:r>
            <a:r>
              <a:rPr lang="en-US" altLang="ko-KR" sz="1600" dirty="0">
                <a:latin typeface="+mn-ea"/>
              </a:rPr>
              <a:t>+</a:t>
            </a:r>
            <a:r>
              <a:rPr lang="ko-KR" altLang="en-US" sz="1600" dirty="0">
                <a:latin typeface="+mn-ea"/>
              </a:rPr>
              <a:t>를 공백으로 변환하고 모든 </a:t>
            </a:r>
            <a:r>
              <a:rPr lang="en-US" altLang="ko-KR" sz="1600" dirty="0">
                <a:latin typeface="+mn-ea"/>
              </a:rPr>
              <a:t>%</a:t>
            </a:r>
            <a:r>
              <a:rPr lang="ko-KR" altLang="en-US" sz="1600" dirty="0" err="1">
                <a:latin typeface="+mn-ea"/>
              </a:rPr>
              <a:t>인코딩된</a:t>
            </a:r>
            <a:r>
              <a:rPr lang="ko-KR" altLang="en-US" sz="1600" dirty="0">
                <a:latin typeface="+mn-ea"/>
              </a:rPr>
              <a:t> 문자를 대응되는 문자로 변환한다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만약 이 </a:t>
            </a:r>
            <a:r>
              <a:rPr lang="ko-KR" altLang="en-US" sz="1600" dirty="0" err="1">
                <a:latin typeface="+mn-ea"/>
              </a:rPr>
              <a:t>메서드를</a:t>
            </a:r>
            <a:r>
              <a:rPr lang="ko-KR" altLang="en-US" sz="1600" dirty="0">
                <a:latin typeface="+mn-ea"/>
              </a:rPr>
              <a:t> 호출할 때 어떤 </a:t>
            </a:r>
            <a:r>
              <a:rPr lang="ko-KR" altLang="en-US" sz="1600" dirty="0" err="1">
                <a:latin typeface="+mn-ea"/>
              </a:rPr>
              <a:t>인코딩</a:t>
            </a:r>
            <a:r>
              <a:rPr lang="ko-KR" altLang="en-US" sz="1600" dirty="0">
                <a:latin typeface="+mn-ea"/>
              </a:rPr>
              <a:t> 방식을 </a:t>
            </a:r>
            <a:r>
              <a:rPr lang="ko-KR" altLang="en-US" sz="1600" dirty="0" err="1">
                <a:latin typeface="+mn-ea"/>
              </a:rPr>
              <a:t>사용해야할지</a:t>
            </a:r>
            <a:r>
              <a:rPr lang="ko-KR" altLang="en-US" sz="1600" dirty="0">
                <a:latin typeface="+mn-ea"/>
              </a:rPr>
              <a:t> 확실하지 않다면 역시 </a:t>
            </a:r>
            <a:r>
              <a:rPr lang="en-US" altLang="ko-KR" sz="1600" dirty="0">
                <a:latin typeface="+mn-ea"/>
              </a:rPr>
              <a:t>UTF-8</a:t>
            </a:r>
            <a:r>
              <a:rPr lang="ko-KR" altLang="en-US" sz="1600" dirty="0">
                <a:latin typeface="+mn-ea"/>
              </a:rPr>
              <a:t>을 사용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404</Words>
  <Application>Microsoft Office PowerPoint</Application>
  <PresentationFormat>화면 슬라이드 쇼(4:3)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Times New Roman</vt:lpstr>
      <vt:lpstr>Office 테마</vt:lpstr>
      <vt:lpstr>클라이언트와의 대화 : 쿠키 =&gt; 교재 205p</vt:lpstr>
      <vt:lpstr>TOC</vt:lpstr>
      <vt:lpstr>쿠키(Cookie)</vt:lpstr>
      <vt:lpstr>쿠키(Cookie)</vt:lpstr>
      <vt:lpstr>쿠키(Cookie)</vt:lpstr>
      <vt:lpstr>** 크롬에서 쿠키 확인하기</vt:lpstr>
      <vt:lpstr>쿠키의 구성</vt:lpstr>
      <vt:lpstr>JSP에서 쿠키 생성 / 읽기</vt:lpstr>
      <vt:lpstr>쿠키 값의 인코딩/디코딩 처리</vt:lpstr>
      <vt:lpstr>쿠키 값 변경</vt:lpstr>
      <vt:lpstr>쿠키의 도메인과 경로</vt:lpstr>
      <vt:lpstr>쿠키의 경로 / 유효 시간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user</cp:lastModifiedBy>
  <cp:revision>25</cp:revision>
  <dcterms:created xsi:type="dcterms:W3CDTF">2006-10-05T04:04:58Z</dcterms:created>
  <dcterms:modified xsi:type="dcterms:W3CDTF">2023-10-13T00:36:45Z</dcterms:modified>
</cp:coreProperties>
</file>