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613" r:id="rId2"/>
    <p:sldId id="614" r:id="rId3"/>
    <p:sldId id="257" r:id="rId4"/>
    <p:sldId id="263" r:id="rId5"/>
    <p:sldId id="603" r:id="rId6"/>
    <p:sldId id="260" r:id="rId7"/>
    <p:sldId id="261" r:id="rId8"/>
    <p:sldId id="262" r:id="rId9"/>
    <p:sldId id="265" r:id="rId10"/>
    <p:sldId id="266" r:id="rId11"/>
    <p:sldId id="271" r:id="rId12"/>
    <p:sldId id="612" r:id="rId13"/>
    <p:sldId id="596" r:id="rId14"/>
    <p:sldId id="264" r:id="rId15"/>
    <p:sldId id="600" r:id="rId16"/>
    <p:sldId id="601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0" autoAdjust="0"/>
    <p:restoredTop sz="94660"/>
  </p:normalViewPr>
  <p:slideViewPr>
    <p:cSldViewPr>
      <p:cViewPr varScale="1">
        <p:scale>
          <a:sx n="81" d="100"/>
          <a:sy n="81" d="100"/>
        </p:scale>
        <p:origin x="5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01A395D-ADA0-4881-8E3E-4397207AEF5D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122234-74F3-4CFA-9AA9-5C5D7F4948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0929F-14D0-4ECF-9CC0-4F21C51D3B46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- </a:t>
            </a:r>
            <a:r>
              <a:rPr lang="ko-KR" altLang="en-US"/>
              <a:t>초창기에는 무척 느렸음</a:t>
            </a:r>
            <a:r>
              <a:rPr lang="en-US" altLang="ko-KR"/>
              <a:t>. </a:t>
            </a:r>
            <a:r>
              <a:rPr lang="ko-KR" altLang="en-US"/>
              <a:t>지금도 그런 느리다는 인식이 강함</a:t>
            </a:r>
            <a:r>
              <a:rPr lang="en-US" altLang="ko-KR"/>
              <a:t>. </a:t>
            </a:r>
            <a:r>
              <a:rPr lang="ko-KR" altLang="en-US"/>
              <a:t>그렇기 때문에 </a:t>
            </a:r>
            <a:r>
              <a:rPr lang="en-US" altLang="ko-KR"/>
              <a:t>pc</a:t>
            </a:r>
            <a:r>
              <a:rPr lang="ko-KR" altLang="en-US"/>
              <a:t>에서 하나의 재품으로 사용하기란 어려웠음</a:t>
            </a:r>
            <a:r>
              <a:rPr lang="en-US" altLang="ko-KR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/>
          </a:p>
          <a:p>
            <a:pPr eaLnBrk="1" hangingPunct="1">
              <a:spcBef>
                <a:spcPct val="0"/>
              </a:spcBef>
            </a:pPr>
            <a:r>
              <a:rPr lang="en-US" altLang="ko-KR"/>
              <a:t>- </a:t>
            </a:r>
            <a:r>
              <a:rPr lang="ko-KR" altLang="en-US"/>
              <a:t>이런 이유로 고전</a:t>
            </a:r>
            <a:r>
              <a:rPr lang="en-US" altLang="ko-KR"/>
              <a:t>(</a:t>
            </a:r>
            <a:r>
              <a:rPr lang="ko-KR" altLang="en-US"/>
              <a:t>한때 사라질 위험</a:t>
            </a:r>
            <a:r>
              <a:rPr lang="en-US" altLang="ko-KR"/>
              <a:t>)</a:t>
            </a:r>
            <a:r>
              <a:rPr lang="ko-KR" altLang="en-US"/>
              <a:t>하다 서버사이드 프로그램이 발전하면서 기사회생</a:t>
            </a:r>
            <a:r>
              <a:rPr lang="en-US" altLang="ko-KR"/>
              <a:t>(jsp)</a:t>
            </a:r>
            <a:r>
              <a:rPr lang="ko-KR" altLang="en-US"/>
              <a:t>하고 엔터프라이즈 환경의 발전으로 대박</a:t>
            </a:r>
            <a:r>
              <a:rPr lang="en-US" altLang="ko-KR"/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/>
              <a:t>&lt;-</a:t>
            </a:r>
            <a:r>
              <a:rPr lang="ko-KR" altLang="en-US"/>
              <a:t>급작스런 변혁기</a:t>
            </a:r>
            <a:r>
              <a:rPr lang="en-US" altLang="ko-KR"/>
              <a:t>(</a:t>
            </a:r>
            <a:r>
              <a:rPr lang="ko-KR" altLang="en-US"/>
              <a:t>잘 오지 않음</a:t>
            </a:r>
            <a:r>
              <a:rPr lang="en-US" altLang="ko-KR"/>
              <a:t>, </a:t>
            </a:r>
            <a:r>
              <a:rPr lang="ko-KR" altLang="en-US"/>
              <a:t>이럴 때 깔린 것들을 걷어낼 수 있음 예</a:t>
            </a:r>
            <a:r>
              <a:rPr lang="en-US" altLang="ko-KR"/>
              <a:t>- pc</a:t>
            </a:r>
            <a:r>
              <a:rPr lang="ko-KR" altLang="en-US"/>
              <a:t>의 </a:t>
            </a:r>
            <a:r>
              <a:rPr lang="en-US" altLang="ko-KR"/>
              <a:t>os</a:t>
            </a:r>
            <a:r>
              <a:rPr lang="ko-KR" altLang="en-US"/>
              <a:t>인 </a:t>
            </a:r>
            <a:r>
              <a:rPr lang="en-US" altLang="ko-KR"/>
              <a:t>windows</a:t>
            </a:r>
            <a:r>
              <a:rPr lang="ko-KR" altLang="en-US"/>
              <a:t>는 현재 개인용 </a:t>
            </a:r>
            <a:r>
              <a:rPr lang="en-US" altLang="ko-KR"/>
              <a:t>pc</a:t>
            </a:r>
            <a:r>
              <a:rPr lang="ko-KR" altLang="en-US"/>
              <a:t>의 절대적인 </a:t>
            </a:r>
            <a:r>
              <a:rPr lang="en-US" altLang="ko-KR"/>
              <a:t>os</a:t>
            </a:r>
            <a:r>
              <a:rPr lang="ko-KR" altLang="en-US"/>
              <a:t>로 군림</a:t>
            </a:r>
            <a:r>
              <a:rPr lang="en-US" altLang="ko-KR"/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/>
          </a:p>
          <a:p>
            <a:pPr eaLnBrk="1" hangingPunct="1">
              <a:spcBef>
                <a:spcPct val="0"/>
              </a:spcBef>
            </a:pPr>
            <a:r>
              <a:rPr lang="en-US" altLang="ko-KR"/>
              <a:t>- </a:t>
            </a:r>
            <a:r>
              <a:rPr lang="ko-KR" altLang="en-US"/>
              <a:t>현재 가장 가능성이 큰 언어</a:t>
            </a:r>
            <a:r>
              <a:rPr lang="en-US" altLang="ko-KR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/>
          </a:p>
          <a:p>
            <a:pPr eaLnBrk="1" hangingPunct="1">
              <a:spcBef>
                <a:spcPct val="0"/>
              </a:spcBef>
            </a:pPr>
            <a:r>
              <a:rPr lang="en-US" altLang="ko-KR"/>
              <a:t>- 10</a:t>
            </a:r>
            <a:r>
              <a:rPr lang="ko-KR" altLang="en-US"/>
              <a:t>년이 조금 넘은 나이의 아주 젊고 왕성한 성장력을 가지고 있음</a:t>
            </a:r>
            <a:r>
              <a:rPr lang="en-US" altLang="ko-KR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2FDC0A-BEBF-4694-97E0-A6EA20AFF997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ko-K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F74AFD-8099-49AE-9F8A-60010F8D5181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ko-KR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6EA35-B28D-430E-8D96-B11968D0837D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E22A4-B683-423A-8FEE-E54CFBC59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6FAA-C91B-4910-A2EE-2DAA98C0D2AC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0B727-9EA8-41AD-A381-C067513DB9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A831-BC0A-4737-ADD7-24422A5CC2EB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D8233-55DD-4F73-86A2-55793150D1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0B852-CE34-4248-A45E-8E8516767F96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DDB21-54F5-4B98-AF05-A844E51EE0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A75A-8EBE-480D-9751-4BB4C6DEA210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1664D-3244-40FA-A015-7F989D2888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8AE70-7182-415B-80A1-0C68AECEAB20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CFC00-ACA8-4448-BA8A-63B22CA659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7CD2E-3B8E-4761-8A23-32F9DE17F4D2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9A04A-CC4D-4A19-A9AA-5D018E4182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31154-C187-4EBD-94D0-3DB6153A27A7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15CB9-565F-4359-B362-EAA41B7D42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620B-843B-43E2-B84C-5531D37221A7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6A372-0583-4147-8EC2-AB4327FE28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92FD8-93FF-4DA8-AFEA-ACEE0A78F705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80663-AA67-4288-BAEF-59A88ECCBA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D96FD-2960-424C-8301-7873DE1B12FF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E3EAA-1798-40AE-9FA2-FAA7C78266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1E3C2D-3182-4D64-84B3-B93678EE7181}" type="datetimeFigureOut">
              <a:rPr lang="ko-KR" altLang="en-US"/>
              <a:pPr>
                <a:defRPr/>
              </a:pPr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D27E89-349C-49FC-8113-C6D8AC1DCC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rland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프로그래밍 과정</a:t>
            </a:r>
            <a:endParaRPr lang="ko-KR" altLang="en-US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5904" y="1868725"/>
            <a:ext cx="8572560" cy="314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7665">
              <a:lnSpc>
                <a:spcPts val="3420"/>
              </a:lnSpc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교재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367665">
              <a:lnSpc>
                <a:spcPts val="3420"/>
              </a:lnSpc>
            </a:pP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367665">
              <a:lnSpc>
                <a:spcPts val="3420"/>
              </a:lnSpc>
            </a:pP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윤성우의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800" b="1" dirty="0" err="1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난정말</a:t>
            </a:r>
            <a:r>
              <a:rPr lang="en-US" altLang="ko-KR" sz="2800" b="1" dirty="0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Java </a:t>
            </a:r>
            <a:r>
              <a:rPr lang="ko-KR" altLang="en-US" sz="2800" b="1" dirty="0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800" b="1" dirty="0" err="1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공부한</a:t>
            </a:r>
            <a:r>
              <a:rPr lang="en-US" altLang="ko-KR" sz="2800" b="1" dirty="0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dirty="0" err="1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적이</a:t>
            </a:r>
            <a:r>
              <a:rPr lang="en-US" altLang="ko-KR" sz="2800" b="1" dirty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dirty="0" err="1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없다구요</a:t>
            </a:r>
            <a:r>
              <a:rPr lang="en-US" altLang="ko-KR" sz="2800" b="1" dirty="0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indent="367665">
              <a:lnSpc>
                <a:spcPts val="3420"/>
              </a:lnSpc>
            </a:pPr>
            <a:endParaRPr lang="en-US" altLang="ko-KR" sz="3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367665">
              <a:lnSpc>
                <a:spcPts val="3420"/>
              </a:lnSpc>
            </a:pP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윤성우의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3200" b="1" dirty="0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열혈 </a:t>
            </a:r>
            <a:r>
              <a:rPr lang="en-US" altLang="ko-KR" sz="3200" b="1" dirty="0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</a:p>
          <a:p>
            <a:pPr indent="367665">
              <a:lnSpc>
                <a:spcPts val="3420"/>
              </a:lnSpc>
            </a:pPr>
            <a:endParaRPr lang="en-US" altLang="ko-K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367665">
              <a:lnSpc>
                <a:spcPts val="3420"/>
              </a:lnSpc>
            </a:pPr>
            <a:r>
              <a:rPr lang="ko-KR" altLang="en-US" sz="36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자바의 정석 </a:t>
            </a:r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이것이 자바다 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.......</a:t>
            </a:r>
          </a:p>
        </p:txBody>
      </p:sp>
    </p:spTree>
    <p:extLst>
      <p:ext uri="{BB962C8B-B14F-4D97-AF65-F5344CB8AC3E}">
        <p14:creationId xmlns:p14="http://schemas.microsoft.com/office/powerpoint/2010/main" val="3093617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476672"/>
            <a:ext cx="8229600" cy="432048"/>
          </a:xfrm>
        </p:spPr>
        <p:txBody>
          <a:bodyPr/>
          <a:lstStyle/>
          <a:p>
            <a:pPr marL="95250" lvl="1" indent="-95250" algn="ctr" eaLnBrk="1" hangingPunct="1">
              <a:buNone/>
            </a:pPr>
            <a:r>
              <a:rPr lang="ko-KR" altLang="en-US" sz="2400" dirty="0"/>
              <a:t>자바 </a:t>
            </a:r>
            <a:r>
              <a:rPr lang="ko-KR" altLang="en-US" sz="2400" dirty="0" err="1"/>
              <a:t>가상머신</a:t>
            </a:r>
            <a:r>
              <a:rPr lang="en-US" altLang="ko-KR" sz="2400" dirty="0"/>
              <a:t>(JVM Java Virtual Machine) </a:t>
            </a:r>
            <a:r>
              <a:rPr lang="ko-KR" altLang="en-US" sz="2400" dirty="0"/>
              <a:t>개념</a:t>
            </a:r>
          </a:p>
        </p:txBody>
      </p:sp>
      <p:pic>
        <p:nvPicPr>
          <p:cNvPr id="7171" name="Picture 2" descr="H:\한빛\강의교안제작\[보안주의]출판원고PDF\자바기초_그림&amp;표\ch01_img\ch01-03_cu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535510"/>
            <a:ext cx="73914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3424" y="1347996"/>
            <a:ext cx="7556968" cy="78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kumimoji="0" lang="ko-KR" altLang="en-US" sz="2000" b="1" dirty="0" smtClean="0"/>
              <a:t>운영체제에 독립적인 프로그램</a:t>
            </a:r>
            <a:r>
              <a:rPr kumimoji="0" lang="en-US" altLang="ko-KR" sz="2000" dirty="0" smtClean="0"/>
              <a:t/>
            </a:r>
            <a:br>
              <a:rPr kumimoji="0" lang="en-US" altLang="ko-KR" sz="2000" dirty="0" smtClean="0"/>
            </a:br>
            <a:r>
              <a:rPr kumimoji="0" lang="en-US" altLang="ko-KR" sz="2000" dirty="0" smtClean="0">
                <a:solidFill>
                  <a:srgbClr val="FF0000"/>
                </a:solidFill>
                <a:latin typeface="+mn-ea"/>
              </a:rPr>
              <a:t>=&gt; </a:t>
            </a:r>
            <a:r>
              <a:rPr kumimoji="0" lang="ko-KR" altLang="en-US" sz="2000" dirty="0" smtClean="0">
                <a:solidFill>
                  <a:srgbClr val="FF0000"/>
                </a:solidFill>
                <a:latin typeface="+mn-ea"/>
              </a:rPr>
              <a:t>하나의 프로그램 을 여러 운영체제에 사용할 수 있음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자바 플랫폼과 </a:t>
            </a:r>
            <a:r>
              <a:rPr lang="ko-KR" altLang="en-US" sz="2800" dirty="0" err="1"/>
              <a:t>가상머신</a:t>
            </a:r>
            <a:endParaRPr lang="en-US" altLang="ko-KR" sz="28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000125"/>
            <a:ext cx="8572500" cy="5549900"/>
          </a:xfrm>
        </p:spPr>
        <p:txBody>
          <a:bodyPr/>
          <a:lstStyle/>
          <a:p>
            <a:pPr eaLnBrk="1" hangingPunct="1"/>
            <a:r>
              <a:rPr lang="ko-KR" altLang="en-US" sz="1400" b="1" dirty="0">
                <a:solidFill>
                  <a:srgbClr val="FF0000"/>
                </a:solidFill>
              </a:rPr>
              <a:t>자바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가상머신의</a:t>
            </a:r>
            <a:r>
              <a:rPr lang="ko-KR" altLang="en-US" sz="1400" b="1" dirty="0">
                <a:solidFill>
                  <a:srgbClr val="FF0000"/>
                </a:solidFill>
              </a:rPr>
              <a:t> 오해와 진실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ko-KR" altLang="en-US" sz="1400" dirty="0">
                <a:solidFill>
                  <a:srgbClr val="808000"/>
                </a:solidFill>
                <a:latin typeface="MS Mincho" pitchFamily="49" charset="-128"/>
              </a:rPr>
              <a:t>➊</a:t>
            </a:r>
            <a:r>
              <a:rPr lang="ko-KR" altLang="en-US" sz="1400" dirty="0">
                <a:solidFill>
                  <a:srgbClr val="808000"/>
                </a:solidFill>
              </a:rPr>
              <a:t> 자바 </a:t>
            </a:r>
            <a:r>
              <a:rPr lang="ko-KR" altLang="en-US" sz="1400" dirty="0" err="1">
                <a:solidFill>
                  <a:srgbClr val="808000"/>
                </a:solidFill>
              </a:rPr>
              <a:t>가상머신은</a:t>
            </a:r>
            <a:r>
              <a:rPr lang="ko-KR" altLang="en-US" sz="1400" dirty="0">
                <a:solidFill>
                  <a:srgbClr val="808000"/>
                </a:solidFill>
              </a:rPr>
              <a:t> 느리다</a:t>
            </a:r>
            <a:r>
              <a:rPr lang="en-US" altLang="ko-KR" sz="1400" dirty="0">
                <a:solidFill>
                  <a:srgbClr val="808000"/>
                </a:solidFill>
              </a:rPr>
              <a:t>?</a:t>
            </a:r>
          </a:p>
          <a:p>
            <a:pPr lvl="2">
              <a:lnSpc>
                <a:spcPct val="120000"/>
              </a:lnSpc>
              <a:spcBef>
                <a:spcPts val="200"/>
              </a:spcBef>
            </a:pPr>
            <a:r>
              <a:rPr lang="ko-KR" altLang="en-US" sz="1400" dirty="0"/>
              <a:t>초기에는 상당히 느린 것으로 인식되었고 실제로도 성능에 다소 문제가 있었다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기술이 발달하면서 </a:t>
            </a:r>
            <a:r>
              <a:rPr lang="en-US" altLang="ko-KR" sz="1400" dirty="0"/>
              <a:t>JIT(Just-In-Time)</a:t>
            </a:r>
            <a:r>
              <a:rPr lang="ko-KR" altLang="en-US" sz="1400" dirty="0"/>
              <a:t>와 동적 컴파일 기술인 </a:t>
            </a:r>
            <a:r>
              <a:rPr lang="ko-KR" altLang="en-US" sz="1400" dirty="0" err="1"/>
              <a:t>핫스팟</a:t>
            </a:r>
            <a:r>
              <a:rPr lang="en-US" altLang="ko-KR" sz="1400" dirty="0"/>
              <a:t>(Hotspot) </a:t>
            </a:r>
            <a:r>
              <a:rPr lang="ko-KR" altLang="en-US" sz="1400" dirty="0"/>
              <a:t>기술을 적용해 성능상의 문제점은 거의 해결되었다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또</a:t>
            </a:r>
            <a:r>
              <a:rPr lang="en-US" altLang="ko-KR" sz="1400" dirty="0"/>
              <a:t>, </a:t>
            </a:r>
            <a:r>
              <a:rPr lang="ko-KR" altLang="en-US" sz="1400" dirty="0"/>
              <a:t>바이트 코드를 최적화하는 </a:t>
            </a:r>
            <a:r>
              <a:rPr lang="ko-KR" altLang="en-US" sz="1400" dirty="0" err="1"/>
              <a:t>서드</a:t>
            </a:r>
            <a:r>
              <a:rPr lang="ko-KR" altLang="en-US" sz="1400" dirty="0"/>
              <a:t> 파티</a:t>
            </a:r>
            <a:r>
              <a:rPr lang="en-US" altLang="ko-KR" sz="1400" dirty="0"/>
              <a:t>(Third Party) </a:t>
            </a:r>
            <a:r>
              <a:rPr lang="ko-KR" altLang="en-US" sz="1400" dirty="0"/>
              <a:t>제품을 이용해 성능을 어느 정도 향상시킬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인터넷 뱅킹</a:t>
            </a:r>
            <a:r>
              <a:rPr lang="en-US" altLang="ko-KR" sz="1400" dirty="0"/>
              <a:t>, </a:t>
            </a:r>
            <a:r>
              <a:rPr lang="ko-KR" altLang="en-US" sz="1400" dirty="0"/>
              <a:t>온라인 쇼핑몰 등 대규모 온라인 서비스 시스템을 자바로 구축하는 것만 봐도 자바 속도가 느리다는 말은 설득력이 떨어진다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400" dirty="0">
                <a:solidFill>
                  <a:srgbClr val="808000"/>
                </a:solidFill>
                <a:latin typeface="MS Mincho" pitchFamily="49" charset="-128"/>
              </a:rPr>
              <a:t>➋</a:t>
            </a:r>
            <a:r>
              <a:rPr lang="ko-KR" altLang="en-US" sz="1400" dirty="0">
                <a:solidFill>
                  <a:srgbClr val="808000"/>
                </a:solidFill>
              </a:rPr>
              <a:t> 모든 자바 프로그램은 다른 플랫폼의 </a:t>
            </a:r>
            <a:r>
              <a:rPr lang="ko-KR" altLang="en-US" sz="1400" dirty="0" err="1">
                <a:solidFill>
                  <a:srgbClr val="808000"/>
                </a:solidFill>
              </a:rPr>
              <a:t>가상머신에서도</a:t>
            </a:r>
            <a:r>
              <a:rPr lang="ko-KR" altLang="en-US" sz="1400" dirty="0">
                <a:solidFill>
                  <a:srgbClr val="808000"/>
                </a:solidFill>
              </a:rPr>
              <a:t> 동일하게 동작한다</a:t>
            </a:r>
          </a:p>
          <a:p>
            <a:pPr lvl="2">
              <a:lnSpc>
                <a:spcPct val="120000"/>
              </a:lnSpc>
              <a:spcBef>
                <a:spcPts val="200"/>
              </a:spcBef>
            </a:pPr>
            <a:r>
              <a:rPr lang="ko-KR" altLang="en-US" sz="1400" dirty="0"/>
              <a:t>이론적으로는 그렇지만 모니터 크기</a:t>
            </a:r>
            <a:r>
              <a:rPr lang="en-US" altLang="ko-KR" sz="1400" dirty="0"/>
              <a:t>, </a:t>
            </a:r>
            <a:r>
              <a:rPr lang="ko-KR" altLang="en-US" sz="1400" dirty="0"/>
              <a:t>입</a:t>
            </a:r>
            <a:r>
              <a:rPr lang="en-US" altLang="ko-KR" sz="1400" dirty="0"/>
              <a:t>·</a:t>
            </a:r>
            <a:r>
              <a:rPr lang="ko-KR" altLang="en-US" sz="1400" dirty="0"/>
              <a:t>출력 장치</a:t>
            </a:r>
            <a:r>
              <a:rPr lang="en-US" altLang="ko-KR" sz="1400" dirty="0"/>
              <a:t>, </a:t>
            </a:r>
            <a:r>
              <a:rPr lang="ko-KR" altLang="en-US" sz="1400" dirty="0"/>
              <a:t>메모리</a:t>
            </a:r>
            <a:r>
              <a:rPr lang="en-US" altLang="ko-KR" sz="1400" dirty="0"/>
              <a:t>, </a:t>
            </a:r>
            <a:r>
              <a:rPr lang="ko-KR" altLang="en-US" sz="1400" dirty="0"/>
              <a:t>디스크 등 물리적인 </a:t>
            </a:r>
            <a:r>
              <a:rPr lang="ko-KR" altLang="en-US" sz="1400" dirty="0" err="1"/>
              <a:t>실행환경에</a:t>
            </a:r>
            <a:r>
              <a:rPr lang="ko-KR" altLang="en-US" sz="1400" dirty="0"/>
              <a:t> 따라 다를 수 있다</a:t>
            </a:r>
            <a:r>
              <a:rPr lang="en-US" altLang="ko-KR" sz="1400" dirty="0"/>
              <a:t>. Java ME</a:t>
            </a:r>
            <a:r>
              <a:rPr lang="ko-KR" altLang="en-US" sz="1400" dirty="0"/>
              <a:t>는 표준 </a:t>
            </a:r>
            <a:r>
              <a:rPr lang="en-US" altLang="ko-KR" sz="1400" dirty="0"/>
              <a:t>Java SE</a:t>
            </a:r>
            <a:r>
              <a:rPr lang="ko-KR" altLang="en-US" sz="1400" dirty="0"/>
              <a:t>의 일부 기능만 수용하므로 </a:t>
            </a:r>
            <a:r>
              <a:rPr lang="en-US" altLang="ko-KR" sz="1400" dirty="0"/>
              <a:t>Java SE</a:t>
            </a:r>
            <a:r>
              <a:rPr lang="ko-KR" altLang="en-US" sz="1400" dirty="0"/>
              <a:t>로 개발한 프로그램은 </a:t>
            </a:r>
            <a:r>
              <a:rPr lang="en-US" altLang="ko-KR" sz="1400" dirty="0"/>
              <a:t>Java ME</a:t>
            </a:r>
            <a:r>
              <a:rPr lang="ko-KR" altLang="en-US" sz="1400" dirty="0"/>
              <a:t>에서 </a:t>
            </a:r>
            <a:r>
              <a:rPr lang="en-US" altLang="ko-KR" sz="1400" dirty="0"/>
              <a:t>100% </a:t>
            </a:r>
            <a:r>
              <a:rPr lang="ko-KR" altLang="en-US" sz="1400" dirty="0"/>
              <a:t>실행할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같은 자바 플랫폼끼리는 </a:t>
            </a:r>
            <a:r>
              <a:rPr lang="ko-KR" altLang="en-US" sz="1400" dirty="0" err="1"/>
              <a:t>가상머신</a:t>
            </a:r>
            <a:r>
              <a:rPr lang="ko-KR" altLang="en-US" sz="1400" dirty="0"/>
              <a:t> 제조회사나 운영체제가 달라도 실행하는데 문제가 없다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400" dirty="0">
                <a:solidFill>
                  <a:srgbClr val="808000"/>
                </a:solidFill>
                <a:latin typeface="MS Mincho" pitchFamily="49" charset="-128"/>
              </a:rPr>
              <a:t>➌</a:t>
            </a:r>
            <a:r>
              <a:rPr lang="ko-KR" altLang="en-US" sz="1400" dirty="0">
                <a:solidFill>
                  <a:srgbClr val="808000"/>
                </a:solidFill>
              </a:rPr>
              <a:t> 자바 프로그램은 </a:t>
            </a:r>
            <a:r>
              <a:rPr lang="en-US" altLang="ko-KR" sz="1400" dirty="0">
                <a:solidFill>
                  <a:srgbClr val="808000"/>
                </a:solidFill>
              </a:rPr>
              <a:t>PC</a:t>
            </a:r>
            <a:r>
              <a:rPr lang="ko-KR" altLang="en-US" sz="1400" dirty="0">
                <a:solidFill>
                  <a:srgbClr val="808000"/>
                </a:solidFill>
              </a:rPr>
              <a:t>용으로 사용하기 힘들다</a:t>
            </a:r>
          </a:p>
          <a:p>
            <a:pPr lvl="2">
              <a:lnSpc>
                <a:spcPct val="120000"/>
              </a:lnSpc>
              <a:spcBef>
                <a:spcPts val="200"/>
              </a:spcBef>
            </a:pPr>
            <a:r>
              <a:rPr lang="ko-KR" altLang="en-US" sz="1400" dirty="0"/>
              <a:t>자바의 가장 취약점은 애플리케이션의 사용자 인터페이스 부분인데</a:t>
            </a:r>
            <a:r>
              <a:rPr lang="en-US" altLang="ko-KR" sz="1400" dirty="0"/>
              <a:t>, </a:t>
            </a:r>
            <a:r>
              <a:rPr lang="ko-KR" altLang="en-US" sz="1400" dirty="0"/>
              <a:t>기본으로 제공하는 </a:t>
            </a:r>
            <a:r>
              <a:rPr lang="en-US" altLang="ko-KR" sz="1400" dirty="0"/>
              <a:t>AWT, Swing </a:t>
            </a:r>
            <a:r>
              <a:rPr lang="ko-KR" altLang="en-US" sz="1400" dirty="0"/>
              <a:t>등은 성능이나 사용의 편리성 면에서 문제점이 많다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때문에 일반 </a:t>
            </a:r>
            <a:r>
              <a:rPr lang="en-US" altLang="ko-KR" sz="1400" dirty="0"/>
              <a:t>PC</a:t>
            </a:r>
            <a:r>
              <a:rPr lang="ko-KR" altLang="en-US" sz="1400" dirty="0"/>
              <a:t>용으로 나온 자바 프로그램은 거의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이클립스 프로젝트의 산출물 중 하나인 </a:t>
            </a:r>
            <a:r>
              <a:rPr lang="en-US" altLang="ko-KR" sz="1400" dirty="0"/>
              <a:t>SWT(Simple Widget Toolkit)</a:t>
            </a:r>
            <a:r>
              <a:rPr lang="ko-KR" altLang="en-US" sz="1400" dirty="0"/>
              <a:t>는 빠른 속도와 최적화된 운영체제로 이질감 없이 프로그램을 개발할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특히</a:t>
            </a:r>
            <a:r>
              <a:rPr lang="en-US" altLang="ko-KR" sz="1400" dirty="0"/>
              <a:t>, </a:t>
            </a:r>
            <a:r>
              <a:rPr lang="ko-KR" altLang="en-US" sz="1400" dirty="0"/>
              <a:t>이클립스의 </a:t>
            </a:r>
            <a:r>
              <a:rPr lang="en-US" altLang="ko-KR" sz="1400" dirty="0"/>
              <a:t>RCP(Rich Client Platform)</a:t>
            </a:r>
            <a:r>
              <a:rPr lang="ko-KR" altLang="en-US" sz="1400" dirty="0"/>
              <a:t>가 확산되면서 앞으로 많은 자바 기반의 </a:t>
            </a:r>
            <a:r>
              <a:rPr lang="en-US" altLang="ko-KR" sz="1400" dirty="0"/>
              <a:t>PC</a:t>
            </a:r>
            <a:r>
              <a:rPr lang="ko-KR" altLang="en-US" sz="1400" dirty="0"/>
              <a:t>용 애플리케이션을 볼 수 있을 것으로 기대된다</a:t>
            </a:r>
            <a:r>
              <a:rPr lang="en-US" altLang="ko-KR" sz="1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4756" y="4150050"/>
            <a:ext cx="8715404" cy="234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***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기타 주요 특징</a:t>
            </a: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/>
            </a:r>
            <a:b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endParaRPr kumimoji="0" lang="en-US" altLang="ko-KR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  <a:p>
            <a:pPr eaLnBrk="1" latinLnBrk="1" hangingPunct="1">
              <a:lnSpc>
                <a:spcPts val="3000"/>
              </a:lnSpc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컴파일 언어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=&gt; javac.exe  </a:t>
            </a: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 </a:t>
            </a:r>
            <a:r>
              <a:rPr kumimoji="0" lang="ko-KR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컴파일러 </a:t>
            </a: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 =&gt; .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class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생성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(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오브젝트 코드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=&gt; java.exe   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( </a:t>
            </a:r>
            <a:r>
              <a:rPr lang="ko-KR" altLang="en-US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실행 </a:t>
            </a:r>
            <a:r>
              <a:rPr lang="ko-KR" altLang="en-US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화일</a:t>
            </a:r>
            <a:r>
              <a:rPr lang="ko-KR" altLang="en-US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)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base" latinLnBrk="1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dirty="0" smtClean="0">
                <a:solidFill>
                  <a:srgbClr val="996633"/>
                </a:solidFill>
                <a:latin typeface="+mj-lt"/>
                <a:ea typeface="+mj-ea"/>
                <a:cs typeface="+mj-cs"/>
              </a:rPr>
              <a:t>4) </a:t>
            </a:r>
            <a:r>
              <a:rPr kumimoji="0" lang="ko-KR" altLang="en-US" sz="2400" b="1" dirty="0" smtClean="0">
                <a:solidFill>
                  <a:srgbClr val="996633"/>
                </a:solidFill>
                <a:latin typeface="+mj-lt"/>
                <a:ea typeface="+mj-ea"/>
                <a:cs typeface="+mj-cs"/>
              </a:rPr>
              <a:t>무료 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74638"/>
            <a:ext cx="8229600" cy="868362"/>
          </a:xfrm>
        </p:spPr>
        <p:txBody>
          <a:bodyPr/>
          <a:lstStyle/>
          <a:p>
            <a:pPr algn="l" eaLnBrk="1" hangingPunct="1"/>
            <a:r>
              <a:rPr lang="en-US" altLang="ko-KR" sz="2400" b="1" dirty="0">
                <a:latin typeface="+mn-ea"/>
                <a:ea typeface="+mn-ea"/>
              </a:rPr>
              <a:t>** </a:t>
            </a:r>
            <a:r>
              <a:rPr lang="ko-KR" altLang="en-US" sz="2400" b="1" dirty="0">
                <a:latin typeface="+mn-ea"/>
                <a:ea typeface="+mn-ea"/>
              </a:rPr>
              <a:t>자바 </a:t>
            </a:r>
            <a:r>
              <a:rPr lang="ko-KR" altLang="en-US" sz="2400" b="1" dirty="0" err="1">
                <a:latin typeface="+mn-ea"/>
                <a:ea typeface="+mn-ea"/>
              </a:rPr>
              <a:t>가상머신</a:t>
            </a:r>
            <a:r>
              <a:rPr lang="en-US" altLang="ko-KR" sz="2400" b="1" dirty="0">
                <a:latin typeface="+mn-ea"/>
                <a:ea typeface="+mn-ea"/>
              </a:rPr>
              <a:t>(JVM)</a:t>
            </a:r>
            <a:r>
              <a:rPr lang="ko-KR" altLang="en-US" sz="2400" b="1" dirty="0">
                <a:latin typeface="+mn-ea"/>
                <a:ea typeface="+mn-ea"/>
              </a:rPr>
              <a:t>의 장</a:t>
            </a:r>
            <a:r>
              <a:rPr lang="en-US" altLang="ko-KR" sz="2400" b="1" dirty="0">
                <a:latin typeface="+mn-ea"/>
                <a:ea typeface="+mn-ea"/>
              </a:rPr>
              <a:t>.</a:t>
            </a:r>
            <a:r>
              <a:rPr lang="ko-KR" altLang="en-US" sz="2400" b="1" dirty="0">
                <a:latin typeface="+mn-ea"/>
                <a:ea typeface="+mn-ea"/>
              </a:rPr>
              <a:t>단점</a:t>
            </a:r>
            <a:endParaRPr lang="en-US" altLang="ko-KR" sz="2400" b="1" dirty="0">
              <a:latin typeface="+mn-ea"/>
              <a:ea typeface="+mn-ea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5"/>
            <a:ext cx="8229600" cy="3214710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자바 </a:t>
            </a:r>
            <a:r>
              <a:rPr lang="ko-KR" altLang="en-US" sz="2000" dirty="0" err="1"/>
              <a:t>가상머신</a:t>
            </a:r>
            <a:r>
              <a:rPr lang="en-US" altLang="ko-KR" sz="2000" dirty="0"/>
              <a:t>(JVM)</a:t>
            </a:r>
            <a:r>
              <a:rPr lang="ko-KR" altLang="en-US" sz="2000" dirty="0"/>
              <a:t>의 장점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다양한 운영체제와 하드웨어에서 실행 할 수 있다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예</a:t>
            </a:r>
            <a:r>
              <a:rPr lang="en-US" altLang="ko-KR" sz="2000" dirty="0"/>
              <a:t>) PC</a:t>
            </a:r>
            <a:r>
              <a:rPr lang="ko-KR" altLang="en-US" sz="2000" dirty="0"/>
              <a:t>에서 만든 프로그램을 휴대폰등에서 실행할 수 있다</a:t>
            </a:r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eaLnBrk="1" hangingPunct="1"/>
            <a:r>
              <a:rPr lang="ko-KR" altLang="en-US" sz="2000" dirty="0"/>
              <a:t>자바 </a:t>
            </a:r>
            <a:r>
              <a:rPr lang="ko-KR" altLang="en-US" sz="2000" dirty="0" err="1"/>
              <a:t>가상머신</a:t>
            </a:r>
            <a:r>
              <a:rPr lang="en-US" altLang="ko-KR" sz="2000" dirty="0"/>
              <a:t>(JVM)</a:t>
            </a:r>
            <a:r>
              <a:rPr lang="ko-KR" altLang="en-US" sz="2000" dirty="0"/>
              <a:t>의 단점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시스템에 최적화된 바이너리에 비해 속도가 느려질 수 있음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최근  기술력의 발전으로 속도가 많이 향상됨</a:t>
            </a:r>
            <a:r>
              <a:rPr lang="en-US" altLang="ko-KR" sz="2000" dirty="0"/>
              <a:t>)</a:t>
            </a:r>
          </a:p>
          <a:p>
            <a:pPr lvl="1" eaLnBrk="1" hangingPunct="1"/>
            <a:r>
              <a:rPr lang="ko-KR" altLang="en-US" sz="2000" dirty="0"/>
              <a:t>모든 플랫폼에서 </a:t>
            </a:r>
            <a:r>
              <a:rPr lang="ko-KR" altLang="en-US" sz="2000" dirty="0" err="1"/>
              <a:t>가상머신을</a:t>
            </a:r>
            <a:r>
              <a:rPr lang="ko-KR" altLang="en-US" sz="2000" dirty="0"/>
              <a:t> 개발해야 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5026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58AC91C-BDA9-4E34-9C5D-AB916F4A3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JDK</a:t>
            </a:r>
            <a:r>
              <a:rPr lang="ko-KR" altLang="en-US" sz="3600"/>
              <a:t>와 </a:t>
            </a:r>
            <a:r>
              <a:rPr lang="en-US" altLang="ko-KR" sz="3600"/>
              <a:t>JRE</a:t>
            </a:r>
          </a:p>
        </p:txBody>
      </p:sp>
      <p:sp>
        <p:nvSpPr>
          <p:cNvPr id="4102" name="Freeform 65">
            <a:extLst>
              <a:ext uri="{FF2B5EF4-FFF2-40B4-BE49-F238E27FC236}">
                <a16:creationId xmlns:a16="http://schemas.microsoft.com/office/drawing/2014/main" id="{4E9E7AC4-B6E9-4733-AEF7-3F8CDD4DA753}"/>
              </a:ext>
            </a:extLst>
          </p:cNvPr>
          <p:cNvSpPr>
            <a:spLocks noEditPoints="1"/>
          </p:cNvSpPr>
          <p:nvPr/>
        </p:nvSpPr>
        <p:spPr bwMode="auto">
          <a:xfrm>
            <a:off x="6243638" y="4195763"/>
            <a:ext cx="1549400" cy="1784350"/>
          </a:xfrm>
          <a:custGeom>
            <a:avLst/>
            <a:gdLst>
              <a:gd name="T0" fmla="*/ 134 w 976"/>
              <a:gd name="T1" fmla="*/ 0 h 1124"/>
              <a:gd name="T2" fmla="*/ 108 w 976"/>
              <a:gd name="T3" fmla="*/ 4 h 1124"/>
              <a:gd name="T4" fmla="*/ 82 w 976"/>
              <a:gd name="T5" fmla="*/ 10 h 1124"/>
              <a:gd name="T6" fmla="*/ 40 w 976"/>
              <a:gd name="T7" fmla="*/ 36 h 1124"/>
              <a:gd name="T8" fmla="*/ 16 w 976"/>
              <a:gd name="T9" fmla="*/ 64 h 1124"/>
              <a:gd name="T10" fmla="*/ 6 w 976"/>
              <a:gd name="T11" fmla="*/ 86 h 1124"/>
              <a:gd name="T12" fmla="*/ 0 w 976"/>
              <a:gd name="T13" fmla="*/ 110 h 1124"/>
              <a:gd name="T14" fmla="*/ 0 w 976"/>
              <a:gd name="T15" fmla="*/ 1002 h 1124"/>
              <a:gd name="T16" fmla="*/ 0 w 976"/>
              <a:gd name="T17" fmla="*/ 1016 h 1124"/>
              <a:gd name="T18" fmla="*/ 6 w 976"/>
              <a:gd name="T19" fmla="*/ 1038 h 1124"/>
              <a:gd name="T20" fmla="*/ 16 w 976"/>
              <a:gd name="T21" fmla="*/ 1060 h 1124"/>
              <a:gd name="T22" fmla="*/ 40 w 976"/>
              <a:gd name="T23" fmla="*/ 1088 h 1124"/>
              <a:gd name="T24" fmla="*/ 82 w 976"/>
              <a:gd name="T25" fmla="*/ 1114 h 1124"/>
              <a:gd name="T26" fmla="*/ 108 w 976"/>
              <a:gd name="T27" fmla="*/ 1122 h 1124"/>
              <a:gd name="T28" fmla="*/ 134 w 976"/>
              <a:gd name="T29" fmla="*/ 1124 h 1124"/>
              <a:gd name="T30" fmla="*/ 842 w 976"/>
              <a:gd name="T31" fmla="*/ 1124 h 1124"/>
              <a:gd name="T32" fmla="*/ 868 w 976"/>
              <a:gd name="T33" fmla="*/ 1122 h 1124"/>
              <a:gd name="T34" fmla="*/ 894 w 976"/>
              <a:gd name="T35" fmla="*/ 1114 h 1124"/>
              <a:gd name="T36" fmla="*/ 936 w 976"/>
              <a:gd name="T37" fmla="*/ 1088 h 1124"/>
              <a:gd name="T38" fmla="*/ 960 w 976"/>
              <a:gd name="T39" fmla="*/ 1060 h 1124"/>
              <a:gd name="T40" fmla="*/ 970 w 976"/>
              <a:gd name="T41" fmla="*/ 1038 h 1124"/>
              <a:gd name="T42" fmla="*/ 976 w 976"/>
              <a:gd name="T43" fmla="*/ 1016 h 1124"/>
              <a:gd name="T44" fmla="*/ 976 w 976"/>
              <a:gd name="T45" fmla="*/ 122 h 1124"/>
              <a:gd name="T46" fmla="*/ 976 w 976"/>
              <a:gd name="T47" fmla="*/ 110 h 1124"/>
              <a:gd name="T48" fmla="*/ 970 w 976"/>
              <a:gd name="T49" fmla="*/ 86 h 1124"/>
              <a:gd name="T50" fmla="*/ 960 w 976"/>
              <a:gd name="T51" fmla="*/ 64 h 1124"/>
              <a:gd name="T52" fmla="*/ 936 w 976"/>
              <a:gd name="T53" fmla="*/ 36 h 1124"/>
              <a:gd name="T54" fmla="*/ 894 w 976"/>
              <a:gd name="T55" fmla="*/ 10 h 1124"/>
              <a:gd name="T56" fmla="*/ 868 w 976"/>
              <a:gd name="T57" fmla="*/ 4 h 1124"/>
              <a:gd name="T58" fmla="*/ 842 w 976"/>
              <a:gd name="T59" fmla="*/ 0 h 1124"/>
              <a:gd name="T60" fmla="*/ 8 w 976"/>
              <a:gd name="T61" fmla="*/ 1002 h 1124"/>
              <a:gd name="T62" fmla="*/ 8 w 976"/>
              <a:gd name="T63" fmla="*/ 122 h 1124"/>
              <a:gd name="T64" fmla="*/ 10 w 976"/>
              <a:gd name="T65" fmla="*/ 100 h 1124"/>
              <a:gd name="T66" fmla="*/ 18 w 976"/>
              <a:gd name="T67" fmla="*/ 78 h 1124"/>
              <a:gd name="T68" fmla="*/ 44 w 976"/>
              <a:gd name="T69" fmla="*/ 42 h 1124"/>
              <a:gd name="T70" fmla="*/ 86 w 976"/>
              <a:gd name="T71" fmla="*/ 18 h 1124"/>
              <a:gd name="T72" fmla="*/ 134 w 976"/>
              <a:gd name="T73" fmla="*/ 8 h 1124"/>
              <a:gd name="T74" fmla="*/ 842 w 976"/>
              <a:gd name="T75" fmla="*/ 8 h 1124"/>
              <a:gd name="T76" fmla="*/ 890 w 976"/>
              <a:gd name="T77" fmla="*/ 18 h 1124"/>
              <a:gd name="T78" fmla="*/ 930 w 976"/>
              <a:gd name="T79" fmla="*/ 42 h 1124"/>
              <a:gd name="T80" fmla="*/ 958 w 976"/>
              <a:gd name="T81" fmla="*/ 78 h 1124"/>
              <a:gd name="T82" fmla="*/ 966 w 976"/>
              <a:gd name="T83" fmla="*/ 100 h 1124"/>
              <a:gd name="T84" fmla="*/ 968 w 976"/>
              <a:gd name="T85" fmla="*/ 122 h 1124"/>
              <a:gd name="T86" fmla="*/ 968 w 976"/>
              <a:gd name="T87" fmla="*/ 1002 h 1124"/>
              <a:gd name="T88" fmla="*/ 966 w 976"/>
              <a:gd name="T89" fmla="*/ 1026 h 1124"/>
              <a:gd name="T90" fmla="*/ 958 w 976"/>
              <a:gd name="T91" fmla="*/ 1046 h 1124"/>
              <a:gd name="T92" fmla="*/ 930 w 976"/>
              <a:gd name="T93" fmla="*/ 1082 h 1124"/>
              <a:gd name="T94" fmla="*/ 890 w 976"/>
              <a:gd name="T95" fmla="*/ 1106 h 1124"/>
              <a:gd name="T96" fmla="*/ 842 w 976"/>
              <a:gd name="T97" fmla="*/ 1116 h 1124"/>
              <a:gd name="T98" fmla="*/ 134 w 976"/>
              <a:gd name="T99" fmla="*/ 1116 h 1124"/>
              <a:gd name="T100" fmla="*/ 86 w 976"/>
              <a:gd name="T101" fmla="*/ 1106 h 1124"/>
              <a:gd name="T102" fmla="*/ 44 w 976"/>
              <a:gd name="T103" fmla="*/ 1082 h 1124"/>
              <a:gd name="T104" fmla="*/ 18 w 976"/>
              <a:gd name="T105" fmla="*/ 1046 h 1124"/>
              <a:gd name="T106" fmla="*/ 10 w 976"/>
              <a:gd name="T107" fmla="*/ 1026 h 1124"/>
              <a:gd name="T108" fmla="*/ 8 w 976"/>
              <a:gd name="T109" fmla="*/ 1002 h 112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976"/>
              <a:gd name="T166" fmla="*/ 0 h 1124"/>
              <a:gd name="T167" fmla="*/ 976 w 976"/>
              <a:gd name="T168" fmla="*/ 1124 h 1124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976" h="1124">
                <a:moveTo>
                  <a:pt x="134" y="0"/>
                </a:moveTo>
                <a:lnTo>
                  <a:pt x="134" y="0"/>
                </a:lnTo>
                <a:lnTo>
                  <a:pt x="120" y="2"/>
                </a:lnTo>
                <a:lnTo>
                  <a:pt x="108" y="4"/>
                </a:lnTo>
                <a:lnTo>
                  <a:pt x="94" y="6"/>
                </a:lnTo>
                <a:lnTo>
                  <a:pt x="82" y="10"/>
                </a:lnTo>
                <a:lnTo>
                  <a:pt x="60" y="22"/>
                </a:lnTo>
                <a:lnTo>
                  <a:pt x="40" y="36"/>
                </a:lnTo>
                <a:lnTo>
                  <a:pt x="22" y="54"/>
                </a:lnTo>
                <a:lnTo>
                  <a:pt x="16" y="64"/>
                </a:lnTo>
                <a:lnTo>
                  <a:pt x="10" y="74"/>
                </a:lnTo>
                <a:lnTo>
                  <a:pt x="6" y="86"/>
                </a:lnTo>
                <a:lnTo>
                  <a:pt x="2" y="98"/>
                </a:lnTo>
                <a:lnTo>
                  <a:pt x="0" y="110"/>
                </a:lnTo>
                <a:lnTo>
                  <a:pt x="0" y="122"/>
                </a:lnTo>
                <a:lnTo>
                  <a:pt x="0" y="1002"/>
                </a:lnTo>
                <a:lnTo>
                  <a:pt x="0" y="1016"/>
                </a:lnTo>
                <a:lnTo>
                  <a:pt x="2" y="1028"/>
                </a:lnTo>
                <a:lnTo>
                  <a:pt x="6" y="1038"/>
                </a:lnTo>
                <a:lnTo>
                  <a:pt x="10" y="1050"/>
                </a:lnTo>
                <a:lnTo>
                  <a:pt x="16" y="1060"/>
                </a:lnTo>
                <a:lnTo>
                  <a:pt x="22" y="1070"/>
                </a:lnTo>
                <a:lnTo>
                  <a:pt x="40" y="1088"/>
                </a:lnTo>
                <a:lnTo>
                  <a:pt x="60" y="1104"/>
                </a:lnTo>
                <a:lnTo>
                  <a:pt x="82" y="1114"/>
                </a:lnTo>
                <a:lnTo>
                  <a:pt x="94" y="1118"/>
                </a:lnTo>
                <a:lnTo>
                  <a:pt x="108" y="1122"/>
                </a:lnTo>
                <a:lnTo>
                  <a:pt x="120" y="1124"/>
                </a:lnTo>
                <a:lnTo>
                  <a:pt x="134" y="1124"/>
                </a:lnTo>
                <a:lnTo>
                  <a:pt x="842" y="1124"/>
                </a:lnTo>
                <a:lnTo>
                  <a:pt x="856" y="1124"/>
                </a:lnTo>
                <a:lnTo>
                  <a:pt x="868" y="1122"/>
                </a:lnTo>
                <a:lnTo>
                  <a:pt x="882" y="1118"/>
                </a:lnTo>
                <a:lnTo>
                  <a:pt x="894" y="1114"/>
                </a:lnTo>
                <a:lnTo>
                  <a:pt x="916" y="1104"/>
                </a:lnTo>
                <a:lnTo>
                  <a:pt x="936" y="1088"/>
                </a:lnTo>
                <a:lnTo>
                  <a:pt x="952" y="1070"/>
                </a:lnTo>
                <a:lnTo>
                  <a:pt x="960" y="1060"/>
                </a:lnTo>
                <a:lnTo>
                  <a:pt x="966" y="1050"/>
                </a:lnTo>
                <a:lnTo>
                  <a:pt x="970" y="1038"/>
                </a:lnTo>
                <a:lnTo>
                  <a:pt x="972" y="1028"/>
                </a:lnTo>
                <a:lnTo>
                  <a:pt x="976" y="1016"/>
                </a:lnTo>
                <a:lnTo>
                  <a:pt x="976" y="1002"/>
                </a:lnTo>
                <a:lnTo>
                  <a:pt x="976" y="122"/>
                </a:lnTo>
                <a:lnTo>
                  <a:pt x="976" y="110"/>
                </a:lnTo>
                <a:lnTo>
                  <a:pt x="972" y="98"/>
                </a:lnTo>
                <a:lnTo>
                  <a:pt x="970" y="86"/>
                </a:lnTo>
                <a:lnTo>
                  <a:pt x="966" y="74"/>
                </a:lnTo>
                <a:lnTo>
                  <a:pt x="960" y="64"/>
                </a:lnTo>
                <a:lnTo>
                  <a:pt x="952" y="54"/>
                </a:lnTo>
                <a:lnTo>
                  <a:pt x="936" y="36"/>
                </a:lnTo>
                <a:lnTo>
                  <a:pt x="916" y="22"/>
                </a:lnTo>
                <a:lnTo>
                  <a:pt x="894" y="10"/>
                </a:lnTo>
                <a:lnTo>
                  <a:pt x="882" y="6"/>
                </a:lnTo>
                <a:lnTo>
                  <a:pt x="868" y="4"/>
                </a:lnTo>
                <a:lnTo>
                  <a:pt x="856" y="2"/>
                </a:lnTo>
                <a:lnTo>
                  <a:pt x="842" y="0"/>
                </a:lnTo>
                <a:lnTo>
                  <a:pt x="134" y="0"/>
                </a:lnTo>
                <a:close/>
                <a:moveTo>
                  <a:pt x="8" y="1002"/>
                </a:moveTo>
                <a:lnTo>
                  <a:pt x="8" y="122"/>
                </a:lnTo>
                <a:lnTo>
                  <a:pt x="8" y="110"/>
                </a:lnTo>
                <a:lnTo>
                  <a:pt x="10" y="100"/>
                </a:lnTo>
                <a:lnTo>
                  <a:pt x="14" y="88"/>
                </a:lnTo>
                <a:lnTo>
                  <a:pt x="18" y="78"/>
                </a:lnTo>
                <a:lnTo>
                  <a:pt x="30" y="58"/>
                </a:lnTo>
                <a:lnTo>
                  <a:pt x="44" y="42"/>
                </a:lnTo>
                <a:lnTo>
                  <a:pt x="64" y="28"/>
                </a:lnTo>
                <a:lnTo>
                  <a:pt x="86" y="18"/>
                </a:lnTo>
                <a:lnTo>
                  <a:pt x="108" y="12"/>
                </a:lnTo>
                <a:lnTo>
                  <a:pt x="134" y="8"/>
                </a:lnTo>
                <a:lnTo>
                  <a:pt x="842" y="8"/>
                </a:lnTo>
                <a:lnTo>
                  <a:pt x="868" y="12"/>
                </a:lnTo>
                <a:lnTo>
                  <a:pt x="890" y="18"/>
                </a:lnTo>
                <a:lnTo>
                  <a:pt x="912" y="28"/>
                </a:lnTo>
                <a:lnTo>
                  <a:pt x="930" y="42"/>
                </a:lnTo>
                <a:lnTo>
                  <a:pt x="946" y="58"/>
                </a:lnTo>
                <a:lnTo>
                  <a:pt x="958" y="78"/>
                </a:lnTo>
                <a:lnTo>
                  <a:pt x="962" y="88"/>
                </a:lnTo>
                <a:lnTo>
                  <a:pt x="966" y="100"/>
                </a:lnTo>
                <a:lnTo>
                  <a:pt x="968" y="110"/>
                </a:lnTo>
                <a:lnTo>
                  <a:pt x="968" y="122"/>
                </a:lnTo>
                <a:lnTo>
                  <a:pt x="968" y="1002"/>
                </a:lnTo>
                <a:lnTo>
                  <a:pt x="968" y="1014"/>
                </a:lnTo>
                <a:lnTo>
                  <a:pt x="966" y="1026"/>
                </a:lnTo>
                <a:lnTo>
                  <a:pt x="962" y="1036"/>
                </a:lnTo>
                <a:lnTo>
                  <a:pt x="958" y="1046"/>
                </a:lnTo>
                <a:lnTo>
                  <a:pt x="946" y="1066"/>
                </a:lnTo>
                <a:lnTo>
                  <a:pt x="930" y="1082"/>
                </a:lnTo>
                <a:lnTo>
                  <a:pt x="912" y="1096"/>
                </a:lnTo>
                <a:lnTo>
                  <a:pt x="890" y="1106"/>
                </a:lnTo>
                <a:lnTo>
                  <a:pt x="868" y="1114"/>
                </a:lnTo>
                <a:lnTo>
                  <a:pt x="842" y="1116"/>
                </a:lnTo>
                <a:lnTo>
                  <a:pt x="134" y="1116"/>
                </a:lnTo>
                <a:lnTo>
                  <a:pt x="108" y="1114"/>
                </a:lnTo>
                <a:lnTo>
                  <a:pt x="86" y="1106"/>
                </a:lnTo>
                <a:lnTo>
                  <a:pt x="64" y="1096"/>
                </a:lnTo>
                <a:lnTo>
                  <a:pt x="44" y="1082"/>
                </a:lnTo>
                <a:lnTo>
                  <a:pt x="30" y="1066"/>
                </a:lnTo>
                <a:lnTo>
                  <a:pt x="18" y="1046"/>
                </a:lnTo>
                <a:lnTo>
                  <a:pt x="14" y="1036"/>
                </a:lnTo>
                <a:lnTo>
                  <a:pt x="10" y="1026"/>
                </a:lnTo>
                <a:lnTo>
                  <a:pt x="8" y="1014"/>
                </a:lnTo>
                <a:lnTo>
                  <a:pt x="8" y="1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F00357-3F10-4CCE-B5C5-E524A1B5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7" y="1328746"/>
            <a:ext cx="8279086" cy="349469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B1C68EE-22C7-4B41-87AB-6C470DDA74BB}"/>
              </a:ext>
            </a:extLst>
          </p:cNvPr>
          <p:cNvGrpSpPr/>
          <p:nvPr/>
        </p:nvGrpSpPr>
        <p:grpSpPr>
          <a:xfrm>
            <a:off x="1638201" y="4005064"/>
            <a:ext cx="6338539" cy="2224906"/>
            <a:chOff x="1638201" y="4005064"/>
            <a:chExt cx="6338539" cy="2224906"/>
          </a:xfrm>
        </p:grpSpPr>
        <p:sp>
          <p:nvSpPr>
            <p:cNvPr id="4100" name="Rectangle 5">
              <a:extLst>
                <a:ext uri="{FF2B5EF4-FFF2-40B4-BE49-F238E27FC236}">
                  <a16:creationId xmlns:a16="http://schemas.microsoft.com/office/drawing/2014/main" id="{EEDDDFD9-9018-4EF6-9BD3-78E65F169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125" y="444976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None/>
              </a:pPr>
              <a:endParaRPr kumimoji="1" lang="en-US" altLang="ko-KR" i="1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4101" name="Group 66">
              <a:extLst>
                <a:ext uri="{FF2B5EF4-FFF2-40B4-BE49-F238E27FC236}">
                  <a16:creationId xmlns:a16="http://schemas.microsoft.com/office/drawing/2014/main" id="{2BE1D9CD-E368-4658-A3FD-604A0C90E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8201" y="4509120"/>
              <a:ext cx="917575" cy="1720850"/>
              <a:chOff x="4027" y="2679"/>
              <a:chExt cx="578" cy="1084"/>
            </a:xfrm>
          </p:grpSpPr>
          <p:sp>
            <p:nvSpPr>
              <p:cNvPr id="4104" name="Freeform 17">
                <a:extLst>
                  <a:ext uri="{FF2B5EF4-FFF2-40B4-BE49-F238E27FC236}">
                    <a16:creationId xmlns:a16="http://schemas.microsoft.com/office/drawing/2014/main" id="{6229950B-A46F-4BBB-AD33-E35D64BDC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5" y="2741"/>
                <a:ext cx="60" cy="112"/>
              </a:xfrm>
              <a:custGeom>
                <a:avLst/>
                <a:gdLst>
                  <a:gd name="T0" fmla="*/ 14 w 60"/>
                  <a:gd name="T1" fmla="*/ 0 h 112"/>
                  <a:gd name="T2" fmla="*/ 14 w 60"/>
                  <a:gd name="T3" fmla="*/ 0 h 112"/>
                  <a:gd name="T4" fmla="*/ 14 w 60"/>
                  <a:gd name="T5" fmla="*/ 18 h 112"/>
                  <a:gd name="T6" fmla="*/ 16 w 60"/>
                  <a:gd name="T7" fmla="*/ 34 h 112"/>
                  <a:gd name="T8" fmla="*/ 18 w 60"/>
                  <a:gd name="T9" fmla="*/ 56 h 112"/>
                  <a:gd name="T10" fmla="*/ 22 w 60"/>
                  <a:gd name="T11" fmla="*/ 76 h 112"/>
                  <a:gd name="T12" fmla="*/ 26 w 60"/>
                  <a:gd name="T13" fmla="*/ 86 h 112"/>
                  <a:gd name="T14" fmla="*/ 30 w 60"/>
                  <a:gd name="T15" fmla="*/ 94 h 112"/>
                  <a:gd name="T16" fmla="*/ 36 w 60"/>
                  <a:gd name="T17" fmla="*/ 100 h 112"/>
                  <a:gd name="T18" fmla="*/ 44 w 60"/>
                  <a:gd name="T19" fmla="*/ 106 h 112"/>
                  <a:gd name="T20" fmla="*/ 50 w 60"/>
                  <a:gd name="T21" fmla="*/ 110 h 112"/>
                  <a:gd name="T22" fmla="*/ 60 w 60"/>
                  <a:gd name="T23" fmla="*/ 112 h 112"/>
                  <a:gd name="T24" fmla="*/ 60 w 60"/>
                  <a:gd name="T25" fmla="*/ 112 h 112"/>
                  <a:gd name="T26" fmla="*/ 52 w 60"/>
                  <a:gd name="T27" fmla="*/ 112 h 112"/>
                  <a:gd name="T28" fmla="*/ 44 w 60"/>
                  <a:gd name="T29" fmla="*/ 110 h 112"/>
                  <a:gd name="T30" fmla="*/ 34 w 60"/>
                  <a:gd name="T31" fmla="*/ 106 h 112"/>
                  <a:gd name="T32" fmla="*/ 24 w 60"/>
                  <a:gd name="T33" fmla="*/ 96 h 112"/>
                  <a:gd name="T34" fmla="*/ 14 w 60"/>
                  <a:gd name="T35" fmla="*/ 82 h 112"/>
                  <a:gd name="T36" fmla="*/ 10 w 60"/>
                  <a:gd name="T37" fmla="*/ 72 h 112"/>
                  <a:gd name="T38" fmla="*/ 6 w 60"/>
                  <a:gd name="T39" fmla="*/ 60 h 112"/>
                  <a:gd name="T40" fmla="*/ 2 w 60"/>
                  <a:gd name="T41" fmla="*/ 46 h 112"/>
                  <a:gd name="T42" fmla="*/ 0 w 60"/>
                  <a:gd name="T43" fmla="*/ 30 h 112"/>
                  <a:gd name="T44" fmla="*/ 14 w 60"/>
                  <a:gd name="T45" fmla="*/ 0 h 1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0"/>
                  <a:gd name="T70" fmla="*/ 0 h 112"/>
                  <a:gd name="T71" fmla="*/ 60 w 60"/>
                  <a:gd name="T72" fmla="*/ 112 h 11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0" h="112">
                    <a:moveTo>
                      <a:pt x="14" y="0"/>
                    </a:moveTo>
                    <a:lnTo>
                      <a:pt x="14" y="0"/>
                    </a:lnTo>
                    <a:lnTo>
                      <a:pt x="14" y="18"/>
                    </a:lnTo>
                    <a:lnTo>
                      <a:pt x="16" y="34"/>
                    </a:lnTo>
                    <a:lnTo>
                      <a:pt x="18" y="56"/>
                    </a:lnTo>
                    <a:lnTo>
                      <a:pt x="22" y="76"/>
                    </a:lnTo>
                    <a:lnTo>
                      <a:pt x="26" y="86"/>
                    </a:lnTo>
                    <a:lnTo>
                      <a:pt x="30" y="94"/>
                    </a:lnTo>
                    <a:lnTo>
                      <a:pt x="36" y="100"/>
                    </a:lnTo>
                    <a:lnTo>
                      <a:pt x="44" y="106"/>
                    </a:lnTo>
                    <a:lnTo>
                      <a:pt x="50" y="110"/>
                    </a:lnTo>
                    <a:lnTo>
                      <a:pt x="60" y="112"/>
                    </a:lnTo>
                    <a:lnTo>
                      <a:pt x="52" y="112"/>
                    </a:lnTo>
                    <a:lnTo>
                      <a:pt x="44" y="110"/>
                    </a:lnTo>
                    <a:lnTo>
                      <a:pt x="34" y="106"/>
                    </a:lnTo>
                    <a:lnTo>
                      <a:pt x="24" y="96"/>
                    </a:lnTo>
                    <a:lnTo>
                      <a:pt x="14" y="82"/>
                    </a:lnTo>
                    <a:lnTo>
                      <a:pt x="10" y="72"/>
                    </a:lnTo>
                    <a:lnTo>
                      <a:pt x="6" y="60"/>
                    </a:lnTo>
                    <a:lnTo>
                      <a:pt x="2" y="46"/>
                    </a:lnTo>
                    <a:lnTo>
                      <a:pt x="0" y="3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05" name="Freeform 18">
                <a:extLst>
                  <a:ext uri="{FF2B5EF4-FFF2-40B4-BE49-F238E27FC236}">
                    <a16:creationId xmlns:a16="http://schemas.microsoft.com/office/drawing/2014/main" id="{67A527FE-7CCA-4C44-8DB9-735E8C923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" y="2691"/>
                <a:ext cx="170" cy="214"/>
              </a:xfrm>
              <a:custGeom>
                <a:avLst/>
                <a:gdLst>
                  <a:gd name="T0" fmla="*/ 154 w 170"/>
                  <a:gd name="T1" fmla="*/ 32 h 214"/>
                  <a:gd name="T2" fmla="*/ 154 w 170"/>
                  <a:gd name="T3" fmla="*/ 32 h 214"/>
                  <a:gd name="T4" fmla="*/ 156 w 170"/>
                  <a:gd name="T5" fmla="*/ 36 h 214"/>
                  <a:gd name="T6" fmla="*/ 162 w 170"/>
                  <a:gd name="T7" fmla="*/ 46 h 214"/>
                  <a:gd name="T8" fmla="*/ 164 w 170"/>
                  <a:gd name="T9" fmla="*/ 54 h 214"/>
                  <a:gd name="T10" fmla="*/ 166 w 170"/>
                  <a:gd name="T11" fmla="*/ 62 h 214"/>
                  <a:gd name="T12" fmla="*/ 166 w 170"/>
                  <a:gd name="T13" fmla="*/ 72 h 214"/>
                  <a:gd name="T14" fmla="*/ 164 w 170"/>
                  <a:gd name="T15" fmla="*/ 82 h 214"/>
                  <a:gd name="T16" fmla="*/ 164 w 170"/>
                  <a:gd name="T17" fmla="*/ 82 h 214"/>
                  <a:gd name="T18" fmla="*/ 164 w 170"/>
                  <a:gd name="T19" fmla="*/ 88 h 214"/>
                  <a:gd name="T20" fmla="*/ 164 w 170"/>
                  <a:gd name="T21" fmla="*/ 96 h 214"/>
                  <a:gd name="T22" fmla="*/ 166 w 170"/>
                  <a:gd name="T23" fmla="*/ 102 h 214"/>
                  <a:gd name="T24" fmla="*/ 166 w 170"/>
                  <a:gd name="T25" fmla="*/ 102 h 214"/>
                  <a:gd name="T26" fmla="*/ 170 w 170"/>
                  <a:gd name="T27" fmla="*/ 110 h 214"/>
                  <a:gd name="T28" fmla="*/ 168 w 170"/>
                  <a:gd name="T29" fmla="*/ 124 h 214"/>
                  <a:gd name="T30" fmla="*/ 164 w 170"/>
                  <a:gd name="T31" fmla="*/ 142 h 214"/>
                  <a:gd name="T32" fmla="*/ 154 w 170"/>
                  <a:gd name="T33" fmla="*/ 162 h 214"/>
                  <a:gd name="T34" fmla="*/ 154 w 170"/>
                  <a:gd name="T35" fmla="*/ 162 h 214"/>
                  <a:gd name="T36" fmla="*/ 132 w 170"/>
                  <a:gd name="T37" fmla="*/ 214 h 214"/>
                  <a:gd name="T38" fmla="*/ 132 w 170"/>
                  <a:gd name="T39" fmla="*/ 214 h 214"/>
                  <a:gd name="T40" fmla="*/ 122 w 170"/>
                  <a:gd name="T41" fmla="*/ 212 h 214"/>
                  <a:gd name="T42" fmla="*/ 110 w 170"/>
                  <a:gd name="T43" fmla="*/ 210 h 214"/>
                  <a:gd name="T44" fmla="*/ 96 w 170"/>
                  <a:gd name="T45" fmla="*/ 206 h 214"/>
                  <a:gd name="T46" fmla="*/ 78 w 170"/>
                  <a:gd name="T47" fmla="*/ 200 h 214"/>
                  <a:gd name="T48" fmla="*/ 62 w 170"/>
                  <a:gd name="T49" fmla="*/ 192 h 214"/>
                  <a:gd name="T50" fmla="*/ 44 w 170"/>
                  <a:gd name="T51" fmla="*/ 180 h 214"/>
                  <a:gd name="T52" fmla="*/ 28 w 170"/>
                  <a:gd name="T53" fmla="*/ 164 h 214"/>
                  <a:gd name="T54" fmla="*/ 28 w 170"/>
                  <a:gd name="T55" fmla="*/ 164 h 214"/>
                  <a:gd name="T56" fmla="*/ 16 w 170"/>
                  <a:gd name="T57" fmla="*/ 146 h 214"/>
                  <a:gd name="T58" fmla="*/ 8 w 170"/>
                  <a:gd name="T59" fmla="*/ 128 h 214"/>
                  <a:gd name="T60" fmla="*/ 2 w 170"/>
                  <a:gd name="T61" fmla="*/ 110 h 214"/>
                  <a:gd name="T62" fmla="*/ 0 w 170"/>
                  <a:gd name="T63" fmla="*/ 92 h 214"/>
                  <a:gd name="T64" fmla="*/ 0 w 170"/>
                  <a:gd name="T65" fmla="*/ 76 h 214"/>
                  <a:gd name="T66" fmla="*/ 2 w 170"/>
                  <a:gd name="T67" fmla="*/ 62 h 214"/>
                  <a:gd name="T68" fmla="*/ 4 w 170"/>
                  <a:gd name="T69" fmla="*/ 50 h 214"/>
                  <a:gd name="T70" fmla="*/ 8 w 170"/>
                  <a:gd name="T71" fmla="*/ 42 h 214"/>
                  <a:gd name="T72" fmla="*/ 8 w 170"/>
                  <a:gd name="T73" fmla="*/ 42 h 214"/>
                  <a:gd name="T74" fmla="*/ 14 w 170"/>
                  <a:gd name="T75" fmla="*/ 34 h 214"/>
                  <a:gd name="T76" fmla="*/ 24 w 170"/>
                  <a:gd name="T77" fmla="*/ 22 h 214"/>
                  <a:gd name="T78" fmla="*/ 40 w 170"/>
                  <a:gd name="T79" fmla="*/ 12 h 214"/>
                  <a:gd name="T80" fmla="*/ 60 w 170"/>
                  <a:gd name="T81" fmla="*/ 4 h 214"/>
                  <a:gd name="T82" fmla="*/ 72 w 170"/>
                  <a:gd name="T83" fmla="*/ 2 h 214"/>
                  <a:gd name="T84" fmla="*/ 82 w 170"/>
                  <a:gd name="T85" fmla="*/ 0 h 214"/>
                  <a:gd name="T86" fmla="*/ 94 w 170"/>
                  <a:gd name="T87" fmla="*/ 0 h 214"/>
                  <a:gd name="T88" fmla="*/ 106 w 170"/>
                  <a:gd name="T89" fmla="*/ 2 h 214"/>
                  <a:gd name="T90" fmla="*/ 118 w 170"/>
                  <a:gd name="T91" fmla="*/ 6 h 214"/>
                  <a:gd name="T92" fmla="*/ 130 w 170"/>
                  <a:gd name="T93" fmla="*/ 12 h 214"/>
                  <a:gd name="T94" fmla="*/ 142 w 170"/>
                  <a:gd name="T95" fmla="*/ 20 h 214"/>
                  <a:gd name="T96" fmla="*/ 154 w 170"/>
                  <a:gd name="T97" fmla="*/ 32 h 214"/>
                  <a:gd name="T98" fmla="*/ 154 w 170"/>
                  <a:gd name="T99" fmla="*/ 32 h 21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70"/>
                  <a:gd name="T151" fmla="*/ 0 h 214"/>
                  <a:gd name="T152" fmla="*/ 170 w 170"/>
                  <a:gd name="T153" fmla="*/ 214 h 21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70" h="214">
                    <a:moveTo>
                      <a:pt x="154" y="32"/>
                    </a:moveTo>
                    <a:lnTo>
                      <a:pt x="154" y="32"/>
                    </a:lnTo>
                    <a:lnTo>
                      <a:pt x="156" y="36"/>
                    </a:lnTo>
                    <a:lnTo>
                      <a:pt x="162" y="46"/>
                    </a:lnTo>
                    <a:lnTo>
                      <a:pt x="164" y="54"/>
                    </a:lnTo>
                    <a:lnTo>
                      <a:pt x="166" y="62"/>
                    </a:lnTo>
                    <a:lnTo>
                      <a:pt x="166" y="72"/>
                    </a:lnTo>
                    <a:lnTo>
                      <a:pt x="164" y="82"/>
                    </a:lnTo>
                    <a:lnTo>
                      <a:pt x="164" y="88"/>
                    </a:lnTo>
                    <a:lnTo>
                      <a:pt x="164" y="96"/>
                    </a:lnTo>
                    <a:lnTo>
                      <a:pt x="166" y="102"/>
                    </a:lnTo>
                    <a:lnTo>
                      <a:pt x="170" y="110"/>
                    </a:lnTo>
                    <a:lnTo>
                      <a:pt x="168" y="124"/>
                    </a:lnTo>
                    <a:lnTo>
                      <a:pt x="164" y="142"/>
                    </a:lnTo>
                    <a:lnTo>
                      <a:pt x="154" y="162"/>
                    </a:lnTo>
                    <a:lnTo>
                      <a:pt x="132" y="214"/>
                    </a:lnTo>
                    <a:lnTo>
                      <a:pt x="122" y="212"/>
                    </a:lnTo>
                    <a:lnTo>
                      <a:pt x="110" y="210"/>
                    </a:lnTo>
                    <a:lnTo>
                      <a:pt x="96" y="206"/>
                    </a:lnTo>
                    <a:lnTo>
                      <a:pt x="78" y="200"/>
                    </a:lnTo>
                    <a:lnTo>
                      <a:pt x="62" y="192"/>
                    </a:lnTo>
                    <a:lnTo>
                      <a:pt x="44" y="180"/>
                    </a:lnTo>
                    <a:lnTo>
                      <a:pt x="28" y="164"/>
                    </a:lnTo>
                    <a:lnTo>
                      <a:pt x="16" y="146"/>
                    </a:lnTo>
                    <a:lnTo>
                      <a:pt x="8" y="128"/>
                    </a:lnTo>
                    <a:lnTo>
                      <a:pt x="2" y="110"/>
                    </a:lnTo>
                    <a:lnTo>
                      <a:pt x="0" y="92"/>
                    </a:lnTo>
                    <a:lnTo>
                      <a:pt x="0" y="76"/>
                    </a:lnTo>
                    <a:lnTo>
                      <a:pt x="2" y="62"/>
                    </a:lnTo>
                    <a:lnTo>
                      <a:pt x="4" y="50"/>
                    </a:lnTo>
                    <a:lnTo>
                      <a:pt x="8" y="42"/>
                    </a:lnTo>
                    <a:lnTo>
                      <a:pt x="14" y="34"/>
                    </a:lnTo>
                    <a:lnTo>
                      <a:pt x="24" y="22"/>
                    </a:lnTo>
                    <a:lnTo>
                      <a:pt x="40" y="12"/>
                    </a:lnTo>
                    <a:lnTo>
                      <a:pt x="60" y="4"/>
                    </a:lnTo>
                    <a:lnTo>
                      <a:pt x="72" y="2"/>
                    </a:lnTo>
                    <a:lnTo>
                      <a:pt x="82" y="0"/>
                    </a:lnTo>
                    <a:lnTo>
                      <a:pt x="94" y="0"/>
                    </a:lnTo>
                    <a:lnTo>
                      <a:pt x="106" y="2"/>
                    </a:lnTo>
                    <a:lnTo>
                      <a:pt x="118" y="6"/>
                    </a:lnTo>
                    <a:lnTo>
                      <a:pt x="130" y="12"/>
                    </a:lnTo>
                    <a:lnTo>
                      <a:pt x="142" y="20"/>
                    </a:lnTo>
                    <a:lnTo>
                      <a:pt x="154" y="32"/>
                    </a:lnTo>
                    <a:close/>
                  </a:path>
                </a:pathLst>
              </a:custGeom>
              <a:solidFill>
                <a:srgbClr val="D89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06" name="Freeform 19">
                <a:extLst>
                  <a:ext uri="{FF2B5EF4-FFF2-40B4-BE49-F238E27FC236}">
                    <a16:creationId xmlns:a16="http://schemas.microsoft.com/office/drawing/2014/main" id="{187624AA-2BC9-4590-B217-AEE37F1F9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2815"/>
                <a:ext cx="154" cy="386"/>
              </a:xfrm>
              <a:custGeom>
                <a:avLst/>
                <a:gdLst>
                  <a:gd name="T0" fmla="*/ 108 w 154"/>
                  <a:gd name="T1" fmla="*/ 68 h 386"/>
                  <a:gd name="T2" fmla="*/ 108 w 154"/>
                  <a:gd name="T3" fmla="*/ 68 h 386"/>
                  <a:gd name="T4" fmla="*/ 108 w 154"/>
                  <a:gd name="T5" fmla="*/ 84 h 386"/>
                  <a:gd name="T6" fmla="*/ 108 w 154"/>
                  <a:gd name="T7" fmla="*/ 100 h 386"/>
                  <a:gd name="T8" fmla="*/ 106 w 154"/>
                  <a:gd name="T9" fmla="*/ 124 h 386"/>
                  <a:gd name="T10" fmla="*/ 106 w 154"/>
                  <a:gd name="T11" fmla="*/ 124 h 386"/>
                  <a:gd name="T12" fmla="*/ 106 w 154"/>
                  <a:gd name="T13" fmla="*/ 130 h 386"/>
                  <a:gd name="T14" fmla="*/ 106 w 154"/>
                  <a:gd name="T15" fmla="*/ 136 h 386"/>
                  <a:gd name="T16" fmla="*/ 110 w 154"/>
                  <a:gd name="T17" fmla="*/ 146 h 386"/>
                  <a:gd name="T18" fmla="*/ 118 w 154"/>
                  <a:gd name="T19" fmla="*/ 156 h 386"/>
                  <a:gd name="T20" fmla="*/ 128 w 154"/>
                  <a:gd name="T21" fmla="*/ 166 h 386"/>
                  <a:gd name="T22" fmla="*/ 146 w 154"/>
                  <a:gd name="T23" fmla="*/ 178 h 386"/>
                  <a:gd name="T24" fmla="*/ 154 w 154"/>
                  <a:gd name="T25" fmla="*/ 182 h 386"/>
                  <a:gd name="T26" fmla="*/ 154 w 154"/>
                  <a:gd name="T27" fmla="*/ 182 h 386"/>
                  <a:gd name="T28" fmla="*/ 148 w 154"/>
                  <a:gd name="T29" fmla="*/ 214 h 386"/>
                  <a:gd name="T30" fmla="*/ 132 w 154"/>
                  <a:gd name="T31" fmla="*/ 282 h 386"/>
                  <a:gd name="T32" fmla="*/ 124 w 154"/>
                  <a:gd name="T33" fmla="*/ 320 h 386"/>
                  <a:gd name="T34" fmla="*/ 112 w 154"/>
                  <a:gd name="T35" fmla="*/ 352 h 386"/>
                  <a:gd name="T36" fmla="*/ 108 w 154"/>
                  <a:gd name="T37" fmla="*/ 366 h 386"/>
                  <a:gd name="T38" fmla="*/ 102 w 154"/>
                  <a:gd name="T39" fmla="*/ 376 h 386"/>
                  <a:gd name="T40" fmla="*/ 96 w 154"/>
                  <a:gd name="T41" fmla="*/ 382 h 386"/>
                  <a:gd name="T42" fmla="*/ 92 w 154"/>
                  <a:gd name="T43" fmla="*/ 386 h 386"/>
                  <a:gd name="T44" fmla="*/ 92 w 154"/>
                  <a:gd name="T45" fmla="*/ 386 h 386"/>
                  <a:gd name="T46" fmla="*/ 86 w 154"/>
                  <a:gd name="T47" fmla="*/ 384 h 386"/>
                  <a:gd name="T48" fmla="*/ 80 w 154"/>
                  <a:gd name="T49" fmla="*/ 380 h 386"/>
                  <a:gd name="T50" fmla="*/ 74 w 154"/>
                  <a:gd name="T51" fmla="*/ 370 h 386"/>
                  <a:gd name="T52" fmla="*/ 68 w 154"/>
                  <a:gd name="T53" fmla="*/ 358 h 386"/>
                  <a:gd name="T54" fmla="*/ 54 w 154"/>
                  <a:gd name="T55" fmla="*/ 328 h 386"/>
                  <a:gd name="T56" fmla="*/ 42 w 154"/>
                  <a:gd name="T57" fmla="*/ 292 h 386"/>
                  <a:gd name="T58" fmla="*/ 18 w 154"/>
                  <a:gd name="T59" fmla="*/ 218 h 386"/>
                  <a:gd name="T60" fmla="*/ 8 w 154"/>
                  <a:gd name="T61" fmla="*/ 190 h 386"/>
                  <a:gd name="T62" fmla="*/ 0 w 154"/>
                  <a:gd name="T63" fmla="*/ 172 h 386"/>
                  <a:gd name="T64" fmla="*/ 0 w 154"/>
                  <a:gd name="T65" fmla="*/ 172 h 386"/>
                  <a:gd name="T66" fmla="*/ 6 w 154"/>
                  <a:gd name="T67" fmla="*/ 170 h 386"/>
                  <a:gd name="T68" fmla="*/ 20 w 154"/>
                  <a:gd name="T69" fmla="*/ 164 h 386"/>
                  <a:gd name="T70" fmla="*/ 26 w 154"/>
                  <a:gd name="T71" fmla="*/ 158 h 386"/>
                  <a:gd name="T72" fmla="*/ 34 w 154"/>
                  <a:gd name="T73" fmla="*/ 152 h 386"/>
                  <a:gd name="T74" fmla="*/ 40 w 154"/>
                  <a:gd name="T75" fmla="*/ 144 h 386"/>
                  <a:gd name="T76" fmla="*/ 44 w 154"/>
                  <a:gd name="T77" fmla="*/ 134 h 386"/>
                  <a:gd name="T78" fmla="*/ 44 w 154"/>
                  <a:gd name="T79" fmla="*/ 134 h 386"/>
                  <a:gd name="T80" fmla="*/ 46 w 154"/>
                  <a:gd name="T81" fmla="*/ 122 h 386"/>
                  <a:gd name="T82" fmla="*/ 48 w 154"/>
                  <a:gd name="T83" fmla="*/ 106 h 386"/>
                  <a:gd name="T84" fmla="*/ 48 w 154"/>
                  <a:gd name="T85" fmla="*/ 72 h 386"/>
                  <a:gd name="T86" fmla="*/ 46 w 154"/>
                  <a:gd name="T87" fmla="*/ 36 h 386"/>
                  <a:gd name="T88" fmla="*/ 44 w 154"/>
                  <a:gd name="T89" fmla="*/ 8 h 386"/>
                  <a:gd name="T90" fmla="*/ 44 w 154"/>
                  <a:gd name="T91" fmla="*/ 8 h 386"/>
                  <a:gd name="T92" fmla="*/ 44 w 154"/>
                  <a:gd name="T93" fmla="*/ 4 h 386"/>
                  <a:gd name="T94" fmla="*/ 46 w 154"/>
                  <a:gd name="T95" fmla="*/ 2 h 386"/>
                  <a:gd name="T96" fmla="*/ 48 w 154"/>
                  <a:gd name="T97" fmla="*/ 0 h 386"/>
                  <a:gd name="T98" fmla="*/ 52 w 154"/>
                  <a:gd name="T99" fmla="*/ 0 h 386"/>
                  <a:gd name="T100" fmla="*/ 62 w 154"/>
                  <a:gd name="T101" fmla="*/ 2 h 386"/>
                  <a:gd name="T102" fmla="*/ 74 w 154"/>
                  <a:gd name="T103" fmla="*/ 10 h 386"/>
                  <a:gd name="T104" fmla="*/ 86 w 154"/>
                  <a:gd name="T105" fmla="*/ 20 h 386"/>
                  <a:gd name="T106" fmla="*/ 96 w 154"/>
                  <a:gd name="T107" fmla="*/ 34 h 386"/>
                  <a:gd name="T108" fmla="*/ 104 w 154"/>
                  <a:gd name="T109" fmla="*/ 50 h 386"/>
                  <a:gd name="T110" fmla="*/ 106 w 154"/>
                  <a:gd name="T111" fmla="*/ 58 h 386"/>
                  <a:gd name="T112" fmla="*/ 108 w 154"/>
                  <a:gd name="T113" fmla="*/ 68 h 386"/>
                  <a:gd name="T114" fmla="*/ 108 w 154"/>
                  <a:gd name="T115" fmla="*/ 68 h 38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54"/>
                  <a:gd name="T175" fmla="*/ 0 h 386"/>
                  <a:gd name="T176" fmla="*/ 154 w 154"/>
                  <a:gd name="T177" fmla="*/ 386 h 38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54" h="386">
                    <a:moveTo>
                      <a:pt x="108" y="68"/>
                    </a:moveTo>
                    <a:lnTo>
                      <a:pt x="108" y="68"/>
                    </a:lnTo>
                    <a:lnTo>
                      <a:pt x="108" y="84"/>
                    </a:lnTo>
                    <a:lnTo>
                      <a:pt x="108" y="100"/>
                    </a:lnTo>
                    <a:lnTo>
                      <a:pt x="106" y="124"/>
                    </a:lnTo>
                    <a:lnTo>
                      <a:pt x="106" y="130"/>
                    </a:lnTo>
                    <a:lnTo>
                      <a:pt x="106" y="136"/>
                    </a:lnTo>
                    <a:lnTo>
                      <a:pt x="110" y="146"/>
                    </a:lnTo>
                    <a:lnTo>
                      <a:pt x="118" y="156"/>
                    </a:lnTo>
                    <a:lnTo>
                      <a:pt x="128" y="166"/>
                    </a:lnTo>
                    <a:lnTo>
                      <a:pt x="146" y="178"/>
                    </a:lnTo>
                    <a:lnTo>
                      <a:pt x="154" y="182"/>
                    </a:lnTo>
                    <a:lnTo>
                      <a:pt x="148" y="214"/>
                    </a:lnTo>
                    <a:lnTo>
                      <a:pt x="132" y="282"/>
                    </a:lnTo>
                    <a:lnTo>
                      <a:pt x="124" y="320"/>
                    </a:lnTo>
                    <a:lnTo>
                      <a:pt x="112" y="352"/>
                    </a:lnTo>
                    <a:lnTo>
                      <a:pt x="108" y="366"/>
                    </a:lnTo>
                    <a:lnTo>
                      <a:pt x="102" y="376"/>
                    </a:lnTo>
                    <a:lnTo>
                      <a:pt x="96" y="382"/>
                    </a:lnTo>
                    <a:lnTo>
                      <a:pt x="92" y="386"/>
                    </a:lnTo>
                    <a:lnTo>
                      <a:pt x="86" y="384"/>
                    </a:lnTo>
                    <a:lnTo>
                      <a:pt x="80" y="380"/>
                    </a:lnTo>
                    <a:lnTo>
                      <a:pt x="74" y="370"/>
                    </a:lnTo>
                    <a:lnTo>
                      <a:pt x="68" y="358"/>
                    </a:lnTo>
                    <a:lnTo>
                      <a:pt x="54" y="328"/>
                    </a:lnTo>
                    <a:lnTo>
                      <a:pt x="42" y="292"/>
                    </a:lnTo>
                    <a:lnTo>
                      <a:pt x="18" y="218"/>
                    </a:lnTo>
                    <a:lnTo>
                      <a:pt x="8" y="190"/>
                    </a:lnTo>
                    <a:lnTo>
                      <a:pt x="0" y="172"/>
                    </a:lnTo>
                    <a:lnTo>
                      <a:pt x="6" y="170"/>
                    </a:lnTo>
                    <a:lnTo>
                      <a:pt x="20" y="164"/>
                    </a:lnTo>
                    <a:lnTo>
                      <a:pt x="26" y="158"/>
                    </a:lnTo>
                    <a:lnTo>
                      <a:pt x="34" y="152"/>
                    </a:lnTo>
                    <a:lnTo>
                      <a:pt x="40" y="144"/>
                    </a:lnTo>
                    <a:lnTo>
                      <a:pt x="44" y="134"/>
                    </a:lnTo>
                    <a:lnTo>
                      <a:pt x="46" y="122"/>
                    </a:lnTo>
                    <a:lnTo>
                      <a:pt x="48" y="106"/>
                    </a:lnTo>
                    <a:lnTo>
                      <a:pt x="48" y="72"/>
                    </a:lnTo>
                    <a:lnTo>
                      <a:pt x="46" y="36"/>
                    </a:lnTo>
                    <a:lnTo>
                      <a:pt x="44" y="8"/>
                    </a:lnTo>
                    <a:lnTo>
                      <a:pt x="44" y="4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52" y="0"/>
                    </a:lnTo>
                    <a:lnTo>
                      <a:pt x="62" y="2"/>
                    </a:lnTo>
                    <a:lnTo>
                      <a:pt x="74" y="10"/>
                    </a:lnTo>
                    <a:lnTo>
                      <a:pt x="86" y="20"/>
                    </a:lnTo>
                    <a:lnTo>
                      <a:pt x="96" y="34"/>
                    </a:lnTo>
                    <a:lnTo>
                      <a:pt x="104" y="50"/>
                    </a:lnTo>
                    <a:lnTo>
                      <a:pt x="106" y="58"/>
                    </a:lnTo>
                    <a:lnTo>
                      <a:pt x="108" y="68"/>
                    </a:lnTo>
                    <a:close/>
                  </a:path>
                </a:pathLst>
              </a:custGeom>
              <a:solidFill>
                <a:srgbClr val="D89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07" name="Freeform 20">
                <a:extLst>
                  <a:ext uri="{FF2B5EF4-FFF2-40B4-BE49-F238E27FC236}">
                    <a16:creationId xmlns:a16="http://schemas.microsoft.com/office/drawing/2014/main" id="{B71B1506-3F88-4A16-8E4B-FAE8C60C5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7" y="2965"/>
                <a:ext cx="164" cy="176"/>
              </a:xfrm>
              <a:custGeom>
                <a:avLst/>
                <a:gdLst>
                  <a:gd name="T0" fmla="*/ 50 w 164"/>
                  <a:gd name="T1" fmla="*/ 4 h 176"/>
                  <a:gd name="T2" fmla="*/ 50 w 164"/>
                  <a:gd name="T3" fmla="*/ 4 h 176"/>
                  <a:gd name="T4" fmla="*/ 56 w 164"/>
                  <a:gd name="T5" fmla="*/ 8 h 176"/>
                  <a:gd name="T6" fmla="*/ 66 w 164"/>
                  <a:gd name="T7" fmla="*/ 12 h 176"/>
                  <a:gd name="T8" fmla="*/ 76 w 164"/>
                  <a:gd name="T9" fmla="*/ 14 h 176"/>
                  <a:gd name="T10" fmla="*/ 88 w 164"/>
                  <a:gd name="T11" fmla="*/ 16 h 176"/>
                  <a:gd name="T12" fmla="*/ 102 w 164"/>
                  <a:gd name="T13" fmla="*/ 14 h 176"/>
                  <a:gd name="T14" fmla="*/ 116 w 164"/>
                  <a:gd name="T15" fmla="*/ 10 h 176"/>
                  <a:gd name="T16" fmla="*/ 130 w 164"/>
                  <a:gd name="T17" fmla="*/ 0 h 176"/>
                  <a:gd name="T18" fmla="*/ 130 w 164"/>
                  <a:gd name="T19" fmla="*/ 0 h 176"/>
                  <a:gd name="T20" fmla="*/ 136 w 164"/>
                  <a:gd name="T21" fmla="*/ 0 h 176"/>
                  <a:gd name="T22" fmla="*/ 140 w 164"/>
                  <a:gd name="T23" fmla="*/ 4 h 176"/>
                  <a:gd name="T24" fmla="*/ 142 w 164"/>
                  <a:gd name="T25" fmla="*/ 8 h 176"/>
                  <a:gd name="T26" fmla="*/ 142 w 164"/>
                  <a:gd name="T27" fmla="*/ 8 h 176"/>
                  <a:gd name="T28" fmla="*/ 154 w 164"/>
                  <a:gd name="T29" fmla="*/ 42 h 176"/>
                  <a:gd name="T30" fmla="*/ 162 w 164"/>
                  <a:gd name="T31" fmla="*/ 64 h 176"/>
                  <a:gd name="T32" fmla="*/ 164 w 164"/>
                  <a:gd name="T33" fmla="*/ 72 h 176"/>
                  <a:gd name="T34" fmla="*/ 164 w 164"/>
                  <a:gd name="T35" fmla="*/ 78 h 176"/>
                  <a:gd name="T36" fmla="*/ 164 w 164"/>
                  <a:gd name="T37" fmla="*/ 78 h 176"/>
                  <a:gd name="T38" fmla="*/ 156 w 164"/>
                  <a:gd name="T39" fmla="*/ 94 h 176"/>
                  <a:gd name="T40" fmla="*/ 140 w 164"/>
                  <a:gd name="T41" fmla="*/ 122 h 176"/>
                  <a:gd name="T42" fmla="*/ 116 w 164"/>
                  <a:gd name="T43" fmla="*/ 158 h 176"/>
                  <a:gd name="T44" fmla="*/ 116 w 164"/>
                  <a:gd name="T45" fmla="*/ 158 h 176"/>
                  <a:gd name="T46" fmla="*/ 104 w 164"/>
                  <a:gd name="T47" fmla="*/ 168 h 176"/>
                  <a:gd name="T48" fmla="*/ 96 w 164"/>
                  <a:gd name="T49" fmla="*/ 174 h 176"/>
                  <a:gd name="T50" fmla="*/ 92 w 164"/>
                  <a:gd name="T51" fmla="*/ 176 h 176"/>
                  <a:gd name="T52" fmla="*/ 88 w 164"/>
                  <a:gd name="T53" fmla="*/ 176 h 176"/>
                  <a:gd name="T54" fmla="*/ 88 w 164"/>
                  <a:gd name="T55" fmla="*/ 176 h 176"/>
                  <a:gd name="T56" fmla="*/ 72 w 164"/>
                  <a:gd name="T57" fmla="*/ 166 h 176"/>
                  <a:gd name="T58" fmla="*/ 42 w 164"/>
                  <a:gd name="T59" fmla="*/ 144 h 176"/>
                  <a:gd name="T60" fmla="*/ 0 w 164"/>
                  <a:gd name="T61" fmla="*/ 112 h 176"/>
                  <a:gd name="T62" fmla="*/ 50 w 164"/>
                  <a:gd name="T63" fmla="*/ 4 h 17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4"/>
                  <a:gd name="T97" fmla="*/ 0 h 176"/>
                  <a:gd name="T98" fmla="*/ 164 w 164"/>
                  <a:gd name="T99" fmla="*/ 176 h 17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4" h="176">
                    <a:moveTo>
                      <a:pt x="50" y="4"/>
                    </a:moveTo>
                    <a:lnTo>
                      <a:pt x="50" y="4"/>
                    </a:lnTo>
                    <a:lnTo>
                      <a:pt x="56" y="8"/>
                    </a:lnTo>
                    <a:lnTo>
                      <a:pt x="66" y="12"/>
                    </a:lnTo>
                    <a:lnTo>
                      <a:pt x="76" y="14"/>
                    </a:lnTo>
                    <a:lnTo>
                      <a:pt x="88" y="16"/>
                    </a:lnTo>
                    <a:lnTo>
                      <a:pt x="102" y="14"/>
                    </a:lnTo>
                    <a:lnTo>
                      <a:pt x="116" y="10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0" y="4"/>
                    </a:lnTo>
                    <a:lnTo>
                      <a:pt x="142" y="8"/>
                    </a:lnTo>
                    <a:lnTo>
                      <a:pt x="154" y="42"/>
                    </a:lnTo>
                    <a:lnTo>
                      <a:pt x="162" y="64"/>
                    </a:lnTo>
                    <a:lnTo>
                      <a:pt x="164" y="72"/>
                    </a:lnTo>
                    <a:lnTo>
                      <a:pt x="164" y="78"/>
                    </a:lnTo>
                    <a:lnTo>
                      <a:pt x="156" y="94"/>
                    </a:lnTo>
                    <a:lnTo>
                      <a:pt x="140" y="122"/>
                    </a:lnTo>
                    <a:lnTo>
                      <a:pt x="116" y="158"/>
                    </a:lnTo>
                    <a:lnTo>
                      <a:pt x="104" y="168"/>
                    </a:lnTo>
                    <a:lnTo>
                      <a:pt x="96" y="174"/>
                    </a:lnTo>
                    <a:lnTo>
                      <a:pt x="92" y="176"/>
                    </a:lnTo>
                    <a:lnTo>
                      <a:pt x="88" y="176"/>
                    </a:lnTo>
                    <a:lnTo>
                      <a:pt x="72" y="166"/>
                    </a:lnTo>
                    <a:lnTo>
                      <a:pt x="42" y="144"/>
                    </a:lnTo>
                    <a:lnTo>
                      <a:pt x="0" y="112"/>
                    </a:lnTo>
                    <a:lnTo>
                      <a:pt x="5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08" name="Freeform 21">
                <a:extLst>
                  <a:ext uri="{FF2B5EF4-FFF2-40B4-BE49-F238E27FC236}">
                    <a16:creationId xmlns:a16="http://schemas.microsoft.com/office/drawing/2014/main" id="{3CAEFE34-FC48-4F88-A233-0D226FD0D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3" y="2679"/>
                <a:ext cx="184" cy="192"/>
              </a:xfrm>
              <a:custGeom>
                <a:avLst/>
                <a:gdLst>
                  <a:gd name="T0" fmla="*/ 184 w 184"/>
                  <a:gd name="T1" fmla="*/ 44 h 192"/>
                  <a:gd name="T2" fmla="*/ 184 w 184"/>
                  <a:gd name="T3" fmla="*/ 44 h 192"/>
                  <a:gd name="T4" fmla="*/ 184 w 184"/>
                  <a:gd name="T5" fmla="*/ 40 h 192"/>
                  <a:gd name="T6" fmla="*/ 182 w 184"/>
                  <a:gd name="T7" fmla="*/ 36 h 192"/>
                  <a:gd name="T8" fmla="*/ 178 w 184"/>
                  <a:gd name="T9" fmla="*/ 32 h 192"/>
                  <a:gd name="T10" fmla="*/ 172 w 184"/>
                  <a:gd name="T11" fmla="*/ 26 h 192"/>
                  <a:gd name="T12" fmla="*/ 160 w 184"/>
                  <a:gd name="T13" fmla="*/ 20 h 192"/>
                  <a:gd name="T14" fmla="*/ 144 w 184"/>
                  <a:gd name="T15" fmla="*/ 12 h 192"/>
                  <a:gd name="T16" fmla="*/ 122 w 184"/>
                  <a:gd name="T17" fmla="*/ 6 h 192"/>
                  <a:gd name="T18" fmla="*/ 122 w 184"/>
                  <a:gd name="T19" fmla="*/ 6 h 192"/>
                  <a:gd name="T20" fmla="*/ 100 w 184"/>
                  <a:gd name="T21" fmla="*/ 2 h 192"/>
                  <a:gd name="T22" fmla="*/ 78 w 184"/>
                  <a:gd name="T23" fmla="*/ 0 h 192"/>
                  <a:gd name="T24" fmla="*/ 60 w 184"/>
                  <a:gd name="T25" fmla="*/ 2 h 192"/>
                  <a:gd name="T26" fmla="*/ 44 w 184"/>
                  <a:gd name="T27" fmla="*/ 6 h 192"/>
                  <a:gd name="T28" fmla="*/ 30 w 184"/>
                  <a:gd name="T29" fmla="*/ 14 h 192"/>
                  <a:gd name="T30" fmla="*/ 20 w 184"/>
                  <a:gd name="T31" fmla="*/ 26 h 192"/>
                  <a:gd name="T32" fmla="*/ 10 w 184"/>
                  <a:gd name="T33" fmla="*/ 40 h 192"/>
                  <a:gd name="T34" fmla="*/ 4 w 184"/>
                  <a:gd name="T35" fmla="*/ 58 h 192"/>
                  <a:gd name="T36" fmla="*/ 4 w 184"/>
                  <a:gd name="T37" fmla="*/ 58 h 192"/>
                  <a:gd name="T38" fmla="*/ 0 w 184"/>
                  <a:gd name="T39" fmla="*/ 76 h 192"/>
                  <a:gd name="T40" fmla="*/ 0 w 184"/>
                  <a:gd name="T41" fmla="*/ 92 h 192"/>
                  <a:gd name="T42" fmla="*/ 4 w 184"/>
                  <a:gd name="T43" fmla="*/ 108 h 192"/>
                  <a:gd name="T44" fmla="*/ 8 w 184"/>
                  <a:gd name="T45" fmla="*/ 122 h 192"/>
                  <a:gd name="T46" fmla="*/ 16 w 184"/>
                  <a:gd name="T47" fmla="*/ 138 h 192"/>
                  <a:gd name="T48" fmla="*/ 24 w 184"/>
                  <a:gd name="T49" fmla="*/ 150 h 192"/>
                  <a:gd name="T50" fmla="*/ 36 w 184"/>
                  <a:gd name="T51" fmla="*/ 164 h 192"/>
                  <a:gd name="T52" fmla="*/ 48 w 184"/>
                  <a:gd name="T53" fmla="*/ 176 h 192"/>
                  <a:gd name="T54" fmla="*/ 48 w 184"/>
                  <a:gd name="T55" fmla="*/ 176 h 192"/>
                  <a:gd name="T56" fmla="*/ 52 w 184"/>
                  <a:gd name="T57" fmla="*/ 180 h 192"/>
                  <a:gd name="T58" fmla="*/ 56 w 184"/>
                  <a:gd name="T59" fmla="*/ 186 h 192"/>
                  <a:gd name="T60" fmla="*/ 60 w 184"/>
                  <a:gd name="T61" fmla="*/ 192 h 192"/>
                  <a:gd name="T62" fmla="*/ 60 w 184"/>
                  <a:gd name="T63" fmla="*/ 192 h 192"/>
                  <a:gd name="T64" fmla="*/ 60 w 184"/>
                  <a:gd name="T65" fmla="*/ 180 h 192"/>
                  <a:gd name="T66" fmla="*/ 60 w 184"/>
                  <a:gd name="T67" fmla="*/ 166 h 192"/>
                  <a:gd name="T68" fmla="*/ 56 w 184"/>
                  <a:gd name="T69" fmla="*/ 150 h 192"/>
                  <a:gd name="T70" fmla="*/ 56 w 184"/>
                  <a:gd name="T71" fmla="*/ 150 h 192"/>
                  <a:gd name="T72" fmla="*/ 56 w 184"/>
                  <a:gd name="T73" fmla="*/ 144 h 192"/>
                  <a:gd name="T74" fmla="*/ 58 w 184"/>
                  <a:gd name="T75" fmla="*/ 140 h 192"/>
                  <a:gd name="T76" fmla="*/ 66 w 184"/>
                  <a:gd name="T77" fmla="*/ 132 h 192"/>
                  <a:gd name="T78" fmla="*/ 72 w 184"/>
                  <a:gd name="T79" fmla="*/ 126 h 192"/>
                  <a:gd name="T80" fmla="*/ 80 w 184"/>
                  <a:gd name="T81" fmla="*/ 116 h 192"/>
                  <a:gd name="T82" fmla="*/ 88 w 184"/>
                  <a:gd name="T83" fmla="*/ 98 h 192"/>
                  <a:gd name="T84" fmla="*/ 96 w 184"/>
                  <a:gd name="T85" fmla="*/ 74 h 192"/>
                  <a:gd name="T86" fmla="*/ 96 w 184"/>
                  <a:gd name="T87" fmla="*/ 74 h 192"/>
                  <a:gd name="T88" fmla="*/ 100 w 184"/>
                  <a:gd name="T89" fmla="*/ 66 h 192"/>
                  <a:gd name="T90" fmla="*/ 104 w 184"/>
                  <a:gd name="T91" fmla="*/ 56 h 192"/>
                  <a:gd name="T92" fmla="*/ 110 w 184"/>
                  <a:gd name="T93" fmla="*/ 48 h 192"/>
                  <a:gd name="T94" fmla="*/ 118 w 184"/>
                  <a:gd name="T95" fmla="*/ 42 h 192"/>
                  <a:gd name="T96" fmla="*/ 126 w 184"/>
                  <a:gd name="T97" fmla="*/ 36 h 192"/>
                  <a:gd name="T98" fmla="*/ 136 w 184"/>
                  <a:gd name="T99" fmla="*/ 34 h 192"/>
                  <a:gd name="T100" fmla="*/ 146 w 184"/>
                  <a:gd name="T101" fmla="*/ 32 h 192"/>
                  <a:gd name="T102" fmla="*/ 160 w 184"/>
                  <a:gd name="T103" fmla="*/ 36 h 192"/>
                  <a:gd name="T104" fmla="*/ 160 w 184"/>
                  <a:gd name="T105" fmla="*/ 36 h 192"/>
                  <a:gd name="T106" fmla="*/ 166 w 184"/>
                  <a:gd name="T107" fmla="*/ 34 h 192"/>
                  <a:gd name="T108" fmla="*/ 174 w 184"/>
                  <a:gd name="T109" fmla="*/ 36 h 192"/>
                  <a:gd name="T110" fmla="*/ 184 w 184"/>
                  <a:gd name="T111" fmla="*/ 44 h 192"/>
                  <a:gd name="T112" fmla="*/ 184 w 184"/>
                  <a:gd name="T113" fmla="*/ 44 h 19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84"/>
                  <a:gd name="T172" fmla="*/ 0 h 192"/>
                  <a:gd name="T173" fmla="*/ 184 w 184"/>
                  <a:gd name="T174" fmla="*/ 192 h 19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84" h="192">
                    <a:moveTo>
                      <a:pt x="184" y="44"/>
                    </a:moveTo>
                    <a:lnTo>
                      <a:pt x="184" y="44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8" y="32"/>
                    </a:lnTo>
                    <a:lnTo>
                      <a:pt x="172" y="26"/>
                    </a:lnTo>
                    <a:lnTo>
                      <a:pt x="160" y="20"/>
                    </a:lnTo>
                    <a:lnTo>
                      <a:pt x="144" y="12"/>
                    </a:lnTo>
                    <a:lnTo>
                      <a:pt x="122" y="6"/>
                    </a:lnTo>
                    <a:lnTo>
                      <a:pt x="100" y="2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4" y="6"/>
                    </a:lnTo>
                    <a:lnTo>
                      <a:pt x="30" y="14"/>
                    </a:lnTo>
                    <a:lnTo>
                      <a:pt x="20" y="26"/>
                    </a:lnTo>
                    <a:lnTo>
                      <a:pt x="10" y="40"/>
                    </a:lnTo>
                    <a:lnTo>
                      <a:pt x="4" y="58"/>
                    </a:lnTo>
                    <a:lnTo>
                      <a:pt x="0" y="76"/>
                    </a:lnTo>
                    <a:lnTo>
                      <a:pt x="0" y="92"/>
                    </a:lnTo>
                    <a:lnTo>
                      <a:pt x="4" y="108"/>
                    </a:lnTo>
                    <a:lnTo>
                      <a:pt x="8" y="122"/>
                    </a:lnTo>
                    <a:lnTo>
                      <a:pt x="16" y="138"/>
                    </a:lnTo>
                    <a:lnTo>
                      <a:pt x="24" y="150"/>
                    </a:lnTo>
                    <a:lnTo>
                      <a:pt x="36" y="164"/>
                    </a:lnTo>
                    <a:lnTo>
                      <a:pt x="48" y="176"/>
                    </a:lnTo>
                    <a:lnTo>
                      <a:pt x="52" y="180"/>
                    </a:lnTo>
                    <a:lnTo>
                      <a:pt x="56" y="186"/>
                    </a:lnTo>
                    <a:lnTo>
                      <a:pt x="60" y="192"/>
                    </a:lnTo>
                    <a:lnTo>
                      <a:pt x="60" y="180"/>
                    </a:lnTo>
                    <a:lnTo>
                      <a:pt x="60" y="166"/>
                    </a:lnTo>
                    <a:lnTo>
                      <a:pt x="56" y="150"/>
                    </a:lnTo>
                    <a:lnTo>
                      <a:pt x="56" y="144"/>
                    </a:lnTo>
                    <a:lnTo>
                      <a:pt x="58" y="140"/>
                    </a:lnTo>
                    <a:lnTo>
                      <a:pt x="66" y="132"/>
                    </a:lnTo>
                    <a:lnTo>
                      <a:pt x="72" y="126"/>
                    </a:lnTo>
                    <a:lnTo>
                      <a:pt x="80" y="116"/>
                    </a:lnTo>
                    <a:lnTo>
                      <a:pt x="88" y="98"/>
                    </a:lnTo>
                    <a:lnTo>
                      <a:pt x="96" y="74"/>
                    </a:lnTo>
                    <a:lnTo>
                      <a:pt x="100" y="66"/>
                    </a:lnTo>
                    <a:lnTo>
                      <a:pt x="104" y="56"/>
                    </a:lnTo>
                    <a:lnTo>
                      <a:pt x="110" y="48"/>
                    </a:lnTo>
                    <a:lnTo>
                      <a:pt x="118" y="42"/>
                    </a:lnTo>
                    <a:lnTo>
                      <a:pt x="126" y="36"/>
                    </a:lnTo>
                    <a:lnTo>
                      <a:pt x="136" y="34"/>
                    </a:lnTo>
                    <a:lnTo>
                      <a:pt x="146" y="32"/>
                    </a:lnTo>
                    <a:lnTo>
                      <a:pt x="160" y="36"/>
                    </a:lnTo>
                    <a:lnTo>
                      <a:pt x="166" y="34"/>
                    </a:lnTo>
                    <a:lnTo>
                      <a:pt x="174" y="36"/>
                    </a:lnTo>
                    <a:lnTo>
                      <a:pt x="184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09" name="Freeform 22">
                <a:extLst>
                  <a:ext uri="{FF2B5EF4-FFF2-40B4-BE49-F238E27FC236}">
                    <a16:creationId xmlns:a16="http://schemas.microsoft.com/office/drawing/2014/main" id="{6806175A-0F69-44C1-BFB4-00218E682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" y="2777"/>
                <a:ext cx="44" cy="62"/>
              </a:xfrm>
              <a:custGeom>
                <a:avLst/>
                <a:gdLst>
                  <a:gd name="T0" fmla="*/ 40 w 44"/>
                  <a:gd name="T1" fmla="*/ 28 h 62"/>
                  <a:gd name="T2" fmla="*/ 40 w 44"/>
                  <a:gd name="T3" fmla="*/ 28 h 62"/>
                  <a:gd name="T4" fmla="*/ 40 w 44"/>
                  <a:gd name="T5" fmla="*/ 24 h 62"/>
                  <a:gd name="T6" fmla="*/ 36 w 44"/>
                  <a:gd name="T7" fmla="*/ 14 h 62"/>
                  <a:gd name="T8" fmla="*/ 32 w 44"/>
                  <a:gd name="T9" fmla="*/ 10 h 62"/>
                  <a:gd name="T10" fmla="*/ 28 w 44"/>
                  <a:gd name="T11" fmla="*/ 6 h 62"/>
                  <a:gd name="T12" fmla="*/ 22 w 44"/>
                  <a:gd name="T13" fmla="*/ 2 h 62"/>
                  <a:gd name="T14" fmla="*/ 14 w 44"/>
                  <a:gd name="T15" fmla="*/ 0 h 62"/>
                  <a:gd name="T16" fmla="*/ 14 w 44"/>
                  <a:gd name="T17" fmla="*/ 0 h 62"/>
                  <a:gd name="T18" fmla="*/ 8 w 44"/>
                  <a:gd name="T19" fmla="*/ 0 h 62"/>
                  <a:gd name="T20" fmla="*/ 6 w 44"/>
                  <a:gd name="T21" fmla="*/ 2 h 62"/>
                  <a:gd name="T22" fmla="*/ 4 w 44"/>
                  <a:gd name="T23" fmla="*/ 4 h 62"/>
                  <a:gd name="T24" fmla="*/ 2 w 44"/>
                  <a:gd name="T25" fmla="*/ 8 h 62"/>
                  <a:gd name="T26" fmla="*/ 0 w 44"/>
                  <a:gd name="T27" fmla="*/ 16 h 62"/>
                  <a:gd name="T28" fmla="*/ 2 w 44"/>
                  <a:gd name="T29" fmla="*/ 26 h 62"/>
                  <a:gd name="T30" fmla="*/ 6 w 44"/>
                  <a:gd name="T31" fmla="*/ 36 h 62"/>
                  <a:gd name="T32" fmla="*/ 12 w 44"/>
                  <a:gd name="T33" fmla="*/ 46 h 62"/>
                  <a:gd name="T34" fmla="*/ 20 w 44"/>
                  <a:gd name="T35" fmla="*/ 56 h 62"/>
                  <a:gd name="T36" fmla="*/ 30 w 44"/>
                  <a:gd name="T37" fmla="*/ 60 h 62"/>
                  <a:gd name="T38" fmla="*/ 30 w 44"/>
                  <a:gd name="T39" fmla="*/ 60 h 62"/>
                  <a:gd name="T40" fmla="*/ 38 w 44"/>
                  <a:gd name="T41" fmla="*/ 62 h 62"/>
                  <a:gd name="T42" fmla="*/ 42 w 44"/>
                  <a:gd name="T43" fmla="*/ 60 h 62"/>
                  <a:gd name="T44" fmla="*/ 44 w 44"/>
                  <a:gd name="T45" fmla="*/ 54 h 62"/>
                  <a:gd name="T46" fmla="*/ 44 w 44"/>
                  <a:gd name="T47" fmla="*/ 48 h 62"/>
                  <a:gd name="T48" fmla="*/ 42 w 44"/>
                  <a:gd name="T49" fmla="*/ 34 h 62"/>
                  <a:gd name="T50" fmla="*/ 40 w 44"/>
                  <a:gd name="T51" fmla="*/ 28 h 62"/>
                  <a:gd name="T52" fmla="*/ 40 w 44"/>
                  <a:gd name="T53" fmla="*/ 28 h 6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4"/>
                  <a:gd name="T82" fmla="*/ 0 h 62"/>
                  <a:gd name="T83" fmla="*/ 44 w 44"/>
                  <a:gd name="T84" fmla="*/ 62 h 6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4" h="62">
                    <a:moveTo>
                      <a:pt x="40" y="28"/>
                    </a:moveTo>
                    <a:lnTo>
                      <a:pt x="40" y="28"/>
                    </a:lnTo>
                    <a:lnTo>
                      <a:pt x="40" y="24"/>
                    </a:lnTo>
                    <a:lnTo>
                      <a:pt x="36" y="14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2" y="26"/>
                    </a:lnTo>
                    <a:lnTo>
                      <a:pt x="6" y="36"/>
                    </a:lnTo>
                    <a:lnTo>
                      <a:pt x="12" y="46"/>
                    </a:lnTo>
                    <a:lnTo>
                      <a:pt x="20" y="56"/>
                    </a:lnTo>
                    <a:lnTo>
                      <a:pt x="30" y="60"/>
                    </a:lnTo>
                    <a:lnTo>
                      <a:pt x="38" y="62"/>
                    </a:lnTo>
                    <a:lnTo>
                      <a:pt x="42" y="60"/>
                    </a:lnTo>
                    <a:lnTo>
                      <a:pt x="44" y="54"/>
                    </a:lnTo>
                    <a:lnTo>
                      <a:pt x="44" y="48"/>
                    </a:lnTo>
                    <a:lnTo>
                      <a:pt x="42" y="34"/>
                    </a:lnTo>
                    <a:lnTo>
                      <a:pt x="40" y="28"/>
                    </a:lnTo>
                    <a:close/>
                  </a:path>
                </a:pathLst>
              </a:custGeom>
              <a:solidFill>
                <a:srgbClr val="D89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10" name="Freeform 23">
                <a:extLst>
                  <a:ext uri="{FF2B5EF4-FFF2-40B4-BE49-F238E27FC236}">
                    <a16:creationId xmlns:a16="http://schemas.microsoft.com/office/drawing/2014/main" id="{F01CD566-5845-444E-B253-6F4F74DA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2781"/>
                <a:ext cx="22" cy="14"/>
              </a:xfrm>
              <a:custGeom>
                <a:avLst/>
                <a:gdLst>
                  <a:gd name="T0" fmla="*/ 0 w 22"/>
                  <a:gd name="T1" fmla="*/ 14 h 14"/>
                  <a:gd name="T2" fmla="*/ 0 w 22"/>
                  <a:gd name="T3" fmla="*/ 14 h 14"/>
                  <a:gd name="T4" fmla="*/ 2 w 22"/>
                  <a:gd name="T5" fmla="*/ 10 h 14"/>
                  <a:gd name="T6" fmla="*/ 6 w 22"/>
                  <a:gd name="T7" fmla="*/ 8 h 14"/>
                  <a:gd name="T8" fmla="*/ 12 w 22"/>
                  <a:gd name="T9" fmla="*/ 6 h 14"/>
                  <a:gd name="T10" fmla="*/ 12 w 22"/>
                  <a:gd name="T11" fmla="*/ 6 h 14"/>
                  <a:gd name="T12" fmla="*/ 18 w 22"/>
                  <a:gd name="T13" fmla="*/ 4 h 14"/>
                  <a:gd name="T14" fmla="*/ 20 w 22"/>
                  <a:gd name="T15" fmla="*/ 2 h 14"/>
                  <a:gd name="T16" fmla="*/ 22 w 22"/>
                  <a:gd name="T17" fmla="*/ 0 h 14"/>
                  <a:gd name="T18" fmla="*/ 22 w 22"/>
                  <a:gd name="T19" fmla="*/ 0 h 14"/>
                  <a:gd name="T20" fmla="*/ 20 w 22"/>
                  <a:gd name="T21" fmla="*/ 4 h 14"/>
                  <a:gd name="T22" fmla="*/ 18 w 22"/>
                  <a:gd name="T23" fmla="*/ 8 h 14"/>
                  <a:gd name="T24" fmla="*/ 12 w 22"/>
                  <a:gd name="T25" fmla="*/ 10 h 14"/>
                  <a:gd name="T26" fmla="*/ 12 w 22"/>
                  <a:gd name="T27" fmla="*/ 10 h 14"/>
                  <a:gd name="T28" fmla="*/ 0 w 22"/>
                  <a:gd name="T29" fmla="*/ 14 h 14"/>
                  <a:gd name="T30" fmla="*/ 0 w 22"/>
                  <a:gd name="T31" fmla="*/ 14 h 1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"/>
                  <a:gd name="T49" fmla="*/ 0 h 14"/>
                  <a:gd name="T50" fmla="*/ 22 w 22"/>
                  <a:gd name="T51" fmla="*/ 14 h 1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" h="14">
                    <a:moveTo>
                      <a:pt x="0" y="14"/>
                    </a:moveTo>
                    <a:lnTo>
                      <a:pt x="0" y="14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12" y="6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2" y="0"/>
                    </a:lnTo>
                    <a:lnTo>
                      <a:pt x="20" y="4"/>
                    </a:lnTo>
                    <a:lnTo>
                      <a:pt x="18" y="8"/>
                    </a:lnTo>
                    <a:lnTo>
                      <a:pt x="12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11" name="Freeform 24">
                <a:extLst>
                  <a:ext uri="{FF2B5EF4-FFF2-40B4-BE49-F238E27FC236}">
                    <a16:creationId xmlns:a16="http://schemas.microsoft.com/office/drawing/2014/main" id="{FF45320E-FAFD-4B14-8897-2C91AD50D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" y="2751"/>
                <a:ext cx="52" cy="14"/>
              </a:xfrm>
              <a:custGeom>
                <a:avLst/>
                <a:gdLst>
                  <a:gd name="T0" fmla="*/ 0 w 52"/>
                  <a:gd name="T1" fmla="*/ 14 h 14"/>
                  <a:gd name="T2" fmla="*/ 0 w 52"/>
                  <a:gd name="T3" fmla="*/ 14 h 14"/>
                  <a:gd name="T4" fmla="*/ 6 w 52"/>
                  <a:gd name="T5" fmla="*/ 10 h 14"/>
                  <a:gd name="T6" fmla="*/ 12 w 52"/>
                  <a:gd name="T7" fmla="*/ 8 h 14"/>
                  <a:gd name="T8" fmla="*/ 20 w 52"/>
                  <a:gd name="T9" fmla="*/ 4 h 14"/>
                  <a:gd name="T10" fmla="*/ 20 w 52"/>
                  <a:gd name="T11" fmla="*/ 4 h 14"/>
                  <a:gd name="T12" fmla="*/ 32 w 52"/>
                  <a:gd name="T13" fmla="*/ 6 h 14"/>
                  <a:gd name="T14" fmla="*/ 42 w 52"/>
                  <a:gd name="T15" fmla="*/ 8 h 14"/>
                  <a:gd name="T16" fmla="*/ 52 w 52"/>
                  <a:gd name="T17" fmla="*/ 14 h 14"/>
                  <a:gd name="T18" fmla="*/ 52 w 52"/>
                  <a:gd name="T19" fmla="*/ 14 h 14"/>
                  <a:gd name="T20" fmla="*/ 42 w 52"/>
                  <a:gd name="T21" fmla="*/ 6 h 14"/>
                  <a:gd name="T22" fmla="*/ 30 w 52"/>
                  <a:gd name="T23" fmla="*/ 2 h 14"/>
                  <a:gd name="T24" fmla="*/ 24 w 52"/>
                  <a:gd name="T25" fmla="*/ 0 h 14"/>
                  <a:gd name="T26" fmla="*/ 18 w 52"/>
                  <a:gd name="T27" fmla="*/ 0 h 14"/>
                  <a:gd name="T28" fmla="*/ 18 w 52"/>
                  <a:gd name="T29" fmla="*/ 0 h 14"/>
                  <a:gd name="T30" fmla="*/ 10 w 52"/>
                  <a:gd name="T31" fmla="*/ 6 h 14"/>
                  <a:gd name="T32" fmla="*/ 4 w 52"/>
                  <a:gd name="T33" fmla="*/ 10 h 14"/>
                  <a:gd name="T34" fmla="*/ 0 w 52"/>
                  <a:gd name="T35" fmla="*/ 14 h 14"/>
                  <a:gd name="T36" fmla="*/ 0 w 52"/>
                  <a:gd name="T37" fmla="*/ 14 h 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2"/>
                  <a:gd name="T58" fmla="*/ 0 h 14"/>
                  <a:gd name="T59" fmla="*/ 52 w 52"/>
                  <a:gd name="T60" fmla="*/ 14 h 1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2" h="14">
                    <a:moveTo>
                      <a:pt x="0" y="14"/>
                    </a:moveTo>
                    <a:lnTo>
                      <a:pt x="0" y="14"/>
                    </a:lnTo>
                    <a:lnTo>
                      <a:pt x="6" y="10"/>
                    </a:lnTo>
                    <a:lnTo>
                      <a:pt x="12" y="8"/>
                    </a:lnTo>
                    <a:lnTo>
                      <a:pt x="20" y="4"/>
                    </a:lnTo>
                    <a:lnTo>
                      <a:pt x="32" y="6"/>
                    </a:lnTo>
                    <a:lnTo>
                      <a:pt x="42" y="8"/>
                    </a:lnTo>
                    <a:lnTo>
                      <a:pt x="52" y="14"/>
                    </a:lnTo>
                    <a:lnTo>
                      <a:pt x="42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12" name="Freeform 25">
                <a:extLst>
                  <a:ext uri="{FF2B5EF4-FFF2-40B4-BE49-F238E27FC236}">
                    <a16:creationId xmlns:a16="http://schemas.microsoft.com/office/drawing/2014/main" id="{560D594C-CA5D-4AA4-8D60-7539D8BEC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9" y="2753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4 w 12"/>
                  <a:gd name="T5" fmla="*/ 4 h 12"/>
                  <a:gd name="T6" fmla="*/ 8 w 12"/>
                  <a:gd name="T7" fmla="*/ 0 h 12"/>
                  <a:gd name="T8" fmla="*/ 10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8 w 12"/>
                  <a:gd name="T15" fmla="*/ 6 h 12"/>
                  <a:gd name="T16" fmla="*/ 0 w 12"/>
                  <a:gd name="T17" fmla="*/ 12 h 12"/>
                  <a:gd name="T18" fmla="*/ 0 w 12"/>
                  <a:gd name="T19" fmla="*/ 12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"/>
                  <a:gd name="T31" fmla="*/ 0 h 12"/>
                  <a:gd name="T32" fmla="*/ 12 w 12"/>
                  <a:gd name="T33" fmla="*/ 12 h 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8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13" name="Freeform 26">
                <a:extLst>
                  <a:ext uri="{FF2B5EF4-FFF2-40B4-BE49-F238E27FC236}">
                    <a16:creationId xmlns:a16="http://schemas.microsoft.com/office/drawing/2014/main" id="{D20D041C-2956-4A6E-9461-EC98EDFA5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2851"/>
                <a:ext cx="46" cy="22"/>
              </a:xfrm>
              <a:custGeom>
                <a:avLst/>
                <a:gdLst>
                  <a:gd name="T0" fmla="*/ 44 w 46"/>
                  <a:gd name="T1" fmla="*/ 0 h 22"/>
                  <a:gd name="T2" fmla="*/ 36 w 46"/>
                  <a:gd name="T3" fmla="*/ 4 h 22"/>
                  <a:gd name="T4" fmla="*/ 36 w 46"/>
                  <a:gd name="T5" fmla="*/ 4 h 22"/>
                  <a:gd name="T6" fmla="*/ 34 w 46"/>
                  <a:gd name="T7" fmla="*/ 2 h 22"/>
                  <a:gd name="T8" fmla="*/ 32 w 46"/>
                  <a:gd name="T9" fmla="*/ 0 h 22"/>
                  <a:gd name="T10" fmla="*/ 28 w 46"/>
                  <a:gd name="T11" fmla="*/ 0 h 22"/>
                  <a:gd name="T12" fmla="*/ 28 w 46"/>
                  <a:gd name="T13" fmla="*/ 0 h 22"/>
                  <a:gd name="T14" fmla="*/ 14 w 46"/>
                  <a:gd name="T15" fmla="*/ 6 h 22"/>
                  <a:gd name="T16" fmla="*/ 6 w 46"/>
                  <a:gd name="T17" fmla="*/ 6 h 22"/>
                  <a:gd name="T18" fmla="*/ 0 w 46"/>
                  <a:gd name="T19" fmla="*/ 6 h 22"/>
                  <a:gd name="T20" fmla="*/ 0 w 46"/>
                  <a:gd name="T21" fmla="*/ 6 h 22"/>
                  <a:gd name="T22" fmla="*/ 8 w 46"/>
                  <a:gd name="T23" fmla="*/ 12 h 22"/>
                  <a:gd name="T24" fmla="*/ 14 w 46"/>
                  <a:gd name="T25" fmla="*/ 18 h 22"/>
                  <a:gd name="T26" fmla="*/ 22 w 46"/>
                  <a:gd name="T27" fmla="*/ 22 h 22"/>
                  <a:gd name="T28" fmla="*/ 22 w 46"/>
                  <a:gd name="T29" fmla="*/ 22 h 22"/>
                  <a:gd name="T30" fmla="*/ 28 w 46"/>
                  <a:gd name="T31" fmla="*/ 22 h 22"/>
                  <a:gd name="T32" fmla="*/ 34 w 46"/>
                  <a:gd name="T33" fmla="*/ 22 h 22"/>
                  <a:gd name="T34" fmla="*/ 38 w 46"/>
                  <a:gd name="T35" fmla="*/ 20 h 22"/>
                  <a:gd name="T36" fmla="*/ 38 w 46"/>
                  <a:gd name="T37" fmla="*/ 14 h 22"/>
                  <a:gd name="T38" fmla="*/ 38 w 46"/>
                  <a:gd name="T39" fmla="*/ 14 h 22"/>
                  <a:gd name="T40" fmla="*/ 44 w 46"/>
                  <a:gd name="T41" fmla="*/ 6 h 22"/>
                  <a:gd name="T42" fmla="*/ 46 w 46"/>
                  <a:gd name="T43" fmla="*/ 2 h 22"/>
                  <a:gd name="T44" fmla="*/ 44 w 46"/>
                  <a:gd name="T45" fmla="*/ 0 h 22"/>
                  <a:gd name="T46" fmla="*/ 44 w 46"/>
                  <a:gd name="T47" fmla="*/ 0 h 22"/>
                  <a:gd name="T48" fmla="*/ 44 w 46"/>
                  <a:gd name="T49" fmla="*/ 0 h 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22"/>
                  <a:gd name="T77" fmla="*/ 46 w 46"/>
                  <a:gd name="T78" fmla="*/ 22 h 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22">
                    <a:moveTo>
                      <a:pt x="44" y="0"/>
                    </a:moveTo>
                    <a:lnTo>
                      <a:pt x="36" y="4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14" y="6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8" y="12"/>
                    </a:lnTo>
                    <a:lnTo>
                      <a:pt x="14" y="18"/>
                    </a:lnTo>
                    <a:lnTo>
                      <a:pt x="22" y="22"/>
                    </a:lnTo>
                    <a:lnTo>
                      <a:pt x="28" y="22"/>
                    </a:lnTo>
                    <a:lnTo>
                      <a:pt x="34" y="22"/>
                    </a:lnTo>
                    <a:lnTo>
                      <a:pt x="38" y="20"/>
                    </a:lnTo>
                    <a:lnTo>
                      <a:pt x="38" y="14"/>
                    </a:lnTo>
                    <a:lnTo>
                      <a:pt x="44" y="6"/>
                    </a:lnTo>
                    <a:lnTo>
                      <a:pt x="46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A41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14" name="Freeform 27">
                <a:extLst>
                  <a:ext uri="{FF2B5EF4-FFF2-40B4-BE49-F238E27FC236}">
                    <a16:creationId xmlns:a16="http://schemas.microsoft.com/office/drawing/2014/main" id="{25B6518F-9BB7-4DDE-A117-BCC3A20CB8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" y="2769"/>
                <a:ext cx="10" cy="62"/>
              </a:xfrm>
              <a:custGeom>
                <a:avLst/>
                <a:gdLst>
                  <a:gd name="T0" fmla="*/ 10 w 10"/>
                  <a:gd name="T1" fmla="*/ 0 h 62"/>
                  <a:gd name="T2" fmla="*/ 10 w 10"/>
                  <a:gd name="T3" fmla="*/ 0 h 62"/>
                  <a:gd name="T4" fmla="*/ 8 w 10"/>
                  <a:gd name="T5" fmla="*/ 6 h 62"/>
                  <a:gd name="T6" fmla="*/ 2 w 10"/>
                  <a:gd name="T7" fmla="*/ 20 h 62"/>
                  <a:gd name="T8" fmla="*/ 0 w 10"/>
                  <a:gd name="T9" fmla="*/ 30 h 62"/>
                  <a:gd name="T10" fmla="*/ 0 w 10"/>
                  <a:gd name="T11" fmla="*/ 40 h 62"/>
                  <a:gd name="T12" fmla="*/ 2 w 10"/>
                  <a:gd name="T13" fmla="*/ 52 h 62"/>
                  <a:gd name="T14" fmla="*/ 6 w 10"/>
                  <a:gd name="T15" fmla="*/ 62 h 62"/>
                  <a:gd name="T16" fmla="*/ 10 w 10"/>
                  <a:gd name="T17" fmla="*/ 60 h 62"/>
                  <a:gd name="T18" fmla="*/ 10 w 10"/>
                  <a:gd name="T19" fmla="*/ 60 h 62"/>
                  <a:gd name="T20" fmla="*/ 8 w 10"/>
                  <a:gd name="T21" fmla="*/ 56 h 62"/>
                  <a:gd name="T22" fmla="*/ 4 w 10"/>
                  <a:gd name="T23" fmla="*/ 46 h 62"/>
                  <a:gd name="T24" fmla="*/ 2 w 10"/>
                  <a:gd name="T25" fmla="*/ 38 h 62"/>
                  <a:gd name="T26" fmla="*/ 4 w 10"/>
                  <a:gd name="T27" fmla="*/ 28 h 62"/>
                  <a:gd name="T28" fmla="*/ 6 w 10"/>
                  <a:gd name="T29" fmla="*/ 14 h 62"/>
                  <a:gd name="T30" fmla="*/ 10 w 10"/>
                  <a:gd name="T31" fmla="*/ 0 h 62"/>
                  <a:gd name="T32" fmla="*/ 10 w 10"/>
                  <a:gd name="T33" fmla="*/ 0 h 6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62"/>
                  <a:gd name="T53" fmla="*/ 10 w 10"/>
                  <a:gd name="T54" fmla="*/ 62 h 6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62">
                    <a:moveTo>
                      <a:pt x="10" y="0"/>
                    </a:moveTo>
                    <a:lnTo>
                      <a:pt x="10" y="0"/>
                    </a:lnTo>
                    <a:lnTo>
                      <a:pt x="8" y="6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2" y="52"/>
                    </a:lnTo>
                    <a:lnTo>
                      <a:pt x="6" y="62"/>
                    </a:lnTo>
                    <a:lnTo>
                      <a:pt x="10" y="60"/>
                    </a:lnTo>
                    <a:lnTo>
                      <a:pt x="8" y="56"/>
                    </a:lnTo>
                    <a:lnTo>
                      <a:pt x="4" y="46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6" y="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B07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15" name="Freeform 28">
                <a:extLst>
                  <a:ext uri="{FF2B5EF4-FFF2-40B4-BE49-F238E27FC236}">
                    <a16:creationId xmlns:a16="http://schemas.microsoft.com/office/drawing/2014/main" id="{13741A95-0E60-48A0-AC67-6BE14736E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2781"/>
                <a:ext cx="44" cy="14"/>
              </a:xfrm>
              <a:custGeom>
                <a:avLst/>
                <a:gdLst>
                  <a:gd name="T0" fmla="*/ 44 w 44"/>
                  <a:gd name="T1" fmla="*/ 14 h 14"/>
                  <a:gd name="T2" fmla="*/ 44 w 44"/>
                  <a:gd name="T3" fmla="*/ 14 h 14"/>
                  <a:gd name="T4" fmla="*/ 42 w 44"/>
                  <a:gd name="T5" fmla="*/ 12 h 14"/>
                  <a:gd name="T6" fmla="*/ 36 w 44"/>
                  <a:gd name="T7" fmla="*/ 10 h 14"/>
                  <a:gd name="T8" fmla="*/ 28 w 44"/>
                  <a:gd name="T9" fmla="*/ 8 h 14"/>
                  <a:gd name="T10" fmla="*/ 28 w 44"/>
                  <a:gd name="T11" fmla="*/ 8 h 14"/>
                  <a:gd name="T12" fmla="*/ 12 w 44"/>
                  <a:gd name="T13" fmla="*/ 6 h 14"/>
                  <a:gd name="T14" fmla="*/ 6 w 44"/>
                  <a:gd name="T15" fmla="*/ 4 h 14"/>
                  <a:gd name="T16" fmla="*/ 0 w 44"/>
                  <a:gd name="T17" fmla="*/ 0 h 14"/>
                  <a:gd name="T18" fmla="*/ 0 w 44"/>
                  <a:gd name="T19" fmla="*/ 0 h 14"/>
                  <a:gd name="T20" fmla="*/ 2 w 44"/>
                  <a:gd name="T21" fmla="*/ 4 h 14"/>
                  <a:gd name="T22" fmla="*/ 6 w 44"/>
                  <a:gd name="T23" fmla="*/ 8 h 14"/>
                  <a:gd name="T24" fmla="*/ 12 w 44"/>
                  <a:gd name="T25" fmla="*/ 10 h 14"/>
                  <a:gd name="T26" fmla="*/ 12 w 44"/>
                  <a:gd name="T27" fmla="*/ 10 h 14"/>
                  <a:gd name="T28" fmla="*/ 30 w 44"/>
                  <a:gd name="T29" fmla="*/ 12 h 14"/>
                  <a:gd name="T30" fmla="*/ 38 w 44"/>
                  <a:gd name="T31" fmla="*/ 12 h 14"/>
                  <a:gd name="T32" fmla="*/ 44 w 44"/>
                  <a:gd name="T33" fmla="*/ 14 h 14"/>
                  <a:gd name="T34" fmla="*/ 44 w 44"/>
                  <a:gd name="T35" fmla="*/ 14 h 1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14"/>
                  <a:gd name="T56" fmla="*/ 44 w 44"/>
                  <a:gd name="T57" fmla="*/ 14 h 1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14">
                    <a:moveTo>
                      <a:pt x="44" y="14"/>
                    </a:moveTo>
                    <a:lnTo>
                      <a:pt x="44" y="14"/>
                    </a:lnTo>
                    <a:lnTo>
                      <a:pt x="42" y="12"/>
                    </a:lnTo>
                    <a:lnTo>
                      <a:pt x="36" y="10"/>
                    </a:lnTo>
                    <a:lnTo>
                      <a:pt x="28" y="8"/>
                    </a:lnTo>
                    <a:lnTo>
                      <a:pt x="12" y="6"/>
                    </a:lnTo>
                    <a:lnTo>
                      <a:pt x="6" y="4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12" y="10"/>
                    </a:lnTo>
                    <a:lnTo>
                      <a:pt x="30" y="12"/>
                    </a:lnTo>
                    <a:lnTo>
                      <a:pt x="38" y="12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16" name="Freeform 29">
                <a:extLst>
                  <a:ext uri="{FF2B5EF4-FFF2-40B4-BE49-F238E27FC236}">
                    <a16:creationId xmlns:a16="http://schemas.microsoft.com/office/drawing/2014/main" id="{DBD3DE88-7387-4A35-BD1E-3538A8D1E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2693"/>
                <a:ext cx="84" cy="166"/>
              </a:xfrm>
              <a:custGeom>
                <a:avLst/>
                <a:gdLst>
                  <a:gd name="T0" fmla="*/ 84 w 84"/>
                  <a:gd name="T1" fmla="*/ 22 h 166"/>
                  <a:gd name="T2" fmla="*/ 84 w 84"/>
                  <a:gd name="T3" fmla="*/ 22 h 166"/>
                  <a:gd name="T4" fmla="*/ 68 w 84"/>
                  <a:gd name="T5" fmla="*/ 30 h 166"/>
                  <a:gd name="T6" fmla="*/ 56 w 84"/>
                  <a:gd name="T7" fmla="*/ 42 h 166"/>
                  <a:gd name="T8" fmla="*/ 40 w 84"/>
                  <a:gd name="T9" fmla="*/ 58 h 166"/>
                  <a:gd name="T10" fmla="*/ 34 w 84"/>
                  <a:gd name="T11" fmla="*/ 68 h 166"/>
                  <a:gd name="T12" fmla="*/ 30 w 84"/>
                  <a:gd name="T13" fmla="*/ 78 h 166"/>
                  <a:gd name="T14" fmla="*/ 24 w 84"/>
                  <a:gd name="T15" fmla="*/ 90 h 166"/>
                  <a:gd name="T16" fmla="*/ 22 w 84"/>
                  <a:gd name="T17" fmla="*/ 104 h 166"/>
                  <a:gd name="T18" fmla="*/ 22 w 84"/>
                  <a:gd name="T19" fmla="*/ 118 h 166"/>
                  <a:gd name="T20" fmla="*/ 24 w 84"/>
                  <a:gd name="T21" fmla="*/ 132 h 166"/>
                  <a:gd name="T22" fmla="*/ 28 w 84"/>
                  <a:gd name="T23" fmla="*/ 150 h 166"/>
                  <a:gd name="T24" fmla="*/ 36 w 84"/>
                  <a:gd name="T25" fmla="*/ 166 h 166"/>
                  <a:gd name="T26" fmla="*/ 36 w 84"/>
                  <a:gd name="T27" fmla="*/ 166 h 166"/>
                  <a:gd name="T28" fmla="*/ 30 w 84"/>
                  <a:gd name="T29" fmla="*/ 158 h 166"/>
                  <a:gd name="T30" fmla="*/ 22 w 84"/>
                  <a:gd name="T31" fmla="*/ 150 h 166"/>
                  <a:gd name="T32" fmla="*/ 14 w 84"/>
                  <a:gd name="T33" fmla="*/ 136 h 166"/>
                  <a:gd name="T34" fmla="*/ 6 w 84"/>
                  <a:gd name="T35" fmla="*/ 122 h 166"/>
                  <a:gd name="T36" fmla="*/ 2 w 84"/>
                  <a:gd name="T37" fmla="*/ 102 h 166"/>
                  <a:gd name="T38" fmla="*/ 0 w 84"/>
                  <a:gd name="T39" fmla="*/ 80 h 166"/>
                  <a:gd name="T40" fmla="*/ 2 w 84"/>
                  <a:gd name="T41" fmla="*/ 68 h 166"/>
                  <a:gd name="T42" fmla="*/ 4 w 84"/>
                  <a:gd name="T43" fmla="*/ 56 h 166"/>
                  <a:gd name="T44" fmla="*/ 4 w 84"/>
                  <a:gd name="T45" fmla="*/ 56 h 166"/>
                  <a:gd name="T46" fmla="*/ 10 w 84"/>
                  <a:gd name="T47" fmla="*/ 34 h 166"/>
                  <a:gd name="T48" fmla="*/ 20 w 84"/>
                  <a:gd name="T49" fmla="*/ 18 h 166"/>
                  <a:gd name="T50" fmla="*/ 32 w 84"/>
                  <a:gd name="T51" fmla="*/ 6 h 166"/>
                  <a:gd name="T52" fmla="*/ 44 w 84"/>
                  <a:gd name="T53" fmla="*/ 2 h 166"/>
                  <a:gd name="T54" fmla="*/ 56 w 84"/>
                  <a:gd name="T55" fmla="*/ 0 h 166"/>
                  <a:gd name="T56" fmla="*/ 66 w 84"/>
                  <a:gd name="T57" fmla="*/ 4 h 166"/>
                  <a:gd name="T58" fmla="*/ 76 w 84"/>
                  <a:gd name="T59" fmla="*/ 10 h 166"/>
                  <a:gd name="T60" fmla="*/ 84 w 84"/>
                  <a:gd name="T61" fmla="*/ 22 h 166"/>
                  <a:gd name="T62" fmla="*/ 84 w 84"/>
                  <a:gd name="T63" fmla="*/ 22 h 1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4"/>
                  <a:gd name="T97" fmla="*/ 0 h 166"/>
                  <a:gd name="T98" fmla="*/ 84 w 84"/>
                  <a:gd name="T99" fmla="*/ 166 h 16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4" h="166">
                    <a:moveTo>
                      <a:pt x="84" y="22"/>
                    </a:moveTo>
                    <a:lnTo>
                      <a:pt x="84" y="22"/>
                    </a:lnTo>
                    <a:lnTo>
                      <a:pt x="68" y="30"/>
                    </a:lnTo>
                    <a:lnTo>
                      <a:pt x="56" y="42"/>
                    </a:lnTo>
                    <a:lnTo>
                      <a:pt x="40" y="58"/>
                    </a:lnTo>
                    <a:lnTo>
                      <a:pt x="34" y="68"/>
                    </a:lnTo>
                    <a:lnTo>
                      <a:pt x="30" y="78"/>
                    </a:lnTo>
                    <a:lnTo>
                      <a:pt x="24" y="90"/>
                    </a:lnTo>
                    <a:lnTo>
                      <a:pt x="22" y="104"/>
                    </a:lnTo>
                    <a:lnTo>
                      <a:pt x="22" y="118"/>
                    </a:lnTo>
                    <a:lnTo>
                      <a:pt x="24" y="132"/>
                    </a:lnTo>
                    <a:lnTo>
                      <a:pt x="28" y="150"/>
                    </a:lnTo>
                    <a:lnTo>
                      <a:pt x="36" y="166"/>
                    </a:lnTo>
                    <a:lnTo>
                      <a:pt x="30" y="158"/>
                    </a:lnTo>
                    <a:lnTo>
                      <a:pt x="22" y="150"/>
                    </a:lnTo>
                    <a:lnTo>
                      <a:pt x="14" y="136"/>
                    </a:lnTo>
                    <a:lnTo>
                      <a:pt x="6" y="122"/>
                    </a:lnTo>
                    <a:lnTo>
                      <a:pt x="2" y="102"/>
                    </a:lnTo>
                    <a:lnTo>
                      <a:pt x="0" y="80"/>
                    </a:lnTo>
                    <a:lnTo>
                      <a:pt x="2" y="68"/>
                    </a:lnTo>
                    <a:lnTo>
                      <a:pt x="4" y="56"/>
                    </a:lnTo>
                    <a:lnTo>
                      <a:pt x="10" y="34"/>
                    </a:lnTo>
                    <a:lnTo>
                      <a:pt x="20" y="18"/>
                    </a:lnTo>
                    <a:lnTo>
                      <a:pt x="32" y="6"/>
                    </a:lnTo>
                    <a:lnTo>
                      <a:pt x="44" y="2"/>
                    </a:lnTo>
                    <a:lnTo>
                      <a:pt x="56" y="0"/>
                    </a:lnTo>
                    <a:lnTo>
                      <a:pt x="66" y="4"/>
                    </a:lnTo>
                    <a:lnTo>
                      <a:pt x="76" y="10"/>
                    </a:lnTo>
                    <a:lnTo>
                      <a:pt x="8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17" name="Freeform 30">
                <a:extLst>
                  <a:ext uri="{FF2B5EF4-FFF2-40B4-BE49-F238E27FC236}">
                    <a16:creationId xmlns:a16="http://schemas.microsoft.com/office/drawing/2014/main" id="{35A89813-283D-491B-ABBC-C774D8DF1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" y="2705"/>
                <a:ext cx="78" cy="72"/>
              </a:xfrm>
              <a:custGeom>
                <a:avLst/>
                <a:gdLst>
                  <a:gd name="T0" fmla="*/ 78 w 78"/>
                  <a:gd name="T1" fmla="*/ 2 h 72"/>
                  <a:gd name="T2" fmla="*/ 78 w 78"/>
                  <a:gd name="T3" fmla="*/ 2 h 72"/>
                  <a:gd name="T4" fmla="*/ 68 w 78"/>
                  <a:gd name="T5" fmla="*/ 8 h 72"/>
                  <a:gd name="T6" fmla="*/ 44 w 78"/>
                  <a:gd name="T7" fmla="*/ 24 h 72"/>
                  <a:gd name="T8" fmla="*/ 32 w 78"/>
                  <a:gd name="T9" fmla="*/ 36 h 72"/>
                  <a:gd name="T10" fmla="*/ 20 w 78"/>
                  <a:gd name="T11" fmla="*/ 48 h 72"/>
                  <a:gd name="T12" fmla="*/ 8 w 78"/>
                  <a:gd name="T13" fmla="*/ 60 h 72"/>
                  <a:gd name="T14" fmla="*/ 2 w 78"/>
                  <a:gd name="T15" fmla="*/ 72 h 72"/>
                  <a:gd name="T16" fmla="*/ 0 w 78"/>
                  <a:gd name="T17" fmla="*/ 70 h 72"/>
                  <a:gd name="T18" fmla="*/ 0 w 78"/>
                  <a:gd name="T19" fmla="*/ 70 h 72"/>
                  <a:gd name="T20" fmla="*/ 8 w 78"/>
                  <a:gd name="T21" fmla="*/ 58 h 72"/>
                  <a:gd name="T22" fmla="*/ 18 w 78"/>
                  <a:gd name="T23" fmla="*/ 46 h 72"/>
                  <a:gd name="T24" fmla="*/ 30 w 78"/>
                  <a:gd name="T25" fmla="*/ 34 h 72"/>
                  <a:gd name="T26" fmla="*/ 44 w 78"/>
                  <a:gd name="T27" fmla="*/ 24 h 72"/>
                  <a:gd name="T28" fmla="*/ 66 w 78"/>
                  <a:gd name="T29" fmla="*/ 8 h 72"/>
                  <a:gd name="T30" fmla="*/ 78 w 78"/>
                  <a:gd name="T31" fmla="*/ 0 h 72"/>
                  <a:gd name="T32" fmla="*/ 78 w 78"/>
                  <a:gd name="T33" fmla="*/ 2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8"/>
                  <a:gd name="T52" fmla="*/ 0 h 72"/>
                  <a:gd name="T53" fmla="*/ 78 w 78"/>
                  <a:gd name="T54" fmla="*/ 72 h 7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8" h="72">
                    <a:moveTo>
                      <a:pt x="78" y="2"/>
                    </a:moveTo>
                    <a:lnTo>
                      <a:pt x="78" y="2"/>
                    </a:lnTo>
                    <a:lnTo>
                      <a:pt x="68" y="8"/>
                    </a:lnTo>
                    <a:lnTo>
                      <a:pt x="44" y="24"/>
                    </a:lnTo>
                    <a:lnTo>
                      <a:pt x="32" y="36"/>
                    </a:lnTo>
                    <a:lnTo>
                      <a:pt x="20" y="48"/>
                    </a:lnTo>
                    <a:lnTo>
                      <a:pt x="8" y="60"/>
                    </a:lnTo>
                    <a:lnTo>
                      <a:pt x="2" y="72"/>
                    </a:lnTo>
                    <a:lnTo>
                      <a:pt x="0" y="70"/>
                    </a:lnTo>
                    <a:lnTo>
                      <a:pt x="8" y="58"/>
                    </a:lnTo>
                    <a:lnTo>
                      <a:pt x="18" y="46"/>
                    </a:lnTo>
                    <a:lnTo>
                      <a:pt x="30" y="34"/>
                    </a:lnTo>
                    <a:lnTo>
                      <a:pt x="44" y="24"/>
                    </a:lnTo>
                    <a:lnTo>
                      <a:pt x="66" y="8"/>
                    </a:lnTo>
                    <a:lnTo>
                      <a:pt x="78" y="0"/>
                    </a:lnTo>
                    <a:lnTo>
                      <a:pt x="78" y="2"/>
                    </a:lnTo>
                    <a:close/>
                  </a:path>
                </a:pathLst>
              </a:custGeom>
              <a:solidFill>
                <a:srgbClr val="616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18" name="Freeform 31">
                <a:extLst>
                  <a:ext uri="{FF2B5EF4-FFF2-40B4-BE49-F238E27FC236}">
                    <a16:creationId xmlns:a16="http://schemas.microsoft.com/office/drawing/2014/main" id="{6F7EB760-EAED-42DE-BAB7-18B9A9E9F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2699"/>
                <a:ext cx="114" cy="112"/>
              </a:xfrm>
              <a:custGeom>
                <a:avLst/>
                <a:gdLst>
                  <a:gd name="T0" fmla="*/ 114 w 114"/>
                  <a:gd name="T1" fmla="*/ 2 h 112"/>
                  <a:gd name="T2" fmla="*/ 114 w 114"/>
                  <a:gd name="T3" fmla="*/ 2 h 112"/>
                  <a:gd name="T4" fmla="*/ 98 w 114"/>
                  <a:gd name="T5" fmla="*/ 6 h 112"/>
                  <a:gd name="T6" fmla="*/ 82 w 114"/>
                  <a:gd name="T7" fmla="*/ 12 h 112"/>
                  <a:gd name="T8" fmla="*/ 62 w 114"/>
                  <a:gd name="T9" fmla="*/ 22 h 112"/>
                  <a:gd name="T10" fmla="*/ 44 w 114"/>
                  <a:gd name="T11" fmla="*/ 38 h 112"/>
                  <a:gd name="T12" fmla="*/ 34 w 114"/>
                  <a:gd name="T13" fmla="*/ 46 h 112"/>
                  <a:gd name="T14" fmla="*/ 26 w 114"/>
                  <a:gd name="T15" fmla="*/ 56 h 112"/>
                  <a:gd name="T16" fmla="*/ 18 w 114"/>
                  <a:gd name="T17" fmla="*/ 68 h 112"/>
                  <a:gd name="T18" fmla="*/ 10 w 114"/>
                  <a:gd name="T19" fmla="*/ 80 h 112"/>
                  <a:gd name="T20" fmla="*/ 6 w 114"/>
                  <a:gd name="T21" fmla="*/ 96 h 112"/>
                  <a:gd name="T22" fmla="*/ 2 w 114"/>
                  <a:gd name="T23" fmla="*/ 112 h 112"/>
                  <a:gd name="T24" fmla="*/ 0 w 114"/>
                  <a:gd name="T25" fmla="*/ 110 h 112"/>
                  <a:gd name="T26" fmla="*/ 0 w 114"/>
                  <a:gd name="T27" fmla="*/ 110 h 112"/>
                  <a:gd name="T28" fmla="*/ 4 w 114"/>
                  <a:gd name="T29" fmla="*/ 96 h 112"/>
                  <a:gd name="T30" fmla="*/ 8 w 114"/>
                  <a:gd name="T31" fmla="*/ 80 h 112"/>
                  <a:gd name="T32" fmla="*/ 16 w 114"/>
                  <a:gd name="T33" fmla="*/ 68 h 112"/>
                  <a:gd name="T34" fmla="*/ 24 w 114"/>
                  <a:gd name="T35" fmla="*/ 54 h 112"/>
                  <a:gd name="T36" fmla="*/ 24 w 114"/>
                  <a:gd name="T37" fmla="*/ 54 h 112"/>
                  <a:gd name="T38" fmla="*/ 32 w 114"/>
                  <a:gd name="T39" fmla="*/ 46 h 112"/>
                  <a:gd name="T40" fmla="*/ 42 w 114"/>
                  <a:gd name="T41" fmla="*/ 36 h 112"/>
                  <a:gd name="T42" fmla="*/ 52 w 114"/>
                  <a:gd name="T43" fmla="*/ 28 h 112"/>
                  <a:gd name="T44" fmla="*/ 62 w 114"/>
                  <a:gd name="T45" fmla="*/ 22 h 112"/>
                  <a:gd name="T46" fmla="*/ 62 w 114"/>
                  <a:gd name="T47" fmla="*/ 22 h 112"/>
                  <a:gd name="T48" fmla="*/ 82 w 114"/>
                  <a:gd name="T49" fmla="*/ 12 h 112"/>
                  <a:gd name="T50" fmla="*/ 98 w 114"/>
                  <a:gd name="T51" fmla="*/ 4 h 112"/>
                  <a:gd name="T52" fmla="*/ 112 w 114"/>
                  <a:gd name="T53" fmla="*/ 0 h 112"/>
                  <a:gd name="T54" fmla="*/ 114 w 114"/>
                  <a:gd name="T55" fmla="*/ 2 h 11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4"/>
                  <a:gd name="T85" fmla="*/ 0 h 112"/>
                  <a:gd name="T86" fmla="*/ 114 w 114"/>
                  <a:gd name="T87" fmla="*/ 112 h 11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4" h="112">
                    <a:moveTo>
                      <a:pt x="114" y="2"/>
                    </a:moveTo>
                    <a:lnTo>
                      <a:pt x="114" y="2"/>
                    </a:lnTo>
                    <a:lnTo>
                      <a:pt x="98" y="6"/>
                    </a:lnTo>
                    <a:lnTo>
                      <a:pt x="82" y="12"/>
                    </a:lnTo>
                    <a:lnTo>
                      <a:pt x="62" y="22"/>
                    </a:lnTo>
                    <a:lnTo>
                      <a:pt x="44" y="38"/>
                    </a:lnTo>
                    <a:lnTo>
                      <a:pt x="34" y="46"/>
                    </a:lnTo>
                    <a:lnTo>
                      <a:pt x="26" y="56"/>
                    </a:lnTo>
                    <a:lnTo>
                      <a:pt x="18" y="68"/>
                    </a:lnTo>
                    <a:lnTo>
                      <a:pt x="10" y="80"/>
                    </a:lnTo>
                    <a:lnTo>
                      <a:pt x="6" y="96"/>
                    </a:lnTo>
                    <a:lnTo>
                      <a:pt x="2" y="112"/>
                    </a:lnTo>
                    <a:lnTo>
                      <a:pt x="0" y="110"/>
                    </a:lnTo>
                    <a:lnTo>
                      <a:pt x="4" y="96"/>
                    </a:lnTo>
                    <a:lnTo>
                      <a:pt x="8" y="80"/>
                    </a:lnTo>
                    <a:lnTo>
                      <a:pt x="16" y="68"/>
                    </a:lnTo>
                    <a:lnTo>
                      <a:pt x="24" y="54"/>
                    </a:lnTo>
                    <a:lnTo>
                      <a:pt x="32" y="46"/>
                    </a:lnTo>
                    <a:lnTo>
                      <a:pt x="42" y="36"/>
                    </a:lnTo>
                    <a:lnTo>
                      <a:pt x="52" y="28"/>
                    </a:lnTo>
                    <a:lnTo>
                      <a:pt x="62" y="22"/>
                    </a:lnTo>
                    <a:lnTo>
                      <a:pt x="82" y="12"/>
                    </a:lnTo>
                    <a:lnTo>
                      <a:pt x="98" y="4"/>
                    </a:lnTo>
                    <a:lnTo>
                      <a:pt x="112" y="0"/>
                    </a:lnTo>
                    <a:lnTo>
                      <a:pt x="114" y="2"/>
                    </a:lnTo>
                    <a:close/>
                  </a:path>
                </a:pathLst>
              </a:custGeom>
              <a:solidFill>
                <a:srgbClr val="616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19" name="Freeform 32">
                <a:extLst>
                  <a:ext uri="{FF2B5EF4-FFF2-40B4-BE49-F238E27FC236}">
                    <a16:creationId xmlns:a16="http://schemas.microsoft.com/office/drawing/2014/main" id="{851B25C5-6492-459C-B037-8CD9F25130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17" y="2793"/>
                <a:ext cx="112" cy="30"/>
              </a:xfrm>
              <a:custGeom>
                <a:avLst/>
                <a:gdLst>
                  <a:gd name="T0" fmla="*/ 100 w 112"/>
                  <a:gd name="T1" fmla="*/ 0 h 30"/>
                  <a:gd name="T2" fmla="*/ 88 w 112"/>
                  <a:gd name="T3" fmla="*/ 0 h 30"/>
                  <a:gd name="T4" fmla="*/ 74 w 112"/>
                  <a:gd name="T5" fmla="*/ 6 h 30"/>
                  <a:gd name="T6" fmla="*/ 68 w 112"/>
                  <a:gd name="T7" fmla="*/ 12 h 30"/>
                  <a:gd name="T8" fmla="*/ 66 w 112"/>
                  <a:gd name="T9" fmla="*/ 12 h 30"/>
                  <a:gd name="T10" fmla="*/ 56 w 112"/>
                  <a:gd name="T11" fmla="*/ 14 h 30"/>
                  <a:gd name="T12" fmla="*/ 38 w 112"/>
                  <a:gd name="T13" fmla="*/ 4 h 30"/>
                  <a:gd name="T14" fmla="*/ 20 w 112"/>
                  <a:gd name="T15" fmla="*/ 2 h 30"/>
                  <a:gd name="T16" fmla="*/ 4 w 112"/>
                  <a:gd name="T17" fmla="*/ 10 h 30"/>
                  <a:gd name="T18" fmla="*/ 0 w 112"/>
                  <a:gd name="T19" fmla="*/ 16 h 30"/>
                  <a:gd name="T20" fmla="*/ 8 w 112"/>
                  <a:gd name="T21" fmla="*/ 24 h 30"/>
                  <a:gd name="T22" fmla="*/ 28 w 112"/>
                  <a:gd name="T23" fmla="*/ 30 h 30"/>
                  <a:gd name="T24" fmla="*/ 44 w 112"/>
                  <a:gd name="T25" fmla="*/ 28 h 30"/>
                  <a:gd name="T26" fmla="*/ 54 w 112"/>
                  <a:gd name="T27" fmla="*/ 22 h 30"/>
                  <a:gd name="T28" fmla="*/ 56 w 112"/>
                  <a:gd name="T29" fmla="*/ 18 h 30"/>
                  <a:gd name="T30" fmla="*/ 62 w 112"/>
                  <a:gd name="T31" fmla="*/ 14 h 30"/>
                  <a:gd name="T32" fmla="*/ 68 w 112"/>
                  <a:gd name="T33" fmla="*/ 16 h 30"/>
                  <a:gd name="T34" fmla="*/ 70 w 112"/>
                  <a:gd name="T35" fmla="*/ 18 h 30"/>
                  <a:gd name="T36" fmla="*/ 76 w 112"/>
                  <a:gd name="T37" fmla="*/ 22 h 30"/>
                  <a:gd name="T38" fmla="*/ 90 w 112"/>
                  <a:gd name="T39" fmla="*/ 24 h 30"/>
                  <a:gd name="T40" fmla="*/ 102 w 112"/>
                  <a:gd name="T41" fmla="*/ 22 h 30"/>
                  <a:gd name="T42" fmla="*/ 110 w 112"/>
                  <a:gd name="T43" fmla="*/ 16 h 30"/>
                  <a:gd name="T44" fmla="*/ 108 w 112"/>
                  <a:gd name="T45" fmla="*/ 4 h 30"/>
                  <a:gd name="T46" fmla="*/ 54 w 112"/>
                  <a:gd name="T47" fmla="*/ 22 h 30"/>
                  <a:gd name="T48" fmla="*/ 36 w 112"/>
                  <a:gd name="T49" fmla="*/ 28 h 30"/>
                  <a:gd name="T50" fmla="*/ 28 w 112"/>
                  <a:gd name="T51" fmla="*/ 28 h 30"/>
                  <a:gd name="T52" fmla="*/ 8 w 112"/>
                  <a:gd name="T53" fmla="*/ 24 h 30"/>
                  <a:gd name="T54" fmla="*/ 2 w 112"/>
                  <a:gd name="T55" fmla="*/ 18 h 30"/>
                  <a:gd name="T56" fmla="*/ 4 w 112"/>
                  <a:gd name="T57" fmla="*/ 10 h 30"/>
                  <a:gd name="T58" fmla="*/ 14 w 112"/>
                  <a:gd name="T59" fmla="*/ 6 h 30"/>
                  <a:gd name="T60" fmla="*/ 28 w 112"/>
                  <a:gd name="T61" fmla="*/ 4 h 30"/>
                  <a:gd name="T62" fmla="*/ 52 w 112"/>
                  <a:gd name="T63" fmla="*/ 12 h 30"/>
                  <a:gd name="T64" fmla="*/ 54 w 112"/>
                  <a:gd name="T65" fmla="*/ 18 h 30"/>
                  <a:gd name="T66" fmla="*/ 54 w 112"/>
                  <a:gd name="T67" fmla="*/ 22 h 30"/>
                  <a:gd name="T68" fmla="*/ 108 w 112"/>
                  <a:gd name="T69" fmla="*/ 14 h 30"/>
                  <a:gd name="T70" fmla="*/ 90 w 112"/>
                  <a:gd name="T71" fmla="*/ 22 h 30"/>
                  <a:gd name="T72" fmla="*/ 72 w 112"/>
                  <a:gd name="T73" fmla="*/ 20 h 30"/>
                  <a:gd name="T74" fmla="*/ 70 w 112"/>
                  <a:gd name="T75" fmla="*/ 14 h 30"/>
                  <a:gd name="T76" fmla="*/ 72 w 112"/>
                  <a:gd name="T77" fmla="*/ 10 h 30"/>
                  <a:gd name="T78" fmla="*/ 88 w 112"/>
                  <a:gd name="T79" fmla="*/ 2 h 30"/>
                  <a:gd name="T80" fmla="*/ 100 w 112"/>
                  <a:gd name="T81" fmla="*/ 2 h 30"/>
                  <a:gd name="T82" fmla="*/ 110 w 112"/>
                  <a:gd name="T83" fmla="*/ 8 h 30"/>
                  <a:gd name="T84" fmla="*/ 108 w 112"/>
                  <a:gd name="T85" fmla="*/ 14 h 3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2"/>
                  <a:gd name="T130" fmla="*/ 0 h 30"/>
                  <a:gd name="T131" fmla="*/ 112 w 112"/>
                  <a:gd name="T132" fmla="*/ 30 h 3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2" h="30">
                    <a:moveTo>
                      <a:pt x="108" y="4"/>
                    </a:moveTo>
                    <a:lnTo>
                      <a:pt x="108" y="4"/>
                    </a:lnTo>
                    <a:lnTo>
                      <a:pt x="100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78" y="4"/>
                    </a:lnTo>
                    <a:lnTo>
                      <a:pt x="74" y="6"/>
                    </a:lnTo>
                    <a:lnTo>
                      <a:pt x="70" y="10"/>
                    </a:lnTo>
                    <a:lnTo>
                      <a:pt x="68" y="12"/>
                    </a:lnTo>
                    <a:lnTo>
                      <a:pt x="66" y="12"/>
                    </a:lnTo>
                    <a:lnTo>
                      <a:pt x="60" y="12"/>
                    </a:lnTo>
                    <a:lnTo>
                      <a:pt x="56" y="14"/>
                    </a:lnTo>
                    <a:lnTo>
                      <a:pt x="54" y="10"/>
                    </a:lnTo>
                    <a:lnTo>
                      <a:pt x="48" y="6"/>
                    </a:lnTo>
                    <a:lnTo>
                      <a:pt x="38" y="4"/>
                    </a:lnTo>
                    <a:lnTo>
                      <a:pt x="28" y="2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8"/>
                    </a:lnTo>
                    <a:lnTo>
                      <a:pt x="28" y="30"/>
                    </a:lnTo>
                    <a:lnTo>
                      <a:pt x="36" y="30"/>
                    </a:lnTo>
                    <a:lnTo>
                      <a:pt x="44" y="28"/>
                    </a:lnTo>
                    <a:lnTo>
                      <a:pt x="50" y="26"/>
                    </a:lnTo>
                    <a:lnTo>
                      <a:pt x="54" y="22"/>
                    </a:lnTo>
                    <a:lnTo>
                      <a:pt x="56" y="20"/>
                    </a:lnTo>
                    <a:lnTo>
                      <a:pt x="56" y="18"/>
                    </a:lnTo>
                    <a:lnTo>
                      <a:pt x="56" y="16"/>
                    </a:lnTo>
                    <a:lnTo>
                      <a:pt x="62" y="14"/>
                    </a:lnTo>
                    <a:lnTo>
                      <a:pt x="66" y="14"/>
                    </a:lnTo>
                    <a:lnTo>
                      <a:pt x="68" y="16"/>
                    </a:lnTo>
                    <a:lnTo>
                      <a:pt x="70" y="18"/>
                    </a:lnTo>
                    <a:lnTo>
                      <a:pt x="72" y="20"/>
                    </a:lnTo>
                    <a:lnTo>
                      <a:pt x="76" y="22"/>
                    </a:lnTo>
                    <a:lnTo>
                      <a:pt x="80" y="24"/>
                    </a:lnTo>
                    <a:lnTo>
                      <a:pt x="90" y="24"/>
                    </a:lnTo>
                    <a:lnTo>
                      <a:pt x="92" y="24"/>
                    </a:lnTo>
                    <a:lnTo>
                      <a:pt x="102" y="22"/>
                    </a:lnTo>
                    <a:lnTo>
                      <a:pt x="106" y="20"/>
                    </a:lnTo>
                    <a:lnTo>
                      <a:pt x="110" y="16"/>
                    </a:lnTo>
                    <a:lnTo>
                      <a:pt x="112" y="10"/>
                    </a:lnTo>
                    <a:lnTo>
                      <a:pt x="108" y="4"/>
                    </a:lnTo>
                    <a:close/>
                    <a:moveTo>
                      <a:pt x="54" y="22"/>
                    </a:moveTo>
                    <a:lnTo>
                      <a:pt x="54" y="22"/>
                    </a:lnTo>
                    <a:lnTo>
                      <a:pt x="48" y="24"/>
                    </a:lnTo>
                    <a:lnTo>
                      <a:pt x="44" y="26"/>
                    </a:lnTo>
                    <a:lnTo>
                      <a:pt x="36" y="28"/>
                    </a:lnTo>
                    <a:lnTo>
                      <a:pt x="28" y="28"/>
                    </a:lnTo>
                    <a:lnTo>
                      <a:pt x="20" y="28"/>
                    </a:lnTo>
                    <a:lnTo>
                      <a:pt x="14" y="26"/>
                    </a:lnTo>
                    <a:lnTo>
                      <a:pt x="8" y="24"/>
                    </a:lnTo>
                    <a:lnTo>
                      <a:pt x="4" y="20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4" y="6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38" y="6"/>
                    </a:lnTo>
                    <a:lnTo>
                      <a:pt x="48" y="8"/>
                    </a:lnTo>
                    <a:lnTo>
                      <a:pt x="52" y="12"/>
                    </a:lnTo>
                    <a:lnTo>
                      <a:pt x="54" y="16"/>
                    </a:lnTo>
                    <a:lnTo>
                      <a:pt x="54" y="18"/>
                    </a:lnTo>
                    <a:lnTo>
                      <a:pt x="54" y="22"/>
                    </a:lnTo>
                    <a:close/>
                    <a:moveTo>
                      <a:pt x="108" y="14"/>
                    </a:moveTo>
                    <a:lnTo>
                      <a:pt x="108" y="14"/>
                    </a:lnTo>
                    <a:lnTo>
                      <a:pt x="102" y="20"/>
                    </a:lnTo>
                    <a:lnTo>
                      <a:pt x="92" y="22"/>
                    </a:lnTo>
                    <a:lnTo>
                      <a:pt x="90" y="22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70" y="14"/>
                    </a:lnTo>
                    <a:lnTo>
                      <a:pt x="70" y="12"/>
                    </a:lnTo>
                    <a:lnTo>
                      <a:pt x="72" y="10"/>
                    </a:lnTo>
                    <a:lnTo>
                      <a:pt x="78" y="6"/>
                    </a:lnTo>
                    <a:lnTo>
                      <a:pt x="88" y="2"/>
                    </a:lnTo>
                    <a:lnTo>
                      <a:pt x="90" y="2"/>
                    </a:lnTo>
                    <a:lnTo>
                      <a:pt x="100" y="2"/>
                    </a:lnTo>
                    <a:lnTo>
                      <a:pt x="108" y="6"/>
                    </a:lnTo>
                    <a:lnTo>
                      <a:pt x="110" y="8"/>
                    </a:lnTo>
                    <a:lnTo>
                      <a:pt x="110" y="10"/>
                    </a:lnTo>
                    <a:lnTo>
                      <a:pt x="10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0" name="Freeform 33">
                <a:extLst>
                  <a:ext uri="{FF2B5EF4-FFF2-40B4-BE49-F238E27FC236}">
                    <a16:creationId xmlns:a16="http://schemas.microsoft.com/office/drawing/2014/main" id="{C2D6305B-863D-4D5C-B6D6-D128BF765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3" y="2985"/>
                <a:ext cx="182" cy="352"/>
              </a:xfrm>
              <a:custGeom>
                <a:avLst/>
                <a:gdLst>
                  <a:gd name="T0" fmla="*/ 8 w 182"/>
                  <a:gd name="T1" fmla="*/ 352 h 352"/>
                  <a:gd name="T2" fmla="*/ 0 w 182"/>
                  <a:gd name="T3" fmla="*/ 330 h 352"/>
                  <a:gd name="T4" fmla="*/ 0 w 182"/>
                  <a:gd name="T5" fmla="*/ 310 h 352"/>
                  <a:gd name="T6" fmla="*/ 4 w 182"/>
                  <a:gd name="T7" fmla="*/ 290 h 352"/>
                  <a:gd name="T8" fmla="*/ 16 w 182"/>
                  <a:gd name="T9" fmla="*/ 272 h 352"/>
                  <a:gd name="T10" fmla="*/ 40 w 182"/>
                  <a:gd name="T11" fmla="*/ 234 h 352"/>
                  <a:gd name="T12" fmla="*/ 52 w 182"/>
                  <a:gd name="T13" fmla="*/ 216 h 352"/>
                  <a:gd name="T14" fmla="*/ 76 w 182"/>
                  <a:gd name="T15" fmla="*/ 162 h 352"/>
                  <a:gd name="T16" fmla="*/ 92 w 182"/>
                  <a:gd name="T17" fmla="*/ 124 h 352"/>
                  <a:gd name="T18" fmla="*/ 94 w 182"/>
                  <a:gd name="T19" fmla="*/ 98 h 352"/>
                  <a:gd name="T20" fmla="*/ 96 w 182"/>
                  <a:gd name="T21" fmla="*/ 88 h 352"/>
                  <a:gd name="T22" fmla="*/ 104 w 182"/>
                  <a:gd name="T23" fmla="*/ 68 h 352"/>
                  <a:gd name="T24" fmla="*/ 102 w 182"/>
                  <a:gd name="T25" fmla="*/ 56 h 352"/>
                  <a:gd name="T26" fmla="*/ 96 w 182"/>
                  <a:gd name="T27" fmla="*/ 34 h 352"/>
                  <a:gd name="T28" fmla="*/ 96 w 182"/>
                  <a:gd name="T29" fmla="*/ 30 h 352"/>
                  <a:gd name="T30" fmla="*/ 102 w 182"/>
                  <a:gd name="T31" fmla="*/ 30 h 352"/>
                  <a:gd name="T32" fmla="*/ 106 w 182"/>
                  <a:gd name="T33" fmla="*/ 34 h 352"/>
                  <a:gd name="T34" fmla="*/ 112 w 182"/>
                  <a:gd name="T35" fmla="*/ 48 h 352"/>
                  <a:gd name="T36" fmla="*/ 126 w 182"/>
                  <a:gd name="T37" fmla="*/ 70 h 352"/>
                  <a:gd name="T38" fmla="*/ 134 w 182"/>
                  <a:gd name="T39" fmla="*/ 60 h 352"/>
                  <a:gd name="T40" fmla="*/ 148 w 182"/>
                  <a:gd name="T41" fmla="*/ 30 h 352"/>
                  <a:gd name="T42" fmla="*/ 158 w 182"/>
                  <a:gd name="T43" fmla="*/ 6 h 352"/>
                  <a:gd name="T44" fmla="*/ 160 w 182"/>
                  <a:gd name="T45" fmla="*/ 0 h 352"/>
                  <a:gd name="T46" fmla="*/ 160 w 182"/>
                  <a:gd name="T47" fmla="*/ 26 h 352"/>
                  <a:gd name="T48" fmla="*/ 160 w 182"/>
                  <a:gd name="T49" fmla="*/ 48 h 352"/>
                  <a:gd name="T50" fmla="*/ 156 w 182"/>
                  <a:gd name="T51" fmla="*/ 54 h 352"/>
                  <a:gd name="T52" fmla="*/ 148 w 182"/>
                  <a:gd name="T53" fmla="*/ 64 h 352"/>
                  <a:gd name="T54" fmla="*/ 164 w 182"/>
                  <a:gd name="T55" fmla="*/ 44 h 352"/>
                  <a:gd name="T56" fmla="*/ 172 w 182"/>
                  <a:gd name="T57" fmla="*/ 38 h 352"/>
                  <a:gd name="T58" fmla="*/ 182 w 182"/>
                  <a:gd name="T59" fmla="*/ 34 h 352"/>
                  <a:gd name="T60" fmla="*/ 168 w 182"/>
                  <a:gd name="T61" fmla="*/ 50 h 352"/>
                  <a:gd name="T62" fmla="*/ 164 w 182"/>
                  <a:gd name="T63" fmla="*/ 60 h 352"/>
                  <a:gd name="T64" fmla="*/ 156 w 182"/>
                  <a:gd name="T65" fmla="*/ 74 h 352"/>
                  <a:gd name="T66" fmla="*/ 138 w 182"/>
                  <a:gd name="T67" fmla="*/ 90 h 352"/>
                  <a:gd name="T68" fmla="*/ 122 w 182"/>
                  <a:gd name="T69" fmla="*/ 110 h 352"/>
                  <a:gd name="T70" fmla="*/ 112 w 182"/>
                  <a:gd name="T71" fmla="*/ 124 h 352"/>
                  <a:gd name="T72" fmla="*/ 92 w 182"/>
                  <a:gd name="T73" fmla="*/ 186 h 352"/>
                  <a:gd name="T74" fmla="*/ 84 w 182"/>
                  <a:gd name="T75" fmla="*/ 218 h 352"/>
                  <a:gd name="T76" fmla="*/ 74 w 182"/>
                  <a:gd name="T77" fmla="*/ 268 h 352"/>
                  <a:gd name="T78" fmla="*/ 56 w 182"/>
                  <a:gd name="T79" fmla="*/ 308 h 352"/>
                  <a:gd name="T80" fmla="*/ 42 w 182"/>
                  <a:gd name="T81" fmla="*/ 326 h 352"/>
                  <a:gd name="T82" fmla="*/ 18 w 182"/>
                  <a:gd name="T83" fmla="*/ 344 h 352"/>
                  <a:gd name="T84" fmla="*/ 14 w 182"/>
                  <a:gd name="T85" fmla="*/ 350 h 352"/>
                  <a:gd name="T86" fmla="*/ 8 w 182"/>
                  <a:gd name="T87" fmla="*/ 352 h 352"/>
                  <a:gd name="T88" fmla="*/ 8 w 182"/>
                  <a:gd name="T89" fmla="*/ 352 h 35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2"/>
                  <a:gd name="T136" fmla="*/ 0 h 352"/>
                  <a:gd name="T137" fmla="*/ 182 w 182"/>
                  <a:gd name="T138" fmla="*/ 352 h 35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2" h="352">
                    <a:moveTo>
                      <a:pt x="8" y="352"/>
                    </a:moveTo>
                    <a:lnTo>
                      <a:pt x="8" y="352"/>
                    </a:lnTo>
                    <a:lnTo>
                      <a:pt x="4" y="346"/>
                    </a:lnTo>
                    <a:lnTo>
                      <a:pt x="0" y="330"/>
                    </a:lnTo>
                    <a:lnTo>
                      <a:pt x="0" y="320"/>
                    </a:lnTo>
                    <a:lnTo>
                      <a:pt x="0" y="310"/>
                    </a:lnTo>
                    <a:lnTo>
                      <a:pt x="2" y="300"/>
                    </a:lnTo>
                    <a:lnTo>
                      <a:pt x="4" y="290"/>
                    </a:lnTo>
                    <a:lnTo>
                      <a:pt x="16" y="272"/>
                    </a:lnTo>
                    <a:lnTo>
                      <a:pt x="28" y="254"/>
                    </a:lnTo>
                    <a:lnTo>
                      <a:pt x="40" y="234"/>
                    </a:lnTo>
                    <a:lnTo>
                      <a:pt x="52" y="216"/>
                    </a:lnTo>
                    <a:lnTo>
                      <a:pt x="64" y="192"/>
                    </a:lnTo>
                    <a:lnTo>
                      <a:pt x="76" y="162"/>
                    </a:lnTo>
                    <a:lnTo>
                      <a:pt x="92" y="124"/>
                    </a:lnTo>
                    <a:lnTo>
                      <a:pt x="92" y="108"/>
                    </a:lnTo>
                    <a:lnTo>
                      <a:pt x="94" y="98"/>
                    </a:lnTo>
                    <a:lnTo>
                      <a:pt x="96" y="88"/>
                    </a:lnTo>
                    <a:lnTo>
                      <a:pt x="102" y="74"/>
                    </a:lnTo>
                    <a:lnTo>
                      <a:pt x="104" y="68"/>
                    </a:lnTo>
                    <a:lnTo>
                      <a:pt x="102" y="56"/>
                    </a:lnTo>
                    <a:lnTo>
                      <a:pt x="100" y="44"/>
                    </a:lnTo>
                    <a:lnTo>
                      <a:pt x="96" y="34"/>
                    </a:lnTo>
                    <a:lnTo>
                      <a:pt x="96" y="30"/>
                    </a:lnTo>
                    <a:lnTo>
                      <a:pt x="98" y="28"/>
                    </a:lnTo>
                    <a:lnTo>
                      <a:pt x="102" y="30"/>
                    </a:lnTo>
                    <a:lnTo>
                      <a:pt x="106" y="34"/>
                    </a:lnTo>
                    <a:lnTo>
                      <a:pt x="110" y="40"/>
                    </a:lnTo>
                    <a:lnTo>
                      <a:pt x="112" y="48"/>
                    </a:lnTo>
                    <a:lnTo>
                      <a:pt x="112" y="58"/>
                    </a:lnTo>
                    <a:lnTo>
                      <a:pt x="126" y="70"/>
                    </a:lnTo>
                    <a:lnTo>
                      <a:pt x="134" y="60"/>
                    </a:lnTo>
                    <a:lnTo>
                      <a:pt x="142" y="48"/>
                    </a:lnTo>
                    <a:lnTo>
                      <a:pt x="148" y="30"/>
                    </a:lnTo>
                    <a:lnTo>
                      <a:pt x="158" y="6"/>
                    </a:lnTo>
                    <a:lnTo>
                      <a:pt x="160" y="0"/>
                    </a:lnTo>
                    <a:lnTo>
                      <a:pt x="160" y="26"/>
                    </a:lnTo>
                    <a:lnTo>
                      <a:pt x="160" y="42"/>
                    </a:lnTo>
                    <a:lnTo>
                      <a:pt x="160" y="48"/>
                    </a:lnTo>
                    <a:lnTo>
                      <a:pt x="156" y="54"/>
                    </a:lnTo>
                    <a:lnTo>
                      <a:pt x="148" y="64"/>
                    </a:lnTo>
                    <a:lnTo>
                      <a:pt x="156" y="54"/>
                    </a:lnTo>
                    <a:lnTo>
                      <a:pt x="164" y="44"/>
                    </a:lnTo>
                    <a:lnTo>
                      <a:pt x="172" y="38"/>
                    </a:lnTo>
                    <a:lnTo>
                      <a:pt x="182" y="34"/>
                    </a:lnTo>
                    <a:lnTo>
                      <a:pt x="174" y="42"/>
                    </a:lnTo>
                    <a:lnTo>
                      <a:pt x="168" y="50"/>
                    </a:lnTo>
                    <a:lnTo>
                      <a:pt x="164" y="60"/>
                    </a:lnTo>
                    <a:lnTo>
                      <a:pt x="160" y="68"/>
                    </a:lnTo>
                    <a:lnTo>
                      <a:pt x="156" y="74"/>
                    </a:lnTo>
                    <a:lnTo>
                      <a:pt x="148" y="80"/>
                    </a:lnTo>
                    <a:lnTo>
                      <a:pt x="138" y="90"/>
                    </a:lnTo>
                    <a:lnTo>
                      <a:pt x="122" y="110"/>
                    </a:lnTo>
                    <a:lnTo>
                      <a:pt x="112" y="124"/>
                    </a:lnTo>
                    <a:lnTo>
                      <a:pt x="100" y="158"/>
                    </a:lnTo>
                    <a:lnTo>
                      <a:pt x="92" y="186"/>
                    </a:lnTo>
                    <a:lnTo>
                      <a:pt x="84" y="218"/>
                    </a:lnTo>
                    <a:lnTo>
                      <a:pt x="80" y="246"/>
                    </a:lnTo>
                    <a:lnTo>
                      <a:pt x="74" y="268"/>
                    </a:lnTo>
                    <a:lnTo>
                      <a:pt x="68" y="288"/>
                    </a:lnTo>
                    <a:lnTo>
                      <a:pt x="56" y="308"/>
                    </a:lnTo>
                    <a:lnTo>
                      <a:pt x="42" y="326"/>
                    </a:lnTo>
                    <a:lnTo>
                      <a:pt x="28" y="336"/>
                    </a:lnTo>
                    <a:lnTo>
                      <a:pt x="18" y="344"/>
                    </a:lnTo>
                    <a:lnTo>
                      <a:pt x="14" y="350"/>
                    </a:lnTo>
                    <a:lnTo>
                      <a:pt x="10" y="352"/>
                    </a:lnTo>
                    <a:lnTo>
                      <a:pt x="8" y="352"/>
                    </a:lnTo>
                    <a:close/>
                  </a:path>
                </a:pathLst>
              </a:custGeom>
              <a:solidFill>
                <a:srgbClr val="DA8A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1" name="Freeform 34">
                <a:extLst>
                  <a:ext uri="{FF2B5EF4-FFF2-40B4-BE49-F238E27FC236}">
                    <a16:creationId xmlns:a16="http://schemas.microsoft.com/office/drawing/2014/main" id="{8CF925D2-DF02-4E30-9419-B5A4B0C81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3057"/>
                <a:ext cx="44" cy="46"/>
              </a:xfrm>
              <a:custGeom>
                <a:avLst/>
                <a:gdLst>
                  <a:gd name="T0" fmla="*/ 0 w 44"/>
                  <a:gd name="T1" fmla="*/ 46 h 46"/>
                  <a:gd name="T2" fmla="*/ 0 w 44"/>
                  <a:gd name="T3" fmla="*/ 46 h 46"/>
                  <a:gd name="T4" fmla="*/ 4 w 44"/>
                  <a:gd name="T5" fmla="*/ 36 h 46"/>
                  <a:gd name="T6" fmla="*/ 10 w 44"/>
                  <a:gd name="T7" fmla="*/ 26 h 46"/>
                  <a:gd name="T8" fmla="*/ 20 w 44"/>
                  <a:gd name="T9" fmla="*/ 18 h 46"/>
                  <a:gd name="T10" fmla="*/ 20 w 44"/>
                  <a:gd name="T11" fmla="*/ 18 h 46"/>
                  <a:gd name="T12" fmla="*/ 36 w 44"/>
                  <a:gd name="T13" fmla="*/ 6 h 46"/>
                  <a:gd name="T14" fmla="*/ 44 w 44"/>
                  <a:gd name="T15" fmla="*/ 0 h 46"/>
                  <a:gd name="T16" fmla="*/ 44 w 44"/>
                  <a:gd name="T17" fmla="*/ 0 h 46"/>
                  <a:gd name="T18" fmla="*/ 34 w 44"/>
                  <a:gd name="T19" fmla="*/ 4 h 46"/>
                  <a:gd name="T20" fmla="*/ 24 w 44"/>
                  <a:gd name="T21" fmla="*/ 12 h 46"/>
                  <a:gd name="T22" fmla="*/ 12 w 44"/>
                  <a:gd name="T23" fmla="*/ 20 h 46"/>
                  <a:gd name="T24" fmla="*/ 4 w 44"/>
                  <a:gd name="T25" fmla="*/ 32 h 46"/>
                  <a:gd name="T26" fmla="*/ 4 w 44"/>
                  <a:gd name="T27" fmla="*/ 32 h 46"/>
                  <a:gd name="T28" fmla="*/ 0 w 44"/>
                  <a:gd name="T29" fmla="*/ 38 h 46"/>
                  <a:gd name="T30" fmla="*/ 0 w 44"/>
                  <a:gd name="T31" fmla="*/ 46 h 46"/>
                  <a:gd name="T32" fmla="*/ 0 w 44"/>
                  <a:gd name="T33" fmla="*/ 46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4"/>
                  <a:gd name="T52" fmla="*/ 0 h 46"/>
                  <a:gd name="T53" fmla="*/ 44 w 44"/>
                  <a:gd name="T54" fmla="*/ 46 h 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4" h="46">
                    <a:moveTo>
                      <a:pt x="0" y="46"/>
                    </a:moveTo>
                    <a:lnTo>
                      <a:pt x="0" y="46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20" y="18"/>
                    </a:lnTo>
                    <a:lnTo>
                      <a:pt x="36" y="6"/>
                    </a:lnTo>
                    <a:lnTo>
                      <a:pt x="44" y="0"/>
                    </a:lnTo>
                    <a:lnTo>
                      <a:pt x="34" y="4"/>
                    </a:lnTo>
                    <a:lnTo>
                      <a:pt x="24" y="12"/>
                    </a:lnTo>
                    <a:lnTo>
                      <a:pt x="12" y="20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9C6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2" name="Freeform 35">
                <a:extLst>
                  <a:ext uri="{FF2B5EF4-FFF2-40B4-BE49-F238E27FC236}">
                    <a16:creationId xmlns:a16="http://schemas.microsoft.com/office/drawing/2014/main" id="{AB780002-DDE3-4D09-B276-FC4DAD7C7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" y="3337"/>
                <a:ext cx="292" cy="426"/>
              </a:xfrm>
              <a:custGeom>
                <a:avLst/>
                <a:gdLst>
                  <a:gd name="T0" fmla="*/ 58 w 292"/>
                  <a:gd name="T1" fmla="*/ 0 h 426"/>
                  <a:gd name="T2" fmla="*/ 58 w 292"/>
                  <a:gd name="T3" fmla="*/ 0 h 426"/>
                  <a:gd name="T4" fmla="*/ 52 w 292"/>
                  <a:gd name="T5" fmla="*/ 12 h 426"/>
                  <a:gd name="T6" fmla="*/ 34 w 292"/>
                  <a:gd name="T7" fmla="*/ 44 h 426"/>
                  <a:gd name="T8" fmla="*/ 24 w 292"/>
                  <a:gd name="T9" fmla="*/ 66 h 426"/>
                  <a:gd name="T10" fmla="*/ 14 w 292"/>
                  <a:gd name="T11" fmla="*/ 90 h 426"/>
                  <a:gd name="T12" fmla="*/ 6 w 292"/>
                  <a:gd name="T13" fmla="*/ 114 h 426"/>
                  <a:gd name="T14" fmla="*/ 2 w 292"/>
                  <a:gd name="T15" fmla="*/ 140 h 426"/>
                  <a:gd name="T16" fmla="*/ 2 w 292"/>
                  <a:gd name="T17" fmla="*/ 140 h 426"/>
                  <a:gd name="T18" fmla="*/ 0 w 292"/>
                  <a:gd name="T19" fmla="*/ 162 h 426"/>
                  <a:gd name="T20" fmla="*/ 2 w 292"/>
                  <a:gd name="T21" fmla="*/ 190 h 426"/>
                  <a:gd name="T22" fmla="*/ 10 w 292"/>
                  <a:gd name="T23" fmla="*/ 264 h 426"/>
                  <a:gd name="T24" fmla="*/ 22 w 292"/>
                  <a:gd name="T25" fmla="*/ 346 h 426"/>
                  <a:gd name="T26" fmla="*/ 36 w 292"/>
                  <a:gd name="T27" fmla="*/ 426 h 426"/>
                  <a:gd name="T28" fmla="*/ 292 w 292"/>
                  <a:gd name="T29" fmla="*/ 426 h 426"/>
                  <a:gd name="T30" fmla="*/ 244 w 292"/>
                  <a:gd name="T31" fmla="*/ 174 h 426"/>
                  <a:gd name="T32" fmla="*/ 244 w 292"/>
                  <a:gd name="T33" fmla="*/ 174 h 426"/>
                  <a:gd name="T34" fmla="*/ 226 w 292"/>
                  <a:gd name="T35" fmla="*/ 102 h 426"/>
                  <a:gd name="T36" fmla="*/ 214 w 292"/>
                  <a:gd name="T37" fmla="*/ 50 h 426"/>
                  <a:gd name="T38" fmla="*/ 206 w 292"/>
                  <a:gd name="T39" fmla="*/ 8 h 426"/>
                  <a:gd name="T40" fmla="*/ 58 w 292"/>
                  <a:gd name="T41" fmla="*/ 0 h 4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92"/>
                  <a:gd name="T64" fmla="*/ 0 h 426"/>
                  <a:gd name="T65" fmla="*/ 292 w 292"/>
                  <a:gd name="T66" fmla="*/ 426 h 4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92" h="426">
                    <a:moveTo>
                      <a:pt x="58" y="0"/>
                    </a:moveTo>
                    <a:lnTo>
                      <a:pt x="58" y="0"/>
                    </a:lnTo>
                    <a:lnTo>
                      <a:pt x="52" y="12"/>
                    </a:lnTo>
                    <a:lnTo>
                      <a:pt x="34" y="44"/>
                    </a:lnTo>
                    <a:lnTo>
                      <a:pt x="24" y="66"/>
                    </a:lnTo>
                    <a:lnTo>
                      <a:pt x="14" y="90"/>
                    </a:lnTo>
                    <a:lnTo>
                      <a:pt x="6" y="114"/>
                    </a:lnTo>
                    <a:lnTo>
                      <a:pt x="2" y="140"/>
                    </a:lnTo>
                    <a:lnTo>
                      <a:pt x="0" y="162"/>
                    </a:lnTo>
                    <a:lnTo>
                      <a:pt x="2" y="190"/>
                    </a:lnTo>
                    <a:lnTo>
                      <a:pt x="10" y="264"/>
                    </a:lnTo>
                    <a:lnTo>
                      <a:pt x="22" y="346"/>
                    </a:lnTo>
                    <a:lnTo>
                      <a:pt x="36" y="426"/>
                    </a:lnTo>
                    <a:lnTo>
                      <a:pt x="292" y="426"/>
                    </a:lnTo>
                    <a:lnTo>
                      <a:pt x="244" y="174"/>
                    </a:lnTo>
                    <a:lnTo>
                      <a:pt x="226" y="102"/>
                    </a:lnTo>
                    <a:lnTo>
                      <a:pt x="214" y="50"/>
                    </a:lnTo>
                    <a:lnTo>
                      <a:pt x="206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6209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3" name="Freeform 36">
                <a:extLst>
                  <a:ext uri="{FF2B5EF4-FFF2-40B4-BE49-F238E27FC236}">
                    <a16:creationId xmlns:a16="http://schemas.microsoft.com/office/drawing/2014/main" id="{011499F9-FFDA-4627-8E71-3B060B741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2973"/>
                <a:ext cx="114" cy="306"/>
              </a:xfrm>
              <a:custGeom>
                <a:avLst/>
                <a:gdLst>
                  <a:gd name="T0" fmla="*/ 10 w 114"/>
                  <a:gd name="T1" fmla="*/ 2 h 306"/>
                  <a:gd name="T2" fmla="*/ 10 w 114"/>
                  <a:gd name="T3" fmla="*/ 2 h 306"/>
                  <a:gd name="T4" fmla="*/ 20 w 114"/>
                  <a:gd name="T5" fmla="*/ 8 h 306"/>
                  <a:gd name="T6" fmla="*/ 32 w 114"/>
                  <a:gd name="T7" fmla="*/ 12 h 306"/>
                  <a:gd name="T8" fmla="*/ 58 w 114"/>
                  <a:gd name="T9" fmla="*/ 20 h 306"/>
                  <a:gd name="T10" fmla="*/ 70 w 114"/>
                  <a:gd name="T11" fmla="*/ 26 h 306"/>
                  <a:gd name="T12" fmla="*/ 78 w 114"/>
                  <a:gd name="T13" fmla="*/ 32 h 306"/>
                  <a:gd name="T14" fmla="*/ 80 w 114"/>
                  <a:gd name="T15" fmla="*/ 36 h 306"/>
                  <a:gd name="T16" fmla="*/ 82 w 114"/>
                  <a:gd name="T17" fmla="*/ 40 h 306"/>
                  <a:gd name="T18" fmla="*/ 82 w 114"/>
                  <a:gd name="T19" fmla="*/ 46 h 306"/>
                  <a:gd name="T20" fmla="*/ 82 w 114"/>
                  <a:gd name="T21" fmla="*/ 52 h 306"/>
                  <a:gd name="T22" fmla="*/ 82 w 114"/>
                  <a:gd name="T23" fmla="*/ 52 h 306"/>
                  <a:gd name="T24" fmla="*/ 80 w 114"/>
                  <a:gd name="T25" fmla="*/ 66 h 306"/>
                  <a:gd name="T26" fmla="*/ 80 w 114"/>
                  <a:gd name="T27" fmla="*/ 82 h 306"/>
                  <a:gd name="T28" fmla="*/ 84 w 114"/>
                  <a:gd name="T29" fmla="*/ 116 h 306"/>
                  <a:gd name="T30" fmla="*/ 98 w 114"/>
                  <a:gd name="T31" fmla="*/ 194 h 306"/>
                  <a:gd name="T32" fmla="*/ 98 w 114"/>
                  <a:gd name="T33" fmla="*/ 194 h 306"/>
                  <a:gd name="T34" fmla="*/ 102 w 114"/>
                  <a:gd name="T35" fmla="*/ 214 h 306"/>
                  <a:gd name="T36" fmla="*/ 106 w 114"/>
                  <a:gd name="T37" fmla="*/ 226 h 306"/>
                  <a:gd name="T38" fmla="*/ 110 w 114"/>
                  <a:gd name="T39" fmla="*/ 232 h 306"/>
                  <a:gd name="T40" fmla="*/ 112 w 114"/>
                  <a:gd name="T41" fmla="*/ 236 h 306"/>
                  <a:gd name="T42" fmla="*/ 114 w 114"/>
                  <a:gd name="T43" fmla="*/ 238 h 306"/>
                  <a:gd name="T44" fmla="*/ 114 w 114"/>
                  <a:gd name="T45" fmla="*/ 242 h 306"/>
                  <a:gd name="T46" fmla="*/ 112 w 114"/>
                  <a:gd name="T47" fmla="*/ 258 h 306"/>
                  <a:gd name="T48" fmla="*/ 78 w 114"/>
                  <a:gd name="T49" fmla="*/ 302 h 306"/>
                  <a:gd name="T50" fmla="*/ 78 w 114"/>
                  <a:gd name="T51" fmla="*/ 302 h 306"/>
                  <a:gd name="T52" fmla="*/ 78 w 114"/>
                  <a:gd name="T53" fmla="*/ 304 h 306"/>
                  <a:gd name="T54" fmla="*/ 76 w 114"/>
                  <a:gd name="T55" fmla="*/ 306 h 306"/>
                  <a:gd name="T56" fmla="*/ 76 w 114"/>
                  <a:gd name="T57" fmla="*/ 306 h 306"/>
                  <a:gd name="T58" fmla="*/ 72 w 114"/>
                  <a:gd name="T59" fmla="*/ 300 h 306"/>
                  <a:gd name="T60" fmla="*/ 66 w 114"/>
                  <a:gd name="T61" fmla="*/ 280 h 306"/>
                  <a:gd name="T62" fmla="*/ 66 w 114"/>
                  <a:gd name="T63" fmla="*/ 280 h 306"/>
                  <a:gd name="T64" fmla="*/ 60 w 114"/>
                  <a:gd name="T65" fmla="*/ 250 h 306"/>
                  <a:gd name="T66" fmla="*/ 58 w 114"/>
                  <a:gd name="T67" fmla="*/ 222 h 306"/>
                  <a:gd name="T68" fmla="*/ 54 w 114"/>
                  <a:gd name="T69" fmla="*/ 194 h 306"/>
                  <a:gd name="T70" fmla="*/ 50 w 114"/>
                  <a:gd name="T71" fmla="*/ 170 h 306"/>
                  <a:gd name="T72" fmla="*/ 50 w 114"/>
                  <a:gd name="T73" fmla="*/ 170 h 306"/>
                  <a:gd name="T74" fmla="*/ 26 w 114"/>
                  <a:gd name="T75" fmla="*/ 82 h 306"/>
                  <a:gd name="T76" fmla="*/ 26 w 114"/>
                  <a:gd name="T77" fmla="*/ 82 h 306"/>
                  <a:gd name="T78" fmla="*/ 20 w 114"/>
                  <a:gd name="T79" fmla="*/ 68 h 306"/>
                  <a:gd name="T80" fmla="*/ 8 w 114"/>
                  <a:gd name="T81" fmla="*/ 36 h 306"/>
                  <a:gd name="T82" fmla="*/ 4 w 114"/>
                  <a:gd name="T83" fmla="*/ 20 h 306"/>
                  <a:gd name="T84" fmla="*/ 0 w 114"/>
                  <a:gd name="T85" fmla="*/ 8 h 306"/>
                  <a:gd name="T86" fmla="*/ 2 w 114"/>
                  <a:gd name="T87" fmla="*/ 4 h 306"/>
                  <a:gd name="T88" fmla="*/ 2 w 114"/>
                  <a:gd name="T89" fmla="*/ 2 h 306"/>
                  <a:gd name="T90" fmla="*/ 6 w 114"/>
                  <a:gd name="T91" fmla="*/ 0 h 306"/>
                  <a:gd name="T92" fmla="*/ 10 w 114"/>
                  <a:gd name="T93" fmla="*/ 2 h 306"/>
                  <a:gd name="T94" fmla="*/ 10 w 114"/>
                  <a:gd name="T95" fmla="*/ 2 h 30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14"/>
                  <a:gd name="T145" fmla="*/ 0 h 306"/>
                  <a:gd name="T146" fmla="*/ 114 w 114"/>
                  <a:gd name="T147" fmla="*/ 306 h 30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14" h="306">
                    <a:moveTo>
                      <a:pt x="10" y="2"/>
                    </a:moveTo>
                    <a:lnTo>
                      <a:pt x="10" y="2"/>
                    </a:lnTo>
                    <a:lnTo>
                      <a:pt x="20" y="8"/>
                    </a:lnTo>
                    <a:lnTo>
                      <a:pt x="32" y="12"/>
                    </a:lnTo>
                    <a:lnTo>
                      <a:pt x="58" y="20"/>
                    </a:lnTo>
                    <a:lnTo>
                      <a:pt x="70" y="26"/>
                    </a:lnTo>
                    <a:lnTo>
                      <a:pt x="78" y="32"/>
                    </a:lnTo>
                    <a:lnTo>
                      <a:pt x="80" y="36"/>
                    </a:lnTo>
                    <a:lnTo>
                      <a:pt x="82" y="40"/>
                    </a:lnTo>
                    <a:lnTo>
                      <a:pt x="82" y="46"/>
                    </a:lnTo>
                    <a:lnTo>
                      <a:pt x="82" y="52"/>
                    </a:lnTo>
                    <a:lnTo>
                      <a:pt x="80" y="66"/>
                    </a:lnTo>
                    <a:lnTo>
                      <a:pt x="80" y="82"/>
                    </a:lnTo>
                    <a:lnTo>
                      <a:pt x="84" y="116"/>
                    </a:lnTo>
                    <a:lnTo>
                      <a:pt x="98" y="194"/>
                    </a:lnTo>
                    <a:lnTo>
                      <a:pt x="102" y="214"/>
                    </a:lnTo>
                    <a:lnTo>
                      <a:pt x="106" y="226"/>
                    </a:lnTo>
                    <a:lnTo>
                      <a:pt x="110" y="232"/>
                    </a:lnTo>
                    <a:lnTo>
                      <a:pt x="112" y="236"/>
                    </a:lnTo>
                    <a:lnTo>
                      <a:pt x="114" y="238"/>
                    </a:lnTo>
                    <a:lnTo>
                      <a:pt x="114" y="242"/>
                    </a:lnTo>
                    <a:lnTo>
                      <a:pt x="112" y="258"/>
                    </a:lnTo>
                    <a:lnTo>
                      <a:pt x="78" y="302"/>
                    </a:lnTo>
                    <a:lnTo>
                      <a:pt x="78" y="304"/>
                    </a:lnTo>
                    <a:lnTo>
                      <a:pt x="76" y="306"/>
                    </a:lnTo>
                    <a:lnTo>
                      <a:pt x="72" y="300"/>
                    </a:lnTo>
                    <a:lnTo>
                      <a:pt x="66" y="280"/>
                    </a:lnTo>
                    <a:lnTo>
                      <a:pt x="60" y="250"/>
                    </a:lnTo>
                    <a:lnTo>
                      <a:pt x="58" y="222"/>
                    </a:lnTo>
                    <a:lnTo>
                      <a:pt x="54" y="194"/>
                    </a:lnTo>
                    <a:lnTo>
                      <a:pt x="50" y="170"/>
                    </a:lnTo>
                    <a:lnTo>
                      <a:pt x="26" y="82"/>
                    </a:lnTo>
                    <a:lnTo>
                      <a:pt x="20" y="68"/>
                    </a:lnTo>
                    <a:lnTo>
                      <a:pt x="8" y="36"/>
                    </a:lnTo>
                    <a:lnTo>
                      <a:pt x="4" y="2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DB87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4" name="Freeform 37">
                <a:extLst>
                  <a:ext uri="{FF2B5EF4-FFF2-40B4-BE49-F238E27FC236}">
                    <a16:creationId xmlns:a16="http://schemas.microsoft.com/office/drawing/2014/main" id="{B1E1671B-48A3-4999-A855-6557CDF01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" y="2957"/>
                <a:ext cx="254" cy="442"/>
              </a:xfrm>
              <a:custGeom>
                <a:avLst/>
                <a:gdLst>
                  <a:gd name="T0" fmla="*/ 238 w 254"/>
                  <a:gd name="T1" fmla="*/ 34 h 442"/>
                  <a:gd name="T2" fmla="*/ 246 w 254"/>
                  <a:gd name="T3" fmla="*/ 42 h 442"/>
                  <a:gd name="T4" fmla="*/ 252 w 254"/>
                  <a:gd name="T5" fmla="*/ 54 h 442"/>
                  <a:gd name="T6" fmla="*/ 250 w 254"/>
                  <a:gd name="T7" fmla="*/ 94 h 442"/>
                  <a:gd name="T8" fmla="*/ 242 w 254"/>
                  <a:gd name="T9" fmla="*/ 130 h 442"/>
                  <a:gd name="T10" fmla="*/ 240 w 254"/>
                  <a:gd name="T11" fmla="*/ 154 h 442"/>
                  <a:gd name="T12" fmla="*/ 242 w 254"/>
                  <a:gd name="T13" fmla="*/ 160 h 442"/>
                  <a:gd name="T14" fmla="*/ 246 w 254"/>
                  <a:gd name="T15" fmla="*/ 178 h 442"/>
                  <a:gd name="T16" fmla="*/ 242 w 254"/>
                  <a:gd name="T17" fmla="*/ 190 h 442"/>
                  <a:gd name="T18" fmla="*/ 232 w 254"/>
                  <a:gd name="T19" fmla="*/ 198 h 442"/>
                  <a:gd name="T20" fmla="*/ 224 w 254"/>
                  <a:gd name="T21" fmla="*/ 202 h 442"/>
                  <a:gd name="T22" fmla="*/ 220 w 254"/>
                  <a:gd name="T23" fmla="*/ 282 h 442"/>
                  <a:gd name="T24" fmla="*/ 220 w 254"/>
                  <a:gd name="T25" fmla="*/ 318 h 442"/>
                  <a:gd name="T26" fmla="*/ 232 w 254"/>
                  <a:gd name="T27" fmla="*/ 388 h 442"/>
                  <a:gd name="T28" fmla="*/ 242 w 254"/>
                  <a:gd name="T29" fmla="*/ 428 h 442"/>
                  <a:gd name="T30" fmla="*/ 206 w 254"/>
                  <a:gd name="T31" fmla="*/ 438 h 442"/>
                  <a:gd name="T32" fmla="*/ 154 w 254"/>
                  <a:gd name="T33" fmla="*/ 442 h 442"/>
                  <a:gd name="T34" fmla="*/ 122 w 254"/>
                  <a:gd name="T35" fmla="*/ 438 h 442"/>
                  <a:gd name="T36" fmla="*/ 90 w 254"/>
                  <a:gd name="T37" fmla="*/ 430 h 442"/>
                  <a:gd name="T38" fmla="*/ 58 w 254"/>
                  <a:gd name="T39" fmla="*/ 412 h 442"/>
                  <a:gd name="T40" fmla="*/ 74 w 254"/>
                  <a:gd name="T41" fmla="*/ 378 h 442"/>
                  <a:gd name="T42" fmla="*/ 92 w 254"/>
                  <a:gd name="T43" fmla="*/ 334 h 442"/>
                  <a:gd name="T44" fmla="*/ 94 w 254"/>
                  <a:gd name="T45" fmla="*/ 320 h 442"/>
                  <a:gd name="T46" fmla="*/ 92 w 254"/>
                  <a:gd name="T47" fmla="*/ 276 h 442"/>
                  <a:gd name="T48" fmla="*/ 82 w 254"/>
                  <a:gd name="T49" fmla="*/ 234 h 442"/>
                  <a:gd name="T50" fmla="*/ 64 w 254"/>
                  <a:gd name="T51" fmla="*/ 188 h 442"/>
                  <a:gd name="T52" fmla="*/ 38 w 254"/>
                  <a:gd name="T53" fmla="*/ 150 h 442"/>
                  <a:gd name="T54" fmla="*/ 10 w 254"/>
                  <a:gd name="T55" fmla="*/ 98 h 442"/>
                  <a:gd name="T56" fmla="*/ 4 w 254"/>
                  <a:gd name="T57" fmla="*/ 84 h 442"/>
                  <a:gd name="T58" fmla="*/ 0 w 254"/>
                  <a:gd name="T59" fmla="*/ 64 h 442"/>
                  <a:gd name="T60" fmla="*/ 2 w 254"/>
                  <a:gd name="T61" fmla="*/ 50 h 442"/>
                  <a:gd name="T62" fmla="*/ 10 w 254"/>
                  <a:gd name="T63" fmla="*/ 40 h 442"/>
                  <a:gd name="T64" fmla="*/ 18 w 254"/>
                  <a:gd name="T65" fmla="*/ 36 h 442"/>
                  <a:gd name="T66" fmla="*/ 68 w 254"/>
                  <a:gd name="T67" fmla="*/ 24 h 442"/>
                  <a:gd name="T68" fmla="*/ 86 w 254"/>
                  <a:gd name="T69" fmla="*/ 14 h 442"/>
                  <a:gd name="T70" fmla="*/ 90 w 254"/>
                  <a:gd name="T71" fmla="*/ 24 h 442"/>
                  <a:gd name="T72" fmla="*/ 110 w 254"/>
                  <a:gd name="T73" fmla="*/ 60 h 442"/>
                  <a:gd name="T74" fmla="*/ 136 w 254"/>
                  <a:gd name="T75" fmla="*/ 98 h 442"/>
                  <a:gd name="T76" fmla="*/ 154 w 254"/>
                  <a:gd name="T77" fmla="*/ 116 h 442"/>
                  <a:gd name="T78" fmla="*/ 168 w 254"/>
                  <a:gd name="T79" fmla="*/ 80 h 442"/>
                  <a:gd name="T80" fmla="*/ 174 w 254"/>
                  <a:gd name="T81" fmla="*/ 42 h 442"/>
                  <a:gd name="T82" fmla="*/ 170 w 254"/>
                  <a:gd name="T83" fmla="*/ 0 h 442"/>
                  <a:gd name="T84" fmla="*/ 176 w 254"/>
                  <a:gd name="T85" fmla="*/ 4 h 442"/>
                  <a:gd name="T86" fmla="*/ 194 w 254"/>
                  <a:gd name="T87" fmla="*/ 18 h 442"/>
                  <a:gd name="T88" fmla="*/ 238 w 254"/>
                  <a:gd name="T89" fmla="*/ 34 h 44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54"/>
                  <a:gd name="T136" fmla="*/ 0 h 442"/>
                  <a:gd name="T137" fmla="*/ 254 w 254"/>
                  <a:gd name="T138" fmla="*/ 442 h 44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54" h="442">
                    <a:moveTo>
                      <a:pt x="238" y="34"/>
                    </a:moveTo>
                    <a:lnTo>
                      <a:pt x="238" y="34"/>
                    </a:lnTo>
                    <a:lnTo>
                      <a:pt x="242" y="38"/>
                    </a:lnTo>
                    <a:lnTo>
                      <a:pt x="246" y="42"/>
                    </a:lnTo>
                    <a:lnTo>
                      <a:pt x="250" y="48"/>
                    </a:lnTo>
                    <a:lnTo>
                      <a:pt x="252" y="54"/>
                    </a:lnTo>
                    <a:lnTo>
                      <a:pt x="254" y="72"/>
                    </a:lnTo>
                    <a:lnTo>
                      <a:pt x="250" y="94"/>
                    </a:lnTo>
                    <a:lnTo>
                      <a:pt x="242" y="130"/>
                    </a:lnTo>
                    <a:lnTo>
                      <a:pt x="240" y="146"/>
                    </a:lnTo>
                    <a:lnTo>
                      <a:pt x="240" y="154"/>
                    </a:lnTo>
                    <a:lnTo>
                      <a:pt x="242" y="160"/>
                    </a:lnTo>
                    <a:lnTo>
                      <a:pt x="246" y="172"/>
                    </a:lnTo>
                    <a:lnTo>
                      <a:pt x="246" y="178"/>
                    </a:lnTo>
                    <a:lnTo>
                      <a:pt x="244" y="184"/>
                    </a:lnTo>
                    <a:lnTo>
                      <a:pt x="242" y="190"/>
                    </a:lnTo>
                    <a:lnTo>
                      <a:pt x="238" y="194"/>
                    </a:lnTo>
                    <a:lnTo>
                      <a:pt x="232" y="198"/>
                    </a:lnTo>
                    <a:lnTo>
                      <a:pt x="224" y="202"/>
                    </a:lnTo>
                    <a:lnTo>
                      <a:pt x="220" y="244"/>
                    </a:lnTo>
                    <a:lnTo>
                      <a:pt x="220" y="282"/>
                    </a:lnTo>
                    <a:lnTo>
                      <a:pt x="220" y="318"/>
                    </a:lnTo>
                    <a:lnTo>
                      <a:pt x="226" y="352"/>
                    </a:lnTo>
                    <a:lnTo>
                      <a:pt x="232" y="388"/>
                    </a:lnTo>
                    <a:lnTo>
                      <a:pt x="242" y="428"/>
                    </a:lnTo>
                    <a:lnTo>
                      <a:pt x="226" y="434"/>
                    </a:lnTo>
                    <a:lnTo>
                      <a:pt x="206" y="438"/>
                    </a:lnTo>
                    <a:lnTo>
                      <a:pt x="182" y="442"/>
                    </a:lnTo>
                    <a:lnTo>
                      <a:pt x="154" y="442"/>
                    </a:lnTo>
                    <a:lnTo>
                      <a:pt x="138" y="442"/>
                    </a:lnTo>
                    <a:lnTo>
                      <a:pt x="122" y="438"/>
                    </a:lnTo>
                    <a:lnTo>
                      <a:pt x="106" y="434"/>
                    </a:lnTo>
                    <a:lnTo>
                      <a:pt x="90" y="430"/>
                    </a:lnTo>
                    <a:lnTo>
                      <a:pt x="74" y="422"/>
                    </a:lnTo>
                    <a:lnTo>
                      <a:pt x="58" y="412"/>
                    </a:lnTo>
                    <a:lnTo>
                      <a:pt x="74" y="378"/>
                    </a:lnTo>
                    <a:lnTo>
                      <a:pt x="86" y="348"/>
                    </a:lnTo>
                    <a:lnTo>
                      <a:pt x="92" y="334"/>
                    </a:lnTo>
                    <a:lnTo>
                      <a:pt x="94" y="320"/>
                    </a:lnTo>
                    <a:lnTo>
                      <a:pt x="94" y="298"/>
                    </a:lnTo>
                    <a:lnTo>
                      <a:pt x="92" y="276"/>
                    </a:lnTo>
                    <a:lnTo>
                      <a:pt x="88" y="254"/>
                    </a:lnTo>
                    <a:lnTo>
                      <a:pt x="82" y="234"/>
                    </a:lnTo>
                    <a:lnTo>
                      <a:pt x="70" y="202"/>
                    </a:lnTo>
                    <a:lnTo>
                      <a:pt x="64" y="188"/>
                    </a:lnTo>
                    <a:lnTo>
                      <a:pt x="38" y="150"/>
                    </a:lnTo>
                    <a:lnTo>
                      <a:pt x="18" y="114"/>
                    </a:lnTo>
                    <a:lnTo>
                      <a:pt x="10" y="98"/>
                    </a:lnTo>
                    <a:lnTo>
                      <a:pt x="4" y="84"/>
                    </a:lnTo>
                    <a:lnTo>
                      <a:pt x="2" y="74"/>
                    </a:lnTo>
                    <a:lnTo>
                      <a:pt x="0" y="64"/>
                    </a:lnTo>
                    <a:lnTo>
                      <a:pt x="2" y="56"/>
                    </a:lnTo>
                    <a:lnTo>
                      <a:pt x="2" y="50"/>
                    </a:lnTo>
                    <a:lnTo>
                      <a:pt x="6" y="44"/>
                    </a:lnTo>
                    <a:lnTo>
                      <a:pt x="10" y="40"/>
                    </a:lnTo>
                    <a:lnTo>
                      <a:pt x="18" y="36"/>
                    </a:lnTo>
                    <a:lnTo>
                      <a:pt x="48" y="30"/>
                    </a:lnTo>
                    <a:lnTo>
                      <a:pt x="68" y="24"/>
                    </a:lnTo>
                    <a:lnTo>
                      <a:pt x="78" y="20"/>
                    </a:lnTo>
                    <a:lnTo>
                      <a:pt x="86" y="14"/>
                    </a:lnTo>
                    <a:lnTo>
                      <a:pt x="90" y="24"/>
                    </a:lnTo>
                    <a:lnTo>
                      <a:pt x="100" y="46"/>
                    </a:lnTo>
                    <a:lnTo>
                      <a:pt x="110" y="60"/>
                    </a:lnTo>
                    <a:lnTo>
                      <a:pt x="122" y="78"/>
                    </a:lnTo>
                    <a:lnTo>
                      <a:pt x="136" y="98"/>
                    </a:lnTo>
                    <a:lnTo>
                      <a:pt x="154" y="116"/>
                    </a:lnTo>
                    <a:lnTo>
                      <a:pt x="158" y="106"/>
                    </a:lnTo>
                    <a:lnTo>
                      <a:pt x="168" y="80"/>
                    </a:lnTo>
                    <a:lnTo>
                      <a:pt x="172" y="62"/>
                    </a:lnTo>
                    <a:lnTo>
                      <a:pt x="174" y="42"/>
                    </a:lnTo>
                    <a:lnTo>
                      <a:pt x="174" y="22"/>
                    </a:lnTo>
                    <a:lnTo>
                      <a:pt x="170" y="0"/>
                    </a:lnTo>
                    <a:lnTo>
                      <a:pt x="176" y="4"/>
                    </a:lnTo>
                    <a:lnTo>
                      <a:pt x="194" y="18"/>
                    </a:lnTo>
                    <a:lnTo>
                      <a:pt x="224" y="30"/>
                    </a:lnTo>
                    <a:lnTo>
                      <a:pt x="238" y="34"/>
                    </a:lnTo>
                    <a:close/>
                  </a:path>
                </a:pathLst>
              </a:custGeom>
              <a:solidFill>
                <a:srgbClr val="DC9E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5" name="Freeform 38">
                <a:extLst>
                  <a:ext uri="{FF2B5EF4-FFF2-40B4-BE49-F238E27FC236}">
                    <a16:creationId xmlns:a16="http://schemas.microsoft.com/office/drawing/2014/main" id="{9D90A51B-3148-42EC-A2CA-C9DF29096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9" y="3011"/>
                <a:ext cx="262" cy="308"/>
              </a:xfrm>
              <a:custGeom>
                <a:avLst/>
                <a:gdLst>
                  <a:gd name="T0" fmla="*/ 0 w 262"/>
                  <a:gd name="T1" fmla="*/ 302 h 308"/>
                  <a:gd name="T2" fmla="*/ 256 w 262"/>
                  <a:gd name="T3" fmla="*/ 4 h 308"/>
                  <a:gd name="T4" fmla="*/ 262 w 262"/>
                  <a:gd name="T5" fmla="*/ 0 h 308"/>
                  <a:gd name="T6" fmla="*/ 12 w 262"/>
                  <a:gd name="T7" fmla="*/ 308 h 308"/>
                  <a:gd name="T8" fmla="*/ 0 w 262"/>
                  <a:gd name="T9" fmla="*/ 302 h 3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308"/>
                  <a:gd name="T17" fmla="*/ 262 w 262"/>
                  <a:gd name="T18" fmla="*/ 308 h 3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308">
                    <a:moveTo>
                      <a:pt x="0" y="302"/>
                    </a:moveTo>
                    <a:lnTo>
                      <a:pt x="256" y="4"/>
                    </a:lnTo>
                    <a:lnTo>
                      <a:pt x="262" y="0"/>
                    </a:lnTo>
                    <a:lnTo>
                      <a:pt x="12" y="308"/>
                    </a:lnTo>
                    <a:lnTo>
                      <a:pt x="0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6" name="Freeform 39">
                <a:extLst>
                  <a:ext uri="{FF2B5EF4-FFF2-40B4-BE49-F238E27FC236}">
                    <a16:creationId xmlns:a16="http://schemas.microsoft.com/office/drawing/2014/main" id="{352CAE4A-F475-4E5D-BC41-A76F76185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1" y="3267"/>
                <a:ext cx="312" cy="78"/>
              </a:xfrm>
              <a:custGeom>
                <a:avLst/>
                <a:gdLst>
                  <a:gd name="T0" fmla="*/ 284 w 312"/>
                  <a:gd name="T1" fmla="*/ 54 h 78"/>
                  <a:gd name="T2" fmla="*/ 258 w 312"/>
                  <a:gd name="T3" fmla="*/ 50 h 78"/>
                  <a:gd name="T4" fmla="*/ 268 w 312"/>
                  <a:gd name="T5" fmla="*/ 48 h 78"/>
                  <a:gd name="T6" fmla="*/ 284 w 312"/>
                  <a:gd name="T7" fmla="*/ 48 h 78"/>
                  <a:gd name="T8" fmla="*/ 300 w 312"/>
                  <a:gd name="T9" fmla="*/ 54 h 78"/>
                  <a:gd name="T10" fmla="*/ 306 w 312"/>
                  <a:gd name="T11" fmla="*/ 56 h 78"/>
                  <a:gd name="T12" fmla="*/ 310 w 312"/>
                  <a:gd name="T13" fmla="*/ 54 h 78"/>
                  <a:gd name="T14" fmla="*/ 312 w 312"/>
                  <a:gd name="T15" fmla="*/ 52 h 78"/>
                  <a:gd name="T16" fmla="*/ 290 w 312"/>
                  <a:gd name="T17" fmla="*/ 44 h 78"/>
                  <a:gd name="T18" fmla="*/ 282 w 312"/>
                  <a:gd name="T19" fmla="*/ 42 h 78"/>
                  <a:gd name="T20" fmla="*/ 254 w 312"/>
                  <a:gd name="T21" fmla="*/ 40 h 78"/>
                  <a:gd name="T22" fmla="*/ 248 w 312"/>
                  <a:gd name="T23" fmla="*/ 40 h 78"/>
                  <a:gd name="T24" fmla="*/ 242 w 312"/>
                  <a:gd name="T25" fmla="*/ 42 h 78"/>
                  <a:gd name="T26" fmla="*/ 194 w 312"/>
                  <a:gd name="T27" fmla="*/ 56 h 78"/>
                  <a:gd name="T28" fmla="*/ 166 w 312"/>
                  <a:gd name="T29" fmla="*/ 52 h 78"/>
                  <a:gd name="T30" fmla="*/ 100 w 312"/>
                  <a:gd name="T31" fmla="*/ 32 h 78"/>
                  <a:gd name="T32" fmla="*/ 74 w 312"/>
                  <a:gd name="T33" fmla="*/ 20 h 78"/>
                  <a:gd name="T34" fmla="*/ 54 w 312"/>
                  <a:gd name="T35" fmla="*/ 8 h 78"/>
                  <a:gd name="T36" fmla="*/ 0 w 312"/>
                  <a:gd name="T37" fmla="*/ 38 h 78"/>
                  <a:gd name="T38" fmla="*/ 6 w 312"/>
                  <a:gd name="T39" fmla="*/ 40 h 78"/>
                  <a:gd name="T40" fmla="*/ 16 w 312"/>
                  <a:gd name="T41" fmla="*/ 42 h 78"/>
                  <a:gd name="T42" fmla="*/ 36 w 312"/>
                  <a:gd name="T43" fmla="*/ 48 h 78"/>
                  <a:gd name="T44" fmla="*/ 54 w 312"/>
                  <a:gd name="T45" fmla="*/ 52 h 78"/>
                  <a:gd name="T46" fmla="*/ 162 w 312"/>
                  <a:gd name="T47" fmla="*/ 72 h 78"/>
                  <a:gd name="T48" fmla="*/ 190 w 312"/>
                  <a:gd name="T49" fmla="*/ 74 h 78"/>
                  <a:gd name="T50" fmla="*/ 210 w 312"/>
                  <a:gd name="T51" fmla="*/ 78 h 78"/>
                  <a:gd name="T52" fmla="*/ 248 w 312"/>
                  <a:gd name="T53" fmla="*/ 78 h 78"/>
                  <a:gd name="T54" fmla="*/ 260 w 312"/>
                  <a:gd name="T55" fmla="*/ 78 h 78"/>
                  <a:gd name="T56" fmla="*/ 270 w 312"/>
                  <a:gd name="T57" fmla="*/ 78 h 78"/>
                  <a:gd name="T58" fmla="*/ 286 w 312"/>
                  <a:gd name="T59" fmla="*/ 78 h 78"/>
                  <a:gd name="T60" fmla="*/ 288 w 312"/>
                  <a:gd name="T61" fmla="*/ 78 h 78"/>
                  <a:gd name="T62" fmla="*/ 288 w 312"/>
                  <a:gd name="T63" fmla="*/ 76 h 78"/>
                  <a:gd name="T64" fmla="*/ 282 w 312"/>
                  <a:gd name="T65" fmla="*/ 74 h 78"/>
                  <a:gd name="T66" fmla="*/ 274 w 312"/>
                  <a:gd name="T67" fmla="*/ 74 h 78"/>
                  <a:gd name="T68" fmla="*/ 256 w 312"/>
                  <a:gd name="T69" fmla="*/ 70 h 78"/>
                  <a:gd name="T70" fmla="*/ 254 w 312"/>
                  <a:gd name="T71" fmla="*/ 70 h 78"/>
                  <a:gd name="T72" fmla="*/ 256 w 312"/>
                  <a:gd name="T73" fmla="*/ 68 h 78"/>
                  <a:gd name="T74" fmla="*/ 270 w 312"/>
                  <a:gd name="T75" fmla="*/ 70 h 78"/>
                  <a:gd name="T76" fmla="*/ 296 w 312"/>
                  <a:gd name="T77" fmla="*/ 72 h 78"/>
                  <a:gd name="T78" fmla="*/ 300 w 312"/>
                  <a:gd name="T79" fmla="*/ 70 h 78"/>
                  <a:gd name="T80" fmla="*/ 304 w 312"/>
                  <a:gd name="T81" fmla="*/ 68 h 78"/>
                  <a:gd name="T82" fmla="*/ 308 w 312"/>
                  <a:gd name="T83" fmla="*/ 68 h 78"/>
                  <a:gd name="T84" fmla="*/ 310 w 312"/>
                  <a:gd name="T85" fmla="*/ 62 h 78"/>
                  <a:gd name="T86" fmla="*/ 300 w 312"/>
                  <a:gd name="T87" fmla="*/ 60 h 78"/>
                  <a:gd name="T88" fmla="*/ 284 w 312"/>
                  <a:gd name="T89" fmla="*/ 54 h 7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12"/>
                  <a:gd name="T136" fmla="*/ 0 h 78"/>
                  <a:gd name="T137" fmla="*/ 312 w 312"/>
                  <a:gd name="T138" fmla="*/ 78 h 7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12" h="78">
                    <a:moveTo>
                      <a:pt x="284" y="54"/>
                    </a:moveTo>
                    <a:lnTo>
                      <a:pt x="284" y="54"/>
                    </a:lnTo>
                    <a:lnTo>
                      <a:pt x="268" y="50"/>
                    </a:lnTo>
                    <a:lnTo>
                      <a:pt x="258" y="50"/>
                    </a:lnTo>
                    <a:lnTo>
                      <a:pt x="268" y="48"/>
                    </a:lnTo>
                    <a:lnTo>
                      <a:pt x="284" y="48"/>
                    </a:lnTo>
                    <a:lnTo>
                      <a:pt x="294" y="52"/>
                    </a:lnTo>
                    <a:lnTo>
                      <a:pt x="300" y="54"/>
                    </a:lnTo>
                    <a:lnTo>
                      <a:pt x="306" y="56"/>
                    </a:lnTo>
                    <a:lnTo>
                      <a:pt x="310" y="54"/>
                    </a:lnTo>
                    <a:lnTo>
                      <a:pt x="312" y="52"/>
                    </a:lnTo>
                    <a:lnTo>
                      <a:pt x="298" y="46"/>
                    </a:lnTo>
                    <a:lnTo>
                      <a:pt x="290" y="44"/>
                    </a:lnTo>
                    <a:lnTo>
                      <a:pt x="282" y="42"/>
                    </a:lnTo>
                    <a:lnTo>
                      <a:pt x="268" y="42"/>
                    </a:lnTo>
                    <a:lnTo>
                      <a:pt x="254" y="40"/>
                    </a:lnTo>
                    <a:lnTo>
                      <a:pt x="248" y="40"/>
                    </a:lnTo>
                    <a:lnTo>
                      <a:pt x="244" y="40"/>
                    </a:lnTo>
                    <a:lnTo>
                      <a:pt x="242" y="42"/>
                    </a:lnTo>
                    <a:lnTo>
                      <a:pt x="194" y="56"/>
                    </a:lnTo>
                    <a:lnTo>
                      <a:pt x="166" y="52"/>
                    </a:lnTo>
                    <a:lnTo>
                      <a:pt x="134" y="44"/>
                    </a:lnTo>
                    <a:lnTo>
                      <a:pt x="100" y="32"/>
                    </a:lnTo>
                    <a:lnTo>
                      <a:pt x="86" y="26"/>
                    </a:lnTo>
                    <a:lnTo>
                      <a:pt x="74" y="20"/>
                    </a:lnTo>
                    <a:lnTo>
                      <a:pt x="54" y="8"/>
                    </a:lnTo>
                    <a:lnTo>
                      <a:pt x="36" y="0"/>
                    </a:lnTo>
                    <a:lnTo>
                      <a:pt x="0" y="38"/>
                    </a:lnTo>
                    <a:lnTo>
                      <a:pt x="6" y="40"/>
                    </a:lnTo>
                    <a:lnTo>
                      <a:pt x="16" y="42"/>
                    </a:lnTo>
                    <a:lnTo>
                      <a:pt x="36" y="48"/>
                    </a:lnTo>
                    <a:lnTo>
                      <a:pt x="54" y="52"/>
                    </a:lnTo>
                    <a:lnTo>
                      <a:pt x="126" y="66"/>
                    </a:lnTo>
                    <a:lnTo>
                      <a:pt x="162" y="72"/>
                    </a:lnTo>
                    <a:lnTo>
                      <a:pt x="190" y="74"/>
                    </a:lnTo>
                    <a:lnTo>
                      <a:pt x="198" y="78"/>
                    </a:lnTo>
                    <a:lnTo>
                      <a:pt x="210" y="78"/>
                    </a:lnTo>
                    <a:lnTo>
                      <a:pt x="248" y="78"/>
                    </a:lnTo>
                    <a:lnTo>
                      <a:pt x="260" y="78"/>
                    </a:lnTo>
                    <a:lnTo>
                      <a:pt x="270" y="78"/>
                    </a:lnTo>
                    <a:lnTo>
                      <a:pt x="286" y="78"/>
                    </a:lnTo>
                    <a:lnTo>
                      <a:pt x="288" y="78"/>
                    </a:lnTo>
                    <a:lnTo>
                      <a:pt x="288" y="76"/>
                    </a:lnTo>
                    <a:lnTo>
                      <a:pt x="286" y="74"/>
                    </a:lnTo>
                    <a:lnTo>
                      <a:pt x="282" y="74"/>
                    </a:lnTo>
                    <a:lnTo>
                      <a:pt x="274" y="74"/>
                    </a:lnTo>
                    <a:lnTo>
                      <a:pt x="256" y="70"/>
                    </a:lnTo>
                    <a:lnTo>
                      <a:pt x="254" y="70"/>
                    </a:lnTo>
                    <a:lnTo>
                      <a:pt x="256" y="68"/>
                    </a:lnTo>
                    <a:lnTo>
                      <a:pt x="264" y="68"/>
                    </a:lnTo>
                    <a:lnTo>
                      <a:pt x="270" y="70"/>
                    </a:lnTo>
                    <a:lnTo>
                      <a:pt x="296" y="72"/>
                    </a:lnTo>
                    <a:lnTo>
                      <a:pt x="300" y="70"/>
                    </a:lnTo>
                    <a:lnTo>
                      <a:pt x="302" y="70"/>
                    </a:lnTo>
                    <a:lnTo>
                      <a:pt x="304" y="68"/>
                    </a:lnTo>
                    <a:lnTo>
                      <a:pt x="308" y="68"/>
                    </a:lnTo>
                    <a:lnTo>
                      <a:pt x="310" y="66"/>
                    </a:lnTo>
                    <a:lnTo>
                      <a:pt x="310" y="62"/>
                    </a:lnTo>
                    <a:lnTo>
                      <a:pt x="300" y="60"/>
                    </a:lnTo>
                    <a:lnTo>
                      <a:pt x="284" y="54"/>
                    </a:lnTo>
                    <a:close/>
                  </a:path>
                </a:pathLst>
              </a:custGeom>
              <a:solidFill>
                <a:srgbClr val="DA8A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7" name="Freeform 40">
                <a:extLst>
                  <a:ext uri="{FF2B5EF4-FFF2-40B4-BE49-F238E27FC236}">
                    <a16:creationId xmlns:a16="http://schemas.microsoft.com/office/drawing/2014/main" id="{2ED03A1B-ACF5-477B-B986-F5DA11C3A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3199"/>
                <a:ext cx="62" cy="136"/>
              </a:xfrm>
              <a:custGeom>
                <a:avLst/>
                <a:gdLst>
                  <a:gd name="T0" fmla="*/ 62 w 62"/>
                  <a:gd name="T1" fmla="*/ 22 h 136"/>
                  <a:gd name="T2" fmla="*/ 62 w 62"/>
                  <a:gd name="T3" fmla="*/ 22 h 136"/>
                  <a:gd name="T4" fmla="*/ 62 w 62"/>
                  <a:gd name="T5" fmla="*/ 14 h 136"/>
                  <a:gd name="T6" fmla="*/ 62 w 62"/>
                  <a:gd name="T7" fmla="*/ 6 h 136"/>
                  <a:gd name="T8" fmla="*/ 58 w 62"/>
                  <a:gd name="T9" fmla="*/ 0 h 136"/>
                  <a:gd name="T10" fmla="*/ 58 w 62"/>
                  <a:gd name="T11" fmla="*/ 0 h 136"/>
                  <a:gd name="T12" fmla="*/ 48 w 62"/>
                  <a:gd name="T13" fmla="*/ 6 h 136"/>
                  <a:gd name="T14" fmla="*/ 38 w 62"/>
                  <a:gd name="T15" fmla="*/ 16 h 136"/>
                  <a:gd name="T16" fmla="*/ 28 w 62"/>
                  <a:gd name="T17" fmla="*/ 28 h 136"/>
                  <a:gd name="T18" fmla="*/ 16 w 62"/>
                  <a:gd name="T19" fmla="*/ 44 h 136"/>
                  <a:gd name="T20" fmla="*/ 8 w 62"/>
                  <a:gd name="T21" fmla="*/ 64 h 136"/>
                  <a:gd name="T22" fmla="*/ 4 w 62"/>
                  <a:gd name="T23" fmla="*/ 74 h 136"/>
                  <a:gd name="T24" fmla="*/ 2 w 62"/>
                  <a:gd name="T25" fmla="*/ 86 h 136"/>
                  <a:gd name="T26" fmla="*/ 0 w 62"/>
                  <a:gd name="T27" fmla="*/ 100 h 136"/>
                  <a:gd name="T28" fmla="*/ 2 w 62"/>
                  <a:gd name="T29" fmla="*/ 114 h 136"/>
                  <a:gd name="T30" fmla="*/ 2 w 62"/>
                  <a:gd name="T31" fmla="*/ 114 h 136"/>
                  <a:gd name="T32" fmla="*/ 2 w 62"/>
                  <a:gd name="T33" fmla="*/ 116 h 136"/>
                  <a:gd name="T34" fmla="*/ 4 w 62"/>
                  <a:gd name="T35" fmla="*/ 124 h 136"/>
                  <a:gd name="T36" fmla="*/ 12 w 62"/>
                  <a:gd name="T37" fmla="*/ 130 h 136"/>
                  <a:gd name="T38" fmla="*/ 16 w 62"/>
                  <a:gd name="T39" fmla="*/ 134 h 136"/>
                  <a:gd name="T40" fmla="*/ 22 w 62"/>
                  <a:gd name="T41" fmla="*/ 136 h 136"/>
                  <a:gd name="T42" fmla="*/ 22 w 62"/>
                  <a:gd name="T43" fmla="*/ 136 h 136"/>
                  <a:gd name="T44" fmla="*/ 22 w 62"/>
                  <a:gd name="T45" fmla="*/ 132 h 136"/>
                  <a:gd name="T46" fmla="*/ 20 w 62"/>
                  <a:gd name="T47" fmla="*/ 120 h 136"/>
                  <a:gd name="T48" fmla="*/ 22 w 62"/>
                  <a:gd name="T49" fmla="*/ 104 h 136"/>
                  <a:gd name="T50" fmla="*/ 26 w 62"/>
                  <a:gd name="T51" fmla="*/ 82 h 136"/>
                  <a:gd name="T52" fmla="*/ 26 w 62"/>
                  <a:gd name="T53" fmla="*/ 82 h 136"/>
                  <a:gd name="T54" fmla="*/ 34 w 62"/>
                  <a:gd name="T55" fmla="*/ 62 h 136"/>
                  <a:gd name="T56" fmla="*/ 46 w 62"/>
                  <a:gd name="T57" fmla="*/ 42 h 136"/>
                  <a:gd name="T58" fmla="*/ 62 w 62"/>
                  <a:gd name="T59" fmla="*/ 22 h 136"/>
                  <a:gd name="T60" fmla="*/ 62 w 62"/>
                  <a:gd name="T61" fmla="*/ 22 h 1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2"/>
                  <a:gd name="T94" fmla="*/ 0 h 136"/>
                  <a:gd name="T95" fmla="*/ 62 w 62"/>
                  <a:gd name="T96" fmla="*/ 136 h 1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2" h="136">
                    <a:moveTo>
                      <a:pt x="62" y="22"/>
                    </a:moveTo>
                    <a:lnTo>
                      <a:pt x="62" y="22"/>
                    </a:lnTo>
                    <a:lnTo>
                      <a:pt x="62" y="14"/>
                    </a:lnTo>
                    <a:lnTo>
                      <a:pt x="62" y="6"/>
                    </a:lnTo>
                    <a:lnTo>
                      <a:pt x="58" y="0"/>
                    </a:lnTo>
                    <a:lnTo>
                      <a:pt x="48" y="6"/>
                    </a:lnTo>
                    <a:lnTo>
                      <a:pt x="38" y="16"/>
                    </a:lnTo>
                    <a:lnTo>
                      <a:pt x="28" y="28"/>
                    </a:lnTo>
                    <a:lnTo>
                      <a:pt x="16" y="44"/>
                    </a:lnTo>
                    <a:lnTo>
                      <a:pt x="8" y="64"/>
                    </a:lnTo>
                    <a:lnTo>
                      <a:pt x="4" y="74"/>
                    </a:lnTo>
                    <a:lnTo>
                      <a:pt x="2" y="86"/>
                    </a:lnTo>
                    <a:lnTo>
                      <a:pt x="0" y="100"/>
                    </a:lnTo>
                    <a:lnTo>
                      <a:pt x="2" y="114"/>
                    </a:lnTo>
                    <a:lnTo>
                      <a:pt x="2" y="116"/>
                    </a:lnTo>
                    <a:lnTo>
                      <a:pt x="4" y="124"/>
                    </a:lnTo>
                    <a:lnTo>
                      <a:pt x="12" y="130"/>
                    </a:lnTo>
                    <a:lnTo>
                      <a:pt x="16" y="134"/>
                    </a:lnTo>
                    <a:lnTo>
                      <a:pt x="22" y="136"/>
                    </a:lnTo>
                    <a:lnTo>
                      <a:pt x="22" y="132"/>
                    </a:lnTo>
                    <a:lnTo>
                      <a:pt x="20" y="120"/>
                    </a:lnTo>
                    <a:lnTo>
                      <a:pt x="22" y="104"/>
                    </a:lnTo>
                    <a:lnTo>
                      <a:pt x="26" y="82"/>
                    </a:lnTo>
                    <a:lnTo>
                      <a:pt x="34" y="62"/>
                    </a:lnTo>
                    <a:lnTo>
                      <a:pt x="46" y="42"/>
                    </a:lnTo>
                    <a:lnTo>
                      <a:pt x="62" y="22"/>
                    </a:lnTo>
                    <a:close/>
                  </a:path>
                </a:pathLst>
              </a:custGeom>
              <a:solidFill>
                <a:srgbClr val="DC9E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8" name="Freeform 41">
                <a:extLst>
                  <a:ext uri="{FF2B5EF4-FFF2-40B4-BE49-F238E27FC236}">
                    <a16:creationId xmlns:a16="http://schemas.microsoft.com/office/drawing/2014/main" id="{5023DCE6-7387-422F-8A3F-F39F0C15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3315"/>
                <a:ext cx="16" cy="24"/>
              </a:xfrm>
              <a:custGeom>
                <a:avLst/>
                <a:gdLst>
                  <a:gd name="T0" fmla="*/ 4 w 16"/>
                  <a:gd name="T1" fmla="*/ 0 h 24"/>
                  <a:gd name="T2" fmla="*/ 4 w 16"/>
                  <a:gd name="T3" fmla="*/ 0 h 24"/>
                  <a:gd name="T4" fmla="*/ 2 w 16"/>
                  <a:gd name="T5" fmla="*/ 6 h 24"/>
                  <a:gd name="T6" fmla="*/ 0 w 16"/>
                  <a:gd name="T7" fmla="*/ 12 h 24"/>
                  <a:gd name="T8" fmla="*/ 0 w 16"/>
                  <a:gd name="T9" fmla="*/ 20 h 24"/>
                  <a:gd name="T10" fmla="*/ 16 w 16"/>
                  <a:gd name="T11" fmla="*/ 24 h 24"/>
                  <a:gd name="T12" fmla="*/ 16 w 16"/>
                  <a:gd name="T13" fmla="*/ 24 h 24"/>
                  <a:gd name="T14" fmla="*/ 14 w 16"/>
                  <a:gd name="T15" fmla="*/ 18 h 24"/>
                  <a:gd name="T16" fmla="*/ 14 w 16"/>
                  <a:gd name="T17" fmla="*/ 14 h 24"/>
                  <a:gd name="T18" fmla="*/ 16 w 16"/>
                  <a:gd name="T19" fmla="*/ 6 h 24"/>
                  <a:gd name="T20" fmla="*/ 4 w 16"/>
                  <a:gd name="T21" fmla="*/ 0 h 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"/>
                  <a:gd name="T34" fmla="*/ 0 h 24"/>
                  <a:gd name="T35" fmla="*/ 16 w 16"/>
                  <a:gd name="T36" fmla="*/ 24 h 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" h="24">
                    <a:moveTo>
                      <a:pt x="4" y="0"/>
                    </a:moveTo>
                    <a:lnTo>
                      <a:pt x="4" y="0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16" y="24"/>
                    </a:lnTo>
                    <a:lnTo>
                      <a:pt x="14" y="18"/>
                    </a:lnTo>
                    <a:lnTo>
                      <a:pt x="14" y="14"/>
                    </a:lnTo>
                    <a:lnTo>
                      <a:pt x="16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9" name="Freeform 42">
                <a:extLst>
                  <a:ext uri="{FF2B5EF4-FFF2-40B4-BE49-F238E27FC236}">
                    <a16:creationId xmlns:a16="http://schemas.microsoft.com/office/drawing/2014/main" id="{B177F484-8DCB-4A1C-8DC7-07829582F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5" y="3299"/>
                <a:ext cx="32" cy="22"/>
              </a:xfrm>
              <a:custGeom>
                <a:avLst/>
                <a:gdLst>
                  <a:gd name="T0" fmla="*/ 18 w 32"/>
                  <a:gd name="T1" fmla="*/ 2 h 22"/>
                  <a:gd name="T2" fmla="*/ 18 w 32"/>
                  <a:gd name="T3" fmla="*/ 2 h 22"/>
                  <a:gd name="T4" fmla="*/ 10 w 32"/>
                  <a:gd name="T5" fmla="*/ 0 h 22"/>
                  <a:gd name="T6" fmla="*/ 2 w 32"/>
                  <a:gd name="T7" fmla="*/ 2 h 22"/>
                  <a:gd name="T8" fmla="*/ 2 w 32"/>
                  <a:gd name="T9" fmla="*/ 2 h 22"/>
                  <a:gd name="T10" fmla="*/ 0 w 32"/>
                  <a:gd name="T11" fmla="*/ 4 h 22"/>
                  <a:gd name="T12" fmla="*/ 0 w 32"/>
                  <a:gd name="T13" fmla="*/ 6 h 22"/>
                  <a:gd name="T14" fmla="*/ 0 w 32"/>
                  <a:gd name="T15" fmla="*/ 6 h 22"/>
                  <a:gd name="T16" fmla="*/ 0 w 32"/>
                  <a:gd name="T17" fmla="*/ 10 h 22"/>
                  <a:gd name="T18" fmla="*/ 2 w 32"/>
                  <a:gd name="T19" fmla="*/ 14 h 22"/>
                  <a:gd name="T20" fmla="*/ 6 w 32"/>
                  <a:gd name="T21" fmla="*/ 18 h 22"/>
                  <a:gd name="T22" fmla="*/ 14 w 32"/>
                  <a:gd name="T23" fmla="*/ 20 h 22"/>
                  <a:gd name="T24" fmla="*/ 14 w 32"/>
                  <a:gd name="T25" fmla="*/ 20 h 22"/>
                  <a:gd name="T26" fmla="*/ 22 w 32"/>
                  <a:gd name="T27" fmla="*/ 22 h 22"/>
                  <a:gd name="T28" fmla="*/ 28 w 32"/>
                  <a:gd name="T29" fmla="*/ 20 h 22"/>
                  <a:gd name="T30" fmla="*/ 28 w 32"/>
                  <a:gd name="T31" fmla="*/ 20 h 22"/>
                  <a:gd name="T32" fmla="*/ 32 w 32"/>
                  <a:gd name="T33" fmla="*/ 18 h 22"/>
                  <a:gd name="T34" fmla="*/ 32 w 32"/>
                  <a:gd name="T35" fmla="*/ 16 h 22"/>
                  <a:gd name="T36" fmla="*/ 32 w 32"/>
                  <a:gd name="T37" fmla="*/ 16 h 22"/>
                  <a:gd name="T38" fmla="*/ 32 w 32"/>
                  <a:gd name="T39" fmla="*/ 12 h 22"/>
                  <a:gd name="T40" fmla="*/ 30 w 32"/>
                  <a:gd name="T41" fmla="*/ 8 h 22"/>
                  <a:gd name="T42" fmla="*/ 24 w 32"/>
                  <a:gd name="T43" fmla="*/ 4 h 22"/>
                  <a:gd name="T44" fmla="*/ 18 w 32"/>
                  <a:gd name="T45" fmla="*/ 2 h 22"/>
                  <a:gd name="T46" fmla="*/ 18 w 32"/>
                  <a:gd name="T47" fmla="*/ 2 h 2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2"/>
                  <a:gd name="T73" fmla="*/ 0 h 22"/>
                  <a:gd name="T74" fmla="*/ 32 w 32"/>
                  <a:gd name="T75" fmla="*/ 22 h 2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2" h="22">
                    <a:moveTo>
                      <a:pt x="18" y="2"/>
                    </a:moveTo>
                    <a:lnTo>
                      <a:pt x="18" y="2"/>
                    </a:lnTo>
                    <a:lnTo>
                      <a:pt x="10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8"/>
                    </a:lnTo>
                    <a:lnTo>
                      <a:pt x="14" y="20"/>
                    </a:lnTo>
                    <a:lnTo>
                      <a:pt x="22" y="22"/>
                    </a:lnTo>
                    <a:lnTo>
                      <a:pt x="28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0" y="8"/>
                    </a:lnTo>
                    <a:lnTo>
                      <a:pt x="24" y="4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0" name="Freeform 43">
                <a:extLst>
                  <a:ext uri="{FF2B5EF4-FFF2-40B4-BE49-F238E27FC236}">
                    <a16:creationId xmlns:a16="http://schemas.microsoft.com/office/drawing/2014/main" id="{5B509A66-22A0-4697-A590-B4EED4EAF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1" y="3303"/>
                <a:ext cx="22" cy="14"/>
              </a:xfrm>
              <a:custGeom>
                <a:avLst/>
                <a:gdLst>
                  <a:gd name="T0" fmla="*/ 22 w 22"/>
                  <a:gd name="T1" fmla="*/ 10 h 14"/>
                  <a:gd name="T2" fmla="*/ 22 w 22"/>
                  <a:gd name="T3" fmla="*/ 10 h 14"/>
                  <a:gd name="T4" fmla="*/ 20 w 22"/>
                  <a:gd name="T5" fmla="*/ 12 h 14"/>
                  <a:gd name="T6" fmla="*/ 20 w 22"/>
                  <a:gd name="T7" fmla="*/ 12 h 14"/>
                  <a:gd name="T8" fmla="*/ 16 w 22"/>
                  <a:gd name="T9" fmla="*/ 14 h 14"/>
                  <a:gd name="T10" fmla="*/ 8 w 22"/>
                  <a:gd name="T11" fmla="*/ 12 h 14"/>
                  <a:gd name="T12" fmla="*/ 8 w 22"/>
                  <a:gd name="T13" fmla="*/ 12 h 14"/>
                  <a:gd name="T14" fmla="*/ 2 w 22"/>
                  <a:gd name="T15" fmla="*/ 8 h 14"/>
                  <a:gd name="T16" fmla="*/ 0 w 22"/>
                  <a:gd name="T17" fmla="*/ 6 h 14"/>
                  <a:gd name="T18" fmla="*/ 0 w 22"/>
                  <a:gd name="T19" fmla="*/ 4 h 14"/>
                  <a:gd name="T20" fmla="*/ 0 w 22"/>
                  <a:gd name="T21" fmla="*/ 4 h 14"/>
                  <a:gd name="T22" fmla="*/ 0 w 22"/>
                  <a:gd name="T23" fmla="*/ 0 h 14"/>
                  <a:gd name="T24" fmla="*/ 0 w 22"/>
                  <a:gd name="T25" fmla="*/ 0 h 14"/>
                  <a:gd name="T26" fmla="*/ 6 w 22"/>
                  <a:gd name="T27" fmla="*/ 0 h 14"/>
                  <a:gd name="T28" fmla="*/ 12 w 22"/>
                  <a:gd name="T29" fmla="*/ 0 h 14"/>
                  <a:gd name="T30" fmla="*/ 12 w 22"/>
                  <a:gd name="T31" fmla="*/ 0 h 14"/>
                  <a:gd name="T32" fmla="*/ 20 w 22"/>
                  <a:gd name="T33" fmla="*/ 4 h 14"/>
                  <a:gd name="T34" fmla="*/ 22 w 22"/>
                  <a:gd name="T35" fmla="*/ 6 h 14"/>
                  <a:gd name="T36" fmla="*/ 22 w 22"/>
                  <a:gd name="T37" fmla="*/ 10 h 14"/>
                  <a:gd name="T38" fmla="*/ 22 w 22"/>
                  <a:gd name="T39" fmla="*/ 10 h 1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2"/>
                  <a:gd name="T61" fmla="*/ 0 h 14"/>
                  <a:gd name="T62" fmla="*/ 22 w 22"/>
                  <a:gd name="T63" fmla="*/ 14 h 1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2" h="14">
                    <a:moveTo>
                      <a:pt x="22" y="10"/>
                    </a:moveTo>
                    <a:lnTo>
                      <a:pt x="22" y="10"/>
                    </a:lnTo>
                    <a:lnTo>
                      <a:pt x="20" y="12"/>
                    </a:lnTo>
                    <a:lnTo>
                      <a:pt x="16" y="14"/>
                    </a:lnTo>
                    <a:lnTo>
                      <a:pt x="8" y="12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1" name="Freeform 44">
                <a:extLst>
                  <a:ext uri="{FF2B5EF4-FFF2-40B4-BE49-F238E27FC236}">
                    <a16:creationId xmlns:a16="http://schemas.microsoft.com/office/drawing/2014/main" id="{7E4EF15A-6D69-4BA6-B5DF-A6362D0B4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" y="3399"/>
                <a:ext cx="12" cy="30"/>
              </a:xfrm>
              <a:custGeom>
                <a:avLst/>
                <a:gdLst>
                  <a:gd name="T0" fmla="*/ 12 w 12"/>
                  <a:gd name="T1" fmla="*/ 28 h 30"/>
                  <a:gd name="T2" fmla="*/ 6 w 12"/>
                  <a:gd name="T3" fmla="*/ 30 h 30"/>
                  <a:gd name="T4" fmla="*/ 0 w 12"/>
                  <a:gd name="T5" fmla="*/ 0 h 30"/>
                  <a:gd name="T6" fmla="*/ 6 w 12"/>
                  <a:gd name="T7" fmla="*/ 0 h 30"/>
                  <a:gd name="T8" fmla="*/ 12 w 12"/>
                  <a:gd name="T9" fmla="*/ 28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30"/>
                  <a:gd name="T17" fmla="*/ 12 w 12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30">
                    <a:moveTo>
                      <a:pt x="12" y="28"/>
                    </a:moveTo>
                    <a:lnTo>
                      <a:pt x="6" y="3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2" y="28"/>
                    </a:lnTo>
                    <a:close/>
                  </a:path>
                </a:pathLst>
              </a:custGeom>
              <a:solidFill>
                <a:srgbClr val="6209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2" name="Freeform 45">
                <a:extLst>
                  <a:ext uri="{FF2B5EF4-FFF2-40B4-BE49-F238E27FC236}">
                    <a16:creationId xmlns:a16="http://schemas.microsoft.com/office/drawing/2014/main" id="{1A592EE4-2B91-48FC-AF32-3223B7120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" y="3381"/>
                <a:ext cx="18" cy="28"/>
              </a:xfrm>
              <a:custGeom>
                <a:avLst/>
                <a:gdLst>
                  <a:gd name="T0" fmla="*/ 6 w 18"/>
                  <a:gd name="T1" fmla="*/ 28 h 28"/>
                  <a:gd name="T2" fmla="*/ 0 w 18"/>
                  <a:gd name="T3" fmla="*/ 26 h 28"/>
                  <a:gd name="T4" fmla="*/ 12 w 18"/>
                  <a:gd name="T5" fmla="*/ 0 h 28"/>
                  <a:gd name="T6" fmla="*/ 18 w 18"/>
                  <a:gd name="T7" fmla="*/ 2 h 28"/>
                  <a:gd name="T8" fmla="*/ 6 w 18"/>
                  <a:gd name="T9" fmla="*/ 28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8"/>
                  <a:gd name="T17" fmla="*/ 18 w 1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8">
                    <a:moveTo>
                      <a:pt x="6" y="28"/>
                    </a:moveTo>
                    <a:lnTo>
                      <a:pt x="0" y="26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6" y="28"/>
                    </a:lnTo>
                    <a:close/>
                  </a:path>
                </a:pathLst>
              </a:custGeom>
              <a:solidFill>
                <a:srgbClr val="6209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3" name="Freeform 46">
                <a:extLst>
                  <a:ext uri="{FF2B5EF4-FFF2-40B4-BE49-F238E27FC236}">
                    <a16:creationId xmlns:a16="http://schemas.microsoft.com/office/drawing/2014/main" id="{90CE71BD-B44F-4875-AC75-6214A6EAD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" y="2991"/>
                <a:ext cx="186" cy="312"/>
              </a:xfrm>
              <a:custGeom>
                <a:avLst/>
                <a:gdLst>
                  <a:gd name="T0" fmla="*/ 50 w 186"/>
                  <a:gd name="T1" fmla="*/ 272 h 312"/>
                  <a:gd name="T2" fmla="*/ 50 w 186"/>
                  <a:gd name="T3" fmla="*/ 272 h 312"/>
                  <a:gd name="T4" fmla="*/ 78 w 186"/>
                  <a:gd name="T5" fmla="*/ 218 h 312"/>
                  <a:gd name="T6" fmla="*/ 98 w 186"/>
                  <a:gd name="T7" fmla="*/ 180 h 312"/>
                  <a:gd name="T8" fmla="*/ 120 w 186"/>
                  <a:gd name="T9" fmla="*/ 148 h 312"/>
                  <a:gd name="T10" fmla="*/ 120 w 186"/>
                  <a:gd name="T11" fmla="*/ 148 h 312"/>
                  <a:gd name="T12" fmla="*/ 132 w 186"/>
                  <a:gd name="T13" fmla="*/ 134 h 312"/>
                  <a:gd name="T14" fmla="*/ 144 w 186"/>
                  <a:gd name="T15" fmla="*/ 124 h 312"/>
                  <a:gd name="T16" fmla="*/ 156 w 186"/>
                  <a:gd name="T17" fmla="*/ 118 h 312"/>
                  <a:gd name="T18" fmla="*/ 166 w 186"/>
                  <a:gd name="T19" fmla="*/ 118 h 312"/>
                  <a:gd name="T20" fmla="*/ 174 w 186"/>
                  <a:gd name="T21" fmla="*/ 118 h 312"/>
                  <a:gd name="T22" fmla="*/ 180 w 186"/>
                  <a:gd name="T23" fmla="*/ 120 h 312"/>
                  <a:gd name="T24" fmla="*/ 186 w 186"/>
                  <a:gd name="T25" fmla="*/ 124 h 312"/>
                  <a:gd name="T26" fmla="*/ 186 w 186"/>
                  <a:gd name="T27" fmla="*/ 124 h 312"/>
                  <a:gd name="T28" fmla="*/ 180 w 186"/>
                  <a:gd name="T29" fmla="*/ 64 h 312"/>
                  <a:gd name="T30" fmla="*/ 174 w 186"/>
                  <a:gd name="T31" fmla="*/ 22 h 312"/>
                  <a:gd name="T32" fmla="*/ 172 w 186"/>
                  <a:gd name="T33" fmla="*/ 8 h 312"/>
                  <a:gd name="T34" fmla="*/ 170 w 186"/>
                  <a:gd name="T35" fmla="*/ 4 h 312"/>
                  <a:gd name="T36" fmla="*/ 168 w 186"/>
                  <a:gd name="T37" fmla="*/ 2 h 312"/>
                  <a:gd name="T38" fmla="*/ 168 w 186"/>
                  <a:gd name="T39" fmla="*/ 2 h 312"/>
                  <a:gd name="T40" fmla="*/ 160 w 186"/>
                  <a:gd name="T41" fmla="*/ 0 h 312"/>
                  <a:gd name="T42" fmla="*/ 152 w 186"/>
                  <a:gd name="T43" fmla="*/ 2 h 312"/>
                  <a:gd name="T44" fmla="*/ 142 w 186"/>
                  <a:gd name="T45" fmla="*/ 8 h 312"/>
                  <a:gd name="T46" fmla="*/ 132 w 186"/>
                  <a:gd name="T47" fmla="*/ 20 h 312"/>
                  <a:gd name="T48" fmla="*/ 132 w 186"/>
                  <a:gd name="T49" fmla="*/ 20 h 312"/>
                  <a:gd name="T50" fmla="*/ 122 w 186"/>
                  <a:gd name="T51" fmla="*/ 34 h 312"/>
                  <a:gd name="T52" fmla="*/ 112 w 186"/>
                  <a:gd name="T53" fmla="*/ 50 h 312"/>
                  <a:gd name="T54" fmla="*/ 98 w 186"/>
                  <a:gd name="T55" fmla="*/ 78 h 312"/>
                  <a:gd name="T56" fmla="*/ 98 w 186"/>
                  <a:gd name="T57" fmla="*/ 78 h 312"/>
                  <a:gd name="T58" fmla="*/ 44 w 186"/>
                  <a:gd name="T59" fmla="*/ 188 h 312"/>
                  <a:gd name="T60" fmla="*/ 44 w 186"/>
                  <a:gd name="T61" fmla="*/ 188 h 312"/>
                  <a:gd name="T62" fmla="*/ 20 w 186"/>
                  <a:gd name="T63" fmla="*/ 240 h 312"/>
                  <a:gd name="T64" fmla="*/ 2 w 186"/>
                  <a:gd name="T65" fmla="*/ 282 h 312"/>
                  <a:gd name="T66" fmla="*/ 2 w 186"/>
                  <a:gd name="T67" fmla="*/ 282 h 312"/>
                  <a:gd name="T68" fmla="*/ 0 w 186"/>
                  <a:gd name="T69" fmla="*/ 290 h 312"/>
                  <a:gd name="T70" fmla="*/ 0 w 186"/>
                  <a:gd name="T71" fmla="*/ 296 h 312"/>
                  <a:gd name="T72" fmla="*/ 0 w 186"/>
                  <a:gd name="T73" fmla="*/ 302 h 312"/>
                  <a:gd name="T74" fmla="*/ 2 w 186"/>
                  <a:gd name="T75" fmla="*/ 304 h 312"/>
                  <a:gd name="T76" fmla="*/ 10 w 186"/>
                  <a:gd name="T77" fmla="*/ 310 h 312"/>
                  <a:gd name="T78" fmla="*/ 20 w 186"/>
                  <a:gd name="T79" fmla="*/ 312 h 312"/>
                  <a:gd name="T80" fmla="*/ 20 w 186"/>
                  <a:gd name="T81" fmla="*/ 312 h 312"/>
                  <a:gd name="T82" fmla="*/ 20 w 186"/>
                  <a:gd name="T83" fmla="*/ 312 h 312"/>
                  <a:gd name="T84" fmla="*/ 26 w 186"/>
                  <a:gd name="T85" fmla="*/ 302 h 312"/>
                  <a:gd name="T86" fmla="*/ 38 w 186"/>
                  <a:gd name="T87" fmla="*/ 292 h 312"/>
                  <a:gd name="T88" fmla="*/ 60 w 186"/>
                  <a:gd name="T89" fmla="*/ 274 h 312"/>
                  <a:gd name="T90" fmla="*/ 60 w 186"/>
                  <a:gd name="T91" fmla="*/ 274 h 312"/>
                  <a:gd name="T92" fmla="*/ 50 w 186"/>
                  <a:gd name="T93" fmla="*/ 272 h 312"/>
                  <a:gd name="T94" fmla="*/ 50 w 186"/>
                  <a:gd name="T95" fmla="*/ 272 h 31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86"/>
                  <a:gd name="T145" fmla="*/ 0 h 312"/>
                  <a:gd name="T146" fmla="*/ 186 w 186"/>
                  <a:gd name="T147" fmla="*/ 312 h 31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86" h="312">
                    <a:moveTo>
                      <a:pt x="50" y="272"/>
                    </a:moveTo>
                    <a:lnTo>
                      <a:pt x="50" y="272"/>
                    </a:lnTo>
                    <a:lnTo>
                      <a:pt x="78" y="218"/>
                    </a:lnTo>
                    <a:lnTo>
                      <a:pt x="98" y="180"/>
                    </a:lnTo>
                    <a:lnTo>
                      <a:pt x="120" y="148"/>
                    </a:lnTo>
                    <a:lnTo>
                      <a:pt x="132" y="134"/>
                    </a:lnTo>
                    <a:lnTo>
                      <a:pt x="144" y="124"/>
                    </a:lnTo>
                    <a:lnTo>
                      <a:pt x="156" y="118"/>
                    </a:lnTo>
                    <a:lnTo>
                      <a:pt x="166" y="118"/>
                    </a:lnTo>
                    <a:lnTo>
                      <a:pt x="174" y="118"/>
                    </a:lnTo>
                    <a:lnTo>
                      <a:pt x="180" y="120"/>
                    </a:lnTo>
                    <a:lnTo>
                      <a:pt x="186" y="124"/>
                    </a:lnTo>
                    <a:lnTo>
                      <a:pt x="180" y="64"/>
                    </a:lnTo>
                    <a:lnTo>
                      <a:pt x="174" y="22"/>
                    </a:lnTo>
                    <a:lnTo>
                      <a:pt x="172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0" y="0"/>
                    </a:lnTo>
                    <a:lnTo>
                      <a:pt x="152" y="2"/>
                    </a:lnTo>
                    <a:lnTo>
                      <a:pt x="142" y="8"/>
                    </a:lnTo>
                    <a:lnTo>
                      <a:pt x="132" y="20"/>
                    </a:lnTo>
                    <a:lnTo>
                      <a:pt x="122" y="34"/>
                    </a:lnTo>
                    <a:lnTo>
                      <a:pt x="112" y="50"/>
                    </a:lnTo>
                    <a:lnTo>
                      <a:pt x="98" y="78"/>
                    </a:lnTo>
                    <a:lnTo>
                      <a:pt x="44" y="188"/>
                    </a:lnTo>
                    <a:lnTo>
                      <a:pt x="20" y="240"/>
                    </a:lnTo>
                    <a:lnTo>
                      <a:pt x="2" y="282"/>
                    </a:lnTo>
                    <a:lnTo>
                      <a:pt x="0" y="290"/>
                    </a:lnTo>
                    <a:lnTo>
                      <a:pt x="0" y="296"/>
                    </a:lnTo>
                    <a:lnTo>
                      <a:pt x="0" y="302"/>
                    </a:lnTo>
                    <a:lnTo>
                      <a:pt x="2" y="304"/>
                    </a:lnTo>
                    <a:lnTo>
                      <a:pt x="10" y="310"/>
                    </a:lnTo>
                    <a:lnTo>
                      <a:pt x="20" y="312"/>
                    </a:lnTo>
                    <a:lnTo>
                      <a:pt x="26" y="302"/>
                    </a:lnTo>
                    <a:lnTo>
                      <a:pt x="38" y="292"/>
                    </a:lnTo>
                    <a:lnTo>
                      <a:pt x="60" y="274"/>
                    </a:lnTo>
                    <a:lnTo>
                      <a:pt x="50" y="272"/>
                    </a:lnTo>
                    <a:close/>
                  </a:path>
                </a:pathLst>
              </a:custGeom>
              <a:solidFill>
                <a:srgbClr val="DC9E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4" name="Freeform 47">
                <a:extLst>
                  <a:ext uri="{FF2B5EF4-FFF2-40B4-BE49-F238E27FC236}">
                    <a16:creationId xmlns:a16="http://schemas.microsoft.com/office/drawing/2014/main" id="{6077AC23-423F-44C1-96D3-66B643892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" y="2823"/>
                <a:ext cx="36" cy="60"/>
              </a:xfrm>
              <a:custGeom>
                <a:avLst/>
                <a:gdLst>
                  <a:gd name="T0" fmla="*/ 12 w 36"/>
                  <a:gd name="T1" fmla="*/ 0 h 60"/>
                  <a:gd name="T2" fmla="*/ 12 w 36"/>
                  <a:gd name="T3" fmla="*/ 0 h 60"/>
                  <a:gd name="T4" fmla="*/ 18 w 36"/>
                  <a:gd name="T5" fmla="*/ 6 h 60"/>
                  <a:gd name="T6" fmla="*/ 22 w 36"/>
                  <a:gd name="T7" fmla="*/ 8 h 60"/>
                  <a:gd name="T8" fmla="*/ 26 w 36"/>
                  <a:gd name="T9" fmla="*/ 8 h 60"/>
                  <a:gd name="T10" fmla="*/ 30 w 36"/>
                  <a:gd name="T11" fmla="*/ 8 h 60"/>
                  <a:gd name="T12" fmla="*/ 30 w 36"/>
                  <a:gd name="T13" fmla="*/ 8 h 60"/>
                  <a:gd name="T14" fmla="*/ 36 w 36"/>
                  <a:gd name="T15" fmla="*/ 2 h 60"/>
                  <a:gd name="T16" fmla="*/ 36 w 36"/>
                  <a:gd name="T17" fmla="*/ 2 h 60"/>
                  <a:gd name="T18" fmla="*/ 36 w 36"/>
                  <a:gd name="T19" fmla="*/ 10 h 60"/>
                  <a:gd name="T20" fmla="*/ 34 w 36"/>
                  <a:gd name="T21" fmla="*/ 16 h 60"/>
                  <a:gd name="T22" fmla="*/ 30 w 36"/>
                  <a:gd name="T23" fmla="*/ 20 h 60"/>
                  <a:gd name="T24" fmla="*/ 30 w 36"/>
                  <a:gd name="T25" fmla="*/ 20 h 60"/>
                  <a:gd name="T26" fmla="*/ 22 w 36"/>
                  <a:gd name="T27" fmla="*/ 24 h 60"/>
                  <a:gd name="T28" fmla="*/ 32 w 36"/>
                  <a:gd name="T29" fmla="*/ 32 h 60"/>
                  <a:gd name="T30" fmla="*/ 24 w 36"/>
                  <a:gd name="T31" fmla="*/ 32 h 60"/>
                  <a:gd name="T32" fmla="*/ 24 w 36"/>
                  <a:gd name="T33" fmla="*/ 32 h 60"/>
                  <a:gd name="T34" fmla="*/ 26 w 36"/>
                  <a:gd name="T35" fmla="*/ 40 h 60"/>
                  <a:gd name="T36" fmla="*/ 28 w 36"/>
                  <a:gd name="T37" fmla="*/ 48 h 60"/>
                  <a:gd name="T38" fmla="*/ 26 w 36"/>
                  <a:gd name="T39" fmla="*/ 52 h 60"/>
                  <a:gd name="T40" fmla="*/ 24 w 36"/>
                  <a:gd name="T41" fmla="*/ 56 h 60"/>
                  <a:gd name="T42" fmla="*/ 20 w 36"/>
                  <a:gd name="T43" fmla="*/ 58 h 60"/>
                  <a:gd name="T44" fmla="*/ 16 w 36"/>
                  <a:gd name="T45" fmla="*/ 60 h 60"/>
                  <a:gd name="T46" fmla="*/ 16 w 36"/>
                  <a:gd name="T47" fmla="*/ 60 h 60"/>
                  <a:gd name="T48" fmla="*/ 8 w 36"/>
                  <a:gd name="T49" fmla="*/ 60 h 60"/>
                  <a:gd name="T50" fmla="*/ 4 w 36"/>
                  <a:gd name="T51" fmla="*/ 58 h 60"/>
                  <a:gd name="T52" fmla="*/ 0 w 36"/>
                  <a:gd name="T53" fmla="*/ 56 h 60"/>
                  <a:gd name="T54" fmla="*/ 0 w 36"/>
                  <a:gd name="T55" fmla="*/ 56 h 60"/>
                  <a:gd name="T56" fmla="*/ 6 w 36"/>
                  <a:gd name="T57" fmla="*/ 58 h 60"/>
                  <a:gd name="T58" fmla="*/ 12 w 36"/>
                  <a:gd name="T59" fmla="*/ 58 h 60"/>
                  <a:gd name="T60" fmla="*/ 16 w 36"/>
                  <a:gd name="T61" fmla="*/ 54 h 60"/>
                  <a:gd name="T62" fmla="*/ 16 w 36"/>
                  <a:gd name="T63" fmla="*/ 54 h 60"/>
                  <a:gd name="T64" fmla="*/ 18 w 36"/>
                  <a:gd name="T65" fmla="*/ 46 h 60"/>
                  <a:gd name="T66" fmla="*/ 18 w 36"/>
                  <a:gd name="T67" fmla="*/ 44 h 60"/>
                  <a:gd name="T68" fmla="*/ 18 w 36"/>
                  <a:gd name="T69" fmla="*/ 44 h 60"/>
                  <a:gd name="T70" fmla="*/ 10 w 36"/>
                  <a:gd name="T71" fmla="*/ 48 h 60"/>
                  <a:gd name="T72" fmla="*/ 10 w 36"/>
                  <a:gd name="T73" fmla="*/ 48 h 60"/>
                  <a:gd name="T74" fmla="*/ 4 w 36"/>
                  <a:gd name="T75" fmla="*/ 46 h 60"/>
                  <a:gd name="T76" fmla="*/ 4 w 36"/>
                  <a:gd name="T77" fmla="*/ 46 h 60"/>
                  <a:gd name="T78" fmla="*/ 4 w 36"/>
                  <a:gd name="T79" fmla="*/ 46 h 60"/>
                  <a:gd name="T80" fmla="*/ 10 w 36"/>
                  <a:gd name="T81" fmla="*/ 44 h 60"/>
                  <a:gd name="T82" fmla="*/ 14 w 36"/>
                  <a:gd name="T83" fmla="*/ 40 h 60"/>
                  <a:gd name="T84" fmla="*/ 14 w 36"/>
                  <a:gd name="T85" fmla="*/ 38 h 60"/>
                  <a:gd name="T86" fmla="*/ 14 w 36"/>
                  <a:gd name="T87" fmla="*/ 38 h 60"/>
                  <a:gd name="T88" fmla="*/ 10 w 36"/>
                  <a:gd name="T89" fmla="*/ 28 h 60"/>
                  <a:gd name="T90" fmla="*/ 6 w 36"/>
                  <a:gd name="T91" fmla="*/ 22 h 60"/>
                  <a:gd name="T92" fmla="*/ 12 w 36"/>
                  <a:gd name="T93" fmla="*/ 0 h 6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6"/>
                  <a:gd name="T142" fmla="*/ 0 h 60"/>
                  <a:gd name="T143" fmla="*/ 36 w 36"/>
                  <a:gd name="T144" fmla="*/ 60 h 6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6" h="60">
                    <a:moveTo>
                      <a:pt x="12" y="0"/>
                    </a:moveTo>
                    <a:lnTo>
                      <a:pt x="12" y="0"/>
                    </a:lnTo>
                    <a:lnTo>
                      <a:pt x="18" y="6"/>
                    </a:lnTo>
                    <a:lnTo>
                      <a:pt x="22" y="8"/>
                    </a:lnTo>
                    <a:lnTo>
                      <a:pt x="26" y="8"/>
                    </a:lnTo>
                    <a:lnTo>
                      <a:pt x="30" y="8"/>
                    </a:lnTo>
                    <a:lnTo>
                      <a:pt x="36" y="2"/>
                    </a:lnTo>
                    <a:lnTo>
                      <a:pt x="36" y="10"/>
                    </a:lnTo>
                    <a:lnTo>
                      <a:pt x="34" y="16"/>
                    </a:lnTo>
                    <a:lnTo>
                      <a:pt x="30" y="20"/>
                    </a:lnTo>
                    <a:lnTo>
                      <a:pt x="22" y="24"/>
                    </a:lnTo>
                    <a:lnTo>
                      <a:pt x="32" y="32"/>
                    </a:lnTo>
                    <a:lnTo>
                      <a:pt x="24" y="32"/>
                    </a:lnTo>
                    <a:lnTo>
                      <a:pt x="26" y="40"/>
                    </a:lnTo>
                    <a:lnTo>
                      <a:pt x="28" y="48"/>
                    </a:lnTo>
                    <a:lnTo>
                      <a:pt x="26" y="52"/>
                    </a:lnTo>
                    <a:lnTo>
                      <a:pt x="24" y="56"/>
                    </a:lnTo>
                    <a:lnTo>
                      <a:pt x="20" y="58"/>
                    </a:lnTo>
                    <a:lnTo>
                      <a:pt x="16" y="60"/>
                    </a:lnTo>
                    <a:lnTo>
                      <a:pt x="8" y="60"/>
                    </a:lnTo>
                    <a:lnTo>
                      <a:pt x="4" y="58"/>
                    </a:lnTo>
                    <a:lnTo>
                      <a:pt x="0" y="56"/>
                    </a:lnTo>
                    <a:lnTo>
                      <a:pt x="6" y="58"/>
                    </a:lnTo>
                    <a:lnTo>
                      <a:pt x="12" y="58"/>
                    </a:lnTo>
                    <a:lnTo>
                      <a:pt x="16" y="54"/>
                    </a:lnTo>
                    <a:lnTo>
                      <a:pt x="18" y="46"/>
                    </a:lnTo>
                    <a:lnTo>
                      <a:pt x="18" y="44"/>
                    </a:lnTo>
                    <a:lnTo>
                      <a:pt x="10" y="48"/>
                    </a:lnTo>
                    <a:lnTo>
                      <a:pt x="4" y="46"/>
                    </a:lnTo>
                    <a:lnTo>
                      <a:pt x="10" y="44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0" y="28"/>
                    </a:lnTo>
                    <a:lnTo>
                      <a:pt x="6" y="2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5" name="Freeform 48">
                <a:extLst>
                  <a:ext uri="{FF2B5EF4-FFF2-40B4-BE49-F238E27FC236}">
                    <a16:creationId xmlns:a16="http://schemas.microsoft.com/office/drawing/2014/main" id="{294A6A61-BFE1-4D49-9457-134EE81E2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" y="2859"/>
                <a:ext cx="44" cy="66"/>
              </a:xfrm>
              <a:custGeom>
                <a:avLst/>
                <a:gdLst>
                  <a:gd name="T0" fmla="*/ 0 w 44"/>
                  <a:gd name="T1" fmla="*/ 0 h 66"/>
                  <a:gd name="T2" fmla="*/ 0 w 44"/>
                  <a:gd name="T3" fmla="*/ 0 h 66"/>
                  <a:gd name="T4" fmla="*/ 16 w 44"/>
                  <a:gd name="T5" fmla="*/ 18 h 66"/>
                  <a:gd name="T6" fmla="*/ 30 w 44"/>
                  <a:gd name="T7" fmla="*/ 32 h 66"/>
                  <a:gd name="T8" fmla="*/ 38 w 44"/>
                  <a:gd name="T9" fmla="*/ 36 h 66"/>
                  <a:gd name="T10" fmla="*/ 44 w 44"/>
                  <a:gd name="T11" fmla="*/ 38 h 66"/>
                  <a:gd name="T12" fmla="*/ 44 w 44"/>
                  <a:gd name="T13" fmla="*/ 38 h 66"/>
                  <a:gd name="T14" fmla="*/ 44 w 44"/>
                  <a:gd name="T15" fmla="*/ 50 h 66"/>
                  <a:gd name="T16" fmla="*/ 44 w 44"/>
                  <a:gd name="T17" fmla="*/ 60 h 66"/>
                  <a:gd name="T18" fmla="*/ 42 w 44"/>
                  <a:gd name="T19" fmla="*/ 66 h 66"/>
                  <a:gd name="T20" fmla="*/ 42 w 44"/>
                  <a:gd name="T21" fmla="*/ 66 h 66"/>
                  <a:gd name="T22" fmla="*/ 36 w 44"/>
                  <a:gd name="T23" fmla="*/ 60 h 66"/>
                  <a:gd name="T24" fmla="*/ 22 w 44"/>
                  <a:gd name="T25" fmla="*/ 46 h 66"/>
                  <a:gd name="T26" fmla="*/ 16 w 44"/>
                  <a:gd name="T27" fmla="*/ 38 h 66"/>
                  <a:gd name="T28" fmla="*/ 8 w 44"/>
                  <a:gd name="T29" fmla="*/ 26 h 66"/>
                  <a:gd name="T30" fmla="*/ 4 w 44"/>
                  <a:gd name="T31" fmla="*/ 14 h 66"/>
                  <a:gd name="T32" fmla="*/ 0 w 44"/>
                  <a:gd name="T33" fmla="*/ 0 h 66"/>
                  <a:gd name="T34" fmla="*/ 0 w 44"/>
                  <a:gd name="T35" fmla="*/ 0 h 6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66"/>
                  <a:gd name="T56" fmla="*/ 44 w 44"/>
                  <a:gd name="T57" fmla="*/ 66 h 6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66">
                    <a:moveTo>
                      <a:pt x="0" y="0"/>
                    </a:moveTo>
                    <a:lnTo>
                      <a:pt x="0" y="0"/>
                    </a:lnTo>
                    <a:lnTo>
                      <a:pt x="16" y="18"/>
                    </a:lnTo>
                    <a:lnTo>
                      <a:pt x="30" y="32"/>
                    </a:lnTo>
                    <a:lnTo>
                      <a:pt x="38" y="36"/>
                    </a:lnTo>
                    <a:lnTo>
                      <a:pt x="44" y="38"/>
                    </a:lnTo>
                    <a:lnTo>
                      <a:pt x="44" y="50"/>
                    </a:lnTo>
                    <a:lnTo>
                      <a:pt x="44" y="60"/>
                    </a:lnTo>
                    <a:lnTo>
                      <a:pt x="42" y="66"/>
                    </a:lnTo>
                    <a:lnTo>
                      <a:pt x="36" y="60"/>
                    </a:lnTo>
                    <a:lnTo>
                      <a:pt x="22" y="46"/>
                    </a:lnTo>
                    <a:lnTo>
                      <a:pt x="16" y="38"/>
                    </a:lnTo>
                    <a:lnTo>
                      <a:pt x="8" y="26"/>
                    </a:lnTo>
                    <a:lnTo>
                      <a:pt x="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89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6" name="Freeform 49">
                <a:extLst>
                  <a:ext uri="{FF2B5EF4-FFF2-40B4-BE49-F238E27FC236}">
                    <a16:creationId xmlns:a16="http://schemas.microsoft.com/office/drawing/2014/main" id="{951566F1-D663-4701-99AE-486DD3B43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" y="3241"/>
                <a:ext cx="74" cy="72"/>
              </a:xfrm>
              <a:custGeom>
                <a:avLst/>
                <a:gdLst>
                  <a:gd name="T0" fmla="*/ 36 w 74"/>
                  <a:gd name="T1" fmla="*/ 72 h 72"/>
                  <a:gd name="T2" fmla="*/ 36 w 74"/>
                  <a:gd name="T3" fmla="*/ 72 h 72"/>
                  <a:gd name="T4" fmla="*/ 38 w 74"/>
                  <a:gd name="T5" fmla="*/ 68 h 72"/>
                  <a:gd name="T6" fmla="*/ 42 w 74"/>
                  <a:gd name="T7" fmla="*/ 58 h 72"/>
                  <a:gd name="T8" fmla="*/ 50 w 74"/>
                  <a:gd name="T9" fmla="*/ 48 h 72"/>
                  <a:gd name="T10" fmla="*/ 60 w 74"/>
                  <a:gd name="T11" fmla="*/ 38 h 72"/>
                  <a:gd name="T12" fmla="*/ 60 w 74"/>
                  <a:gd name="T13" fmla="*/ 38 h 72"/>
                  <a:gd name="T14" fmla="*/ 72 w 74"/>
                  <a:gd name="T15" fmla="*/ 28 h 72"/>
                  <a:gd name="T16" fmla="*/ 74 w 74"/>
                  <a:gd name="T17" fmla="*/ 28 h 72"/>
                  <a:gd name="T18" fmla="*/ 68 w 74"/>
                  <a:gd name="T19" fmla="*/ 0 h 72"/>
                  <a:gd name="T20" fmla="*/ 68 w 74"/>
                  <a:gd name="T21" fmla="*/ 0 h 72"/>
                  <a:gd name="T22" fmla="*/ 54 w 74"/>
                  <a:gd name="T23" fmla="*/ 6 h 72"/>
                  <a:gd name="T24" fmla="*/ 42 w 74"/>
                  <a:gd name="T25" fmla="*/ 14 h 72"/>
                  <a:gd name="T26" fmla="*/ 30 w 74"/>
                  <a:gd name="T27" fmla="*/ 26 h 72"/>
                  <a:gd name="T28" fmla="*/ 30 w 74"/>
                  <a:gd name="T29" fmla="*/ 26 h 72"/>
                  <a:gd name="T30" fmla="*/ 10 w 74"/>
                  <a:gd name="T31" fmla="*/ 54 h 72"/>
                  <a:gd name="T32" fmla="*/ 0 w 74"/>
                  <a:gd name="T33" fmla="*/ 66 h 72"/>
                  <a:gd name="T34" fmla="*/ 0 w 74"/>
                  <a:gd name="T35" fmla="*/ 66 h 72"/>
                  <a:gd name="T36" fmla="*/ 6 w 74"/>
                  <a:gd name="T37" fmla="*/ 68 h 72"/>
                  <a:gd name="T38" fmla="*/ 18 w 74"/>
                  <a:gd name="T39" fmla="*/ 70 h 72"/>
                  <a:gd name="T40" fmla="*/ 32 w 74"/>
                  <a:gd name="T41" fmla="*/ 72 h 72"/>
                  <a:gd name="T42" fmla="*/ 36 w 74"/>
                  <a:gd name="T43" fmla="*/ 72 h 72"/>
                  <a:gd name="T44" fmla="*/ 36 w 74"/>
                  <a:gd name="T45" fmla="*/ 72 h 7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"/>
                  <a:gd name="T70" fmla="*/ 0 h 72"/>
                  <a:gd name="T71" fmla="*/ 74 w 74"/>
                  <a:gd name="T72" fmla="*/ 72 h 7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" h="72">
                    <a:moveTo>
                      <a:pt x="36" y="72"/>
                    </a:moveTo>
                    <a:lnTo>
                      <a:pt x="36" y="72"/>
                    </a:lnTo>
                    <a:lnTo>
                      <a:pt x="38" y="68"/>
                    </a:lnTo>
                    <a:lnTo>
                      <a:pt x="42" y="58"/>
                    </a:lnTo>
                    <a:lnTo>
                      <a:pt x="50" y="48"/>
                    </a:lnTo>
                    <a:lnTo>
                      <a:pt x="60" y="38"/>
                    </a:lnTo>
                    <a:lnTo>
                      <a:pt x="72" y="28"/>
                    </a:lnTo>
                    <a:lnTo>
                      <a:pt x="74" y="28"/>
                    </a:lnTo>
                    <a:lnTo>
                      <a:pt x="68" y="0"/>
                    </a:lnTo>
                    <a:lnTo>
                      <a:pt x="54" y="6"/>
                    </a:lnTo>
                    <a:lnTo>
                      <a:pt x="42" y="14"/>
                    </a:lnTo>
                    <a:lnTo>
                      <a:pt x="30" y="26"/>
                    </a:lnTo>
                    <a:lnTo>
                      <a:pt x="10" y="54"/>
                    </a:lnTo>
                    <a:lnTo>
                      <a:pt x="0" y="66"/>
                    </a:lnTo>
                    <a:lnTo>
                      <a:pt x="6" y="68"/>
                    </a:lnTo>
                    <a:lnTo>
                      <a:pt x="18" y="70"/>
                    </a:lnTo>
                    <a:lnTo>
                      <a:pt x="32" y="72"/>
                    </a:lnTo>
                    <a:lnTo>
                      <a:pt x="36" y="72"/>
                    </a:lnTo>
                    <a:close/>
                  </a:path>
                </a:pathLst>
              </a:custGeom>
              <a:solidFill>
                <a:srgbClr val="DC9E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7" name="Freeform 53">
                <a:extLst>
                  <a:ext uri="{FF2B5EF4-FFF2-40B4-BE49-F238E27FC236}">
                    <a16:creationId xmlns:a16="http://schemas.microsoft.com/office/drawing/2014/main" id="{F8E74D77-1222-4806-973F-C841DE206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2999"/>
                <a:ext cx="32" cy="130"/>
              </a:xfrm>
              <a:custGeom>
                <a:avLst/>
                <a:gdLst>
                  <a:gd name="T0" fmla="*/ 0 w 32"/>
                  <a:gd name="T1" fmla="*/ 0 h 130"/>
                  <a:gd name="T2" fmla="*/ 0 w 32"/>
                  <a:gd name="T3" fmla="*/ 0 h 130"/>
                  <a:gd name="T4" fmla="*/ 6 w 32"/>
                  <a:gd name="T5" fmla="*/ 12 h 130"/>
                  <a:gd name="T6" fmla="*/ 12 w 32"/>
                  <a:gd name="T7" fmla="*/ 24 h 130"/>
                  <a:gd name="T8" fmla="*/ 18 w 32"/>
                  <a:gd name="T9" fmla="*/ 40 h 130"/>
                  <a:gd name="T10" fmla="*/ 22 w 32"/>
                  <a:gd name="T11" fmla="*/ 58 h 130"/>
                  <a:gd name="T12" fmla="*/ 22 w 32"/>
                  <a:gd name="T13" fmla="*/ 76 h 130"/>
                  <a:gd name="T14" fmla="*/ 20 w 32"/>
                  <a:gd name="T15" fmla="*/ 84 h 130"/>
                  <a:gd name="T16" fmla="*/ 18 w 32"/>
                  <a:gd name="T17" fmla="*/ 94 h 130"/>
                  <a:gd name="T18" fmla="*/ 14 w 32"/>
                  <a:gd name="T19" fmla="*/ 102 h 130"/>
                  <a:gd name="T20" fmla="*/ 8 w 32"/>
                  <a:gd name="T21" fmla="*/ 110 h 130"/>
                  <a:gd name="T22" fmla="*/ 24 w 32"/>
                  <a:gd name="T23" fmla="*/ 130 h 130"/>
                  <a:gd name="T24" fmla="*/ 24 w 32"/>
                  <a:gd name="T25" fmla="*/ 130 h 130"/>
                  <a:gd name="T26" fmla="*/ 26 w 32"/>
                  <a:gd name="T27" fmla="*/ 118 h 130"/>
                  <a:gd name="T28" fmla="*/ 30 w 32"/>
                  <a:gd name="T29" fmla="*/ 104 h 130"/>
                  <a:gd name="T30" fmla="*/ 32 w 32"/>
                  <a:gd name="T31" fmla="*/ 88 h 130"/>
                  <a:gd name="T32" fmla="*/ 30 w 32"/>
                  <a:gd name="T33" fmla="*/ 68 h 130"/>
                  <a:gd name="T34" fmla="*/ 26 w 32"/>
                  <a:gd name="T35" fmla="*/ 46 h 130"/>
                  <a:gd name="T36" fmla="*/ 22 w 32"/>
                  <a:gd name="T37" fmla="*/ 34 h 130"/>
                  <a:gd name="T38" fmla="*/ 16 w 32"/>
                  <a:gd name="T39" fmla="*/ 22 h 130"/>
                  <a:gd name="T40" fmla="*/ 10 w 32"/>
                  <a:gd name="T41" fmla="*/ 12 h 130"/>
                  <a:gd name="T42" fmla="*/ 0 w 32"/>
                  <a:gd name="T43" fmla="*/ 0 h 130"/>
                  <a:gd name="T44" fmla="*/ 0 w 32"/>
                  <a:gd name="T45" fmla="*/ 0 h 13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2"/>
                  <a:gd name="T70" fmla="*/ 0 h 130"/>
                  <a:gd name="T71" fmla="*/ 32 w 32"/>
                  <a:gd name="T72" fmla="*/ 130 h 13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2" h="130">
                    <a:moveTo>
                      <a:pt x="0" y="0"/>
                    </a:moveTo>
                    <a:lnTo>
                      <a:pt x="0" y="0"/>
                    </a:lnTo>
                    <a:lnTo>
                      <a:pt x="6" y="12"/>
                    </a:lnTo>
                    <a:lnTo>
                      <a:pt x="12" y="24"/>
                    </a:lnTo>
                    <a:lnTo>
                      <a:pt x="18" y="40"/>
                    </a:lnTo>
                    <a:lnTo>
                      <a:pt x="22" y="58"/>
                    </a:lnTo>
                    <a:lnTo>
                      <a:pt x="22" y="76"/>
                    </a:lnTo>
                    <a:lnTo>
                      <a:pt x="20" y="84"/>
                    </a:lnTo>
                    <a:lnTo>
                      <a:pt x="18" y="94"/>
                    </a:lnTo>
                    <a:lnTo>
                      <a:pt x="14" y="102"/>
                    </a:lnTo>
                    <a:lnTo>
                      <a:pt x="8" y="110"/>
                    </a:lnTo>
                    <a:lnTo>
                      <a:pt x="24" y="130"/>
                    </a:lnTo>
                    <a:lnTo>
                      <a:pt x="26" y="118"/>
                    </a:lnTo>
                    <a:lnTo>
                      <a:pt x="30" y="104"/>
                    </a:lnTo>
                    <a:lnTo>
                      <a:pt x="32" y="88"/>
                    </a:lnTo>
                    <a:lnTo>
                      <a:pt x="30" y="68"/>
                    </a:lnTo>
                    <a:lnTo>
                      <a:pt x="26" y="46"/>
                    </a:lnTo>
                    <a:lnTo>
                      <a:pt x="22" y="34"/>
                    </a:lnTo>
                    <a:lnTo>
                      <a:pt x="16" y="22"/>
                    </a:lnTo>
                    <a:lnTo>
                      <a:pt x="1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87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8" name="Freeform 54">
                <a:extLst>
                  <a:ext uri="{FF2B5EF4-FFF2-40B4-BE49-F238E27FC236}">
                    <a16:creationId xmlns:a16="http://schemas.microsoft.com/office/drawing/2014/main" id="{FA637D26-781A-4B0A-9CA1-DD7690FAC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3155"/>
                <a:ext cx="78" cy="16"/>
              </a:xfrm>
              <a:custGeom>
                <a:avLst/>
                <a:gdLst>
                  <a:gd name="T0" fmla="*/ 0 w 78"/>
                  <a:gd name="T1" fmla="*/ 0 h 16"/>
                  <a:gd name="T2" fmla="*/ 0 w 78"/>
                  <a:gd name="T3" fmla="*/ 0 h 16"/>
                  <a:gd name="T4" fmla="*/ 6 w 78"/>
                  <a:gd name="T5" fmla="*/ 4 h 16"/>
                  <a:gd name="T6" fmla="*/ 14 w 78"/>
                  <a:gd name="T7" fmla="*/ 10 h 16"/>
                  <a:gd name="T8" fmla="*/ 24 w 78"/>
                  <a:gd name="T9" fmla="*/ 14 h 16"/>
                  <a:gd name="T10" fmla="*/ 36 w 78"/>
                  <a:gd name="T11" fmla="*/ 16 h 16"/>
                  <a:gd name="T12" fmla="*/ 50 w 78"/>
                  <a:gd name="T13" fmla="*/ 16 h 16"/>
                  <a:gd name="T14" fmla="*/ 64 w 78"/>
                  <a:gd name="T15" fmla="*/ 12 h 16"/>
                  <a:gd name="T16" fmla="*/ 70 w 78"/>
                  <a:gd name="T17" fmla="*/ 8 h 16"/>
                  <a:gd name="T18" fmla="*/ 78 w 78"/>
                  <a:gd name="T19" fmla="*/ 2 h 16"/>
                  <a:gd name="T20" fmla="*/ 78 w 78"/>
                  <a:gd name="T21" fmla="*/ 2 h 16"/>
                  <a:gd name="T22" fmla="*/ 72 w 78"/>
                  <a:gd name="T23" fmla="*/ 4 h 16"/>
                  <a:gd name="T24" fmla="*/ 58 w 78"/>
                  <a:gd name="T25" fmla="*/ 6 h 16"/>
                  <a:gd name="T26" fmla="*/ 32 w 78"/>
                  <a:gd name="T27" fmla="*/ 4 h 16"/>
                  <a:gd name="T28" fmla="*/ 18 w 78"/>
                  <a:gd name="T29" fmla="*/ 2 h 16"/>
                  <a:gd name="T30" fmla="*/ 0 w 78"/>
                  <a:gd name="T31" fmla="*/ 0 h 16"/>
                  <a:gd name="T32" fmla="*/ 0 w 78"/>
                  <a:gd name="T33" fmla="*/ 0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8"/>
                  <a:gd name="T52" fmla="*/ 0 h 16"/>
                  <a:gd name="T53" fmla="*/ 78 w 78"/>
                  <a:gd name="T54" fmla="*/ 16 h 1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8" h="16">
                    <a:moveTo>
                      <a:pt x="0" y="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14" y="10"/>
                    </a:lnTo>
                    <a:lnTo>
                      <a:pt x="24" y="14"/>
                    </a:lnTo>
                    <a:lnTo>
                      <a:pt x="36" y="16"/>
                    </a:lnTo>
                    <a:lnTo>
                      <a:pt x="50" y="16"/>
                    </a:lnTo>
                    <a:lnTo>
                      <a:pt x="64" y="12"/>
                    </a:lnTo>
                    <a:lnTo>
                      <a:pt x="70" y="8"/>
                    </a:lnTo>
                    <a:lnTo>
                      <a:pt x="78" y="2"/>
                    </a:lnTo>
                    <a:lnTo>
                      <a:pt x="72" y="4"/>
                    </a:lnTo>
                    <a:lnTo>
                      <a:pt x="58" y="6"/>
                    </a:lnTo>
                    <a:lnTo>
                      <a:pt x="32" y="4"/>
                    </a:lnTo>
                    <a:lnTo>
                      <a:pt x="1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87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5B23A43-66E5-457F-8368-BB51D379D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768" y="4005064"/>
              <a:ext cx="5492972" cy="9876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46088" y="188913"/>
            <a:ext cx="8229600" cy="576262"/>
          </a:xfrm>
        </p:spPr>
        <p:txBody>
          <a:bodyPr/>
          <a:lstStyle/>
          <a:p>
            <a:pPr eaLnBrk="1" hangingPunct="1"/>
            <a:r>
              <a:rPr lang="ko-KR" altLang="en-US" sz="3200" dirty="0">
                <a:latin typeface="+mn-ea"/>
                <a:ea typeface="+mn-ea"/>
              </a:rPr>
              <a:t>디렉토리 구조</a:t>
            </a:r>
          </a:p>
        </p:txBody>
      </p:sp>
      <p:grpSp>
        <p:nvGrpSpPr>
          <p:cNvPr id="15363" name="그룹 53"/>
          <p:cNvGrpSpPr>
            <a:grpSpLocks/>
          </p:cNvGrpSpPr>
          <p:nvPr/>
        </p:nvGrpSpPr>
        <p:grpSpPr bwMode="auto">
          <a:xfrm>
            <a:off x="193675" y="836613"/>
            <a:ext cx="8732838" cy="3671887"/>
            <a:chOff x="192959" y="985618"/>
            <a:chExt cx="8733900" cy="3671888"/>
          </a:xfrm>
        </p:grpSpPr>
        <p:sp>
          <p:nvSpPr>
            <p:cNvPr id="15368" name="Rectangle 2056"/>
            <p:cNvSpPr>
              <a:spLocks noChangeArrowheads="1"/>
            </p:cNvSpPr>
            <p:nvPr/>
          </p:nvSpPr>
          <p:spPr bwMode="auto">
            <a:xfrm>
              <a:off x="1907704" y="1931793"/>
              <a:ext cx="1368425" cy="431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1600">
                  <a:latin typeface="Verdana" pitchFamily="34" charset="0"/>
                </a:rPr>
                <a:t>db</a:t>
              </a:r>
            </a:p>
          </p:txBody>
        </p:sp>
        <p:sp>
          <p:nvSpPr>
            <p:cNvPr id="15369" name="Rectangle 2057"/>
            <p:cNvSpPr>
              <a:spLocks noChangeArrowheads="1"/>
            </p:cNvSpPr>
            <p:nvPr/>
          </p:nvSpPr>
          <p:spPr bwMode="auto">
            <a:xfrm>
              <a:off x="2042175" y="2421583"/>
              <a:ext cx="1080120" cy="7921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ko-KR" sz="1400">
                  <a:latin typeface="Verdana" pitchFamily="34" charset="0"/>
                </a:rPr>
                <a:t>bin</a:t>
              </a:r>
            </a:p>
            <a:p>
              <a:r>
                <a:rPr kumimoji="0" lang="en-US" altLang="ko-KR" sz="1400">
                  <a:latin typeface="Verdana" pitchFamily="34" charset="0"/>
                </a:rPr>
                <a:t>lib</a:t>
              </a:r>
            </a:p>
          </p:txBody>
        </p:sp>
        <p:grpSp>
          <p:nvGrpSpPr>
            <p:cNvPr id="15370" name="그룹 50"/>
            <p:cNvGrpSpPr>
              <a:grpSpLocks/>
            </p:cNvGrpSpPr>
            <p:nvPr/>
          </p:nvGrpSpPr>
          <p:grpSpPr bwMode="auto">
            <a:xfrm>
              <a:off x="192959" y="985618"/>
              <a:ext cx="8733900" cy="3671888"/>
              <a:chOff x="374604" y="971550"/>
              <a:chExt cx="8733900" cy="3671888"/>
            </a:xfrm>
          </p:grpSpPr>
          <p:sp>
            <p:nvSpPr>
              <p:cNvPr id="15371" name="Rectangle 2056"/>
              <p:cNvSpPr>
                <a:spLocks noChangeArrowheads="1"/>
              </p:cNvSpPr>
              <p:nvPr/>
            </p:nvSpPr>
            <p:spPr bwMode="auto">
              <a:xfrm>
                <a:off x="3851920" y="1917725"/>
                <a:ext cx="1368425" cy="4318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0" lang="en-US" altLang="ko-KR" sz="1600">
                    <a:latin typeface="Verdana" pitchFamily="34" charset="0"/>
                  </a:rPr>
                  <a:t>include</a:t>
                </a:r>
              </a:p>
            </p:txBody>
          </p:sp>
          <p:grpSp>
            <p:nvGrpSpPr>
              <p:cNvPr id="15372" name="그룹 49"/>
              <p:cNvGrpSpPr>
                <a:grpSpLocks/>
              </p:cNvGrpSpPr>
              <p:nvPr/>
            </p:nvGrpSpPr>
            <p:grpSpPr bwMode="auto">
              <a:xfrm>
                <a:off x="374604" y="971550"/>
                <a:ext cx="8733900" cy="3671888"/>
                <a:chOff x="395288" y="971550"/>
                <a:chExt cx="8733900" cy="3671888"/>
              </a:xfrm>
            </p:grpSpPr>
            <p:grpSp>
              <p:nvGrpSpPr>
                <p:cNvPr id="15373" name="그룹 42"/>
                <p:cNvGrpSpPr>
                  <a:grpSpLocks/>
                </p:cNvGrpSpPr>
                <p:nvPr/>
              </p:nvGrpSpPr>
              <p:grpSpPr bwMode="auto">
                <a:xfrm>
                  <a:off x="395288" y="971550"/>
                  <a:ext cx="8733900" cy="3671888"/>
                  <a:chOff x="395288" y="836613"/>
                  <a:chExt cx="8733900" cy="3671887"/>
                </a:xfrm>
              </p:grpSpPr>
              <p:sp>
                <p:nvSpPr>
                  <p:cNvPr id="15376" name="Rectangle 2053"/>
                  <p:cNvSpPr>
                    <a:spLocks noChangeArrowheads="1"/>
                  </p:cNvSpPr>
                  <p:nvPr/>
                </p:nvSpPr>
                <p:spPr bwMode="auto">
                  <a:xfrm>
                    <a:off x="3869867" y="836613"/>
                    <a:ext cx="1786778" cy="431800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0" lang="en-US" altLang="ko-KR" sz="1600" dirty="0">
                        <a:latin typeface="Verdana" pitchFamily="34" charset="0"/>
                      </a:rPr>
                      <a:t>Jdk1.8.0_45</a:t>
                    </a:r>
                  </a:p>
                </p:txBody>
              </p:sp>
              <p:sp>
                <p:nvSpPr>
                  <p:cNvPr id="15377" name="Rectangle 2054"/>
                  <p:cNvSpPr>
                    <a:spLocks noChangeArrowheads="1"/>
                  </p:cNvSpPr>
                  <p:nvPr/>
                </p:nvSpPr>
                <p:spPr bwMode="auto">
                  <a:xfrm>
                    <a:off x="395288" y="1773238"/>
                    <a:ext cx="1368425" cy="431800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0" lang="en-US" altLang="ko-KR" sz="1600">
                        <a:latin typeface="Verdana" pitchFamily="34" charset="0"/>
                      </a:rPr>
                      <a:t>bin</a:t>
                    </a:r>
                  </a:p>
                </p:txBody>
              </p:sp>
              <p:sp>
                <p:nvSpPr>
                  <p:cNvPr id="15378" name="Rectangle 2055"/>
                  <p:cNvSpPr>
                    <a:spLocks noChangeArrowheads="1"/>
                  </p:cNvSpPr>
                  <p:nvPr/>
                </p:nvSpPr>
                <p:spPr bwMode="auto">
                  <a:xfrm>
                    <a:off x="449076" y="2276475"/>
                    <a:ext cx="1233682" cy="17287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FF33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kumimoji="0" lang="en-US" altLang="ko-KR" sz="1400">
                        <a:latin typeface="Verdana" pitchFamily="34" charset="0"/>
                      </a:rPr>
                      <a:t>java.exe</a:t>
                    </a:r>
                  </a:p>
                  <a:p>
                    <a:r>
                      <a:rPr kumimoji="0" lang="en-US" altLang="ko-KR" sz="1400">
                        <a:latin typeface="Verdana" pitchFamily="34" charset="0"/>
                      </a:rPr>
                      <a:t>javac.exe</a:t>
                    </a:r>
                  </a:p>
                  <a:p>
                    <a:r>
                      <a:rPr kumimoji="0" lang="en-US" altLang="ko-KR" sz="1400">
                        <a:latin typeface="Verdana" pitchFamily="34" charset="0"/>
                      </a:rPr>
                      <a:t>javaw.exe</a:t>
                    </a:r>
                  </a:p>
                  <a:p>
                    <a:r>
                      <a:rPr kumimoji="0" lang="en-US" altLang="ko-KR" sz="1400">
                        <a:latin typeface="Verdana" pitchFamily="34" charset="0"/>
                      </a:rPr>
                      <a:t>javap.exe</a:t>
                    </a:r>
                  </a:p>
                  <a:p>
                    <a:r>
                      <a:rPr kumimoji="0" lang="en-US" altLang="ko-KR" sz="1400">
                        <a:latin typeface="Verdana" pitchFamily="34" charset="0"/>
                      </a:rPr>
                      <a:t>javah.exe</a:t>
                    </a:r>
                  </a:p>
                  <a:p>
                    <a:r>
                      <a:rPr kumimoji="0" lang="en-US" altLang="ko-KR" sz="1400">
                        <a:latin typeface="Verdana" pitchFamily="34" charset="0"/>
                      </a:rPr>
                      <a:t>javadoc.exe</a:t>
                    </a:r>
                  </a:p>
                </p:txBody>
              </p:sp>
              <p:sp>
                <p:nvSpPr>
                  <p:cNvPr id="15379" name="Rectangle 2056"/>
                  <p:cNvSpPr>
                    <a:spLocks noChangeArrowheads="1"/>
                  </p:cNvSpPr>
                  <p:nvPr/>
                </p:nvSpPr>
                <p:spPr bwMode="auto">
                  <a:xfrm>
                    <a:off x="7760763" y="1773238"/>
                    <a:ext cx="1368425" cy="431800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0" lang="en-US" altLang="ko-KR" sz="1600">
                        <a:latin typeface="Verdana" pitchFamily="34" charset="0"/>
                      </a:rPr>
                      <a:t>lib</a:t>
                    </a:r>
                  </a:p>
                </p:txBody>
              </p:sp>
              <p:sp>
                <p:nvSpPr>
                  <p:cNvPr id="15380" name="Rectangle 2057"/>
                  <p:cNvSpPr>
                    <a:spLocks noChangeArrowheads="1"/>
                  </p:cNvSpPr>
                  <p:nvPr/>
                </p:nvSpPr>
                <p:spPr bwMode="auto">
                  <a:xfrm>
                    <a:off x="7908681" y="2276475"/>
                    <a:ext cx="1069006" cy="79216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FF33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kumimoji="0" lang="en-US" altLang="ko-KR" sz="1400">
                        <a:latin typeface="Verdana" pitchFamily="34" charset="0"/>
                      </a:rPr>
                      <a:t>tools.jar</a:t>
                    </a:r>
                  </a:p>
                  <a:p>
                    <a:r>
                      <a:rPr kumimoji="0" lang="en-US" altLang="ko-KR" sz="1400">
                        <a:latin typeface="Verdana" pitchFamily="34" charset="0"/>
                      </a:rPr>
                      <a:t>dt.jar</a:t>
                    </a:r>
                  </a:p>
                </p:txBody>
              </p:sp>
              <p:sp>
                <p:nvSpPr>
                  <p:cNvPr id="15381" name="Rectangle 2058"/>
                  <p:cNvSpPr>
                    <a:spLocks noChangeArrowheads="1"/>
                  </p:cNvSpPr>
                  <p:nvPr/>
                </p:nvSpPr>
                <p:spPr bwMode="auto">
                  <a:xfrm>
                    <a:off x="5841002" y="1782788"/>
                    <a:ext cx="1368425" cy="431800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0" lang="en-US" altLang="ko-KR" sz="1600">
                        <a:latin typeface="Verdana" pitchFamily="34" charset="0"/>
                      </a:rPr>
                      <a:t>jre</a:t>
                    </a:r>
                  </a:p>
                </p:txBody>
              </p:sp>
              <p:sp>
                <p:nvSpPr>
                  <p:cNvPr id="15382" name="Rectangle 2059"/>
                  <p:cNvSpPr>
                    <a:spLocks noChangeArrowheads="1"/>
                  </p:cNvSpPr>
                  <p:nvPr/>
                </p:nvSpPr>
                <p:spPr bwMode="auto">
                  <a:xfrm>
                    <a:off x="4387147" y="2721722"/>
                    <a:ext cx="1368425" cy="431800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0" lang="en-US" altLang="ko-KR" sz="1600">
                        <a:latin typeface="Verdana" pitchFamily="34" charset="0"/>
                      </a:rPr>
                      <a:t>bin</a:t>
                    </a:r>
                  </a:p>
                </p:txBody>
              </p:sp>
              <p:sp>
                <p:nvSpPr>
                  <p:cNvPr id="15383" name="Rectangle 2060"/>
                  <p:cNvSpPr>
                    <a:spLocks noChangeArrowheads="1"/>
                  </p:cNvSpPr>
                  <p:nvPr/>
                </p:nvSpPr>
                <p:spPr bwMode="auto">
                  <a:xfrm>
                    <a:off x="6286224" y="2735169"/>
                    <a:ext cx="1368425" cy="431800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0" lang="en-US" altLang="ko-KR" sz="1600">
                        <a:latin typeface="Verdana" pitchFamily="34" charset="0"/>
                      </a:rPr>
                      <a:t>lib</a:t>
                    </a:r>
                  </a:p>
                </p:txBody>
              </p:sp>
              <p:sp>
                <p:nvSpPr>
                  <p:cNvPr id="15384" name="Rectangle 2061"/>
                  <p:cNvSpPr>
                    <a:spLocks noChangeArrowheads="1"/>
                  </p:cNvSpPr>
                  <p:nvPr/>
                </p:nvSpPr>
                <p:spPr bwMode="auto">
                  <a:xfrm>
                    <a:off x="3649095" y="3573463"/>
                    <a:ext cx="865187" cy="93503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3366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0" lang="en-US" altLang="ko-KR" sz="1400">
                        <a:latin typeface="Verdana" pitchFamily="34" charset="0"/>
                      </a:rPr>
                      <a:t>java.exe</a:t>
                    </a:r>
                  </a:p>
                  <a:p>
                    <a:pPr algn="ctr"/>
                    <a:r>
                      <a:rPr kumimoji="0" lang="en-US" altLang="ko-KR" sz="1400">
                        <a:latin typeface="Verdana" pitchFamily="34" charset="0"/>
                      </a:rPr>
                      <a:t>java.dll</a:t>
                    </a:r>
                  </a:p>
                  <a:p>
                    <a:pPr algn="ctr"/>
                    <a:r>
                      <a:rPr kumimoji="0" lang="en-US" altLang="ko-KR" sz="1400">
                        <a:latin typeface="Verdana" pitchFamily="34" charset="0"/>
                      </a:rPr>
                      <a:t>awt.dll</a:t>
                    </a:r>
                  </a:p>
                </p:txBody>
              </p:sp>
              <p:sp>
                <p:nvSpPr>
                  <p:cNvPr id="15385" name="Rectangle 2062"/>
                  <p:cNvSpPr>
                    <a:spLocks noChangeArrowheads="1"/>
                  </p:cNvSpPr>
                  <p:nvPr/>
                </p:nvSpPr>
                <p:spPr bwMode="auto">
                  <a:xfrm>
                    <a:off x="4602948" y="3572477"/>
                    <a:ext cx="936625" cy="36036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3366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0" lang="en-US" altLang="ko-KR" sz="1400">
                        <a:latin typeface="Verdana" pitchFamily="34" charset="0"/>
                      </a:rPr>
                      <a:t>client</a:t>
                    </a:r>
                  </a:p>
                </p:txBody>
              </p:sp>
              <p:sp>
                <p:nvSpPr>
                  <p:cNvPr id="15386" name="Rectangle 2063"/>
                  <p:cNvSpPr>
                    <a:spLocks noChangeArrowheads="1"/>
                  </p:cNvSpPr>
                  <p:nvPr/>
                </p:nvSpPr>
                <p:spPr bwMode="auto">
                  <a:xfrm>
                    <a:off x="5637904" y="3573463"/>
                    <a:ext cx="935038" cy="36036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3366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0" lang="en-US" altLang="ko-KR" sz="1400">
                        <a:latin typeface="Verdana" pitchFamily="34" charset="0"/>
                      </a:rPr>
                      <a:t>server</a:t>
                    </a:r>
                  </a:p>
                </p:txBody>
              </p:sp>
              <p:sp>
                <p:nvSpPr>
                  <p:cNvPr id="15387" name="Rectangle 2064"/>
                  <p:cNvSpPr>
                    <a:spLocks noChangeArrowheads="1"/>
                  </p:cNvSpPr>
                  <p:nvPr/>
                </p:nvSpPr>
                <p:spPr bwMode="auto">
                  <a:xfrm>
                    <a:off x="4616395" y="4005263"/>
                    <a:ext cx="936625" cy="50323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3366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0" lang="en-US" altLang="ko-KR" sz="1400">
                        <a:latin typeface="Verdana" pitchFamily="34" charset="0"/>
                      </a:rPr>
                      <a:t>jvm.dll</a:t>
                    </a:r>
                  </a:p>
                </p:txBody>
              </p:sp>
              <p:sp>
                <p:nvSpPr>
                  <p:cNvPr id="15388" name="Rectangle 2065"/>
                  <p:cNvSpPr>
                    <a:spLocks noChangeArrowheads="1"/>
                  </p:cNvSpPr>
                  <p:nvPr/>
                </p:nvSpPr>
                <p:spPr bwMode="auto">
                  <a:xfrm>
                    <a:off x="5637904" y="4005263"/>
                    <a:ext cx="936625" cy="50323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3366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0" lang="en-US" altLang="ko-KR" sz="1400">
                        <a:latin typeface="Verdana" pitchFamily="34" charset="0"/>
                      </a:rPr>
                      <a:t>jvm.dll</a:t>
                    </a:r>
                  </a:p>
                </p:txBody>
              </p:sp>
              <p:sp>
                <p:nvSpPr>
                  <p:cNvPr id="15389" name="Line 2070"/>
                  <p:cNvSpPr>
                    <a:spLocks noChangeShapeType="1"/>
                  </p:cNvSpPr>
                  <p:nvPr/>
                </p:nvSpPr>
                <p:spPr bwMode="auto">
                  <a:xfrm>
                    <a:off x="1115616" y="1484313"/>
                    <a:ext cx="73441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390" name="Line 2071"/>
                  <p:cNvSpPr>
                    <a:spLocks noChangeShapeType="1"/>
                  </p:cNvSpPr>
                  <p:nvPr/>
                </p:nvSpPr>
                <p:spPr bwMode="auto">
                  <a:xfrm>
                    <a:off x="4746166" y="1268413"/>
                    <a:ext cx="0" cy="2159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391" name="Line 2072"/>
                  <p:cNvSpPr>
                    <a:spLocks noChangeShapeType="1"/>
                  </p:cNvSpPr>
                  <p:nvPr/>
                </p:nvSpPr>
                <p:spPr bwMode="auto">
                  <a:xfrm>
                    <a:off x="1116013" y="1484313"/>
                    <a:ext cx="0" cy="2889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392" name="Line 2073"/>
                  <p:cNvSpPr>
                    <a:spLocks noChangeShapeType="1"/>
                  </p:cNvSpPr>
                  <p:nvPr/>
                </p:nvSpPr>
                <p:spPr bwMode="auto">
                  <a:xfrm>
                    <a:off x="8460432" y="1484313"/>
                    <a:ext cx="0" cy="2889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393" name="Line 2074"/>
                  <p:cNvSpPr>
                    <a:spLocks noChangeShapeType="1"/>
                  </p:cNvSpPr>
                  <p:nvPr/>
                </p:nvSpPr>
                <p:spPr bwMode="auto">
                  <a:xfrm>
                    <a:off x="6502521" y="1493863"/>
                    <a:ext cx="0" cy="2889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394" name="Line 2075"/>
                  <p:cNvSpPr>
                    <a:spLocks noChangeShapeType="1"/>
                  </p:cNvSpPr>
                  <p:nvPr/>
                </p:nvSpPr>
                <p:spPr bwMode="auto">
                  <a:xfrm>
                    <a:off x="5062361" y="2505822"/>
                    <a:ext cx="20162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395" name="Line 2076"/>
                  <p:cNvSpPr>
                    <a:spLocks noChangeShapeType="1"/>
                  </p:cNvSpPr>
                  <p:nvPr/>
                </p:nvSpPr>
                <p:spPr bwMode="auto">
                  <a:xfrm>
                    <a:off x="6630503" y="2214588"/>
                    <a:ext cx="0" cy="2873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396" name="Line 2077"/>
                  <p:cNvSpPr>
                    <a:spLocks noChangeShapeType="1"/>
                  </p:cNvSpPr>
                  <p:nvPr/>
                </p:nvSpPr>
                <p:spPr bwMode="auto">
                  <a:xfrm>
                    <a:off x="5061741" y="2505822"/>
                    <a:ext cx="0" cy="2159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397" name="Line 2078"/>
                  <p:cNvSpPr>
                    <a:spLocks noChangeShapeType="1"/>
                  </p:cNvSpPr>
                  <p:nvPr/>
                </p:nvSpPr>
                <p:spPr bwMode="auto">
                  <a:xfrm>
                    <a:off x="7073812" y="2505822"/>
                    <a:ext cx="0" cy="2159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398" name="Line 2079"/>
                  <p:cNvSpPr>
                    <a:spLocks noChangeShapeType="1"/>
                  </p:cNvSpPr>
                  <p:nvPr/>
                </p:nvSpPr>
                <p:spPr bwMode="auto">
                  <a:xfrm>
                    <a:off x="4198488" y="3357563"/>
                    <a:ext cx="172796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399" name="Line 2080"/>
                  <p:cNvSpPr>
                    <a:spLocks noChangeShapeType="1"/>
                  </p:cNvSpPr>
                  <p:nvPr/>
                </p:nvSpPr>
                <p:spPr bwMode="auto">
                  <a:xfrm>
                    <a:off x="5061741" y="3162872"/>
                    <a:ext cx="0" cy="2159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400" name="Line 2081"/>
                  <p:cNvSpPr>
                    <a:spLocks noChangeShapeType="1"/>
                  </p:cNvSpPr>
                  <p:nvPr/>
                </p:nvSpPr>
                <p:spPr bwMode="auto">
                  <a:xfrm>
                    <a:off x="4198265" y="3357563"/>
                    <a:ext cx="0" cy="2159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401" name="Line 2082"/>
                  <p:cNvSpPr>
                    <a:spLocks noChangeShapeType="1"/>
                  </p:cNvSpPr>
                  <p:nvPr/>
                </p:nvSpPr>
                <p:spPr bwMode="auto">
                  <a:xfrm>
                    <a:off x="5061741" y="3383793"/>
                    <a:ext cx="620" cy="1842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402" name="Line 2083"/>
                  <p:cNvSpPr>
                    <a:spLocks noChangeShapeType="1"/>
                  </p:cNvSpPr>
                  <p:nvPr/>
                </p:nvSpPr>
                <p:spPr bwMode="auto">
                  <a:xfrm>
                    <a:off x="5926457" y="3357563"/>
                    <a:ext cx="0" cy="2159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5374" name="Line 2073"/>
                <p:cNvSpPr>
                  <a:spLocks noChangeShapeType="1"/>
                </p:cNvSpPr>
                <p:nvPr/>
              </p:nvSpPr>
              <p:spPr bwMode="auto">
                <a:xfrm>
                  <a:off x="2771428" y="1629421"/>
                  <a:ext cx="0" cy="2889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375" name="Line 2073"/>
                <p:cNvSpPr>
                  <a:spLocks noChangeShapeType="1"/>
                </p:cNvSpPr>
                <p:nvPr/>
              </p:nvSpPr>
              <p:spPr bwMode="auto">
                <a:xfrm>
                  <a:off x="4499620" y="1628800"/>
                  <a:ext cx="0" cy="2889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5364" name="그룹 54"/>
          <p:cNvGrpSpPr>
            <a:grpSpLocks/>
          </p:cNvGrpSpPr>
          <p:nvPr/>
        </p:nvGrpSpPr>
        <p:grpSpPr bwMode="auto">
          <a:xfrm>
            <a:off x="611188" y="4149725"/>
            <a:ext cx="8356600" cy="2592388"/>
            <a:chOff x="611882" y="4149080"/>
            <a:chExt cx="8356498" cy="2592288"/>
          </a:xfrm>
        </p:grpSpPr>
        <p:sp>
          <p:nvSpPr>
            <p:cNvPr id="15365" name="Rectangle 2090"/>
            <p:cNvSpPr>
              <a:spLocks noChangeArrowheads="1"/>
            </p:cNvSpPr>
            <p:nvPr/>
          </p:nvSpPr>
          <p:spPr bwMode="auto">
            <a:xfrm>
              <a:off x="611882" y="4892001"/>
              <a:ext cx="4176661" cy="17779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lnSpc>
                  <a:spcPct val="110000"/>
                </a:lnSpc>
              </a:pPr>
              <a:r>
                <a:rPr kumimoji="0" lang="en-US" altLang="ko-KR" sz="1600">
                  <a:latin typeface="HY강M" pitchFamily="18" charset="-127"/>
                  <a:ea typeface="HY강M" pitchFamily="18" charset="-127"/>
                </a:rPr>
                <a:t>bin : </a:t>
              </a:r>
              <a:r>
                <a:rPr kumimoji="0" lang="ko-KR" altLang="en-US" sz="1600">
                  <a:latin typeface="HY강M" pitchFamily="18" charset="-127"/>
                  <a:ea typeface="HY강M" pitchFamily="18" charset="-127"/>
                </a:rPr>
                <a:t>실행파일 폴더</a:t>
              </a:r>
            </a:p>
            <a:p>
              <a:pPr>
                <a:lnSpc>
                  <a:spcPct val="110000"/>
                </a:lnSpc>
              </a:pPr>
              <a:r>
                <a:rPr kumimoji="0" lang="en-US" altLang="ko-KR" sz="1600">
                  <a:latin typeface="HY강M" pitchFamily="18" charset="-127"/>
                  <a:ea typeface="HY강M" pitchFamily="18" charset="-127"/>
                </a:rPr>
                <a:t>db  : DB </a:t>
              </a:r>
              <a:r>
                <a:rPr kumimoji="0" lang="ko-KR" altLang="en-US" sz="1600">
                  <a:latin typeface="HY강M" pitchFamily="18" charset="-127"/>
                  <a:ea typeface="HY강M" pitchFamily="18" charset="-127"/>
                </a:rPr>
                <a:t>관련 화일들</a:t>
              </a:r>
            </a:p>
            <a:p>
              <a:pPr>
                <a:lnSpc>
                  <a:spcPct val="110000"/>
                </a:lnSpc>
              </a:pPr>
              <a:r>
                <a:rPr kumimoji="0" lang="en-US" altLang="ko-KR" sz="1600">
                  <a:latin typeface="HY강M" pitchFamily="18" charset="-127"/>
                  <a:ea typeface="HY강M" pitchFamily="18" charset="-127"/>
                </a:rPr>
                <a:t>include : </a:t>
              </a:r>
              <a:r>
                <a:rPr kumimoji="0" lang="ko-KR" altLang="en-US" sz="1600">
                  <a:latin typeface="HY강M" pitchFamily="18" charset="-127"/>
                  <a:ea typeface="HY강M" pitchFamily="18" charset="-127"/>
                </a:rPr>
                <a:t>고유 메소드들을 위한 파일</a:t>
              </a:r>
            </a:p>
            <a:p>
              <a:pPr>
                <a:lnSpc>
                  <a:spcPct val="110000"/>
                </a:lnSpc>
              </a:pPr>
              <a:r>
                <a:rPr kumimoji="0" lang="en-US" altLang="ko-KR" sz="1600">
                  <a:latin typeface="HY강M" pitchFamily="18" charset="-127"/>
                  <a:ea typeface="HY강M" pitchFamily="18" charset="-127"/>
                </a:rPr>
                <a:t>jre : </a:t>
              </a:r>
              <a:r>
                <a:rPr kumimoji="0" lang="ko-KR" altLang="en-US" sz="1600">
                  <a:latin typeface="HY강M" pitchFamily="18" charset="-127"/>
                  <a:ea typeface="HY강M" pitchFamily="18" charset="-127"/>
                </a:rPr>
                <a:t>자바 실행환경</a:t>
              </a:r>
            </a:p>
            <a:p>
              <a:pPr>
                <a:lnSpc>
                  <a:spcPct val="110000"/>
                </a:lnSpc>
              </a:pPr>
              <a:r>
                <a:rPr kumimoji="0" lang="en-US" altLang="ko-KR" sz="1600">
                  <a:latin typeface="HY강M" pitchFamily="18" charset="-127"/>
                  <a:ea typeface="HY강M" pitchFamily="18" charset="-127"/>
                </a:rPr>
                <a:t>lib </a:t>
              </a:r>
              <a:r>
                <a:rPr kumimoji="0" lang="ko-KR" altLang="en-US" sz="1600">
                  <a:latin typeface="HY강M" pitchFamily="18" charset="-127"/>
                  <a:ea typeface="HY강M" pitchFamily="18" charset="-127"/>
                </a:rPr>
                <a:t>라이브러리 파일</a:t>
              </a:r>
            </a:p>
            <a:p>
              <a:pPr>
                <a:lnSpc>
                  <a:spcPct val="110000"/>
                </a:lnSpc>
              </a:pPr>
              <a:r>
                <a:rPr kumimoji="0" lang="en-US" altLang="ko-KR" sz="1600">
                  <a:latin typeface="HY강M" pitchFamily="18" charset="-127"/>
                  <a:ea typeface="HY강M" pitchFamily="18" charset="-127"/>
                </a:rPr>
                <a:t>src.zip : </a:t>
              </a:r>
              <a:r>
                <a:rPr kumimoji="0" lang="ko-KR" altLang="en-US" sz="1600">
                  <a:latin typeface="HY강M" pitchFamily="18" charset="-127"/>
                  <a:ea typeface="HY강M" pitchFamily="18" charset="-127"/>
                </a:rPr>
                <a:t>라이브러리 소스파일</a:t>
              </a:r>
            </a:p>
          </p:txBody>
        </p:sp>
        <p:sp>
          <p:nvSpPr>
            <p:cNvPr id="15366" name="AutoShape 2092"/>
            <p:cNvSpPr>
              <a:spLocks noChangeArrowheads="1"/>
            </p:cNvSpPr>
            <p:nvPr/>
          </p:nvSpPr>
          <p:spPr bwMode="auto">
            <a:xfrm>
              <a:off x="5219105" y="5632938"/>
              <a:ext cx="1081087" cy="503237"/>
            </a:xfrm>
            <a:prstGeom prst="rightArrow">
              <a:avLst>
                <a:gd name="adj1" fmla="val 50000"/>
                <a:gd name="adj2" fmla="val 5370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367" name="Picture 2"/>
            <p:cNvPicPr>
              <a:picLocks noChangeAspect="1" noChangeArrowheads="1"/>
            </p:cNvPicPr>
            <p:nvPr/>
          </p:nvPicPr>
          <p:blipFill>
            <a:blip r:embed="rId3"/>
            <a:srcRect l="26337" t="17668" r="30074" b="47926"/>
            <a:stretch>
              <a:fillRect/>
            </a:stretch>
          </p:blipFill>
          <p:spPr bwMode="auto">
            <a:xfrm>
              <a:off x="6516216" y="4149080"/>
              <a:ext cx="2452164" cy="259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F565E6D4-8969-4C80-90AE-11AEDCA5C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3600"/>
              <a:t>자바 프로그램 개발 단계</a:t>
            </a: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B84B24C8-69C0-4D6A-8D01-24DC96389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9"/>
          <a:stretch/>
        </p:blipFill>
        <p:spPr bwMode="auto">
          <a:xfrm>
            <a:off x="1763688" y="2034406"/>
            <a:ext cx="5514975" cy="427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A7ED23D-BE92-44FD-939F-102826417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856" y="116632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자바 프로그램 개발 단계</a:t>
            </a:r>
          </a:p>
        </p:txBody>
      </p:sp>
      <p:sp>
        <p:nvSpPr>
          <p:cNvPr id="823299" name="Rectangle 3">
            <a:extLst>
              <a:ext uri="{FF2B5EF4-FFF2-40B4-BE49-F238E27FC236}">
                <a16:creationId xmlns:a16="http://schemas.microsoft.com/office/drawing/2014/main" id="{79DF1249-92FB-4EF2-8598-9E0387BC6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8864" y="1340768"/>
            <a:ext cx="8229600" cy="55172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latin typeface="+mn-ea"/>
              </a:rPr>
              <a:t>소스 파일의 생성</a:t>
            </a:r>
            <a:endParaRPr lang="ko-KR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에디터를 사용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소스 파일은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.java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확장자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메모장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이클립스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(www.eclipse.org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), </a:t>
            </a:r>
            <a:r>
              <a:rPr lang="ko-KR" altLang="en-US" sz="18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인텔리지</a:t>
            </a:r>
            <a:r>
              <a:rPr lang="en-US" altLang="ko-KR" sz="18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1800" dirty="0" err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Intellij</a:t>
            </a:r>
            <a:r>
              <a:rPr lang="en-US" altLang="ko-KR" sz="18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VSCode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,</a:t>
            </a:r>
            <a:b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</a:br>
            <a:r>
              <a:rPr lang="ko-KR" alt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넷빈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(www.netbeans.org), JBuilder (</a:t>
            </a:r>
            <a:r>
              <a:rPr lang="en-US" altLang="ko-KR" sz="1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hlinkClick r:id="rId2"/>
              </a:rPr>
              <a:t>www.borland.com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)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등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...</a:t>
            </a:r>
            <a:b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</a:b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 </a:t>
            </a:r>
            <a:b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</a:br>
            <a:endParaRPr lang="ko-KR" altLang="en-US" sz="1800" dirty="0">
              <a:latin typeface="+mn-ea"/>
            </a:endParaRPr>
          </a:p>
          <a:p>
            <a:pPr eaLnBrk="1" hangingPunct="1">
              <a:lnSpc>
                <a:spcPts val="200"/>
              </a:lnSpc>
              <a:defRPr/>
            </a:pPr>
            <a:r>
              <a:rPr lang="ko-KR" altLang="en-US" sz="2000" b="1" dirty="0">
                <a:latin typeface="+mn-ea"/>
              </a:rPr>
              <a:t>컴파일</a:t>
            </a:r>
            <a:endParaRPr lang="ko-KR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컴파일러로 컴파일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컴파일러는 자바 소스 코드를 바이트 코드로 변환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바이트 코드는 확장자가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.class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로 끝나는 파일에 저장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/>
            </a:r>
            <a:b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</a:br>
            <a:endParaRPr lang="ko-KR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latin typeface="+mn-ea"/>
              </a:rPr>
              <a:t>클래스 적재 </a:t>
            </a:r>
            <a:endParaRPr lang="ko-KR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바이트 코드 파일을 메모리로 적재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네트워크를 통하여 적재될 수도 있다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. </a:t>
            </a:r>
            <a:b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</a:br>
            <a:endParaRPr lang="en-US" altLang="ko-KR" sz="20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  <a:p>
            <a:pPr eaLnBrk="1" hangingPunct="1"/>
            <a:r>
              <a:rPr lang="ko-KR" altLang="en-US" sz="2000" b="1" dirty="0">
                <a:latin typeface="+mn-ea"/>
              </a:rPr>
              <a:t>통합 개발 환경</a:t>
            </a:r>
            <a:r>
              <a:rPr lang="en-US" altLang="ko-KR" sz="2000" b="1" dirty="0">
                <a:latin typeface="+mn-ea"/>
              </a:rPr>
              <a:t>(Integrated Development Environment)</a:t>
            </a:r>
          </a:p>
          <a:p>
            <a:pPr lvl="1" eaLnBrk="1" hangingPunct="1"/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 에디터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컴파일러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디버거가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결합</a:t>
            </a:r>
          </a:p>
          <a:p>
            <a:pPr eaLnBrk="1" hangingPunct="1"/>
            <a:endParaRPr lang="ko-KR" altLang="en-US" sz="16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200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79462"/>
          </a:xfrm>
        </p:spPr>
        <p:txBody>
          <a:bodyPr/>
          <a:lstStyle/>
          <a:p>
            <a:pPr eaLnBrk="1" hangingPunct="1"/>
            <a:r>
              <a:rPr lang="ko-KR" altLang="en-US" sz="3200" dirty="0">
                <a:latin typeface="+mn-ea"/>
                <a:ea typeface="+mn-ea"/>
              </a:rPr>
              <a:t>프로그램 </a:t>
            </a:r>
            <a:r>
              <a:rPr lang="ko-KR" altLang="en-US" sz="3200" dirty="0" err="1">
                <a:latin typeface="+mn-ea"/>
                <a:ea typeface="+mn-ea"/>
              </a:rPr>
              <a:t>동작순서</a:t>
            </a:r>
            <a:endParaRPr lang="ko-KR" altLang="en-US" sz="3200" dirty="0">
              <a:latin typeface="+mn-ea"/>
              <a:ea typeface="+mn-ea"/>
            </a:endParaRPr>
          </a:p>
        </p:txBody>
      </p:sp>
      <p:grpSp>
        <p:nvGrpSpPr>
          <p:cNvPr id="17411" name="그룹 36"/>
          <p:cNvGrpSpPr>
            <a:grpSpLocks/>
          </p:cNvGrpSpPr>
          <p:nvPr/>
        </p:nvGrpSpPr>
        <p:grpSpPr bwMode="auto">
          <a:xfrm>
            <a:off x="260350" y="1079500"/>
            <a:ext cx="8569325" cy="5518150"/>
            <a:chOff x="395288" y="935038"/>
            <a:chExt cx="8569325" cy="5518150"/>
          </a:xfrm>
        </p:grpSpPr>
        <p:sp>
          <p:nvSpPr>
            <p:cNvPr id="17412" name="Rectangle 8"/>
            <p:cNvSpPr>
              <a:spLocks noChangeArrowheads="1"/>
            </p:cNvSpPr>
            <p:nvPr/>
          </p:nvSpPr>
          <p:spPr bwMode="auto">
            <a:xfrm>
              <a:off x="395288" y="2133600"/>
              <a:ext cx="1944687" cy="1295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13" name="Rectangle 9"/>
            <p:cNvSpPr>
              <a:spLocks noChangeArrowheads="1"/>
            </p:cNvSpPr>
            <p:nvPr/>
          </p:nvSpPr>
          <p:spPr bwMode="auto">
            <a:xfrm>
              <a:off x="606425" y="2703513"/>
              <a:ext cx="1655763" cy="47625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1600">
                  <a:ea typeface="맑은 고딕" pitchFamily="50" charset="-127"/>
                </a:rPr>
                <a:t>HelloWorld.class</a:t>
              </a:r>
            </a:p>
          </p:txBody>
        </p:sp>
        <p:sp>
          <p:nvSpPr>
            <p:cNvPr id="17414" name="Text Box 10"/>
            <p:cNvSpPr txBox="1">
              <a:spLocks noChangeArrowheads="1"/>
            </p:cNvSpPr>
            <p:nvPr/>
          </p:nvSpPr>
          <p:spPr bwMode="auto">
            <a:xfrm>
              <a:off x="684213" y="1585913"/>
              <a:ext cx="123507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400">
                  <a:ea typeface="맑은 고딕" pitchFamily="50" charset="-127"/>
                </a:rPr>
                <a:t>보조기억장치</a:t>
              </a:r>
            </a:p>
            <a:p>
              <a:r>
                <a:rPr kumimoji="0" lang="en-US" altLang="ko-KR" sz="1400">
                  <a:ea typeface="맑은 고딕" pitchFamily="50" charset="-127"/>
                </a:rPr>
                <a:t>(HDD, CD</a:t>
              </a:r>
              <a:r>
                <a:rPr kumimoji="0" lang="ko-KR" altLang="en-US" sz="1400">
                  <a:ea typeface="맑은 고딕" pitchFamily="50" charset="-127"/>
                </a:rPr>
                <a:t>등</a:t>
              </a:r>
              <a:r>
                <a:rPr kumimoji="0" lang="en-US" altLang="ko-KR" sz="1400">
                  <a:ea typeface="맑은 고딕" pitchFamily="50" charset="-127"/>
                </a:rPr>
                <a:t>)</a:t>
              </a:r>
            </a:p>
          </p:txBody>
        </p:sp>
        <p:sp>
          <p:nvSpPr>
            <p:cNvPr id="17415" name="Rectangle 12"/>
            <p:cNvSpPr>
              <a:spLocks noChangeArrowheads="1"/>
            </p:cNvSpPr>
            <p:nvPr/>
          </p:nvSpPr>
          <p:spPr bwMode="auto">
            <a:xfrm>
              <a:off x="3155950" y="1673225"/>
              <a:ext cx="1992313" cy="47799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16" name="Rectangle 13"/>
            <p:cNvSpPr>
              <a:spLocks noChangeArrowheads="1"/>
            </p:cNvSpPr>
            <p:nvPr/>
          </p:nvSpPr>
          <p:spPr bwMode="auto">
            <a:xfrm>
              <a:off x="3348038" y="1844675"/>
              <a:ext cx="16557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1600">
                  <a:ea typeface="맑은 고딕" pitchFamily="50" charset="-127"/>
                </a:rPr>
                <a:t>OS</a:t>
              </a:r>
              <a:r>
                <a:rPr kumimoji="0" lang="ko-KR" altLang="en-US" sz="1600"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17417" name="Text Box 14"/>
            <p:cNvSpPr txBox="1">
              <a:spLocks noChangeArrowheads="1"/>
            </p:cNvSpPr>
            <p:nvPr/>
          </p:nvSpPr>
          <p:spPr bwMode="auto">
            <a:xfrm>
              <a:off x="3276600" y="1125538"/>
              <a:ext cx="12700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ko-KR" sz="1400">
                  <a:ea typeface="맑은 고딕" pitchFamily="50" charset="-127"/>
                </a:rPr>
                <a:t>Main Memory</a:t>
              </a:r>
            </a:p>
            <a:p>
              <a:pPr algn="ctr"/>
              <a:r>
                <a:rPr kumimoji="0" lang="en-US" altLang="ko-KR" sz="1400">
                  <a:ea typeface="맑은 고딕" pitchFamily="50" charset="-127"/>
                </a:rPr>
                <a:t>(RAM)</a:t>
              </a:r>
            </a:p>
          </p:txBody>
        </p:sp>
        <p:sp>
          <p:nvSpPr>
            <p:cNvPr id="17418" name="Rectangle 15"/>
            <p:cNvSpPr>
              <a:spLocks noChangeArrowheads="1"/>
            </p:cNvSpPr>
            <p:nvPr/>
          </p:nvSpPr>
          <p:spPr bwMode="auto">
            <a:xfrm>
              <a:off x="534988" y="2560638"/>
              <a:ext cx="1655762" cy="47625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1600">
                  <a:ea typeface="맑은 고딕" pitchFamily="50" charset="-127"/>
                </a:rPr>
                <a:t>HelloWorld.class</a:t>
              </a:r>
            </a:p>
          </p:txBody>
        </p:sp>
        <p:sp>
          <p:nvSpPr>
            <p:cNvPr id="17419" name="Rectangle 16"/>
            <p:cNvSpPr>
              <a:spLocks noChangeArrowheads="1"/>
            </p:cNvSpPr>
            <p:nvPr/>
          </p:nvSpPr>
          <p:spPr bwMode="auto">
            <a:xfrm>
              <a:off x="461963" y="2416175"/>
              <a:ext cx="1655762" cy="47625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1600">
                  <a:ea typeface="맑은 고딕" pitchFamily="50" charset="-127"/>
                </a:rPr>
                <a:t>HelloWorld.class</a:t>
              </a:r>
            </a:p>
          </p:txBody>
        </p:sp>
        <p:sp>
          <p:nvSpPr>
            <p:cNvPr id="17420" name="Rectangle 17"/>
            <p:cNvSpPr>
              <a:spLocks noChangeArrowheads="1"/>
            </p:cNvSpPr>
            <p:nvPr/>
          </p:nvSpPr>
          <p:spPr bwMode="auto">
            <a:xfrm>
              <a:off x="3348038" y="2205038"/>
              <a:ext cx="1655762" cy="7191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1600">
                  <a:ea typeface="맑은 고딕" pitchFamily="50" charset="-127"/>
                </a:rPr>
                <a:t>메서드 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17421" name="Rectangle 19"/>
            <p:cNvSpPr>
              <a:spLocks noChangeArrowheads="1"/>
            </p:cNvSpPr>
            <p:nvPr/>
          </p:nvSpPr>
          <p:spPr bwMode="auto">
            <a:xfrm>
              <a:off x="3348038" y="2925763"/>
              <a:ext cx="1655762" cy="3603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1600">
                  <a:ea typeface="맑은 고딕" pitchFamily="50" charset="-127"/>
                </a:rPr>
                <a:t>스택</a:t>
              </a:r>
              <a:r>
                <a:rPr kumimoji="0" lang="en-US" altLang="ko-KR" sz="1600">
                  <a:ea typeface="맑은 고딕" pitchFamily="50" charset="-127"/>
                </a:rPr>
                <a:t>(Stack) 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17422" name="Rectangle 20"/>
            <p:cNvSpPr>
              <a:spLocks noChangeArrowheads="1"/>
            </p:cNvSpPr>
            <p:nvPr/>
          </p:nvSpPr>
          <p:spPr bwMode="auto">
            <a:xfrm>
              <a:off x="3348038" y="4078288"/>
              <a:ext cx="1655762" cy="20875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1600">
                  <a:ea typeface="맑은 고딕" pitchFamily="50" charset="-127"/>
                </a:rPr>
                <a:t>Free </a:t>
              </a:r>
              <a:r>
                <a:rPr kumimoji="0" lang="ko-KR" altLang="en-US" sz="1600">
                  <a:ea typeface="맑은 고딕" pitchFamily="50" charset="-127"/>
                </a:rPr>
                <a:t>메모리</a:t>
              </a:r>
            </a:p>
            <a:p>
              <a:pPr algn="ctr"/>
              <a:r>
                <a:rPr kumimoji="0" lang="ko-KR" altLang="en-US" sz="1600"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17423" name="Rectangle 21"/>
            <p:cNvSpPr>
              <a:spLocks noChangeArrowheads="1"/>
            </p:cNvSpPr>
            <p:nvPr/>
          </p:nvSpPr>
          <p:spPr bwMode="auto">
            <a:xfrm>
              <a:off x="3348038" y="3286125"/>
              <a:ext cx="1655762" cy="7921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1600">
                  <a:ea typeface="맑은 고딕" pitchFamily="50" charset="-127"/>
                </a:rPr>
                <a:t>힙</a:t>
              </a:r>
              <a:r>
                <a:rPr kumimoji="0" lang="en-US" altLang="ko-KR" sz="1600">
                  <a:ea typeface="맑은 고딕" pitchFamily="50" charset="-127"/>
                </a:rPr>
                <a:t>(Heap) 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17424" name="Rectangle 22"/>
            <p:cNvSpPr>
              <a:spLocks noChangeArrowheads="1"/>
            </p:cNvSpPr>
            <p:nvPr/>
          </p:nvSpPr>
          <p:spPr bwMode="auto">
            <a:xfrm>
              <a:off x="6804025" y="1987550"/>
              <a:ext cx="2016125" cy="9350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 sz="1600">
                <a:ea typeface="맑은 고딕" pitchFamily="50" charset="-127"/>
              </a:endParaRPr>
            </a:p>
          </p:txBody>
        </p:sp>
        <p:sp>
          <p:nvSpPr>
            <p:cNvPr id="17425" name="Text Box 23"/>
            <p:cNvSpPr txBox="1">
              <a:spLocks noChangeArrowheads="1"/>
            </p:cNvSpPr>
            <p:nvPr/>
          </p:nvSpPr>
          <p:spPr bwMode="auto">
            <a:xfrm>
              <a:off x="7524750" y="2130425"/>
              <a:ext cx="544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ko-KR" sz="1400">
                  <a:ea typeface="맑은 고딕" pitchFamily="50" charset="-127"/>
                </a:rPr>
                <a:t>CPU</a:t>
              </a:r>
            </a:p>
          </p:txBody>
        </p:sp>
        <p:sp>
          <p:nvSpPr>
            <p:cNvPr id="17426" name="Rectangle 24"/>
            <p:cNvSpPr>
              <a:spLocks noChangeArrowheads="1"/>
            </p:cNvSpPr>
            <p:nvPr/>
          </p:nvSpPr>
          <p:spPr bwMode="auto">
            <a:xfrm>
              <a:off x="6877050" y="1114425"/>
              <a:ext cx="1871663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ko-KR" altLang="en-US" sz="1400">
                  <a:latin typeface="맑은 고딕" pitchFamily="50" charset="-127"/>
                  <a:ea typeface="맑은 고딕" pitchFamily="50" charset="-127"/>
                </a:rPr>
                <a:t>명령 처리 후</a:t>
              </a:r>
            </a:p>
            <a:p>
              <a:r>
                <a:rPr kumimoji="0" lang="ko-KR" altLang="en-US" sz="1400">
                  <a:latin typeface="맑은 고딕" pitchFamily="50" charset="-127"/>
                  <a:ea typeface="맑은 고딕" pitchFamily="50" charset="-127"/>
                </a:rPr>
                <a:t>레지스트리 또는 </a:t>
              </a:r>
            </a:p>
            <a:p>
              <a:r>
                <a:rPr kumimoji="0" lang="ko-KR" altLang="en-US" sz="1400">
                  <a:latin typeface="맑은 고딕" pitchFamily="50" charset="-127"/>
                  <a:ea typeface="맑은 고딕" pitchFamily="50" charset="-127"/>
                </a:rPr>
                <a:t>메인 메모리에 저장</a:t>
              </a:r>
            </a:p>
          </p:txBody>
        </p:sp>
        <p:sp>
          <p:nvSpPr>
            <p:cNvPr id="17427" name="Rectangle 25"/>
            <p:cNvSpPr>
              <a:spLocks noChangeArrowheads="1"/>
            </p:cNvSpPr>
            <p:nvPr/>
          </p:nvSpPr>
          <p:spPr bwMode="auto">
            <a:xfrm>
              <a:off x="6804025" y="2563813"/>
              <a:ext cx="1439863" cy="360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1600">
                  <a:ea typeface="맑은 고딕" pitchFamily="50" charset="-127"/>
                </a:rPr>
                <a:t>레지스트리</a:t>
              </a:r>
            </a:p>
          </p:txBody>
        </p:sp>
        <p:sp>
          <p:nvSpPr>
            <p:cNvPr id="17428" name="Rectangle 27"/>
            <p:cNvSpPr>
              <a:spLocks noChangeArrowheads="1"/>
            </p:cNvSpPr>
            <p:nvPr/>
          </p:nvSpPr>
          <p:spPr bwMode="auto">
            <a:xfrm>
              <a:off x="6948488" y="4654550"/>
              <a:ext cx="2016125" cy="93503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 sz="1600">
                <a:ea typeface="맑은 고딕" pitchFamily="50" charset="-127"/>
              </a:endParaRPr>
            </a:p>
          </p:txBody>
        </p:sp>
        <p:sp>
          <p:nvSpPr>
            <p:cNvPr id="17429" name="Text Box 29"/>
            <p:cNvSpPr txBox="1">
              <a:spLocks noChangeArrowheads="1"/>
            </p:cNvSpPr>
            <p:nvPr/>
          </p:nvSpPr>
          <p:spPr bwMode="auto">
            <a:xfrm>
              <a:off x="7451725" y="4652963"/>
              <a:ext cx="10572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ko-KR" altLang="en-US" sz="1400">
                  <a:ea typeface="맑은 고딕" pitchFamily="50" charset="-127"/>
                </a:rPr>
                <a:t>입출력장치</a:t>
              </a:r>
            </a:p>
          </p:txBody>
        </p:sp>
        <p:sp>
          <p:nvSpPr>
            <p:cNvPr id="17430" name="Rectangle 30"/>
            <p:cNvSpPr>
              <a:spLocks noChangeArrowheads="1"/>
            </p:cNvSpPr>
            <p:nvPr/>
          </p:nvSpPr>
          <p:spPr bwMode="auto">
            <a:xfrm>
              <a:off x="7019925" y="5156200"/>
              <a:ext cx="1800225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1400">
                  <a:ea typeface="맑은 고딕" pitchFamily="50" charset="-127"/>
                </a:rPr>
                <a:t>키보드</a:t>
              </a:r>
              <a:r>
                <a:rPr kumimoji="0" lang="en-US" altLang="ko-KR" sz="1400">
                  <a:ea typeface="맑은 고딕" pitchFamily="50" charset="-127"/>
                </a:rPr>
                <a:t>, </a:t>
              </a:r>
              <a:r>
                <a:rPr kumimoji="0" lang="ko-KR" altLang="en-US" sz="1400">
                  <a:ea typeface="맑은 고딕" pitchFamily="50" charset="-127"/>
                </a:rPr>
                <a:t>모니터 등</a:t>
              </a:r>
            </a:p>
          </p:txBody>
        </p:sp>
        <p:sp>
          <p:nvSpPr>
            <p:cNvPr id="17431" name="Line 32"/>
            <p:cNvSpPr>
              <a:spLocks noChangeShapeType="1"/>
            </p:cNvSpPr>
            <p:nvPr/>
          </p:nvSpPr>
          <p:spPr bwMode="auto">
            <a:xfrm flipV="1">
              <a:off x="8675688" y="299720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7432" name="Rectangle 33"/>
            <p:cNvSpPr>
              <a:spLocks noChangeArrowheads="1"/>
            </p:cNvSpPr>
            <p:nvPr/>
          </p:nvSpPr>
          <p:spPr bwMode="auto">
            <a:xfrm>
              <a:off x="7451725" y="3644900"/>
              <a:ext cx="12239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400">
                  <a:latin typeface="맑은 고딕" pitchFamily="50" charset="-127"/>
                  <a:ea typeface="맑은 고딕" pitchFamily="50" charset="-127"/>
                </a:rPr>
                <a:t>처리결과 </a:t>
              </a:r>
            </a:p>
            <a:p>
              <a:pPr algn="ctr"/>
              <a:r>
                <a:rPr kumimoji="0" lang="ko-KR" altLang="en-US" sz="1400">
                  <a:latin typeface="맑은 고딕" pitchFamily="50" charset="-127"/>
                  <a:ea typeface="맑은 고딕" pitchFamily="50" charset="-127"/>
                </a:rPr>
                <a:t>화면 표시등</a:t>
              </a:r>
            </a:p>
          </p:txBody>
        </p:sp>
        <p:sp>
          <p:nvSpPr>
            <p:cNvPr id="17433" name="Rectangle 34"/>
            <p:cNvSpPr>
              <a:spLocks noChangeArrowheads="1"/>
            </p:cNvSpPr>
            <p:nvPr/>
          </p:nvSpPr>
          <p:spPr bwMode="auto">
            <a:xfrm>
              <a:off x="5364163" y="1916113"/>
              <a:ext cx="1295400" cy="10810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34" name="Line 35"/>
            <p:cNvSpPr>
              <a:spLocks noChangeShapeType="1"/>
            </p:cNvSpPr>
            <p:nvPr/>
          </p:nvSpPr>
          <p:spPr bwMode="auto">
            <a:xfrm>
              <a:off x="5435600" y="2420938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7435" name="Line 36"/>
            <p:cNvSpPr>
              <a:spLocks noChangeShapeType="1"/>
            </p:cNvSpPr>
            <p:nvPr/>
          </p:nvSpPr>
          <p:spPr bwMode="auto">
            <a:xfrm>
              <a:off x="5435600" y="2565400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7436" name="Text Box 37"/>
            <p:cNvSpPr txBox="1">
              <a:spLocks noChangeArrowheads="1"/>
            </p:cNvSpPr>
            <p:nvPr/>
          </p:nvSpPr>
          <p:spPr bwMode="auto">
            <a:xfrm>
              <a:off x="5362575" y="1989138"/>
              <a:ext cx="1225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ko-KR" altLang="en-US" sz="1400">
                  <a:ea typeface="맑은 고딕" pitchFamily="50" charset="-127"/>
                </a:rPr>
                <a:t>명령어 </a:t>
              </a:r>
              <a:r>
                <a:rPr kumimoji="0" lang="en-US" altLang="ko-KR" sz="1400">
                  <a:ea typeface="맑은 고딕" pitchFamily="50" charset="-127"/>
                </a:rPr>
                <a:t>Fetch</a:t>
              </a:r>
            </a:p>
          </p:txBody>
        </p:sp>
        <p:sp>
          <p:nvSpPr>
            <p:cNvPr id="17437" name="Text Box 38"/>
            <p:cNvSpPr txBox="1">
              <a:spLocks noChangeArrowheads="1"/>
            </p:cNvSpPr>
            <p:nvPr/>
          </p:nvSpPr>
          <p:spPr bwMode="auto">
            <a:xfrm>
              <a:off x="5297488" y="2636838"/>
              <a:ext cx="12906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ko-KR" altLang="en-US" sz="1400">
                  <a:ea typeface="맑은 고딕" pitchFamily="50" charset="-127"/>
                </a:rPr>
                <a:t>처리결과 저장</a:t>
              </a:r>
            </a:p>
          </p:txBody>
        </p:sp>
        <p:sp>
          <p:nvSpPr>
            <p:cNvPr id="17438" name="Text Box 39"/>
            <p:cNvSpPr txBox="1">
              <a:spLocks noChangeArrowheads="1"/>
            </p:cNvSpPr>
            <p:nvPr/>
          </p:nvSpPr>
          <p:spPr bwMode="auto">
            <a:xfrm>
              <a:off x="5580063" y="1557338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ko-KR" altLang="en-US" sz="1400">
                  <a:ea typeface="맑은 고딕" pitchFamily="50" charset="-127"/>
                </a:rPr>
                <a:t>반복</a:t>
              </a:r>
            </a:p>
          </p:txBody>
        </p:sp>
        <p:sp>
          <p:nvSpPr>
            <p:cNvPr id="17439" name="Rectangle 41"/>
            <p:cNvSpPr>
              <a:spLocks noChangeArrowheads="1"/>
            </p:cNvSpPr>
            <p:nvPr/>
          </p:nvSpPr>
          <p:spPr bwMode="auto">
            <a:xfrm>
              <a:off x="3348038" y="2205038"/>
              <a:ext cx="1655762" cy="187166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40" name="Line 42"/>
            <p:cNvSpPr>
              <a:spLocks noChangeShapeType="1"/>
            </p:cNvSpPr>
            <p:nvPr/>
          </p:nvSpPr>
          <p:spPr bwMode="auto">
            <a:xfrm>
              <a:off x="2411413" y="2276475"/>
              <a:ext cx="865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7441" name="Text Box 43"/>
            <p:cNvSpPr txBox="1">
              <a:spLocks noChangeArrowheads="1"/>
            </p:cNvSpPr>
            <p:nvPr/>
          </p:nvSpPr>
          <p:spPr bwMode="auto">
            <a:xfrm>
              <a:off x="1579563" y="935038"/>
              <a:ext cx="13763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ko-KR" altLang="en-US" sz="1200">
                  <a:ea typeface="맑은 고딕" pitchFamily="50" charset="-127"/>
                </a:rPr>
                <a:t>프로그램 실행 시 </a:t>
              </a:r>
            </a:p>
            <a:p>
              <a:pPr algn="ctr"/>
              <a:r>
                <a:rPr kumimoji="0" lang="ko-KR" altLang="en-US" sz="1200">
                  <a:ea typeface="맑은 고딕" pitchFamily="50" charset="-127"/>
                </a:rPr>
                <a:t>메모리로 로딩</a:t>
              </a:r>
            </a:p>
          </p:txBody>
        </p:sp>
        <p:sp>
          <p:nvSpPr>
            <p:cNvPr id="17442" name="Line 44"/>
            <p:cNvSpPr>
              <a:spLocks noChangeShapeType="1"/>
            </p:cNvSpPr>
            <p:nvPr/>
          </p:nvSpPr>
          <p:spPr bwMode="auto">
            <a:xfrm>
              <a:off x="2411413" y="1484313"/>
              <a:ext cx="360362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7443" name="AutoShape 45"/>
            <p:cNvSpPr>
              <a:spLocks/>
            </p:cNvSpPr>
            <p:nvPr/>
          </p:nvSpPr>
          <p:spPr bwMode="auto">
            <a:xfrm>
              <a:off x="2916238" y="2420938"/>
              <a:ext cx="360362" cy="1439862"/>
            </a:xfrm>
            <a:prstGeom prst="leftBracket">
              <a:avLst>
                <a:gd name="adj" fmla="val 3329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44" name="Text Box 46"/>
            <p:cNvSpPr txBox="1">
              <a:spLocks noChangeArrowheads="1"/>
            </p:cNvSpPr>
            <p:nvPr/>
          </p:nvSpPr>
          <p:spPr bwMode="auto">
            <a:xfrm>
              <a:off x="1127125" y="4292600"/>
              <a:ext cx="1065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ko-KR" sz="1200">
                  <a:ea typeface="맑은 고딕" pitchFamily="50" charset="-127"/>
                </a:rPr>
                <a:t>1</a:t>
              </a:r>
              <a:r>
                <a:rPr kumimoji="0" lang="ko-KR" altLang="en-US" sz="1200">
                  <a:ea typeface="맑은 고딕" pitchFamily="50" charset="-127"/>
                </a:rPr>
                <a:t>개 프로그램</a:t>
              </a:r>
            </a:p>
            <a:p>
              <a:pPr algn="ctr"/>
              <a:r>
                <a:rPr kumimoji="0" lang="ko-KR" altLang="en-US" sz="1200">
                  <a:ea typeface="맑은 고딕" pitchFamily="50" charset="-127"/>
                </a:rPr>
                <a:t>메모리 영역</a:t>
              </a:r>
            </a:p>
          </p:txBody>
        </p:sp>
        <p:sp>
          <p:nvSpPr>
            <p:cNvPr id="17445" name="Line 47"/>
            <p:cNvSpPr>
              <a:spLocks noChangeShapeType="1"/>
            </p:cNvSpPr>
            <p:nvPr/>
          </p:nvSpPr>
          <p:spPr bwMode="auto">
            <a:xfrm flipV="1">
              <a:off x="1908175" y="3500438"/>
              <a:ext cx="935038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71438" y="115888"/>
            <a:ext cx="8893175" cy="6024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*** </a:t>
            </a:r>
            <a:r>
              <a:rPr lang="ko-KR" altLang="en-US" sz="1400" b="1" dirty="0">
                <a:latin typeface="+mn-ea"/>
                <a:ea typeface="+mn-ea"/>
              </a:rPr>
              <a:t>기초문법</a:t>
            </a:r>
            <a:endParaRPr lang="en-US" altLang="ko-KR" sz="1400" b="1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br>
              <a:rPr lang="en-US" altLang="ko-KR" sz="1200" dirty="0">
                <a:latin typeface="+mn-ea"/>
                <a:ea typeface="+mn-ea"/>
              </a:rPr>
            </a:b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571480"/>
          <a:ext cx="7841578" cy="5207554"/>
        </p:xfrm>
        <a:graphic>
          <a:graphicData uri="http://schemas.openxmlformats.org/drawingml/2006/table">
            <a:tbl>
              <a:tblPr/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2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기본문법규칙</a:t>
                      </a:r>
                    </a:p>
                  </a:txBody>
                  <a:tcPr marL="8374" marR="8374" marT="8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기본 코딩 규칙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특수문자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프로젝트 구조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consol I/O</a:t>
                      </a:r>
                    </a:p>
                  </a:txBody>
                  <a:tcPr marL="8374" marR="8374" marT="8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in_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표준입력스트림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out_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표준출력스트림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변수와 상수</a:t>
                      </a:r>
                    </a:p>
                  </a:txBody>
                  <a:tcPr marL="8374" marR="8374" marT="8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리터럴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선언과 초기화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명명규칙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변수의 기본형  타입</a:t>
                      </a:r>
                    </a:p>
                  </a:txBody>
                  <a:tcPr marL="8374" marR="8374" marT="8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논리형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실수형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진법</a:t>
                      </a:r>
                    </a:p>
                  </a:txBody>
                  <a:tcPr marL="8374" marR="8374" marT="8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비트와 바이트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16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진법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형변환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374" marR="8374" marT="8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방법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정수형간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실수형간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정수와실수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자동형변환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참조형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변수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8374" marR="8374" marT="8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464 p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래퍼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wrapper)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8374" marR="8374" marT="8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490 p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8374" marR="8374" marT="8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산술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비교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논리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우선순위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결합규칙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2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조건문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374" marR="8374" marT="8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if ,  switch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5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반복문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374" marR="8374" marT="8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for, while, do while , break, continue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26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배열</a:t>
                      </a:r>
                    </a:p>
                  </a:txBody>
                  <a:tcPr marL="8374" marR="8374" marT="83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생성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초기화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복사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활용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다차원 배열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125412" y="238336"/>
            <a:ext cx="8893175" cy="63813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*** </a:t>
            </a:r>
            <a:r>
              <a:rPr lang="ko-KR" altLang="en-US" sz="1400" b="1" dirty="0">
                <a:latin typeface="+mn-ea"/>
                <a:ea typeface="+mn-ea"/>
              </a:rPr>
              <a:t>객체지향</a:t>
            </a:r>
            <a:endParaRPr lang="en-US" altLang="ko-KR" sz="1400" b="1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br>
              <a:rPr lang="en-US" altLang="ko-KR" sz="1200" dirty="0">
                <a:latin typeface="+mn-ea"/>
                <a:ea typeface="+mn-ea"/>
              </a:rPr>
            </a:b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785794"/>
          <a:ext cx="8143931" cy="5329548"/>
        </p:xfrm>
        <a:graphic>
          <a:graphicData uri="http://schemas.openxmlformats.org/drawingml/2006/table">
            <a:tbl>
              <a:tblPr/>
              <a:tblGrid>
                <a:gridCol w="49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0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객체지향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7869" marR="7869" marT="7869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개념과 특징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객체지향의 특징 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클래스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객체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클래스와 객체의 정의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용도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속성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기능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메서드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선언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호출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return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 적용 범위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매개변수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지역변수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맴버변수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static 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인스턴스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static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변수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메서드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인스턴스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변수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메서드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생성자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기본생성자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매개변수가 있는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생성자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생성자오버로딩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오버로딩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조건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장점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변수의 초기화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기본사항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명시적 초기화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초기화블럭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초기화 시기와 순서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0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객체지향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7869" marR="7869" marT="7869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상속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정의와 장점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클래스간의 관계 및 포함관계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단일상속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super, this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오버라이딩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조건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오버로딩과 비교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package, import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package, import, static import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modifier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static, final, abstract, …),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접근제어자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다형성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참조변수의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형변환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instanceof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매개변수의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다형성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객체형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배열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추상클래스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추상메서드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용도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인터페이스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장점및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용도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작성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상속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인터페이스의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다형성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내부클래스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특징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익명 클래스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250825" y="332656"/>
            <a:ext cx="8893175" cy="60245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***  </a:t>
            </a:r>
            <a:r>
              <a:rPr lang="ko-KR" altLang="en-US" b="1" dirty="0">
                <a:latin typeface="+mn-ea"/>
                <a:ea typeface="+mn-ea"/>
              </a:rPr>
              <a:t>자바의 종류</a:t>
            </a:r>
            <a:endParaRPr lang="en-US" altLang="ko-KR" b="1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=&gt;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  <a:t>Java SE (Java Standard Edition) : </a:t>
            </a:r>
            <a:r>
              <a:rPr lang="ko-KR" altLang="en-US" sz="1600" b="1" dirty="0" err="1">
                <a:solidFill>
                  <a:srgbClr val="0000FF"/>
                </a:solidFill>
                <a:latin typeface="+mn-ea"/>
                <a:ea typeface="+mn-ea"/>
              </a:rPr>
              <a:t>데스크탑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  <a:ea typeface="+mn-ea"/>
              </a:rPr>
              <a:t>기본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  <a:ea typeface="+mn-ea"/>
              </a:rPr>
              <a:t>애플리케이션 개발용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=&gt; Java EE (Java Enterprise Edition) : </a:t>
            </a:r>
            <a:r>
              <a:rPr lang="ko-KR" altLang="en-US" sz="1600" dirty="0">
                <a:latin typeface="+mn-ea"/>
                <a:ea typeface="+mn-ea"/>
              </a:rPr>
              <a:t>기업형 애플리케이션 개발용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=&gt; Java ME (Java Micro Edition) : </a:t>
            </a:r>
            <a:r>
              <a:rPr lang="ko-KR" altLang="en-US" sz="1600" dirty="0" err="1">
                <a:latin typeface="+mn-ea"/>
                <a:ea typeface="+mn-ea"/>
              </a:rPr>
              <a:t>모바일</a:t>
            </a:r>
            <a:r>
              <a:rPr lang="en-US" altLang="ko-KR" sz="1600" dirty="0">
                <a:latin typeface="+mn-ea"/>
                <a:ea typeface="+mn-ea"/>
              </a:rPr>
              <a:t>, PDA </a:t>
            </a:r>
            <a:r>
              <a:rPr lang="ko-KR" altLang="en-US" sz="1600" dirty="0">
                <a:latin typeface="+mn-ea"/>
                <a:ea typeface="+mn-ea"/>
              </a:rPr>
              <a:t>등 애플리케이션 개발용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b="1" dirty="0">
                <a:latin typeface="+mn-ea"/>
                <a:ea typeface="+mn-ea"/>
              </a:rPr>
              <a:t>*** </a:t>
            </a:r>
            <a:r>
              <a:rPr lang="ko-KR" altLang="en-US" b="1" dirty="0">
                <a:latin typeface="+mn-ea"/>
                <a:ea typeface="+mn-ea"/>
              </a:rPr>
              <a:t>자바 </a:t>
            </a:r>
            <a:r>
              <a:rPr lang="ko-KR" altLang="en-US" b="1" dirty="0">
                <a:latin typeface="+mn-ea"/>
              </a:rPr>
              <a:t>프로그래밍 </a:t>
            </a:r>
            <a:r>
              <a:rPr lang="ko-KR" altLang="en-US" b="1" dirty="0">
                <a:latin typeface="+mn-ea"/>
                <a:ea typeface="+mn-ea"/>
              </a:rPr>
              <a:t>영역과 개발 환경 </a:t>
            </a:r>
            <a:endParaRPr lang="en-US" altLang="ko-KR" b="1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=&gt; </a:t>
            </a:r>
            <a:r>
              <a:rPr lang="ko-KR" altLang="en-US" sz="1600" dirty="0">
                <a:latin typeface="+mn-ea"/>
                <a:ea typeface="+mn-ea"/>
              </a:rPr>
              <a:t>자바</a:t>
            </a:r>
            <a:r>
              <a:rPr lang="en-US" altLang="ko-KR" sz="1600" dirty="0">
                <a:latin typeface="+mn-ea"/>
                <a:ea typeface="+mn-ea"/>
              </a:rPr>
              <a:t>1 : </a:t>
            </a:r>
            <a:r>
              <a:rPr lang="ko-KR" altLang="en-US" sz="1600" dirty="0">
                <a:latin typeface="+mn-ea"/>
                <a:ea typeface="+mn-ea"/>
              </a:rPr>
              <a:t>기본문법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	- class</a:t>
            </a:r>
            <a:r>
              <a:rPr lang="ko-KR" altLang="en-US" sz="1600" dirty="0">
                <a:latin typeface="+mn-ea"/>
                <a:ea typeface="+mn-ea"/>
              </a:rPr>
              <a:t>작업 </a:t>
            </a:r>
            <a:r>
              <a:rPr lang="en-US" altLang="ko-KR" sz="1600" dirty="0">
                <a:latin typeface="+mn-ea"/>
                <a:ea typeface="+mn-ea"/>
              </a:rPr>
              <a:t>( </a:t>
            </a:r>
            <a:r>
              <a:rPr lang="ko-KR" altLang="en-US" sz="1600" dirty="0">
                <a:latin typeface="+mn-ea"/>
                <a:ea typeface="+mn-ea"/>
              </a:rPr>
              <a:t>상속</a:t>
            </a:r>
            <a:r>
              <a:rPr lang="en-US" altLang="ko-KR" sz="1600" dirty="0">
                <a:latin typeface="+mn-ea"/>
                <a:ea typeface="+mn-ea"/>
              </a:rPr>
              <a:t>, new</a:t>
            </a:r>
            <a:r>
              <a:rPr lang="ko-KR" altLang="en-US" sz="1600" dirty="0">
                <a:latin typeface="+mn-ea"/>
                <a:ea typeface="+mn-ea"/>
              </a:rPr>
              <a:t>연산자</a:t>
            </a:r>
            <a:r>
              <a:rPr lang="en-US" altLang="ko-KR" sz="1600" dirty="0">
                <a:latin typeface="+mn-ea"/>
                <a:ea typeface="+mn-ea"/>
              </a:rPr>
              <a:t>, static  )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en-US" altLang="ko-KR" sz="1600" b="1" dirty="0" err="1">
                <a:latin typeface="+mn-ea"/>
                <a:ea typeface="+mn-ea"/>
              </a:rPr>
              <a:t>jdk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이클립스</a:t>
            </a:r>
            <a:r>
              <a:rPr lang="ko-KR" altLang="en-US" sz="1600" b="1" dirty="0">
                <a:latin typeface="+mn-ea"/>
                <a:ea typeface="+mn-ea"/>
              </a:rPr>
              <a:t> 설치</a:t>
            </a:r>
          </a:p>
          <a:p>
            <a:r>
              <a:rPr lang="ko-KR" altLang="en-US" sz="1600" dirty="0">
                <a:latin typeface="+mn-ea"/>
                <a:ea typeface="+mn-ea"/>
              </a:rPr>
              <a:t>	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=&gt; </a:t>
            </a:r>
            <a:r>
              <a:rPr lang="ko-KR" altLang="en-US" sz="1600" dirty="0">
                <a:latin typeface="+mn-ea"/>
                <a:ea typeface="+mn-ea"/>
              </a:rPr>
              <a:t>자바</a:t>
            </a:r>
            <a:r>
              <a:rPr lang="en-US" altLang="ko-KR" sz="1600" dirty="0">
                <a:latin typeface="+mn-ea"/>
                <a:ea typeface="+mn-ea"/>
              </a:rPr>
              <a:t>2 : JSP (Java Server Page) , </a:t>
            </a:r>
            <a:r>
              <a:rPr lang="en-US" altLang="ko-KR" sz="1600" dirty="0" err="1">
                <a:latin typeface="+mn-ea"/>
                <a:ea typeface="+mn-ea"/>
              </a:rPr>
              <a:t>Servlet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	- </a:t>
            </a:r>
            <a:r>
              <a:rPr lang="ko-KR" altLang="en-US" sz="1600" dirty="0">
                <a:latin typeface="+mn-ea"/>
                <a:ea typeface="+mn-ea"/>
              </a:rPr>
              <a:t>서버프로그래밍 </a:t>
            </a:r>
            <a:r>
              <a:rPr lang="en-US" altLang="ko-KR" sz="1600" dirty="0">
                <a:latin typeface="+mn-ea"/>
                <a:ea typeface="+mn-ea"/>
              </a:rPr>
              <a:t>(DB</a:t>
            </a:r>
            <a:r>
              <a:rPr lang="ko-KR" altLang="en-US" sz="1600" dirty="0">
                <a:latin typeface="+mn-ea"/>
                <a:ea typeface="+mn-ea"/>
              </a:rPr>
              <a:t>작업 </a:t>
            </a:r>
            <a:r>
              <a:rPr lang="en-US" altLang="ko-KR" sz="1600" dirty="0">
                <a:latin typeface="+mn-ea"/>
                <a:ea typeface="+mn-ea"/>
              </a:rPr>
              <a:t>+ html</a:t>
            </a:r>
            <a:r>
              <a:rPr lang="ko-KR" altLang="en-US" sz="1600" dirty="0">
                <a:latin typeface="+mn-ea"/>
                <a:ea typeface="+mn-ea"/>
              </a:rPr>
              <a:t>태그 </a:t>
            </a:r>
            <a:r>
              <a:rPr lang="en-US" altLang="ko-KR" sz="1600" dirty="0">
                <a:latin typeface="+mn-ea"/>
                <a:ea typeface="+mn-ea"/>
              </a:rPr>
              <a:t>+ </a:t>
            </a:r>
            <a:r>
              <a:rPr lang="en-US" altLang="ko-KR" sz="1600" dirty="0" err="1">
                <a:latin typeface="+mn-ea"/>
                <a:ea typeface="+mn-ea"/>
              </a:rPr>
              <a:t>css</a:t>
            </a:r>
            <a:r>
              <a:rPr lang="ko-KR" altLang="en-US" sz="1600" dirty="0">
                <a:latin typeface="+mn-ea"/>
                <a:ea typeface="+mn-ea"/>
              </a:rPr>
              <a:t>스타일</a:t>
            </a:r>
            <a:r>
              <a:rPr lang="en-US" altLang="ko-KR" sz="1600" dirty="0">
                <a:latin typeface="+mn-ea"/>
                <a:ea typeface="+mn-ea"/>
              </a:rPr>
              <a:t>+ </a:t>
            </a:r>
            <a:r>
              <a:rPr lang="en-US" altLang="ko-KR" sz="1600" dirty="0" err="1">
                <a:latin typeface="+mn-ea"/>
                <a:ea typeface="+mn-ea"/>
              </a:rPr>
              <a:t>js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	- </a:t>
            </a:r>
            <a:r>
              <a:rPr lang="ko-KR" altLang="en-US" sz="1600" dirty="0">
                <a:latin typeface="+mn-ea"/>
                <a:ea typeface="+mn-ea"/>
              </a:rPr>
              <a:t>결과가 </a:t>
            </a:r>
            <a:r>
              <a:rPr lang="ko-KR" altLang="en-US" sz="1600" dirty="0" err="1">
                <a:latin typeface="+mn-ea"/>
                <a:ea typeface="+mn-ea"/>
              </a:rPr>
              <a:t>웹브라우저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, MVC(Model, View, Controller)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en-US" altLang="ko-KR" sz="1600" b="1" dirty="0" err="1">
                <a:latin typeface="+mn-ea"/>
                <a:ea typeface="+mn-ea"/>
              </a:rPr>
              <a:t>jdk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이클립스설치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톰캣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en-US" altLang="ko-KR" sz="1600" b="1" dirty="0" smtClean="0">
                <a:latin typeface="+mn-ea"/>
                <a:ea typeface="+mn-ea"/>
              </a:rPr>
              <a:t>Database=</a:t>
            </a:r>
            <a:r>
              <a:rPr lang="ko-KR" altLang="en-US" sz="1600" b="1" dirty="0" smtClean="0">
                <a:latin typeface="+mn-ea"/>
                <a:ea typeface="+mn-ea"/>
              </a:rPr>
              <a:t>오라클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buFont typeface="Symbol" pitchFamily="18" charset="2"/>
              <a:buChar char="Þ"/>
            </a:pP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=&gt; </a:t>
            </a:r>
            <a:r>
              <a:rPr lang="ko-KR" altLang="en-US" sz="1600" dirty="0">
                <a:latin typeface="+mn-ea"/>
                <a:ea typeface="+mn-ea"/>
              </a:rPr>
              <a:t>자바</a:t>
            </a:r>
            <a:r>
              <a:rPr lang="en-US" altLang="ko-KR" sz="1600" dirty="0">
                <a:latin typeface="+mn-ea"/>
                <a:ea typeface="+mn-ea"/>
              </a:rPr>
              <a:t>3 :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  <a:t>Spring Framework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err="1" smtClean="0">
                <a:solidFill>
                  <a:srgbClr val="C00000"/>
                </a:solidFill>
                <a:latin typeface="+mn-ea"/>
              </a:rPr>
              <a:t>Mybatis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ORM(</a:t>
            </a:r>
            <a:r>
              <a:rPr lang="en-US" altLang="ko-KR" sz="1600" dirty="0" err="1" smtClean="0">
                <a:solidFill>
                  <a:srgbClr val="C00000"/>
                </a:solidFill>
                <a:latin typeface="+mn-ea"/>
                <a:ea typeface="+mn-ea"/>
              </a:rPr>
              <a:t>Object_Relation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 Mapping, JPA)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en-US" altLang="ko-KR" sz="1600" b="1" dirty="0" err="1">
                <a:latin typeface="+mn-ea"/>
                <a:ea typeface="+mn-ea"/>
              </a:rPr>
              <a:t>jdk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이클립스</a:t>
            </a:r>
            <a:r>
              <a:rPr lang="ko-KR" altLang="en-US" sz="1600" b="1" dirty="0">
                <a:latin typeface="+mn-ea"/>
              </a:rPr>
              <a:t> 설치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톰캣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en-US" altLang="ko-KR" sz="1600" b="1" dirty="0" err="1">
                <a:latin typeface="+mn-ea"/>
                <a:ea typeface="+mn-ea"/>
              </a:rPr>
              <a:t>DataBase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  <a:r>
              <a:rPr lang="en-US" altLang="ko-KR" sz="1600" b="1" dirty="0">
                <a:latin typeface="+mn-ea"/>
              </a:rPr>
              <a:t>, Spring tool suite=STS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557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125412" y="332656"/>
            <a:ext cx="8893175" cy="6024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*** </a:t>
            </a:r>
            <a:r>
              <a:rPr lang="ko-KR" altLang="en-US" sz="1400" b="1" dirty="0">
                <a:latin typeface="+mn-ea"/>
                <a:ea typeface="+mn-ea"/>
              </a:rPr>
              <a:t>예외처리와 클래스 라이브러리</a:t>
            </a:r>
            <a:endParaRPr lang="en-US" altLang="ko-KR" sz="1400" b="1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br>
              <a:rPr lang="en-US" altLang="ko-KR" sz="1200" dirty="0">
                <a:latin typeface="+mn-ea"/>
                <a:ea typeface="+mn-ea"/>
              </a:rPr>
            </a:b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857232"/>
          <a:ext cx="8215370" cy="4857787"/>
        </p:xfrm>
        <a:graphic>
          <a:graphicData uri="http://schemas.openxmlformats.org/drawingml/2006/table">
            <a:tbl>
              <a:tblPr/>
              <a:tblGrid>
                <a:gridCol w="49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61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예외처리</a:t>
                      </a:r>
                    </a:p>
                  </a:txBody>
                  <a:tcPr marL="7869" marR="7869" marT="7869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계층구조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try ~ catch ~ finally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Message &amp; throwing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 정의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Exception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6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유용한클래스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869" marR="7869" marT="7869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Object, Scanner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String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관련 클래스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StringBuffer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StringBuilder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Random, Math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Calendar, Date,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포맷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java.time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패키지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0" y="0"/>
            <a:ext cx="8893175" cy="6024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*** </a:t>
            </a:r>
            <a:r>
              <a:rPr lang="ko-KR" altLang="en-US" sz="1400" b="1" dirty="0">
                <a:latin typeface="+mn-ea"/>
                <a:ea typeface="+mn-ea"/>
              </a:rPr>
              <a:t>활용 문법</a:t>
            </a:r>
            <a:endParaRPr lang="en-US" altLang="ko-KR" sz="1400" b="1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br>
              <a:rPr lang="en-US" altLang="ko-KR" sz="1200" dirty="0">
                <a:latin typeface="+mn-ea"/>
                <a:ea typeface="+mn-ea"/>
              </a:rPr>
            </a:b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70468"/>
              </p:ext>
            </p:extLst>
          </p:nvPr>
        </p:nvGraphicFramePr>
        <p:xfrm>
          <a:off x="500034" y="714356"/>
          <a:ext cx="8072494" cy="5500725"/>
        </p:xfrm>
        <a:graphic>
          <a:graphicData uri="http://schemas.openxmlformats.org/drawingml/2006/table">
            <a:tbl>
              <a:tblPr/>
              <a:tblGrid>
                <a:gridCol w="48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컬렉션</a:t>
                      </a:r>
                    </a:p>
                  </a:txBody>
                  <a:tcPr marL="7869" marR="7869" marT="7869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ArrayList, LinkedList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Stack, Queue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HashSet, TreeSet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HashMap, TreeMap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Properties, Collections 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지네릭스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869" marR="7869" marT="7869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Generics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enums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annotation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71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쓰레드</a:t>
                      </a:r>
                    </a:p>
                  </a:txBody>
                  <a:tcPr marL="7869" marR="7869" marT="7869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프로세스와 쓰레드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제어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start() , run()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싱글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멀티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동기화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synchronized, wait(0, notify(), Lock, Condition…..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113825" y="116632"/>
            <a:ext cx="8893175" cy="6024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*** IO , </a:t>
            </a:r>
            <a:r>
              <a:rPr lang="ko-KR" altLang="en-US" sz="1400" b="1" dirty="0">
                <a:latin typeface="+mn-ea"/>
                <a:ea typeface="+mn-ea"/>
              </a:rPr>
              <a:t>함수형</a:t>
            </a:r>
            <a:r>
              <a:rPr lang="en-US" altLang="ko-KR" sz="1400" b="1" dirty="0">
                <a:latin typeface="+mn-ea"/>
                <a:ea typeface="+mn-ea"/>
              </a:rPr>
              <a:t>, DB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br>
              <a:rPr lang="en-US" altLang="ko-KR" sz="1200" dirty="0">
                <a:latin typeface="+mn-ea"/>
                <a:ea typeface="+mn-ea"/>
              </a:rPr>
            </a:b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85613"/>
              </p:ext>
            </p:extLst>
          </p:nvPr>
        </p:nvGraphicFramePr>
        <p:xfrm>
          <a:off x="285720" y="476672"/>
          <a:ext cx="8643998" cy="5500726"/>
        </p:xfrm>
        <a:graphic>
          <a:graphicData uri="http://schemas.openxmlformats.org/drawingml/2006/table">
            <a:tbl>
              <a:tblPr/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90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입출력</a:t>
                      </a:r>
                    </a:p>
                  </a:txBody>
                  <a:tcPr marL="7869" marR="7869" marT="7869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바이트기반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stream, InputStream, OutputStream, FileInputStream, FileOutputStream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문자기반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Reader, Writer,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FileReader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FileWriter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StringReader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StringWriter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표준입출력과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File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System.out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File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직렬화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ObjectInputStream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ObjectOutputStream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90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함수형 인터페이스</a:t>
                      </a:r>
                    </a:p>
                  </a:txBody>
                  <a:tcPr marL="7869" marR="7869" marT="7869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람다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스트림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옵셔널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9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DB</a:t>
                      </a:r>
                    </a:p>
                  </a:txBody>
                  <a:tcPr marL="7869" marR="7869" marT="7869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RDBMS , Oracle, MySql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테이블 만들기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자료 입력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2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Connection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2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CRUD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2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869" marR="7869" marT="7869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8160D3-5BDD-4B61-A155-8A736B556223}"/>
              </a:ext>
            </a:extLst>
          </p:cNvPr>
          <p:cNvSpPr txBox="1"/>
          <p:nvPr/>
        </p:nvSpPr>
        <p:spPr>
          <a:xfrm>
            <a:off x="285720" y="6141194"/>
            <a:ext cx="86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*** UI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  </a:t>
            </a:r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Awt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Swing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등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현재의 자바</a:t>
            </a:r>
          </a:p>
        </p:txBody>
      </p:sp>
      <p:pic>
        <p:nvPicPr>
          <p:cNvPr id="2051" name="Picture 6" descr="060822_maso_5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168" y="2276872"/>
            <a:ext cx="6553200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3"/>
          <p:cNvGrpSpPr>
            <a:grpSpLocks/>
          </p:cNvGrpSpPr>
          <p:nvPr/>
        </p:nvGrpSpPr>
        <p:grpSpPr bwMode="auto">
          <a:xfrm>
            <a:off x="250825" y="404813"/>
            <a:ext cx="8577263" cy="6264275"/>
            <a:chOff x="251520" y="404664"/>
            <a:chExt cx="8577262" cy="6264696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/>
            <a:srcRect l="22685" t="34019" r="13319" b="6322"/>
            <a:stretch>
              <a:fillRect/>
            </a:stretch>
          </p:blipFill>
          <p:spPr bwMode="auto">
            <a:xfrm>
              <a:off x="251520" y="811485"/>
              <a:ext cx="8577262" cy="5857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8" name="TextBox 2"/>
            <p:cNvSpPr txBox="1">
              <a:spLocks noChangeArrowheads="1"/>
            </p:cNvSpPr>
            <p:nvPr/>
          </p:nvSpPr>
          <p:spPr bwMode="auto">
            <a:xfrm>
              <a:off x="251520" y="404664"/>
              <a:ext cx="3024336" cy="8640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3200" dirty="0">
                  <a:latin typeface="+mn-ea"/>
                  <a:ea typeface="+mn-ea"/>
                </a:rPr>
                <a:t>자바의 탄생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122238" y="404813"/>
            <a:ext cx="8893175" cy="60245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***  </a:t>
            </a:r>
            <a:r>
              <a:rPr lang="ko-KR" altLang="en-US" b="1" dirty="0">
                <a:latin typeface="+mn-ea"/>
                <a:ea typeface="+mn-ea"/>
              </a:rPr>
              <a:t>자바의 종류</a:t>
            </a:r>
            <a:endParaRPr lang="en-US" altLang="ko-KR" b="1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=&gt;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  <a:t>Java SE (Java Standard Edition) : </a:t>
            </a:r>
            <a:r>
              <a:rPr lang="ko-KR" altLang="en-US" sz="1600" b="1" dirty="0" err="1">
                <a:solidFill>
                  <a:srgbClr val="0000FF"/>
                </a:solidFill>
                <a:latin typeface="+mn-ea"/>
                <a:ea typeface="+mn-ea"/>
              </a:rPr>
              <a:t>데스크탑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  <a:ea typeface="+mn-ea"/>
              </a:rPr>
              <a:t>기본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  <a:ea typeface="+mn-ea"/>
              </a:rPr>
              <a:t>애플리케이션 개발용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=&gt; Java EE (Java Enterprise Edition) : </a:t>
            </a:r>
            <a:r>
              <a:rPr lang="ko-KR" altLang="en-US" sz="1600" dirty="0">
                <a:latin typeface="+mn-ea"/>
                <a:ea typeface="+mn-ea"/>
              </a:rPr>
              <a:t>기업형 애플리케이션 개발용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=&gt; Java ME (Java Micro Edition) : </a:t>
            </a:r>
            <a:r>
              <a:rPr lang="ko-KR" altLang="en-US" sz="1600" dirty="0" err="1">
                <a:latin typeface="+mn-ea"/>
                <a:ea typeface="+mn-ea"/>
              </a:rPr>
              <a:t>모바일</a:t>
            </a:r>
            <a:r>
              <a:rPr lang="en-US" altLang="ko-KR" sz="1600" dirty="0">
                <a:latin typeface="+mn-ea"/>
                <a:ea typeface="+mn-ea"/>
              </a:rPr>
              <a:t>, PDA </a:t>
            </a:r>
            <a:r>
              <a:rPr lang="ko-KR" altLang="en-US" sz="1600" dirty="0">
                <a:latin typeface="+mn-ea"/>
                <a:ea typeface="+mn-ea"/>
              </a:rPr>
              <a:t>등 애플리케이션 개발용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b="1" dirty="0">
                <a:latin typeface="+mn-ea"/>
                <a:ea typeface="+mn-ea"/>
              </a:rPr>
              <a:t>*** </a:t>
            </a:r>
            <a:r>
              <a:rPr lang="ko-KR" altLang="en-US" b="1" dirty="0">
                <a:latin typeface="+mn-ea"/>
                <a:ea typeface="+mn-ea"/>
              </a:rPr>
              <a:t>자바 </a:t>
            </a:r>
            <a:r>
              <a:rPr lang="ko-KR" altLang="en-US" b="1" dirty="0">
                <a:latin typeface="+mn-ea"/>
              </a:rPr>
              <a:t>프로그래밍 </a:t>
            </a:r>
            <a:r>
              <a:rPr lang="ko-KR" altLang="en-US" b="1" dirty="0">
                <a:latin typeface="+mn-ea"/>
                <a:ea typeface="+mn-ea"/>
              </a:rPr>
              <a:t>영역과 개발 환경 </a:t>
            </a:r>
            <a:endParaRPr lang="en-US" altLang="ko-KR" b="1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=&gt; </a:t>
            </a:r>
            <a:r>
              <a:rPr lang="ko-KR" altLang="en-US" sz="1600" dirty="0">
                <a:latin typeface="+mn-ea"/>
                <a:ea typeface="+mn-ea"/>
              </a:rPr>
              <a:t>자바</a:t>
            </a:r>
            <a:r>
              <a:rPr lang="en-US" altLang="ko-KR" sz="1600" dirty="0">
                <a:latin typeface="+mn-ea"/>
                <a:ea typeface="+mn-ea"/>
              </a:rPr>
              <a:t>1 : </a:t>
            </a:r>
            <a:r>
              <a:rPr lang="ko-KR" altLang="en-US" sz="1600" dirty="0">
                <a:latin typeface="+mn-ea"/>
                <a:ea typeface="+mn-ea"/>
              </a:rPr>
              <a:t>기본문법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	- class</a:t>
            </a:r>
            <a:r>
              <a:rPr lang="ko-KR" altLang="en-US" sz="1600" dirty="0">
                <a:latin typeface="+mn-ea"/>
                <a:ea typeface="+mn-ea"/>
              </a:rPr>
              <a:t>작업 </a:t>
            </a:r>
            <a:r>
              <a:rPr lang="en-US" altLang="ko-KR" sz="1600" dirty="0">
                <a:latin typeface="+mn-ea"/>
                <a:ea typeface="+mn-ea"/>
              </a:rPr>
              <a:t>( </a:t>
            </a:r>
            <a:r>
              <a:rPr lang="ko-KR" altLang="en-US" sz="1600" dirty="0">
                <a:latin typeface="+mn-ea"/>
                <a:ea typeface="+mn-ea"/>
              </a:rPr>
              <a:t>상속</a:t>
            </a:r>
            <a:r>
              <a:rPr lang="en-US" altLang="ko-KR" sz="1600" dirty="0">
                <a:latin typeface="+mn-ea"/>
                <a:ea typeface="+mn-ea"/>
              </a:rPr>
              <a:t>, new</a:t>
            </a:r>
            <a:r>
              <a:rPr lang="ko-KR" altLang="en-US" sz="1600" dirty="0">
                <a:latin typeface="+mn-ea"/>
                <a:ea typeface="+mn-ea"/>
              </a:rPr>
              <a:t>연산자</a:t>
            </a:r>
            <a:r>
              <a:rPr lang="en-US" altLang="ko-KR" sz="1600" dirty="0">
                <a:latin typeface="+mn-ea"/>
                <a:ea typeface="+mn-ea"/>
              </a:rPr>
              <a:t>, static  )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en-US" altLang="ko-KR" sz="1600" b="1" dirty="0" err="1">
                <a:latin typeface="+mn-ea"/>
                <a:ea typeface="+mn-ea"/>
              </a:rPr>
              <a:t>jdk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이클립스</a:t>
            </a:r>
            <a:r>
              <a:rPr lang="ko-KR" altLang="en-US" sz="1600" b="1" dirty="0">
                <a:latin typeface="+mn-ea"/>
                <a:ea typeface="+mn-ea"/>
              </a:rPr>
              <a:t> 설치</a:t>
            </a:r>
          </a:p>
          <a:p>
            <a:r>
              <a:rPr lang="ko-KR" altLang="en-US" sz="1600" dirty="0">
                <a:latin typeface="+mn-ea"/>
                <a:ea typeface="+mn-ea"/>
              </a:rPr>
              <a:t>	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=&gt; </a:t>
            </a:r>
            <a:r>
              <a:rPr lang="ko-KR" altLang="en-US" sz="1600" dirty="0">
                <a:latin typeface="+mn-ea"/>
                <a:ea typeface="+mn-ea"/>
              </a:rPr>
              <a:t>자바</a:t>
            </a:r>
            <a:r>
              <a:rPr lang="en-US" altLang="ko-KR" sz="1600" dirty="0">
                <a:latin typeface="+mn-ea"/>
                <a:ea typeface="+mn-ea"/>
              </a:rPr>
              <a:t>2 : JSP (Java Server Page) , </a:t>
            </a:r>
            <a:r>
              <a:rPr lang="en-US" altLang="ko-KR" sz="1600" dirty="0" err="1">
                <a:latin typeface="+mn-ea"/>
                <a:ea typeface="+mn-ea"/>
              </a:rPr>
              <a:t>Servlet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	- </a:t>
            </a:r>
            <a:r>
              <a:rPr lang="ko-KR" altLang="en-US" sz="1600" dirty="0">
                <a:latin typeface="+mn-ea"/>
                <a:ea typeface="+mn-ea"/>
              </a:rPr>
              <a:t>서버프로그래밍 </a:t>
            </a:r>
            <a:r>
              <a:rPr lang="en-US" altLang="ko-KR" sz="1600" dirty="0">
                <a:latin typeface="+mn-ea"/>
                <a:ea typeface="+mn-ea"/>
              </a:rPr>
              <a:t>(DB</a:t>
            </a:r>
            <a:r>
              <a:rPr lang="ko-KR" altLang="en-US" sz="1600" dirty="0">
                <a:latin typeface="+mn-ea"/>
                <a:ea typeface="+mn-ea"/>
              </a:rPr>
              <a:t>작업 </a:t>
            </a:r>
            <a:r>
              <a:rPr lang="en-US" altLang="ko-KR" sz="1600" dirty="0">
                <a:latin typeface="+mn-ea"/>
                <a:ea typeface="+mn-ea"/>
              </a:rPr>
              <a:t>+ html</a:t>
            </a:r>
            <a:r>
              <a:rPr lang="ko-KR" altLang="en-US" sz="1600" dirty="0">
                <a:latin typeface="+mn-ea"/>
                <a:ea typeface="+mn-ea"/>
              </a:rPr>
              <a:t>태그 </a:t>
            </a:r>
            <a:r>
              <a:rPr lang="en-US" altLang="ko-KR" sz="1600" dirty="0">
                <a:latin typeface="+mn-ea"/>
                <a:ea typeface="+mn-ea"/>
              </a:rPr>
              <a:t>+ </a:t>
            </a:r>
            <a:r>
              <a:rPr lang="en-US" altLang="ko-KR" sz="1600" dirty="0" err="1">
                <a:latin typeface="+mn-ea"/>
                <a:ea typeface="+mn-ea"/>
              </a:rPr>
              <a:t>css</a:t>
            </a:r>
            <a:r>
              <a:rPr lang="ko-KR" altLang="en-US" sz="1600" dirty="0">
                <a:latin typeface="+mn-ea"/>
                <a:ea typeface="+mn-ea"/>
              </a:rPr>
              <a:t>스타일</a:t>
            </a:r>
            <a:r>
              <a:rPr lang="en-US" altLang="ko-KR" sz="1600" dirty="0">
                <a:latin typeface="+mn-ea"/>
                <a:ea typeface="+mn-ea"/>
              </a:rPr>
              <a:t>+ </a:t>
            </a:r>
            <a:r>
              <a:rPr lang="en-US" altLang="ko-KR" sz="1600" dirty="0" err="1">
                <a:latin typeface="+mn-ea"/>
                <a:ea typeface="+mn-ea"/>
              </a:rPr>
              <a:t>js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	- </a:t>
            </a:r>
            <a:r>
              <a:rPr lang="ko-KR" altLang="en-US" sz="1600" dirty="0">
                <a:latin typeface="+mn-ea"/>
                <a:ea typeface="+mn-ea"/>
              </a:rPr>
              <a:t>결과가 </a:t>
            </a:r>
            <a:r>
              <a:rPr lang="ko-KR" altLang="en-US" sz="1600" dirty="0" err="1">
                <a:latin typeface="+mn-ea"/>
                <a:ea typeface="+mn-ea"/>
              </a:rPr>
              <a:t>웹브라우저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, MVC(Model, View, Controller)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en-US" altLang="ko-KR" sz="1600" b="1" dirty="0" err="1">
                <a:latin typeface="+mn-ea"/>
                <a:ea typeface="+mn-ea"/>
              </a:rPr>
              <a:t>jdk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이클립스설치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톰캣</a:t>
            </a:r>
            <a:r>
              <a:rPr lang="en-US" altLang="ko-KR" sz="1600" b="1" dirty="0">
                <a:latin typeface="+mn-ea"/>
                <a:ea typeface="+mn-ea"/>
              </a:rPr>
              <a:t>, Database=</a:t>
            </a:r>
            <a:r>
              <a:rPr lang="ko-KR" altLang="en-US" sz="1600" b="1" dirty="0" err="1">
                <a:latin typeface="+mn-ea"/>
                <a:ea typeface="+mn-ea"/>
              </a:rPr>
              <a:t>오라클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buFont typeface="Symbol" pitchFamily="18" charset="2"/>
              <a:buChar char="Þ"/>
            </a:pP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=&gt; </a:t>
            </a:r>
            <a:r>
              <a:rPr lang="ko-KR" altLang="en-US" sz="1600" dirty="0">
                <a:latin typeface="+mn-ea"/>
                <a:ea typeface="+mn-ea"/>
              </a:rPr>
              <a:t>자바</a:t>
            </a:r>
            <a:r>
              <a:rPr lang="en-US" altLang="ko-KR" sz="1600" dirty="0">
                <a:latin typeface="+mn-ea"/>
                <a:ea typeface="+mn-ea"/>
              </a:rPr>
              <a:t>3 : Spring Framework, ORM(</a:t>
            </a:r>
            <a:r>
              <a:rPr lang="en-US" altLang="ko-KR" sz="1600" dirty="0" err="1">
                <a:latin typeface="+mn-ea"/>
                <a:ea typeface="+mn-ea"/>
              </a:rPr>
              <a:t>Object_Relation</a:t>
            </a:r>
            <a:r>
              <a:rPr lang="en-US" altLang="ko-KR" sz="1600" dirty="0">
                <a:latin typeface="+mn-ea"/>
                <a:ea typeface="+mn-ea"/>
              </a:rPr>
              <a:t> Mapping)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en-US" altLang="ko-KR" sz="1600" b="1" dirty="0" err="1">
                <a:latin typeface="+mn-ea"/>
                <a:ea typeface="+mn-ea"/>
              </a:rPr>
              <a:t>jdk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이클립스</a:t>
            </a:r>
            <a:r>
              <a:rPr lang="ko-KR" altLang="en-US" sz="1600" b="1" dirty="0">
                <a:latin typeface="+mn-ea"/>
              </a:rPr>
              <a:t> 설치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톰캣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en-US" altLang="ko-KR" sz="1600" b="1" dirty="0" err="1">
                <a:latin typeface="+mn-ea"/>
                <a:ea typeface="+mn-ea"/>
              </a:rPr>
              <a:t>DataBase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  <a:r>
              <a:rPr lang="en-US" altLang="ko-KR" sz="1600" b="1" dirty="0">
                <a:latin typeface="+mn-ea"/>
              </a:rPr>
              <a:t>, Spring tool suite=STS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56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5494" t="30762" r="30888" b="20898"/>
          <a:stretch>
            <a:fillRect/>
          </a:stretch>
        </p:blipFill>
        <p:spPr bwMode="auto">
          <a:xfrm>
            <a:off x="900113" y="1341438"/>
            <a:ext cx="75596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468313" y="468313"/>
            <a:ext cx="47513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200" dirty="0">
                <a:latin typeface="+mn-ea"/>
                <a:ea typeface="+mn-ea"/>
              </a:rPr>
              <a:t>자바 특징 및 장점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5981" t="30768" r="27220" b="18945"/>
          <a:stretch>
            <a:fillRect/>
          </a:stretch>
        </p:blipFill>
        <p:spPr bwMode="auto">
          <a:xfrm>
            <a:off x="827088" y="1052513"/>
            <a:ext cx="7777162" cy="516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3"/>
          <p:cNvGrpSpPr>
            <a:grpSpLocks/>
          </p:cNvGrpSpPr>
          <p:nvPr/>
        </p:nvGrpSpPr>
        <p:grpSpPr bwMode="auto">
          <a:xfrm>
            <a:off x="395288" y="765175"/>
            <a:ext cx="8439150" cy="5184775"/>
            <a:chOff x="395536" y="764704"/>
            <a:chExt cx="8438331" cy="5184576"/>
          </a:xfrm>
        </p:grpSpPr>
        <p:pic>
          <p:nvPicPr>
            <p:cNvPr id="5123" name="Picture 2"/>
            <p:cNvPicPr>
              <a:picLocks noChangeAspect="1" noChangeArrowheads="1"/>
            </p:cNvPicPr>
            <p:nvPr/>
          </p:nvPicPr>
          <p:blipFill>
            <a:blip r:embed="rId2"/>
            <a:srcRect l="18445" t="34489" r="16354" b="18945"/>
            <a:stretch>
              <a:fillRect/>
            </a:stretch>
          </p:blipFill>
          <p:spPr bwMode="auto">
            <a:xfrm>
              <a:off x="395536" y="1429320"/>
              <a:ext cx="8438331" cy="4519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4" name="TextBox 2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4320281" cy="461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운영체제에 독립적인 자바는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H:\한빛\강의교안제작\[보안주의]출판원고PDF\자바기초_그림&amp;표\ch01_img\ch01-02_cut.jpg"/>
          <p:cNvPicPr>
            <a:picLocks noChangeAspect="1" noChangeArrowheads="1"/>
          </p:cNvPicPr>
          <p:nvPr/>
        </p:nvPicPr>
        <p:blipFill rotWithShape="1">
          <a:blip r:embed="rId2"/>
          <a:srcRect b="11384"/>
          <a:stretch/>
        </p:blipFill>
        <p:spPr bwMode="auto">
          <a:xfrm>
            <a:off x="912426" y="2821758"/>
            <a:ext cx="7372350" cy="305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548680"/>
            <a:ext cx="8229600" cy="504056"/>
          </a:xfrm>
        </p:spPr>
        <p:txBody>
          <a:bodyPr/>
          <a:lstStyle/>
          <a:p>
            <a:pPr marL="95250" lvl="1" indent="-95250" algn="ctr" eaLnBrk="1" hangingPunct="1">
              <a:buNone/>
            </a:pPr>
            <a:r>
              <a:rPr lang="ko-KR" altLang="en-US" sz="2400" dirty="0"/>
              <a:t>자바 </a:t>
            </a:r>
            <a:r>
              <a:rPr lang="ko-KR" altLang="en-US" sz="2400" dirty="0" err="1"/>
              <a:t>가상머신</a:t>
            </a:r>
            <a:r>
              <a:rPr lang="en-US" altLang="ko-KR" sz="2400" dirty="0"/>
              <a:t>(JVM Java Virtual Machine) </a:t>
            </a:r>
            <a:r>
              <a:rPr lang="ko-KR" altLang="en-US" sz="2400" dirty="0"/>
              <a:t>개념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59632" y="1414402"/>
            <a:ext cx="67687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lvl="1" indent="-265113" eaLnBrk="1" hangingPunct="1">
              <a:buFont typeface="Arial" panose="020B0604020202020204" pitchFamily="34" charset="0"/>
              <a:buChar char="•"/>
            </a:pPr>
            <a:r>
              <a:rPr kumimoji="0" lang="ko-KR" altLang="en-US" sz="2000" b="1" dirty="0" smtClean="0">
                <a:solidFill>
                  <a:srgbClr val="C00000"/>
                </a:solidFill>
              </a:rPr>
              <a:t>운영 체제에 종속적인 프로그램</a:t>
            </a:r>
            <a:r>
              <a:rPr kumimoji="0"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0"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0"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=&gt; </a:t>
            </a:r>
            <a:r>
              <a:rPr kumimoji="0"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특정 플랫폼에 종속된 코드를 생성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1104</Words>
  <Application>Microsoft Office PowerPoint</Application>
  <PresentationFormat>화면 슬라이드 쇼(4:3)</PresentationFormat>
  <Paragraphs>306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HY강M</vt:lpstr>
      <vt:lpstr>HY엽서M</vt:lpstr>
      <vt:lpstr>MS Mincho</vt:lpstr>
      <vt:lpstr>굴림</vt:lpstr>
      <vt:lpstr>맑은 고딕</vt:lpstr>
      <vt:lpstr>Arial</vt:lpstr>
      <vt:lpstr>Comic Sans MS</vt:lpstr>
      <vt:lpstr>Symbol</vt:lpstr>
      <vt:lpstr>Tahoma</vt:lpstr>
      <vt:lpstr>Verdana</vt:lpstr>
      <vt:lpstr>Wingdings</vt:lpstr>
      <vt:lpstr>Office 테마</vt:lpstr>
      <vt:lpstr>Java 프로그래밍 과정</vt:lpstr>
      <vt:lpstr>PowerPoint 프레젠테이션</vt:lpstr>
      <vt:lpstr>현재의 자바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 플랫폼과 가상머신</vt:lpstr>
      <vt:lpstr>** 자바 가상머신(JVM)의 장.단점</vt:lpstr>
      <vt:lpstr>JDK와 JRE</vt:lpstr>
      <vt:lpstr>디렉토리 구조</vt:lpstr>
      <vt:lpstr>자바 프로그램 개발 단계</vt:lpstr>
      <vt:lpstr>자바 프로그램 개발 단계</vt:lpstr>
      <vt:lpstr>프로그램 동작순서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umh</dc:creator>
  <cp:lastModifiedBy>user</cp:lastModifiedBy>
  <cp:revision>66</cp:revision>
  <dcterms:created xsi:type="dcterms:W3CDTF">2015-07-08T23:42:23Z</dcterms:created>
  <dcterms:modified xsi:type="dcterms:W3CDTF">2023-08-25T06:09:10Z</dcterms:modified>
</cp:coreProperties>
</file>