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1"/>
  </p:notesMasterIdLst>
  <p:sldIdLst>
    <p:sldId id="304" r:id="rId3"/>
    <p:sldId id="303" r:id="rId4"/>
    <p:sldId id="299" r:id="rId5"/>
    <p:sldId id="301" r:id="rId6"/>
    <p:sldId id="302" r:id="rId7"/>
    <p:sldId id="264" r:id="rId8"/>
    <p:sldId id="269" r:id="rId9"/>
    <p:sldId id="265" r:id="rId10"/>
    <p:sldId id="300" r:id="rId11"/>
    <p:sldId id="279" r:id="rId12"/>
    <p:sldId id="266" r:id="rId13"/>
    <p:sldId id="267" r:id="rId14"/>
    <p:sldId id="280" r:id="rId15"/>
    <p:sldId id="273" r:id="rId16"/>
    <p:sldId id="281" r:id="rId17"/>
    <p:sldId id="296" r:id="rId18"/>
    <p:sldId id="276" r:id="rId19"/>
    <p:sldId id="282" r:id="rId20"/>
    <p:sldId id="297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72" r:id="rId29"/>
    <p:sldId id="288" r:id="rId30"/>
    <p:sldId id="271" r:id="rId31"/>
    <p:sldId id="283" r:id="rId32"/>
    <p:sldId id="277" r:id="rId33"/>
    <p:sldId id="284" r:id="rId34"/>
    <p:sldId id="285" r:id="rId35"/>
    <p:sldId id="287" r:id="rId36"/>
    <p:sldId id="278" r:id="rId37"/>
    <p:sldId id="286" r:id="rId38"/>
    <p:sldId id="268" r:id="rId39"/>
    <p:sldId id="298" r:id="rId40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00FF"/>
    <a:srgbClr val="008000"/>
    <a:srgbClr val="663300"/>
    <a:srgbClr val="808000"/>
    <a:srgbClr val="00CC00"/>
    <a:srgbClr val="00CC99"/>
    <a:srgbClr val="00CC66"/>
    <a:srgbClr val="5A3C62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144" autoAdjust="0"/>
    <p:restoredTop sz="94660"/>
  </p:normalViewPr>
  <p:slideViewPr>
    <p:cSldViewPr>
      <p:cViewPr varScale="1">
        <p:scale>
          <a:sx n="102" d="100"/>
          <a:sy n="102" d="100"/>
        </p:scale>
        <p:origin x="70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F785D20-0181-4494-A0BA-375710ACDE07}" type="datetimeFigureOut">
              <a:rPr lang="ko-KR" altLang="en-US"/>
              <a:pPr>
                <a:defRPr/>
              </a:pPr>
              <a:t>2023-10-27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 smtClean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D7143292-FAD7-4F46-84FC-6E2A4FE0C7A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6726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886AC37-DD1C-4CC6-A34B-400643CCDFC1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5655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31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7E35E10-5771-4F4C-904D-D2D6E6BC322C}" type="slidenum">
              <a:rPr lang="ko-KR" altLang="en-US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346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31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7E35E10-5771-4F4C-904D-D2D6E6BC322C}" type="slidenum">
              <a:rPr lang="ko-KR" altLang="en-US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210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B2781A-29CE-477B-8608-D6CFF2AC37D8}" type="datetimeFigureOut">
              <a:rPr lang="ko-KR" altLang="en-US"/>
              <a:pPr>
                <a:defRPr/>
              </a:pPr>
              <a:t>2023-10-27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B16DA2-1E41-4395-A769-17109A4F455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EB8EC6-2A99-4EE0-86F4-89137A51611D}" type="datetimeFigureOut">
              <a:rPr lang="ko-KR" altLang="en-US"/>
              <a:pPr>
                <a:defRPr/>
              </a:pPr>
              <a:t>2023-10-27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B0F0B2-8D09-4BA7-BC95-018A43246FE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9A16A0-EECF-406B-B377-CDA87952895C}" type="datetimeFigureOut">
              <a:rPr lang="ko-KR" altLang="en-US"/>
              <a:pPr>
                <a:defRPr/>
              </a:pPr>
              <a:t>2023-10-27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FD03F7-6B75-44C8-8209-78DC59D1ED8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D88E98-CFA0-4DEF-AEEC-8FEC1796E173}" type="datetimeFigureOut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2023-10-27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AFC3E53-BC54-4420-B9E8-7D5DCFE65F5A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6899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4D6491-B5E5-4761-B36D-09A661239DCF}" type="datetimeFigureOut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2023-10-27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683A0F-9209-4658-AD79-CDBABB91F8D4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65159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EA1D38-2E47-4308-AF2E-532441044287}" type="datetimeFigureOut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2023-10-27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0022180-A64C-4894-A153-76AE8A6BD844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81046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050230-9DF9-40CA-953C-99AA36EF893B}" type="datetimeFigureOut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2023-10-27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4F0335D-AF4A-401E-8915-20A4402F529D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94563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DF0677-C856-48F6-8F6F-FB12FEFAFC77}" type="datetimeFigureOut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2023-10-27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8A89ABD-974D-45ED-820D-ADD9A5D6AB7A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15219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587668-53ED-4EE8-8135-B940DB4CEAF4}" type="datetimeFigureOut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2023-10-27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867AE8-78A5-49E4-831E-7E0E04C96734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75421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4196B9-8857-469B-9CFA-3886D5ECD1F3}" type="datetimeFigureOut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2023-10-27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864814-FEB0-4A34-A708-9EB1FC979B01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59268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46FCF4-EC3D-42C1-BAE9-5E76A901D771}" type="datetimeFigureOut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2023-10-27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210DA07-3CCB-4C20-AE58-E843111A7CC0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2177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27CFF6-4F3A-402A-8E1A-C949EA5CFF5E}" type="datetimeFigureOut">
              <a:rPr lang="ko-KR" altLang="en-US"/>
              <a:pPr>
                <a:defRPr/>
              </a:pPr>
              <a:t>2023-10-27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C51348-8C82-4ED0-9CED-9220112A613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550D4B-88ED-4D6A-BDA1-9178FF4FB6AF}" type="datetimeFigureOut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2023-10-27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79B93F7-CF72-4907-AD28-4DCD49824A96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41574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56F7A4-7219-4F38-AB89-79A8C39FAA49}" type="datetimeFigureOut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2023-10-27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E0E5F67-E6E1-4513-AB3E-E7418D9DDAD0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57949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0F41C3-C69F-4509-9F98-8431A8DF10B9}" type="datetimeFigureOut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2023-10-27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19A7A49-A05E-4BB1-949D-6BD899808366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4177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E08956-5180-4E3F-87FC-563ECC6423BB}" type="datetimeFigureOut">
              <a:rPr lang="ko-KR" altLang="en-US"/>
              <a:pPr>
                <a:defRPr/>
              </a:pPr>
              <a:t>2023-10-27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1D32A3-966D-4E41-AFD2-755D2E5C32E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91B90-6F75-4B94-AEC5-43A25CB4C591}" type="datetimeFigureOut">
              <a:rPr lang="ko-KR" altLang="en-US"/>
              <a:pPr>
                <a:defRPr/>
              </a:pPr>
              <a:t>2023-10-27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05237-CB1C-4645-A816-ED63A6D1426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C3EA72-0A95-49F9-97E5-F28EAF22D7B0}" type="datetimeFigureOut">
              <a:rPr lang="ko-KR" altLang="en-US"/>
              <a:pPr>
                <a:defRPr/>
              </a:pPr>
              <a:t>2023-10-27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14648A-DE51-4AC3-827B-D9FDDC6482C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5D6284-3800-424E-9CFE-B9C142D416B6}" type="datetimeFigureOut">
              <a:rPr lang="ko-KR" altLang="en-US"/>
              <a:pPr>
                <a:defRPr/>
              </a:pPr>
              <a:t>2023-10-27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4C392D-6FC0-4FE5-821B-229E6F825EA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BF26B6-F6C7-48FC-8FD2-1E92BC849976}" type="datetimeFigureOut">
              <a:rPr lang="ko-KR" altLang="en-US"/>
              <a:pPr>
                <a:defRPr/>
              </a:pPr>
              <a:t>2023-10-27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95E12F-0FE0-41AD-B28A-D8C0B61837B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14F5B4-885C-4896-A329-11A42E956B44}" type="datetimeFigureOut">
              <a:rPr lang="ko-KR" altLang="en-US"/>
              <a:pPr>
                <a:defRPr/>
              </a:pPr>
              <a:t>2023-10-27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79BB2B-C307-4263-93E3-47D9553E958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A0894-329B-4436-8985-C78A809C49B2}" type="datetimeFigureOut">
              <a:rPr lang="ko-KR" altLang="en-US"/>
              <a:pPr>
                <a:defRPr/>
              </a:pPr>
              <a:t>2023-10-27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550A2-E5E4-44BA-AC63-3C7FCB15BC6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7CC42D8-3AAC-4505-B083-7DED04C86AF9}" type="datetimeFigureOut">
              <a:rPr lang="ko-KR" altLang="en-US"/>
              <a:pPr>
                <a:defRPr/>
              </a:pPr>
              <a:t>2023-10-27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 smtClean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7631FB45-CDE3-4E96-9224-73E0FF51EA3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8AADF6-DF5B-40A9-8FC1-9B8090060522}" type="datetimeFigureOut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2023-10-27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EC4536-8E05-453E-ACCE-AFA9C660A793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551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ybatis.org/mybatis-3/ko/sqlmap-xml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2ham-s.tistory.com/273" TargetMode="External"/><Relationship Id="rId2" Type="http://schemas.openxmlformats.org/officeDocument/2006/relationships/hyperlink" Target="https://mybatis.org/mybatis-3/ko/dynamic-sql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haenny.tistory.com/21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haenny.tistory.com/21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haenny.tistory.com/21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offbyone.tistory.com/253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aver.com/yazzya/221454487975" TargetMode="External"/><Relationship Id="rId2" Type="http://schemas.openxmlformats.org/officeDocument/2006/relationships/hyperlink" Target="https://offbyone.tistory.com/253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179512" y="404664"/>
            <a:ext cx="8643998" cy="5976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lvl="2" algn="l"/>
            <a:endParaRPr kumimoji="0" lang="en-US" altLang="ko-KR" sz="2000" b="1" dirty="0" smtClean="0">
              <a:latin typeface="+mn-ea"/>
              <a:ea typeface="+mn-ea"/>
            </a:endParaRPr>
          </a:p>
          <a:p>
            <a:pPr lvl="2" algn="l"/>
            <a:endParaRPr kumimoji="0" lang="en-US" altLang="ko-KR" sz="2000" b="1" dirty="0">
              <a:latin typeface="+mn-ea"/>
              <a:ea typeface="+mn-ea"/>
            </a:endParaRPr>
          </a:p>
          <a:p>
            <a:pPr lvl="2" algn="l"/>
            <a:r>
              <a:rPr kumimoji="0" lang="en-US" altLang="ko-KR" sz="2000" b="1" dirty="0" smtClean="0">
                <a:latin typeface="+mn-ea"/>
                <a:ea typeface="+mn-ea"/>
              </a:rPr>
              <a:t>*** </a:t>
            </a:r>
            <a:r>
              <a:rPr kumimoji="0" lang="ko-KR" altLang="en-US" sz="2000" b="1" dirty="0" smtClean="0">
                <a:latin typeface="+mn-ea"/>
                <a:ea typeface="+mn-ea"/>
              </a:rPr>
              <a:t>응답상태코드 </a:t>
            </a:r>
            <a:r>
              <a:rPr kumimoji="0" lang="en-US" altLang="ko-KR" sz="2000" b="1" dirty="0" smtClean="0">
                <a:latin typeface="+mn-ea"/>
                <a:ea typeface="+mn-ea"/>
              </a:rPr>
              <a:t>***</a:t>
            </a:r>
          </a:p>
          <a:p>
            <a:pPr algn="l"/>
            <a:endParaRPr kumimoji="0" lang="en-US" altLang="ko-KR" sz="1600" b="1" dirty="0">
              <a:latin typeface="+mn-ea"/>
              <a:ea typeface="+mn-ea"/>
            </a:endParaRPr>
          </a:p>
          <a:p>
            <a:pPr algn="l"/>
            <a:endParaRPr kumimoji="0" lang="en-US" altLang="ko-KR" sz="1600" b="1" dirty="0" smtClean="0">
              <a:latin typeface="+mn-ea"/>
              <a:ea typeface="+mn-ea"/>
            </a:endParaRPr>
          </a:p>
          <a:p>
            <a:pPr algn="l"/>
            <a:endParaRPr kumimoji="0" lang="en-US" altLang="ko-KR" sz="1600" b="1" dirty="0">
              <a:latin typeface="+mn-ea"/>
              <a:ea typeface="+mn-ea"/>
            </a:endParaRPr>
          </a:p>
          <a:p>
            <a:pPr lvl="2" algn="l"/>
            <a:r>
              <a:rPr lang="en-US" altLang="ko-KR" sz="1600" dirty="0">
                <a:latin typeface="+mn-ea"/>
                <a:ea typeface="+mn-ea"/>
              </a:rPr>
              <a:t>=&gt; https://ko.wikipedia.org/wiki/HTTP_</a:t>
            </a:r>
            <a:r>
              <a:rPr lang="ko-KR" altLang="en-US" sz="1600" dirty="0" err="1" smtClean="0">
                <a:latin typeface="+mn-ea"/>
                <a:ea typeface="+mn-ea"/>
              </a:rPr>
              <a:t>상태코드</a:t>
            </a:r>
            <a:r>
              <a:rPr lang="en-US" altLang="ko-KR" sz="1600" dirty="0" smtClean="0">
                <a:latin typeface="+mn-ea"/>
                <a:ea typeface="+mn-ea"/>
              </a:rPr>
              <a:t/>
            </a:r>
            <a:br>
              <a:rPr lang="en-US" altLang="ko-KR" sz="1600" dirty="0" smtClean="0">
                <a:latin typeface="+mn-ea"/>
                <a:ea typeface="+mn-ea"/>
              </a:rPr>
            </a:br>
            <a:endParaRPr lang="ko-KR" altLang="en-US" sz="1600" dirty="0">
              <a:latin typeface="+mn-ea"/>
              <a:ea typeface="+mn-ea"/>
            </a:endParaRPr>
          </a:p>
          <a:p>
            <a:pPr lvl="2" algn="l"/>
            <a:r>
              <a:rPr lang="en-US" altLang="ko-KR" sz="1600" dirty="0" smtClean="0">
                <a:latin typeface="+mn-ea"/>
                <a:ea typeface="+mn-ea"/>
              </a:rPr>
              <a:t>1xx </a:t>
            </a:r>
            <a:r>
              <a:rPr lang="en-US" altLang="ko-KR" sz="1600" dirty="0">
                <a:latin typeface="+mn-ea"/>
                <a:ea typeface="+mn-ea"/>
              </a:rPr>
              <a:t>(</a:t>
            </a:r>
            <a:r>
              <a:rPr lang="ko-KR" altLang="en-US" sz="1600" dirty="0">
                <a:latin typeface="+mn-ea"/>
                <a:ea typeface="+mn-ea"/>
              </a:rPr>
              <a:t>정보</a:t>
            </a:r>
            <a:r>
              <a:rPr lang="en-US" altLang="ko-KR" sz="1600" dirty="0">
                <a:latin typeface="+mn-ea"/>
                <a:ea typeface="+mn-ea"/>
              </a:rPr>
              <a:t>): </a:t>
            </a:r>
            <a:r>
              <a:rPr lang="ko-KR" altLang="en-US" sz="1600" dirty="0">
                <a:latin typeface="+mn-ea"/>
                <a:ea typeface="+mn-ea"/>
              </a:rPr>
              <a:t>요청을 받았으며 프로세스를 계속한다</a:t>
            </a:r>
          </a:p>
          <a:p>
            <a:pPr lvl="2" algn="l"/>
            <a:r>
              <a:rPr lang="en-US" altLang="ko-KR" sz="1600" dirty="0" smtClean="0">
                <a:latin typeface="+mn-ea"/>
                <a:ea typeface="+mn-ea"/>
              </a:rPr>
              <a:t>2xx </a:t>
            </a:r>
            <a:r>
              <a:rPr lang="en-US" altLang="ko-KR" sz="1600" dirty="0">
                <a:latin typeface="+mn-ea"/>
                <a:ea typeface="+mn-ea"/>
              </a:rPr>
              <a:t>(</a:t>
            </a:r>
            <a:r>
              <a:rPr lang="ko-KR" altLang="en-US" sz="1600" dirty="0">
                <a:latin typeface="+mn-ea"/>
                <a:ea typeface="+mn-ea"/>
              </a:rPr>
              <a:t>성공</a:t>
            </a:r>
            <a:r>
              <a:rPr lang="en-US" altLang="ko-KR" sz="1600" dirty="0">
                <a:latin typeface="+mn-ea"/>
                <a:ea typeface="+mn-ea"/>
              </a:rPr>
              <a:t>): </a:t>
            </a:r>
            <a:r>
              <a:rPr lang="ko-KR" altLang="en-US" sz="1600" dirty="0">
                <a:latin typeface="+mn-ea"/>
                <a:ea typeface="+mn-ea"/>
              </a:rPr>
              <a:t>요청을 성공적으로 받았으며 인식했고 수용하였다</a:t>
            </a:r>
          </a:p>
          <a:p>
            <a:pPr lvl="2" algn="l"/>
            <a:r>
              <a:rPr lang="en-US" altLang="ko-KR" sz="1600" dirty="0" smtClean="0">
                <a:latin typeface="+mn-ea"/>
                <a:ea typeface="+mn-ea"/>
              </a:rPr>
              <a:t>3xx </a:t>
            </a:r>
            <a:r>
              <a:rPr lang="en-US" altLang="ko-KR" sz="1600" dirty="0">
                <a:latin typeface="+mn-ea"/>
                <a:ea typeface="+mn-ea"/>
              </a:rPr>
              <a:t>(</a:t>
            </a:r>
            <a:r>
              <a:rPr lang="ko-KR" altLang="en-US" sz="1600" dirty="0" err="1">
                <a:latin typeface="+mn-ea"/>
                <a:ea typeface="+mn-ea"/>
              </a:rPr>
              <a:t>리다이렉션</a:t>
            </a:r>
            <a:r>
              <a:rPr lang="en-US" altLang="ko-KR" sz="1600" dirty="0">
                <a:latin typeface="+mn-ea"/>
                <a:ea typeface="+mn-ea"/>
              </a:rPr>
              <a:t>): </a:t>
            </a:r>
            <a:r>
              <a:rPr lang="ko-KR" altLang="en-US" sz="1600" dirty="0">
                <a:latin typeface="+mn-ea"/>
                <a:ea typeface="+mn-ea"/>
              </a:rPr>
              <a:t>요청 완료를 위해 추가 작업 조치가 필요하다</a:t>
            </a:r>
          </a:p>
          <a:p>
            <a:pPr lvl="2" algn="l"/>
            <a:r>
              <a:rPr lang="en-US" altLang="ko-KR" sz="1600" dirty="0" smtClean="0">
                <a:latin typeface="+mn-ea"/>
                <a:ea typeface="+mn-ea"/>
              </a:rPr>
              <a:t>4xx </a:t>
            </a:r>
            <a:r>
              <a:rPr lang="en-US" altLang="ko-KR" sz="1600" dirty="0">
                <a:latin typeface="+mn-ea"/>
                <a:ea typeface="+mn-ea"/>
              </a:rPr>
              <a:t>(</a:t>
            </a:r>
            <a:r>
              <a:rPr lang="ko-KR" altLang="en-US" sz="1600" dirty="0">
                <a:latin typeface="+mn-ea"/>
                <a:ea typeface="+mn-ea"/>
              </a:rPr>
              <a:t>클라이언트 오류</a:t>
            </a:r>
            <a:r>
              <a:rPr lang="en-US" altLang="ko-KR" sz="1600" dirty="0">
                <a:latin typeface="+mn-ea"/>
                <a:ea typeface="+mn-ea"/>
              </a:rPr>
              <a:t>): </a:t>
            </a:r>
            <a:r>
              <a:rPr lang="ko-KR" altLang="en-US" sz="1600" dirty="0">
                <a:latin typeface="+mn-ea"/>
                <a:ea typeface="+mn-ea"/>
              </a:rPr>
              <a:t>요청의 문법이 잘못되었거나 요청을 처리할 수 없다</a:t>
            </a:r>
          </a:p>
          <a:p>
            <a:pPr lvl="2" algn="l"/>
            <a:r>
              <a:rPr lang="en-US" altLang="ko-KR" sz="1600" dirty="0" smtClean="0">
                <a:latin typeface="+mn-ea"/>
                <a:ea typeface="+mn-ea"/>
              </a:rPr>
              <a:t>5xx </a:t>
            </a:r>
            <a:r>
              <a:rPr lang="en-US" altLang="ko-KR" sz="1600" dirty="0">
                <a:latin typeface="+mn-ea"/>
                <a:ea typeface="+mn-ea"/>
              </a:rPr>
              <a:t>(</a:t>
            </a:r>
            <a:r>
              <a:rPr lang="ko-KR" altLang="en-US" sz="1600" dirty="0">
                <a:latin typeface="+mn-ea"/>
                <a:ea typeface="+mn-ea"/>
              </a:rPr>
              <a:t>서버 오류</a:t>
            </a:r>
            <a:r>
              <a:rPr lang="en-US" altLang="ko-KR" sz="1600" dirty="0">
                <a:latin typeface="+mn-ea"/>
                <a:ea typeface="+mn-ea"/>
              </a:rPr>
              <a:t>): </a:t>
            </a:r>
            <a:r>
              <a:rPr lang="ko-KR" altLang="en-US" sz="1600" dirty="0">
                <a:latin typeface="+mn-ea"/>
                <a:ea typeface="+mn-ea"/>
              </a:rPr>
              <a:t>서버가 명백히 유효한 요청에 대해 충족을 </a:t>
            </a:r>
            <a:r>
              <a:rPr lang="ko-KR" altLang="en-US" sz="1600" dirty="0" smtClean="0">
                <a:latin typeface="+mn-ea"/>
                <a:ea typeface="+mn-ea"/>
              </a:rPr>
              <a:t>실패했다</a:t>
            </a:r>
            <a:r>
              <a:rPr lang="en-US" altLang="ko-KR" sz="1600" dirty="0" smtClean="0">
                <a:latin typeface="+mn-ea"/>
                <a:ea typeface="+mn-ea"/>
              </a:rPr>
              <a:t>.</a:t>
            </a:r>
            <a:endParaRPr kumimoji="0" lang="ko-KR" altLang="en-US" sz="16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49301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직사각형 3"/>
          <p:cNvSpPr>
            <a:spLocks noChangeArrowheads="1"/>
          </p:cNvSpPr>
          <p:nvPr/>
        </p:nvSpPr>
        <p:spPr bwMode="auto">
          <a:xfrm>
            <a:off x="214313" y="71414"/>
            <a:ext cx="8715375" cy="674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*** </a:t>
            </a:r>
            <a:r>
              <a:rPr kumimoji="0" lang="ko-KR" altLang="en-US" sz="1200" dirty="0" err="1">
                <a:latin typeface="맑은 고딕" pitchFamily="50" charset="-127"/>
                <a:ea typeface="맑은 고딕" pitchFamily="50" charset="-127"/>
              </a:rPr>
              <a:t>마이바티스와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 스프링 연동  ***</a:t>
            </a:r>
            <a:endParaRPr kumimoji="0"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(  </a:t>
            </a:r>
            <a:r>
              <a:rPr kumimoji="0" lang="en-US" altLang="ko-KR" sz="12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** </a:t>
            </a:r>
            <a:r>
              <a:rPr kumimoji="0" lang="ko-KR" altLang="en-US" sz="12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오라클</a:t>
            </a:r>
            <a:r>
              <a:rPr kumimoji="0" lang="ko-KR" altLang="en-US" sz="12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2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10g </a:t>
            </a:r>
            <a:r>
              <a:rPr kumimoji="0" lang="ko-KR" altLang="en-US" sz="12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사용시 </a:t>
            </a:r>
            <a:r>
              <a:rPr kumimoji="0" lang="en-US" altLang="ko-KR" sz="12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dependency  </a:t>
            </a:r>
            <a:r>
              <a:rPr kumimoji="0" lang="ko-KR" altLang="en-US" sz="12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는 아래</a:t>
            </a:r>
            <a:r>
              <a:rPr kumimoji="0" lang="en-US" altLang="ko-KR" sz="12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2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버전으로 </a:t>
            </a:r>
            <a:r>
              <a:rPr kumimoji="0" lang="ko-KR" altLang="en-US" sz="12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할것</a:t>
            </a:r>
            <a:r>
              <a:rPr kumimoji="0" lang="ko-KR" altLang="en-US" sz="12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latinLnBrk="1" hangingPunct="1">
              <a:defRPr/>
            </a:pPr>
            <a:endParaRPr kumimoji="0" lang="ko-KR" altLang="en-US" sz="12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latinLnBrk="1" hangingPunct="1">
              <a:buAutoNum type="arabicPeriod"/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pom.xml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&lt;dependency&gt;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추가</a:t>
            </a:r>
          </a:p>
          <a:p>
            <a:pPr marL="228600" indent="-228600"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&lt;!-- 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Mybatis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 --&gt;</a:t>
            </a: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&lt;dependency&gt;</a:t>
            </a: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	&lt;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groupId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&gt;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org.mybatis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&lt;/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groupId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	&lt;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artifactId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&gt;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mybatis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&lt;/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artifactId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	&lt;version&gt;3.3.1&lt;/version&gt;</a:t>
            </a: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&lt;/dependency&gt;</a:t>
            </a:r>
          </a:p>
          <a:p>
            <a:pPr eaLnBrk="1" latinLnBrk="1" hangingPunct="1">
              <a:defRPr/>
            </a:pPr>
            <a:endParaRPr kumimoji="0"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&lt;!-- 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Mybatis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-Spring : </a:t>
            </a:r>
            <a:r>
              <a:rPr kumimoji="0" lang="ko-KR" altLang="en-US" sz="1200" dirty="0" err="1">
                <a:latin typeface="맑은 고딕" pitchFamily="50" charset="-127"/>
                <a:ea typeface="맑은 고딕" pitchFamily="50" charset="-127"/>
              </a:rPr>
              <a:t>마이바티스와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 스프링 연동을 위한 라이브러리 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--&gt;</a:t>
            </a: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&lt;dependency&gt;</a:t>
            </a: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	&lt;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groupId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&gt;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org.mybatis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&lt;/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groupId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	&lt;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artifactId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&gt;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mybatis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-spring&lt;/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artifactId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	&lt;version&gt;1.2.4&lt;/version&gt;</a:t>
            </a: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&lt;/dependency&gt;</a:t>
            </a:r>
          </a:p>
          <a:p>
            <a:pPr eaLnBrk="1" latinLnBrk="1" hangingPunct="1">
              <a:defRPr/>
            </a:pPr>
            <a:endParaRPr kumimoji="0"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&lt;!-- 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Mybatis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 Spring MVC Test  --&gt;</a:t>
            </a: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&lt;dependency&gt;</a:t>
            </a: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	&lt;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groupId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&gt;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org.springframework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&lt;/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groupId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	&lt;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artifactId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&gt;spring-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jdbc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&lt;/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artifactId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	&lt;version&gt;${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org.springframework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-version}&lt;/version&gt;</a:t>
            </a: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&lt;/dependency&gt;	</a:t>
            </a: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				</a:t>
            </a: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&lt;dependency&gt;</a:t>
            </a: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	&lt;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groupId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&gt;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org.springframework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&lt;/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groupId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	&lt;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artifactId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&gt;spring-test&lt;/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artifactId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	&lt;version&gt;${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org.springframework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-version}&lt;/version&gt;</a:t>
            </a: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&lt;/dependency&gt;</a:t>
            </a:r>
          </a:p>
          <a:p>
            <a:pPr eaLnBrk="1" latinLnBrk="1" hangingPunct="1">
              <a:defRPr/>
            </a:pPr>
            <a:endParaRPr kumimoji="0"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=&gt; Maven Dependencies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에서 라이브러리 추가 확인</a:t>
            </a:r>
          </a:p>
          <a:p>
            <a:pPr eaLnBrk="1" latinLnBrk="1" hangingPunct="1">
              <a:defRPr/>
            </a:pP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...mybatis-3.3.1.jar : 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Mybatis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관련 라이브러리</a:t>
            </a:r>
          </a:p>
          <a:p>
            <a:pPr eaLnBrk="1" latinLnBrk="1" hangingPunct="1">
              <a:defRPr/>
            </a:pP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...mybatis-spring-1.2.4.jar : 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Mybatis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Spring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연동을 위한 라이브러리</a:t>
            </a: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-------------------------------------------------------------------------------</a:t>
            </a: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*** 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필요한 라이브러리가 있을 경우 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http://serarch.maven.org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등에 들어가서  검색을 해서 찾아서 넣으면 됩니다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7476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직사각형 3"/>
          <p:cNvSpPr>
            <a:spLocks noChangeArrowheads="1"/>
          </p:cNvSpPr>
          <p:nvPr/>
        </p:nvSpPr>
        <p:spPr bwMode="auto">
          <a:xfrm>
            <a:off x="114923" y="131048"/>
            <a:ext cx="8715375" cy="655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2. root-context.xml :  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ContextLoaderListener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kumimoji="0" lang="ko-KR" altLang="en-US" sz="1200" dirty="0" err="1">
                <a:latin typeface="맑은 고딕" pitchFamily="50" charset="-127"/>
                <a:ea typeface="맑은 고딕" pitchFamily="50" charset="-127"/>
              </a:rPr>
              <a:t>설정화일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=&gt;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데이터베이스 연결 설정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MyBatis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설정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, Transaction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등을 추가 한다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=&gt;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웹과 관련되지 않은 설정에 이용</a:t>
            </a:r>
          </a:p>
          <a:p>
            <a:pPr eaLnBrk="1" latinLnBrk="1" hangingPunct="1">
              <a:defRPr/>
            </a:pPr>
            <a:endParaRPr kumimoji="0" lang="ko-KR" altLang="en-US" sz="1200" dirty="0"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( *** servlet-context.xml : 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DispatcherServlet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의 설정화일</a:t>
            </a:r>
          </a:p>
          <a:p>
            <a:pPr eaLnBrk="1" latinLnBrk="1" hangingPunct="1">
              <a:defRPr/>
            </a:pP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=&gt;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웹과 관련된 설정에 이용  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latinLnBrk="1" hangingPunct="1">
              <a:defRPr/>
            </a:pPr>
            <a:endParaRPr kumimoji="0"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defRPr/>
            </a:pPr>
            <a:endParaRPr kumimoji="0"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2.1=&gt; Namespaces (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jdbc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 , 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mybatis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2.2=&gt; 	&lt;!--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데이터베이스 연결 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--&gt; </a:t>
            </a: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	&lt;bean id="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dataSource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" class="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org.springframework.jdbc.datasource.DriverManagerDataSource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"&gt; </a:t>
            </a: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	&lt;property name="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driverClassName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" value="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oracle.jdbc.driver.OracleDriver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"/&gt; </a:t>
            </a: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	&lt;property name="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url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" value="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jdbc:oracle:thin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:@127.0.0.1:1521:xe" /&gt; </a:t>
            </a: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	&lt;property name="username" value="system"/&gt; </a:t>
            </a: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	&lt;property name="password" value="oracle"/&gt; </a:t>
            </a: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	&lt;/bean&gt; </a:t>
            </a:r>
          </a:p>
          <a:p>
            <a:pPr eaLnBrk="1" latinLnBrk="1" hangingPunct="1">
              <a:defRPr/>
            </a:pPr>
            <a:endParaRPr kumimoji="0"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defRPr/>
            </a:pPr>
            <a:endParaRPr kumimoji="0"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2.3=&gt; Test Class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작성 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Test  :  DataSourceTest.java</a:t>
            </a:r>
          </a:p>
          <a:p>
            <a:pPr eaLnBrk="1" latinLnBrk="1" hangingPunct="1">
              <a:defRPr/>
            </a:pPr>
            <a:endParaRPr kumimoji="0"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2.4=&gt; 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SqlSessionFactory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객체 설정 </a:t>
            </a:r>
          </a:p>
          <a:p>
            <a:pPr eaLnBrk="1" latinLnBrk="1" hangingPunct="1">
              <a:defRPr/>
            </a:pP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MyBatis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와 연동시 핵심 클래스</a:t>
            </a:r>
          </a:p>
          <a:p>
            <a:pPr eaLnBrk="1" latinLnBrk="1" hangingPunct="1">
              <a:defRPr/>
            </a:pP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- DB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연결과 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SQL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실행의 핵심 클래스</a:t>
            </a:r>
          </a:p>
          <a:p>
            <a:pPr eaLnBrk="1" latinLnBrk="1" hangingPunct="1">
              <a:defRPr/>
            </a:pP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SqlSessionFactoryBean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에 의해 생성됨</a:t>
            </a:r>
          </a:p>
          <a:p>
            <a:pPr eaLnBrk="1" latinLnBrk="1" hangingPunct="1">
              <a:defRPr/>
            </a:pP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- root-context.xml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에 추가</a:t>
            </a:r>
          </a:p>
          <a:p>
            <a:pPr eaLnBrk="1" latinLnBrk="1" hangingPunct="1">
              <a:defRPr/>
            </a:pPr>
            <a:endParaRPr kumimoji="0" lang="ko-KR" altLang="en-US" sz="1200" dirty="0"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defRPr/>
            </a:pP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&lt;bean id="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sqlSessionFactory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" class="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org.mybatis.spring.SqlSessionFactoryBean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"&gt;</a:t>
            </a: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		&lt;property name="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dataSource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" ref="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dataSource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" /&gt;</a:t>
            </a: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		</a:t>
            </a: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	  	&lt;!-- 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MyBatis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설정 파일의 위치를 지정  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스프링 </a:t>
            </a:r>
            <a:r>
              <a:rPr kumimoji="0" lang="ko-KR" altLang="en-US" sz="1200" dirty="0" err="1">
                <a:latin typeface="맑은 고딕" pitchFamily="50" charset="-127"/>
                <a:ea typeface="맑은 고딕" pitchFamily="50" charset="-127"/>
              </a:rPr>
              <a:t>동작시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 같이 동작 하도록 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--&gt; </a:t>
            </a: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	  	&lt;property name="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configLocation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" value="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classpath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:/mybatis-config.xml" /&gt; </a:t>
            </a: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	  	&lt;!-- SQL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파일의 위치를 지정합니다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. --&gt; </a:t>
            </a: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	  	&lt;property name="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mapperLocations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" value="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classpath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:/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mappers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/**/*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Mapper.xml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" /&gt; </a:t>
            </a: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	  	 &lt;!-- 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mappers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폴더내의 모든 폴더의 *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Mapper.xml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을 인식하도록 해줌 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--&gt;</a:t>
            </a: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	&lt;/bean&gt; </a:t>
            </a:r>
            <a:endParaRPr kumimoji="0"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직사각형 3"/>
          <p:cNvSpPr>
            <a:spLocks noChangeArrowheads="1"/>
          </p:cNvSpPr>
          <p:nvPr/>
        </p:nvSpPr>
        <p:spPr bwMode="auto">
          <a:xfrm>
            <a:off x="174557" y="409340"/>
            <a:ext cx="8715375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3. mybatis-config.xml  ( 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src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/main/resource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=&gt;  SQL </a:t>
            </a:r>
            <a:r>
              <a:rPr kumimoji="0" lang="ko-KR" altLang="en-US" sz="1200" dirty="0" err="1">
                <a:latin typeface="맑은 고딕" pitchFamily="50" charset="-127"/>
                <a:ea typeface="맑은 고딕" pitchFamily="50" charset="-127"/>
              </a:rPr>
              <a:t>매핑을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 위한 </a:t>
            </a:r>
            <a:r>
              <a:rPr kumimoji="0" lang="ko-KR" altLang="en-US" sz="1200" dirty="0" err="1">
                <a:latin typeface="맑은 고딕" pitchFamily="50" charset="-127"/>
                <a:ea typeface="맑은 고딕" pitchFamily="50" charset="-127"/>
              </a:rPr>
              <a:t>마이바티스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 설정파일을 작성합니다</a:t>
            </a:r>
          </a:p>
          <a:p>
            <a:pPr eaLnBrk="1" latinLnBrk="1" hangingPunct="1">
              <a:defRPr/>
            </a:pPr>
            <a:endParaRPr kumimoji="0" lang="ko-KR" altLang="en-US" sz="12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&lt;?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xml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</a:rPr>
              <a:t>version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"1.0" </a:t>
            </a:r>
            <a:r>
              <a:rPr lang="en-US" altLang="ko-KR" sz="1200" i="1" dirty="0">
                <a:solidFill>
                  <a:srgbClr val="7F007F"/>
                </a:solidFill>
                <a:latin typeface="Consolas" panose="020B0609020204030204" pitchFamily="49" charset="0"/>
              </a:rPr>
              <a:t>encoding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"UTF-8"</a:t>
            </a:r>
            <a:r>
              <a:rPr lang="en-US" altLang="ko-KR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?&gt;</a:t>
            </a:r>
          </a:p>
          <a:p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configuration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PUBLIC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"-//mybatis.org//DTD </a:t>
            </a:r>
            <a:r>
              <a:rPr lang="en-US" altLang="ko-KR" sz="1200" dirty="0" err="1">
                <a:solidFill>
                  <a:srgbClr val="008080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 3.0//EN"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"http://mybatis.org/</a:t>
            </a:r>
            <a:r>
              <a:rPr lang="en-US" altLang="ko-KR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dtd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/mybatis-3-config.dtd"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configuration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configuration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kumimoji="0" lang="en-US" altLang="ko-KR" sz="1200" dirty="0">
              <a:solidFill>
                <a:srgbClr val="008080"/>
              </a:solidFill>
              <a:latin typeface="Consolas" panose="020B0609020204030204" pitchFamily="49" charset="0"/>
              <a:ea typeface="맑은 고딕" pitchFamily="50" charset="-127"/>
            </a:endParaRPr>
          </a:p>
          <a:p>
            <a:endParaRPr kumimoji="0"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=&gt; Test : MyBatisTest.java</a:t>
            </a:r>
          </a:p>
          <a:p>
            <a:pPr eaLnBrk="1" latinLnBrk="1" hangingPunct="1">
              <a:defRPr/>
            </a:pPr>
            <a:endParaRPr kumimoji="0"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--------------------------------------------------------------------------------</a:t>
            </a:r>
          </a:p>
          <a:p>
            <a:pPr eaLnBrk="1" latinLnBrk="1" hangingPunct="1">
              <a:defRPr/>
            </a:pPr>
            <a:endParaRPr kumimoji="0"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SqlSessionTemplate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설정 </a:t>
            </a: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=&gt; DAO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DB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연결 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&amp; Close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담당</a:t>
            </a: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=&gt; root-context.xml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에 추가</a:t>
            </a:r>
          </a:p>
          <a:p>
            <a:pPr eaLnBrk="1" latinLnBrk="1" hangingPunct="1">
              <a:defRPr/>
            </a:pPr>
            <a:endParaRPr kumimoji="0" lang="ko-KR" altLang="en-US" sz="1200" dirty="0"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defRPr/>
            </a:pP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&lt;!-- 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SqlSessionTemplate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 DB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연결 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&amp; Close --&gt;</a:t>
            </a: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	&lt;!-- 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sqlSessionFactory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kumimoji="0" lang="ko-KR" altLang="en-US" sz="1200" dirty="0" err="1">
                <a:latin typeface="맑은 고딕" pitchFamily="50" charset="-127"/>
                <a:ea typeface="맑은 고딕" pitchFamily="50" charset="-127"/>
              </a:rPr>
              <a:t>생성자로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 주입해서 설정 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--&gt;</a:t>
            </a: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	&lt;bean id="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sqlSession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" class="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org.mybatis.spring.SqlSessionTemplate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" destroy-method="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clearCache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"&gt;</a:t>
            </a: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	 	&lt;constructor-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arg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 name="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sqlSessionFactory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" ref="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sqlSessionFactory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" /&gt;</a:t>
            </a: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	&lt;/bean&gt; </a:t>
            </a:r>
          </a:p>
          <a:p>
            <a:pPr eaLnBrk="1" latinLnBrk="1" hangingPunct="1">
              <a:defRPr/>
            </a:pPr>
            <a:endParaRPr kumimoji="0"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직사각형 3"/>
          <p:cNvSpPr>
            <a:spLocks noChangeArrowheads="1"/>
          </p:cNvSpPr>
          <p:nvPr/>
        </p:nvSpPr>
        <p:spPr bwMode="auto">
          <a:xfrm>
            <a:off x="179512" y="332656"/>
            <a:ext cx="8715375" cy="637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5. memberMapper.xml </a:t>
            </a: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=&gt; 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src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/main/resources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mappers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폴더 만들고 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=&gt; new ......</a:t>
            </a:r>
          </a:p>
          <a:p>
            <a:pPr marL="171450" indent="-171450" eaLnBrk="1" latinLnBrk="1" hangingPunct="1">
              <a:buFont typeface="Symbol" panose="05050102010706020507" pitchFamily="18" charset="2"/>
              <a:buChar char="Þ"/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 SQL </a:t>
            </a:r>
            <a:r>
              <a:rPr kumimoji="0" lang="ko-KR" altLang="en-US" sz="1200" dirty="0" err="1">
                <a:latin typeface="맑은 고딕" pitchFamily="50" charset="-127"/>
                <a:ea typeface="맑은 고딕" pitchFamily="50" charset="-127"/>
              </a:rPr>
              <a:t>맵핑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 파일을 만듭니다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</a:b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-&gt; mybatis-config.xml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와의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차이점 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: !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DOCTYPE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 에서 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군데 확인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</a:b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	.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configuration -&gt; </a:t>
            </a:r>
            <a:r>
              <a:rPr lang="en-US" altLang="ko-KR" sz="1200" b="1" dirty="0">
                <a:solidFill>
                  <a:srgbClr val="008080"/>
                </a:solidFill>
                <a:latin typeface="Consolas" panose="020B0609020204030204" pitchFamily="49" charset="0"/>
              </a:rPr>
              <a:t>mapper </a:t>
            </a:r>
            <a:r>
              <a:rPr lang="ko-KR" altLang="en-US" sz="1200" b="1" dirty="0">
                <a:solidFill>
                  <a:srgbClr val="008080"/>
                </a:solidFill>
                <a:latin typeface="Consolas" panose="020B0609020204030204" pitchFamily="49" charset="0"/>
              </a:rPr>
              <a:t>로</a:t>
            </a:r>
            <a:r>
              <a:rPr lang="en-US" altLang="ko-KR" sz="1200" b="1" dirty="0">
                <a:solidFill>
                  <a:srgbClr val="008080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 b="1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US" altLang="ko-KR" sz="1200" b="1" dirty="0">
                <a:solidFill>
                  <a:srgbClr val="008080"/>
                </a:solidFill>
                <a:latin typeface="Consolas" panose="020B0609020204030204" pitchFamily="49" charset="0"/>
              </a:rPr>
              <a:t>	. </a:t>
            </a:r>
            <a:r>
              <a:rPr lang="en-US" altLang="ko-KR" sz="12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1200" dirty="0" err="1">
                <a:solidFill>
                  <a:srgbClr val="008080"/>
                </a:solidFill>
                <a:latin typeface="Consolas" panose="020B0609020204030204" pitchFamily="49" charset="0"/>
              </a:rPr>
              <a:t>onfig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 -&gt; </a:t>
            </a:r>
            <a:r>
              <a:rPr lang="en-US" altLang="ko-KR" sz="1200" b="1" dirty="0">
                <a:solidFill>
                  <a:srgbClr val="008080"/>
                </a:solidFill>
                <a:latin typeface="Consolas" panose="020B0609020204030204" pitchFamily="49" charset="0"/>
              </a:rPr>
              <a:t>Mapper</a:t>
            </a:r>
            <a:br>
              <a:rPr lang="en-US" altLang="ko-KR" sz="1200" b="1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US" altLang="ko-KR" sz="1200" b="1" dirty="0">
                <a:solidFill>
                  <a:srgbClr val="008080"/>
                </a:solidFill>
                <a:latin typeface="Consolas" panose="020B0609020204030204" pitchFamily="49" charset="0"/>
              </a:rPr>
              <a:t>	. 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config.dtd -&gt; </a:t>
            </a:r>
            <a:r>
              <a:rPr lang="en-US" altLang="ko-KR" sz="1200" b="1" dirty="0">
                <a:solidFill>
                  <a:srgbClr val="3F7F5F"/>
                </a:solidFill>
                <a:latin typeface="Consolas" panose="020B0609020204030204" pitchFamily="49" charset="0"/>
              </a:rPr>
              <a:t>mapper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.dtd</a:t>
            </a:r>
            <a:b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</a:br>
            <a:r>
              <a:rPr lang="en-US" altLang="ko-KR" sz="1200" dirty="0">
                <a:latin typeface="Consolas" panose="020B0609020204030204" pitchFamily="49" charset="0"/>
              </a:rPr>
              <a:t>-&gt; &lt;mapper&gt; </a:t>
            </a:r>
            <a:r>
              <a:rPr lang="ko-KR" altLang="en-US" sz="1200" dirty="0">
                <a:latin typeface="+mn-ea"/>
                <a:ea typeface="+mn-ea"/>
              </a:rPr>
              <a:t>태그 사용</a:t>
            </a:r>
            <a:endParaRPr lang="en-US" altLang="ko-KR" sz="1200" b="1" dirty="0">
              <a:latin typeface="+mn-ea"/>
              <a:ea typeface="+mn-ea"/>
            </a:endParaRPr>
          </a:p>
          <a:p>
            <a:pPr marL="171450" indent="-171450" eaLnBrk="1" latinLnBrk="1" hangingPunct="1">
              <a:buFont typeface="Symbol" panose="05050102010706020507" pitchFamily="18" charset="2"/>
              <a:buChar char="Þ"/>
              <a:defRPr/>
            </a:pPr>
            <a:endParaRPr lang="en-US" altLang="ko-KR" sz="1200" b="1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eaLnBrk="1" latinLnBrk="1" hangingPunct="1">
              <a:defRPr/>
            </a:pP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 &lt;?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xml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</a:rPr>
              <a:t>version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"1.0" </a:t>
            </a:r>
            <a:r>
              <a:rPr lang="en-US" altLang="ko-KR" sz="1200" i="1" dirty="0">
                <a:solidFill>
                  <a:srgbClr val="7F007F"/>
                </a:solidFill>
                <a:latin typeface="Consolas" panose="020B0609020204030204" pitchFamily="49" charset="0"/>
              </a:rPr>
              <a:t>encoding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"UTF-8"</a:t>
            </a:r>
            <a:r>
              <a:rPr lang="en-US" altLang="ko-KR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?&gt;</a:t>
            </a:r>
          </a:p>
          <a:p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en-US" altLang="ko-KR" sz="1200" b="1" dirty="0">
                <a:solidFill>
                  <a:srgbClr val="008080"/>
                </a:solidFill>
                <a:latin typeface="Consolas" panose="020B0609020204030204" pitchFamily="49" charset="0"/>
              </a:rPr>
              <a:t>mapper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PUBLIC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"-//mybatis.org//DTD </a:t>
            </a:r>
            <a:r>
              <a:rPr lang="en-US" altLang="ko-KR" sz="1200" b="1" dirty="0">
                <a:solidFill>
                  <a:srgbClr val="008080"/>
                </a:solidFill>
                <a:latin typeface="Consolas" panose="020B0609020204030204" pitchFamily="49" charset="0"/>
              </a:rPr>
              <a:t>Mapper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 3.0//EN"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"http://mybatis.org/</a:t>
            </a:r>
            <a:r>
              <a:rPr lang="en-US" altLang="ko-KR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dtd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/mybatis-3-</a:t>
            </a:r>
            <a:r>
              <a:rPr lang="en-US" altLang="ko-KR" sz="1200" b="1" dirty="0">
                <a:solidFill>
                  <a:srgbClr val="3F7F5F"/>
                </a:solidFill>
                <a:latin typeface="Consolas" panose="020B0609020204030204" pitchFamily="49" charset="0"/>
              </a:rPr>
              <a:t>mapper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.dtd"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altLang="ko-KR" sz="1200" b="1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b="1" dirty="0">
                <a:solidFill>
                  <a:srgbClr val="3F7F7F"/>
                </a:solidFill>
                <a:latin typeface="Consolas" panose="020B0609020204030204" pitchFamily="49" charset="0"/>
              </a:rPr>
              <a:t>mapper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banana.mapper.MemberMapper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3F5FBF"/>
                </a:solidFill>
                <a:latin typeface="Consolas" panose="020B0609020204030204" pitchFamily="49" charset="0"/>
              </a:rPr>
              <a:t>  &lt;!-- </a:t>
            </a:r>
            <a:r>
              <a:rPr lang="en-US" altLang="ko-KR" sz="1200" dirty="0" err="1">
                <a:solidFill>
                  <a:srgbClr val="3F5FBF"/>
                </a:solidFill>
                <a:latin typeface="Consolas" panose="020B0609020204030204" pitchFamily="49" charset="0"/>
              </a:rPr>
              <a:t>memberList</a:t>
            </a:r>
            <a:r>
              <a:rPr lang="en-US" altLang="ko-KR" sz="1200" dirty="0">
                <a:solidFill>
                  <a:srgbClr val="3F5FBF"/>
                </a:solidFill>
                <a:latin typeface="Consolas" panose="020B0609020204030204" pitchFamily="49" charset="0"/>
              </a:rPr>
              <a:t>() --&gt;</a:t>
            </a:r>
          </a:p>
          <a:p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select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memberList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12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resultType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vo.MemberVO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select * from member order by id</a:t>
            </a:r>
          </a:p>
          <a:p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  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b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b="1" dirty="0" err="1">
                <a:solidFill>
                  <a:srgbClr val="3F7F7F"/>
                </a:solidFill>
                <a:latin typeface="Consolas" panose="020B0609020204030204" pitchFamily="49" charset="0"/>
              </a:rPr>
              <a:t>mapper</a:t>
            </a:r>
            <a:r>
              <a:rPr lang="en-US" altLang="ko-KR" sz="1200" b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altLang="ko-KR" sz="1200" b="1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kumimoji="0" lang="en-US" altLang="ko-KR" sz="1200" b="1" dirty="0">
                <a:latin typeface="Consolas" panose="020B0609020204030204" pitchFamily="49" charset="0"/>
                <a:ea typeface="맑은 고딕" pitchFamily="50" charset="-127"/>
              </a:rPr>
              <a:t>*** </a:t>
            </a:r>
            <a:r>
              <a:rPr kumimoji="0" lang="ko-KR" altLang="en-US" sz="1200" b="1" dirty="0">
                <a:latin typeface="Consolas" panose="020B0609020204030204" pitchFamily="49" charset="0"/>
                <a:ea typeface="맑은 고딕" pitchFamily="50" charset="-127"/>
              </a:rPr>
              <a:t>태그의 종류와 속성 </a:t>
            </a:r>
            <a:r>
              <a:rPr kumimoji="0" lang="en-US" altLang="ko-KR" sz="1200" b="1" dirty="0">
                <a:latin typeface="Consolas" panose="020B0609020204030204" pitchFamily="49" charset="0"/>
                <a:ea typeface="맑은 고딕" pitchFamily="50" charset="-127"/>
              </a:rPr>
              <a:t>[ </a:t>
            </a:r>
            <a:r>
              <a:rPr kumimoji="0" lang="en-US" altLang="ko-KR" sz="1200" b="1" dirty="0">
                <a:latin typeface="Consolas" panose="020B0609020204030204" pitchFamily="49" charset="0"/>
                <a:ea typeface="맑은 고딕" pitchFamily="50" charset="-127"/>
                <a:hlinkClick r:id="rId2"/>
              </a:rPr>
              <a:t>http://www.mybatis.org/mybatis-3/ko/sqlmap-xml.html</a:t>
            </a:r>
            <a:r>
              <a:rPr kumimoji="0" lang="en-US" altLang="ko-KR" sz="1200" b="1" dirty="0">
                <a:latin typeface="Consolas" panose="020B0609020204030204" pitchFamily="49" charset="0"/>
                <a:ea typeface="맑은 고딕" pitchFamily="50" charset="-127"/>
              </a:rPr>
              <a:t> ]</a:t>
            </a:r>
          </a:p>
          <a:p>
            <a:r>
              <a:rPr kumimoji="0" lang="en-US" altLang="ko-KR" sz="1200" dirty="0">
                <a:latin typeface="+mn-ea"/>
                <a:ea typeface="+mn-ea"/>
              </a:rPr>
              <a:t>=&gt; </a:t>
            </a:r>
            <a:r>
              <a:rPr kumimoji="0" lang="ko-KR" altLang="en-US" sz="1200" dirty="0">
                <a:latin typeface="+mn-ea"/>
                <a:ea typeface="+mn-ea"/>
              </a:rPr>
              <a:t>다른 </a:t>
            </a:r>
            <a:r>
              <a:rPr kumimoji="0" lang="en-US" altLang="ko-KR" sz="1200" dirty="0" err="1">
                <a:latin typeface="+mn-ea"/>
                <a:ea typeface="+mn-ea"/>
              </a:rPr>
              <a:t>mapper</a:t>
            </a:r>
            <a:r>
              <a:rPr kumimoji="0" lang="ko-KR" altLang="en-US" sz="1200" dirty="0">
                <a:latin typeface="+mn-ea"/>
                <a:ea typeface="+mn-ea"/>
              </a:rPr>
              <a:t>와 중복되지 않도록 네임스페이스 기재</a:t>
            </a:r>
            <a:endParaRPr kumimoji="0" lang="en-US" altLang="ko-KR" sz="1200" dirty="0">
              <a:latin typeface="+mn-ea"/>
              <a:ea typeface="+mn-ea"/>
            </a:endParaRPr>
          </a:p>
          <a:p>
            <a:r>
              <a:rPr kumimoji="0" lang="en-US" altLang="ko-KR" sz="1200" dirty="0">
                <a:latin typeface="+mn-ea"/>
                <a:ea typeface="+mn-ea"/>
              </a:rPr>
              <a:t>=&gt; Select  </a:t>
            </a:r>
            <a:r>
              <a:rPr kumimoji="0" lang="ko-KR" altLang="en-US" sz="1200" dirty="0">
                <a:latin typeface="+mn-ea"/>
                <a:ea typeface="+mn-ea"/>
              </a:rPr>
              <a:t>태그 속성 </a:t>
            </a:r>
            <a:endParaRPr kumimoji="0" lang="en-US" altLang="ko-KR" sz="1200" dirty="0">
              <a:latin typeface="+mn-ea"/>
              <a:ea typeface="+mn-ea"/>
            </a:endParaRPr>
          </a:p>
          <a:p>
            <a:r>
              <a:rPr kumimoji="0" lang="en-US" altLang="ko-KR" sz="1200" dirty="0">
                <a:latin typeface="+mn-ea"/>
                <a:ea typeface="+mn-ea"/>
              </a:rPr>
              <a:t>	id</a:t>
            </a:r>
            <a:r>
              <a:rPr kumimoji="0" lang="ko-KR" altLang="en-US" sz="1200" dirty="0">
                <a:latin typeface="+mn-ea"/>
                <a:ea typeface="+mn-ea"/>
              </a:rPr>
              <a:t> </a:t>
            </a:r>
            <a:r>
              <a:rPr kumimoji="0" lang="en-US" altLang="ko-KR" sz="1200" dirty="0">
                <a:latin typeface="+mn-ea"/>
                <a:ea typeface="+mn-ea"/>
              </a:rPr>
              <a:t>: </a:t>
            </a:r>
            <a:r>
              <a:rPr lang="ko-KR" altLang="en-US" sz="1200" dirty="0"/>
              <a:t>이 셀렉트문을 찾아가기 위한 주소</a:t>
            </a:r>
            <a:endParaRPr kumimoji="0" lang="en-US" altLang="ko-KR" sz="1200" dirty="0">
              <a:latin typeface="+mn-ea"/>
              <a:ea typeface="+mn-ea"/>
            </a:endParaRPr>
          </a:p>
          <a:p>
            <a:r>
              <a:rPr kumimoji="0" lang="en-US" altLang="ko-KR" sz="1200" dirty="0">
                <a:latin typeface="+mn-ea"/>
                <a:ea typeface="+mn-ea"/>
              </a:rPr>
              <a:t>	</a:t>
            </a:r>
            <a:r>
              <a:rPr kumimoji="0" lang="en-US" altLang="ko-KR" sz="1200" dirty="0" err="1">
                <a:latin typeface="+mn-ea"/>
                <a:ea typeface="+mn-ea"/>
              </a:rPr>
              <a:t>parameterType</a:t>
            </a:r>
            <a:r>
              <a:rPr kumimoji="0" lang="en-US" altLang="ko-KR" sz="1200" dirty="0">
                <a:latin typeface="+mn-ea"/>
                <a:ea typeface="+mn-ea"/>
              </a:rPr>
              <a:t> : </a:t>
            </a:r>
            <a:r>
              <a:rPr kumimoji="0" lang="en-US" altLang="ko-KR" sz="1200" dirty="0" err="1">
                <a:latin typeface="+mn-ea"/>
                <a:ea typeface="+mn-ea"/>
              </a:rPr>
              <a:t>vo.BoardVO</a:t>
            </a:r>
            <a:r>
              <a:rPr kumimoji="0" lang="en-US" altLang="ko-KR" sz="1200" dirty="0">
                <a:latin typeface="+mn-ea"/>
                <a:ea typeface="+mn-ea"/>
              </a:rPr>
              <a:t> -&gt; </a:t>
            </a:r>
            <a:r>
              <a:rPr kumimoji="0" lang="ko-KR" altLang="en-US" sz="1200" dirty="0">
                <a:latin typeface="+mn-ea"/>
                <a:ea typeface="+mn-ea"/>
              </a:rPr>
              <a:t>대부분 생략 </a:t>
            </a:r>
            <a:r>
              <a:rPr kumimoji="0" lang="en-US" altLang="ko-KR" sz="1200" dirty="0">
                <a:latin typeface="+mn-ea"/>
                <a:ea typeface="+mn-ea"/>
              </a:rPr>
              <a:t>(Alias </a:t>
            </a:r>
            <a:r>
              <a:rPr kumimoji="0" lang="ko-KR" altLang="en-US" sz="1200" dirty="0">
                <a:latin typeface="+mn-ea"/>
                <a:ea typeface="+mn-ea"/>
              </a:rPr>
              <a:t>사용가능</a:t>
            </a:r>
            <a:r>
              <a:rPr kumimoji="0" lang="en-US" altLang="ko-KR" sz="1200" dirty="0">
                <a:latin typeface="+mn-ea"/>
                <a:ea typeface="+mn-ea"/>
              </a:rPr>
              <a:t>)</a:t>
            </a:r>
            <a:br>
              <a:rPr kumimoji="0" lang="en-US" altLang="ko-KR" sz="1200" dirty="0">
                <a:latin typeface="+mn-ea"/>
                <a:ea typeface="+mn-ea"/>
              </a:rPr>
            </a:br>
            <a:r>
              <a:rPr kumimoji="0" lang="en-US" altLang="ko-KR" sz="1200" dirty="0">
                <a:latin typeface="+mn-ea"/>
                <a:ea typeface="+mn-ea"/>
              </a:rPr>
              <a:t>	</a:t>
            </a:r>
            <a:r>
              <a:rPr kumimoji="0" lang="en-US" altLang="ko-KR" sz="1200" dirty="0" err="1">
                <a:latin typeface="+mn-ea"/>
              </a:rPr>
              <a:t>resultType</a:t>
            </a:r>
            <a:r>
              <a:rPr kumimoji="0" lang="en-US" altLang="ko-KR" sz="1200" dirty="0">
                <a:latin typeface="+mn-ea"/>
              </a:rPr>
              <a:t> : </a:t>
            </a:r>
            <a:r>
              <a:rPr kumimoji="0" lang="ko-KR" altLang="en-US" sz="1200" dirty="0">
                <a:latin typeface="+mn-ea"/>
              </a:rPr>
              <a:t>쿼리결과의 타입 </a:t>
            </a:r>
            <a:r>
              <a:rPr kumimoji="0" lang="en-US" altLang="ko-KR" sz="1200" dirty="0">
                <a:latin typeface="+mn-ea"/>
              </a:rPr>
              <a:t>(</a:t>
            </a:r>
            <a:r>
              <a:rPr kumimoji="0" lang="ko-KR" altLang="en-US" sz="1200" dirty="0" err="1">
                <a:latin typeface="+mn-ea"/>
              </a:rPr>
              <a:t>앨리어스명</a:t>
            </a:r>
            <a:r>
              <a:rPr kumimoji="0" lang="en-US" altLang="ko-KR" sz="1200" dirty="0">
                <a:latin typeface="+mn-ea"/>
              </a:rPr>
              <a:t> </a:t>
            </a:r>
            <a:r>
              <a:rPr kumimoji="0" lang="ko-KR" altLang="en-US" sz="1200" dirty="0">
                <a:latin typeface="+mn-ea"/>
              </a:rPr>
              <a:t>이나 객체형 가능</a:t>
            </a:r>
            <a:r>
              <a:rPr kumimoji="0" lang="en-US" altLang="ko-KR" sz="1200" dirty="0">
                <a:latin typeface="+mn-ea"/>
              </a:rPr>
              <a:t>)</a:t>
            </a:r>
            <a:br>
              <a:rPr kumimoji="0" lang="en-US" altLang="ko-KR" sz="1200" dirty="0">
                <a:latin typeface="+mn-ea"/>
              </a:rPr>
            </a:br>
            <a:r>
              <a:rPr kumimoji="0" lang="en-US" altLang="ko-KR" sz="1200" dirty="0">
                <a:latin typeface="+mn-ea"/>
              </a:rPr>
              <a:t>	</a:t>
            </a:r>
            <a:br>
              <a:rPr kumimoji="0" lang="en-US" altLang="ko-KR" sz="1200" dirty="0">
                <a:latin typeface="+mn-ea"/>
              </a:rPr>
            </a:br>
            <a:endParaRPr kumimoji="0" lang="en-US" altLang="ko-KR" sz="1200" dirty="0">
              <a:latin typeface="+mn-ea"/>
              <a:ea typeface="+mn-ea"/>
            </a:endParaRPr>
          </a:p>
          <a:p>
            <a:r>
              <a:rPr kumimoji="0" lang="en-US" altLang="ko-KR" sz="1200" dirty="0">
                <a:latin typeface="+mn-ea"/>
                <a:ea typeface="+mn-ea"/>
              </a:rPr>
              <a:t>=&gt; SQL </a:t>
            </a:r>
            <a:r>
              <a:rPr kumimoji="0" lang="ko-KR" altLang="en-US" sz="1200" dirty="0">
                <a:latin typeface="+mn-ea"/>
                <a:ea typeface="+mn-ea"/>
              </a:rPr>
              <a:t>구문 </a:t>
            </a:r>
            <a:r>
              <a:rPr kumimoji="0" lang="en-US" altLang="ko-KR" sz="1200" dirty="0">
                <a:latin typeface="+mn-ea"/>
                <a:ea typeface="+mn-ea"/>
              </a:rPr>
              <a:t>: </a:t>
            </a:r>
            <a:r>
              <a:rPr kumimoji="0" lang="ko-KR" altLang="en-US" sz="1200" dirty="0">
                <a:latin typeface="+mn-ea"/>
                <a:ea typeface="+mn-ea"/>
              </a:rPr>
              <a:t>사용하는 </a:t>
            </a:r>
            <a:r>
              <a:rPr kumimoji="0" lang="en-US" altLang="ko-KR" sz="1200" dirty="0">
                <a:latin typeface="+mn-ea"/>
                <a:ea typeface="+mn-ea"/>
              </a:rPr>
              <a:t>DB </a:t>
            </a:r>
            <a:r>
              <a:rPr kumimoji="0" lang="ko-KR" altLang="en-US" sz="1200" dirty="0">
                <a:latin typeface="+mn-ea"/>
                <a:ea typeface="+mn-ea"/>
              </a:rPr>
              <a:t>로</a:t>
            </a:r>
            <a:r>
              <a:rPr kumimoji="0" lang="en-US" altLang="ko-KR" sz="1200" dirty="0">
                <a:latin typeface="+mn-ea"/>
                <a:ea typeface="+mn-ea"/>
              </a:rPr>
              <a:t> </a:t>
            </a:r>
            <a:r>
              <a:rPr kumimoji="0" lang="ko-KR" altLang="en-US" sz="1200" dirty="0">
                <a:latin typeface="+mn-ea"/>
                <a:ea typeface="+mn-ea"/>
              </a:rPr>
              <a:t>적용되므로 구문</a:t>
            </a:r>
            <a:r>
              <a:rPr kumimoji="0" lang="en-US" altLang="ko-KR" sz="1200" dirty="0">
                <a:latin typeface="+mn-ea"/>
                <a:ea typeface="+mn-ea"/>
              </a:rPr>
              <a:t> </a:t>
            </a:r>
            <a:r>
              <a:rPr kumimoji="0" lang="ko-KR" altLang="en-US" sz="1200" dirty="0">
                <a:latin typeface="+mn-ea"/>
                <a:ea typeface="+mn-ea"/>
              </a:rPr>
              <a:t>형식 그대로 사용가능</a:t>
            </a:r>
            <a:r>
              <a:rPr kumimoji="0" lang="en-US" altLang="ko-KR" sz="1200" dirty="0">
                <a:latin typeface="+mn-ea"/>
                <a:ea typeface="+mn-ea"/>
              </a:rPr>
              <a:t>, </a:t>
            </a:r>
            <a:br>
              <a:rPr kumimoji="0" lang="en-US" altLang="ko-KR" sz="1200" dirty="0">
                <a:latin typeface="+mn-ea"/>
                <a:ea typeface="+mn-ea"/>
              </a:rPr>
            </a:br>
            <a:r>
              <a:rPr kumimoji="0" lang="en-US" altLang="ko-KR" sz="1200" dirty="0">
                <a:latin typeface="+mn-ea"/>
                <a:ea typeface="+mn-ea"/>
              </a:rPr>
              <a:t>	  </a:t>
            </a:r>
            <a:r>
              <a:rPr kumimoji="0" lang="ko-KR" altLang="en-US" sz="1200" dirty="0">
                <a:latin typeface="+mn-ea"/>
                <a:ea typeface="+mn-ea"/>
              </a:rPr>
              <a:t>단 </a:t>
            </a:r>
            <a:r>
              <a:rPr kumimoji="0" lang="en-US" altLang="ko-KR" sz="1200" dirty="0">
                <a:latin typeface="+mn-ea"/>
                <a:ea typeface="+mn-ea"/>
              </a:rPr>
              <a:t>? </a:t>
            </a:r>
            <a:r>
              <a:rPr kumimoji="0" lang="ko-KR" altLang="en-US" sz="1200" dirty="0">
                <a:latin typeface="+mn-ea"/>
                <a:ea typeface="+mn-ea"/>
              </a:rPr>
              <a:t>대신</a:t>
            </a:r>
            <a:r>
              <a:rPr kumimoji="0" lang="en-US" altLang="ko-KR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highlight>
                  <a:srgbClr val="E8F2FE"/>
                </a:highlight>
                <a:latin typeface="+mn-ea"/>
                <a:ea typeface="+mn-ea"/>
              </a:rPr>
              <a:t>#{</a:t>
            </a:r>
            <a:r>
              <a:rPr lang="ko-KR" altLang="en-US" sz="1200" dirty="0" err="1">
                <a:highlight>
                  <a:srgbClr val="E8F2FE"/>
                </a:highlight>
                <a:latin typeface="+mn-ea"/>
                <a:ea typeface="+mn-ea"/>
              </a:rPr>
              <a:t>필드명</a:t>
            </a:r>
            <a:r>
              <a:rPr lang="en-US" altLang="ko-KR" sz="1200" dirty="0">
                <a:highlight>
                  <a:srgbClr val="E8F2FE"/>
                </a:highlight>
                <a:latin typeface="+mn-ea"/>
                <a:ea typeface="+mn-ea"/>
              </a:rPr>
              <a:t>} </a:t>
            </a:r>
            <a:r>
              <a:rPr lang="ko-KR" altLang="en-US" sz="1200" dirty="0">
                <a:highlight>
                  <a:srgbClr val="E8F2FE"/>
                </a:highlight>
                <a:latin typeface="+mn-ea"/>
                <a:ea typeface="+mn-ea"/>
              </a:rPr>
              <a:t>사용 </a:t>
            </a:r>
            <a:r>
              <a:rPr lang="en-US" altLang="ko-KR" sz="1200" dirty="0">
                <a:highlight>
                  <a:srgbClr val="E8F2FE"/>
                </a:highlight>
                <a:latin typeface="+mn-ea"/>
                <a:ea typeface="+mn-ea"/>
              </a:rPr>
              <a:t>-&gt;  where id=#{id}</a:t>
            </a:r>
            <a:r>
              <a:rPr kumimoji="0" lang="en-US" altLang="ko-KR" sz="1200" dirty="0">
                <a:latin typeface="+mn-ea"/>
                <a:ea typeface="+mn-ea"/>
              </a:rPr>
              <a:t> </a:t>
            </a:r>
          </a:p>
          <a:p>
            <a:endParaRPr kumimoji="0" lang="en-US" altLang="ko-KR" sz="1200" dirty="0">
              <a:latin typeface="+mn-ea"/>
              <a:ea typeface="+mn-ea"/>
            </a:endParaRPr>
          </a:p>
          <a:p>
            <a:endParaRPr kumimoji="0" lang="en-US" altLang="ko-KR" sz="1200" dirty="0">
              <a:latin typeface="+mn-ea"/>
            </a:endParaRPr>
          </a:p>
          <a:p>
            <a:r>
              <a:rPr kumimoji="0" lang="en-US" altLang="ko-KR" sz="1200" dirty="0">
                <a:latin typeface="+mn-ea"/>
              </a:rPr>
              <a:t>6. </a:t>
            </a:r>
            <a:r>
              <a:rPr kumimoji="0" lang="en-US" altLang="ko-KR" sz="1200" dirty="0" err="1">
                <a:latin typeface="+mn-ea"/>
              </a:rPr>
              <a:t>MService</a:t>
            </a:r>
            <a:r>
              <a:rPr kumimoji="0" lang="en-US" altLang="ko-KR" sz="1200" dirty="0">
                <a:latin typeface="+mn-ea"/>
              </a:rPr>
              <a:t> (Interface)  , </a:t>
            </a:r>
            <a:r>
              <a:rPr kumimoji="0" lang="en-US" altLang="ko-KR" sz="1200" dirty="0" err="1">
                <a:latin typeface="+mn-ea"/>
              </a:rPr>
              <a:t>MServiceImpl</a:t>
            </a:r>
            <a:r>
              <a:rPr kumimoji="0" lang="en-US" altLang="ko-KR" sz="1200" dirty="0">
                <a:latin typeface="+mn-ea"/>
              </a:rPr>
              <a:t> , </a:t>
            </a:r>
            <a:r>
              <a:rPr kumimoji="0" lang="en-US" altLang="ko-KR" sz="1200" dirty="0" err="1">
                <a:latin typeface="+mn-ea"/>
              </a:rPr>
              <a:t>MemberDAOTest</a:t>
            </a:r>
            <a:endParaRPr kumimoji="0"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7770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직사각형 3"/>
          <p:cNvSpPr>
            <a:spLocks noChangeArrowheads="1"/>
          </p:cNvSpPr>
          <p:nvPr/>
        </p:nvSpPr>
        <p:spPr bwMode="auto">
          <a:xfrm>
            <a:off x="174557" y="409340"/>
            <a:ext cx="8715375" cy="618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kumimoji="0"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*** Paging</a:t>
            </a:r>
          </a:p>
          <a:p>
            <a:pPr eaLnBrk="1" latinLnBrk="1" hangingPunct="1">
              <a:defRPr/>
            </a:pPr>
            <a:endParaRPr kumimoji="0"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b="1" dirty="0">
                <a:latin typeface="+mn-ea"/>
                <a:ea typeface="+mn-ea"/>
              </a:rPr>
              <a:t>=&gt; </a:t>
            </a:r>
            <a:r>
              <a:rPr lang="ko-KR" altLang="en-US" sz="1200" b="1" dirty="0" err="1">
                <a:latin typeface="+mn-ea"/>
                <a:ea typeface="+mn-ea"/>
              </a:rPr>
              <a:t>오라클에서</a:t>
            </a:r>
            <a:r>
              <a:rPr lang="en-US" altLang="ko-KR" sz="1200" b="1" dirty="0">
                <a:latin typeface="+mn-ea"/>
                <a:ea typeface="+mn-ea"/>
              </a:rPr>
              <a:t>  </a:t>
            </a:r>
            <a:r>
              <a:rPr lang="en-US" sz="1200" b="1" dirty="0" err="1">
                <a:latin typeface="+mn-ea"/>
              </a:rPr>
              <a:t>Mysql</a:t>
            </a:r>
            <a:r>
              <a:rPr lang="en-US" sz="1200" dirty="0">
                <a:latin typeface="+mn-ea"/>
              </a:rPr>
              <a:t>  </a:t>
            </a:r>
            <a:r>
              <a:rPr lang="ko-KR" altLang="en-US" sz="1200" dirty="0">
                <a:latin typeface="+mn-ea"/>
              </a:rPr>
              <a:t>의</a:t>
            </a:r>
            <a:r>
              <a:rPr lang="en-US" sz="1200" dirty="0">
                <a:latin typeface="+mn-ea"/>
              </a:rPr>
              <a:t> </a:t>
            </a:r>
            <a:r>
              <a:rPr lang="en-US" sz="1200" b="1" dirty="0">
                <a:latin typeface="+mn-ea"/>
                <a:ea typeface="+mn-ea"/>
              </a:rPr>
              <a:t>limit </a:t>
            </a:r>
            <a:r>
              <a:rPr lang="ko-KR" altLang="en-US" sz="1200" b="1" dirty="0">
                <a:latin typeface="+mn-ea"/>
                <a:ea typeface="+mn-ea"/>
              </a:rPr>
              <a:t>구현</a:t>
            </a:r>
            <a:endParaRPr lang="ko-KR" altLang="en-US" sz="1200" dirty="0">
              <a:latin typeface="+mn-ea"/>
              <a:ea typeface="+mn-ea"/>
            </a:endParaRPr>
          </a:p>
          <a:p>
            <a:r>
              <a:rPr lang="ko-KR" altLang="en-US" sz="1200" dirty="0">
                <a:latin typeface="+mn-ea"/>
                <a:ea typeface="+mn-ea"/>
              </a:rPr>
              <a:t> </a:t>
            </a:r>
            <a:r>
              <a:rPr lang="en-US" altLang="ko-KR" sz="1200" dirty="0">
                <a:latin typeface="+mn-ea"/>
                <a:ea typeface="+mn-ea"/>
              </a:rPr>
              <a:t>- </a:t>
            </a:r>
            <a:r>
              <a:rPr lang="ko-KR" altLang="en-US" sz="1200" dirty="0" err="1">
                <a:latin typeface="+mn-ea"/>
                <a:ea typeface="+mn-ea"/>
              </a:rPr>
              <a:t>오라클에서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1</a:t>
            </a:r>
            <a:r>
              <a:rPr lang="ko-KR" altLang="en-US" sz="1200" dirty="0">
                <a:latin typeface="+mn-ea"/>
                <a:ea typeface="+mn-ea"/>
              </a:rPr>
              <a:t>번의 </a:t>
            </a:r>
            <a:r>
              <a:rPr lang="en-US" sz="1200" dirty="0">
                <a:latin typeface="+mn-ea"/>
                <a:ea typeface="+mn-ea"/>
              </a:rPr>
              <a:t>select </a:t>
            </a:r>
            <a:r>
              <a:rPr lang="ko-KR" altLang="en-US" sz="1200" dirty="0">
                <a:latin typeface="+mn-ea"/>
                <a:ea typeface="+mn-ea"/>
              </a:rPr>
              <a:t>구문이 실행되면 해당구문에 자동으로 </a:t>
            </a:r>
            <a:r>
              <a:rPr lang="en-US" altLang="ko-KR" sz="1200" dirty="0">
                <a:latin typeface="+mn-ea"/>
                <a:ea typeface="+mn-ea"/>
              </a:rPr>
              <a:t>1</a:t>
            </a:r>
            <a:r>
              <a:rPr lang="en-US" sz="1200" dirty="0">
                <a:latin typeface="+mn-ea"/>
                <a:ea typeface="+mn-ea"/>
              </a:rPr>
              <a:t>row</a:t>
            </a:r>
            <a:r>
              <a:rPr lang="ko-KR" altLang="en-US" sz="1200" dirty="0">
                <a:latin typeface="+mn-ea"/>
                <a:ea typeface="+mn-ea"/>
              </a:rPr>
              <a:t>당 </a:t>
            </a:r>
            <a:r>
              <a:rPr lang="en-US" altLang="ko-KR" sz="1200" dirty="0">
                <a:latin typeface="+mn-ea"/>
                <a:ea typeface="+mn-ea"/>
              </a:rPr>
              <a:t>1</a:t>
            </a:r>
            <a:r>
              <a:rPr lang="ko-KR" altLang="en-US" sz="1200" dirty="0">
                <a:latin typeface="+mn-ea"/>
                <a:ea typeface="+mn-ea"/>
              </a:rPr>
              <a:t>개의 번호가 자동으로 생</a:t>
            </a:r>
          </a:p>
          <a:p>
            <a:r>
              <a:rPr lang="ko-KR" altLang="en-US" sz="1200" dirty="0">
                <a:latin typeface="+mn-ea"/>
                <a:ea typeface="+mn-ea"/>
              </a:rPr>
              <a:t>   </a:t>
            </a:r>
            <a:r>
              <a:rPr lang="ko-KR" altLang="en-US" sz="1200" dirty="0" err="1">
                <a:latin typeface="+mn-ea"/>
                <a:ea typeface="+mn-ea"/>
              </a:rPr>
              <a:t>성된다</a:t>
            </a:r>
            <a:r>
              <a:rPr lang="en-US" altLang="ko-KR" sz="1200" dirty="0">
                <a:latin typeface="+mn-ea"/>
                <a:ea typeface="+mn-ea"/>
              </a:rPr>
              <a:t>. </a:t>
            </a:r>
            <a:r>
              <a:rPr lang="ko-KR" altLang="en-US" sz="1200" u="sng" dirty="0">
                <a:latin typeface="+mn-ea"/>
                <a:ea typeface="+mn-ea"/>
              </a:rPr>
              <a:t>자동생성번호의 </a:t>
            </a:r>
            <a:r>
              <a:rPr lang="ko-KR" altLang="en-US" sz="1200" u="sng" dirty="0" err="1">
                <a:latin typeface="+mn-ea"/>
                <a:ea typeface="+mn-ea"/>
              </a:rPr>
              <a:t>필드명은</a:t>
            </a:r>
            <a:r>
              <a:rPr lang="ko-KR" altLang="en-US" sz="1200" u="sng" dirty="0">
                <a:latin typeface="+mn-ea"/>
                <a:ea typeface="+mn-ea"/>
              </a:rPr>
              <a:t> </a:t>
            </a:r>
            <a:r>
              <a:rPr lang="en-US" sz="1200" u="sng" dirty="0" err="1">
                <a:latin typeface="+mn-ea"/>
                <a:ea typeface="+mn-ea"/>
              </a:rPr>
              <a:t>rownum</a:t>
            </a:r>
            <a:r>
              <a:rPr lang="en-US" sz="1200" u="sng" dirty="0">
                <a:latin typeface="+mn-ea"/>
                <a:ea typeface="+mn-ea"/>
              </a:rPr>
              <a:t> </a:t>
            </a:r>
            <a:r>
              <a:rPr lang="ko-KR" altLang="en-US" sz="1200" u="sng" dirty="0">
                <a:latin typeface="+mn-ea"/>
                <a:ea typeface="+mn-ea"/>
              </a:rPr>
              <a:t>이다</a:t>
            </a:r>
            <a:r>
              <a:rPr lang="en-US" altLang="ko-KR" sz="1200" u="sng" dirty="0">
                <a:latin typeface="+mn-ea"/>
                <a:ea typeface="+mn-ea"/>
              </a:rPr>
              <a:t>.</a:t>
            </a:r>
            <a:r>
              <a:rPr lang="ko-KR" altLang="en-US" sz="1200" dirty="0">
                <a:latin typeface="+mn-ea"/>
                <a:ea typeface="+mn-ea"/>
              </a:rPr>
              <a:t> 다음의 예로 좀더 자세히 살펴보자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r>
              <a:rPr lang="en-US" altLang="ko-KR" sz="1200" dirty="0">
                <a:latin typeface="+mn-ea"/>
                <a:ea typeface="+mn-ea"/>
              </a:rPr>
              <a:t> </a:t>
            </a:r>
          </a:p>
          <a:p>
            <a:r>
              <a:rPr lang="ko-KR" altLang="en-US" sz="1200" dirty="0">
                <a:latin typeface="+mn-ea"/>
                <a:ea typeface="+mn-ea"/>
              </a:rPr>
              <a:t>예</a:t>
            </a:r>
            <a:r>
              <a:rPr lang="en-US" altLang="ko-KR" sz="1200" dirty="0">
                <a:latin typeface="+mn-ea"/>
                <a:ea typeface="+mn-ea"/>
              </a:rPr>
              <a:t>) </a:t>
            </a:r>
          </a:p>
          <a:p>
            <a:r>
              <a:rPr lang="en-US" altLang="ko-KR" sz="1200" dirty="0">
                <a:latin typeface="+mn-ea"/>
                <a:ea typeface="+mn-ea"/>
              </a:rPr>
              <a:t>    </a:t>
            </a:r>
            <a:r>
              <a:rPr lang="ko-KR" altLang="en-US" sz="1200" dirty="0" err="1">
                <a:latin typeface="+mn-ea"/>
                <a:ea typeface="+mn-ea"/>
              </a:rPr>
              <a:t>첫번째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: 10</a:t>
            </a:r>
            <a:r>
              <a:rPr lang="ko-KR" altLang="en-US" sz="1200" dirty="0">
                <a:latin typeface="+mn-ea"/>
                <a:ea typeface="+mn-ea"/>
              </a:rPr>
              <a:t>개 까지만 보여 주시오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r>
              <a:rPr lang="en-US" altLang="ko-KR" sz="1200" dirty="0">
                <a:latin typeface="+mn-ea"/>
                <a:ea typeface="+mn-ea"/>
              </a:rPr>
              <a:t>      </a:t>
            </a:r>
            <a:r>
              <a:rPr lang="en-US" sz="1200" b="1" dirty="0" err="1">
                <a:latin typeface="+mn-ea"/>
                <a:ea typeface="+mn-ea"/>
              </a:rPr>
              <a:t>Mysql</a:t>
            </a:r>
            <a:r>
              <a:rPr lang="en-US" sz="1200" dirty="0">
                <a:latin typeface="+mn-ea"/>
                <a:ea typeface="+mn-ea"/>
              </a:rPr>
              <a:t> =&gt; select *</a:t>
            </a:r>
          </a:p>
          <a:p>
            <a:r>
              <a:rPr lang="en-US" sz="1200" dirty="0">
                <a:latin typeface="+mn-ea"/>
                <a:ea typeface="+mn-ea"/>
              </a:rPr>
              <a:t>                    from </a:t>
            </a:r>
            <a:r>
              <a:rPr lang="en-US" sz="1200" dirty="0" err="1">
                <a:latin typeface="+mn-ea"/>
                <a:ea typeface="+mn-ea"/>
              </a:rPr>
              <a:t>table_name</a:t>
            </a:r>
            <a:endParaRPr lang="en-US" sz="1200" dirty="0">
              <a:latin typeface="+mn-ea"/>
              <a:ea typeface="+mn-ea"/>
            </a:endParaRPr>
          </a:p>
          <a:p>
            <a:r>
              <a:rPr lang="en-US" sz="1200" dirty="0">
                <a:latin typeface="+mn-ea"/>
                <a:ea typeface="+mn-ea"/>
              </a:rPr>
              <a:t>                    limit 10;</a:t>
            </a:r>
          </a:p>
          <a:p>
            <a:r>
              <a:rPr lang="en-US" sz="1200" dirty="0">
                <a:latin typeface="+mn-ea"/>
                <a:ea typeface="+mn-ea"/>
              </a:rPr>
              <a:t>      </a:t>
            </a:r>
            <a:r>
              <a:rPr lang="en-US" sz="1200" b="1" dirty="0">
                <a:latin typeface="+mn-ea"/>
                <a:ea typeface="+mn-ea"/>
              </a:rPr>
              <a:t>Oracle </a:t>
            </a:r>
            <a:r>
              <a:rPr lang="en-US" sz="1200" dirty="0">
                <a:latin typeface="+mn-ea"/>
                <a:ea typeface="+mn-ea"/>
              </a:rPr>
              <a:t>=&gt; select * </a:t>
            </a:r>
          </a:p>
          <a:p>
            <a:r>
              <a:rPr lang="en-US" sz="1200" dirty="0">
                <a:latin typeface="+mn-ea"/>
                <a:ea typeface="+mn-ea"/>
              </a:rPr>
              <a:t>                     from ( select *</a:t>
            </a:r>
          </a:p>
          <a:p>
            <a:r>
              <a:rPr lang="en-US" sz="1200" dirty="0">
                <a:latin typeface="+mn-ea"/>
                <a:ea typeface="+mn-ea"/>
              </a:rPr>
              <a:t>                              from </a:t>
            </a:r>
            <a:r>
              <a:rPr lang="en-US" sz="1200" dirty="0" err="1">
                <a:latin typeface="+mn-ea"/>
                <a:ea typeface="+mn-ea"/>
              </a:rPr>
              <a:t>table_name</a:t>
            </a:r>
            <a:endParaRPr lang="en-US" sz="1200" dirty="0">
              <a:latin typeface="+mn-ea"/>
              <a:ea typeface="+mn-ea"/>
            </a:endParaRPr>
          </a:p>
          <a:p>
            <a:r>
              <a:rPr lang="en-US" sz="1200" dirty="0">
                <a:latin typeface="+mn-ea"/>
                <a:ea typeface="+mn-ea"/>
              </a:rPr>
              <a:t>                            )</a:t>
            </a:r>
          </a:p>
          <a:p>
            <a:r>
              <a:rPr lang="en-US" sz="1200" dirty="0">
                <a:latin typeface="+mn-ea"/>
                <a:ea typeface="+mn-ea"/>
              </a:rPr>
              <a:t>                     where </a:t>
            </a:r>
            <a:r>
              <a:rPr lang="en-US" sz="1200" dirty="0" err="1">
                <a:latin typeface="+mn-ea"/>
                <a:ea typeface="+mn-ea"/>
              </a:rPr>
              <a:t>rownum</a:t>
            </a:r>
            <a:r>
              <a:rPr lang="en-US" sz="1200" dirty="0">
                <a:latin typeface="+mn-ea"/>
                <a:ea typeface="+mn-ea"/>
              </a:rPr>
              <a:t> &lt;= 10;</a:t>
            </a:r>
          </a:p>
          <a:p>
            <a:r>
              <a:rPr lang="en-US" sz="1200" dirty="0">
                <a:latin typeface="+mn-ea"/>
                <a:ea typeface="+mn-ea"/>
              </a:rPr>
              <a:t> </a:t>
            </a:r>
          </a:p>
          <a:p>
            <a:r>
              <a:rPr lang="en-US" sz="1200" dirty="0">
                <a:latin typeface="+mn-ea"/>
                <a:ea typeface="+mn-ea"/>
              </a:rPr>
              <a:t>    </a:t>
            </a:r>
            <a:r>
              <a:rPr lang="ko-KR" altLang="en-US" sz="1200" dirty="0" err="1">
                <a:latin typeface="+mn-ea"/>
                <a:ea typeface="+mn-ea"/>
              </a:rPr>
              <a:t>두번째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: 3</a:t>
            </a:r>
            <a:r>
              <a:rPr lang="ko-KR" altLang="en-US" sz="1200" dirty="0">
                <a:latin typeface="+mn-ea"/>
                <a:ea typeface="+mn-ea"/>
              </a:rPr>
              <a:t>번째 </a:t>
            </a:r>
            <a:r>
              <a:rPr lang="ko-KR" altLang="en-US" sz="1200" dirty="0" err="1">
                <a:latin typeface="+mn-ea"/>
                <a:ea typeface="+mn-ea"/>
              </a:rPr>
              <a:t>부터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5</a:t>
            </a:r>
            <a:r>
              <a:rPr lang="ko-KR" altLang="en-US" sz="1200" dirty="0">
                <a:latin typeface="+mn-ea"/>
                <a:ea typeface="+mn-ea"/>
              </a:rPr>
              <a:t>개만 보여주시오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r>
              <a:rPr lang="en-US" altLang="ko-KR" sz="1200" dirty="0">
                <a:latin typeface="+mn-ea"/>
                <a:ea typeface="+mn-ea"/>
              </a:rPr>
              <a:t>      </a:t>
            </a:r>
            <a:r>
              <a:rPr lang="en-US" sz="1200" b="1" dirty="0" err="1">
                <a:latin typeface="+mn-ea"/>
                <a:ea typeface="+mn-ea"/>
              </a:rPr>
              <a:t>Mysql</a:t>
            </a:r>
            <a:r>
              <a:rPr lang="en-US" sz="1200" dirty="0">
                <a:latin typeface="+mn-ea"/>
                <a:ea typeface="+mn-ea"/>
              </a:rPr>
              <a:t> =&gt; select *</a:t>
            </a:r>
          </a:p>
          <a:p>
            <a:r>
              <a:rPr lang="en-US" sz="1200" dirty="0">
                <a:latin typeface="+mn-ea"/>
                <a:ea typeface="+mn-ea"/>
              </a:rPr>
              <a:t>                    from </a:t>
            </a:r>
            <a:r>
              <a:rPr lang="en-US" sz="1200" dirty="0" err="1">
                <a:latin typeface="+mn-ea"/>
                <a:ea typeface="+mn-ea"/>
              </a:rPr>
              <a:t>table_name</a:t>
            </a:r>
            <a:endParaRPr lang="en-US" sz="1200" dirty="0">
              <a:latin typeface="+mn-ea"/>
              <a:ea typeface="+mn-ea"/>
            </a:endParaRPr>
          </a:p>
          <a:p>
            <a:r>
              <a:rPr lang="en-US" sz="1200" dirty="0">
                <a:latin typeface="+mn-ea"/>
                <a:ea typeface="+mn-ea"/>
              </a:rPr>
              <a:t>                    limit 3, 5;</a:t>
            </a:r>
          </a:p>
          <a:p>
            <a:r>
              <a:rPr lang="en-US" sz="1200" dirty="0">
                <a:latin typeface="+mn-ea"/>
                <a:ea typeface="+mn-ea"/>
              </a:rPr>
              <a:t>      </a:t>
            </a:r>
            <a:r>
              <a:rPr lang="en-US" sz="1200" b="1" dirty="0">
                <a:latin typeface="+mn-ea"/>
                <a:ea typeface="+mn-ea"/>
              </a:rPr>
              <a:t>Oracle</a:t>
            </a:r>
            <a:r>
              <a:rPr lang="en-US" sz="1200" dirty="0">
                <a:latin typeface="+mn-ea"/>
                <a:ea typeface="+mn-ea"/>
              </a:rPr>
              <a:t> =&gt; select * </a:t>
            </a:r>
          </a:p>
          <a:p>
            <a:r>
              <a:rPr lang="en-US" sz="1200" dirty="0">
                <a:latin typeface="+mn-ea"/>
                <a:ea typeface="+mn-ea"/>
              </a:rPr>
              <a:t>                     from ( select * </a:t>
            </a:r>
          </a:p>
          <a:p>
            <a:r>
              <a:rPr lang="en-US" sz="1200" dirty="0">
                <a:latin typeface="+mn-ea"/>
                <a:ea typeface="+mn-ea"/>
              </a:rPr>
              <a:t>                              from </a:t>
            </a:r>
            <a:r>
              <a:rPr lang="en-US" sz="1200" dirty="0" err="1">
                <a:latin typeface="+mn-ea"/>
                <a:ea typeface="+mn-ea"/>
              </a:rPr>
              <a:t>table_name</a:t>
            </a:r>
            <a:endParaRPr lang="en-US" sz="1200" dirty="0">
              <a:latin typeface="+mn-ea"/>
              <a:ea typeface="+mn-ea"/>
            </a:endParaRPr>
          </a:p>
          <a:p>
            <a:r>
              <a:rPr lang="en-US" sz="1200" dirty="0">
                <a:latin typeface="+mn-ea"/>
                <a:ea typeface="+mn-ea"/>
              </a:rPr>
              <a:t>                            )</a:t>
            </a:r>
          </a:p>
          <a:p>
            <a:r>
              <a:rPr lang="en-US" sz="1200" dirty="0">
                <a:latin typeface="+mn-ea"/>
                <a:ea typeface="+mn-ea"/>
              </a:rPr>
              <a:t>                     where </a:t>
            </a:r>
            <a:r>
              <a:rPr lang="en-US" sz="1200" dirty="0" err="1">
                <a:latin typeface="+mn-ea"/>
                <a:ea typeface="+mn-ea"/>
              </a:rPr>
              <a:t>rownum</a:t>
            </a:r>
            <a:r>
              <a:rPr lang="en-US" sz="1200" dirty="0">
                <a:latin typeface="+mn-ea"/>
                <a:ea typeface="+mn-ea"/>
              </a:rPr>
              <a:t> &gt;= 3 and </a:t>
            </a:r>
            <a:r>
              <a:rPr lang="en-US" sz="1200" dirty="0" err="1">
                <a:latin typeface="+mn-ea"/>
                <a:ea typeface="+mn-ea"/>
              </a:rPr>
              <a:t>rownum</a:t>
            </a:r>
            <a:r>
              <a:rPr lang="en-US" sz="1200" dirty="0">
                <a:latin typeface="+mn-ea"/>
                <a:ea typeface="+mn-ea"/>
              </a:rPr>
              <a:t> &lt;= 8;</a:t>
            </a:r>
            <a:br>
              <a:rPr lang="en-US" sz="1200" dirty="0">
                <a:latin typeface="+mn-ea"/>
                <a:ea typeface="+mn-ea"/>
              </a:rPr>
            </a:br>
            <a:endParaRPr lang="en-US" sz="1200" dirty="0">
              <a:latin typeface="+mn-ea"/>
              <a:ea typeface="+mn-ea"/>
            </a:endParaRPr>
          </a:p>
          <a:p>
            <a:r>
              <a:rPr lang="en-US" sz="1200" dirty="0">
                <a:latin typeface="+mn-ea"/>
                <a:ea typeface="+mn-ea"/>
              </a:rPr>
              <a:t>=&gt; </a:t>
            </a:r>
            <a:r>
              <a:rPr lang="en-US" altLang="ko-KR" sz="1200" dirty="0"/>
              <a:t>where </a:t>
            </a:r>
            <a:r>
              <a:rPr lang="en-US" altLang="ko-KR" sz="1200" dirty="0" err="1"/>
              <a:t>rownum</a:t>
            </a:r>
            <a:r>
              <a:rPr lang="en-US" altLang="ko-KR" sz="1200" dirty="0"/>
              <a:t> between 1 and 10 ;</a:t>
            </a:r>
            <a:endParaRPr lang="en-US" sz="1200" dirty="0">
              <a:latin typeface="+mn-ea"/>
              <a:ea typeface="+mn-ea"/>
            </a:endParaRPr>
          </a:p>
          <a:p>
            <a:pPr eaLnBrk="1" latinLnBrk="1" hangingPunct="1">
              <a:defRPr/>
            </a:pPr>
            <a:endParaRPr kumimoji="0" lang="en-US" altLang="ko-KR" sz="1200" dirty="0">
              <a:latin typeface="+mn-ea"/>
              <a:ea typeface="+mn-ea"/>
            </a:endParaRPr>
          </a:p>
          <a:p>
            <a:pPr marL="171450" indent="-171450" eaLnBrk="1" latinLnBrk="1" hangingPunct="1">
              <a:buFont typeface="Symbol" panose="05050102010706020507" pitchFamily="18" charset="2"/>
              <a:buChar char="Þ"/>
              <a:defRPr/>
            </a:pPr>
            <a:endParaRPr kumimoji="0" lang="en-US" altLang="ko-KR" sz="1200" dirty="0">
              <a:latin typeface="+mn-ea"/>
              <a:ea typeface="+mn-ea"/>
            </a:endParaRPr>
          </a:p>
          <a:p>
            <a:pPr marL="171450" indent="-171450" eaLnBrk="1" latinLnBrk="1" hangingPunct="1">
              <a:buFont typeface="Symbol" panose="05050102010706020507" pitchFamily="18" charset="2"/>
              <a:buChar char="Þ"/>
              <a:defRPr/>
            </a:pPr>
            <a:endParaRPr kumimoji="0" lang="ko-KR" altLang="en-US" sz="1200" dirty="0">
              <a:latin typeface="+mn-ea"/>
              <a:ea typeface="+mn-ea"/>
            </a:endParaRPr>
          </a:p>
          <a:p>
            <a:pPr eaLnBrk="1" latinLnBrk="1" hangingPunct="1">
              <a:defRPr/>
            </a:pPr>
            <a:endParaRPr kumimoji="0" lang="ko-KR" altLang="en-US" sz="1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58101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직사각형 3"/>
          <p:cNvSpPr>
            <a:spLocks noChangeArrowheads="1"/>
          </p:cNvSpPr>
          <p:nvPr/>
        </p:nvSpPr>
        <p:spPr bwMode="auto">
          <a:xfrm>
            <a:off x="174557" y="409340"/>
            <a:ext cx="8715375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kumimoji="0" lang="en-US" altLang="ko-KR" sz="1200" b="1" dirty="0">
                <a:latin typeface="+mn-ea"/>
                <a:ea typeface="+mn-ea"/>
              </a:rPr>
              <a:t>*** ROW_NUMBER() , </a:t>
            </a:r>
            <a:r>
              <a:rPr kumimoji="0" lang="en-US" altLang="ko-KR" sz="1200" b="1" dirty="0" err="1">
                <a:latin typeface="+mn-ea"/>
                <a:ea typeface="+mn-ea"/>
              </a:rPr>
              <a:t>rownum</a:t>
            </a:r>
            <a:endParaRPr kumimoji="0" lang="en-US" altLang="ko-KR" sz="1200" b="1" dirty="0">
              <a:latin typeface="+mn-ea"/>
              <a:ea typeface="+mn-ea"/>
            </a:endParaRPr>
          </a:p>
          <a:p>
            <a:pPr eaLnBrk="1" latinLnBrk="1" hangingPunct="1">
              <a:defRPr/>
            </a:pPr>
            <a:endParaRPr kumimoji="0" lang="en-US" altLang="ko-KR" sz="1200" dirty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+mn-ea"/>
                <a:ea typeface="+mn-ea"/>
              </a:rPr>
              <a:t>=&gt; </a:t>
            </a:r>
            <a:r>
              <a:rPr kumimoji="0" lang="ko-KR" altLang="en-US" sz="1200" dirty="0" err="1">
                <a:latin typeface="+mn-ea"/>
                <a:ea typeface="+mn-ea"/>
              </a:rPr>
              <a:t>오라클에서</a:t>
            </a:r>
            <a:r>
              <a:rPr kumimoji="0" lang="ko-KR" altLang="en-US" sz="1200" dirty="0">
                <a:latin typeface="+mn-ea"/>
                <a:ea typeface="+mn-ea"/>
              </a:rPr>
              <a:t> </a:t>
            </a:r>
            <a:r>
              <a:rPr kumimoji="0" lang="en-US" altLang="ko-KR" sz="1200" dirty="0">
                <a:latin typeface="+mn-ea"/>
                <a:ea typeface="+mn-ea"/>
              </a:rPr>
              <a:t>1</a:t>
            </a:r>
            <a:r>
              <a:rPr kumimoji="0" lang="ko-KR" altLang="en-US" sz="1200" dirty="0">
                <a:latin typeface="+mn-ea"/>
                <a:ea typeface="+mn-ea"/>
              </a:rPr>
              <a:t>번의 </a:t>
            </a:r>
            <a:r>
              <a:rPr kumimoji="0" lang="en-US" altLang="ko-KR" sz="1200" dirty="0">
                <a:latin typeface="+mn-ea"/>
                <a:ea typeface="+mn-ea"/>
              </a:rPr>
              <a:t>select </a:t>
            </a:r>
            <a:r>
              <a:rPr kumimoji="0" lang="ko-KR" altLang="en-US" sz="1200" dirty="0">
                <a:latin typeface="+mn-ea"/>
                <a:ea typeface="+mn-ea"/>
              </a:rPr>
              <a:t>구문이 실행되면 해당구문에 자동으로 </a:t>
            </a:r>
            <a:r>
              <a:rPr kumimoji="0" lang="en-US" altLang="ko-KR" sz="1200" dirty="0">
                <a:latin typeface="+mn-ea"/>
                <a:ea typeface="+mn-ea"/>
              </a:rPr>
              <a:t>1 row</a:t>
            </a:r>
            <a:r>
              <a:rPr kumimoji="0" lang="ko-KR" altLang="en-US" sz="1200" dirty="0">
                <a:latin typeface="+mn-ea"/>
                <a:ea typeface="+mn-ea"/>
              </a:rPr>
              <a:t>당 </a:t>
            </a:r>
            <a:r>
              <a:rPr kumimoji="0" lang="en-US" altLang="ko-KR" sz="1200" dirty="0">
                <a:latin typeface="+mn-ea"/>
                <a:ea typeface="+mn-ea"/>
              </a:rPr>
              <a:t>1</a:t>
            </a:r>
            <a:r>
              <a:rPr kumimoji="0" lang="ko-KR" altLang="en-US" sz="1200" dirty="0">
                <a:latin typeface="+mn-ea"/>
                <a:ea typeface="+mn-ea"/>
              </a:rPr>
              <a:t>개의 번호가 자동으로 생성되며</a:t>
            </a:r>
          </a:p>
          <a:p>
            <a:pPr eaLnBrk="1" latinLnBrk="1" hangingPunct="1">
              <a:defRPr/>
            </a:pPr>
            <a:r>
              <a:rPr kumimoji="0" lang="ko-KR" altLang="en-US" sz="1200" dirty="0">
                <a:latin typeface="+mn-ea"/>
                <a:ea typeface="+mn-ea"/>
              </a:rPr>
              <a:t>    이 자동생성번호의 </a:t>
            </a:r>
            <a:r>
              <a:rPr kumimoji="0" lang="ko-KR" altLang="en-US" sz="1200" dirty="0" err="1">
                <a:latin typeface="+mn-ea"/>
                <a:ea typeface="+mn-ea"/>
              </a:rPr>
              <a:t>필드명이</a:t>
            </a:r>
            <a:r>
              <a:rPr kumimoji="0" lang="ko-KR" altLang="en-US" sz="1200" dirty="0">
                <a:latin typeface="+mn-ea"/>
                <a:ea typeface="+mn-ea"/>
              </a:rPr>
              <a:t> </a:t>
            </a:r>
            <a:r>
              <a:rPr kumimoji="0" lang="en-US" altLang="ko-KR" sz="1200" dirty="0" err="1">
                <a:latin typeface="+mn-ea"/>
                <a:ea typeface="+mn-ea"/>
              </a:rPr>
              <a:t>rownum</a:t>
            </a:r>
            <a:r>
              <a:rPr kumimoji="0" lang="en-US" altLang="ko-KR" sz="1200" dirty="0">
                <a:latin typeface="+mn-ea"/>
                <a:ea typeface="+mn-ea"/>
              </a:rPr>
              <a:t> </a:t>
            </a:r>
            <a:r>
              <a:rPr kumimoji="0" lang="ko-KR" altLang="en-US" sz="1200" dirty="0">
                <a:latin typeface="+mn-ea"/>
                <a:ea typeface="+mn-ea"/>
              </a:rPr>
              <a:t>이다</a:t>
            </a:r>
            <a:r>
              <a:rPr kumimoji="0" lang="en-US" altLang="ko-KR" sz="1200" dirty="0">
                <a:latin typeface="+mn-ea"/>
                <a:ea typeface="+mn-ea"/>
              </a:rPr>
              <a:t>.</a:t>
            </a: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+mn-ea"/>
                <a:ea typeface="+mn-ea"/>
              </a:rPr>
              <a:t>=&gt; </a:t>
            </a:r>
            <a:r>
              <a:rPr kumimoji="0" lang="ko-KR" altLang="en-US" sz="1200" dirty="0" err="1">
                <a:latin typeface="+mn-ea"/>
                <a:ea typeface="+mn-ea"/>
              </a:rPr>
              <a:t>필그명</a:t>
            </a:r>
            <a:r>
              <a:rPr kumimoji="0" lang="ko-KR" altLang="en-US" sz="1200" dirty="0">
                <a:latin typeface="+mn-ea"/>
                <a:ea typeface="+mn-ea"/>
              </a:rPr>
              <a:t> </a:t>
            </a:r>
            <a:r>
              <a:rPr kumimoji="0" lang="en-US" altLang="ko-KR" sz="1200" dirty="0" err="1">
                <a:latin typeface="+mn-ea"/>
                <a:ea typeface="+mn-ea"/>
              </a:rPr>
              <a:t>r</a:t>
            </a:r>
            <a:r>
              <a:rPr kumimoji="0" lang="en-US" altLang="ko-KR" sz="1200" dirty="0" err="1">
                <a:latin typeface="+mn-ea"/>
              </a:rPr>
              <a:t>ownum</a:t>
            </a:r>
            <a:r>
              <a:rPr kumimoji="0" lang="en-US" altLang="ko-KR" sz="1200" dirty="0">
                <a:latin typeface="+mn-ea"/>
              </a:rPr>
              <a:t>  </a:t>
            </a:r>
            <a:r>
              <a:rPr kumimoji="0" lang="ko-KR" altLang="en-US" sz="1200" dirty="0">
                <a:latin typeface="+mn-ea"/>
              </a:rPr>
              <a:t>또는</a:t>
            </a:r>
            <a:r>
              <a:rPr kumimoji="0" lang="en-US" altLang="ko-KR" sz="1200" dirty="0">
                <a:latin typeface="+mn-ea"/>
              </a:rPr>
              <a:t> ROW_NUMBER()  </a:t>
            </a:r>
            <a:r>
              <a:rPr kumimoji="0" lang="ko-KR" altLang="en-US" sz="1200" dirty="0">
                <a:latin typeface="+mn-ea"/>
              </a:rPr>
              <a:t>함수를 사용하면 출력 가능</a:t>
            </a:r>
            <a:r>
              <a:rPr kumimoji="0" lang="en-US" altLang="ko-KR" sz="1200" dirty="0">
                <a:latin typeface="+mn-ea"/>
              </a:rPr>
              <a:t>.</a:t>
            </a:r>
            <a:r>
              <a:rPr kumimoji="0" lang="en-US" altLang="ko-KR" sz="1200" dirty="0">
                <a:latin typeface="+mn-ea"/>
                <a:ea typeface="+mn-ea"/>
              </a:rPr>
              <a:t> </a:t>
            </a:r>
          </a:p>
          <a:p>
            <a:pPr eaLnBrk="1" latinLnBrk="1" hangingPunct="1">
              <a:defRPr/>
            </a:pPr>
            <a:endParaRPr kumimoji="0" lang="en-US" altLang="ko-KR" sz="1200" dirty="0">
              <a:latin typeface="+mn-ea"/>
              <a:ea typeface="+mn-ea"/>
            </a:endParaRPr>
          </a:p>
          <a:p>
            <a:pPr eaLnBrk="1" latinLnBrk="1" hangingPunct="1">
              <a:defRPr/>
            </a:pPr>
            <a:endParaRPr kumimoji="0" lang="en-US" altLang="ko-KR" sz="1200" dirty="0">
              <a:latin typeface="+mn-ea"/>
              <a:ea typeface="+mn-ea"/>
            </a:endParaRPr>
          </a:p>
          <a:p>
            <a:pPr eaLnBrk="1" latinLnBrk="1" hangingPunct="1">
              <a:defRPr/>
            </a:pPr>
            <a:endParaRPr kumimoji="0" lang="en-US" altLang="ko-KR" sz="1200" dirty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kumimoji="0" lang="en-US" altLang="ko-KR" sz="1200" b="1" dirty="0">
                <a:latin typeface="+mn-ea"/>
                <a:ea typeface="+mn-ea"/>
              </a:rPr>
              <a:t>*** OVER()</a:t>
            </a:r>
          </a:p>
          <a:p>
            <a:pPr eaLnBrk="1" latinLnBrk="1" hangingPunct="1">
              <a:defRPr/>
            </a:pPr>
            <a:endParaRPr kumimoji="0" lang="en-US" altLang="ko-KR" sz="1200" dirty="0">
              <a:latin typeface="+mn-ea"/>
              <a:ea typeface="+mn-ea"/>
            </a:endParaRPr>
          </a:p>
          <a:p>
            <a:r>
              <a:rPr lang="en-US" altLang="ko-KR" sz="1200" b="1" dirty="0">
                <a:latin typeface="+mn-ea"/>
                <a:ea typeface="+mn-ea"/>
              </a:rPr>
              <a:t>=&gt; </a:t>
            </a:r>
            <a:r>
              <a:rPr lang="en-US" altLang="ko-KR" sz="1200" dirty="0">
                <a:latin typeface="+mn-ea"/>
                <a:ea typeface="+mn-ea"/>
              </a:rPr>
              <a:t>ORDER BY, GROUP BY </a:t>
            </a:r>
            <a:r>
              <a:rPr lang="ko-KR" altLang="en-US" sz="1200" dirty="0" err="1">
                <a:latin typeface="+mn-ea"/>
                <a:ea typeface="+mn-ea"/>
              </a:rPr>
              <a:t>서브퀘리</a:t>
            </a:r>
            <a:r>
              <a:rPr lang="ko-KR" altLang="en-US" sz="1200" dirty="0">
                <a:latin typeface="+mn-ea"/>
                <a:ea typeface="+mn-ea"/>
              </a:rPr>
              <a:t> 를 개선하기 위해 나온 함수</a:t>
            </a:r>
            <a:endParaRPr lang="en-US" altLang="ko-KR" sz="1200" dirty="0">
              <a:latin typeface="+mn-ea"/>
              <a:ea typeface="+mn-ea"/>
            </a:endParaRPr>
          </a:p>
          <a:p>
            <a:endParaRPr kumimoji="0" lang="en-US" altLang="ko-KR" sz="1200" dirty="0">
              <a:latin typeface="+mn-ea"/>
              <a:ea typeface="+mn-ea"/>
            </a:endParaRPr>
          </a:p>
          <a:p>
            <a:r>
              <a:rPr kumimoji="0" lang="en-US" altLang="ko-KR" sz="1400" b="1" dirty="0">
                <a:solidFill>
                  <a:srgbClr val="00CC99"/>
                </a:solidFill>
                <a:latin typeface="+mn-ea"/>
                <a:ea typeface="+mn-ea"/>
              </a:rPr>
              <a:t>&lt;select id="</a:t>
            </a:r>
            <a:r>
              <a:rPr kumimoji="0" lang="en-US" altLang="ko-KR" sz="1400" b="1" dirty="0" err="1">
                <a:solidFill>
                  <a:srgbClr val="00CC99"/>
                </a:solidFill>
                <a:latin typeface="+mn-ea"/>
                <a:ea typeface="+mn-ea"/>
              </a:rPr>
              <a:t>pageBoardList</a:t>
            </a:r>
            <a:r>
              <a:rPr kumimoji="0" lang="en-US" altLang="ko-KR" sz="1400" b="1" dirty="0">
                <a:solidFill>
                  <a:srgbClr val="00CC99"/>
                </a:solidFill>
                <a:latin typeface="+mn-ea"/>
                <a:ea typeface="+mn-ea"/>
              </a:rPr>
              <a:t>" </a:t>
            </a:r>
            <a:r>
              <a:rPr kumimoji="0" lang="en-US" altLang="ko-KR" sz="1400" b="1" dirty="0" err="1">
                <a:solidFill>
                  <a:srgbClr val="00CC99"/>
                </a:solidFill>
                <a:latin typeface="+mn-ea"/>
                <a:ea typeface="+mn-ea"/>
              </a:rPr>
              <a:t>resultType</a:t>
            </a:r>
            <a:r>
              <a:rPr kumimoji="0" lang="en-US" altLang="ko-KR" sz="1400" b="1" dirty="0">
                <a:solidFill>
                  <a:srgbClr val="00CC99"/>
                </a:solidFill>
                <a:latin typeface="+mn-ea"/>
                <a:ea typeface="+mn-ea"/>
              </a:rPr>
              <a:t>="</a:t>
            </a:r>
            <a:r>
              <a:rPr kumimoji="0" lang="en-US" altLang="ko-KR" sz="1400" b="1" dirty="0" err="1">
                <a:solidFill>
                  <a:srgbClr val="00CC99"/>
                </a:solidFill>
                <a:latin typeface="+mn-ea"/>
                <a:ea typeface="+mn-ea"/>
              </a:rPr>
              <a:t>vo.BoardVO</a:t>
            </a:r>
            <a:r>
              <a:rPr kumimoji="0" lang="en-US" altLang="ko-KR" sz="1400" b="1" dirty="0">
                <a:solidFill>
                  <a:srgbClr val="00CC99"/>
                </a:solidFill>
                <a:latin typeface="+mn-ea"/>
                <a:ea typeface="+mn-ea"/>
              </a:rPr>
              <a:t>"&gt;</a:t>
            </a:r>
          </a:p>
          <a:p>
            <a:r>
              <a:rPr kumimoji="0" lang="en-US" altLang="ko-KR" sz="1400" dirty="0">
                <a:latin typeface="+mn-ea"/>
                <a:ea typeface="+mn-ea"/>
              </a:rPr>
              <a:t>       select * from </a:t>
            </a:r>
          </a:p>
          <a:p>
            <a:r>
              <a:rPr kumimoji="0" lang="en-US" altLang="ko-KR" sz="1400" dirty="0">
                <a:latin typeface="+mn-ea"/>
                <a:ea typeface="+mn-ea"/>
              </a:rPr>
              <a:t>	(select b.* , ROW_NUMBER() OVER(order by root </a:t>
            </a:r>
            <a:r>
              <a:rPr kumimoji="0" lang="en-US" altLang="ko-KR" sz="1400" dirty="0" err="1">
                <a:latin typeface="+mn-ea"/>
                <a:ea typeface="+mn-ea"/>
              </a:rPr>
              <a:t>desc</a:t>
            </a:r>
            <a:r>
              <a:rPr kumimoji="0" lang="en-US" altLang="ko-KR" sz="1400" dirty="0">
                <a:latin typeface="+mn-ea"/>
                <a:ea typeface="+mn-ea"/>
              </a:rPr>
              <a:t>, step </a:t>
            </a:r>
            <a:r>
              <a:rPr kumimoji="0" lang="en-US" altLang="ko-KR" sz="1400" dirty="0" err="1">
                <a:latin typeface="+mn-ea"/>
                <a:ea typeface="+mn-ea"/>
              </a:rPr>
              <a:t>asc</a:t>
            </a:r>
            <a:r>
              <a:rPr kumimoji="0" lang="en-US" altLang="ko-KR" sz="1400" dirty="0">
                <a:latin typeface="+mn-ea"/>
                <a:ea typeface="+mn-ea"/>
              </a:rPr>
              <a:t>) </a:t>
            </a:r>
            <a:r>
              <a:rPr kumimoji="0" lang="en-US" altLang="ko-KR" sz="1400" dirty="0" err="1">
                <a:latin typeface="+mn-ea"/>
                <a:ea typeface="+mn-ea"/>
              </a:rPr>
              <a:t>rnum</a:t>
            </a:r>
            <a:r>
              <a:rPr kumimoji="0" lang="en-US" altLang="ko-KR" sz="1400" dirty="0">
                <a:latin typeface="+mn-ea"/>
                <a:ea typeface="+mn-ea"/>
              </a:rPr>
              <a:t> from board b) </a:t>
            </a:r>
            <a:br>
              <a:rPr kumimoji="0" lang="en-US" altLang="ko-KR" sz="1400" dirty="0">
                <a:latin typeface="+mn-ea"/>
                <a:ea typeface="+mn-ea"/>
              </a:rPr>
            </a:br>
            <a:r>
              <a:rPr kumimoji="0" lang="en-US" altLang="ko-KR" sz="1400" dirty="0">
                <a:latin typeface="+mn-ea"/>
                <a:ea typeface="+mn-ea"/>
              </a:rPr>
              <a:t>	where </a:t>
            </a:r>
            <a:r>
              <a:rPr kumimoji="0" lang="en-US" altLang="ko-KR" sz="1400" dirty="0" err="1">
                <a:latin typeface="+mn-ea"/>
                <a:ea typeface="+mn-ea"/>
              </a:rPr>
              <a:t>rnum</a:t>
            </a:r>
            <a:r>
              <a:rPr kumimoji="0" lang="en-US" altLang="ko-KR" sz="1400" dirty="0">
                <a:latin typeface="+mn-ea"/>
                <a:ea typeface="+mn-ea"/>
              </a:rPr>
              <a:t> between #{</a:t>
            </a:r>
            <a:r>
              <a:rPr kumimoji="0" lang="en-US" altLang="ko-KR" sz="1400" dirty="0" err="1">
                <a:latin typeface="+mn-ea"/>
                <a:ea typeface="+mn-ea"/>
              </a:rPr>
              <a:t>sno</a:t>
            </a:r>
            <a:r>
              <a:rPr kumimoji="0" lang="en-US" altLang="ko-KR" sz="1400" dirty="0">
                <a:latin typeface="+mn-ea"/>
                <a:ea typeface="+mn-ea"/>
              </a:rPr>
              <a:t>} and #{</a:t>
            </a:r>
            <a:r>
              <a:rPr kumimoji="0" lang="en-US" altLang="ko-KR" sz="1400" dirty="0" err="1">
                <a:latin typeface="+mn-ea"/>
                <a:ea typeface="+mn-ea"/>
              </a:rPr>
              <a:t>eno</a:t>
            </a:r>
            <a:r>
              <a:rPr kumimoji="0" lang="en-US" altLang="ko-KR" sz="1400" dirty="0">
                <a:latin typeface="+mn-ea"/>
                <a:ea typeface="+mn-ea"/>
              </a:rPr>
              <a:t>}</a:t>
            </a:r>
          </a:p>
          <a:p>
            <a:r>
              <a:rPr kumimoji="0" lang="en-US" altLang="ko-KR" sz="1400" b="1" dirty="0">
                <a:solidFill>
                  <a:srgbClr val="00CC66"/>
                </a:solidFill>
                <a:latin typeface="+mn-ea"/>
                <a:ea typeface="+mn-ea"/>
              </a:rPr>
              <a:t>&lt;/select&gt;</a:t>
            </a:r>
          </a:p>
          <a:p>
            <a:endParaRPr kumimoji="0" lang="en-US" altLang="ko-KR" sz="1400" b="1" dirty="0">
              <a:solidFill>
                <a:srgbClr val="00CC66"/>
              </a:solidFill>
              <a:latin typeface="+mn-ea"/>
              <a:ea typeface="+mn-ea"/>
            </a:endParaRPr>
          </a:p>
          <a:p>
            <a:r>
              <a:rPr kumimoji="0" lang="en-US" altLang="ko-KR" sz="1200" b="1" dirty="0">
                <a:solidFill>
                  <a:srgbClr val="C00000"/>
                </a:solidFill>
                <a:latin typeface="+mn-ea"/>
                <a:ea typeface="+mn-ea"/>
              </a:rPr>
              <a:t>*** Row </a:t>
            </a:r>
            <a:r>
              <a:rPr kumimoji="0" lang="ko-KR" altLang="en-US" sz="1200" b="1" dirty="0">
                <a:solidFill>
                  <a:srgbClr val="C00000"/>
                </a:solidFill>
                <a:latin typeface="+mn-ea"/>
                <a:ea typeface="+mn-ea"/>
              </a:rPr>
              <a:t>개수 제한에도 이용 </a:t>
            </a:r>
            <a:endParaRPr kumimoji="0" lang="en-US" altLang="ko-KR" sz="1200" b="1" dirty="0">
              <a:solidFill>
                <a:srgbClr val="C00000"/>
              </a:solidFill>
              <a:latin typeface="+mn-ea"/>
              <a:ea typeface="+mn-ea"/>
            </a:endParaRPr>
          </a:p>
          <a:p>
            <a:r>
              <a:rPr kumimoji="0" lang="en-US" altLang="ko-KR" sz="1200" b="1" dirty="0">
                <a:solidFill>
                  <a:srgbClr val="C00000"/>
                </a:solidFill>
                <a:latin typeface="+mn-ea"/>
                <a:ea typeface="+mn-ea"/>
              </a:rPr>
              <a:t/>
            </a:r>
            <a:br>
              <a:rPr kumimoji="0" lang="en-US" altLang="ko-KR" sz="1200" b="1" dirty="0">
                <a:solidFill>
                  <a:srgbClr val="C00000"/>
                </a:solidFill>
                <a:latin typeface="+mn-ea"/>
                <a:ea typeface="+mn-ea"/>
              </a:rPr>
            </a:br>
            <a:r>
              <a:rPr kumimoji="0" lang="en-US" altLang="ko-KR" sz="1200" b="1" dirty="0">
                <a:solidFill>
                  <a:srgbClr val="C00000"/>
                </a:solidFill>
                <a:latin typeface="+mn-ea"/>
                <a:ea typeface="+mn-ea"/>
              </a:rPr>
              <a:t>=&gt; board</a:t>
            </a:r>
            <a:r>
              <a:rPr kumimoji="0" lang="ko-KR" altLang="en-US" sz="1200" b="1" dirty="0">
                <a:solidFill>
                  <a:srgbClr val="C00000"/>
                </a:solidFill>
                <a:latin typeface="+mn-ea"/>
                <a:ea typeface="+mn-ea"/>
              </a:rPr>
              <a:t> 에서 가장 최근 자료</a:t>
            </a:r>
            <a:r>
              <a:rPr kumimoji="0" lang="en-US" altLang="ko-KR" sz="1200" b="1" dirty="0">
                <a:solidFill>
                  <a:srgbClr val="C00000"/>
                </a:solidFill>
                <a:latin typeface="+mn-ea"/>
                <a:ea typeface="+mn-ea"/>
              </a:rPr>
              <a:t> 2</a:t>
            </a:r>
            <a:r>
              <a:rPr kumimoji="0" lang="ko-KR" altLang="en-US" sz="1200" b="1" dirty="0">
                <a:solidFill>
                  <a:srgbClr val="C00000"/>
                </a:solidFill>
                <a:latin typeface="+mn-ea"/>
                <a:ea typeface="+mn-ea"/>
              </a:rPr>
              <a:t>개만 출력 하기</a:t>
            </a:r>
            <a:endParaRPr kumimoji="0" lang="en-US" altLang="ko-KR" sz="1200" b="1" dirty="0">
              <a:solidFill>
                <a:srgbClr val="C00000"/>
              </a:solidFill>
              <a:latin typeface="+mn-ea"/>
              <a:ea typeface="+mn-ea"/>
            </a:endParaRPr>
          </a:p>
          <a:p>
            <a:endParaRPr kumimoji="0" lang="en-US" altLang="ko-KR" sz="1200" dirty="0">
              <a:latin typeface="+mn-ea"/>
              <a:ea typeface="+mn-ea"/>
            </a:endParaRPr>
          </a:p>
          <a:p>
            <a:r>
              <a:rPr kumimoji="0" lang="en-US" altLang="ko-KR" sz="1200" dirty="0">
                <a:latin typeface="+mn-ea"/>
                <a:ea typeface="+mn-ea"/>
              </a:rPr>
              <a:t>   </a:t>
            </a:r>
            <a:r>
              <a:rPr kumimoji="0" lang="en-US" altLang="ko-KR" sz="1200" b="1" dirty="0">
                <a:latin typeface="+mn-ea"/>
                <a:ea typeface="+mn-ea"/>
              </a:rPr>
              <a:t>&lt;![CDATA[ </a:t>
            </a:r>
            <a:r>
              <a:rPr kumimoji="0" lang="en-US" altLang="ko-KR" sz="1200" dirty="0">
                <a:latin typeface="+mn-ea"/>
              </a:rPr>
              <a:t>select * from </a:t>
            </a:r>
          </a:p>
          <a:p>
            <a:r>
              <a:rPr kumimoji="0" lang="en-US" altLang="ko-KR" sz="1200" dirty="0">
                <a:latin typeface="+mn-ea"/>
              </a:rPr>
              <a:t>	(select b.* , ROW_NUMBER() OVER(order by </a:t>
            </a:r>
            <a:r>
              <a:rPr kumimoji="0" lang="en-US" altLang="ko-KR" sz="1200" dirty="0" err="1">
                <a:latin typeface="+mn-ea"/>
              </a:rPr>
              <a:t>regdate</a:t>
            </a:r>
            <a:r>
              <a:rPr kumimoji="0" lang="en-US" altLang="ko-KR" sz="1200" dirty="0">
                <a:latin typeface="+mn-ea"/>
              </a:rPr>
              <a:t> </a:t>
            </a:r>
            <a:r>
              <a:rPr kumimoji="0" lang="en-US" altLang="ko-KR" sz="1200" dirty="0" err="1">
                <a:latin typeface="+mn-ea"/>
              </a:rPr>
              <a:t>desc</a:t>
            </a:r>
            <a:r>
              <a:rPr kumimoji="0" lang="en-US" altLang="ko-KR" sz="1200" dirty="0">
                <a:latin typeface="+mn-ea"/>
              </a:rPr>
              <a:t>) </a:t>
            </a:r>
            <a:r>
              <a:rPr kumimoji="0" lang="en-US" altLang="ko-KR" sz="1200" dirty="0" err="1">
                <a:latin typeface="+mn-ea"/>
              </a:rPr>
              <a:t>rnum</a:t>
            </a:r>
            <a:r>
              <a:rPr kumimoji="0" lang="en-US" altLang="ko-KR" sz="1200" dirty="0">
                <a:latin typeface="+mn-ea"/>
              </a:rPr>
              <a:t> from board b) </a:t>
            </a:r>
            <a:br>
              <a:rPr kumimoji="0" lang="en-US" altLang="ko-KR" sz="1200" dirty="0">
                <a:latin typeface="+mn-ea"/>
              </a:rPr>
            </a:br>
            <a:r>
              <a:rPr kumimoji="0" lang="en-US" altLang="ko-KR" sz="1200" dirty="0">
                <a:latin typeface="+mn-ea"/>
              </a:rPr>
              <a:t>	where </a:t>
            </a:r>
            <a:r>
              <a:rPr kumimoji="0" lang="en-US" altLang="ko-KR" sz="1200" dirty="0" err="1">
                <a:latin typeface="+mn-ea"/>
              </a:rPr>
              <a:t>rnum</a:t>
            </a:r>
            <a:r>
              <a:rPr kumimoji="0" lang="en-US" altLang="ko-KR" sz="1200" dirty="0">
                <a:latin typeface="+mn-ea"/>
              </a:rPr>
              <a:t> &lt; 2  </a:t>
            </a:r>
            <a:r>
              <a:rPr kumimoji="0" lang="en-US" altLang="ko-KR" sz="1200" b="1" dirty="0">
                <a:latin typeface="+mn-ea"/>
              </a:rPr>
              <a:t>]]&gt;</a:t>
            </a:r>
            <a:endParaRPr kumimoji="0" lang="en-US" altLang="ko-KR" sz="12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8727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직사각형 3"/>
          <p:cNvSpPr>
            <a:spLocks noChangeArrowheads="1"/>
          </p:cNvSpPr>
          <p:nvPr/>
        </p:nvSpPr>
        <p:spPr bwMode="auto">
          <a:xfrm>
            <a:off x="174557" y="113719"/>
            <a:ext cx="8715375" cy="655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kumimoji="0" lang="en-US" altLang="ko-KR" sz="1200" b="1" dirty="0">
                <a:latin typeface="+mn-ea"/>
                <a:ea typeface="+mn-ea"/>
              </a:rPr>
              <a:t>*** $,   #</a:t>
            </a:r>
          </a:p>
          <a:p>
            <a:pPr eaLnBrk="1" latinLnBrk="1" hangingPunct="1">
              <a:defRPr/>
            </a:pPr>
            <a:endParaRPr kumimoji="0" lang="en-US" altLang="ko-KR" sz="1200" b="1" dirty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kumimoji="0" lang="en-US" altLang="ko-KR" sz="1200" b="1" dirty="0">
                <a:latin typeface="+mn-ea"/>
                <a:ea typeface="+mn-ea"/>
              </a:rPr>
              <a:t>=&gt; </a:t>
            </a:r>
            <a:r>
              <a:rPr kumimoji="0" lang="en-US" altLang="ko-KR" sz="1200" dirty="0">
                <a:latin typeface="+mn-ea"/>
                <a:ea typeface="+mn-ea"/>
              </a:rPr>
              <a:t>SQL</a:t>
            </a:r>
            <a:r>
              <a:rPr kumimoji="0" lang="ko-KR" altLang="en-US" sz="1200" dirty="0">
                <a:latin typeface="+mn-ea"/>
                <a:ea typeface="+mn-ea"/>
              </a:rPr>
              <a:t>의 필드와 값을 </a:t>
            </a:r>
            <a:r>
              <a:rPr kumimoji="0" lang="ko-KR" altLang="en-US" sz="1200" dirty="0" err="1">
                <a:latin typeface="+mn-ea"/>
                <a:ea typeface="+mn-ea"/>
              </a:rPr>
              <a:t>여러가지</a:t>
            </a:r>
            <a:r>
              <a:rPr kumimoji="0" lang="ko-KR" altLang="en-US" sz="1200" dirty="0">
                <a:latin typeface="+mn-ea"/>
                <a:ea typeface="+mn-ea"/>
              </a:rPr>
              <a:t> 형태 사용하기</a:t>
            </a:r>
            <a:r>
              <a:rPr kumimoji="0" lang="en-US" altLang="ko-KR" sz="1200" dirty="0">
                <a:latin typeface="+mn-ea"/>
                <a:ea typeface="+mn-ea"/>
              </a:rPr>
              <a:t/>
            </a:r>
            <a:br>
              <a:rPr kumimoji="0" lang="en-US" altLang="ko-KR" sz="1200" dirty="0">
                <a:latin typeface="+mn-ea"/>
                <a:ea typeface="+mn-ea"/>
              </a:rPr>
            </a:br>
            <a:r>
              <a:rPr kumimoji="0" lang="en-US" altLang="ko-KR" sz="1200" dirty="0">
                <a:latin typeface="+mn-ea"/>
                <a:ea typeface="+mn-ea"/>
              </a:rPr>
              <a:t/>
            </a:r>
            <a:br>
              <a:rPr kumimoji="0" lang="en-US" altLang="ko-KR" sz="1200" dirty="0">
                <a:latin typeface="+mn-ea"/>
                <a:ea typeface="+mn-ea"/>
              </a:rPr>
            </a:br>
            <a:r>
              <a:rPr kumimoji="0" lang="en-US" altLang="ko-KR" sz="1200" dirty="0">
                <a:latin typeface="+mn-ea"/>
                <a:ea typeface="+mn-ea"/>
              </a:rPr>
              <a:t>=&gt; ${</a:t>
            </a:r>
            <a:r>
              <a:rPr kumimoji="0" lang="ko-KR" altLang="en-US" sz="1200" dirty="0" err="1">
                <a:latin typeface="+mn-ea"/>
                <a:ea typeface="+mn-ea"/>
              </a:rPr>
              <a:t>변수명</a:t>
            </a:r>
            <a:r>
              <a:rPr kumimoji="0" lang="en-US" altLang="ko-KR" sz="1200" dirty="0">
                <a:latin typeface="+mn-ea"/>
                <a:ea typeface="+mn-ea"/>
              </a:rPr>
              <a:t>} : VALUE =&gt; </a:t>
            </a:r>
            <a:r>
              <a:rPr kumimoji="0" lang="ko-KR" altLang="en-US" sz="1200" dirty="0">
                <a:latin typeface="+mn-ea"/>
                <a:ea typeface="+mn-ea"/>
              </a:rPr>
              <a:t>필드 표현 </a:t>
            </a:r>
            <a:r>
              <a:rPr kumimoji="0" lang="en-US" altLang="ko-KR" sz="1200" dirty="0">
                <a:latin typeface="+mn-ea"/>
                <a:ea typeface="+mn-ea"/>
              </a:rPr>
              <a:t/>
            </a:r>
            <a:br>
              <a:rPr kumimoji="0" lang="en-US" altLang="ko-KR" sz="1200" dirty="0">
                <a:latin typeface="+mn-ea"/>
                <a:ea typeface="+mn-ea"/>
              </a:rPr>
            </a:br>
            <a:r>
              <a:rPr kumimoji="0" lang="en-US" altLang="ko-KR" sz="1200" dirty="0">
                <a:latin typeface="+mn-ea"/>
                <a:ea typeface="+mn-ea"/>
              </a:rPr>
              <a:t>=&gt; #{</a:t>
            </a:r>
            <a:r>
              <a:rPr kumimoji="0" lang="ko-KR" altLang="en-US" sz="1200" dirty="0" err="1">
                <a:latin typeface="+mn-ea"/>
                <a:ea typeface="+mn-ea"/>
              </a:rPr>
              <a:t>변수명</a:t>
            </a:r>
            <a:r>
              <a:rPr kumimoji="0" lang="en-US" altLang="ko-KR" sz="1200" dirty="0">
                <a:latin typeface="+mn-ea"/>
                <a:ea typeface="+mn-ea"/>
              </a:rPr>
              <a:t>} : 'VALUE' =&gt; </a:t>
            </a:r>
            <a:r>
              <a:rPr kumimoji="0" lang="ko-KR" altLang="en-US" sz="1200" dirty="0">
                <a:latin typeface="+mn-ea"/>
                <a:ea typeface="+mn-ea"/>
              </a:rPr>
              <a:t>값 표현</a:t>
            </a:r>
          </a:p>
          <a:p>
            <a:pPr eaLnBrk="1" latinLnBrk="1" hangingPunct="1">
              <a:defRPr/>
            </a:pPr>
            <a:endParaRPr kumimoji="0" lang="ko-KR" altLang="en-US" sz="1200" dirty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+mn-ea"/>
                <a:ea typeface="+mn-ea"/>
              </a:rPr>
              <a:t>select * from </a:t>
            </a:r>
            <a:r>
              <a:rPr kumimoji="0" lang="en-US" altLang="ko-KR" sz="1200" dirty="0" err="1">
                <a:latin typeface="+mn-ea"/>
                <a:ea typeface="+mn-ea"/>
              </a:rPr>
              <a:t>myhewon</a:t>
            </a:r>
            <a:r>
              <a:rPr kumimoji="0" lang="en-US" altLang="ko-KR" sz="1200" dirty="0">
                <a:latin typeface="+mn-ea"/>
                <a:ea typeface="+mn-ea"/>
              </a:rPr>
              <a:t> where ${</a:t>
            </a:r>
            <a:r>
              <a:rPr kumimoji="0" lang="en-US" altLang="ko-KR" sz="1200" dirty="0" err="1">
                <a:latin typeface="+mn-ea"/>
                <a:ea typeface="+mn-ea"/>
              </a:rPr>
              <a:t>searchMenu</a:t>
            </a:r>
            <a:r>
              <a:rPr kumimoji="0" lang="en-US" altLang="ko-KR" sz="1200" dirty="0">
                <a:latin typeface="+mn-ea"/>
                <a:ea typeface="+mn-ea"/>
              </a:rPr>
              <a:t>} like '%'||#{</a:t>
            </a:r>
            <a:r>
              <a:rPr kumimoji="0" lang="en-US" altLang="ko-KR" sz="1200" dirty="0" err="1">
                <a:latin typeface="+mn-ea"/>
                <a:ea typeface="+mn-ea"/>
              </a:rPr>
              <a:t>searchValue</a:t>
            </a:r>
            <a:r>
              <a:rPr kumimoji="0" lang="en-US" altLang="ko-KR" sz="1200" dirty="0">
                <a:latin typeface="+mn-ea"/>
                <a:ea typeface="+mn-ea"/>
              </a:rPr>
              <a:t>}||'%'</a:t>
            </a: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+mn-ea"/>
                <a:ea typeface="+mn-ea"/>
              </a:rPr>
              <a:t>=&gt; $</a:t>
            </a:r>
            <a:r>
              <a:rPr kumimoji="0" lang="ko-KR" altLang="en-US" sz="1200" dirty="0">
                <a:latin typeface="+mn-ea"/>
                <a:ea typeface="+mn-ea"/>
              </a:rPr>
              <a:t>를 사용하여 검색하려는 필드를 표시함</a:t>
            </a: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+mn-ea"/>
                <a:ea typeface="+mn-ea"/>
              </a:rPr>
              <a:t>=&gt; #</a:t>
            </a:r>
            <a:r>
              <a:rPr kumimoji="0" lang="ko-KR" altLang="en-US" sz="1200" dirty="0">
                <a:latin typeface="+mn-ea"/>
                <a:ea typeface="+mn-ea"/>
              </a:rPr>
              <a:t>을 이용하여 검색 질의를 표시함</a:t>
            </a:r>
            <a:endParaRPr kumimoji="0" lang="en-US" altLang="ko-KR" sz="1200" dirty="0">
              <a:latin typeface="+mn-ea"/>
              <a:ea typeface="+mn-ea"/>
            </a:endParaRPr>
          </a:p>
          <a:p>
            <a:pPr eaLnBrk="1" latinLnBrk="1" hangingPunct="1">
              <a:defRPr/>
            </a:pPr>
            <a:endParaRPr kumimoji="0" lang="en-US" altLang="ko-KR" sz="1200" dirty="0">
              <a:latin typeface="+mn-ea"/>
              <a:ea typeface="+mn-ea"/>
            </a:endParaRPr>
          </a:p>
          <a:p>
            <a:pPr eaLnBrk="1" latinLnBrk="1" hangingPunct="1">
              <a:defRPr/>
            </a:pPr>
            <a:endParaRPr kumimoji="0" lang="en-US" altLang="ko-KR" sz="1200" dirty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kumimoji="0" lang="en-US" altLang="ko-KR" sz="1200" b="1" dirty="0">
                <a:latin typeface="+mn-ea"/>
                <a:ea typeface="+mn-ea"/>
              </a:rPr>
              <a:t>*** bind  </a:t>
            </a:r>
            <a:br>
              <a:rPr kumimoji="0" lang="en-US" altLang="ko-KR" sz="1200" b="1" dirty="0">
                <a:latin typeface="+mn-ea"/>
                <a:ea typeface="+mn-ea"/>
              </a:rPr>
            </a:br>
            <a:r>
              <a:rPr kumimoji="0" lang="en-US" altLang="ko-KR" sz="1200" b="1" dirty="0">
                <a:latin typeface="+mn-ea"/>
                <a:ea typeface="+mn-ea"/>
              </a:rPr>
              <a:t/>
            </a:r>
            <a:br>
              <a:rPr kumimoji="0" lang="en-US" altLang="ko-KR" sz="1200" b="1" dirty="0">
                <a:latin typeface="+mn-ea"/>
                <a:ea typeface="+mn-ea"/>
              </a:rPr>
            </a:br>
            <a:r>
              <a:rPr kumimoji="0" lang="en-US" altLang="ko-KR" sz="1200" dirty="0">
                <a:latin typeface="+mn-ea"/>
                <a:ea typeface="+mn-ea"/>
              </a:rPr>
              <a:t>=&gt; </a:t>
            </a:r>
            <a:r>
              <a:rPr kumimoji="0" lang="ko-KR" altLang="ko-KR" sz="1200" b="1" dirty="0" err="1">
                <a:solidFill>
                  <a:srgbClr val="0000FF"/>
                </a:solidFill>
                <a:latin typeface="+mn-ea"/>
                <a:ea typeface="+mn-ea"/>
              </a:rPr>
              <a:t>OGNL표현을</a:t>
            </a:r>
            <a:r>
              <a:rPr kumimoji="0" lang="ko-KR" altLang="ko-KR" sz="1200" b="1" dirty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kumimoji="0" lang="ko-KR" altLang="ko-KR" sz="1200" dirty="0">
                <a:solidFill>
                  <a:srgbClr val="333333"/>
                </a:solidFill>
                <a:latin typeface="+mn-ea"/>
                <a:ea typeface="+mn-ea"/>
              </a:rPr>
              <a:t>사용해서 변수를 만든 뒤 컨텍스트에 바인딩한다</a:t>
            </a:r>
            <a:r>
              <a:rPr kumimoji="0" lang="en-US" altLang="ko-KR" sz="1200" dirty="0">
                <a:solidFill>
                  <a:srgbClr val="333333"/>
                </a:solidFill>
                <a:latin typeface="+mn-ea"/>
                <a:ea typeface="+mn-ea"/>
              </a:rPr>
              <a:t>. </a:t>
            </a:r>
            <a:br>
              <a:rPr kumimoji="0" lang="en-US" altLang="ko-KR" sz="1200" dirty="0">
                <a:solidFill>
                  <a:srgbClr val="333333"/>
                </a:solidFill>
                <a:latin typeface="+mn-ea"/>
                <a:ea typeface="+mn-ea"/>
              </a:rPr>
            </a:br>
            <a:r>
              <a:rPr kumimoji="0" lang="en-US" altLang="ko-KR" sz="1200" dirty="0">
                <a:solidFill>
                  <a:srgbClr val="333333"/>
                </a:solidFill>
                <a:latin typeface="+mn-ea"/>
                <a:ea typeface="+mn-ea"/>
              </a:rPr>
              <a:t>     </a:t>
            </a:r>
            <a:r>
              <a:rPr kumimoji="0" lang="ko-KR" altLang="en-US" sz="1200" dirty="0">
                <a:solidFill>
                  <a:srgbClr val="333333"/>
                </a:solidFill>
                <a:latin typeface="+mn-ea"/>
                <a:ea typeface="+mn-ea"/>
              </a:rPr>
              <a:t>즉</a:t>
            </a:r>
            <a:r>
              <a:rPr kumimoji="0" lang="en-US" altLang="ko-KR" sz="1200" dirty="0">
                <a:solidFill>
                  <a:srgbClr val="333333"/>
                </a:solidFill>
                <a:latin typeface="+mn-ea"/>
                <a:ea typeface="+mn-ea"/>
              </a:rPr>
              <a:t>, </a:t>
            </a:r>
            <a:r>
              <a:rPr kumimoji="0" lang="ko-KR" altLang="en-US" sz="1200" dirty="0">
                <a:latin typeface="+mn-ea"/>
                <a:ea typeface="+mn-ea"/>
              </a:rPr>
              <a:t>외부에서 전달된 </a:t>
            </a:r>
            <a:r>
              <a:rPr kumimoji="0" lang="ko-KR" altLang="en-US" sz="1200" dirty="0" err="1">
                <a:latin typeface="+mn-ea"/>
                <a:ea typeface="+mn-ea"/>
              </a:rPr>
              <a:t>파라미터를</a:t>
            </a:r>
            <a:r>
              <a:rPr kumimoji="0" lang="ko-KR" altLang="en-US" sz="1200" dirty="0">
                <a:latin typeface="+mn-ea"/>
                <a:ea typeface="+mn-ea"/>
              </a:rPr>
              <a:t> 이용하여 변수 생성하는 </a:t>
            </a:r>
            <a:r>
              <a:rPr kumimoji="0" lang="ko-KR" altLang="en-US" sz="1200" dirty="0" err="1">
                <a:latin typeface="+mn-ea"/>
                <a:ea typeface="+mn-ea"/>
              </a:rPr>
              <a:t>엘리먼트</a:t>
            </a:r>
            <a:r>
              <a:rPr kumimoji="0" lang="en-US" altLang="ko-KR" sz="1200" dirty="0">
                <a:latin typeface="+mn-ea"/>
                <a:ea typeface="+mn-ea"/>
              </a:rPr>
              <a:t/>
            </a:r>
            <a:br>
              <a:rPr kumimoji="0" lang="en-US" altLang="ko-KR" sz="1200" dirty="0">
                <a:latin typeface="+mn-ea"/>
                <a:ea typeface="+mn-ea"/>
              </a:rPr>
            </a:br>
            <a:endParaRPr kumimoji="0" lang="ko-KR" altLang="en-US" sz="1200" dirty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kumimoji="0" lang="ko-KR" altLang="en-US" sz="1200" dirty="0">
                <a:latin typeface="+mn-ea"/>
                <a:ea typeface="+mn-ea"/>
              </a:rPr>
              <a:t>	</a:t>
            </a:r>
            <a:r>
              <a:rPr kumimoji="0" lang="en-US" altLang="ko-KR" sz="1200" dirty="0">
                <a:latin typeface="+mn-ea"/>
                <a:ea typeface="+mn-ea"/>
              </a:rPr>
              <a:t>&lt;bind name="</a:t>
            </a:r>
            <a:r>
              <a:rPr kumimoji="0" lang="en-US" altLang="ko-KR" sz="1200" dirty="0" err="1">
                <a:latin typeface="+mn-ea"/>
                <a:ea typeface="+mn-ea"/>
              </a:rPr>
              <a:t>searchValue</a:t>
            </a:r>
            <a:r>
              <a:rPr kumimoji="0" lang="en-US" altLang="ko-KR" sz="1200" dirty="0">
                <a:latin typeface="+mn-ea"/>
                <a:ea typeface="+mn-ea"/>
              </a:rPr>
              <a:t>" value="'%'+</a:t>
            </a:r>
            <a:r>
              <a:rPr kumimoji="0" lang="en-US" altLang="ko-KR" sz="1200" dirty="0" err="1">
                <a:latin typeface="+mn-ea"/>
                <a:ea typeface="+mn-ea"/>
              </a:rPr>
              <a:t>searchValue</a:t>
            </a:r>
            <a:r>
              <a:rPr kumimoji="0" lang="en-US" altLang="ko-KR" sz="1200" dirty="0">
                <a:latin typeface="+mn-ea"/>
                <a:ea typeface="+mn-ea"/>
              </a:rPr>
              <a:t>+'%'"/&gt; </a:t>
            </a:r>
          </a:p>
          <a:p>
            <a:pPr lvl="0" eaLnBrk="1" latinLnBrk="1" hangingPunct="1">
              <a:defRPr/>
            </a:pPr>
            <a:r>
              <a:rPr kumimoji="0" lang="en-US" altLang="ko-KR" sz="1200" dirty="0">
                <a:latin typeface="+mn-ea"/>
                <a:ea typeface="+mn-ea"/>
              </a:rPr>
              <a:t>	  select * from </a:t>
            </a:r>
            <a:r>
              <a:rPr kumimoji="0" lang="en-US" altLang="ko-KR" sz="1200" dirty="0" err="1">
                <a:latin typeface="+mn-ea"/>
                <a:ea typeface="+mn-ea"/>
              </a:rPr>
              <a:t>myhewon</a:t>
            </a:r>
            <a:r>
              <a:rPr kumimoji="0" lang="en-US" altLang="ko-KR" sz="1200" dirty="0">
                <a:latin typeface="+mn-ea"/>
                <a:ea typeface="+mn-ea"/>
              </a:rPr>
              <a:t> where ${</a:t>
            </a:r>
            <a:r>
              <a:rPr kumimoji="0" lang="en-US" altLang="ko-KR" sz="1200" dirty="0" err="1">
                <a:latin typeface="+mn-ea"/>
                <a:ea typeface="+mn-ea"/>
              </a:rPr>
              <a:t>searchMenu</a:t>
            </a:r>
            <a:r>
              <a:rPr kumimoji="0" lang="en-US" altLang="ko-KR" sz="1200" dirty="0">
                <a:latin typeface="+mn-ea"/>
                <a:ea typeface="+mn-ea"/>
              </a:rPr>
              <a:t>} like #{</a:t>
            </a:r>
            <a:r>
              <a:rPr kumimoji="0" lang="en-US" altLang="ko-KR" sz="1200" dirty="0" err="1">
                <a:latin typeface="+mn-ea"/>
                <a:ea typeface="+mn-ea"/>
              </a:rPr>
              <a:t>searchValue</a:t>
            </a:r>
            <a:r>
              <a:rPr kumimoji="0" lang="en-US" altLang="ko-KR" sz="1200" dirty="0">
                <a:latin typeface="+mn-ea"/>
                <a:ea typeface="+mn-ea"/>
              </a:rPr>
              <a:t>}</a:t>
            </a:r>
            <a:br>
              <a:rPr kumimoji="0" lang="en-US" altLang="ko-KR" sz="1200" dirty="0">
                <a:latin typeface="+mn-ea"/>
                <a:ea typeface="+mn-ea"/>
              </a:rPr>
            </a:br>
            <a:r>
              <a:rPr kumimoji="0" lang="en-US" altLang="ko-KR" sz="1200" dirty="0">
                <a:latin typeface="+mn-ea"/>
                <a:ea typeface="+mn-ea"/>
              </a:rPr>
              <a:t/>
            </a:r>
            <a:br>
              <a:rPr kumimoji="0" lang="en-US" altLang="ko-KR" sz="1200" dirty="0">
                <a:latin typeface="+mn-ea"/>
                <a:ea typeface="+mn-ea"/>
              </a:rPr>
            </a:br>
            <a:r>
              <a:rPr kumimoji="0" lang="en-US" altLang="ko-KR" sz="1200" dirty="0">
                <a:latin typeface="+mn-ea"/>
                <a:ea typeface="+mn-ea"/>
              </a:rPr>
              <a:t> 	</a:t>
            </a:r>
            <a:r>
              <a:rPr kumimoji="0" lang="ko-KR" altLang="ko-KR" sz="1200" dirty="0">
                <a:solidFill>
                  <a:srgbClr val="000088"/>
                </a:solidFill>
                <a:latin typeface="+mn-ea"/>
                <a:ea typeface="+mn-ea"/>
              </a:rPr>
              <a:t>&lt;</a:t>
            </a:r>
            <a:r>
              <a:rPr kumimoji="0" lang="ko-KR" altLang="ko-KR" sz="1200" dirty="0" err="1">
                <a:solidFill>
                  <a:srgbClr val="000088"/>
                </a:solidFill>
                <a:latin typeface="+mn-ea"/>
                <a:ea typeface="+mn-ea"/>
              </a:rPr>
              <a:t>select</a:t>
            </a:r>
            <a:r>
              <a:rPr kumimoji="0" lang="ko-KR" altLang="ko-KR" sz="12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ko-KR" altLang="ko-KR" sz="1200" dirty="0" err="1">
                <a:solidFill>
                  <a:srgbClr val="660066"/>
                </a:solidFill>
                <a:latin typeface="+mn-ea"/>
                <a:ea typeface="+mn-ea"/>
              </a:rPr>
              <a:t>id</a:t>
            </a:r>
            <a:r>
              <a:rPr kumimoji="0" lang="ko-KR" altLang="ko-KR" sz="1200" dirty="0">
                <a:solidFill>
                  <a:srgbClr val="666600"/>
                </a:solidFill>
                <a:latin typeface="+mn-ea"/>
                <a:ea typeface="+mn-ea"/>
              </a:rPr>
              <a:t>=</a:t>
            </a:r>
            <a:r>
              <a:rPr kumimoji="0" lang="ko-KR" altLang="ko-KR" sz="1200" dirty="0">
                <a:solidFill>
                  <a:srgbClr val="008800"/>
                </a:solidFill>
                <a:latin typeface="+mn-ea"/>
                <a:ea typeface="+mn-ea"/>
              </a:rPr>
              <a:t>"</a:t>
            </a:r>
            <a:r>
              <a:rPr kumimoji="0" lang="ko-KR" altLang="ko-KR" sz="1200" dirty="0" err="1">
                <a:solidFill>
                  <a:srgbClr val="008800"/>
                </a:solidFill>
                <a:latin typeface="+mn-ea"/>
                <a:ea typeface="+mn-ea"/>
              </a:rPr>
              <a:t>selectBlogsLike</a:t>
            </a:r>
            <a:r>
              <a:rPr kumimoji="0" lang="ko-KR" altLang="ko-KR" sz="1200" dirty="0">
                <a:solidFill>
                  <a:srgbClr val="008800"/>
                </a:solidFill>
                <a:latin typeface="+mn-ea"/>
                <a:ea typeface="+mn-ea"/>
              </a:rPr>
              <a:t>"</a:t>
            </a:r>
            <a:r>
              <a:rPr kumimoji="0" lang="ko-KR" altLang="ko-KR" sz="12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ko-KR" altLang="ko-KR" sz="1200" dirty="0" err="1">
                <a:solidFill>
                  <a:srgbClr val="660066"/>
                </a:solidFill>
                <a:latin typeface="+mn-ea"/>
                <a:ea typeface="+mn-ea"/>
              </a:rPr>
              <a:t>resultType</a:t>
            </a:r>
            <a:r>
              <a:rPr kumimoji="0" lang="ko-KR" altLang="ko-KR" sz="1200" dirty="0">
                <a:solidFill>
                  <a:srgbClr val="666600"/>
                </a:solidFill>
                <a:latin typeface="+mn-ea"/>
                <a:ea typeface="+mn-ea"/>
              </a:rPr>
              <a:t>=</a:t>
            </a:r>
            <a:r>
              <a:rPr kumimoji="0" lang="ko-KR" altLang="ko-KR" sz="1200" dirty="0">
                <a:solidFill>
                  <a:srgbClr val="008800"/>
                </a:solidFill>
                <a:latin typeface="+mn-ea"/>
                <a:ea typeface="+mn-ea"/>
              </a:rPr>
              <a:t>"</a:t>
            </a:r>
            <a:r>
              <a:rPr kumimoji="0" lang="ko-KR" altLang="ko-KR" sz="1200" dirty="0" err="1">
                <a:solidFill>
                  <a:srgbClr val="008800"/>
                </a:solidFill>
                <a:latin typeface="+mn-ea"/>
                <a:ea typeface="+mn-ea"/>
              </a:rPr>
              <a:t>Blog</a:t>
            </a:r>
            <a:r>
              <a:rPr kumimoji="0" lang="ko-KR" altLang="ko-KR" sz="1200" dirty="0">
                <a:solidFill>
                  <a:srgbClr val="008800"/>
                </a:solidFill>
                <a:latin typeface="+mn-ea"/>
                <a:ea typeface="+mn-ea"/>
              </a:rPr>
              <a:t>"</a:t>
            </a:r>
            <a:r>
              <a:rPr kumimoji="0" lang="ko-KR" altLang="ko-KR" sz="1200" dirty="0">
                <a:solidFill>
                  <a:srgbClr val="000088"/>
                </a:solidFill>
                <a:latin typeface="+mn-ea"/>
                <a:ea typeface="+mn-ea"/>
              </a:rPr>
              <a:t>&gt;</a:t>
            </a:r>
            <a:r>
              <a:rPr kumimoji="0" lang="ko-KR" altLang="ko-KR" sz="12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0" eaLnBrk="1" latinLnBrk="1" hangingPunct="1">
              <a:defRPr/>
            </a:pPr>
            <a:r>
              <a:rPr kumimoji="0" lang="en-US" altLang="ko-KR" sz="1200" dirty="0">
                <a:solidFill>
                  <a:srgbClr val="000088"/>
                </a:solidFill>
                <a:latin typeface="+mn-ea"/>
                <a:ea typeface="+mn-ea"/>
              </a:rPr>
              <a:t>	    </a:t>
            </a:r>
            <a:r>
              <a:rPr kumimoji="0" lang="ko-KR" altLang="ko-KR" sz="1200" dirty="0">
                <a:solidFill>
                  <a:srgbClr val="000088"/>
                </a:solidFill>
                <a:latin typeface="+mn-ea"/>
                <a:ea typeface="+mn-ea"/>
              </a:rPr>
              <a:t>&lt;</a:t>
            </a:r>
            <a:r>
              <a:rPr kumimoji="0" lang="ko-KR" altLang="ko-KR" sz="1200" dirty="0" err="1">
                <a:solidFill>
                  <a:srgbClr val="000088"/>
                </a:solidFill>
                <a:latin typeface="+mn-ea"/>
                <a:ea typeface="+mn-ea"/>
              </a:rPr>
              <a:t>bind</a:t>
            </a:r>
            <a:r>
              <a:rPr kumimoji="0" lang="ko-KR" altLang="ko-KR" sz="12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ko-KR" altLang="ko-KR" sz="1200" dirty="0" err="1">
                <a:solidFill>
                  <a:srgbClr val="660066"/>
                </a:solidFill>
                <a:latin typeface="+mn-ea"/>
                <a:ea typeface="+mn-ea"/>
              </a:rPr>
              <a:t>name</a:t>
            </a:r>
            <a:r>
              <a:rPr kumimoji="0" lang="ko-KR" altLang="ko-KR" sz="1200" dirty="0">
                <a:solidFill>
                  <a:srgbClr val="666600"/>
                </a:solidFill>
                <a:latin typeface="+mn-ea"/>
                <a:ea typeface="+mn-ea"/>
              </a:rPr>
              <a:t>=</a:t>
            </a:r>
            <a:r>
              <a:rPr kumimoji="0" lang="ko-KR" altLang="ko-KR" sz="1200" dirty="0">
                <a:solidFill>
                  <a:srgbClr val="008800"/>
                </a:solidFill>
                <a:latin typeface="+mn-ea"/>
                <a:ea typeface="+mn-ea"/>
              </a:rPr>
              <a:t>"</a:t>
            </a:r>
            <a:r>
              <a:rPr kumimoji="0" lang="ko-KR" altLang="ko-KR" sz="1200" dirty="0" err="1">
                <a:solidFill>
                  <a:srgbClr val="008800"/>
                </a:solidFill>
                <a:latin typeface="+mn-ea"/>
                <a:ea typeface="+mn-ea"/>
              </a:rPr>
              <a:t>pattern</a:t>
            </a:r>
            <a:r>
              <a:rPr kumimoji="0" lang="ko-KR" altLang="ko-KR" sz="1200" dirty="0">
                <a:solidFill>
                  <a:srgbClr val="008800"/>
                </a:solidFill>
                <a:latin typeface="+mn-ea"/>
                <a:ea typeface="+mn-ea"/>
              </a:rPr>
              <a:t>"</a:t>
            </a:r>
            <a:r>
              <a:rPr kumimoji="0" lang="ko-KR" altLang="ko-KR" sz="12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ko-KR" altLang="ko-KR" sz="1200" dirty="0" err="1">
                <a:solidFill>
                  <a:srgbClr val="660066"/>
                </a:solidFill>
                <a:latin typeface="+mn-ea"/>
                <a:ea typeface="+mn-ea"/>
              </a:rPr>
              <a:t>value</a:t>
            </a:r>
            <a:r>
              <a:rPr kumimoji="0" lang="ko-KR" altLang="ko-KR" sz="1200" dirty="0">
                <a:solidFill>
                  <a:srgbClr val="666600"/>
                </a:solidFill>
                <a:latin typeface="+mn-ea"/>
                <a:ea typeface="+mn-ea"/>
              </a:rPr>
              <a:t>=</a:t>
            </a:r>
            <a:r>
              <a:rPr kumimoji="0" lang="ko-KR" altLang="ko-KR" sz="1200" dirty="0">
                <a:solidFill>
                  <a:srgbClr val="008800"/>
                </a:solidFill>
                <a:latin typeface="+mn-ea"/>
                <a:ea typeface="+mn-ea"/>
              </a:rPr>
              <a:t>"'%' + _</a:t>
            </a:r>
            <a:r>
              <a:rPr kumimoji="0" lang="ko-KR" altLang="ko-KR" sz="1200" dirty="0" err="1">
                <a:solidFill>
                  <a:srgbClr val="008800"/>
                </a:solidFill>
                <a:latin typeface="+mn-ea"/>
                <a:ea typeface="+mn-ea"/>
              </a:rPr>
              <a:t>parameter.getTitle</a:t>
            </a:r>
            <a:r>
              <a:rPr kumimoji="0" lang="ko-KR" altLang="ko-KR" sz="1200" dirty="0">
                <a:solidFill>
                  <a:srgbClr val="008800"/>
                </a:solidFill>
                <a:latin typeface="+mn-ea"/>
                <a:ea typeface="+mn-ea"/>
              </a:rPr>
              <a:t>() + '%'"</a:t>
            </a:r>
            <a:r>
              <a:rPr kumimoji="0" lang="ko-KR" altLang="ko-KR" sz="12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ko-KR" altLang="ko-KR" sz="1200" dirty="0">
                <a:solidFill>
                  <a:srgbClr val="000088"/>
                </a:solidFill>
                <a:latin typeface="+mn-ea"/>
                <a:ea typeface="+mn-ea"/>
              </a:rPr>
              <a:t>/&gt;</a:t>
            </a:r>
            <a:r>
              <a:rPr kumimoji="0" lang="ko-KR" altLang="ko-KR" sz="12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0" eaLnBrk="1" latinLnBrk="1" hangingPunct="1">
              <a:defRPr/>
            </a:pP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	     </a:t>
            </a:r>
            <a:r>
              <a:rPr kumimoji="0" lang="ko-KR" altLang="ko-KR" sz="1200" dirty="0">
                <a:solidFill>
                  <a:srgbClr val="000000"/>
                </a:solidFill>
                <a:latin typeface="+mn-ea"/>
                <a:ea typeface="+mn-ea"/>
              </a:rPr>
              <a:t>SELECT * FROM BLOG WHERE </a:t>
            </a:r>
            <a:r>
              <a:rPr kumimoji="0" lang="ko-KR" altLang="ko-KR" sz="1200" dirty="0" err="1">
                <a:solidFill>
                  <a:srgbClr val="000000"/>
                </a:solidFill>
                <a:latin typeface="+mn-ea"/>
                <a:ea typeface="+mn-ea"/>
              </a:rPr>
              <a:t>title</a:t>
            </a:r>
            <a:r>
              <a:rPr kumimoji="0" lang="ko-KR" altLang="ko-KR" sz="1200" dirty="0">
                <a:solidFill>
                  <a:srgbClr val="000000"/>
                </a:solidFill>
                <a:latin typeface="+mn-ea"/>
                <a:ea typeface="+mn-ea"/>
              </a:rPr>
              <a:t> LIKE #{</a:t>
            </a:r>
            <a:r>
              <a:rPr kumimoji="0" lang="ko-KR" altLang="ko-KR" sz="1200" dirty="0" err="1">
                <a:solidFill>
                  <a:srgbClr val="000000"/>
                </a:solidFill>
                <a:latin typeface="+mn-ea"/>
                <a:ea typeface="+mn-ea"/>
              </a:rPr>
              <a:t>pattern</a:t>
            </a:r>
            <a:r>
              <a:rPr kumimoji="0" lang="ko-KR" altLang="ko-KR" sz="1200" dirty="0">
                <a:solidFill>
                  <a:srgbClr val="000000"/>
                </a:solidFill>
                <a:latin typeface="+mn-ea"/>
                <a:ea typeface="+mn-ea"/>
              </a:rPr>
              <a:t>} </a:t>
            </a: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0" eaLnBrk="1" latinLnBrk="1" hangingPunct="1">
              <a:defRPr/>
            </a:pPr>
            <a:r>
              <a:rPr kumimoji="0" lang="en-US" altLang="ko-KR" sz="1200" dirty="0">
                <a:solidFill>
                  <a:srgbClr val="000088"/>
                </a:solidFill>
                <a:latin typeface="+mn-ea"/>
                <a:ea typeface="+mn-ea"/>
              </a:rPr>
              <a:t>	</a:t>
            </a:r>
            <a:r>
              <a:rPr kumimoji="0" lang="ko-KR" altLang="ko-KR" sz="1200" dirty="0">
                <a:solidFill>
                  <a:srgbClr val="000088"/>
                </a:solidFill>
                <a:latin typeface="+mn-ea"/>
                <a:ea typeface="+mn-ea"/>
              </a:rPr>
              <a:t>&lt;/</a:t>
            </a:r>
            <a:r>
              <a:rPr kumimoji="0" lang="ko-KR" altLang="ko-KR" sz="1200" dirty="0" err="1">
                <a:solidFill>
                  <a:srgbClr val="000088"/>
                </a:solidFill>
                <a:latin typeface="+mn-ea"/>
                <a:ea typeface="+mn-ea"/>
              </a:rPr>
              <a:t>select</a:t>
            </a:r>
            <a:r>
              <a:rPr kumimoji="0" lang="ko-KR" altLang="ko-KR" sz="1200" dirty="0">
                <a:solidFill>
                  <a:srgbClr val="000088"/>
                </a:solidFill>
                <a:latin typeface="+mn-ea"/>
                <a:ea typeface="+mn-ea"/>
              </a:rPr>
              <a:t>&gt;</a:t>
            </a:r>
            <a:endParaRPr kumimoji="0" lang="ko-KR" altLang="ko-KR" sz="1200" dirty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+mn-ea"/>
                <a:ea typeface="+mn-ea"/>
              </a:rPr>
              <a:t/>
            </a:r>
            <a:br>
              <a:rPr kumimoji="0" lang="en-US" altLang="ko-KR" sz="1200" dirty="0">
                <a:latin typeface="+mn-ea"/>
                <a:ea typeface="+mn-ea"/>
              </a:rPr>
            </a:br>
            <a:endParaRPr kumimoji="0" lang="en-US" altLang="ko-KR" sz="1200" dirty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+mn-ea"/>
                <a:ea typeface="+mn-ea"/>
              </a:rPr>
              <a:t>=&gt; bind</a:t>
            </a:r>
            <a:r>
              <a:rPr kumimoji="0" lang="ko-KR" altLang="en-US" sz="1200" dirty="0">
                <a:latin typeface="+mn-ea"/>
                <a:ea typeface="+mn-ea"/>
              </a:rPr>
              <a:t>를 사용하여 </a:t>
            </a:r>
            <a:r>
              <a:rPr kumimoji="0" lang="ko-KR" altLang="en-US" sz="1200" dirty="0" err="1">
                <a:latin typeface="+mn-ea"/>
                <a:ea typeface="+mn-ea"/>
              </a:rPr>
              <a:t>파라미터에</a:t>
            </a:r>
            <a:r>
              <a:rPr kumimoji="0" lang="ko-KR" altLang="en-US" sz="1200" dirty="0">
                <a:latin typeface="+mn-ea"/>
                <a:ea typeface="+mn-ea"/>
              </a:rPr>
              <a:t> </a:t>
            </a:r>
            <a:r>
              <a:rPr kumimoji="0" lang="en-US" altLang="ko-KR" sz="1200" dirty="0">
                <a:latin typeface="+mn-ea"/>
                <a:ea typeface="+mn-ea"/>
              </a:rPr>
              <a:t>'%'</a:t>
            </a:r>
            <a:r>
              <a:rPr kumimoji="0" lang="ko-KR" altLang="en-US" sz="1200" dirty="0">
                <a:latin typeface="+mn-ea"/>
                <a:ea typeface="+mn-ea"/>
              </a:rPr>
              <a:t>를 붙여서 </a:t>
            </a:r>
            <a:r>
              <a:rPr kumimoji="0" lang="ko-KR" altLang="en-US" sz="1200" dirty="0" err="1">
                <a:latin typeface="+mn-ea"/>
                <a:ea typeface="+mn-ea"/>
              </a:rPr>
              <a:t>사용가능함</a:t>
            </a:r>
            <a:endParaRPr kumimoji="0" lang="en-US" altLang="ko-KR" sz="1200" dirty="0">
              <a:latin typeface="+mn-ea"/>
              <a:ea typeface="+mn-ea"/>
            </a:endParaRPr>
          </a:p>
          <a:p>
            <a:pPr eaLnBrk="1" latinLnBrk="1" hangingPunct="1">
              <a:defRPr/>
            </a:pPr>
            <a:endParaRPr kumimoji="0" lang="en-US" altLang="ko-KR" sz="1200" dirty="0">
              <a:latin typeface="+mn-ea"/>
              <a:ea typeface="+mn-ea"/>
            </a:endParaRPr>
          </a:p>
          <a:p>
            <a:pPr eaLnBrk="1" latinLnBrk="1" hangingPunct="1">
              <a:defRPr/>
            </a:pPr>
            <a:endParaRPr kumimoji="0" lang="en-US" altLang="ko-KR" sz="1200" dirty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+mn-ea"/>
                <a:ea typeface="+mn-ea"/>
              </a:rPr>
              <a:t>*** </a:t>
            </a:r>
            <a:r>
              <a:rPr kumimoji="0" lang="en-US" altLang="ko-KR" sz="1200" dirty="0" err="1">
                <a:latin typeface="+mn-ea"/>
                <a:ea typeface="+mn-ea"/>
              </a:rPr>
              <a:t>MyBatis</a:t>
            </a:r>
            <a:r>
              <a:rPr kumimoji="0"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  <a:ea typeface="+mn-ea"/>
              </a:rPr>
              <a:t>OGNL ( Object Graph Navigation Language : </a:t>
            </a:r>
            <a:r>
              <a:rPr lang="ko-KR" altLang="en-US" sz="1200" b="1" dirty="0">
                <a:solidFill>
                  <a:srgbClr val="0000FF"/>
                </a:solidFill>
                <a:latin typeface="+mn-ea"/>
                <a:ea typeface="+mn-ea"/>
              </a:rPr>
              <a:t>객체에 접근하기 위한 언어 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  <a:ea typeface="+mn-ea"/>
              </a:rPr>
              <a:t>) </a:t>
            </a:r>
            <a:r>
              <a:rPr lang="en-US" altLang="ko-KR" sz="1200" b="1" dirty="0">
                <a:latin typeface="+mn-ea"/>
                <a:ea typeface="+mn-ea"/>
              </a:rPr>
              <a:t/>
            </a:r>
            <a:br>
              <a:rPr lang="en-US" altLang="ko-KR" sz="1200" b="1" dirty="0">
                <a:latin typeface="+mn-ea"/>
                <a:ea typeface="+mn-ea"/>
              </a:rPr>
            </a:br>
            <a:r>
              <a:rPr lang="en-US" altLang="ko-KR" sz="1200" b="1" dirty="0">
                <a:latin typeface="+mn-ea"/>
                <a:ea typeface="+mn-ea"/>
              </a:rPr>
              <a:t/>
            </a:r>
            <a:br>
              <a:rPr lang="en-US" altLang="ko-KR" sz="1200" b="1" dirty="0">
                <a:latin typeface="+mn-ea"/>
                <a:ea typeface="+mn-ea"/>
              </a:rPr>
            </a:br>
            <a:r>
              <a:rPr kumimoji="0" lang="en-US" altLang="ko-KR" sz="1200" dirty="0" err="1">
                <a:latin typeface="+mn-ea"/>
                <a:ea typeface="+mn-ea"/>
              </a:rPr>
              <a:t>MyBatis</a:t>
            </a:r>
            <a:r>
              <a:rPr kumimoji="0" lang="ko-KR" altLang="en-US" sz="1200" dirty="0">
                <a:latin typeface="+mn-ea"/>
                <a:ea typeface="+mn-ea"/>
              </a:rPr>
              <a:t>는 </a:t>
            </a:r>
            <a:r>
              <a:rPr kumimoji="0" lang="en-US" altLang="ko-KR" sz="1200" dirty="0">
                <a:latin typeface="+mn-ea"/>
                <a:ea typeface="+mn-ea"/>
              </a:rPr>
              <a:t>XML element</a:t>
            </a:r>
            <a:r>
              <a:rPr kumimoji="0" lang="ko-KR" altLang="en-US" sz="1200" dirty="0">
                <a:latin typeface="+mn-ea"/>
                <a:ea typeface="+mn-ea"/>
              </a:rPr>
              <a:t>를 줄이고 다양한 조건을 처리하기 위해 </a:t>
            </a:r>
            <a:r>
              <a:rPr kumimoji="0" lang="en-US" altLang="ko-KR" sz="1200" dirty="0">
                <a:latin typeface="+mn-ea"/>
                <a:ea typeface="+mn-ea"/>
              </a:rPr>
              <a:t>OGNL </a:t>
            </a:r>
            <a:r>
              <a:rPr kumimoji="0" lang="ko-KR" altLang="en-US" sz="1200" dirty="0">
                <a:latin typeface="+mn-ea"/>
                <a:ea typeface="+mn-ea"/>
              </a:rPr>
              <a:t>표현식을 사용</a:t>
            </a:r>
            <a:r>
              <a:rPr kumimoji="0" lang="en-US" altLang="ko-KR" sz="1200" dirty="0">
                <a:latin typeface="+mn-ea"/>
                <a:ea typeface="+mn-ea"/>
              </a:rPr>
              <a:t>.</a:t>
            </a:r>
            <a:br>
              <a:rPr kumimoji="0" lang="en-US" altLang="ko-KR" sz="1200" dirty="0">
                <a:latin typeface="+mn-ea"/>
                <a:ea typeface="+mn-ea"/>
              </a:rPr>
            </a:br>
            <a:r>
              <a:rPr kumimoji="0" lang="en-US" altLang="ko-KR" sz="1200" dirty="0">
                <a:latin typeface="+mn-ea"/>
                <a:ea typeface="+mn-ea"/>
              </a:rPr>
              <a:t>(</a:t>
            </a:r>
            <a:r>
              <a:rPr kumimoji="0" lang="en-US" altLang="ko-KR" sz="1200" dirty="0" err="1">
                <a:latin typeface="+mn-ea"/>
                <a:ea typeface="+mn-ea"/>
              </a:rPr>
              <a:t>jsp</a:t>
            </a:r>
            <a:r>
              <a:rPr kumimoji="0" lang="ko-KR" altLang="en-US" sz="1200" dirty="0">
                <a:latin typeface="+mn-ea"/>
                <a:ea typeface="+mn-ea"/>
              </a:rPr>
              <a:t>에서 주로 사용하는 </a:t>
            </a:r>
            <a:r>
              <a:rPr kumimoji="0" lang="en-US" altLang="ko-KR" sz="1200" dirty="0">
                <a:latin typeface="+mn-ea"/>
                <a:ea typeface="+mn-ea"/>
              </a:rPr>
              <a:t>JSTL </a:t>
            </a:r>
            <a:r>
              <a:rPr kumimoji="0" lang="ko-KR" altLang="en-US" sz="1200" dirty="0">
                <a:latin typeface="+mn-ea"/>
                <a:ea typeface="+mn-ea"/>
              </a:rPr>
              <a:t>표현식이 </a:t>
            </a:r>
            <a:r>
              <a:rPr kumimoji="0" lang="en-US" altLang="ko-KR" sz="1200" dirty="0">
                <a:latin typeface="+mn-ea"/>
                <a:ea typeface="+mn-ea"/>
              </a:rPr>
              <a:t>OGNL</a:t>
            </a:r>
            <a:r>
              <a:rPr kumimoji="0" lang="ko-KR" altLang="en-US" sz="1200" dirty="0">
                <a:latin typeface="+mn-ea"/>
                <a:ea typeface="+mn-ea"/>
              </a:rPr>
              <a:t>이기 때문에 이를 사용하던 개발자는 </a:t>
            </a:r>
            <a:r>
              <a:rPr kumimoji="0" lang="en-US" altLang="ko-KR" sz="1200" dirty="0" err="1">
                <a:latin typeface="+mn-ea"/>
                <a:ea typeface="+mn-ea"/>
              </a:rPr>
              <a:t>MyBatis</a:t>
            </a:r>
            <a:r>
              <a:rPr kumimoji="0" lang="ko-KR" altLang="en-US" sz="1200" dirty="0">
                <a:latin typeface="+mn-ea"/>
                <a:ea typeface="+mn-ea"/>
              </a:rPr>
              <a:t>의 </a:t>
            </a:r>
            <a:r>
              <a:rPr kumimoji="0" lang="ko-KR" altLang="en-US" sz="1200" dirty="0" err="1">
                <a:latin typeface="+mn-ea"/>
                <a:ea typeface="+mn-ea"/>
              </a:rPr>
              <a:t>조건문에</a:t>
            </a:r>
            <a:r>
              <a:rPr kumimoji="0" lang="ko-KR" altLang="en-US" sz="1200" dirty="0">
                <a:latin typeface="+mn-ea"/>
                <a:ea typeface="+mn-ea"/>
              </a:rPr>
              <a:t> 적용하면 됨</a:t>
            </a:r>
            <a:r>
              <a:rPr kumimoji="0" lang="en-US" altLang="ko-KR" sz="1200" dirty="0">
                <a:latin typeface="+mn-ea"/>
                <a:ea typeface="+mn-ea"/>
              </a:rPr>
              <a:t>)</a:t>
            </a:r>
            <a:br>
              <a:rPr kumimoji="0" lang="en-US" altLang="ko-KR" sz="1200" dirty="0">
                <a:latin typeface="+mn-ea"/>
                <a:ea typeface="+mn-ea"/>
              </a:rPr>
            </a:br>
            <a:r>
              <a:rPr kumimoji="0" lang="en-US" altLang="ko-KR" sz="1200" dirty="0">
                <a:latin typeface="+mn-ea"/>
                <a:ea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9997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직사각형 3"/>
          <p:cNvSpPr>
            <a:spLocks noChangeArrowheads="1"/>
          </p:cNvSpPr>
          <p:nvPr/>
        </p:nvSpPr>
        <p:spPr bwMode="auto">
          <a:xfrm>
            <a:off x="174557" y="409340"/>
            <a:ext cx="8715375" cy="674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kumimoji="0" lang="en-US" altLang="ko-KR" sz="1200" dirty="0">
                <a:latin typeface="+mn-ea"/>
                <a:ea typeface="+mn-ea"/>
              </a:rPr>
              <a:t>*** </a:t>
            </a:r>
            <a:r>
              <a:rPr lang="en-US" altLang="ko-KR" sz="1200" b="1" dirty="0" err="1">
                <a:latin typeface="+mn-ea"/>
                <a:ea typeface="+mn-ea"/>
              </a:rPr>
              <a:t>Mapper</a:t>
            </a:r>
            <a:r>
              <a:rPr lang="en-US" altLang="ko-KR" sz="1200" b="1" dirty="0">
                <a:latin typeface="+mn-ea"/>
                <a:ea typeface="+mn-ea"/>
              </a:rPr>
              <a:t>  </a:t>
            </a:r>
            <a:r>
              <a:rPr lang="ko-KR" altLang="en-US" sz="1200" b="1" dirty="0">
                <a:latin typeface="+mn-ea"/>
                <a:ea typeface="+mn-ea"/>
              </a:rPr>
              <a:t>동적 </a:t>
            </a:r>
            <a:r>
              <a:rPr lang="en-US" altLang="ko-KR" sz="1200" b="1" dirty="0">
                <a:latin typeface="+mn-ea"/>
                <a:ea typeface="+mn-ea"/>
              </a:rPr>
              <a:t>SQL </a:t>
            </a:r>
            <a:r>
              <a:rPr lang="ko-KR" altLang="en-US" sz="1200" b="1" dirty="0">
                <a:latin typeface="+mn-ea"/>
                <a:ea typeface="+mn-ea"/>
              </a:rPr>
              <a:t>구현 </a:t>
            </a:r>
            <a:r>
              <a:rPr lang="en-US" altLang="ko-KR" sz="1200" b="1" dirty="0">
                <a:latin typeface="+mn-ea"/>
                <a:ea typeface="+mn-ea"/>
              </a:rPr>
              <a:t/>
            </a:r>
            <a:br>
              <a:rPr lang="en-US" altLang="ko-KR" sz="1200" b="1" dirty="0">
                <a:latin typeface="+mn-ea"/>
                <a:ea typeface="+mn-ea"/>
              </a:rPr>
            </a:br>
            <a:r>
              <a:rPr lang="en-US" altLang="ko-KR" sz="1200" b="1" dirty="0">
                <a:latin typeface="+mn-ea"/>
                <a:ea typeface="+mn-ea"/>
              </a:rPr>
              <a:t>=&gt; </a:t>
            </a:r>
            <a:r>
              <a:rPr lang="en-US" altLang="ko-KR" sz="1200" b="1" dirty="0">
                <a:latin typeface="+mn-ea"/>
                <a:ea typeface="+mn-ea"/>
                <a:hlinkClick r:id="rId2"/>
              </a:rPr>
              <a:t>https://mybatis.org/mybatis-3/ko/dynamic-sql.html</a:t>
            </a:r>
            <a:r>
              <a:rPr lang="en-US" altLang="ko-KR" sz="1200" b="1" dirty="0">
                <a:latin typeface="+mn-ea"/>
                <a:ea typeface="+mn-ea"/>
              </a:rPr>
              <a:t/>
            </a:r>
            <a:br>
              <a:rPr lang="en-US" altLang="ko-KR" sz="1200" b="1" dirty="0">
                <a:latin typeface="+mn-ea"/>
                <a:ea typeface="+mn-ea"/>
              </a:rPr>
            </a:br>
            <a:r>
              <a:rPr lang="en-US" altLang="ko-KR" sz="1200" b="1" dirty="0">
                <a:latin typeface="+mn-ea"/>
                <a:ea typeface="+mn-ea"/>
              </a:rPr>
              <a:t>=&gt; </a:t>
            </a:r>
            <a:r>
              <a:rPr lang="en-US" altLang="ko-KR" sz="1200" b="1" dirty="0">
                <a:latin typeface="+mn-ea"/>
                <a:hlinkClick r:id="rId3"/>
              </a:rPr>
              <a:t>https://2ham-s.tistory.com/273</a:t>
            </a:r>
            <a:endParaRPr lang="en-US" altLang="ko-KR" sz="1200" b="1" dirty="0">
              <a:latin typeface="+mn-ea"/>
              <a:ea typeface="+mn-ea"/>
            </a:endParaRPr>
          </a:p>
          <a:p>
            <a:endParaRPr lang="ko-KR" altLang="en-US" sz="1200" dirty="0">
              <a:latin typeface="+mn-ea"/>
              <a:ea typeface="+mn-ea"/>
            </a:endParaRPr>
          </a:p>
          <a:p>
            <a:pPr marL="85725" indent="-85725">
              <a:buFontTx/>
              <a:buChar char="-"/>
            </a:pPr>
            <a:r>
              <a:rPr lang="ko-KR" altLang="en-US" sz="1200" dirty="0" err="1">
                <a:latin typeface="+mn-ea"/>
                <a:ea typeface="+mn-ea"/>
              </a:rPr>
              <a:t>마이바티스의</a:t>
            </a:r>
            <a:r>
              <a:rPr lang="ko-KR" altLang="en-US" sz="1200" dirty="0">
                <a:latin typeface="+mn-ea"/>
                <a:ea typeface="+mn-ea"/>
              </a:rPr>
              <a:t> 가장 강력한 기능 중 하나는 동적 </a:t>
            </a:r>
            <a:r>
              <a:rPr lang="en-US" altLang="ko-KR" sz="1200" dirty="0">
                <a:latin typeface="+mn-ea"/>
                <a:ea typeface="+mn-ea"/>
              </a:rPr>
              <a:t>SQL</a:t>
            </a:r>
            <a:r>
              <a:rPr lang="ko-KR" altLang="en-US" sz="1200" dirty="0">
                <a:latin typeface="+mn-ea"/>
                <a:ea typeface="+mn-ea"/>
              </a:rPr>
              <a:t>을 처리하는 방법이다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 marL="85725" indent="-85725">
              <a:buFontTx/>
              <a:buChar char="-"/>
            </a:pP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ko-KR" altLang="en-US" sz="1200" dirty="0" err="1">
                <a:latin typeface="+mn-ea"/>
                <a:ea typeface="+mn-ea"/>
              </a:rPr>
              <a:t>마이바티스의</a:t>
            </a:r>
            <a:r>
              <a:rPr lang="ko-KR" altLang="en-US" sz="1200" dirty="0">
                <a:latin typeface="+mn-ea"/>
                <a:ea typeface="+mn-ea"/>
              </a:rPr>
              <a:t> 이전 버전에서는 알아야 할 </a:t>
            </a:r>
            <a:r>
              <a:rPr lang="ko-KR" altLang="en-US" sz="1200" dirty="0" err="1">
                <a:latin typeface="+mn-ea"/>
                <a:ea typeface="+mn-ea"/>
              </a:rPr>
              <a:t>엘리먼트가</a:t>
            </a:r>
            <a:r>
              <a:rPr lang="ko-KR" altLang="en-US" sz="1200" dirty="0">
                <a:latin typeface="+mn-ea"/>
                <a:ea typeface="+mn-ea"/>
              </a:rPr>
              <a:t> 많았지만 </a:t>
            </a:r>
            <a:r>
              <a:rPr lang="ko-KR" altLang="en-US" sz="1200" dirty="0" err="1">
                <a:latin typeface="+mn-ea"/>
                <a:ea typeface="+mn-ea"/>
              </a:rPr>
              <a:t>마이바티스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3 </a:t>
            </a:r>
            <a:r>
              <a:rPr lang="ko-KR" altLang="en-US" sz="1200" dirty="0">
                <a:latin typeface="+mn-ea"/>
                <a:ea typeface="+mn-ea"/>
              </a:rPr>
              <a:t>에서는 이를 크게 개선했고 실제 사용해야 할 엘리먼트가 반 이하로 줄었다</a:t>
            </a:r>
            <a:r>
              <a:rPr lang="en-US" altLang="ko-KR" sz="1200" dirty="0">
                <a:latin typeface="+mn-ea"/>
                <a:ea typeface="+mn-ea"/>
              </a:rPr>
              <a:t>. 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 err="1">
                <a:latin typeface="+mn-ea"/>
                <a:ea typeface="+mn-ea"/>
              </a:rPr>
              <a:t>마이바티스의</a:t>
            </a:r>
            <a:r>
              <a:rPr lang="ko-KR" altLang="en-US" sz="1200" dirty="0">
                <a:latin typeface="+mn-ea"/>
                <a:ea typeface="+mn-ea"/>
              </a:rPr>
              <a:t> 다른 </a:t>
            </a:r>
            <a:r>
              <a:rPr lang="ko-KR" altLang="en-US" sz="1200" dirty="0" err="1">
                <a:latin typeface="+mn-ea"/>
                <a:ea typeface="+mn-ea"/>
              </a:rPr>
              <a:t>엘리먼트의</a:t>
            </a:r>
            <a:r>
              <a:rPr lang="ko-KR" altLang="en-US" sz="1200" dirty="0">
                <a:latin typeface="+mn-ea"/>
                <a:ea typeface="+mn-ea"/>
              </a:rPr>
              <a:t> 사용을 최대한 줄이기 위해 제거하기 위해 </a:t>
            </a:r>
            <a:r>
              <a:rPr lang="en-US" altLang="ko-KR" sz="1200" dirty="0">
                <a:latin typeface="+mn-ea"/>
                <a:ea typeface="+mn-ea"/>
              </a:rPr>
              <a:t>JSTL </a:t>
            </a:r>
            <a:r>
              <a:rPr lang="ko-KR" altLang="en-US" sz="1200" dirty="0">
                <a:latin typeface="+mn-ea"/>
                <a:ea typeface="+mn-ea"/>
              </a:rPr>
              <a:t>또는 </a:t>
            </a:r>
            <a:r>
              <a:rPr lang="en-US" altLang="ko-KR" sz="1200" dirty="0">
                <a:latin typeface="+mn-ea"/>
                <a:ea typeface="+mn-ea"/>
              </a:rPr>
              <a:t>XML</a:t>
            </a:r>
            <a:r>
              <a:rPr lang="ko-KR" altLang="en-US" sz="1200" dirty="0">
                <a:latin typeface="+mn-ea"/>
                <a:ea typeface="+mn-ea"/>
              </a:rPr>
              <a:t>기반의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기반의 </a:t>
            </a:r>
            <a:r>
              <a:rPr kumimoji="0" lang="en-US" altLang="ko-KR" sz="1200" dirty="0">
                <a:latin typeface="+mn-ea"/>
              </a:rPr>
              <a:t>OGNL </a:t>
            </a:r>
            <a:r>
              <a:rPr lang="ko-KR" altLang="en-US" sz="1200" dirty="0">
                <a:latin typeface="+mn-ea"/>
                <a:ea typeface="+mn-ea"/>
              </a:rPr>
              <a:t>표현식을 가져왔다</a:t>
            </a:r>
            <a:r>
              <a:rPr lang="en-US" altLang="ko-KR" sz="1200" dirty="0">
                <a:latin typeface="+mn-ea"/>
                <a:ea typeface="+mn-ea"/>
              </a:rPr>
              <a:t>. </a:t>
            </a:r>
          </a:p>
          <a:p>
            <a:pPr marL="85725" indent="-85725"/>
            <a:endParaRPr lang="en-US" altLang="ko-KR" sz="1200" dirty="0">
              <a:latin typeface="+mn-ea"/>
              <a:ea typeface="+mn-ea"/>
            </a:endParaRPr>
          </a:p>
          <a:p>
            <a:r>
              <a:rPr lang="en-US" sz="1200" b="1" dirty="0">
                <a:latin typeface="+mn-ea"/>
                <a:ea typeface="+mn-ea"/>
              </a:rPr>
              <a:t>=&gt; if</a:t>
            </a:r>
          </a:p>
          <a:p>
            <a:r>
              <a:rPr lang="ko-KR" altLang="en-US" sz="1200" dirty="0">
                <a:latin typeface="+mn-ea"/>
                <a:ea typeface="+mn-ea"/>
              </a:rPr>
              <a:t>동적 </a:t>
            </a:r>
            <a:r>
              <a:rPr lang="en-US" sz="1200" dirty="0">
                <a:latin typeface="+mn-ea"/>
                <a:ea typeface="+mn-ea"/>
              </a:rPr>
              <a:t>SQL </a:t>
            </a:r>
            <a:r>
              <a:rPr lang="ko-KR" altLang="en-US" sz="1200" dirty="0">
                <a:latin typeface="+mn-ea"/>
                <a:ea typeface="+mn-ea"/>
              </a:rPr>
              <a:t>에서 가장 공통적으로 사용되는 것으로 </a:t>
            </a:r>
            <a:r>
              <a:rPr lang="en-US" sz="1200" dirty="0">
                <a:latin typeface="+mn-ea"/>
                <a:ea typeface="+mn-ea"/>
              </a:rPr>
              <a:t>where</a:t>
            </a:r>
            <a:r>
              <a:rPr lang="ko-KR" altLang="en-US" sz="1200" dirty="0">
                <a:latin typeface="+mn-ea"/>
                <a:ea typeface="+mn-ea"/>
              </a:rPr>
              <a:t>의 일부로 포함될 수 있다</a:t>
            </a:r>
            <a:r>
              <a:rPr lang="en-US" altLang="ko-KR" sz="1200" dirty="0">
                <a:latin typeface="+mn-ea"/>
                <a:ea typeface="+mn-ea"/>
              </a:rPr>
              <a:t>. </a:t>
            </a:r>
          </a:p>
          <a:p>
            <a:r>
              <a:rPr lang="en-US" altLang="ko-KR" sz="1200" dirty="0">
                <a:latin typeface="+mn-ea"/>
                <a:ea typeface="+mn-ea"/>
              </a:rPr>
              <a:t>&lt;</a:t>
            </a:r>
            <a:r>
              <a:rPr lang="en-US" sz="1200" dirty="0">
                <a:latin typeface="+mn-ea"/>
                <a:ea typeface="+mn-ea"/>
              </a:rPr>
              <a:t>select id="</a:t>
            </a:r>
            <a:r>
              <a:rPr lang="en-US" sz="1200" dirty="0" err="1">
                <a:latin typeface="+mn-ea"/>
                <a:ea typeface="+mn-ea"/>
              </a:rPr>
              <a:t>findActiveBlogWithTitleLike</a:t>
            </a:r>
            <a:r>
              <a:rPr lang="en-US" sz="1200" dirty="0">
                <a:latin typeface="+mn-ea"/>
                <a:ea typeface="+mn-ea"/>
              </a:rPr>
              <a:t>" </a:t>
            </a:r>
            <a:r>
              <a:rPr lang="en-US" sz="1200" dirty="0" err="1">
                <a:latin typeface="+mn-ea"/>
                <a:ea typeface="+mn-ea"/>
              </a:rPr>
              <a:t>resultType</a:t>
            </a:r>
            <a:r>
              <a:rPr lang="en-US" sz="1200" dirty="0">
                <a:latin typeface="+mn-ea"/>
                <a:ea typeface="+mn-ea"/>
              </a:rPr>
              <a:t>="Blog"&gt;</a:t>
            </a:r>
          </a:p>
          <a:p>
            <a:r>
              <a:rPr lang="en-US" sz="1200" dirty="0">
                <a:latin typeface="+mn-ea"/>
                <a:ea typeface="+mn-ea"/>
              </a:rPr>
              <a:t>	SELECT * FROM BLOG </a:t>
            </a:r>
          </a:p>
          <a:p>
            <a:r>
              <a:rPr lang="en-US" sz="1200" dirty="0">
                <a:latin typeface="+mn-ea"/>
                <a:ea typeface="+mn-ea"/>
              </a:rPr>
              <a:t>	WHERE state = ‘ACTIVE’ </a:t>
            </a:r>
          </a:p>
          <a:p>
            <a:r>
              <a:rPr lang="en-US" sz="1200" dirty="0">
                <a:latin typeface="+mn-ea"/>
                <a:ea typeface="+mn-ea"/>
              </a:rPr>
              <a:t>	&lt;if test="title != null"&gt; AND title like #{title} &lt;/if&gt; </a:t>
            </a:r>
          </a:p>
          <a:p>
            <a:r>
              <a:rPr lang="en-US" sz="1200" dirty="0">
                <a:latin typeface="+mn-ea"/>
                <a:ea typeface="+mn-ea"/>
              </a:rPr>
              <a:t>&lt;/select&gt;</a:t>
            </a:r>
          </a:p>
          <a:p>
            <a:r>
              <a:rPr lang="en-US" sz="1200" dirty="0">
                <a:latin typeface="+mn-ea"/>
                <a:ea typeface="+mn-ea"/>
              </a:rPr>
              <a:t>-&gt; </a:t>
            </a:r>
            <a:r>
              <a:rPr lang="ko-KR" altLang="en-US" sz="1200" dirty="0">
                <a:latin typeface="+mn-ea"/>
                <a:ea typeface="+mn-ea"/>
              </a:rPr>
              <a:t>문자열 </a:t>
            </a:r>
            <a:r>
              <a:rPr lang="ko-KR" altLang="en-US" sz="1200" dirty="0" err="1">
                <a:latin typeface="+mn-ea"/>
                <a:ea typeface="+mn-ea"/>
              </a:rPr>
              <a:t>비교시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&lt;if test=‘ title == “</a:t>
            </a:r>
            <a:r>
              <a:rPr lang="en-US" altLang="ko-KR" sz="1200" dirty="0" err="1">
                <a:latin typeface="+mn-ea"/>
                <a:ea typeface="+mn-ea"/>
              </a:rPr>
              <a:t>Mybatis</a:t>
            </a:r>
            <a:r>
              <a:rPr lang="en-US" altLang="ko-KR" sz="1200" dirty="0">
                <a:latin typeface="+mn-ea"/>
                <a:ea typeface="+mn-ea"/>
              </a:rPr>
              <a:t>” ’&gt; &lt;/if&gt; 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	( </a:t>
            </a:r>
            <a:r>
              <a:rPr lang="ko-KR" altLang="en-US" sz="1200" dirty="0">
                <a:latin typeface="+mn-ea"/>
                <a:ea typeface="+mn-ea"/>
              </a:rPr>
              <a:t>외부를</a:t>
            </a:r>
            <a:r>
              <a:rPr lang="en-US" altLang="ko-KR" sz="1200" dirty="0">
                <a:latin typeface="+mn-ea"/>
                <a:ea typeface="+mn-ea"/>
              </a:rPr>
              <a:t> ‘ </a:t>
            </a:r>
            <a:r>
              <a:rPr lang="ko-KR" altLang="en-US" sz="1200" dirty="0">
                <a:latin typeface="+mn-ea"/>
                <a:ea typeface="+mn-ea"/>
              </a:rPr>
              <a:t>로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내부 문자열을 </a:t>
            </a:r>
            <a:r>
              <a:rPr lang="en-US" altLang="ko-KR" sz="1200" dirty="0">
                <a:latin typeface="+mn-ea"/>
                <a:ea typeface="+mn-ea"/>
              </a:rPr>
              <a:t>“ </a:t>
            </a:r>
            <a:r>
              <a:rPr lang="ko-KR" altLang="en-US" sz="1200" dirty="0">
                <a:latin typeface="+mn-ea"/>
                <a:ea typeface="+mn-ea"/>
              </a:rPr>
              <a:t>로 </a:t>
            </a:r>
            <a:r>
              <a:rPr lang="en-US" altLang="ko-KR" sz="1200" dirty="0">
                <a:latin typeface="+mn-ea"/>
                <a:ea typeface="+mn-ea"/>
              </a:rPr>
              <a:t>… )</a:t>
            </a:r>
            <a:r>
              <a:rPr lang="en-US" sz="1200" dirty="0">
                <a:latin typeface="+mn-ea"/>
                <a:ea typeface="+mn-ea"/>
              </a:rPr>
              <a:t>	</a:t>
            </a:r>
          </a:p>
          <a:p>
            <a:endParaRPr lang="en-US" sz="1200" dirty="0">
              <a:latin typeface="+mn-ea"/>
              <a:ea typeface="+mn-ea"/>
            </a:endParaRPr>
          </a:p>
          <a:p>
            <a:r>
              <a:rPr lang="en-US" altLang="ko-KR" sz="1200" b="1" dirty="0">
                <a:latin typeface="+mn-ea"/>
                <a:ea typeface="+mn-ea"/>
              </a:rPr>
              <a:t>=&gt; choose, when, otherwise</a:t>
            </a:r>
          </a:p>
          <a:p>
            <a:r>
              <a:rPr lang="ko-KR" altLang="en-US" sz="1200" dirty="0">
                <a:latin typeface="+mn-ea"/>
                <a:ea typeface="+mn-ea"/>
              </a:rPr>
              <a:t>자바의 </a:t>
            </a:r>
            <a:r>
              <a:rPr lang="en-US" altLang="ko-KR" sz="1200" dirty="0">
                <a:latin typeface="+mn-ea"/>
                <a:ea typeface="+mn-ea"/>
              </a:rPr>
              <a:t>switch </a:t>
            </a:r>
            <a:r>
              <a:rPr lang="ko-KR" altLang="en-US" sz="1200" dirty="0">
                <a:latin typeface="+mn-ea"/>
                <a:ea typeface="+mn-ea"/>
              </a:rPr>
              <a:t>구문과 유사하며 </a:t>
            </a:r>
            <a:r>
              <a:rPr lang="ko-KR" altLang="en-US" sz="1200" dirty="0" err="1">
                <a:latin typeface="+mn-ea"/>
                <a:ea typeface="+mn-ea"/>
              </a:rPr>
              <a:t>마이바티스에서는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choose </a:t>
            </a:r>
            <a:r>
              <a:rPr lang="ko-KR" altLang="en-US" sz="1200" dirty="0" err="1">
                <a:latin typeface="+mn-ea"/>
                <a:ea typeface="+mn-ea"/>
              </a:rPr>
              <a:t>엘리먼트를</a:t>
            </a:r>
            <a:r>
              <a:rPr lang="ko-KR" altLang="en-US" sz="1200" dirty="0">
                <a:latin typeface="+mn-ea"/>
                <a:ea typeface="+mn-ea"/>
              </a:rPr>
              <a:t> 제공한다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r>
              <a:rPr lang="ko-KR" altLang="en-US" sz="1200" dirty="0">
                <a:latin typeface="+mn-ea"/>
                <a:ea typeface="+mn-ea"/>
              </a:rPr>
              <a:t>위 예제를 다시 사용해보자</a:t>
            </a:r>
            <a:r>
              <a:rPr lang="en-US" altLang="ko-KR" sz="1200" dirty="0">
                <a:latin typeface="+mn-ea"/>
                <a:ea typeface="+mn-ea"/>
              </a:rPr>
              <a:t>. </a:t>
            </a:r>
            <a:r>
              <a:rPr lang="ko-KR" altLang="en-US" sz="1200" dirty="0">
                <a:latin typeface="+mn-ea"/>
                <a:ea typeface="+mn-ea"/>
              </a:rPr>
              <a:t>지금은 </a:t>
            </a:r>
            <a:r>
              <a:rPr lang="en-US" altLang="ko-KR" sz="1200" dirty="0">
                <a:latin typeface="+mn-ea"/>
                <a:ea typeface="+mn-ea"/>
              </a:rPr>
              <a:t>title</a:t>
            </a:r>
            <a:r>
              <a:rPr lang="ko-KR" altLang="en-US" sz="1200" dirty="0">
                <a:latin typeface="+mn-ea"/>
                <a:ea typeface="+mn-ea"/>
              </a:rPr>
              <a:t>만으로 검색하고 </a:t>
            </a:r>
            <a:r>
              <a:rPr lang="en-US" altLang="ko-KR" sz="1200" dirty="0">
                <a:latin typeface="+mn-ea"/>
                <a:ea typeface="+mn-ea"/>
              </a:rPr>
              <a:t>author</a:t>
            </a:r>
            <a:r>
              <a:rPr lang="ko-KR" altLang="en-US" sz="1200" dirty="0">
                <a:latin typeface="+mn-ea"/>
                <a:ea typeface="+mn-ea"/>
              </a:rPr>
              <a:t>가 있다면 그 값으로 검색된다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 err="1">
                <a:latin typeface="+mn-ea"/>
                <a:ea typeface="+mn-ea"/>
              </a:rPr>
              <a:t>둘다</a:t>
            </a:r>
            <a:r>
              <a:rPr lang="ko-KR" altLang="en-US" sz="1200" dirty="0">
                <a:latin typeface="+mn-ea"/>
                <a:ea typeface="+mn-ea"/>
              </a:rPr>
              <a:t> 제공하지 않는다면 </a:t>
            </a:r>
            <a:r>
              <a:rPr lang="en-US" altLang="ko-KR" sz="1200" dirty="0">
                <a:latin typeface="+mn-ea"/>
                <a:ea typeface="+mn-ea"/>
              </a:rPr>
              <a:t>featured </a:t>
            </a:r>
            <a:r>
              <a:rPr lang="ko-KR" altLang="en-US" sz="1200" dirty="0">
                <a:latin typeface="+mn-ea"/>
                <a:ea typeface="+mn-ea"/>
              </a:rPr>
              <a:t>상태의 </a:t>
            </a:r>
            <a:r>
              <a:rPr lang="en-US" altLang="ko-KR" sz="1200" dirty="0">
                <a:latin typeface="+mn-ea"/>
                <a:ea typeface="+mn-ea"/>
              </a:rPr>
              <a:t>blog</a:t>
            </a:r>
            <a:r>
              <a:rPr lang="ko-KR" altLang="en-US" sz="1200" dirty="0">
                <a:latin typeface="+mn-ea"/>
                <a:ea typeface="+mn-ea"/>
              </a:rPr>
              <a:t>가 리턴된다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endParaRPr lang="en-US" altLang="ko-KR" sz="1200" dirty="0">
              <a:latin typeface="+mn-ea"/>
              <a:ea typeface="+mn-ea"/>
            </a:endParaRPr>
          </a:p>
          <a:p>
            <a:pPr marL="271463" indent="-271463"/>
            <a:r>
              <a:rPr lang="en-US" sz="1200" dirty="0">
                <a:latin typeface="+mn-ea"/>
                <a:ea typeface="+mn-ea"/>
              </a:rPr>
              <a:t>&lt;select id="</a:t>
            </a:r>
            <a:r>
              <a:rPr lang="en-US" sz="1200" dirty="0" err="1">
                <a:latin typeface="+mn-ea"/>
                <a:ea typeface="+mn-ea"/>
              </a:rPr>
              <a:t>findActiveBlogLike</a:t>
            </a:r>
            <a:r>
              <a:rPr lang="en-US" sz="1200" dirty="0">
                <a:latin typeface="+mn-ea"/>
                <a:ea typeface="+mn-ea"/>
              </a:rPr>
              <a:t>" </a:t>
            </a:r>
            <a:r>
              <a:rPr lang="en-US" sz="1200" dirty="0" err="1">
                <a:latin typeface="+mn-ea"/>
                <a:ea typeface="+mn-ea"/>
              </a:rPr>
              <a:t>resultType</a:t>
            </a:r>
            <a:r>
              <a:rPr lang="en-US" sz="1200" dirty="0">
                <a:latin typeface="+mn-ea"/>
                <a:ea typeface="+mn-ea"/>
              </a:rPr>
              <a:t>="Blog"&gt;</a:t>
            </a:r>
            <a:br>
              <a:rPr lang="en-US" sz="1200" dirty="0">
                <a:latin typeface="+mn-ea"/>
                <a:ea typeface="+mn-ea"/>
              </a:rPr>
            </a:br>
            <a:r>
              <a:rPr lang="en-US" sz="1200" dirty="0">
                <a:latin typeface="+mn-ea"/>
                <a:ea typeface="+mn-ea"/>
              </a:rPr>
              <a:t>SELECT * FROM BLOG WHERE state = ‘ACTIVE’ </a:t>
            </a:r>
            <a:br>
              <a:rPr lang="en-US" sz="1200" dirty="0">
                <a:latin typeface="+mn-ea"/>
                <a:ea typeface="+mn-ea"/>
              </a:rPr>
            </a:br>
            <a:r>
              <a:rPr lang="en-US" sz="1200" dirty="0">
                <a:latin typeface="+mn-ea"/>
                <a:ea typeface="+mn-ea"/>
              </a:rPr>
              <a:t>&lt;choose&gt;  </a:t>
            </a:r>
            <a:br>
              <a:rPr lang="en-US" sz="1200" dirty="0">
                <a:latin typeface="+mn-ea"/>
                <a:ea typeface="+mn-ea"/>
              </a:rPr>
            </a:br>
            <a:r>
              <a:rPr lang="en-US" sz="1200" dirty="0">
                <a:latin typeface="+mn-ea"/>
                <a:ea typeface="+mn-ea"/>
              </a:rPr>
              <a:t>	&lt;when test="title != null"&gt; AND title like #{title} &lt;/when&gt;</a:t>
            </a:r>
            <a:br>
              <a:rPr lang="en-US" sz="1200" dirty="0">
                <a:latin typeface="+mn-ea"/>
                <a:ea typeface="+mn-ea"/>
              </a:rPr>
            </a:br>
            <a:r>
              <a:rPr lang="en-US" sz="1200" dirty="0">
                <a:latin typeface="+mn-ea"/>
                <a:ea typeface="+mn-ea"/>
              </a:rPr>
              <a:t>	&lt;when test="author != null and author.name != null"&gt; AND </a:t>
            </a:r>
            <a:r>
              <a:rPr lang="en-US" sz="1200" dirty="0" err="1">
                <a:latin typeface="+mn-ea"/>
                <a:ea typeface="+mn-ea"/>
              </a:rPr>
              <a:t>author_name</a:t>
            </a:r>
            <a:r>
              <a:rPr lang="en-US" sz="1200" dirty="0">
                <a:latin typeface="+mn-ea"/>
                <a:ea typeface="+mn-ea"/>
              </a:rPr>
              <a:t> like #{author.name} &lt;/when&gt;</a:t>
            </a:r>
            <a:br>
              <a:rPr lang="en-US" sz="1200" dirty="0">
                <a:latin typeface="+mn-ea"/>
                <a:ea typeface="+mn-ea"/>
              </a:rPr>
            </a:br>
            <a:r>
              <a:rPr lang="en-US" sz="1200" dirty="0">
                <a:latin typeface="+mn-ea"/>
                <a:ea typeface="+mn-ea"/>
              </a:rPr>
              <a:t>	&lt;otherwise&gt; AND featured = 1 &lt;/otherwise&gt;</a:t>
            </a:r>
            <a:br>
              <a:rPr lang="en-US" sz="1200" dirty="0">
                <a:latin typeface="+mn-ea"/>
                <a:ea typeface="+mn-ea"/>
              </a:rPr>
            </a:br>
            <a:r>
              <a:rPr lang="en-US" sz="1200" dirty="0">
                <a:latin typeface="+mn-ea"/>
                <a:ea typeface="+mn-ea"/>
              </a:rPr>
              <a:t>&lt;/choose&gt;</a:t>
            </a:r>
          </a:p>
          <a:p>
            <a:pPr marL="271463" indent="-271463"/>
            <a:r>
              <a:rPr lang="en-US" sz="1200" dirty="0">
                <a:latin typeface="+mn-ea"/>
                <a:ea typeface="+mn-ea"/>
              </a:rPr>
              <a:t> &lt;/select&gt;</a:t>
            </a:r>
          </a:p>
          <a:p>
            <a:pPr marL="271463" indent="-271463"/>
            <a:endParaRPr lang="en-US" sz="1200" dirty="0">
              <a:latin typeface="+mn-ea"/>
              <a:ea typeface="+mn-ea"/>
            </a:endParaRPr>
          </a:p>
          <a:p>
            <a:pPr marL="271463" indent="-271463"/>
            <a:endParaRPr lang="en-US" sz="1200" dirty="0">
              <a:latin typeface="+mn-ea"/>
              <a:ea typeface="+mn-ea"/>
            </a:endParaRPr>
          </a:p>
          <a:p>
            <a:pPr marL="271463" indent="-271463"/>
            <a:endParaRPr lang="en-US" sz="1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58101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직사각형 3"/>
          <p:cNvSpPr>
            <a:spLocks noChangeArrowheads="1"/>
          </p:cNvSpPr>
          <p:nvPr/>
        </p:nvSpPr>
        <p:spPr bwMode="auto">
          <a:xfrm>
            <a:off x="105097" y="188640"/>
            <a:ext cx="8715375" cy="5106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85738" indent="-185738">
              <a:lnSpc>
                <a:spcPts val="1700"/>
              </a:lnSpc>
            </a:pPr>
            <a:r>
              <a:rPr lang="en-US" altLang="ko-KR" sz="1200" b="1" dirty="0">
                <a:latin typeface="+mn-ea"/>
              </a:rPr>
              <a:t>*** </a:t>
            </a:r>
            <a:r>
              <a:rPr lang="en-US" sz="1200" b="1" dirty="0">
                <a:latin typeface="+mn-ea"/>
                <a:ea typeface="+mn-ea"/>
              </a:rPr>
              <a:t>trim, where, set </a:t>
            </a:r>
            <a:br>
              <a:rPr lang="en-US" sz="1200" b="1" dirty="0">
                <a:latin typeface="+mn-ea"/>
                <a:ea typeface="+mn-ea"/>
              </a:rPr>
            </a:br>
            <a:r>
              <a:rPr lang="en-US" altLang="ko-KR" sz="1200" dirty="0" err="1">
                <a:latin typeface="+mn-ea"/>
                <a:ea typeface="+mn-ea"/>
              </a:rPr>
              <a:t>trim,where,set</a:t>
            </a:r>
            <a:r>
              <a:rPr lang="ko-KR" altLang="en-US" sz="1200" dirty="0">
                <a:latin typeface="+mn-ea"/>
                <a:ea typeface="+mn-ea"/>
              </a:rPr>
              <a:t>은 단독으로 사용되지 않고 </a:t>
            </a:r>
            <a:r>
              <a:rPr lang="en-US" altLang="ko-KR" sz="1200" dirty="0">
                <a:latin typeface="+mn-ea"/>
                <a:ea typeface="+mn-ea"/>
              </a:rPr>
              <a:t>&lt;if&gt;,&lt;choose&gt;</a:t>
            </a:r>
            <a:r>
              <a:rPr lang="ko-KR" altLang="en-US" sz="1200" dirty="0">
                <a:latin typeface="+mn-ea"/>
                <a:ea typeface="+mn-ea"/>
              </a:rPr>
              <a:t>와 같은 태그들을 내포하여 </a:t>
            </a:r>
            <a:r>
              <a:rPr lang="en-US" altLang="ko-KR" sz="1200" dirty="0">
                <a:latin typeface="+mn-ea"/>
                <a:ea typeface="+mn-ea"/>
              </a:rPr>
              <a:t>SQL</a:t>
            </a:r>
            <a:r>
              <a:rPr lang="ko-KR" altLang="en-US" sz="1200" dirty="0">
                <a:latin typeface="+mn-ea"/>
                <a:ea typeface="+mn-ea"/>
              </a:rPr>
              <a:t>들을 연결해 주고</a:t>
            </a: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앞 뒤에 필요한 구문들 </a:t>
            </a:r>
            <a:r>
              <a:rPr lang="en-US" altLang="ko-KR" sz="1200" dirty="0">
                <a:latin typeface="+mn-ea"/>
                <a:ea typeface="+mn-ea"/>
              </a:rPr>
              <a:t>(AND,OR,WHERE </a:t>
            </a:r>
            <a:r>
              <a:rPr lang="ko-KR" altLang="en-US" sz="1200" dirty="0">
                <a:latin typeface="+mn-ea"/>
                <a:ea typeface="+mn-ea"/>
              </a:rPr>
              <a:t>등</a:t>
            </a:r>
            <a:r>
              <a:rPr lang="en-US" altLang="ko-KR" sz="1200" dirty="0">
                <a:latin typeface="+mn-ea"/>
                <a:ea typeface="+mn-ea"/>
              </a:rPr>
              <a:t>)</a:t>
            </a:r>
            <a:r>
              <a:rPr lang="ko-KR" altLang="en-US" sz="1200" dirty="0">
                <a:latin typeface="+mn-ea"/>
                <a:ea typeface="+mn-ea"/>
              </a:rPr>
              <a:t>을 추가하거나 생략하는 역할을 합니다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  <a:br>
              <a:rPr lang="en-US" altLang="ko-KR" sz="1200" dirty="0">
                <a:latin typeface="+mn-ea"/>
                <a:ea typeface="+mn-ea"/>
              </a:rPr>
            </a:br>
            <a:endParaRPr lang="en-US" altLang="ko-KR" sz="1200" dirty="0">
              <a:latin typeface="+mn-ea"/>
              <a:ea typeface="+mn-ea"/>
            </a:endParaRPr>
          </a:p>
          <a:p>
            <a:pPr marL="185738" indent="-185738">
              <a:lnSpc>
                <a:spcPts val="1700"/>
              </a:lnSpc>
            </a:pPr>
            <a:r>
              <a:rPr lang="en-US" altLang="ko-KR" sz="1200" dirty="0">
                <a:latin typeface="+mn-ea"/>
                <a:ea typeface="+mn-ea"/>
              </a:rPr>
              <a:t>=&gt; trim element</a:t>
            </a:r>
            <a:r>
              <a:rPr lang="ko-KR" altLang="en-US" sz="1200" dirty="0">
                <a:latin typeface="+mn-ea"/>
                <a:ea typeface="+mn-ea"/>
              </a:rPr>
              <a:t>는 </a:t>
            </a:r>
            <a:r>
              <a:rPr lang="en-US" altLang="ko-KR" sz="1200" dirty="0">
                <a:latin typeface="+mn-ea"/>
                <a:ea typeface="+mn-ea"/>
              </a:rPr>
              <a:t>if element</a:t>
            </a:r>
            <a:r>
              <a:rPr lang="ko-KR" altLang="en-US" sz="1200" dirty="0">
                <a:latin typeface="+mn-ea"/>
                <a:ea typeface="+mn-ea"/>
              </a:rPr>
              <a:t>의 단점을 보완할 수 있는 기능</a:t>
            </a: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 * trim </a:t>
            </a:r>
            <a:r>
              <a:rPr lang="ko-KR" altLang="en-US" sz="1200" dirty="0">
                <a:latin typeface="+mn-ea"/>
                <a:ea typeface="+mn-ea"/>
              </a:rPr>
              <a:t>속성</a:t>
            </a: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- prefix : </a:t>
            </a:r>
            <a:r>
              <a:rPr lang="ko-KR" altLang="en-US" sz="1200" dirty="0">
                <a:latin typeface="+mn-ea"/>
                <a:ea typeface="+mn-ea"/>
              </a:rPr>
              <a:t>실행 후 </a:t>
            </a:r>
            <a:r>
              <a:rPr lang="en-US" altLang="ko-KR" sz="1200" dirty="0">
                <a:latin typeface="+mn-ea"/>
                <a:ea typeface="+mn-ea"/>
              </a:rPr>
              <a:t>element</a:t>
            </a:r>
            <a:r>
              <a:rPr lang="ko-KR" altLang="en-US" sz="1200" dirty="0">
                <a:latin typeface="+mn-ea"/>
                <a:ea typeface="+mn-ea"/>
              </a:rPr>
              <a:t>의 내용이 있으면 가장 앞에 붙여줍니다</a:t>
            </a: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- </a:t>
            </a:r>
            <a:r>
              <a:rPr lang="en-US" altLang="ko-KR" sz="1200" dirty="0" err="1">
                <a:latin typeface="+mn-ea"/>
                <a:ea typeface="+mn-ea"/>
              </a:rPr>
              <a:t>prefixOverrides</a:t>
            </a:r>
            <a:r>
              <a:rPr lang="en-US" altLang="ko-KR" sz="1200" dirty="0">
                <a:latin typeface="+mn-ea"/>
                <a:ea typeface="+mn-ea"/>
              </a:rPr>
              <a:t> : </a:t>
            </a:r>
            <a:r>
              <a:rPr lang="ko-KR" altLang="en-US" sz="1200" dirty="0">
                <a:latin typeface="+mn-ea"/>
                <a:ea typeface="+mn-ea"/>
              </a:rPr>
              <a:t>실행 후 </a:t>
            </a:r>
            <a:r>
              <a:rPr lang="en-US" altLang="ko-KR" sz="1200" dirty="0">
                <a:latin typeface="+mn-ea"/>
                <a:ea typeface="+mn-ea"/>
              </a:rPr>
              <a:t>element </a:t>
            </a:r>
            <a:r>
              <a:rPr lang="ko-KR" altLang="en-US" sz="1200" dirty="0">
                <a:latin typeface="+mn-ea"/>
                <a:ea typeface="+mn-ea"/>
              </a:rPr>
              <a:t>내용 중 가장 앞에 해당하는 문자들이 있으면 자동으로 지워줍니다</a:t>
            </a: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- suffix : </a:t>
            </a:r>
            <a:r>
              <a:rPr lang="ko-KR" altLang="en-US" sz="1200" dirty="0">
                <a:latin typeface="+mn-ea"/>
                <a:ea typeface="+mn-ea"/>
              </a:rPr>
              <a:t>실행 후 </a:t>
            </a:r>
            <a:r>
              <a:rPr lang="en-US" altLang="ko-KR" sz="1200" dirty="0">
                <a:latin typeface="+mn-ea"/>
                <a:ea typeface="+mn-ea"/>
              </a:rPr>
              <a:t>element</a:t>
            </a:r>
            <a:r>
              <a:rPr lang="ko-KR" altLang="en-US" sz="1200" dirty="0">
                <a:latin typeface="+mn-ea"/>
                <a:ea typeface="+mn-ea"/>
              </a:rPr>
              <a:t>의 내용이 있으면 가장 뒤에 붙여줍니다</a:t>
            </a: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- </a:t>
            </a:r>
            <a:r>
              <a:rPr lang="en-US" altLang="ko-KR" sz="1200" dirty="0" err="1">
                <a:latin typeface="+mn-ea"/>
                <a:ea typeface="+mn-ea"/>
              </a:rPr>
              <a:t>suffixOverrides</a:t>
            </a:r>
            <a:r>
              <a:rPr lang="en-US" altLang="ko-KR" sz="1200" dirty="0">
                <a:latin typeface="+mn-ea"/>
                <a:ea typeface="+mn-ea"/>
              </a:rPr>
              <a:t> : </a:t>
            </a:r>
            <a:r>
              <a:rPr lang="ko-KR" altLang="en-US" sz="1200" dirty="0">
                <a:latin typeface="+mn-ea"/>
                <a:ea typeface="+mn-ea"/>
              </a:rPr>
              <a:t>실행 후 </a:t>
            </a:r>
            <a:r>
              <a:rPr lang="en-US" altLang="ko-KR" sz="1200" dirty="0">
                <a:latin typeface="+mn-ea"/>
                <a:ea typeface="+mn-ea"/>
              </a:rPr>
              <a:t>element </a:t>
            </a:r>
            <a:r>
              <a:rPr lang="ko-KR" altLang="en-US" sz="1200" dirty="0">
                <a:latin typeface="+mn-ea"/>
                <a:ea typeface="+mn-ea"/>
              </a:rPr>
              <a:t>내용 중 가장 뒤에 해당하는 문자들이 있으면 자동으로 지워줍니다</a:t>
            </a: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&lt;trim prefix="WHERE" </a:t>
            </a:r>
            <a:r>
              <a:rPr lang="en-US" altLang="ko-KR" sz="1200" dirty="0" err="1">
                <a:latin typeface="+mn-ea"/>
                <a:ea typeface="+mn-ea"/>
              </a:rPr>
              <a:t>prefixOverrides</a:t>
            </a:r>
            <a:r>
              <a:rPr lang="en-US" altLang="ko-KR" sz="1200" dirty="0">
                <a:latin typeface="+mn-ea"/>
                <a:ea typeface="+mn-ea"/>
              </a:rPr>
              <a:t>="AND |OR "&gt; ... &lt;/trim&gt; 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-&gt; override </a:t>
            </a:r>
            <a:r>
              <a:rPr lang="ko-KR" altLang="en-US" sz="1200" dirty="0">
                <a:latin typeface="+mn-ea"/>
                <a:ea typeface="+mn-ea"/>
              </a:rPr>
              <a:t>속성은 오버라이드하는 텍스트의 목록을 제한한다</a:t>
            </a:r>
            <a:r>
              <a:rPr lang="en-US" altLang="ko-KR" sz="1200" dirty="0">
                <a:latin typeface="+mn-ea"/>
                <a:ea typeface="+mn-ea"/>
              </a:rPr>
              <a:t>. 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결과는 </a:t>
            </a:r>
            <a:r>
              <a:rPr lang="en-US" altLang="ko-KR" sz="1200" dirty="0">
                <a:latin typeface="+mn-ea"/>
                <a:ea typeface="+mn-ea"/>
              </a:rPr>
              <a:t>override </a:t>
            </a:r>
            <a:r>
              <a:rPr lang="ko-KR" altLang="en-US" sz="1200" dirty="0">
                <a:latin typeface="+mn-ea"/>
                <a:ea typeface="+mn-ea"/>
              </a:rPr>
              <a:t>속성에 명시된 것들을 지우고 </a:t>
            </a:r>
            <a:r>
              <a:rPr lang="en-US" altLang="ko-KR" sz="1200" dirty="0">
                <a:latin typeface="+mn-ea"/>
                <a:ea typeface="+mn-ea"/>
              </a:rPr>
              <a:t>with </a:t>
            </a:r>
            <a:r>
              <a:rPr lang="ko-KR" altLang="en-US" sz="1200" dirty="0">
                <a:latin typeface="+mn-ea"/>
                <a:ea typeface="+mn-ea"/>
              </a:rPr>
              <a:t>속성에 명시된 것을 추가한다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&lt;trim prefix="SET" </a:t>
            </a:r>
            <a:r>
              <a:rPr lang="en-US" altLang="ko-KR" sz="1200" dirty="0" err="1">
                <a:latin typeface="+mn-ea"/>
                <a:ea typeface="+mn-ea"/>
              </a:rPr>
              <a:t>suffixOverrides</a:t>
            </a:r>
            <a:r>
              <a:rPr lang="en-US" altLang="ko-KR" sz="1200" dirty="0">
                <a:latin typeface="+mn-ea"/>
                <a:ea typeface="+mn-ea"/>
              </a:rPr>
              <a:t>=","&gt; ... &lt;/trim&gt;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-&gt; </a:t>
            </a:r>
            <a:r>
              <a:rPr lang="ko-KR" altLang="en-US" sz="1200" dirty="0">
                <a:latin typeface="+mn-ea"/>
                <a:ea typeface="+mn-ea"/>
              </a:rPr>
              <a:t>동적으로 </a:t>
            </a:r>
            <a:r>
              <a:rPr lang="en-US" altLang="ko-KR" sz="1200" dirty="0">
                <a:latin typeface="+mn-ea"/>
                <a:ea typeface="+mn-ea"/>
              </a:rPr>
              <a:t>SET </a:t>
            </a:r>
            <a:r>
              <a:rPr lang="ko-KR" altLang="en-US" sz="1200" dirty="0">
                <a:latin typeface="+mn-ea"/>
                <a:ea typeface="+mn-ea"/>
              </a:rPr>
              <a:t>키워드를 붙이고 </a:t>
            </a:r>
            <a:r>
              <a:rPr lang="ko-KR" altLang="en-US" sz="1200" dirty="0" err="1">
                <a:latin typeface="+mn-ea"/>
                <a:ea typeface="+mn-ea"/>
              </a:rPr>
              <a:t>필요없는</a:t>
            </a:r>
            <a:r>
              <a:rPr lang="ko-KR" altLang="en-US" sz="1200" dirty="0">
                <a:latin typeface="+mn-ea"/>
                <a:ea typeface="+mn-ea"/>
              </a:rPr>
              <a:t> 콤마를 제거한다</a:t>
            </a:r>
            <a:r>
              <a:rPr lang="en-US" altLang="ko-KR" sz="1200" dirty="0">
                <a:latin typeface="+mn-ea"/>
                <a:ea typeface="+mn-ea"/>
              </a:rPr>
              <a:t>. (</a:t>
            </a:r>
            <a:r>
              <a:rPr lang="ko-KR" altLang="en-US" sz="1200" dirty="0">
                <a:latin typeface="+mn-ea"/>
                <a:ea typeface="+mn-ea"/>
              </a:rPr>
              <a:t>접두사는 추가하고 접미사를 </a:t>
            </a:r>
            <a:r>
              <a:rPr lang="ko-KR" altLang="en-US" sz="1200" dirty="0" err="1">
                <a:latin typeface="+mn-ea"/>
                <a:ea typeface="+mn-ea"/>
              </a:rPr>
              <a:t>오버라이딩</a:t>
            </a:r>
            <a:r>
              <a:rPr lang="ko-KR" altLang="en-US" sz="1200" dirty="0">
                <a:latin typeface="+mn-ea"/>
                <a:ea typeface="+mn-ea"/>
              </a:rPr>
              <a:t> 한다</a:t>
            </a:r>
            <a:r>
              <a:rPr lang="en-US" altLang="ko-KR" sz="1200" dirty="0">
                <a:latin typeface="+mn-ea"/>
                <a:ea typeface="+mn-ea"/>
              </a:rPr>
              <a:t>.)</a:t>
            </a:r>
          </a:p>
          <a:p>
            <a:pPr marL="185738" indent="-185738">
              <a:lnSpc>
                <a:spcPts val="1700"/>
              </a:lnSpc>
            </a:pPr>
            <a:endParaRPr lang="en-US" altLang="ko-KR" sz="1200" dirty="0">
              <a:latin typeface="+mn-ea"/>
              <a:ea typeface="+mn-ea"/>
            </a:endParaRPr>
          </a:p>
          <a:p>
            <a:pPr marL="185738" indent="-185738">
              <a:lnSpc>
                <a:spcPts val="1700"/>
              </a:lnSpc>
            </a:pPr>
            <a:r>
              <a:rPr lang="en-US" altLang="ko-KR" sz="1200" dirty="0">
                <a:latin typeface="+mn-ea"/>
                <a:ea typeface="+mn-ea"/>
              </a:rPr>
              <a:t>=&gt; where </a:t>
            </a:r>
            <a:r>
              <a:rPr lang="ko-KR" altLang="en-US" sz="1200" dirty="0">
                <a:latin typeface="+mn-ea"/>
                <a:ea typeface="+mn-ea"/>
              </a:rPr>
              <a:t>의 경우 태그 </a:t>
            </a:r>
            <a:r>
              <a:rPr lang="ko-KR" altLang="en-US" sz="1200" dirty="0" err="1">
                <a:latin typeface="+mn-ea"/>
                <a:ea typeface="+mn-ea"/>
              </a:rPr>
              <a:t>안족에서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SQL</a:t>
            </a:r>
            <a:r>
              <a:rPr lang="ko-KR" altLang="en-US" sz="1200" dirty="0">
                <a:latin typeface="+mn-ea"/>
                <a:ea typeface="+mn-ea"/>
              </a:rPr>
              <a:t>이 생성될 때는 </a:t>
            </a:r>
            <a:r>
              <a:rPr lang="en-US" altLang="ko-KR" sz="1200" dirty="0">
                <a:latin typeface="+mn-ea"/>
                <a:ea typeface="+mn-ea"/>
              </a:rPr>
              <a:t>where </a:t>
            </a:r>
            <a:r>
              <a:rPr lang="ko-KR" altLang="en-US" sz="1200" dirty="0">
                <a:latin typeface="+mn-ea"/>
                <a:ea typeface="+mn-ea"/>
              </a:rPr>
              <a:t>구문이 붙고 그렇지 않는 경우에는 생성되지 않음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 marL="185738" indent="-185738">
              <a:lnSpc>
                <a:spcPts val="1700"/>
              </a:lnSpc>
            </a:pPr>
            <a:r>
              <a:rPr lang="en-US" altLang="ko-KR" sz="1200" dirty="0">
                <a:latin typeface="+mn-ea"/>
                <a:ea typeface="+mn-ea"/>
              </a:rPr>
              <a:t>=&gt; set element</a:t>
            </a:r>
            <a:r>
              <a:rPr lang="ko-KR" altLang="en-US" sz="1200" dirty="0">
                <a:latin typeface="+mn-ea"/>
                <a:ea typeface="+mn-ea"/>
              </a:rPr>
              <a:t>는 마지막으로 명시된 칼럼 표기에서 쉼표를 자동으로 제거한다</a:t>
            </a:r>
            <a:r>
              <a:rPr lang="en-US" altLang="ko-KR" sz="1200" dirty="0">
                <a:latin typeface="+mn-ea"/>
                <a:ea typeface="+mn-ea"/>
              </a:rPr>
              <a:t>. 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그러나 이는 </a:t>
            </a:r>
            <a:r>
              <a:rPr lang="en-US" altLang="ko-KR" sz="1200" dirty="0">
                <a:latin typeface="+mn-ea"/>
                <a:ea typeface="+mn-ea"/>
              </a:rPr>
              <a:t>trim element</a:t>
            </a:r>
            <a:r>
              <a:rPr lang="ko-KR" altLang="en-US" sz="1200" dirty="0">
                <a:latin typeface="+mn-ea"/>
                <a:ea typeface="+mn-ea"/>
              </a:rPr>
              <a:t>로 대체 가능하기 때문에 </a:t>
            </a:r>
            <a:r>
              <a:rPr lang="en-US" altLang="ko-KR" sz="1200" dirty="0">
                <a:latin typeface="+mn-ea"/>
                <a:ea typeface="+mn-ea"/>
              </a:rPr>
              <a:t>trim</a:t>
            </a:r>
            <a:r>
              <a:rPr lang="ko-KR" altLang="en-US" sz="1200" dirty="0">
                <a:latin typeface="+mn-ea"/>
                <a:ea typeface="+mn-ea"/>
              </a:rPr>
              <a:t>을 사용하는 경우가 더 많음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 marL="185738" indent="-185738">
              <a:lnSpc>
                <a:spcPts val="1700"/>
              </a:lnSpc>
            </a:pP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endParaRPr lang="en-US" sz="1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2639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직사각형 3"/>
          <p:cNvSpPr>
            <a:spLocks noChangeArrowheads="1"/>
          </p:cNvSpPr>
          <p:nvPr/>
        </p:nvSpPr>
        <p:spPr bwMode="auto">
          <a:xfrm>
            <a:off x="105097" y="188640"/>
            <a:ext cx="8715375" cy="3362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85738" indent="-185738">
              <a:lnSpc>
                <a:spcPts val="1700"/>
              </a:lnSpc>
            </a:pPr>
            <a:r>
              <a:rPr lang="en-US" altLang="ko-KR" sz="1200" b="1" dirty="0">
                <a:latin typeface="+mn-ea"/>
                <a:ea typeface="+mn-ea"/>
              </a:rPr>
              <a:t>=&gt; </a:t>
            </a:r>
            <a:r>
              <a:rPr lang="en-US" sz="1200" b="1" dirty="0" err="1">
                <a:latin typeface="+mn-ea"/>
                <a:ea typeface="+mn-ea"/>
              </a:rPr>
              <a:t>Foreach</a:t>
            </a:r>
            <a:r>
              <a:rPr lang="en-US" sz="1200" b="1" dirty="0">
                <a:latin typeface="+mn-ea"/>
                <a:ea typeface="+mn-ea"/>
              </a:rPr>
              <a:t/>
            </a:r>
            <a:br>
              <a:rPr lang="en-US" sz="1200" b="1" dirty="0">
                <a:latin typeface="+mn-ea"/>
                <a:ea typeface="+mn-ea"/>
              </a:rPr>
            </a:br>
            <a:r>
              <a:rPr lang="en-US" sz="1200" b="1" dirty="0">
                <a:latin typeface="+mn-ea"/>
                <a:ea typeface="+mn-ea"/>
              </a:rPr>
              <a:t/>
            </a:r>
            <a:br>
              <a:rPr lang="en-US" sz="1200" b="1" dirty="0">
                <a:latin typeface="+mn-ea"/>
                <a:ea typeface="+mn-ea"/>
              </a:rPr>
            </a:br>
            <a:r>
              <a:rPr lang="en-US" sz="1200" dirty="0">
                <a:latin typeface="+mn-ea"/>
                <a:ea typeface="+mn-ea"/>
              </a:rPr>
              <a:t>&lt;select id="</a:t>
            </a:r>
            <a:r>
              <a:rPr lang="en-US" sz="1200" dirty="0" err="1">
                <a:latin typeface="+mn-ea"/>
                <a:ea typeface="+mn-ea"/>
              </a:rPr>
              <a:t>selectPostIn</a:t>
            </a:r>
            <a:r>
              <a:rPr lang="en-US" sz="1200" dirty="0">
                <a:latin typeface="+mn-ea"/>
                <a:ea typeface="+mn-ea"/>
              </a:rPr>
              <a:t>" </a:t>
            </a:r>
            <a:r>
              <a:rPr lang="en-US" sz="1200" dirty="0" err="1">
                <a:latin typeface="+mn-ea"/>
                <a:ea typeface="+mn-ea"/>
              </a:rPr>
              <a:t>resultType</a:t>
            </a:r>
            <a:r>
              <a:rPr lang="en-US" sz="1200" dirty="0">
                <a:latin typeface="+mn-ea"/>
                <a:ea typeface="+mn-ea"/>
              </a:rPr>
              <a:t>="</a:t>
            </a:r>
            <a:r>
              <a:rPr lang="en-US" sz="1200" dirty="0" err="1">
                <a:latin typeface="+mn-ea"/>
                <a:ea typeface="+mn-ea"/>
              </a:rPr>
              <a:t>domain.blog.Post</a:t>
            </a:r>
            <a:r>
              <a:rPr lang="en-US" sz="1200" dirty="0">
                <a:latin typeface="+mn-ea"/>
                <a:ea typeface="+mn-ea"/>
              </a:rPr>
              <a:t>"&gt; </a:t>
            </a:r>
            <a:br>
              <a:rPr lang="en-US" sz="1200" dirty="0">
                <a:latin typeface="+mn-ea"/>
                <a:ea typeface="+mn-ea"/>
              </a:rPr>
            </a:br>
            <a:r>
              <a:rPr lang="en-US" sz="1200" dirty="0">
                <a:latin typeface="+mn-ea"/>
                <a:ea typeface="+mn-ea"/>
              </a:rPr>
              <a:t>     SELECT * FROM POST P WHERE ID in </a:t>
            </a:r>
            <a:br>
              <a:rPr lang="en-US" sz="1200" dirty="0">
                <a:latin typeface="+mn-ea"/>
                <a:ea typeface="+mn-ea"/>
              </a:rPr>
            </a:br>
            <a:r>
              <a:rPr lang="en-US" sz="1200" dirty="0">
                <a:latin typeface="+mn-ea"/>
                <a:ea typeface="+mn-ea"/>
              </a:rPr>
              <a:t>     </a:t>
            </a:r>
            <a:r>
              <a:rPr lang="en-US" sz="1200" b="1" dirty="0">
                <a:latin typeface="+mn-ea"/>
                <a:ea typeface="+mn-ea"/>
              </a:rPr>
              <a:t>&lt;</a:t>
            </a:r>
            <a:r>
              <a:rPr lang="en-US" sz="1200" b="1" dirty="0" err="1">
                <a:latin typeface="+mn-ea"/>
                <a:ea typeface="+mn-ea"/>
              </a:rPr>
              <a:t>foreach</a:t>
            </a:r>
            <a:r>
              <a:rPr lang="en-US" sz="1200" b="1" dirty="0">
                <a:latin typeface="+mn-ea"/>
                <a:ea typeface="+mn-ea"/>
              </a:rPr>
              <a:t> item</a:t>
            </a:r>
            <a:r>
              <a:rPr lang="en-US" sz="1200" dirty="0">
                <a:latin typeface="+mn-ea"/>
                <a:ea typeface="+mn-ea"/>
              </a:rPr>
              <a:t>="item" </a:t>
            </a:r>
            <a:r>
              <a:rPr lang="en-US" sz="1200" b="1" dirty="0">
                <a:latin typeface="+mn-ea"/>
                <a:ea typeface="+mn-ea"/>
              </a:rPr>
              <a:t>index</a:t>
            </a:r>
            <a:r>
              <a:rPr lang="en-US" sz="1200" dirty="0">
                <a:latin typeface="+mn-ea"/>
                <a:ea typeface="+mn-ea"/>
              </a:rPr>
              <a:t>="index" </a:t>
            </a:r>
            <a:r>
              <a:rPr lang="en-US" sz="1200" b="1" dirty="0">
                <a:latin typeface="+mn-ea"/>
                <a:ea typeface="+mn-ea"/>
              </a:rPr>
              <a:t>collection</a:t>
            </a:r>
            <a:r>
              <a:rPr lang="en-US" sz="1200" dirty="0">
                <a:latin typeface="+mn-ea"/>
                <a:ea typeface="+mn-ea"/>
              </a:rPr>
              <a:t>="list" </a:t>
            </a:r>
            <a:r>
              <a:rPr lang="en-US" sz="1200" b="1" dirty="0">
                <a:latin typeface="+mn-ea"/>
                <a:ea typeface="+mn-ea"/>
              </a:rPr>
              <a:t>open</a:t>
            </a:r>
            <a:r>
              <a:rPr lang="en-US" sz="1200" dirty="0">
                <a:latin typeface="+mn-ea"/>
                <a:ea typeface="+mn-ea"/>
              </a:rPr>
              <a:t>="(" </a:t>
            </a:r>
            <a:r>
              <a:rPr lang="en-US" sz="1200" b="1" dirty="0">
                <a:latin typeface="+mn-ea"/>
                <a:ea typeface="+mn-ea"/>
              </a:rPr>
              <a:t>separator</a:t>
            </a:r>
            <a:r>
              <a:rPr lang="en-US" sz="1200" dirty="0">
                <a:latin typeface="+mn-ea"/>
                <a:ea typeface="+mn-ea"/>
              </a:rPr>
              <a:t>="," </a:t>
            </a:r>
            <a:r>
              <a:rPr lang="en-US" sz="1200" b="1" dirty="0">
                <a:latin typeface="+mn-ea"/>
                <a:ea typeface="+mn-ea"/>
              </a:rPr>
              <a:t>close</a:t>
            </a:r>
            <a:r>
              <a:rPr lang="en-US" sz="1200" dirty="0">
                <a:latin typeface="+mn-ea"/>
                <a:ea typeface="+mn-ea"/>
              </a:rPr>
              <a:t>=")"&gt; #{item} </a:t>
            </a:r>
            <a:r>
              <a:rPr lang="en-US" sz="1200" b="1" dirty="0">
                <a:latin typeface="+mn-ea"/>
                <a:ea typeface="+mn-ea"/>
              </a:rPr>
              <a:t>&lt;/</a:t>
            </a:r>
            <a:r>
              <a:rPr lang="en-US" sz="1200" b="1" dirty="0" err="1">
                <a:latin typeface="+mn-ea"/>
                <a:ea typeface="+mn-ea"/>
              </a:rPr>
              <a:t>foreach</a:t>
            </a:r>
            <a:r>
              <a:rPr lang="en-US" sz="1200" b="1" dirty="0">
                <a:latin typeface="+mn-ea"/>
                <a:ea typeface="+mn-ea"/>
              </a:rPr>
              <a:t>&gt;</a:t>
            </a:r>
            <a:br>
              <a:rPr lang="en-US" sz="1200" b="1" dirty="0">
                <a:latin typeface="+mn-ea"/>
                <a:ea typeface="+mn-ea"/>
              </a:rPr>
            </a:br>
            <a:r>
              <a:rPr lang="en-US" sz="1200" dirty="0">
                <a:latin typeface="+mn-ea"/>
                <a:ea typeface="+mn-ea"/>
              </a:rPr>
              <a:t>&lt;/select&gt;</a:t>
            </a:r>
            <a:br>
              <a:rPr lang="en-US" sz="1200" dirty="0">
                <a:latin typeface="+mn-ea"/>
                <a:ea typeface="+mn-ea"/>
              </a:rPr>
            </a:br>
            <a:r>
              <a:rPr lang="en-US" sz="1200" dirty="0">
                <a:latin typeface="+mn-ea"/>
                <a:ea typeface="+mn-ea"/>
              </a:rPr>
              <a:t/>
            </a:r>
            <a:br>
              <a:rPr lang="en-US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-&gt; item = </a:t>
            </a:r>
            <a:r>
              <a:rPr lang="ko-KR" altLang="en-US" sz="1200" dirty="0">
                <a:latin typeface="+mn-ea"/>
                <a:ea typeface="+mn-ea"/>
              </a:rPr>
              <a:t>전달받은 </a:t>
            </a:r>
            <a:r>
              <a:rPr lang="ko-KR" altLang="en-US" sz="1200" dirty="0" err="1">
                <a:latin typeface="+mn-ea"/>
                <a:ea typeface="+mn-ea"/>
              </a:rPr>
              <a:t>인자값을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alias </a:t>
            </a:r>
            <a:r>
              <a:rPr lang="ko-KR" altLang="en-US" sz="1200" dirty="0">
                <a:latin typeface="+mn-ea"/>
                <a:ea typeface="+mn-ea"/>
              </a:rPr>
              <a:t>명으로 대체</a:t>
            </a: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-&gt; index= </a:t>
            </a:r>
            <a:r>
              <a:rPr lang="ko-KR" altLang="en-US" sz="1200" dirty="0">
                <a:latin typeface="+mn-ea"/>
                <a:ea typeface="+mn-ea"/>
              </a:rPr>
              <a:t>반복되는 구문 번호이다</a:t>
            </a:r>
            <a:r>
              <a:rPr lang="en-US" altLang="ko-KR" sz="1200" dirty="0">
                <a:latin typeface="+mn-ea"/>
                <a:ea typeface="+mn-ea"/>
              </a:rPr>
              <a:t>. 0</a:t>
            </a:r>
            <a:r>
              <a:rPr lang="ko-KR" altLang="en-US" sz="1200" dirty="0">
                <a:latin typeface="+mn-ea"/>
                <a:ea typeface="+mn-ea"/>
              </a:rPr>
              <a:t>부터 순차적으로 증가 </a:t>
            </a:r>
            <a:r>
              <a:rPr lang="en-US" altLang="ko-KR" sz="1200" dirty="0">
                <a:latin typeface="+mn-ea"/>
                <a:ea typeface="+mn-ea"/>
              </a:rPr>
              <a:t>(</a:t>
            </a:r>
            <a:r>
              <a:rPr lang="ko-KR" altLang="en-US" sz="1200" dirty="0">
                <a:latin typeface="+mn-ea"/>
                <a:ea typeface="+mn-ea"/>
              </a:rPr>
              <a:t>항목의 인덱스 값을 꺼낼 때 사용할 변수 이름을 지정</a:t>
            </a:r>
            <a:r>
              <a:rPr lang="en-US" altLang="ko-KR" sz="1200" dirty="0">
                <a:latin typeface="+mn-ea"/>
                <a:ea typeface="+mn-ea"/>
              </a:rPr>
              <a:t>)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-&gt; collection = </a:t>
            </a:r>
            <a:r>
              <a:rPr lang="ko-KR" altLang="en-US" sz="1200" dirty="0">
                <a:latin typeface="+mn-ea"/>
                <a:ea typeface="+mn-ea"/>
              </a:rPr>
              <a:t>전달받은 </a:t>
            </a:r>
            <a:r>
              <a:rPr lang="ko-KR" altLang="en-US" sz="1200" dirty="0" err="1">
                <a:latin typeface="+mn-ea"/>
                <a:ea typeface="+mn-ea"/>
              </a:rPr>
              <a:t>인자값</a:t>
            </a:r>
            <a:r>
              <a:rPr lang="en-US" altLang="ko-KR" sz="1200" dirty="0">
                <a:latin typeface="+mn-ea"/>
                <a:ea typeface="+mn-ea"/>
              </a:rPr>
              <a:t> (List</a:t>
            </a:r>
            <a:r>
              <a:rPr lang="ko-KR" altLang="en-US" sz="1200" dirty="0">
                <a:latin typeface="+mn-ea"/>
                <a:ea typeface="+mn-ea"/>
              </a:rPr>
              <a:t>나 </a:t>
            </a:r>
            <a:r>
              <a:rPr lang="en-US" altLang="ko-KR" sz="1200" dirty="0">
                <a:latin typeface="+mn-ea"/>
                <a:ea typeface="+mn-ea"/>
              </a:rPr>
              <a:t>Array </a:t>
            </a:r>
            <a:r>
              <a:rPr lang="ko-KR" altLang="en-US" sz="1200" dirty="0">
                <a:latin typeface="+mn-ea"/>
                <a:ea typeface="+mn-ea"/>
              </a:rPr>
              <a:t>형태만 가능</a:t>
            </a:r>
            <a:r>
              <a:rPr lang="en-US" altLang="ko-KR" sz="1200" dirty="0">
                <a:latin typeface="+mn-ea"/>
                <a:ea typeface="+mn-ea"/>
              </a:rPr>
              <a:t>)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-&gt; open = </a:t>
            </a:r>
            <a:r>
              <a:rPr lang="ko-KR" altLang="en-US" sz="1200" dirty="0">
                <a:latin typeface="+mn-ea"/>
                <a:ea typeface="+mn-ea"/>
              </a:rPr>
              <a:t>해당 구문이 </a:t>
            </a:r>
            <a:r>
              <a:rPr lang="ko-KR" altLang="en-US" sz="1200" dirty="0" err="1">
                <a:latin typeface="+mn-ea"/>
                <a:ea typeface="+mn-ea"/>
              </a:rPr>
              <a:t>시작될때</a:t>
            </a:r>
            <a:r>
              <a:rPr lang="ko-KR" altLang="en-US" sz="1200" dirty="0">
                <a:latin typeface="+mn-ea"/>
                <a:ea typeface="+mn-ea"/>
              </a:rPr>
              <a:t> 삽입할 문자열</a:t>
            </a: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-&gt; close = </a:t>
            </a:r>
            <a:r>
              <a:rPr lang="ko-KR" altLang="en-US" sz="1200" dirty="0">
                <a:latin typeface="+mn-ea"/>
                <a:ea typeface="+mn-ea"/>
              </a:rPr>
              <a:t>해당 구문이 </a:t>
            </a:r>
            <a:r>
              <a:rPr lang="ko-KR" altLang="en-US" sz="1200" dirty="0" err="1">
                <a:latin typeface="+mn-ea"/>
                <a:ea typeface="+mn-ea"/>
              </a:rPr>
              <a:t>종료될때</a:t>
            </a:r>
            <a:r>
              <a:rPr lang="ko-KR" altLang="en-US" sz="1200" dirty="0">
                <a:latin typeface="+mn-ea"/>
                <a:ea typeface="+mn-ea"/>
              </a:rPr>
              <a:t> 삽입할 문자열</a:t>
            </a: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-&gt; separator = </a:t>
            </a:r>
            <a:r>
              <a:rPr lang="ko-KR" altLang="en-US" sz="1200" dirty="0">
                <a:latin typeface="+mn-ea"/>
                <a:ea typeface="+mn-ea"/>
              </a:rPr>
              <a:t>반복 되는 사이에 출력할 문자열</a:t>
            </a: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endParaRPr lang="ko-KR" altLang="en-US" sz="1200" dirty="0">
              <a:latin typeface="+mn-ea"/>
              <a:ea typeface="+mn-ea"/>
            </a:endParaRPr>
          </a:p>
          <a:p>
            <a:pPr marL="185738" indent="-185738">
              <a:lnSpc>
                <a:spcPts val="1700"/>
              </a:lnSpc>
            </a:pPr>
            <a:r>
              <a:rPr lang="en-US" sz="1200" dirty="0">
                <a:latin typeface="+mn-ea"/>
                <a:ea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0716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67774"/>
            <a:ext cx="8643998" cy="582594"/>
          </a:xfrm>
        </p:spPr>
        <p:txBody>
          <a:bodyPr>
            <a:normAutofit/>
          </a:bodyPr>
          <a:lstStyle/>
          <a:p>
            <a:r>
              <a:rPr lang="en-US" altLang="ko-KR" sz="2000" b="1" dirty="0">
                <a:latin typeface="+mn-ea"/>
                <a:ea typeface="+mn-ea"/>
              </a:rPr>
              <a:t>*** </a:t>
            </a:r>
            <a:r>
              <a:rPr lang="ko-KR" altLang="en-US" sz="2000" b="1" dirty="0">
                <a:latin typeface="+mn-ea"/>
                <a:ea typeface="+mn-ea"/>
              </a:rPr>
              <a:t>응답상태코드</a:t>
            </a:r>
          </a:p>
        </p:txBody>
      </p:sp>
      <p:graphicFrame>
        <p:nvGraphicFramePr>
          <p:cNvPr id="4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7720276"/>
              </p:ext>
            </p:extLst>
          </p:nvPr>
        </p:nvGraphicFramePr>
        <p:xfrm>
          <a:off x="421244" y="744112"/>
          <a:ext cx="8280920" cy="5839934"/>
        </p:xfrm>
        <a:graphic>
          <a:graphicData uri="http://schemas.openxmlformats.org/drawingml/2006/table">
            <a:tbl>
              <a:tblPr bandRow="1"/>
              <a:tblGrid>
                <a:gridCol w="895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5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58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100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Continue (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클라이언트로부터 일부 요청을 받았으며 나머지 정보를 계속 요청함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4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200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OK (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요청이 성공적으로 수행되었음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4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201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Created (PUT </a:t>
                      </a:r>
                      <a:r>
                        <a:rPr lang="ko-KR" altLang="en-US" sz="1100" dirty="0" err="1">
                          <a:latin typeface="+mn-ea"/>
                          <a:ea typeface="+mn-ea"/>
                        </a:rPr>
                        <a:t>메서드에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 의해 원격지 서버에 파일이 정상적으로 생성됨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4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202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Accepted (</a:t>
                      </a:r>
                      <a:r>
                        <a:rPr lang="ko-KR" altLang="en-US" sz="1100" dirty="0" err="1">
                          <a:latin typeface="+mn-ea"/>
                          <a:ea typeface="+mn-ea"/>
                        </a:rPr>
                        <a:t>웹서버가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 명령 수신함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4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203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r>
                        <a:rPr lang="en-US" sz="1100" dirty="0">
                          <a:latin typeface="+mn-ea"/>
                          <a:ea typeface="+mn-ea"/>
                        </a:rPr>
                        <a:t>Non-authoritative information (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서버 클라이언트 요구 중 일부만 전송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4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204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No content (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사용자 요구를 처리하였으나 전송할 데이터가 없음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4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301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r>
                        <a:rPr lang="en-US" sz="1100" dirty="0">
                          <a:latin typeface="+mn-ea"/>
                          <a:ea typeface="+mn-ea"/>
                        </a:rPr>
                        <a:t>Moved permanently (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요청 </a:t>
                      </a:r>
                      <a:r>
                        <a:rPr lang="en-US" sz="1100" dirty="0">
                          <a:latin typeface="+mn-ea"/>
                          <a:ea typeface="+mn-ea"/>
                        </a:rPr>
                        <a:t>URL 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정보를 타 </a:t>
                      </a:r>
                      <a:r>
                        <a:rPr lang="en-US" sz="1100" dirty="0">
                          <a:latin typeface="+mn-ea"/>
                          <a:ea typeface="+mn-ea"/>
                        </a:rPr>
                        <a:t>URL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에 요청함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14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302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r>
                        <a:rPr lang="en-US" sz="1100" dirty="0">
                          <a:latin typeface="+mn-ea"/>
                          <a:ea typeface="+mn-ea"/>
                        </a:rPr>
                        <a:t>Moved temporarily (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요청 </a:t>
                      </a:r>
                      <a:r>
                        <a:rPr lang="en-US" sz="1100" dirty="0">
                          <a:latin typeface="+mn-ea"/>
                          <a:ea typeface="+mn-ea"/>
                        </a:rPr>
                        <a:t>URL 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정보를 타 </a:t>
                      </a:r>
                      <a:r>
                        <a:rPr lang="en-US" sz="1100" dirty="0">
                          <a:latin typeface="+mn-ea"/>
                          <a:ea typeface="+mn-ea"/>
                        </a:rPr>
                        <a:t>URL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에 요청함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99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304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Not modified (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컴퓨터 로컬의 캐시 정보를 이용함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대개 그림 파일 등은 웹 서버에게 요청하지 않음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14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pPr algn="ctr"/>
                      <a:r>
                        <a:rPr lang="en-US" altLang="ko-KR" sz="1100" b="1" dirty="0" smtClean="0">
                          <a:latin typeface="+mn-ea"/>
                          <a:ea typeface="+mn-ea"/>
                        </a:rPr>
                        <a:t>400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Bad request (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사용자의 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잘못된 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요청을 처리할 수 없음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14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pPr algn="ctr"/>
                      <a:r>
                        <a:rPr lang="en-US" altLang="ko-KR" sz="1100" b="1" dirty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401</a:t>
                      </a:r>
                      <a:endParaRPr lang="ko-KR" altLang="en-US" sz="1100" b="1" dirty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Unauthorized 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kern="1200" dirty="0" smtClean="0">
                          <a:solidFill>
                            <a:srgbClr val="0000FF"/>
                          </a:solidFill>
                          <a:latin typeface="+mn-ea"/>
                          <a:ea typeface="휴먼모음T"/>
                          <a:cs typeface="+mn-cs"/>
                        </a:rPr>
                        <a:t>허가</a:t>
                      </a:r>
                      <a:r>
                        <a:rPr lang="en-US" altLang="ko-KR" sz="1100" kern="1200" dirty="0" smtClean="0">
                          <a:solidFill>
                            <a:srgbClr val="0000FF"/>
                          </a:solidFill>
                          <a:latin typeface="+mn-ea"/>
                          <a:ea typeface="휴먼모음T"/>
                          <a:cs typeface="+mn-cs"/>
                        </a:rPr>
                        <a:t>_</a:t>
                      </a:r>
                      <a:r>
                        <a:rPr lang="ko-KR" altLang="en-US" sz="1100" kern="1200" dirty="0" smtClean="0">
                          <a:solidFill>
                            <a:srgbClr val="0000FF"/>
                          </a:solidFill>
                          <a:latin typeface="+mn-ea"/>
                          <a:ea typeface="휴먼모음T"/>
                          <a:cs typeface="+mn-cs"/>
                        </a:rPr>
                        <a:t>승인 되지 않음</a:t>
                      </a:r>
                      <a:r>
                        <a:rPr lang="en-US" altLang="ko-KR" sz="1100" kern="1200" dirty="0" smtClean="0">
                          <a:solidFill>
                            <a:srgbClr val="0000FF"/>
                          </a:solidFill>
                          <a:latin typeface="+mn-ea"/>
                          <a:ea typeface="휴먼모음T"/>
                          <a:cs typeface="+mn-cs"/>
                        </a:rPr>
                        <a:t>,</a:t>
                      </a:r>
                      <a:r>
                        <a:rPr lang="ko-KR" altLang="en-US" sz="1100" kern="1200" baseline="0" dirty="0" smtClean="0">
                          <a:solidFill>
                            <a:srgbClr val="0000FF"/>
                          </a:solidFill>
                          <a:latin typeface="+mn-ea"/>
                          <a:ea typeface="휴먼모음T"/>
                          <a:cs typeface="+mn-cs"/>
                        </a:rPr>
                        <a:t> 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권한 없음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) 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399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pPr algn="ctr"/>
                      <a:r>
                        <a:rPr lang="en-US" altLang="ko-KR" sz="1100" b="1" dirty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403</a:t>
                      </a:r>
                      <a:endParaRPr lang="ko-KR" altLang="en-US" sz="1100" b="1" dirty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Forbidden 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금지된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접근금지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서버에 요청이 전달되었지만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권한 때문에 거절되었음을 의미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110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( </a:t>
                      </a:r>
                      <a:r>
                        <a:rPr lang="en-US" altLang="ko-KR" sz="1000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401</a:t>
                      </a:r>
                      <a:r>
                        <a:rPr lang="ko-KR" altLang="en-US" sz="1000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은 익명의 사용자</a:t>
                      </a:r>
                      <a:r>
                        <a:rPr lang="en-US" altLang="ko-KR" sz="1000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, 403</a:t>
                      </a:r>
                      <a:r>
                        <a:rPr lang="ko-KR" altLang="en-US" sz="1000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는 </a:t>
                      </a:r>
                      <a:r>
                        <a:rPr lang="ko-KR" altLang="en-US" sz="1000" kern="120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로그인은</a:t>
                      </a:r>
                      <a:r>
                        <a:rPr lang="ko-KR" altLang="en-US" sz="1000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하였으나 권한이 없는 사용자</a:t>
                      </a:r>
                      <a:r>
                        <a:rPr lang="en-US" altLang="ko-KR" sz="1000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즉 </a:t>
                      </a:r>
                      <a:r>
                        <a:rPr lang="ko-KR" altLang="en-US" sz="1000" kern="120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로그인전</a:t>
                      </a:r>
                      <a:r>
                        <a:rPr lang="ko-KR" altLang="en-US" sz="1000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kern="120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접근시에는</a:t>
                      </a:r>
                      <a:r>
                        <a:rPr lang="ko-KR" altLang="en-US" sz="1000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401 , </a:t>
                      </a:r>
                      <a:r>
                        <a:rPr lang="ko-KR" altLang="en-US" sz="1000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로그인후 </a:t>
                      </a:r>
                      <a:r>
                        <a:rPr lang="ko-KR" altLang="en-US" sz="1000" kern="120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접근시는</a:t>
                      </a:r>
                      <a:r>
                        <a:rPr lang="ko-KR" altLang="en-US" sz="1000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403 )</a:t>
                      </a:r>
                      <a:r>
                        <a:rPr lang="ko-KR" altLang="en-US" sz="11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휴먼모음T"/>
                          <a:cs typeface="+mn-cs"/>
                        </a:rPr>
                        <a:t> 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14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404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Not found (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요청한 페이지 없음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14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405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r>
                        <a:rPr lang="en-US" sz="1100" dirty="0">
                          <a:latin typeface="+mn-ea"/>
                          <a:ea typeface="+mn-ea"/>
                        </a:rPr>
                        <a:t>Method not allowed (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허용되지 않는 </a:t>
                      </a:r>
                      <a:r>
                        <a:rPr lang="en-US" sz="1100" dirty="0">
                          <a:latin typeface="+mn-ea"/>
                          <a:ea typeface="+mn-ea"/>
                        </a:rPr>
                        <a:t>http method 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사용함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14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407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Proxy authentication (</a:t>
                      </a:r>
                      <a:r>
                        <a:rPr lang="ko-KR" altLang="en-US" sz="1100" dirty="0" err="1">
                          <a:latin typeface="+mn-ea"/>
                          <a:ea typeface="+mn-ea"/>
                        </a:rPr>
                        <a:t>프락시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 인증이 요구되는 경우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14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408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r>
                        <a:rPr lang="en-US" sz="1100" dirty="0">
                          <a:latin typeface="+mn-ea"/>
                          <a:ea typeface="+mn-ea"/>
                        </a:rPr>
                        <a:t>Request timeout (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요청 시간 초과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14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410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Gone (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영구적으로 사용 금지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14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412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r>
                        <a:rPr lang="en-US" sz="1100" dirty="0">
                          <a:latin typeface="+mn-ea"/>
                          <a:ea typeface="+mn-ea"/>
                        </a:rPr>
                        <a:t>Precondition failed (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전체 조건 실패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14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pPr algn="ctr"/>
                      <a:r>
                        <a:rPr lang="en-US" altLang="ko-KR" sz="1100" b="1">
                          <a:latin typeface="+mn-ea"/>
                          <a:ea typeface="+mn-ea"/>
                        </a:rPr>
                        <a:t>414</a:t>
                      </a:r>
                      <a:endParaRPr lang="ko-KR" altLang="en-US" sz="1100" b="1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r>
                        <a:rPr lang="en-US" sz="1100" dirty="0">
                          <a:latin typeface="+mn-ea"/>
                          <a:ea typeface="+mn-ea"/>
                        </a:rPr>
                        <a:t>Request-URL too long (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요청된 </a:t>
                      </a:r>
                      <a:r>
                        <a:rPr lang="en-US" sz="1100" dirty="0">
                          <a:latin typeface="+mn-ea"/>
                          <a:ea typeface="+mn-ea"/>
                        </a:rPr>
                        <a:t>URL 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길이가 긴 경우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14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500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r>
                        <a:rPr lang="en-US" sz="1100" dirty="0">
                          <a:latin typeface="+mn-ea"/>
                          <a:ea typeface="+mn-ea"/>
                        </a:rPr>
                        <a:t>Internal server error (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내부 서버 오류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314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501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r>
                        <a:rPr lang="en-US" sz="1100" dirty="0">
                          <a:latin typeface="+mn-ea"/>
                          <a:ea typeface="+mn-ea"/>
                        </a:rPr>
                        <a:t>Not implemented (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웹 서버가 처리할 수 없음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314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503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r>
                        <a:rPr lang="en-US" sz="1100" dirty="0">
                          <a:latin typeface="+mn-ea"/>
                          <a:ea typeface="+mn-ea"/>
                        </a:rPr>
                        <a:t>Service unavailable (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서비스 제공 불가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314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504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Gateway timeout (</a:t>
                      </a:r>
                      <a:r>
                        <a:rPr lang="ko-KR" altLang="en-US" sz="1100" dirty="0" err="1">
                          <a:latin typeface="+mn-ea"/>
                          <a:ea typeface="+mn-ea"/>
                        </a:rPr>
                        <a:t>게이트웨이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 시간초과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314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505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r>
                        <a:rPr lang="en-US" sz="1100" dirty="0">
                          <a:latin typeface="+mn-ea"/>
                          <a:ea typeface="+mn-ea"/>
                        </a:rPr>
                        <a:t>HTTP version not supported (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해당 </a:t>
                      </a:r>
                      <a:r>
                        <a:rPr lang="en-US" sz="1100" dirty="0">
                          <a:latin typeface="+mn-ea"/>
                          <a:ea typeface="+mn-ea"/>
                        </a:rPr>
                        <a:t>http 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버전 지원되지 않음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63740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직사각형 3"/>
          <p:cNvSpPr>
            <a:spLocks noChangeArrowheads="1"/>
          </p:cNvSpPr>
          <p:nvPr/>
        </p:nvSpPr>
        <p:spPr bwMode="auto">
          <a:xfrm>
            <a:off x="107504" y="255270"/>
            <a:ext cx="8715375" cy="514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1700"/>
              </a:lnSpc>
            </a:pPr>
            <a:r>
              <a:rPr lang="en-US" sz="1400" b="1" dirty="0">
                <a:latin typeface="+mn-ea"/>
                <a:ea typeface="+mn-ea"/>
              </a:rPr>
              <a:t>***   </a:t>
            </a:r>
            <a:r>
              <a:rPr lang="en-US" sz="1400" b="1" dirty="0" err="1">
                <a:latin typeface="+mn-ea"/>
                <a:ea typeface="+mn-ea"/>
              </a:rPr>
              <a:t>Mybatis</a:t>
            </a:r>
            <a:r>
              <a:rPr lang="en-US" sz="1400" b="1" dirty="0">
                <a:latin typeface="+mn-ea"/>
                <a:ea typeface="+mn-ea"/>
              </a:rPr>
              <a:t>   </a:t>
            </a:r>
            <a:r>
              <a:rPr lang="en-US" altLang="ko-KR" sz="1400" b="1" dirty="0" err="1">
                <a:latin typeface="+mn-ea"/>
                <a:ea typeface="+mn-ea"/>
              </a:rPr>
              <a:t>foreach</a:t>
            </a:r>
            <a:r>
              <a:rPr lang="ko-KR" altLang="en-US" sz="1400" b="1" dirty="0">
                <a:latin typeface="+mn-ea"/>
                <a:ea typeface="+mn-ea"/>
              </a:rPr>
              <a:t>를 이용한 배열 </a:t>
            </a:r>
            <a:r>
              <a:rPr lang="ko-KR" altLang="en-US" sz="1400" b="1" dirty="0" err="1">
                <a:latin typeface="+mn-ea"/>
                <a:ea typeface="+mn-ea"/>
              </a:rPr>
              <a:t>파라미터</a:t>
            </a:r>
            <a:r>
              <a:rPr lang="ko-KR" altLang="en-US" sz="1400" b="1" dirty="0">
                <a:latin typeface="+mn-ea"/>
                <a:ea typeface="+mn-ea"/>
              </a:rPr>
              <a:t> 사용</a:t>
            </a:r>
            <a:endParaRPr lang="en-US" altLang="ko-KR" sz="1200" b="1" dirty="0">
              <a:latin typeface="+mn-ea"/>
              <a:ea typeface="+mn-ea"/>
            </a:endParaRPr>
          </a:p>
          <a:p>
            <a:pPr>
              <a:lnSpc>
                <a:spcPts val="1700"/>
              </a:lnSpc>
            </a:pPr>
            <a:r>
              <a:rPr lang="en-US" altLang="ko-KR" sz="1200" b="1" dirty="0">
                <a:latin typeface="+mn-ea"/>
                <a:ea typeface="+mn-ea"/>
              </a:rPr>
              <a:t/>
            </a:r>
            <a:br>
              <a:rPr lang="en-US" altLang="ko-KR" sz="1200" b="1" dirty="0">
                <a:latin typeface="+mn-ea"/>
                <a:ea typeface="+mn-ea"/>
              </a:rPr>
            </a:br>
            <a:r>
              <a:rPr lang="en-US" altLang="ko-KR" sz="1200" b="1" dirty="0">
                <a:latin typeface="+mn-ea"/>
                <a:ea typeface="+mn-ea"/>
              </a:rPr>
              <a:t>=&gt; 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  <a:ea typeface="+mn-ea"/>
              </a:rPr>
              <a:t>Array </a:t>
            </a:r>
            <a:r>
              <a:rPr lang="ko-KR" altLang="en-US" sz="1200" b="1" dirty="0">
                <a:solidFill>
                  <a:srgbClr val="0000FF"/>
                </a:solidFill>
                <a:latin typeface="+mn-ea"/>
                <a:ea typeface="+mn-ea"/>
              </a:rPr>
              <a:t>형태를 넘겼을 경우의 예제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  <a:ea typeface="+mn-ea"/>
              </a:rPr>
              <a:t>.</a:t>
            </a:r>
            <a:endParaRPr lang="en-US" sz="1200" b="1" dirty="0">
              <a:solidFill>
                <a:srgbClr val="0000FF"/>
              </a:solidFill>
              <a:latin typeface="+mn-ea"/>
              <a:ea typeface="+mn-ea"/>
            </a:endParaRPr>
          </a:p>
          <a:p>
            <a:endParaRPr lang="en-US" altLang="ko-KR" sz="1200" b="1" dirty="0">
              <a:latin typeface="+mn-ea"/>
              <a:ea typeface="+mn-ea"/>
            </a:endParaRPr>
          </a:p>
          <a:p>
            <a:r>
              <a:rPr lang="en-US" altLang="ko-KR" sz="1200" b="1" dirty="0">
                <a:latin typeface="+mn-ea"/>
                <a:ea typeface="+mn-ea"/>
              </a:rPr>
              <a:t>&lt;Java Code&gt; </a:t>
            </a:r>
          </a:p>
          <a:p>
            <a:endParaRPr lang="en-US" altLang="ko-KR" sz="1000" dirty="0">
              <a:latin typeface="+mn-ea"/>
              <a:ea typeface="+mn-ea"/>
            </a:endParaRPr>
          </a:p>
          <a:p>
            <a:r>
              <a:rPr lang="en-US" altLang="ko-KR" sz="1000" dirty="0">
                <a:latin typeface="+mn-ea"/>
                <a:ea typeface="+mn-ea"/>
              </a:rPr>
              <a:t>String[] </a:t>
            </a:r>
            <a:r>
              <a:rPr lang="en-US" altLang="ko-KR" sz="1000" dirty="0" err="1">
                <a:latin typeface="+mn-ea"/>
                <a:ea typeface="+mn-ea"/>
              </a:rPr>
              <a:t>sUserTP</a:t>
            </a:r>
            <a:r>
              <a:rPr lang="en-US" altLang="ko-KR" sz="1000" dirty="0">
                <a:latin typeface="+mn-ea"/>
                <a:ea typeface="+mn-ea"/>
              </a:rPr>
              <a:t> = {"SP", "BX"} ;</a:t>
            </a:r>
          </a:p>
          <a:p>
            <a:r>
              <a:rPr lang="en-US" altLang="ko-KR" sz="1000" dirty="0">
                <a:latin typeface="+mn-ea"/>
                <a:ea typeface="+mn-ea"/>
              </a:rPr>
              <a:t> </a:t>
            </a:r>
          </a:p>
          <a:p>
            <a:r>
              <a:rPr lang="en-US" altLang="ko-KR" sz="1000" dirty="0" err="1">
                <a:latin typeface="+mn-ea"/>
                <a:ea typeface="+mn-ea"/>
              </a:rPr>
              <a:t>HashMap</a:t>
            </a: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 err="1">
                <a:latin typeface="+mn-ea"/>
                <a:ea typeface="+mn-ea"/>
              </a:rPr>
              <a:t>hm</a:t>
            </a:r>
            <a:r>
              <a:rPr lang="en-US" altLang="ko-KR" sz="1000" dirty="0">
                <a:latin typeface="+mn-ea"/>
                <a:ea typeface="+mn-ea"/>
              </a:rPr>
              <a:t> = new </a:t>
            </a:r>
            <a:r>
              <a:rPr lang="en-US" altLang="ko-KR" sz="1000" dirty="0" err="1">
                <a:latin typeface="+mn-ea"/>
                <a:ea typeface="+mn-ea"/>
              </a:rPr>
              <a:t>HashMap</a:t>
            </a:r>
            <a:r>
              <a:rPr lang="en-US" altLang="ko-KR" sz="1000" dirty="0">
                <a:latin typeface="+mn-ea"/>
                <a:ea typeface="+mn-ea"/>
              </a:rPr>
              <a:t>();</a:t>
            </a:r>
          </a:p>
          <a:p>
            <a:r>
              <a:rPr lang="en-US" altLang="ko-KR" sz="1000" dirty="0" err="1">
                <a:latin typeface="+mn-ea"/>
                <a:ea typeface="+mn-ea"/>
              </a:rPr>
              <a:t>hm.put</a:t>
            </a:r>
            <a:r>
              <a:rPr lang="en-US" altLang="ko-KR" sz="1000" dirty="0">
                <a:latin typeface="+mn-ea"/>
                <a:ea typeface="+mn-ea"/>
              </a:rPr>
              <a:t>("</a:t>
            </a:r>
            <a:r>
              <a:rPr lang="en-US" altLang="ko-KR" sz="1000" dirty="0" err="1">
                <a:latin typeface="+mn-ea"/>
                <a:ea typeface="+mn-ea"/>
              </a:rPr>
              <a:t>sUser_age</a:t>
            </a:r>
            <a:r>
              <a:rPr lang="en-US" altLang="ko-KR" sz="1000" dirty="0">
                <a:latin typeface="+mn-ea"/>
                <a:ea typeface="+mn-ea"/>
              </a:rPr>
              <a:t>", 23) ;</a:t>
            </a:r>
          </a:p>
          <a:p>
            <a:r>
              <a:rPr lang="en-US" altLang="ko-KR" sz="1000" dirty="0" err="1">
                <a:latin typeface="+mn-ea"/>
                <a:ea typeface="+mn-ea"/>
              </a:rPr>
              <a:t>hm.put</a:t>
            </a:r>
            <a:r>
              <a:rPr lang="en-US" altLang="ko-KR" sz="1000" dirty="0">
                <a:latin typeface="+mn-ea"/>
                <a:ea typeface="+mn-ea"/>
              </a:rPr>
              <a:t>("</a:t>
            </a:r>
            <a:r>
              <a:rPr lang="en-US" altLang="ko-KR" sz="1000" dirty="0" err="1">
                <a:latin typeface="+mn-ea"/>
                <a:ea typeface="+mn-ea"/>
              </a:rPr>
              <a:t>sUser_type</a:t>
            </a:r>
            <a:r>
              <a:rPr lang="en-US" altLang="ko-KR" sz="1000" dirty="0">
                <a:latin typeface="+mn-ea"/>
                <a:ea typeface="+mn-ea"/>
              </a:rPr>
              <a:t>", </a:t>
            </a:r>
            <a:r>
              <a:rPr lang="en-US" altLang="ko-KR" sz="1000" dirty="0" err="1">
                <a:latin typeface="+mn-ea"/>
                <a:ea typeface="+mn-ea"/>
              </a:rPr>
              <a:t>sUserTP</a:t>
            </a:r>
            <a:r>
              <a:rPr lang="en-US" altLang="ko-KR" sz="1000" dirty="0">
                <a:latin typeface="+mn-ea"/>
                <a:ea typeface="+mn-ea"/>
              </a:rPr>
              <a:t>) ;</a:t>
            </a:r>
          </a:p>
          <a:p>
            <a:endParaRPr lang="en-US" altLang="ko-KR" sz="1000" dirty="0">
              <a:latin typeface="+mn-ea"/>
              <a:ea typeface="+mn-ea"/>
            </a:endParaRPr>
          </a:p>
          <a:p>
            <a:r>
              <a:rPr lang="en-US" altLang="ko-KR" sz="1000" dirty="0">
                <a:latin typeface="+mn-ea"/>
                <a:ea typeface="+mn-ea"/>
              </a:rPr>
              <a:t>  </a:t>
            </a:r>
          </a:p>
          <a:p>
            <a:r>
              <a:rPr lang="en-US" altLang="ko-KR" sz="1200" b="1" dirty="0">
                <a:latin typeface="+mn-ea"/>
                <a:ea typeface="+mn-ea"/>
              </a:rPr>
              <a:t>&lt;SQL Mapper&gt;</a:t>
            </a:r>
          </a:p>
          <a:p>
            <a:r>
              <a:rPr lang="en-US" altLang="ko-KR" sz="1000" dirty="0">
                <a:latin typeface="+mn-ea"/>
                <a:ea typeface="+mn-ea"/>
              </a:rPr>
              <a:t>&lt;select id="</a:t>
            </a:r>
            <a:r>
              <a:rPr lang="en-US" altLang="ko-KR" sz="1000" dirty="0" err="1">
                <a:latin typeface="+mn-ea"/>
                <a:ea typeface="+mn-ea"/>
              </a:rPr>
              <a:t>getTList</a:t>
            </a:r>
            <a:r>
              <a:rPr lang="en-US" altLang="ko-KR" sz="1000" dirty="0">
                <a:latin typeface="+mn-ea"/>
                <a:ea typeface="+mn-ea"/>
              </a:rPr>
              <a:t>" </a:t>
            </a:r>
            <a:r>
              <a:rPr lang="en-US" altLang="ko-KR" sz="1000" dirty="0" err="1">
                <a:latin typeface="+mn-ea"/>
                <a:ea typeface="+mn-ea"/>
              </a:rPr>
              <a:t>resultType</a:t>
            </a:r>
            <a:r>
              <a:rPr lang="en-US" altLang="ko-KR" sz="1000" dirty="0">
                <a:latin typeface="+mn-ea"/>
                <a:ea typeface="+mn-ea"/>
              </a:rPr>
              <a:t>="</a:t>
            </a:r>
            <a:r>
              <a:rPr lang="en-US" altLang="ko-KR" sz="1000" dirty="0" err="1">
                <a:latin typeface="+mn-ea"/>
                <a:ea typeface="+mn-ea"/>
              </a:rPr>
              <a:t>hashmap</a:t>
            </a:r>
            <a:r>
              <a:rPr lang="en-US" altLang="ko-KR" sz="1000" dirty="0">
                <a:latin typeface="+mn-ea"/>
                <a:ea typeface="+mn-ea"/>
              </a:rPr>
              <a:t>" </a:t>
            </a:r>
            <a:r>
              <a:rPr lang="en-US" altLang="ko-KR" sz="1000" dirty="0" err="1">
                <a:latin typeface="+mn-ea"/>
                <a:ea typeface="+mn-ea"/>
              </a:rPr>
              <a:t>parameterType</a:t>
            </a:r>
            <a:r>
              <a:rPr lang="en-US" altLang="ko-KR" sz="1000" dirty="0">
                <a:latin typeface="+mn-ea"/>
                <a:ea typeface="+mn-ea"/>
              </a:rPr>
              <a:t>="</a:t>
            </a:r>
            <a:r>
              <a:rPr lang="en-US" altLang="ko-KR" sz="1000" dirty="0" err="1">
                <a:latin typeface="+mn-ea"/>
                <a:ea typeface="+mn-ea"/>
              </a:rPr>
              <a:t>hashmap</a:t>
            </a:r>
            <a:r>
              <a:rPr lang="en-US" altLang="ko-KR" sz="1000" dirty="0">
                <a:latin typeface="+mn-ea"/>
                <a:ea typeface="+mn-ea"/>
              </a:rPr>
              <a:t>"&gt;</a:t>
            </a:r>
          </a:p>
          <a:p>
            <a:r>
              <a:rPr lang="en-US" altLang="ko-KR" sz="1000" dirty="0">
                <a:latin typeface="+mn-ea"/>
                <a:ea typeface="+mn-ea"/>
              </a:rPr>
              <a:t>    SELECT</a:t>
            </a:r>
          </a:p>
          <a:p>
            <a:r>
              <a:rPr lang="en-US" altLang="ko-KR" sz="1000" dirty="0">
                <a:latin typeface="+mn-ea"/>
                <a:ea typeface="+mn-ea"/>
              </a:rPr>
              <a:t>        name, age</a:t>
            </a:r>
          </a:p>
          <a:p>
            <a:r>
              <a:rPr lang="en-US" altLang="ko-KR" sz="1000" dirty="0">
                <a:latin typeface="+mn-ea"/>
                <a:ea typeface="+mn-ea"/>
              </a:rPr>
              <a:t>    FROM</a:t>
            </a:r>
          </a:p>
          <a:p>
            <a:r>
              <a:rPr lang="en-US" altLang="ko-KR" sz="1000" dirty="0">
                <a:latin typeface="+mn-ea"/>
                <a:ea typeface="+mn-ea"/>
              </a:rPr>
              <a:t>        </a:t>
            </a:r>
            <a:r>
              <a:rPr lang="en-US" altLang="ko-KR" sz="1000" dirty="0" err="1">
                <a:latin typeface="+mn-ea"/>
                <a:ea typeface="+mn-ea"/>
              </a:rPr>
              <a:t>TB_user</a:t>
            </a:r>
            <a:endParaRPr lang="en-US" altLang="ko-KR" sz="1000" dirty="0">
              <a:latin typeface="+mn-ea"/>
              <a:ea typeface="+mn-ea"/>
            </a:endParaRPr>
          </a:p>
          <a:p>
            <a:r>
              <a:rPr lang="en-US" altLang="ko-KR" sz="1000" dirty="0">
                <a:latin typeface="+mn-ea"/>
                <a:ea typeface="+mn-ea"/>
              </a:rPr>
              <a:t>    WHERE</a:t>
            </a:r>
          </a:p>
          <a:p>
            <a:r>
              <a:rPr lang="en-US" altLang="ko-KR" sz="1000" dirty="0">
                <a:latin typeface="+mn-ea"/>
                <a:ea typeface="+mn-ea"/>
              </a:rPr>
              <a:t>        age = #{</a:t>
            </a:r>
            <a:r>
              <a:rPr lang="en-US" altLang="ko-KR" sz="1000" dirty="0" err="1">
                <a:latin typeface="+mn-ea"/>
                <a:ea typeface="+mn-ea"/>
              </a:rPr>
              <a:t>sUser_age</a:t>
            </a:r>
            <a:r>
              <a:rPr lang="en-US" altLang="ko-KR" sz="1000" dirty="0">
                <a:latin typeface="+mn-ea"/>
                <a:ea typeface="+mn-ea"/>
              </a:rPr>
              <a:t>} AND</a:t>
            </a:r>
          </a:p>
          <a:p>
            <a:r>
              <a:rPr lang="en-US" altLang="ko-KR" sz="1000" dirty="0">
                <a:latin typeface="+mn-ea"/>
                <a:ea typeface="+mn-ea"/>
              </a:rPr>
              <a:t>        </a:t>
            </a:r>
            <a:r>
              <a:rPr lang="en-US" altLang="ko-KR" sz="1000" dirty="0" err="1">
                <a:latin typeface="+mn-ea"/>
                <a:ea typeface="+mn-ea"/>
              </a:rPr>
              <a:t>user_type</a:t>
            </a:r>
            <a:r>
              <a:rPr lang="en-US" altLang="ko-KR" sz="1000" dirty="0">
                <a:latin typeface="+mn-ea"/>
                <a:ea typeface="+mn-ea"/>
              </a:rPr>
              <a:t> IN</a:t>
            </a:r>
          </a:p>
          <a:p>
            <a:r>
              <a:rPr lang="en-US" altLang="ko-KR" sz="1000" dirty="0">
                <a:latin typeface="+mn-ea"/>
                <a:ea typeface="+mn-ea"/>
              </a:rPr>
              <a:t>        &lt;</a:t>
            </a:r>
            <a:r>
              <a:rPr lang="en-US" altLang="ko-KR" sz="1000" dirty="0" err="1">
                <a:latin typeface="+mn-ea"/>
                <a:ea typeface="+mn-ea"/>
              </a:rPr>
              <a:t>foreach</a:t>
            </a:r>
            <a:r>
              <a:rPr lang="en-US" altLang="ko-KR" sz="1000" dirty="0">
                <a:latin typeface="+mn-ea"/>
                <a:ea typeface="+mn-ea"/>
              </a:rPr>
              <a:t> collection="</a:t>
            </a:r>
            <a:r>
              <a:rPr lang="en-US" altLang="ko-KR" sz="1000" dirty="0" err="1">
                <a:latin typeface="+mn-ea"/>
                <a:ea typeface="+mn-ea"/>
              </a:rPr>
              <a:t>sUser_type</a:t>
            </a:r>
            <a:r>
              <a:rPr lang="en-US" altLang="ko-KR" sz="1000" dirty="0">
                <a:latin typeface="+mn-ea"/>
                <a:ea typeface="+mn-ea"/>
              </a:rPr>
              <a:t>" item="type" index="index"  open="(" close=")" separator=","&gt;</a:t>
            </a:r>
          </a:p>
          <a:p>
            <a:r>
              <a:rPr lang="en-US" altLang="ko-KR" sz="1000" dirty="0">
                <a:latin typeface="+mn-ea"/>
                <a:ea typeface="+mn-ea"/>
              </a:rPr>
              <a:t>            #{type[index]}</a:t>
            </a:r>
          </a:p>
          <a:p>
            <a:r>
              <a:rPr lang="en-US" altLang="ko-KR" sz="1000" dirty="0">
                <a:latin typeface="+mn-ea"/>
                <a:ea typeface="+mn-ea"/>
              </a:rPr>
              <a:t>        &lt;/</a:t>
            </a:r>
            <a:r>
              <a:rPr lang="en-US" altLang="ko-KR" sz="1000" dirty="0" err="1">
                <a:latin typeface="+mn-ea"/>
                <a:ea typeface="+mn-ea"/>
              </a:rPr>
              <a:t>foreach</a:t>
            </a:r>
            <a:r>
              <a:rPr lang="en-US" altLang="ko-KR" sz="1000" dirty="0">
                <a:latin typeface="+mn-ea"/>
                <a:ea typeface="+mn-ea"/>
              </a:rPr>
              <a:t>&gt;</a:t>
            </a:r>
          </a:p>
          <a:p>
            <a:r>
              <a:rPr lang="en-US" altLang="ko-KR" sz="1000" dirty="0">
                <a:latin typeface="+mn-ea"/>
                <a:ea typeface="+mn-ea"/>
              </a:rPr>
              <a:t>&lt;/select&gt;</a:t>
            </a:r>
          </a:p>
          <a:p>
            <a:endParaRPr lang="en-US" altLang="ko-KR" sz="1000" dirty="0">
              <a:latin typeface="+mn-ea"/>
              <a:ea typeface="+mn-ea"/>
            </a:endParaRPr>
          </a:p>
          <a:p>
            <a:r>
              <a:rPr lang="en-US" altLang="ko-KR" sz="1000" dirty="0">
                <a:latin typeface="+mn-ea"/>
                <a:ea typeface="+mn-ea"/>
              </a:rPr>
              <a:t>=&gt;  </a:t>
            </a:r>
            <a:r>
              <a:rPr lang="en-US" altLang="ko-KR" sz="1000" b="1" dirty="0">
                <a:solidFill>
                  <a:srgbClr val="663300"/>
                </a:solidFill>
                <a:latin typeface="+mn-ea"/>
                <a:ea typeface="+mn-ea"/>
              </a:rPr>
              <a:t>Spring Ajax </a:t>
            </a:r>
            <a:r>
              <a:rPr lang="ko-KR" altLang="en-US" sz="1000" b="1" dirty="0" err="1">
                <a:solidFill>
                  <a:srgbClr val="663300"/>
                </a:solidFill>
                <a:latin typeface="+mn-ea"/>
                <a:ea typeface="+mn-ea"/>
              </a:rPr>
              <a:t>배열파라미터</a:t>
            </a:r>
            <a:r>
              <a:rPr lang="ko-KR" altLang="en-US" sz="1000" b="1" dirty="0">
                <a:solidFill>
                  <a:srgbClr val="663300"/>
                </a:solidFill>
                <a:latin typeface="+mn-ea"/>
                <a:ea typeface="+mn-ea"/>
              </a:rPr>
              <a:t> 전달 </a:t>
            </a:r>
            <a:r>
              <a:rPr lang="en-US" altLang="ko-KR" sz="1000" b="1" dirty="0">
                <a:latin typeface="+mn-ea"/>
                <a:ea typeface="+mn-ea"/>
              </a:rPr>
              <a:t>&amp; </a:t>
            </a:r>
            <a:r>
              <a:rPr lang="en-US" altLang="ko-KR" sz="1000" b="1" dirty="0" err="1">
                <a:latin typeface="+mn-ea"/>
                <a:ea typeface="+mn-ea"/>
              </a:rPr>
              <a:t>Mybatis</a:t>
            </a:r>
            <a:r>
              <a:rPr lang="en-US" altLang="ko-KR" sz="1000" b="1" dirty="0">
                <a:latin typeface="+mn-ea"/>
                <a:ea typeface="+mn-ea"/>
              </a:rPr>
              <a:t> </a:t>
            </a:r>
            <a:r>
              <a:rPr lang="en-US" altLang="ko-KR" sz="1000" b="1" dirty="0" err="1">
                <a:latin typeface="+mn-ea"/>
                <a:ea typeface="+mn-ea"/>
              </a:rPr>
              <a:t>foreach</a:t>
            </a:r>
            <a:r>
              <a:rPr lang="en-US" altLang="ko-KR" sz="1000" b="1" dirty="0">
                <a:latin typeface="+mn-ea"/>
                <a:ea typeface="+mn-ea"/>
              </a:rPr>
              <a:t> :  https://eco-veloper.tistory.com/18</a:t>
            </a:r>
          </a:p>
          <a:p>
            <a:endParaRPr lang="en-US" altLang="ko-KR" sz="1000" dirty="0">
              <a:latin typeface="+mn-ea"/>
              <a:ea typeface="+mn-ea"/>
            </a:endParaRPr>
          </a:p>
          <a:p>
            <a:endParaRPr lang="en-US" altLang="ko-KR" sz="1000" dirty="0">
              <a:latin typeface="+mn-ea"/>
              <a:ea typeface="+mn-ea"/>
            </a:endParaRPr>
          </a:p>
          <a:p>
            <a:r>
              <a:rPr lang="en-US" altLang="ko-KR" sz="1000" dirty="0">
                <a:latin typeface="+mn-ea"/>
                <a:ea typeface="+mn-ea"/>
              </a:rPr>
              <a:t> </a:t>
            </a:r>
            <a:endParaRPr lang="ko-KR" altLang="en-US" sz="1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79798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직사각형 3"/>
          <p:cNvSpPr>
            <a:spLocks noChangeArrowheads="1"/>
          </p:cNvSpPr>
          <p:nvPr/>
        </p:nvSpPr>
        <p:spPr bwMode="auto">
          <a:xfrm>
            <a:off x="107504" y="116632"/>
            <a:ext cx="8715375" cy="656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1700"/>
              </a:lnSpc>
            </a:pPr>
            <a:r>
              <a:rPr lang="en-US" sz="1400" b="1" dirty="0">
                <a:latin typeface="+mn-ea"/>
                <a:ea typeface="+mn-ea"/>
              </a:rPr>
              <a:t>***   </a:t>
            </a:r>
            <a:r>
              <a:rPr lang="en-US" sz="1400" b="1" dirty="0" err="1">
                <a:latin typeface="+mn-ea"/>
                <a:ea typeface="+mn-ea"/>
              </a:rPr>
              <a:t>Mybatis</a:t>
            </a:r>
            <a:r>
              <a:rPr lang="en-US" sz="1400" b="1" dirty="0">
                <a:latin typeface="+mn-ea"/>
                <a:ea typeface="+mn-ea"/>
              </a:rPr>
              <a:t>   </a:t>
            </a:r>
            <a:r>
              <a:rPr lang="en-US" altLang="ko-KR" sz="1400" b="1" dirty="0" err="1">
                <a:latin typeface="+mn-ea"/>
                <a:ea typeface="+mn-ea"/>
              </a:rPr>
              <a:t>foreach</a:t>
            </a:r>
            <a:r>
              <a:rPr lang="ko-KR" altLang="en-US" sz="1400" b="1" dirty="0">
                <a:latin typeface="+mn-ea"/>
                <a:ea typeface="+mn-ea"/>
              </a:rPr>
              <a:t>를 이용한 배열 </a:t>
            </a:r>
            <a:r>
              <a:rPr lang="ko-KR" altLang="en-US" sz="1400" b="1" dirty="0" err="1">
                <a:latin typeface="+mn-ea"/>
                <a:ea typeface="+mn-ea"/>
              </a:rPr>
              <a:t>파라미터</a:t>
            </a:r>
            <a:r>
              <a:rPr lang="ko-KR" altLang="en-US" sz="1400" b="1" dirty="0">
                <a:latin typeface="+mn-ea"/>
                <a:ea typeface="+mn-ea"/>
              </a:rPr>
              <a:t> 사용</a:t>
            </a:r>
            <a:endParaRPr lang="en-US" altLang="ko-KR" sz="1400" b="1" dirty="0">
              <a:latin typeface="+mn-ea"/>
              <a:ea typeface="+mn-ea"/>
            </a:endParaRPr>
          </a:p>
          <a:p>
            <a:pPr>
              <a:lnSpc>
                <a:spcPts val="1700"/>
              </a:lnSpc>
            </a:pPr>
            <a:r>
              <a:rPr lang="en-US" altLang="ko-KR" sz="1200" b="1" dirty="0">
                <a:latin typeface="+mn-ea"/>
                <a:ea typeface="+mn-ea"/>
              </a:rPr>
              <a:t/>
            </a:r>
            <a:br>
              <a:rPr lang="en-US" altLang="ko-KR" sz="1200" b="1" dirty="0">
                <a:latin typeface="+mn-ea"/>
                <a:ea typeface="+mn-ea"/>
              </a:rPr>
            </a:br>
            <a:r>
              <a:rPr lang="en-US" altLang="ko-KR" sz="1200" b="1" dirty="0">
                <a:latin typeface="+mn-ea"/>
                <a:ea typeface="+mn-ea"/>
              </a:rPr>
              <a:t>=&gt;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List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  <a:ea typeface="+mn-ea"/>
              </a:rPr>
              <a:t>형태를 넘겼을 경우의 예제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.</a:t>
            </a:r>
          </a:p>
          <a:p>
            <a:pPr>
              <a:lnSpc>
                <a:spcPts val="1700"/>
              </a:lnSpc>
            </a:pPr>
            <a:endParaRPr lang="en-US" sz="1200" b="1" dirty="0">
              <a:latin typeface="+mn-ea"/>
              <a:ea typeface="+mn-ea"/>
            </a:endParaRPr>
          </a:p>
          <a:p>
            <a:r>
              <a:rPr lang="en-US" altLang="ko-KR" sz="1200" b="1" dirty="0">
                <a:latin typeface="+mn-ea"/>
                <a:ea typeface="+mn-ea"/>
              </a:rPr>
              <a:t>&lt;Java Code&gt; </a:t>
            </a:r>
          </a:p>
          <a:p>
            <a:r>
              <a:rPr lang="en-US" altLang="ko-KR" sz="1000" dirty="0">
                <a:latin typeface="+mn-ea"/>
                <a:ea typeface="+mn-ea"/>
              </a:rPr>
              <a:t>List </a:t>
            </a:r>
            <a:r>
              <a:rPr lang="en-US" altLang="ko-KR" sz="1000" dirty="0" err="1">
                <a:latin typeface="+mn-ea"/>
                <a:ea typeface="+mn-ea"/>
              </a:rPr>
              <a:t>sUserTP</a:t>
            </a:r>
            <a:r>
              <a:rPr lang="en-US" altLang="ko-KR" sz="1000" dirty="0">
                <a:latin typeface="+mn-ea"/>
                <a:ea typeface="+mn-ea"/>
              </a:rPr>
              <a:t> = new </a:t>
            </a:r>
            <a:r>
              <a:rPr lang="en-US" altLang="ko-KR" sz="1000" dirty="0" err="1">
                <a:latin typeface="+mn-ea"/>
                <a:ea typeface="+mn-ea"/>
              </a:rPr>
              <a:t>ArrayList</a:t>
            </a:r>
            <a:r>
              <a:rPr lang="en-US" altLang="ko-KR" sz="1000" dirty="0">
                <a:latin typeface="+mn-ea"/>
                <a:ea typeface="+mn-ea"/>
              </a:rPr>
              <a:t>();</a:t>
            </a:r>
          </a:p>
          <a:p>
            <a:r>
              <a:rPr lang="en-US" altLang="ko-KR" sz="1000" dirty="0" err="1">
                <a:latin typeface="+mn-ea"/>
                <a:ea typeface="+mn-ea"/>
              </a:rPr>
              <a:t>sUserTP.add</a:t>
            </a:r>
            <a:r>
              <a:rPr lang="en-US" altLang="ko-KR" sz="1000" dirty="0">
                <a:latin typeface="+mn-ea"/>
                <a:ea typeface="+mn-ea"/>
              </a:rPr>
              <a:t>("SP");</a:t>
            </a:r>
          </a:p>
          <a:p>
            <a:r>
              <a:rPr lang="en-US" altLang="ko-KR" sz="1000" dirty="0" err="1">
                <a:latin typeface="+mn-ea"/>
                <a:ea typeface="+mn-ea"/>
              </a:rPr>
              <a:t>sUserTP.add</a:t>
            </a:r>
            <a:r>
              <a:rPr lang="en-US" altLang="ko-KR" sz="1000" dirty="0">
                <a:latin typeface="+mn-ea"/>
                <a:ea typeface="+mn-ea"/>
              </a:rPr>
              <a:t>("BX");</a:t>
            </a:r>
          </a:p>
          <a:p>
            <a:r>
              <a:rPr lang="en-US" altLang="ko-KR" sz="1000" dirty="0">
                <a:latin typeface="+mn-ea"/>
                <a:ea typeface="+mn-ea"/>
              </a:rPr>
              <a:t> </a:t>
            </a:r>
          </a:p>
          <a:p>
            <a:r>
              <a:rPr lang="en-US" altLang="ko-KR" sz="1000" dirty="0" err="1">
                <a:latin typeface="+mn-ea"/>
                <a:ea typeface="+mn-ea"/>
              </a:rPr>
              <a:t>HashMap</a:t>
            </a: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 err="1">
                <a:latin typeface="+mn-ea"/>
                <a:ea typeface="+mn-ea"/>
              </a:rPr>
              <a:t>hm</a:t>
            </a:r>
            <a:r>
              <a:rPr lang="en-US" altLang="ko-KR" sz="1000" dirty="0">
                <a:latin typeface="+mn-ea"/>
                <a:ea typeface="+mn-ea"/>
              </a:rPr>
              <a:t> = new </a:t>
            </a:r>
            <a:r>
              <a:rPr lang="en-US" altLang="ko-KR" sz="1000" dirty="0" err="1">
                <a:latin typeface="+mn-ea"/>
                <a:ea typeface="+mn-ea"/>
              </a:rPr>
              <a:t>HashMap</a:t>
            </a:r>
            <a:r>
              <a:rPr lang="en-US" altLang="ko-KR" sz="1000" dirty="0">
                <a:latin typeface="+mn-ea"/>
                <a:ea typeface="+mn-ea"/>
              </a:rPr>
              <a:t>();</a:t>
            </a:r>
          </a:p>
          <a:p>
            <a:r>
              <a:rPr lang="en-US" altLang="ko-KR" sz="1000" dirty="0" err="1">
                <a:latin typeface="+mn-ea"/>
                <a:ea typeface="+mn-ea"/>
              </a:rPr>
              <a:t>hm.put</a:t>
            </a:r>
            <a:r>
              <a:rPr lang="en-US" altLang="ko-KR" sz="1000" dirty="0">
                <a:latin typeface="+mn-ea"/>
                <a:ea typeface="+mn-ea"/>
              </a:rPr>
              <a:t>("</a:t>
            </a:r>
            <a:r>
              <a:rPr lang="en-US" altLang="ko-KR" sz="1000" dirty="0" err="1">
                <a:latin typeface="+mn-ea"/>
                <a:ea typeface="+mn-ea"/>
              </a:rPr>
              <a:t>sUser_age</a:t>
            </a:r>
            <a:r>
              <a:rPr lang="en-US" altLang="ko-KR" sz="1000" dirty="0">
                <a:latin typeface="+mn-ea"/>
                <a:ea typeface="+mn-ea"/>
              </a:rPr>
              <a:t>", 23) ;</a:t>
            </a:r>
          </a:p>
          <a:p>
            <a:r>
              <a:rPr lang="en-US" altLang="ko-KR" sz="1000" dirty="0" err="1">
                <a:latin typeface="+mn-ea"/>
                <a:ea typeface="+mn-ea"/>
              </a:rPr>
              <a:t>hm.put</a:t>
            </a:r>
            <a:r>
              <a:rPr lang="en-US" altLang="ko-KR" sz="1000" dirty="0">
                <a:latin typeface="+mn-ea"/>
                <a:ea typeface="+mn-ea"/>
              </a:rPr>
              <a:t>("</a:t>
            </a:r>
            <a:r>
              <a:rPr lang="en-US" altLang="ko-KR" sz="1000" dirty="0" err="1">
                <a:latin typeface="+mn-ea"/>
                <a:ea typeface="+mn-ea"/>
              </a:rPr>
              <a:t>sUser_type</a:t>
            </a:r>
            <a:r>
              <a:rPr lang="en-US" altLang="ko-KR" sz="1000" dirty="0">
                <a:latin typeface="+mn-ea"/>
                <a:ea typeface="+mn-ea"/>
              </a:rPr>
              <a:t>", </a:t>
            </a:r>
            <a:r>
              <a:rPr lang="en-US" altLang="ko-KR" sz="1000" dirty="0" err="1">
                <a:latin typeface="+mn-ea"/>
                <a:ea typeface="+mn-ea"/>
              </a:rPr>
              <a:t>sUserTP</a:t>
            </a:r>
            <a:r>
              <a:rPr lang="en-US" altLang="ko-KR" sz="1000" dirty="0">
                <a:latin typeface="+mn-ea"/>
                <a:ea typeface="+mn-ea"/>
              </a:rPr>
              <a:t>) ;</a:t>
            </a:r>
          </a:p>
          <a:p>
            <a:r>
              <a:rPr lang="en-US" altLang="ko-KR" sz="1000" dirty="0">
                <a:latin typeface="+mn-ea"/>
                <a:ea typeface="+mn-ea"/>
              </a:rPr>
              <a:t> </a:t>
            </a:r>
          </a:p>
          <a:p>
            <a:r>
              <a:rPr lang="en-US" altLang="ko-KR" sz="1200" b="1" dirty="0">
                <a:latin typeface="+mn-ea"/>
                <a:ea typeface="+mn-ea"/>
              </a:rPr>
              <a:t>&lt;SQL Mapper&gt;</a:t>
            </a:r>
          </a:p>
          <a:p>
            <a:r>
              <a:rPr lang="en-US" altLang="ko-KR" sz="1000" dirty="0">
                <a:latin typeface="+mn-ea"/>
                <a:ea typeface="+mn-ea"/>
              </a:rPr>
              <a:t>&lt;select id="</a:t>
            </a:r>
            <a:r>
              <a:rPr lang="en-US" altLang="ko-KR" sz="1000" dirty="0" err="1">
                <a:latin typeface="+mn-ea"/>
                <a:ea typeface="+mn-ea"/>
              </a:rPr>
              <a:t>getTList</a:t>
            </a:r>
            <a:r>
              <a:rPr lang="en-US" altLang="ko-KR" sz="1000" dirty="0">
                <a:latin typeface="+mn-ea"/>
                <a:ea typeface="+mn-ea"/>
              </a:rPr>
              <a:t>" </a:t>
            </a:r>
            <a:r>
              <a:rPr lang="en-US" altLang="ko-KR" sz="1000" dirty="0" err="1">
                <a:latin typeface="+mn-ea"/>
                <a:ea typeface="+mn-ea"/>
              </a:rPr>
              <a:t>resultType</a:t>
            </a:r>
            <a:r>
              <a:rPr lang="en-US" altLang="ko-KR" sz="1000" dirty="0">
                <a:latin typeface="+mn-ea"/>
                <a:ea typeface="+mn-ea"/>
              </a:rPr>
              <a:t>="</a:t>
            </a:r>
            <a:r>
              <a:rPr lang="en-US" altLang="ko-KR" sz="1000" dirty="0" err="1">
                <a:latin typeface="+mn-ea"/>
                <a:ea typeface="+mn-ea"/>
              </a:rPr>
              <a:t>hashmap</a:t>
            </a:r>
            <a:r>
              <a:rPr lang="en-US" altLang="ko-KR" sz="1000" dirty="0">
                <a:latin typeface="+mn-ea"/>
                <a:ea typeface="+mn-ea"/>
              </a:rPr>
              <a:t>" </a:t>
            </a:r>
            <a:r>
              <a:rPr lang="en-US" altLang="ko-KR" sz="1000" dirty="0" err="1">
                <a:latin typeface="+mn-ea"/>
                <a:ea typeface="+mn-ea"/>
              </a:rPr>
              <a:t>parameterType</a:t>
            </a:r>
            <a:r>
              <a:rPr lang="en-US" altLang="ko-KR" sz="1000" dirty="0">
                <a:latin typeface="+mn-ea"/>
                <a:ea typeface="+mn-ea"/>
              </a:rPr>
              <a:t>="</a:t>
            </a:r>
            <a:r>
              <a:rPr lang="en-US" altLang="ko-KR" sz="1000" dirty="0" err="1">
                <a:latin typeface="+mn-ea"/>
                <a:ea typeface="+mn-ea"/>
              </a:rPr>
              <a:t>hashmap</a:t>
            </a:r>
            <a:r>
              <a:rPr lang="en-US" altLang="ko-KR" sz="1000" dirty="0">
                <a:latin typeface="+mn-ea"/>
                <a:ea typeface="+mn-ea"/>
              </a:rPr>
              <a:t>"&gt;</a:t>
            </a:r>
          </a:p>
          <a:p>
            <a:r>
              <a:rPr lang="en-US" altLang="ko-KR" sz="1000" dirty="0">
                <a:latin typeface="+mn-ea"/>
                <a:ea typeface="+mn-ea"/>
              </a:rPr>
              <a:t>    SELECT</a:t>
            </a:r>
          </a:p>
          <a:p>
            <a:r>
              <a:rPr lang="en-US" altLang="ko-KR" sz="1000" dirty="0">
                <a:latin typeface="+mn-ea"/>
                <a:ea typeface="+mn-ea"/>
              </a:rPr>
              <a:t>        name, age</a:t>
            </a:r>
          </a:p>
          <a:p>
            <a:r>
              <a:rPr lang="en-US" altLang="ko-KR" sz="1000" dirty="0">
                <a:latin typeface="+mn-ea"/>
                <a:ea typeface="+mn-ea"/>
              </a:rPr>
              <a:t>    FROM</a:t>
            </a:r>
          </a:p>
          <a:p>
            <a:r>
              <a:rPr lang="en-US" altLang="ko-KR" sz="1000" dirty="0">
                <a:latin typeface="+mn-ea"/>
                <a:ea typeface="+mn-ea"/>
              </a:rPr>
              <a:t>        </a:t>
            </a:r>
            <a:r>
              <a:rPr lang="en-US" altLang="ko-KR" sz="1000" dirty="0" err="1">
                <a:latin typeface="+mn-ea"/>
                <a:ea typeface="+mn-ea"/>
              </a:rPr>
              <a:t>TB_user</a:t>
            </a:r>
            <a:endParaRPr lang="en-US" altLang="ko-KR" sz="1000" dirty="0">
              <a:latin typeface="+mn-ea"/>
              <a:ea typeface="+mn-ea"/>
            </a:endParaRPr>
          </a:p>
          <a:p>
            <a:r>
              <a:rPr lang="en-US" altLang="ko-KR" sz="1000" dirty="0">
                <a:latin typeface="+mn-ea"/>
                <a:ea typeface="+mn-ea"/>
              </a:rPr>
              <a:t>    </a:t>
            </a:r>
            <a:r>
              <a:rPr lang="en-US" altLang="ko-KR" sz="1000" b="1" dirty="0">
                <a:latin typeface="+mn-ea"/>
                <a:ea typeface="+mn-ea"/>
              </a:rPr>
              <a:t>WHERE</a:t>
            </a:r>
          </a:p>
          <a:p>
            <a:r>
              <a:rPr lang="en-US" altLang="ko-KR" sz="1000" b="1" dirty="0">
                <a:latin typeface="+mn-ea"/>
                <a:ea typeface="+mn-ea"/>
              </a:rPr>
              <a:t>        age = #{</a:t>
            </a:r>
            <a:r>
              <a:rPr lang="en-US" altLang="ko-KR" sz="1000" b="1" dirty="0" err="1">
                <a:latin typeface="+mn-ea"/>
                <a:ea typeface="+mn-ea"/>
              </a:rPr>
              <a:t>sUser_age</a:t>
            </a:r>
            <a:r>
              <a:rPr lang="en-US" altLang="ko-KR" sz="1000" b="1" dirty="0">
                <a:latin typeface="+mn-ea"/>
                <a:ea typeface="+mn-ea"/>
              </a:rPr>
              <a:t>} AND</a:t>
            </a:r>
          </a:p>
          <a:p>
            <a:r>
              <a:rPr lang="en-US" altLang="ko-KR" sz="1000" b="1" dirty="0">
                <a:latin typeface="+mn-ea"/>
                <a:ea typeface="+mn-ea"/>
              </a:rPr>
              <a:t>        &lt;</a:t>
            </a:r>
            <a:r>
              <a:rPr lang="en-US" altLang="ko-KR" sz="1000" b="1" dirty="0" err="1">
                <a:latin typeface="+mn-ea"/>
                <a:ea typeface="+mn-ea"/>
              </a:rPr>
              <a:t>foreach</a:t>
            </a:r>
            <a:r>
              <a:rPr lang="en-US" altLang="ko-KR" sz="1000" b="1" dirty="0">
                <a:latin typeface="+mn-ea"/>
                <a:ea typeface="+mn-ea"/>
              </a:rPr>
              <a:t> collection="</a:t>
            </a:r>
            <a:r>
              <a:rPr lang="en-US" altLang="ko-KR" sz="1000" b="1" dirty="0" err="1">
                <a:latin typeface="+mn-ea"/>
                <a:ea typeface="+mn-ea"/>
              </a:rPr>
              <a:t>sUser_type</a:t>
            </a:r>
            <a:r>
              <a:rPr lang="en-US" altLang="ko-KR" sz="1000" b="1" dirty="0">
                <a:latin typeface="+mn-ea"/>
                <a:ea typeface="+mn-ea"/>
              </a:rPr>
              <a:t>" item="type"  open="(" close=")" separator="or"&gt;</a:t>
            </a:r>
          </a:p>
          <a:p>
            <a:r>
              <a:rPr lang="en-US" altLang="ko-KR" sz="1000" b="1" dirty="0">
                <a:latin typeface="+mn-ea"/>
                <a:ea typeface="+mn-ea"/>
              </a:rPr>
              <a:t>            </a:t>
            </a:r>
            <a:r>
              <a:rPr lang="en-US" altLang="ko-KR" sz="1000" b="1" dirty="0" err="1">
                <a:latin typeface="+mn-ea"/>
                <a:ea typeface="+mn-ea"/>
              </a:rPr>
              <a:t>user_type</a:t>
            </a:r>
            <a:r>
              <a:rPr lang="en-US" altLang="ko-KR" sz="1000" b="1" dirty="0">
                <a:latin typeface="+mn-ea"/>
                <a:ea typeface="+mn-ea"/>
              </a:rPr>
              <a:t> = #{</a:t>
            </a:r>
            <a:r>
              <a:rPr lang="en-US" altLang="ko-KR" sz="1000" b="1" dirty="0" err="1">
                <a:latin typeface="+mn-ea"/>
                <a:ea typeface="+mn-ea"/>
              </a:rPr>
              <a:t>type.value</a:t>
            </a:r>
            <a:r>
              <a:rPr lang="en-US" altLang="ko-KR" sz="1000" b="1" dirty="0">
                <a:latin typeface="+mn-ea"/>
                <a:ea typeface="+mn-ea"/>
              </a:rPr>
              <a:t>}</a:t>
            </a:r>
          </a:p>
          <a:p>
            <a:r>
              <a:rPr lang="en-US" altLang="ko-KR" sz="1000" b="1" dirty="0">
                <a:latin typeface="+mn-ea"/>
                <a:ea typeface="+mn-ea"/>
              </a:rPr>
              <a:t>        &lt;/</a:t>
            </a:r>
            <a:r>
              <a:rPr lang="en-US" altLang="ko-KR" sz="1000" b="1" dirty="0" err="1">
                <a:latin typeface="+mn-ea"/>
                <a:ea typeface="+mn-ea"/>
              </a:rPr>
              <a:t>foreach</a:t>
            </a:r>
            <a:r>
              <a:rPr lang="en-US" altLang="ko-KR" sz="1000" b="1" dirty="0">
                <a:latin typeface="+mn-ea"/>
                <a:ea typeface="+mn-ea"/>
              </a:rPr>
              <a:t>&gt;</a:t>
            </a:r>
          </a:p>
          <a:p>
            <a:r>
              <a:rPr lang="en-US" altLang="ko-KR" sz="1000" dirty="0">
                <a:latin typeface="+mn-ea"/>
                <a:ea typeface="+mn-ea"/>
              </a:rPr>
              <a:t>&lt;/select&gt;</a:t>
            </a:r>
          </a:p>
          <a:p>
            <a:r>
              <a:rPr lang="en-US" altLang="ko-KR" sz="1000" dirty="0">
                <a:latin typeface="+mn-ea"/>
                <a:ea typeface="+mn-ea"/>
              </a:rPr>
              <a:t> </a:t>
            </a:r>
          </a:p>
          <a:p>
            <a:r>
              <a:rPr lang="ko-KR" altLang="en-US" sz="1000" b="1" dirty="0">
                <a:latin typeface="+mn-ea"/>
                <a:ea typeface="+mn-ea"/>
              </a:rPr>
              <a:t>또는 </a:t>
            </a:r>
            <a:r>
              <a:rPr lang="en-US" altLang="ko-KR" sz="1000" b="1" dirty="0">
                <a:latin typeface="+mn-ea"/>
                <a:ea typeface="+mn-ea"/>
              </a:rPr>
              <a:t>or </a:t>
            </a:r>
            <a:r>
              <a:rPr lang="ko-KR" altLang="en-US" sz="1000" b="1" dirty="0">
                <a:latin typeface="+mn-ea"/>
                <a:ea typeface="+mn-ea"/>
              </a:rPr>
              <a:t>구문을 </a:t>
            </a:r>
            <a:r>
              <a:rPr lang="en-US" altLang="ko-KR" sz="1000" b="1" dirty="0">
                <a:latin typeface="+mn-ea"/>
                <a:ea typeface="+mn-ea"/>
              </a:rPr>
              <a:t>IN </a:t>
            </a:r>
            <a:r>
              <a:rPr lang="ko-KR" altLang="en-US" sz="1000" b="1" dirty="0">
                <a:latin typeface="+mn-ea"/>
                <a:ea typeface="+mn-ea"/>
              </a:rPr>
              <a:t>구문으로 변경</a:t>
            </a:r>
          </a:p>
          <a:p>
            <a:r>
              <a:rPr lang="ko-KR" altLang="en-US" sz="1000" dirty="0">
                <a:latin typeface="+mn-ea"/>
                <a:ea typeface="+mn-ea"/>
              </a:rPr>
              <a:t> </a:t>
            </a:r>
          </a:p>
          <a:p>
            <a:r>
              <a:rPr lang="en-US" altLang="ko-KR" sz="1000" dirty="0">
                <a:latin typeface="+mn-ea"/>
                <a:ea typeface="+mn-ea"/>
              </a:rPr>
              <a:t>&lt;select id="</a:t>
            </a:r>
            <a:r>
              <a:rPr lang="en-US" altLang="ko-KR" sz="1000" dirty="0" err="1">
                <a:latin typeface="+mn-ea"/>
                <a:ea typeface="+mn-ea"/>
              </a:rPr>
              <a:t>getTList</a:t>
            </a:r>
            <a:r>
              <a:rPr lang="en-US" altLang="ko-KR" sz="1000" dirty="0">
                <a:latin typeface="+mn-ea"/>
                <a:ea typeface="+mn-ea"/>
              </a:rPr>
              <a:t>" </a:t>
            </a:r>
            <a:r>
              <a:rPr lang="en-US" altLang="ko-KR" sz="1000" dirty="0" err="1">
                <a:latin typeface="+mn-ea"/>
                <a:ea typeface="+mn-ea"/>
              </a:rPr>
              <a:t>resultType</a:t>
            </a:r>
            <a:r>
              <a:rPr lang="en-US" altLang="ko-KR" sz="1000" dirty="0">
                <a:latin typeface="+mn-ea"/>
                <a:ea typeface="+mn-ea"/>
              </a:rPr>
              <a:t>="</a:t>
            </a:r>
            <a:r>
              <a:rPr lang="en-US" altLang="ko-KR" sz="1000" dirty="0" err="1">
                <a:latin typeface="+mn-ea"/>
                <a:ea typeface="+mn-ea"/>
              </a:rPr>
              <a:t>hashmap</a:t>
            </a:r>
            <a:r>
              <a:rPr lang="en-US" altLang="ko-KR" sz="1000" dirty="0">
                <a:latin typeface="+mn-ea"/>
                <a:ea typeface="+mn-ea"/>
              </a:rPr>
              <a:t>" </a:t>
            </a:r>
            <a:r>
              <a:rPr lang="en-US" altLang="ko-KR" sz="1000" dirty="0" err="1">
                <a:latin typeface="+mn-ea"/>
                <a:ea typeface="+mn-ea"/>
              </a:rPr>
              <a:t>parameterType</a:t>
            </a:r>
            <a:r>
              <a:rPr lang="en-US" altLang="ko-KR" sz="1000" dirty="0">
                <a:latin typeface="+mn-ea"/>
                <a:ea typeface="+mn-ea"/>
              </a:rPr>
              <a:t>="</a:t>
            </a:r>
            <a:r>
              <a:rPr lang="en-US" altLang="ko-KR" sz="1000" dirty="0" err="1">
                <a:latin typeface="+mn-ea"/>
                <a:ea typeface="+mn-ea"/>
              </a:rPr>
              <a:t>hashmap</a:t>
            </a:r>
            <a:r>
              <a:rPr lang="en-US" altLang="ko-KR" sz="1000" dirty="0">
                <a:latin typeface="+mn-ea"/>
                <a:ea typeface="+mn-ea"/>
              </a:rPr>
              <a:t>"&gt;</a:t>
            </a:r>
          </a:p>
          <a:p>
            <a:r>
              <a:rPr lang="en-US" altLang="ko-KR" sz="1000" dirty="0">
                <a:latin typeface="+mn-ea"/>
                <a:ea typeface="+mn-ea"/>
              </a:rPr>
              <a:t>    SELECT</a:t>
            </a:r>
          </a:p>
          <a:p>
            <a:r>
              <a:rPr lang="en-US" altLang="ko-KR" sz="1000" dirty="0">
                <a:latin typeface="+mn-ea"/>
                <a:ea typeface="+mn-ea"/>
              </a:rPr>
              <a:t>        name, age</a:t>
            </a:r>
          </a:p>
          <a:p>
            <a:r>
              <a:rPr lang="en-US" altLang="ko-KR" sz="1000" dirty="0">
                <a:latin typeface="+mn-ea"/>
                <a:ea typeface="+mn-ea"/>
              </a:rPr>
              <a:t>    FROM</a:t>
            </a:r>
          </a:p>
          <a:p>
            <a:r>
              <a:rPr lang="en-US" altLang="ko-KR" sz="1000" dirty="0">
                <a:latin typeface="+mn-ea"/>
                <a:ea typeface="+mn-ea"/>
              </a:rPr>
              <a:t>        </a:t>
            </a:r>
            <a:r>
              <a:rPr lang="en-US" altLang="ko-KR" sz="1000" dirty="0" err="1">
                <a:latin typeface="+mn-ea"/>
                <a:ea typeface="+mn-ea"/>
              </a:rPr>
              <a:t>TB_user</a:t>
            </a:r>
            <a:endParaRPr lang="en-US" altLang="ko-KR" sz="1000" dirty="0">
              <a:latin typeface="+mn-ea"/>
              <a:ea typeface="+mn-ea"/>
            </a:endParaRPr>
          </a:p>
          <a:p>
            <a:r>
              <a:rPr lang="en-US" altLang="ko-KR" sz="1000" dirty="0">
                <a:latin typeface="+mn-ea"/>
                <a:ea typeface="+mn-ea"/>
              </a:rPr>
              <a:t>    </a:t>
            </a:r>
            <a:r>
              <a:rPr lang="en-US" altLang="ko-KR" sz="1000" b="1" dirty="0">
                <a:latin typeface="+mn-ea"/>
                <a:ea typeface="+mn-ea"/>
              </a:rPr>
              <a:t>WHERE</a:t>
            </a:r>
          </a:p>
          <a:p>
            <a:r>
              <a:rPr lang="en-US" altLang="ko-KR" sz="1000" b="1" dirty="0">
                <a:latin typeface="+mn-ea"/>
                <a:ea typeface="+mn-ea"/>
              </a:rPr>
              <a:t>        age = #{</a:t>
            </a:r>
            <a:r>
              <a:rPr lang="en-US" altLang="ko-KR" sz="1000" b="1" dirty="0" err="1">
                <a:latin typeface="+mn-ea"/>
                <a:ea typeface="+mn-ea"/>
              </a:rPr>
              <a:t>sUser_age</a:t>
            </a:r>
            <a:r>
              <a:rPr lang="en-US" altLang="ko-KR" sz="1000" b="1" dirty="0">
                <a:latin typeface="+mn-ea"/>
                <a:ea typeface="+mn-ea"/>
              </a:rPr>
              <a:t>} AND</a:t>
            </a:r>
          </a:p>
          <a:p>
            <a:r>
              <a:rPr lang="en-US" altLang="ko-KR" sz="1000" b="1" dirty="0">
                <a:latin typeface="+mn-ea"/>
                <a:ea typeface="+mn-ea"/>
              </a:rPr>
              <a:t>        </a:t>
            </a:r>
            <a:r>
              <a:rPr lang="en-US" altLang="ko-KR" sz="1000" b="1" dirty="0" err="1">
                <a:latin typeface="+mn-ea"/>
                <a:ea typeface="+mn-ea"/>
              </a:rPr>
              <a:t>user_type</a:t>
            </a:r>
            <a:r>
              <a:rPr lang="en-US" altLang="ko-KR" sz="1000" b="1" dirty="0">
                <a:latin typeface="+mn-ea"/>
                <a:ea typeface="+mn-ea"/>
              </a:rPr>
              <a:t> IN</a:t>
            </a:r>
          </a:p>
          <a:p>
            <a:r>
              <a:rPr lang="en-US" altLang="ko-KR" sz="1000" b="1" dirty="0">
                <a:latin typeface="+mn-ea"/>
                <a:ea typeface="+mn-ea"/>
              </a:rPr>
              <a:t>        &lt;</a:t>
            </a:r>
            <a:r>
              <a:rPr lang="en-US" altLang="ko-KR" sz="1000" b="1" dirty="0" err="1">
                <a:latin typeface="+mn-ea"/>
                <a:ea typeface="+mn-ea"/>
              </a:rPr>
              <a:t>foreach</a:t>
            </a:r>
            <a:r>
              <a:rPr lang="en-US" altLang="ko-KR" sz="1000" b="1" dirty="0">
                <a:latin typeface="+mn-ea"/>
                <a:ea typeface="+mn-ea"/>
              </a:rPr>
              <a:t> collection="</a:t>
            </a:r>
            <a:r>
              <a:rPr lang="en-US" altLang="ko-KR" sz="1000" b="1" dirty="0" err="1">
                <a:latin typeface="+mn-ea"/>
                <a:ea typeface="+mn-ea"/>
              </a:rPr>
              <a:t>sUser_type</a:t>
            </a:r>
            <a:r>
              <a:rPr lang="en-US" altLang="ko-KR" sz="1000" b="1" dirty="0">
                <a:latin typeface="+mn-ea"/>
                <a:ea typeface="+mn-ea"/>
              </a:rPr>
              <a:t>" item="type"  open="(" close=")" separator=","&gt;</a:t>
            </a:r>
          </a:p>
          <a:p>
            <a:r>
              <a:rPr lang="en-US" altLang="ko-KR" sz="1000" b="1" dirty="0">
                <a:latin typeface="+mn-ea"/>
                <a:ea typeface="+mn-ea"/>
              </a:rPr>
              <a:t>            #{</a:t>
            </a:r>
            <a:r>
              <a:rPr lang="en-US" altLang="ko-KR" sz="1000" b="1" dirty="0" err="1">
                <a:latin typeface="+mn-ea"/>
                <a:ea typeface="+mn-ea"/>
              </a:rPr>
              <a:t>type.value</a:t>
            </a:r>
            <a:r>
              <a:rPr lang="en-US" altLang="ko-KR" sz="1000" b="1" dirty="0">
                <a:latin typeface="+mn-ea"/>
                <a:ea typeface="+mn-ea"/>
              </a:rPr>
              <a:t>}</a:t>
            </a:r>
          </a:p>
          <a:p>
            <a:r>
              <a:rPr lang="en-US" altLang="ko-KR" sz="1000" b="1" dirty="0">
                <a:latin typeface="+mn-ea"/>
                <a:ea typeface="+mn-ea"/>
              </a:rPr>
              <a:t>        &lt;/</a:t>
            </a:r>
            <a:r>
              <a:rPr lang="en-US" altLang="ko-KR" sz="1000" b="1" dirty="0" err="1">
                <a:latin typeface="+mn-ea"/>
                <a:ea typeface="+mn-ea"/>
              </a:rPr>
              <a:t>foreach</a:t>
            </a:r>
            <a:r>
              <a:rPr lang="en-US" altLang="ko-KR" sz="1000" b="1" dirty="0">
                <a:latin typeface="+mn-ea"/>
                <a:ea typeface="+mn-ea"/>
              </a:rPr>
              <a:t>&gt;</a:t>
            </a:r>
          </a:p>
          <a:p>
            <a:r>
              <a:rPr lang="en-US" altLang="ko-KR" sz="1000" dirty="0">
                <a:latin typeface="+mn-ea"/>
                <a:ea typeface="+mn-ea"/>
              </a:rPr>
              <a:t>&lt;/select&gt;</a:t>
            </a:r>
            <a:endParaRPr lang="ko-KR" altLang="en-US" sz="1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69251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직사각형 3"/>
          <p:cNvSpPr>
            <a:spLocks noChangeArrowheads="1"/>
          </p:cNvSpPr>
          <p:nvPr/>
        </p:nvSpPr>
        <p:spPr bwMode="auto">
          <a:xfrm>
            <a:off x="97565" y="116632"/>
            <a:ext cx="8938931" cy="6414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ko-KR" sz="1400" b="1" dirty="0">
                <a:latin typeface="+mn-ea"/>
                <a:ea typeface="+mn-ea"/>
              </a:rPr>
              <a:t>*** [</a:t>
            </a:r>
            <a:r>
              <a:rPr lang="en-US" altLang="ko-KR" sz="1400" b="1" dirty="0" err="1">
                <a:latin typeface="+mn-ea"/>
                <a:ea typeface="+mn-ea"/>
              </a:rPr>
              <a:t>Mybatis</a:t>
            </a:r>
            <a:r>
              <a:rPr lang="en-US" altLang="ko-KR" sz="1400" b="1" dirty="0">
                <a:latin typeface="+mn-ea"/>
                <a:ea typeface="+mn-ea"/>
              </a:rPr>
              <a:t>] List </a:t>
            </a:r>
            <a:r>
              <a:rPr lang="ko-KR" altLang="en-US" sz="1400" b="1" dirty="0" err="1">
                <a:latin typeface="+mn-ea"/>
                <a:ea typeface="+mn-ea"/>
              </a:rPr>
              <a:t>파라미터</a:t>
            </a:r>
            <a:r>
              <a:rPr lang="ko-KR" altLang="en-US" sz="1400" b="1" dirty="0">
                <a:latin typeface="+mn-ea"/>
                <a:ea typeface="+mn-ea"/>
              </a:rPr>
              <a:t> </a:t>
            </a:r>
            <a:r>
              <a:rPr lang="en-US" altLang="ko-KR" sz="1400" b="1" dirty="0" err="1">
                <a:latin typeface="+mn-ea"/>
                <a:ea typeface="+mn-ea"/>
              </a:rPr>
              <a:t>foreach</a:t>
            </a:r>
            <a:r>
              <a:rPr lang="en-US" altLang="ko-KR" sz="1400" b="1" dirty="0">
                <a:latin typeface="+mn-ea"/>
                <a:ea typeface="+mn-ea"/>
              </a:rPr>
              <a:t> </a:t>
            </a:r>
            <a:r>
              <a:rPr lang="ko-KR" altLang="en-US" sz="1400" b="1" dirty="0">
                <a:latin typeface="+mn-ea"/>
                <a:ea typeface="+mn-ea"/>
              </a:rPr>
              <a:t>사용 </a:t>
            </a:r>
            <a:r>
              <a:rPr lang="en-US" altLang="ko-KR" sz="1600" b="1" dirty="0">
                <a:solidFill>
                  <a:srgbClr val="C00000"/>
                </a:solidFill>
                <a:latin typeface="+mn-ea"/>
                <a:ea typeface="+mn-ea"/>
              </a:rPr>
              <a:t>INSERT ALL</a:t>
            </a:r>
            <a:br>
              <a:rPr lang="en-US" altLang="ko-KR" sz="1600" b="1" dirty="0">
                <a:solidFill>
                  <a:srgbClr val="C00000"/>
                </a:solidFill>
                <a:latin typeface="+mn-ea"/>
                <a:ea typeface="+mn-ea"/>
              </a:rPr>
            </a:br>
            <a:r>
              <a:rPr lang="en-US" altLang="ko-KR" sz="1200" b="1" dirty="0">
                <a:latin typeface="+mn-ea"/>
                <a:ea typeface="+mn-ea"/>
              </a:rPr>
              <a:t>=&gt; </a:t>
            </a:r>
            <a:r>
              <a:rPr lang="en-US" altLang="ko-KR" sz="1200" b="1" dirty="0">
                <a:latin typeface="+mn-ea"/>
                <a:ea typeface="+mn-ea"/>
                <a:hlinkClick r:id="rId2"/>
              </a:rPr>
              <a:t>https://haenny.tistory.com/21</a:t>
            </a:r>
            <a:endParaRPr lang="en-US" altLang="ko-KR" sz="1200" b="1" dirty="0">
              <a:latin typeface="+mn-ea"/>
              <a:ea typeface="+mn-ea"/>
            </a:endParaRPr>
          </a:p>
          <a:p>
            <a:pPr>
              <a:lnSpc>
                <a:spcPts val="1700"/>
              </a:lnSpc>
            </a:pPr>
            <a:endParaRPr lang="en-US" altLang="ko-KR" sz="1200" b="1" dirty="0">
              <a:latin typeface="+mn-ea"/>
              <a:ea typeface="+mn-ea"/>
            </a:endParaRPr>
          </a:p>
          <a:p>
            <a:pPr>
              <a:lnSpc>
                <a:spcPts val="1700"/>
              </a:lnSpc>
            </a:pPr>
            <a:r>
              <a:rPr lang="en-US" altLang="ko-KR" sz="1200" b="1" dirty="0">
                <a:latin typeface="+mn-ea"/>
                <a:ea typeface="+mn-ea"/>
              </a:rPr>
              <a:t>=&gt; VO</a:t>
            </a:r>
            <a:br>
              <a:rPr lang="en-US" altLang="ko-KR" sz="1200" b="1" dirty="0">
                <a:latin typeface="+mn-ea"/>
                <a:ea typeface="+mn-ea"/>
              </a:rPr>
            </a:br>
            <a:r>
              <a:rPr lang="en-US" altLang="ko-KR" sz="1200" b="1" dirty="0">
                <a:latin typeface="+mn-ea"/>
                <a:ea typeface="+mn-ea"/>
              </a:rPr>
              <a:t>public class </a:t>
            </a:r>
            <a:r>
              <a:rPr lang="en-US" altLang="ko-KR" sz="1200" b="1" dirty="0" err="1">
                <a:latin typeface="+mn-ea"/>
                <a:ea typeface="+mn-ea"/>
              </a:rPr>
              <a:t>TestVO</a:t>
            </a:r>
            <a:r>
              <a:rPr lang="en-US" altLang="ko-KR" sz="1200" b="1" dirty="0">
                <a:latin typeface="+mn-ea"/>
                <a:ea typeface="+mn-ea"/>
              </a:rPr>
              <a:t> {</a:t>
            </a:r>
          </a:p>
          <a:p>
            <a:pPr>
              <a:lnSpc>
                <a:spcPts val="1700"/>
              </a:lnSpc>
            </a:pPr>
            <a:r>
              <a:rPr lang="en-US" altLang="ko-KR" sz="1200" b="1" dirty="0">
                <a:latin typeface="+mn-ea"/>
                <a:ea typeface="+mn-ea"/>
              </a:rPr>
              <a:t>    private String </a:t>
            </a:r>
            <a:r>
              <a:rPr lang="en-US" altLang="ko-KR" sz="1200" b="1" dirty="0" err="1">
                <a:latin typeface="+mn-ea"/>
                <a:ea typeface="+mn-ea"/>
              </a:rPr>
              <a:t>idx</a:t>
            </a:r>
            <a:r>
              <a:rPr lang="en-US" altLang="ko-KR" sz="1200" b="1" dirty="0">
                <a:latin typeface="+mn-ea"/>
                <a:ea typeface="+mn-ea"/>
              </a:rPr>
              <a:t>;</a:t>
            </a:r>
          </a:p>
          <a:p>
            <a:pPr>
              <a:lnSpc>
                <a:spcPts val="1700"/>
              </a:lnSpc>
            </a:pPr>
            <a:r>
              <a:rPr lang="en-US" altLang="ko-KR" sz="1200" b="1" dirty="0">
                <a:latin typeface="+mn-ea"/>
                <a:ea typeface="+mn-ea"/>
              </a:rPr>
              <a:t>    private String </a:t>
            </a:r>
            <a:r>
              <a:rPr lang="en-US" altLang="ko-KR" sz="1200" b="1" dirty="0" err="1">
                <a:latin typeface="+mn-ea"/>
                <a:ea typeface="+mn-ea"/>
              </a:rPr>
              <a:t>timestampAccident</a:t>
            </a:r>
            <a:r>
              <a:rPr lang="en-US" altLang="ko-KR" sz="1200" b="1" dirty="0">
                <a:latin typeface="+mn-ea"/>
                <a:ea typeface="+mn-ea"/>
              </a:rPr>
              <a:t>;</a:t>
            </a:r>
          </a:p>
          <a:p>
            <a:pPr>
              <a:lnSpc>
                <a:spcPts val="1700"/>
              </a:lnSpc>
            </a:pPr>
            <a:r>
              <a:rPr lang="en-US" altLang="ko-KR" sz="1200" b="1" dirty="0">
                <a:latin typeface="+mn-ea"/>
                <a:ea typeface="+mn-ea"/>
              </a:rPr>
              <a:t>    private String vin;</a:t>
            </a:r>
          </a:p>
          <a:p>
            <a:pPr>
              <a:lnSpc>
                <a:spcPts val="1700"/>
              </a:lnSpc>
            </a:pPr>
            <a:r>
              <a:rPr lang="en-US" altLang="ko-KR" sz="1200" b="1" dirty="0">
                <a:latin typeface="+mn-ea"/>
                <a:ea typeface="+mn-ea"/>
              </a:rPr>
              <a:t>    private String </a:t>
            </a:r>
            <a:r>
              <a:rPr lang="en-US" altLang="ko-KR" sz="1200" b="1" dirty="0" err="1">
                <a:latin typeface="+mn-ea"/>
                <a:ea typeface="+mn-ea"/>
              </a:rPr>
              <a:t>dataGb</a:t>
            </a:r>
            <a:r>
              <a:rPr lang="en-US" altLang="ko-KR" sz="1200" b="1" dirty="0">
                <a:latin typeface="+mn-ea"/>
                <a:ea typeface="+mn-ea"/>
              </a:rPr>
              <a:t>;</a:t>
            </a:r>
          </a:p>
          <a:p>
            <a:pPr>
              <a:lnSpc>
                <a:spcPts val="1700"/>
              </a:lnSpc>
            </a:pPr>
            <a:r>
              <a:rPr lang="en-US" altLang="ko-KR" sz="1200" b="1" dirty="0">
                <a:latin typeface="+mn-ea"/>
                <a:ea typeface="+mn-ea"/>
              </a:rPr>
              <a:t>    … … ..</a:t>
            </a:r>
          </a:p>
          <a:p>
            <a:pPr>
              <a:lnSpc>
                <a:spcPts val="1700"/>
              </a:lnSpc>
            </a:pPr>
            <a:r>
              <a:rPr lang="en-US" altLang="ko-KR" sz="1200" b="1" dirty="0">
                <a:latin typeface="+mn-ea"/>
                <a:ea typeface="+mn-ea"/>
              </a:rPr>
              <a:t>} // class</a:t>
            </a:r>
          </a:p>
          <a:p>
            <a:pPr>
              <a:lnSpc>
                <a:spcPts val="1700"/>
              </a:lnSpc>
            </a:pPr>
            <a:endParaRPr lang="en-US" altLang="ko-KR" sz="1200" b="1" dirty="0">
              <a:latin typeface="+mn-ea"/>
              <a:ea typeface="+mn-ea"/>
            </a:endParaRPr>
          </a:p>
          <a:p>
            <a:pPr>
              <a:lnSpc>
                <a:spcPts val="1700"/>
              </a:lnSpc>
            </a:pPr>
            <a:r>
              <a:rPr lang="en-US" altLang="ko-KR" sz="1200" b="1" dirty="0">
                <a:latin typeface="+mn-ea"/>
                <a:ea typeface="+mn-ea"/>
              </a:rPr>
              <a:t>=&gt; Mapper</a:t>
            </a:r>
          </a:p>
          <a:p>
            <a:pPr>
              <a:lnSpc>
                <a:spcPts val="1700"/>
              </a:lnSpc>
            </a:pPr>
            <a:r>
              <a:rPr lang="en-US" altLang="ko-KR" sz="1200" b="1" dirty="0">
                <a:latin typeface="+mn-ea"/>
                <a:ea typeface="+mn-ea"/>
              </a:rPr>
              <a:t>   -&gt; Oracle</a:t>
            </a:r>
            <a:r>
              <a:rPr lang="ko-KR" altLang="en-US" sz="1200" b="1" dirty="0">
                <a:latin typeface="+mn-ea"/>
                <a:ea typeface="+mn-ea"/>
              </a:rPr>
              <a:t>의 </a:t>
            </a:r>
            <a:r>
              <a:rPr lang="en-US" altLang="ko-KR" sz="1200" b="1" dirty="0" err="1">
                <a:latin typeface="+mn-ea"/>
                <a:ea typeface="+mn-ea"/>
              </a:rPr>
              <a:t>Multi_Insert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구문 </a:t>
            </a:r>
            <a:r>
              <a:rPr lang="en-US" altLang="ko-KR" sz="1200" b="1" dirty="0">
                <a:latin typeface="+mn-ea"/>
                <a:ea typeface="+mn-ea"/>
              </a:rPr>
              <a:t>: INSERT ALL </a:t>
            </a:r>
          </a:p>
          <a:p>
            <a:pPr>
              <a:lnSpc>
                <a:spcPts val="1700"/>
              </a:lnSpc>
            </a:pPr>
            <a:r>
              <a:rPr lang="en-US" altLang="ko-KR" sz="1200" b="1" dirty="0">
                <a:latin typeface="+mn-ea"/>
                <a:ea typeface="+mn-ea"/>
              </a:rPr>
              <a:t>  </a:t>
            </a:r>
          </a:p>
          <a:p>
            <a:pPr>
              <a:lnSpc>
                <a:spcPts val="1700"/>
              </a:lnSpc>
            </a:pPr>
            <a:r>
              <a:rPr lang="en-US" altLang="ko-KR" sz="1200" b="1" dirty="0">
                <a:latin typeface="+mn-ea"/>
                <a:ea typeface="+mn-ea"/>
              </a:rPr>
              <a:t>&lt;insert id="</a:t>
            </a:r>
            <a:r>
              <a:rPr lang="en-US" altLang="ko-KR" sz="1200" b="1" dirty="0" err="1">
                <a:latin typeface="+mn-ea"/>
                <a:ea typeface="+mn-ea"/>
              </a:rPr>
              <a:t>insCompareResult</a:t>
            </a:r>
            <a:r>
              <a:rPr lang="en-US" altLang="ko-KR" sz="1200" b="1" dirty="0">
                <a:latin typeface="+mn-ea"/>
                <a:ea typeface="+mn-ea"/>
              </a:rPr>
              <a:t>" </a:t>
            </a:r>
            <a:r>
              <a:rPr lang="en-US" altLang="ko-KR" sz="1200" b="1" dirty="0" err="1">
                <a:latin typeface="+mn-ea"/>
                <a:ea typeface="+mn-ea"/>
              </a:rPr>
              <a:t>parameterType</a:t>
            </a:r>
            <a:r>
              <a:rPr lang="en-US" altLang="ko-KR" sz="1200" b="1" dirty="0">
                <a:latin typeface="+mn-ea"/>
                <a:ea typeface="+mn-ea"/>
              </a:rPr>
              <a:t>="</a:t>
            </a:r>
            <a:r>
              <a:rPr lang="en-US" altLang="ko-KR" sz="1200" b="1" dirty="0" err="1">
                <a:latin typeface="+mn-ea"/>
                <a:ea typeface="+mn-ea"/>
              </a:rPr>
              <a:t>java.util.List</a:t>
            </a:r>
            <a:r>
              <a:rPr lang="en-US" altLang="ko-KR" sz="1200" b="1" dirty="0">
                <a:latin typeface="+mn-ea"/>
                <a:ea typeface="+mn-ea"/>
              </a:rPr>
              <a:t>" &gt;</a:t>
            </a:r>
          </a:p>
          <a:p>
            <a:pPr>
              <a:lnSpc>
                <a:spcPts val="1700"/>
              </a:lnSpc>
            </a:pPr>
            <a:r>
              <a:rPr lang="en-US" altLang="ko-KR" sz="1200" b="1" dirty="0">
                <a:latin typeface="+mn-ea"/>
                <a:ea typeface="+mn-ea"/>
              </a:rPr>
              <a:t>    &lt;</a:t>
            </a:r>
            <a:r>
              <a:rPr lang="en-US" altLang="ko-KR" sz="1200" b="1" dirty="0" err="1">
                <a:latin typeface="+mn-ea"/>
                <a:ea typeface="+mn-ea"/>
              </a:rPr>
              <a:t>foreach</a:t>
            </a:r>
            <a:r>
              <a:rPr lang="en-US" altLang="ko-KR" sz="1200" b="1" dirty="0">
                <a:latin typeface="+mn-ea"/>
                <a:ea typeface="+mn-ea"/>
              </a:rPr>
              <a:t> collection="list" item="item" open="INSERT ALL" close="SELECT * FROM SYS.DUAL“ separator=" "&gt;</a:t>
            </a:r>
          </a:p>
          <a:p>
            <a:pPr>
              <a:lnSpc>
                <a:spcPts val="1700"/>
              </a:lnSpc>
            </a:pPr>
            <a:r>
              <a:rPr lang="en-US" altLang="ko-KR" sz="1200" b="1" dirty="0">
                <a:latin typeface="+mn-ea"/>
                <a:ea typeface="+mn-ea"/>
              </a:rPr>
              <a:t>                  INTO KTF_COMPARE_RESULT ( IDX, TIMESTAMP_ACCIDENT, VIN, DATA_GB )</a:t>
            </a:r>
          </a:p>
          <a:p>
            <a:pPr>
              <a:lnSpc>
                <a:spcPts val="1700"/>
              </a:lnSpc>
            </a:pPr>
            <a:r>
              <a:rPr lang="en-US" altLang="ko-KR" sz="1200" b="1" dirty="0">
                <a:latin typeface="+mn-ea"/>
                <a:ea typeface="+mn-ea"/>
              </a:rPr>
              <a:t>                  VALUES ( #{</a:t>
            </a:r>
            <a:r>
              <a:rPr lang="en-US" altLang="ko-KR" sz="1200" b="1" dirty="0" err="1">
                <a:latin typeface="+mn-ea"/>
                <a:ea typeface="+mn-ea"/>
              </a:rPr>
              <a:t>item.idx</a:t>
            </a:r>
            <a:r>
              <a:rPr lang="en-US" altLang="ko-KR" sz="1200" b="1" dirty="0">
                <a:latin typeface="+mn-ea"/>
                <a:ea typeface="+mn-ea"/>
              </a:rPr>
              <a:t>}, #{</a:t>
            </a:r>
            <a:r>
              <a:rPr lang="en-US" altLang="ko-KR" sz="1200" b="1" dirty="0" err="1">
                <a:latin typeface="+mn-ea"/>
                <a:ea typeface="+mn-ea"/>
              </a:rPr>
              <a:t>item.timestampAccident</a:t>
            </a:r>
            <a:r>
              <a:rPr lang="en-US" altLang="ko-KR" sz="1200" b="1" dirty="0">
                <a:latin typeface="+mn-ea"/>
                <a:ea typeface="+mn-ea"/>
              </a:rPr>
              <a:t>}, #{</a:t>
            </a:r>
            <a:r>
              <a:rPr lang="en-US" altLang="ko-KR" sz="1200" b="1" dirty="0" err="1">
                <a:latin typeface="+mn-ea"/>
                <a:ea typeface="+mn-ea"/>
              </a:rPr>
              <a:t>item.vin</a:t>
            </a:r>
            <a:r>
              <a:rPr lang="en-US" altLang="ko-KR" sz="1200" b="1" dirty="0">
                <a:latin typeface="+mn-ea"/>
                <a:ea typeface="+mn-ea"/>
              </a:rPr>
              <a:t>}, #{</a:t>
            </a:r>
            <a:r>
              <a:rPr lang="en-US" altLang="ko-KR" sz="1200" b="1" dirty="0" err="1">
                <a:latin typeface="+mn-ea"/>
                <a:ea typeface="+mn-ea"/>
              </a:rPr>
              <a:t>item.dataGb</a:t>
            </a:r>
            <a:r>
              <a:rPr lang="en-US" altLang="ko-KR" sz="1200" b="1" dirty="0">
                <a:latin typeface="+mn-ea"/>
                <a:ea typeface="+mn-ea"/>
              </a:rPr>
              <a:t>} )</a:t>
            </a:r>
          </a:p>
          <a:p>
            <a:pPr>
              <a:lnSpc>
                <a:spcPts val="1700"/>
              </a:lnSpc>
            </a:pPr>
            <a:r>
              <a:rPr lang="en-US" altLang="ko-KR" sz="1200" b="1" dirty="0">
                <a:latin typeface="+mn-ea"/>
                <a:ea typeface="+mn-ea"/>
              </a:rPr>
              <a:t>    &lt;/</a:t>
            </a:r>
            <a:r>
              <a:rPr lang="en-US" altLang="ko-KR" sz="1200" b="1" dirty="0" err="1">
                <a:latin typeface="+mn-ea"/>
                <a:ea typeface="+mn-ea"/>
              </a:rPr>
              <a:t>foreach</a:t>
            </a:r>
            <a:r>
              <a:rPr lang="en-US" altLang="ko-KR" sz="1200" b="1" dirty="0">
                <a:latin typeface="+mn-ea"/>
                <a:ea typeface="+mn-ea"/>
              </a:rPr>
              <a:t>&gt;</a:t>
            </a:r>
          </a:p>
          <a:p>
            <a:pPr>
              <a:lnSpc>
                <a:spcPts val="1700"/>
              </a:lnSpc>
            </a:pPr>
            <a:r>
              <a:rPr lang="en-US" altLang="ko-KR" sz="1200" b="1" dirty="0">
                <a:latin typeface="+mn-ea"/>
                <a:ea typeface="+mn-ea"/>
              </a:rPr>
              <a:t>&lt;/insert&gt;</a:t>
            </a:r>
          </a:p>
          <a:p>
            <a:pPr>
              <a:lnSpc>
                <a:spcPts val="1700"/>
              </a:lnSpc>
            </a:pPr>
            <a:endParaRPr lang="en-US" altLang="ko-KR" sz="1200" b="1" dirty="0">
              <a:latin typeface="+mn-ea"/>
              <a:ea typeface="+mn-ea"/>
            </a:endParaRPr>
          </a:p>
          <a:p>
            <a:pPr>
              <a:lnSpc>
                <a:spcPts val="1700"/>
              </a:lnSpc>
            </a:pPr>
            <a:r>
              <a:rPr lang="en-US" altLang="ko-KR" sz="1200" b="1" dirty="0">
                <a:latin typeface="+mn-ea"/>
                <a:ea typeface="+mn-ea"/>
              </a:rPr>
              <a:t>   </a:t>
            </a:r>
            <a:r>
              <a:rPr lang="en-US" altLang="ko-KR" sz="1200" b="1" dirty="0">
                <a:solidFill>
                  <a:srgbClr val="663300"/>
                </a:solidFill>
                <a:latin typeface="+mn-ea"/>
                <a:ea typeface="+mn-ea"/>
              </a:rPr>
              <a:t>-&gt; Mapper </a:t>
            </a:r>
            <a:r>
              <a:rPr lang="ko-KR" altLang="en-US" sz="1200" b="1" dirty="0">
                <a:solidFill>
                  <a:srgbClr val="663300"/>
                </a:solidFill>
                <a:latin typeface="+mn-ea"/>
                <a:ea typeface="+mn-ea"/>
              </a:rPr>
              <a:t>실행결과</a:t>
            </a:r>
            <a:endParaRPr lang="en-US" altLang="ko-KR" sz="1200" b="1" dirty="0">
              <a:solidFill>
                <a:srgbClr val="663300"/>
              </a:solidFill>
              <a:latin typeface="+mn-ea"/>
              <a:ea typeface="+mn-ea"/>
            </a:endParaRPr>
          </a:p>
          <a:p>
            <a:pPr>
              <a:lnSpc>
                <a:spcPts val="1700"/>
              </a:lnSpc>
            </a:pPr>
            <a:r>
              <a:rPr lang="en-US" altLang="ko-KR" sz="1200" b="1" dirty="0">
                <a:solidFill>
                  <a:srgbClr val="663300"/>
                </a:solidFill>
                <a:latin typeface="+mn-ea"/>
                <a:ea typeface="+mn-ea"/>
              </a:rPr>
              <a:t> </a:t>
            </a:r>
            <a:r>
              <a:rPr lang="en-US" altLang="ko-KR" sz="1100" b="1" dirty="0">
                <a:solidFill>
                  <a:srgbClr val="663300"/>
                </a:solidFill>
                <a:latin typeface="+mn-ea"/>
                <a:ea typeface="+mn-ea"/>
              </a:rPr>
              <a:t>INSERT ALL</a:t>
            </a:r>
          </a:p>
          <a:p>
            <a:pPr>
              <a:lnSpc>
                <a:spcPts val="1700"/>
              </a:lnSpc>
            </a:pPr>
            <a:r>
              <a:rPr lang="en-US" altLang="ko-KR" sz="1100" dirty="0">
                <a:solidFill>
                  <a:srgbClr val="663300"/>
                </a:solidFill>
                <a:latin typeface="+mn-ea"/>
                <a:ea typeface="+mn-ea"/>
              </a:rPr>
              <a:t>    </a:t>
            </a:r>
            <a:r>
              <a:rPr lang="en-US" altLang="ko-KR" sz="1100" b="1" dirty="0">
                <a:solidFill>
                  <a:srgbClr val="663300"/>
                </a:solidFill>
                <a:latin typeface="+mn-ea"/>
                <a:ea typeface="+mn-ea"/>
              </a:rPr>
              <a:t>INTO</a:t>
            </a:r>
            <a:r>
              <a:rPr lang="en-US" altLang="ko-KR" sz="1100" dirty="0">
                <a:solidFill>
                  <a:srgbClr val="663300"/>
                </a:solidFill>
                <a:latin typeface="+mn-ea"/>
                <a:ea typeface="+mn-ea"/>
              </a:rPr>
              <a:t> KTF_COMPARE_RESULT (IDX, TIMESTAMP_ACCIDENT, VIN , DATA_GB) </a:t>
            </a:r>
          </a:p>
          <a:p>
            <a:pPr>
              <a:lnSpc>
                <a:spcPts val="1700"/>
              </a:lnSpc>
            </a:pPr>
            <a:r>
              <a:rPr lang="en-US" altLang="ko-KR" sz="1100" dirty="0">
                <a:solidFill>
                  <a:srgbClr val="663300"/>
                </a:solidFill>
                <a:latin typeface="+mn-ea"/>
                <a:ea typeface="+mn-ea"/>
              </a:rPr>
              <a:t>	VALUES ('1', '1565052057', 'VINVINVIN1', '1' ) </a:t>
            </a:r>
          </a:p>
          <a:p>
            <a:pPr>
              <a:lnSpc>
                <a:spcPts val="1700"/>
              </a:lnSpc>
            </a:pPr>
            <a:r>
              <a:rPr lang="en-US" altLang="ko-KR" sz="1100" dirty="0">
                <a:solidFill>
                  <a:srgbClr val="663300"/>
                </a:solidFill>
                <a:latin typeface="+mn-ea"/>
                <a:ea typeface="+mn-ea"/>
              </a:rPr>
              <a:t>    </a:t>
            </a:r>
            <a:r>
              <a:rPr lang="en-US" altLang="ko-KR" sz="1100" b="1" dirty="0">
                <a:solidFill>
                  <a:srgbClr val="663300"/>
                </a:solidFill>
                <a:latin typeface="+mn-ea"/>
                <a:ea typeface="+mn-ea"/>
              </a:rPr>
              <a:t>INTO</a:t>
            </a:r>
            <a:r>
              <a:rPr lang="en-US" altLang="ko-KR" sz="1100" dirty="0">
                <a:solidFill>
                  <a:srgbClr val="663300"/>
                </a:solidFill>
                <a:latin typeface="+mn-ea"/>
                <a:ea typeface="+mn-ea"/>
              </a:rPr>
              <a:t> KTF_COMPARE_RESULT </a:t>
            </a:r>
            <a:r>
              <a:rPr lang="en-US" altLang="ko-KR" sz="1100" dirty="0">
                <a:solidFill>
                  <a:srgbClr val="663300"/>
                </a:solidFill>
                <a:latin typeface="+mn-ea"/>
              </a:rPr>
              <a:t>(IDX, TIMESTAMP_ACCIDENT, VIN , DATA_GB) </a:t>
            </a:r>
          </a:p>
          <a:p>
            <a:pPr>
              <a:lnSpc>
                <a:spcPts val="1700"/>
              </a:lnSpc>
            </a:pPr>
            <a:r>
              <a:rPr lang="en-US" altLang="ko-KR" sz="1100" dirty="0">
                <a:solidFill>
                  <a:srgbClr val="663300"/>
                </a:solidFill>
                <a:latin typeface="+mn-ea"/>
                <a:ea typeface="+mn-ea"/>
              </a:rPr>
              <a:t>	VALUES ('2', '1565052058' , 'VINVINVIN2', '2' )</a:t>
            </a:r>
          </a:p>
          <a:p>
            <a:pPr>
              <a:lnSpc>
                <a:spcPts val="1700"/>
              </a:lnSpc>
            </a:pPr>
            <a:r>
              <a:rPr lang="en-US" altLang="ko-KR" sz="1100" dirty="0">
                <a:solidFill>
                  <a:srgbClr val="663300"/>
                </a:solidFill>
                <a:latin typeface="+mn-ea"/>
                <a:ea typeface="+mn-ea"/>
              </a:rPr>
              <a:t> </a:t>
            </a:r>
            <a:r>
              <a:rPr lang="en-US" altLang="ko-KR" sz="1100" b="1" dirty="0">
                <a:solidFill>
                  <a:srgbClr val="663300"/>
                </a:solidFill>
                <a:latin typeface="+mn-ea"/>
                <a:ea typeface="+mn-ea"/>
              </a:rPr>
              <a:t>SELECT * FROM SYS.DUAL</a:t>
            </a:r>
            <a:endParaRPr lang="ko-KR" altLang="en-US" sz="1100" b="1" dirty="0">
              <a:solidFill>
                <a:srgbClr val="6633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15798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직사각형 3"/>
          <p:cNvSpPr>
            <a:spLocks noChangeArrowheads="1"/>
          </p:cNvSpPr>
          <p:nvPr/>
        </p:nvSpPr>
        <p:spPr bwMode="auto">
          <a:xfrm>
            <a:off x="97565" y="116632"/>
            <a:ext cx="8938931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ko-KR" sz="1400" b="1" dirty="0">
                <a:latin typeface="+mn-ea"/>
                <a:ea typeface="+mn-ea"/>
              </a:rPr>
              <a:t>*** [</a:t>
            </a:r>
            <a:r>
              <a:rPr lang="en-US" altLang="ko-KR" sz="1400" b="1" dirty="0" err="1">
                <a:latin typeface="+mn-ea"/>
                <a:ea typeface="+mn-ea"/>
              </a:rPr>
              <a:t>Mybatis</a:t>
            </a:r>
            <a:r>
              <a:rPr lang="en-US" altLang="ko-KR" sz="1400" b="1" dirty="0">
                <a:latin typeface="+mn-ea"/>
                <a:ea typeface="+mn-ea"/>
              </a:rPr>
              <a:t>] List </a:t>
            </a:r>
            <a:r>
              <a:rPr lang="ko-KR" altLang="en-US" sz="1400" b="1" dirty="0" err="1">
                <a:latin typeface="+mn-ea"/>
                <a:ea typeface="+mn-ea"/>
              </a:rPr>
              <a:t>파라메터</a:t>
            </a:r>
            <a:r>
              <a:rPr lang="ko-KR" altLang="en-US" sz="1400" b="1" dirty="0">
                <a:latin typeface="+mn-ea"/>
                <a:ea typeface="+mn-ea"/>
              </a:rPr>
              <a:t> </a:t>
            </a:r>
            <a:r>
              <a:rPr lang="en-US" altLang="ko-KR" sz="1400" b="1" dirty="0" err="1">
                <a:latin typeface="+mn-ea"/>
                <a:ea typeface="+mn-ea"/>
              </a:rPr>
              <a:t>foreach</a:t>
            </a:r>
            <a:r>
              <a:rPr lang="en-US" altLang="ko-KR" sz="1400" b="1" dirty="0">
                <a:latin typeface="+mn-ea"/>
                <a:ea typeface="+mn-ea"/>
              </a:rPr>
              <a:t> </a:t>
            </a:r>
            <a:r>
              <a:rPr lang="ko-KR" altLang="en-US" sz="1400" b="1" dirty="0">
                <a:latin typeface="+mn-ea"/>
                <a:ea typeface="+mn-ea"/>
              </a:rPr>
              <a:t>사용 </a:t>
            </a:r>
            <a:r>
              <a:rPr lang="en-US" altLang="ko-KR" sz="1600" b="1" dirty="0">
                <a:solidFill>
                  <a:srgbClr val="C00000"/>
                </a:solidFill>
                <a:latin typeface="+mn-ea"/>
                <a:ea typeface="+mn-ea"/>
              </a:rPr>
              <a:t>DELETE</a:t>
            </a:r>
            <a:r>
              <a:rPr lang="en-US" altLang="ko-KR" sz="1400" b="1" dirty="0">
                <a:latin typeface="+mn-ea"/>
                <a:ea typeface="+mn-ea"/>
              </a:rPr>
              <a:t> </a:t>
            </a:r>
            <a:br>
              <a:rPr lang="en-US" altLang="ko-KR" sz="1400" b="1" dirty="0">
                <a:latin typeface="+mn-ea"/>
                <a:ea typeface="+mn-ea"/>
              </a:rPr>
            </a:br>
            <a:r>
              <a:rPr lang="en-US" altLang="ko-KR" sz="1200" b="1" dirty="0">
                <a:latin typeface="+mn-ea"/>
                <a:ea typeface="+mn-ea"/>
              </a:rPr>
              <a:t>=&gt; </a:t>
            </a:r>
            <a:r>
              <a:rPr lang="en-US" altLang="ko-KR" sz="1200" b="1" dirty="0">
                <a:latin typeface="+mn-ea"/>
                <a:ea typeface="+mn-ea"/>
                <a:hlinkClick r:id="rId2"/>
              </a:rPr>
              <a:t>https://haenny.tistory.com/21</a:t>
            </a:r>
            <a:endParaRPr lang="en-US" altLang="ko-KR" sz="1200" b="1" dirty="0">
              <a:latin typeface="+mn-ea"/>
              <a:ea typeface="+mn-ea"/>
            </a:endParaRPr>
          </a:p>
          <a:p>
            <a:pPr>
              <a:lnSpc>
                <a:spcPts val="1500"/>
              </a:lnSpc>
            </a:pPr>
            <a:endParaRPr lang="en-US" altLang="ko-KR" sz="1200" b="1" dirty="0">
              <a:latin typeface="+mn-ea"/>
              <a:ea typeface="+mn-ea"/>
            </a:endParaRPr>
          </a:p>
          <a:p>
            <a:pPr>
              <a:lnSpc>
                <a:spcPts val="1500"/>
              </a:lnSpc>
            </a:pPr>
            <a:r>
              <a:rPr lang="en-US" altLang="ko-KR" sz="1200" b="1" dirty="0">
                <a:latin typeface="+mn-ea"/>
                <a:ea typeface="+mn-ea"/>
              </a:rPr>
              <a:t>=&gt; Mapper</a:t>
            </a:r>
          </a:p>
          <a:p>
            <a:pPr>
              <a:lnSpc>
                <a:spcPts val="1500"/>
              </a:lnSpc>
            </a:pPr>
            <a:r>
              <a:rPr lang="en-US" altLang="ko-KR" sz="1200" b="1" dirty="0">
                <a:latin typeface="+mn-ea"/>
                <a:ea typeface="+mn-ea"/>
              </a:rPr>
              <a:t>&lt;delete id="</a:t>
            </a:r>
            <a:r>
              <a:rPr lang="en-US" altLang="ko-KR" sz="1200" b="1" dirty="0" err="1">
                <a:latin typeface="+mn-ea"/>
                <a:ea typeface="+mn-ea"/>
              </a:rPr>
              <a:t>delCompareResult</a:t>
            </a:r>
            <a:r>
              <a:rPr lang="en-US" altLang="ko-KR" sz="1200" b="1" dirty="0">
                <a:latin typeface="+mn-ea"/>
                <a:ea typeface="+mn-ea"/>
              </a:rPr>
              <a:t>" </a:t>
            </a:r>
            <a:r>
              <a:rPr lang="en-US" altLang="ko-KR" sz="1200" b="1" dirty="0" err="1">
                <a:latin typeface="+mn-ea"/>
                <a:ea typeface="+mn-ea"/>
              </a:rPr>
              <a:t>parameterType</a:t>
            </a:r>
            <a:r>
              <a:rPr lang="en-US" altLang="ko-KR" sz="1200" b="1" dirty="0">
                <a:latin typeface="+mn-ea"/>
                <a:ea typeface="+mn-ea"/>
              </a:rPr>
              <a:t>="</a:t>
            </a:r>
            <a:r>
              <a:rPr lang="en-US" altLang="ko-KR" sz="1200" b="1" dirty="0" err="1">
                <a:latin typeface="+mn-ea"/>
                <a:ea typeface="+mn-ea"/>
              </a:rPr>
              <a:t>java.util.List</a:t>
            </a:r>
            <a:r>
              <a:rPr lang="en-US" altLang="ko-KR" sz="1200" b="1" dirty="0">
                <a:latin typeface="+mn-ea"/>
                <a:ea typeface="+mn-ea"/>
              </a:rPr>
              <a:t>"&gt;</a:t>
            </a:r>
          </a:p>
          <a:p>
            <a:pPr>
              <a:lnSpc>
                <a:spcPts val="1500"/>
              </a:lnSpc>
            </a:pPr>
            <a:r>
              <a:rPr lang="en-US" altLang="ko-KR" sz="1200" b="1" dirty="0">
                <a:latin typeface="+mn-ea"/>
                <a:ea typeface="+mn-ea"/>
              </a:rPr>
              <a:t>    DELETE FROM KTF_COMPARE_RESULT</a:t>
            </a:r>
          </a:p>
          <a:p>
            <a:pPr>
              <a:lnSpc>
                <a:spcPts val="1500"/>
              </a:lnSpc>
            </a:pPr>
            <a:r>
              <a:rPr lang="en-US" altLang="ko-KR" sz="1200" b="1" dirty="0">
                <a:latin typeface="+mn-ea"/>
                <a:ea typeface="+mn-ea"/>
              </a:rPr>
              <a:t>    &lt;where&gt;</a:t>
            </a:r>
          </a:p>
          <a:p>
            <a:pPr>
              <a:lnSpc>
                <a:spcPts val="1500"/>
              </a:lnSpc>
            </a:pPr>
            <a:r>
              <a:rPr lang="en-US" altLang="ko-KR" sz="1200" b="1" dirty="0">
                <a:latin typeface="+mn-ea"/>
                <a:ea typeface="+mn-ea"/>
              </a:rPr>
              <a:t>    &lt;</a:t>
            </a:r>
            <a:r>
              <a:rPr lang="en-US" altLang="ko-KR" sz="1200" b="1" dirty="0" err="1">
                <a:latin typeface="+mn-ea"/>
                <a:ea typeface="+mn-ea"/>
              </a:rPr>
              <a:t>foreach</a:t>
            </a:r>
            <a:r>
              <a:rPr lang="en-US" altLang="ko-KR" sz="1200" b="1" dirty="0">
                <a:latin typeface="+mn-ea"/>
                <a:ea typeface="+mn-ea"/>
              </a:rPr>
              <a:t> collection="list" item="item" open="" close="" separator="OR"&gt;</a:t>
            </a:r>
          </a:p>
          <a:p>
            <a:pPr>
              <a:lnSpc>
                <a:spcPts val="1500"/>
              </a:lnSpc>
            </a:pPr>
            <a:r>
              <a:rPr lang="en-US" altLang="ko-KR" sz="1200" b="1" dirty="0">
                <a:latin typeface="+mn-ea"/>
                <a:ea typeface="+mn-ea"/>
              </a:rPr>
              <a:t>        (IDX = #{</a:t>
            </a:r>
            <a:r>
              <a:rPr lang="en-US" altLang="ko-KR" sz="1200" b="1" dirty="0" err="1">
                <a:latin typeface="+mn-ea"/>
                <a:ea typeface="+mn-ea"/>
              </a:rPr>
              <a:t>item.idx</a:t>
            </a:r>
            <a:r>
              <a:rPr lang="en-US" altLang="ko-KR" sz="1200" b="1" dirty="0">
                <a:latin typeface="+mn-ea"/>
                <a:ea typeface="+mn-ea"/>
              </a:rPr>
              <a:t>} AND VIN = #{</a:t>
            </a:r>
            <a:r>
              <a:rPr lang="en-US" altLang="ko-KR" sz="1200" b="1" dirty="0" err="1">
                <a:latin typeface="+mn-ea"/>
                <a:ea typeface="+mn-ea"/>
              </a:rPr>
              <a:t>item.vin</a:t>
            </a:r>
            <a:r>
              <a:rPr lang="en-US" altLang="ko-KR" sz="1200" b="1" dirty="0">
                <a:latin typeface="+mn-ea"/>
                <a:ea typeface="+mn-ea"/>
              </a:rPr>
              <a:t>})</a:t>
            </a:r>
          </a:p>
          <a:p>
            <a:pPr>
              <a:lnSpc>
                <a:spcPts val="1500"/>
              </a:lnSpc>
            </a:pPr>
            <a:r>
              <a:rPr lang="en-US" altLang="ko-KR" sz="1200" b="1" dirty="0">
                <a:latin typeface="+mn-ea"/>
                <a:ea typeface="+mn-ea"/>
              </a:rPr>
              <a:t>    &lt;/</a:t>
            </a:r>
            <a:r>
              <a:rPr lang="en-US" altLang="ko-KR" sz="1200" b="1" dirty="0" err="1">
                <a:latin typeface="+mn-ea"/>
                <a:ea typeface="+mn-ea"/>
              </a:rPr>
              <a:t>foreach</a:t>
            </a:r>
            <a:r>
              <a:rPr lang="en-US" altLang="ko-KR" sz="1200" b="1" dirty="0">
                <a:latin typeface="+mn-ea"/>
                <a:ea typeface="+mn-ea"/>
              </a:rPr>
              <a:t>&gt;</a:t>
            </a:r>
          </a:p>
          <a:p>
            <a:pPr>
              <a:lnSpc>
                <a:spcPts val="1500"/>
              </a:lnSpc>
            </a:pPr>
            <a:r>
              <a:rPr lang="en-US" altLang="ko-KR" sz="1200" b="1" dirty="0">
                <a:latin typeface="+mn-ea"/>
                <a:ea typeface="+mn-ea"/>
              </a:rPr>
              <a:t>    &lt;/where&gt;</a:t>
            </a:r>
          </a:p>
          <a:p>
            <a:pPr>
              <a:lnSpc>
                <a:spcPts val="1500"/>
              </a:lnSpc>
            </a:pPr>
            <a:r>
              <a:rPr lang="en-US" altLang="ko-KR" sz="1200" b="1" dirty="0">
                <a:latin typeface="+mn-ea"/>
                <a:ea typeface="+mn-ea"/>
              </a:rPr>
              <a:t>&lt;/delete&gt;</a:t>
            </a:r>
            <a:br>
              <a:rPr lang="en-US" altLang="ko-KR" sz="1200" b="1" dirty="0">
                <a:latin typeface="+mn-ea"/>
                <a:ea typeface="+mn-ea"/>
              </a:rPr>
            </a:br>
            <a:endParaRPr lang="en-US" altLang="ko-KR" sz="1200" b="1" dirty="0">
              <a:latin typeface="+mn-ea"/>
              <a:ea typeface="+mn-ea"/>
            </a:endParaRPr>
          </a:p>
          <a:p>
            <a:pPr>
              <a:lnSpc>
                <a:spcPts val="1500"/>
              </a:lnSpc>
            </a:pPr>
            <a:r>
              <a:rPr lang="en-US" altLang="ko-KR" sz="1200" b="1" dirty="0">
                <a:latin typeface="+mn-ea"/>
                <a:ea typeface="+mn-ea"/>
              </a:rPr>
              <a:t>   </a:t>
            </a:r>
            <a:r>
              <a:rPr lang="en-US" altLang="ko-KR" sz="1200" b="1" dirty="0">
                <a:solidFill>
                  <a:srgbClr val="663300"/>
                </a:solidFill>
                <a:latin typeface="+mn-ea"/>
                <a:ea typeface="+mn-ea"/>
              </a:rPr>
              <a:t>-&gt; Mapper </a:t>
            </a:r>
            <a:r>
              <a:rPr lang="ko-KR" altLang="en-US" sz="1200" b="1" dirty="0">
                <a:solidFill>
                  <a:srgbClr val="663300"/>
                </a:solidFill>
                <a:latin typeface="+mn-ea"/>
                <a:ea typeface="+mn-ea"/>
              </a:rPr>
              <a:t>실행결과</a:t>
            </a:r>
            <a:endParaRPr lang="en-US" altLang="ko-KR" sz="1200" b="1" dirty="0">
              <a:solidFill>
                <a:srgbClr val="663300"/>
              </a:solidFill>
              <a:latin typeface="+mn-ea"/>
              <a:ea typeface="+mn-ea"/>
            </a:endParaRPr>
          </a:p>
          <a:p>
            <a:pPr>
              <a:lnSpc>
                <a:spcPts val="1500"/>
              </a:lnSpc>
            </a:pPr>
            <a:r>
              <a:rPr lang="en-US" altLang="ko-KR" sz="1200" b="1" dirty="0">
                <a:solidFill>
                  <a:srgbClr val="663300"/>
                </a:solidFill>
                <a:latin typeface="+mn-ea"/>
                <a:ea typeface="+mn-ea"/>
              </a:rPr>
              <a:t> </a:t>
            </a:r>
            <a:r>
              <a:rPr lang="en-US" altLang="ko-KR" sz="1100" b="1" dirty="0">
                <a:solidFill>
                  <a:srgbClr val="663300"/>
                </a:solidFill>
                <a:latin typeface="+mn-ea"/>
                <a:ea typeface="+mn-ea"/>
              </a:rPr>
              <a:t>DELETE FROM KTF_COMPARE_RESULT WHERE </a:t>
            </a:r>
          </a:p>
          <a:p>
            <a:pPr>
              <a:lnSpc>
                <a:spcPts val="1500"/>
              </a:lnSpc>
            </a:pPr>
            <a:r>
              <a:rPr lang="en-US" altLang="ko-KR" sz="1100" b="1" dirty="0">
                <a:solidFill>
                  <a:srgbClr val="663300"/>
                </a:solidFill>
                <a:latin typeface="+mn-ea"/>
                <a:ea typeface="+mn-ea"/>
              </a:rPr>
              <a:t>	(TIMESTAMP_ACCIDENT = '1565059999' AND VIN = 'VINVINVIN1') OR</a:t>
            </a:r>
          </a:p>
          <a:p>
            <a:pPr>
              <a:lnSpc>
                <a:spcPts val="1500"/>
              </a:lnSpc>
            </a:pPr>
            <a:r>
              <a:rPr lang="en-US" altLang="ko-KR" sz="1100" b="1" dirty="0">
                <a:solidFill>
                  <a:srgbClr val="663300"/>
                </a:solidFill>
                <a:latin typeface="+mn-ea"/>
                <a:ea typeface="+mn-ea"/>
              </a:rPr>
              <a:t>                   (TIMESTAMP_ACCIDENT = '1565059999' AND VIN = 'VINVINVIN2')</a:t>
            </a:r>
            <a:br>
              <a:rPr lang="en-US" altLang="ko-KR" sz="1100" b="1" dirty="0">
                <a:solidFill>
                  <a:srgbClr val="663300"/>
                </a:solidFill>
                <a:latin typeface="+mn-ea"/>
                <a:ea typeface="+mn-ea"/>
              </a:rPr>
            </a:br>
            <a:r>
              <a:rPr lang="en-US" altLang="ko-KR" sz="1100" b="1" dirty="0">
                <a:solidFill>
                  <a:srgbClr val="663300"/>
                </a:solidFill>
                <a:latin typeface="+mn-ea"/>
                <a:ea typeface="+mn-ea"/>
              </a:rPr>
              <a:t/>
            </a:r>
            <a:br>
              <a:rPr lang="en-US" altLang="ko-KR" sz="1100" b="1" dirty="0">
                <a:solidFill>
                  <a:srgbClr val="663300"/>
                </a:solidFill>
                <a:latin typeface="+mn-ea"/>
                <a:ea typeface="+mn-ea"/>
              </a:rPr>
            </a:br>
            <a:r>
              <a:rPr lang="en-US" altLang="ko-KR" sz="1100" b="1" dirty="0">
                <a:solidFill>
                  <a:srgbClr val="663300"/>
                </a:solidFill>
                <a:latin typeface="+mn-ea"/>
                <a:ea typeface="+mn-ea"/>
              </a:rPr>
              <a:t>   -&gt; </a:t>
            </a:r>
            <a:r>
              <a:rPr lang="ko-KR" altLang="en-US" sz="1100" b="1" dirty="0">
                <a:solidFill>
                  <a:srgbClr val="663300"/>
                </a:solidFill>
                <a:latin typeface="+mn-ea"/>
                <a:ea typeface="+mn-ea"/>
              </a:rPr>
              <a:t>만약 리스트 내 </a:t>
            </a:r>
            <a:r>
              <a:rPr lang="ko-KR" altLang="en-US" sz="1100" b="1" dirty="0" err="1">
                <a:solidFill>
                  <a:srgbClr val="663300"/>
                </a:solidFill>
                <a:latin typeface="+mn-ea"/>
                <a:ea typeface="+mn-ea"/>
              </a:rPr>
              <a:t>인자값에</a:t>
            </a:r>
            <a:r>
              <a:rPr lang="ko-KR" altLang="en-US" sz="1100" b="1" dirty="0">
                <a:solidFill>
                  <a:srgbClr val="663300"/>
                </a:solidFill>
                <a:latin typeface="+mn-ea"/>
                <a:ea typeface="+mn-ea"/>
              </a:rPr>
              <a:t> 따라 조건을 동적으로 주고 싶다면</a:t>
            </a:r>
            <a:r>
              <a:rPr lang="en-US" altLang="ko-KR" sz="1100" b="1" dirty="0">
                <a:solidFill>
                  <a:srgbClr val="663300"/>
                </a:solidFill>
                <a:latin typeface="+mn-ea"/>
                <a:ea typeface="+mn-ea"/>
              </a:rPr>
              <a:t>, </a:t>
            </a:r>
            <a:r>
              <a:rPr lang="ko-KR" altLang="en-US" sz="1100" b="1" dirty="0">
                <a:solidFill>
                  <a:srgbClr val="663300"/>
                </a:solidFill>
                <a:latin typeface="+mn-ea"/>
                <a:ea typeface="+mn-ea"/>
              </a:rPr>
              <a:t>아래와 같이 </a:t>
            </a:r>
            <a:r>
              <a:rPr lang="en-US" altLang="ko-KR" sz="1100" b="1" dirty="0" err="1">
                <a:solidFill>
                  <a:srgbClr val="663300"/>
                </a:solidFill>
                <a:latin typeface="+mn-ea"/>
                <a:ea typeface="+mn-ea"/>
              </a:rPr>
              <a:t>foreach</a:t>
            </a:r>
            <a:r>
              <a:rPr lang="ko-KR" altLang="en-US" sz="1100" b="1" dirty="0">
                <a:solidFill>
                  <a:srgbClr val="663300"/>
                </a:solidFill>
                <a:latin typeface="+mn-ea"/>
                <a:ea typeface="+mn-ea"/>
              </a:rPr>
              <a:t>문 내에 </a:t>
            </a:r>
            <a:r>
              <a:rPr lang="en-US" altLang="ko-KR" sz="1100" b="1" dirty="0">
                <a:solidFill>
                  <a:srgbClr val="663300"/>
                </a:solidFill>
                <a:latin typeface="+mn-ea"/>
                <a:ea typeface="+mn-ea"/>
              </a:rPr>
              <a:t>if</a:t>
            </a:r>
            <a:r>
              <a:rPr lang="ko-KR" altLang="en-US" sz="1100" b="1" dirty="0">
                <a:solidFill>
                  <a:srgbClr val="663300"/>
                </a:solidFill>
                <a:latin typeface="+mn-ea"/>
                <a:ea typeface="+mn-ea"/>
              </a:rPr>
              <a:t>태그를 활용한다</a:t>
            </a:r>
            <a:r>
              <a:rPr lang="en-US" altLang="ko-KR" sz="1100" b="1" dirty="0">
                <a:solidFill>
                  <a:srgbClr val="663300"/>
                </a:solidFill>
                <a:latin typeface="+mn-ea"/>
                <a:ea typeface="+mn-ea"/>
              </a:rPr>
              <a:t>.</a:t>
            </a:r>
          </a:p>
          <a:p>
            <a:pPr>
              <a:lnSpc>
                <a:spcPts val="1500"/>
              </a:lnSpc>
            </a:pPr>
            <a:r>
              <a:rPr lang="en-US" altLang="ko-KR" sz="1100" b="1" dirty="0">
                <a:solidFill>
                  <a:srgbClr val="663300"/>
                </a:solidFill>
                <a:latin typeface="+mn-ea"/>
                <a:ea typeface="+mn-ea"/>
              </a:rPr>
              <a:t>&lt;delete id="</a:t>
            </a:r>
            <a:r>
              <a:rPr lang="en-US" altLang="ko-KR" sz="1100" b="1" dirty="0" err="1">
                <a:solidFill>
                  <a:srgbClr val="663300"/>
                </a:solidFill>
                <a:latin typeface="+mn-ea"/>
                <a:ea typeface="+mn-ea"/>
              </a:rPr>
              <a:t>delCompareResult</a:t>
            </a:r>
            <a:r>
              <a:rPr lang="en-US" altLang="ko-KR" sz="1100" b="1" dirty="0">
                <a:solidFill>
                  <a:srgbClr val="663300"/>
                </a:solidFill>
                <a:latin typeface="+mn-ea"/>
                <a:ea typeface="+mn-ea"/>
              </a:rPr>
              <a:t>" </a:t>
            </a:r>
            <a:r>
              <a:rPr lang="en-US" altLang="ko-KR" sz="1100" b="1" dirty="0" err="1">
                <a:solidFill>
                  <a:srgbClr val="663300"/>
                </a:solidFill>
                <a:latin typeface="+mn-ea"/>
                <a:ea typeface="+mn-ea"/>
              </a:rPr>
              <a:t>parameterType</a:t>
            </a:r>
            <a:r>
              <a:rPr lang="en-US" altLang="ko-KR" sz="1100" b="1" dirty="0">
                <a:solidFill>
                  <a:srgbClr val="663300"/>
                </a:solidFill>
                <a:latin typeface="+mn-ea"/>
                <a:ea typeface="+mn-ea"/>
              </a:rPr>
              <a:t>="</a:t>
            </a:r>
            <a:r>
              <a:rPr lang="en-US" altLang="ko-KR" sz="1100" b="1" dirty="0" err="1">
                <a:solidFill>
                  <a:srgbClr val="663300"/>
                </a:solidFill>
                <a:latin typeface="+mn-ea"/>
                <a:ea typeface="+mn-ea"/>
              </a:rPr>
              <a:t>java.util.List</a:t>
            </a:r>
            <a:r>
              <a:rPr lang="en-US" altLang="ko-KR" sz="1100" b="1" dirty="0">
                <a:solidFill>
                  <a:srgbClr val="663300"/>
                </a:solidFill>
                <a:latin typeface="+mn-ea"/>
                <a:ea typeface="+mn-ea"/>
              </a:rPr>
              <a:t>"&gt;</a:t>
            </a:r>
          </a:p>
          <a:p>
            <a:pPr>
              <a:lnSpc>
                <a:spcPts val="1500"/>
              </a:lnSpc>
            </a:pPr>
            <a:r>
              <a:rPr lang="en-US" altLang="ko-KR" sz="1100" b="1" dirty="0">
                <a:solidFill>
                  <a:srgbClr val="663300"/>
                </a:solidFill>
                <a:latin typeface="+mn-ea"/>
                <a:ea typeface="+mn-ea"/>
              </a:rPr>
              <a:t>    DELETE FROM KTF_COMPARE_RESULT</a:t>
            </a:r>
          </a:p>
          <a:p>
            <a:pPr>
              <a:lnSpc>
                <a:spcPts val="1500"/>
              </a:lnSpc>
            </a:pPr>
            <a:r>
              <a:rPr lang="en-US" altLang="ko-KR" sz="1100" b="1" dirty="0">
                <a:solidFill>
                  <a:srgbClr val="663300"/>
                </a:solidFill>
                <a:latin typeface="+mn-ea"/>
                <a:ea typeface="+mn-ea"/>
              </a:rPr>
              <a:t>    &lt;where&gt;</a:t>
            </a:r>
          </a:p>
          <a:p>
            <a:pPr>
              <a:lnSpc>
                <a:spcPts val="1500"/>
              </a:lnSpc>
            </a:pPr>
            <a:r>
              <a:rPr lang="en-US" altLang="ko-KR" sz="1100" b="1" dirty="0">
                <a:solidFill>
                  <a:srgbClr val="663300"/>
                </a:solidFill>
                <a:latin typeface="+mn-ea"/>
                <a:ea typeface="+mn-ea"/>
              </a:rPr>
              <a:t>    &lt;</a:t>
            </a:r>
            <a:r>
              <a:rPr lang="en-US" altLang="ko-KR" sz="1100" b="1" dirty="0" err="1">
                <a:solidFill>
                  <a:srgbClr val="663300"/>
                </a:solidFill>
                <a:latin typeface="+mn-ea"/>
                <a:ea typeface="+mn-ea"/>
              </a:rPr>
              <a:t>foreach</a:t>
            </a:r>
            <a:r>
              <a:rPr lang="en-US" altLang="ko-KR" sz="1100" b="1" dirty="0">
                <a:solidFill>
                  <a:srgbClr val="663300"/>
                </a:solidFill>
                <a:latin typeface="+mn-ea"/>
                <a:ea typeface="+mn-ea"/>
              </a:rPr>
              <a:t> collection="list" item="item" open="" close="" separator="OR"&gt;</a:t>
            </a:r>
          </a:p>
          <a:p>
            <a:pPr>
              <a:lnSpc>
                <a:spcPts val="1500"/>
              </a:lnSpc>
            </a:pPr>
            <a:r>
              <a:rPr lang="en-US" altLang="ko-KR" sz="1100" b="1" dirty="0">
                <a:solidFill>
                  <a:srgbClr val="663300"/>
                </a:solidFill>
                <a:latin typeface="+mn-ea"/>
                <a:ea typeface="+mn-ea"/>
              </a:rPr>
              <a:t>       </a:t>
            </a:r>
            <a:r>
              <a:rPr lang="en-US" altLang="ko-KR" sz="1100" b="1" dirty="0">
                <a:solidFill>
                  <a:srgbClr val="C00000"/>
                </a:solidFill>
                <a:latin typeface="+mn-ea"/>
                <a:ea typeface="+mn-ea"/>
              </a:rPr>
              <a:t>&lt;if test='</a:t>
            </a:r>
            <a:r>
              <a:rPr lang="en-US" altLang="ko-KR" sz="1100" b="1" dirty="0" err="1">
                <a:solidFill>
                  <a:srgbClr val="C00000"/>
                </a:solidFill>
                <a:latin typeface="+mn-ea"/>
                <a:ea typeface="+mn-ea"/>
              </a:rPr>
              <a:t>item.dataGb</a:t>
            </a:r>
            <a:r>
              <a:rPr lang="en-US" altLang="ko-KR" sz="1100" b="1" dirty="0">
                <a:solidFill>
                  <a:srgbClr val="C00000"/>
                </a:solidFill>
                <a:latin typeface="+mn-ea"/>
                <a:ea typeface="+mn-ea"/>
              </a:rPr>
              <a:t>==null or "".equals(</a:t>
            </a:r>
            <a:r>
              <a:rPr lang="en-US" altLang="ko-KR" sz="1100" b="1" dirty="0" err="1">
                <a:solidFill>
                  <a:srgbClr val="C00000"/>
                </a:solidFill>
                <a:latin typeface="+mn-ea"/>
                <a:ea typeface="+mn-ea"/>
              </a:rPr>
              <a:t>item.dataGb</a:t>
            </a:r>
            <a:r>
              <a:rPr lang="en-US" altLang="ko-KR" sz="1100" b="1" dirty="0">
                <a:solidFill>
                  <a:srgbClr val="C00000"/>
                </a:solidFill>
                <a:latin typeface="+mn-ea"/>
                <a:ea typeface="+mn-ea"/>
              </a:rPr>
              <a:t>)'&gt;</a:t>
            </a:r>
          </a:p>
          <a:p>
            <a:pPr>
              <a:lnSpc>
                <a:spcPts val="1500"/>
              </a:lnSpc>
            </a:pPr>
            <a:r>
              <a:rPr lang="en-US" altLang="ko-KR" sz="1100" b="1" dirty="0">
                <a:solidFill>
                  <a:srgbClr val="C00000"/>
                </a:solidFill>
                <a:latin typeface="+mn-ea"/>
                <a:ea typeface="+mn-ea"/>
              </a:rPr>
              <a:t>           (TIMESTAMP_ACCIDENT = #{</a:t>
            </a:r>
            <a:r>
              <a:rPr lang="en-US" altLang="ko-KR" sz="1100" b="1" dirty="0" err="1">
                <a:solidFill>
                  <a:srgbClr val="C00000"/>
                </a:solidFill>
                <a:latin typeface="+mn-ea"/>
                <a:ea typeface="+mn-ea"/>
              </a:rPr>
              <a:t>item.timestampAccident</a:t>
            </a:r>
            <a:r>
              <a:rPr lang="en-US" altLang="ko-KR" sz="1100" b="1" dirty="0">
                <a:solidFill>
                  <a:srgbClr val="C00000"/>
                </a:solidFill>
                <a:latin typeface="+mn-ea"/>
                <a:ea typeface="+mn-ea"/>
              </a:rPr>
              <a:t>} AND VIN = #{</a:t>
            </a:r>
            <a:r>
              <a:rPr lang="en-US" altLang="ko-KR" sz="1100" b="1" dirty="0" err="1">
                <a:solidFill>
                  <a:srgbClr val="C00000"/>
                </a:solidFill>
                <a:latin typeface="+mn-ea"/>
                <a:ea typeface="+mn-ea"/>
              </a:rPr>
              <a:t>item.vin</a:t>
            </a:r>
            <a:r>
              <a:rPr lang="en-US" altLang="ko-KR" sz="1100" b="1" dirty="0">
                <a:solidFill>
                  <a:srgbClr val="C00000"/>
                </a:solidFill>
                <a:latin typeface="+mn-ea"/>
                <a:ea typeface="+mn-ea"/>
              </a:rPr>
              <a:t>})</a:t>
            </a:r>
          </a:p>
          <a:p>
            <a:pPr>
              <a:lnSpc>
                <a:spcPts val="1500"/>
              </a:lnSpc>
            </a:pPr>
            <a:r>
              <a:rPr lang="en-US" altLang="ko-KR" sz="1100" b="1" dirty="0">
                <a:solidFill>
                  <a:srgbClr val="C00000"/>
                </a:solidFill>
                <a:latin typeface="+mn-ea"/>
                <a:ea typeface="+mn-ea"/>
              </a:rPr>
              <a:t>       &lt;/if&gt;</a:t>
            </a:r>
          </a:p>
          <a:p>
            <a:pPr>
              <a:lnSpc>
                <a:spcPts val="1500"/>
              </a:lnSpc>
            </a:pPr>
            <a:r>
              <a:rPr lang="en-US" altLang="ko-KR" sz="1100" b="1" dirty="0">
                <a:solidFill>
                  <a:srgbClr val="663300"/>
                </a:solidFill>
                <a:latin typeface="+mn-ea"/>
                <a:ea typeface="+mn-ea"/>
              </a:rPr>
              <a:t>       </a:t>
            </a:r>
            <a:r>
              <a:rPr lang="en-US" altLang="ko-KR" sz="1100" b="1" dirty="0">
                <a:solidFill>
                  <a:srgbClr val="C00000"/>
                </a:solidFill>
                <a:latin typeface="+mn-ea"/>
                <a:ea typeface="+mn-ea"/>
              </a:rPr>
              <a:t>&lt;if test='</a:t>
            </a:r>
            <a:r>
              <a:rPr lang="en-US" altLang="ko-KR" sz="1100" b="1" dirty="0" err="1">
                <a:solidFill>
                  <a:srgbClr val="C00000"/>
                </a:solidFill>
                <a:latin typeface="+mn-ea"/>
                <a:ea typeface="+mn-ea"/>
              </a:rPr>
              <a:t>item.dataGb</a:t>
            </a:r>
            <a:r>
              <a:rPr lang="en-US" altLang="ko-KR" sz="1100" b="1" dirty="0">
                <a:solidFill>
                  <a:srgbClr val="C00000"/>
                </a:solidFill>
                <a:latin typeface="+mn-ea"/>
                <a:ea typeface="+mn-ea"/>
              </a:rPr>
              <a:t>!=null and !"".equals(</a:t>
            </a:r>
            <a:r>
              <a:rPr lang="en-US" altLang="ko-KR" sz="1100" b="1" dirty="0" err="1">
                <a:solidFill>
                  <a:srgbClr val="C00000"/>
                </a:solidFill>
                <a:latin typeface="+mn-ea"/>
                <a:ea typeface="+mn-ea"/>
              </a:rPr>
              <a:t>item.dataGb</a:t>
            </a:r>
            <a:r>
              <a:rPr lang="en-US" altLang="ko-KR" sz="1100" b="1" dirty="0">
                <a:solidFill>
                  <a:srgbClr val="C00000"/>
                </a:solidFill>
                <a:latin typeface="+mn-ea"/>
                <a:ea typeface="+mn-ea"/>
              </a:rPr>
              <a:t>)'&gt;</a:t>
            </a:r>
          </a:p>
          <a:p>
            <a:pPr>
              <a:lnSpc>
                <a:spcPts val="1500"/>
              </a:lnSpc>
            </a:pPr>
            <a:r>
              <a:rPr lang="en-US" altLang="ko-KR" sz="1100" b="1" dirty="0">
                <a:solidFill>
                  <a:srgbClr val="C00000"/>
                </a:solidFill>
                <a:latin typeface="+mn-ea"/>
                <a:ea typeface="+mn-ea"/>
              </a:rPr>
              <a:t>          (TIMESTAMP_ACCIDENT = #{</a:t>
            </a:r>
            <a:r>
              <a:rPr lang="en-US" altLang="ko-KR" sz="1100" b="1" dirty="0" err="1">
                <a:solidFill>
                  <a:srgbClr val="C00000"/>
                </a:solidFill>
                <a:latin typeface="+mn-ea"/>
                <a:ea typeface="+mn-ea"/>
              </a:rPr>
              <a:t>item.timestampAccident</a:t>
            </a:r>
            <a:r>
              <a:rPr lang="en-US" altLang="ko-KR" sz="1100" b="1" dirty="0">
                <a:solidFill>
                  <a:srgbClr val="C00000"/>
                </a:solidFill>
                <a:latin typeface="+mn-ea"/>
                <a:ea typeface="+mn-ea"/>
              </a:rPr>
              <a:t>} AND IDX = #{</a:t>
            </a:r>
            <a:r>
              <a:rPr lang="en-US" altLang="ko-KR" sz="1100" b="1" dirty="0" err="1">
                <a:solidFill>
                  <a:srgbClr val="C00000"/>
                </a:solidFill>
                <a:latin typeface="+mn-ea"/>
                <a:ea typeface="+mn-ea"/>
              </a:rPr>
              <a:t>item.dataGb</a:t>
            </a:r>
            <a:r>
              <a:rPr lang="en-US" altLang="ko-KR" sz="1100" b="1" dirty="0">
                <a:solidFill>
                  <a:srgbClr val="C00000"/>
                </a:solidFill>
                <a:latin typeface="+mn-ea"/>
                <a:ea typeface="+mn-ea"/>
              </a:rPr>
              <a:t>})</a:t>
            </a:r>
          </a:p>
          <a:p>
            <a:pPr>
              <a:lnSpc>
                <a:spcPts val="1500"/>
              </a:lnSpc>
            </a:pPr>
            <a:r>
              <a:rPr lang="en-US" altLang="ko-KR" sz="1100" b="1" dirty="0">
                <a:solidFill>
                  <a:srgbClr val="C00000"/>
                </a:solidFill>
                <a:latin typeface="+mn-ea"/>
                <a:ea typeface="+mn-ea"/>
              </a:rPr>
              <a:t>       &lt;/if&gt;</a:t>
            </a:r>
          </a:p>
          <a:p>
            <a:pPr>
              <a:lnSpc>
                <a:spcPts val="1500"/>
              </a:lnSpc>
            </a:pPr>
            <a:r>
              <a:rPr lang="en-US" altLang="ko-KR" sz="1100" b="1" dirty="0">
                <a:solidFill>
                  <a:srgbClr val="663300"/>
                </a:solidFill>
                <a:latin typeface="+mn-ea"/>
                <a:ea typeface="+mn-ea"/>
              </a:rPr>
              <a:t>    &lt;/</a:t>
            </a:r>
            <a:r>
              <a:rPr lang="en-US" altLang="ko-KR" sz="1100" b="1" dirty="0" err="1">
                <a:solidFill>
                  <a:srgbClr val="663300"/>
                </a:solidFill>
                <a:latin typeface="+mn-ea"/>
                <a:ea typeface="+mn-ea"/>
              </a:rPr>
              <a:t>foreach</a:t>
            </a:r>
            <a:r>
              <a:rPr lang="en-US" altLang="ko-KR" sz="1100" b="1" dirty="0">
                <a:solidFill>
                  <a:srgbClr val="663300"/>
                </a:solidFill>
                <a:latin typeface="+mn-ea"/>
                <a:ea typeface="+mn-ea"/>
              </a:rPr>
              <a:t>&gt;</a:t>
            </a:r>
          </a:p>
          <a:p>
            <a:pPr>
              <a:lnSpc>
                <a:spcPts val="1500"/>
              </a:lnSpc>
            </a:pPr>
            <a:r>
              <a:rPr lang="en-US" altLang="ko-KR" sz="1100" b="1" dirty="0">
                <a:solidFill>
                  <a:srgbClr val="663300"/>
                </a:solidFill>
                <a:latin typeface="+mn-ea"/>
                <a:ea typeface="+mn-ea"/>
              </a:rPr>
              <a:t>    &lt;/where&gt;</a:t>
            </a:r>
          </a:p>
          <a:p>
            <a:pPr>
              <a:lnSpc>
                <a:spcPts val="1500"/>
              </a:lnSpc>
            </a:pPr>
            <a:r>
              <a:rPr lang="en-US" altLang="ko-KR" sz="1100" b="1" dirty="0">
                <a:solidFill>
                  <a:srgbClr val="663300"/>
                </a:solidFill>
                <a:latin typeface="+mn-ea"/>
                <a:ea typeface="+mn-ea"/>
              </a:rPr>
              <a:t>&lt;/delete&gt;</a:t>
            </a:r>
            <a:endParaRPr lang="ko-KR" altLang="en-US" sz="1100" b="1" dirty="0">
              <a:solidFill>
                <a:srgbClr val="6633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050486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97565" y="116632"/>
            <a:ext cx="8938931" cy="6440225"/>
            <a:chOff x="97565" y="116632"/>
            <a:chExt cx="8938931" cy="6440225"/>
          </a:xfrm>
        </p:grpSpPr>
        <p:sp>
          <p:nvSpPr>
            <p:cNvPr id="7170" name="직사각형 3"/>
            <p:cNvSpPr>
              <a:spLocks noChangeArrowheads="1"/>
            </p:cNvSpPr>
            <p:nvPr/>
          </p:nvSpPr>
          <p:spPr bwMode="auto">
            <a:xfrm>
              <a:off x="97565" y="116632"/>
              <a:ext cx="8938931" cy="6440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altLang="ko-KR" sz="1400" b="1" dirty="0">
                  <a:latin typeface="+mn-ea"/>
                  <a:ea typeface="+mn-ea"/>
                </a:rPr>
                <a:t>*** [</a:t>
              </a:r>
              <a:r>
                <a:rPr lang="en-US" altLang="ko-KR" sz="1400" b="1" dirty="0" err="1">
                  <a:latin typeface="+mn-ea"/>
                  <a:ea typeface="+mn-ea"/>
                </a:rPr>
                <a:t>Mybatis</a:t>
              </a:r>
              <a:r>
                <a:rPr lang="en-US" altLang="ko-KR" sz="1400" b="1" dirty="0">
                  <a:latin typeface="+mn-ea"/>
                  <a:ea typeface="+mn-ea"/>
                </a:rPr>
                <a:t>] List </a:t>
              </a:r>
              <a:r>
                <a:rPr lang="ko-KR" altLang="en-US" sz="1400" b="1" dirty="0" err="1">
                  <a:latin typeface="+mn-ea"/>
                  <a:ea typeface="+mn-ea"/>
                </a:rPr>
                <a:t>파라메터</a:t>
              </a:r>
              <a:r>
                <a:rPr lang="ko-KR" altLang="en-US" sz="1400" b="1" dirty="0">
                  <a:latin typeface="+mn-ea"/>
                  <a:ea typeface="+mn-ea"/>
                </a:rPr>
                <a:t> </a:t>
              </a:r>
              <a:r>
                <a:rPr lang="en-US" altLang="ko-KR" sz="1400" b="1" dirty="0" err="1">
                  <a:latin typeface="+mn-ea"/>
                  <a:ea typeface="+mn-ea"/>
                </a:rPr>
                <a:t>foreach</a:t>
              </a:r>
              <a:r>
                <a:rPr lang="en-US" altLang="ko-KR" sz="1400" b="1" dirty="0">
                  <a:latin typeface="+mn-ea"/>
                  <a:ea typeface="+mn-ea"/>
                </a:rPr>
                <a:t> </a:t>
              </a:r>
              <a:r>
                <a:rPr lang="ko-KR" altLang="en-US" sz="1400" b="1" dirty="0">
                  <a:latin typeface="+mn-ea"/>
                  <a:ea typeface="+mn-ea"/>
                </a:rPr>
                <a:t>사용 </a:t>
              </a:r>
              <a:r>
                <a:rPr lang="en-US" altLang="ko-KR" sz="1600" b="1" dirty="0">
                  <a:solidFill>
                    <a:srgbClr val="C00000"/>
                  </a:solidFill>
                  <a:latin typeface="+mn-ea"/>
                  <a:ea typeface="+mn-ea"/>
                </a:rPr>
                <a:t>MERGE </a:t>
              </a:r>
              <a:r>
                <a:rPr lang="en-US" altLang="ko-KR" sz="1600" dirty="0">
                  <a:solidFill>
                    <a:srgbClr val="C00000"/>
                  </a:solidFill>
                  <a:latin typeface="+mn-ea"/>
                  <a:ea typeface="+mn-ea"/>
                </a:rPr>
                <a:t>(</a:t>
              </a:r>
              <a:r>
                <a:rPr lang="ko-KR" altLang="en-US" sz="1600" dirty="0">
                  <a:solidFill>
                    <a:srgbClr val="C00000"/>
                  </a:solidFill>
                  <a:latin typeface="+mn-ea"/>
                  <a:ea typeface="+mn-ea"/>
                </a:rPr>
                <a:t>병합</a:t>
              </a:r>
              <a:r>
                <a:rPr lang="en-US" altLang="ko-KR" sz="1600" dirty="0">
                  <a:solidFill>
                    <a:srgbClr val="C00000"/>
                  </a:solidFill>
                  <a:latin typeface="+mn-ea"/>
                  <a:ea typeface="+mn-ea"/>
                </a:rPr>
                <a:t>) </a:t>
              </a:r>
              <a:r>
                <a:rPr lang="en-US" altLang="ko-KR" sz="1400" b="1" dirty="0">
                  <a:latin typeface="+mn-ea"/>
                  <a:ea typeface="+mn-ea"/>
                </a:rPr>
                <a:t/>
              </a:r>
              <a:br>
                <a:rPr lang="en-US" altLang="ko-KR" sz="1400" b="1" dirty="0">
                  <a:latin typeface="+mn-ea"/>
                  <a:ea typeface="+mn-ea"/>
                </a:rPr>
              </a:br>
              <a:r>
                <a:rPr lang="en-US" altLang="ko-KR" sz="1200" b="1" dirty="0">
                  <a:latin typeface="+mn-ea"/>
                  <a:ea typeface="+mn-ea"/>
                </a:rPr>
                <a:t>=&gt; </a:t>
              </a:r>
              <a:r>
                <a:rPr lang="en-US" altLang="ko-KR" sz="1200" b="1" dirty="0">
                  <a:latin typeface="+mn-ea"/>
                  <a:ea typeface="+mn-ea"/>
                  <a:hlinkClick r:id="rId2"/>
                </a:rPr>
                <a:t>https://haenny.tistory.com/21</a:t>
              </a:r>
              <a:endParaRPr lang="en-US" altLang="ko-KR" sz="1200" b="1" dirty="0">
                <a:latin typeface="+mn-ea"/>
                <a:ea typeface="+mn-ea"/>
              </a:endParaRPr>
            </a:p>
            <a:p>
              <a:pPr>
                <a:lnSpc>
                  <a:spcPts val="1500"/>
                </a:lnSpc>
              </a:pPr>
              <a:endParaRPr lang="en-US" altLang="ko-KR" sz="1200" b="1" dirty="0">
                <a:latin typeface="+mn-ea"/>
                <a:ea typeface="+mn-ea"/>
              </a:endParaRPr>
            </a:p>
            <a:p>
              <a:pPr>
                <a:lnSpc>
                  <a:spcPts val="1500"/>
                </a:lnSpc>
              </a:pPr>
              <a:r>
                <a:rPr lang="en-US" altLang="ko-KR" sz="1200" b="1" dirty="0">
                  <a:latin typeface="+mn-ea"/>
                  <a:ea typeface="+mn-ea"/>
                </a:rPr>
                <a:t>=&gt; Mapper</a:t>
              </a:r>
              <a:br>
                <a:rPr lang="en-US" altLang="ko-KR" sz="1200" b="1" dirty="0">
                  <a:latin typeface="+mn-ea"/>
                  <a:ea typeface="+mn-ea"/>
                </a:rPr>
              </a:br>
              <a:endParaRPr lang="en-US" altLang="ko-KR" sz="1200" b="1" dirty="0">
                <a:latin typeface="+mn-ea"/>
                <a:ea typeface="+mn-ea"/>
              </a:endParaRPr>
            </a:p>
            <a:p>
              <a:pPr>
                <a:lnSpc>
                  <a:spcPts val="1500"/>
                </a:lnSpc>
              </a:pPr>
              <a:r>
                <a:rPr lang="en-US" altLang="ko-KR" sz="1200" b="1" dirty="0">
                  <a:latin typeface="+mn-ea"/>
                  <a:ea typeface="+mn-ea"/>
                </a:rPr>
                <a:t> &lt;insert id="</a:t>
              </a:r>
              <a:r>
                <a:rPr lang="en-US" altLang="ko-KR" sz="1200" b="1" dirty="0" err="1">
                  <a:latin typeface="+mn-ea"/>
                  <a:ea typeface="+mn-ea"/>
                </a:rPr>
                <a:t>insCoapLog</a:t>
              </a:r>
              <a:r>
                <a:rPr lang="en-US" altLang="ko-KR" sz="1200" b="1" dirty="0">
                  <a:latin typeface="+mn-ea"/>
                  <a:ea typeface="+mn-ea"/>
                </a:rPr>
                <a:t>" </a:t>
              </a:r>
              <a:r>
                <a:rPr lang="en-US" altLang="ko-KR" sz="1200" b="1" dirty="0" err="1">
                  <a:latin typeface="+mn-ea"/>
                  <a:ea typeface="+mn-ea"/>
                </a:rPr>
                <a:t>parameterType</a:t>
              </a:r>
              <a:r>
                <a:rPr lang="en-US" altLang="ko-KR" sz="1200" b="1" dirty="0">
                  <a:latin typeface="+mn-ea"/>
                  <a:ea typeface="+mn-ea"/>
                </a:rPr>
                <a:t>="</a:t>
              </a:r>
              <a:r>
                <a:rPr lang="en-US" altLang="ko-KR" sz="1200" b="1" dirty="0" err="1">
                  <a:latin typeface="+mn-ea"/>
                  <a:ea typeface="+mn-ea"/>
                </a:rPr>
                <a:t>java.util.List</a:t>
              </a:r>
              <a:r>
                <a:rPr lang="en-US" altLang="ko-KR" sz="1200" b="1" dirty="0">
                  <a:latin typeface="+mn-ea"/>
                  <a:ea typeface="+mn-ea"/>
                </a:rPr>
                <a:t>" &gt;</a:t>
              </a:r>
            </a:p>
            <a:p>
              <a:pPr>
                <a:lnSpc>
                  <a:spcPts val="1500"/>
                </a:lnSpc>
              </a:pPr>
              <a:r>
                <a:rPr lang="en-US" altLang="ko-KR" sz="1200" b="1" dirty="0">
                  <a:latin typeface="+mn-ea"/>
                  <a:ea typeface="+mn-ea"/>
                </a:rPr>
                <a:t>    MERGE INTO KTF_COMPARE_RESULT R1</a:t>
              </a:r>
            </a:p>
            <a:p>
              <a:pPr>
                <a:lnSpc>
                  <a:spcPts val="1500"/>
                </a:lnSpc>
              </a:pPr>
              <a:r>
                <a:rPr lang="en-US" altLang="ko-KR" sz="1200" b="1" dirty="0">
                  <a:latin typeface="+mn-ea"/>
                  <a:ea typeface="+mn-ea"/>
                </a:rPr>
                <a:t>        USING (</a:t>
              </a:r>
            </a:p>
            <a:p>
              <a:pPr>
                <a:lnSpc>
                  <a:spcPts val="1500"/>
                </a:lnSpc>
              </a:pPr>
              <a:r>
                <a:rPr lang="en-US" altLang="ko-KR" sz="1200" b="1" dirty="0">
                  <a:latin typeface="+mn-ea"/>
                  <a:ea typeface="+mn-ea"/>
                </a:rPr>
                <a:t>            &lt;</a:t>
              </a:r>
              <a:r>
                <a:rPr lang="en-US" altLang="ko-KR" sz="1200" b="1" dirty="0" err="1">
                  <a:latin typeface="+mn-ea"/>
                  <a:ea typeface="+mn-ea"/>
                </a:rPr>
                <a:t>foreach</a:t>
              </a:r>
              <a:r>
                <a:rPr lang="en-US" altLang="ko-KR" sz="1200" b="1" dirty="0">
                  <a:latin typeface="+mn-ea"/>
                  <a:ea typeface="+mn-ea"/>
                </a:rPr>
                <a:t>  collection="list" item="item" open="" close="" separator="union"&gt;</a:t>
              </a:r>
            </a:p>
            <a:p>
              <a:pPr>
                <a:lnSpc>
                  <a:spcPts val="1500"/>
                </a:lnSpc>
              </a:pPr>
              <a:r>
                <a:rPr lang="en-US" altLang="ko-KR" sz="1200" b="1" dirty="0">
                  <a:latin typeface="+mn-ea"/>
                  <a:ea typeface="+mn-ea"/>
                </a:rPr>
                <a:t>                SELECT #{</a:t>
              </a:r>
              <a:r>
                <a:rPr lang="en-US" altLang="ko-KR" sz="1200" b="1" dirty="0" err="1">
                  <a:latin typeface="+mn-ea"/>
                  <a:ea typeface="+mn-ea"/>
                </a:rPr>
                <a:t>item.timestampAccident</a:t>
              </a:r>
              <a:r>
                <a:rPr lang="en-US" altLang="ko-KR" sz="1200" b="1" dirty="0">
                  <a:latin typeface="+mn-ea"/>
                  <a:ea typeface="+mn-ea"/>
                </a:rPr>
                <a:t>} AS </a:t>
              </a:r>
              <a:r>
                <a:rPr lang="en-US" altLang="ko-KR" sz="1200" b="1" dirty="0" err="1">
                  <a:latin typeface="+mn-ea"/>
                  <a:ea typeface="+mn-ea"/>
                </a:rPr>
                <a:t>timestampAccident</a:t>
              </a:r>
              <a:endParaRPr lang="en-US" altLang="ko-KR" sz="1200" b="1" dirty="0">
                <a:latin typeface="+mn-ea"/>
                <a:ea typeface="+mn-ea"/>
              </a:endParaRPr>
            </a:p>
            <a:p>
              <a:pPr>
                <a:lnSpc>
                  <a:spcPts val="1500"/>
                </a:lnSpc>
              </a:pPr>
              <a:r>
                <a:rPr lang="en-US" altLang="ko-KR" sz="1200" b="1" dirty="0">
                  <a:latin typeface="+mn-ea"/>
                  <a:ea typeface="+mn-ea"/>
                </a:rPr>
                <a:t>                     , #{</a:t>
              </a:r>
              <a:r>
                <a:rPr lang="en-US" altLang="ko-KR" sz="1200" b="1" dirty="0" err="1">
                  <a:latin typeface="+mn-ea"/>
                  <a:ea typeface="+mn-ea"/>
                </a:rPr>
                <a:t>item.vin</a:t>
              </a:r>
              <a:r>
                <a:rPr lang="en-US" altLang="ko-KR" sz="1200" b="1" dirty="0">
                  <a:latin typeface="+mn-ea"/>
                  <a:ea typeface="+mn-ea"/>
                </a:rPr>
                <a:t>} AS vin</a:t>
              </a:r>
            </a:p>
            <a:p>
              <a:pPr>
                <a:lnSpc>
                  <a:spcPts val="1500"/>
                </a:lnSpc>
              </a:pPr>
              <a:r>
                <a:rPr lang="en-US" altLang="ko-KR" sz="1200" b="1" dirty="0">
                  <a:latin typeface="+mn-ea"/>
                  <a:ea typeface="+mn-ea"/>
                </a:rPr>
                <a:t>                     , #{</a:t>
              </a:r>
              <a:r>
                <a:rPr lang="en-US" altLang="ko-KR" sz="1200" b="1" dirty="0" err="1">
                  <a:latin typeface="+mn-ea"/>
                  <a:ea typeface="+mn-ea"/>
                </a:rPr>
                <a:t>item.objGb</a:t>
              </a:r>
              <a:r>
                <a:rPr lang="en-US" altLang="ko-KR" sz="1200" b="1" dirty="0">
                  <a:latin typeface="+mn-ea"/>
                  <a:ea typeface="+mn-ea"/>
                </a:rPr>
                <a:t>} AS </a:t>
              </a:r>
              <a:r>
                <a:rPr lang="en-US" altLang="ko-KR" sz="1200" b="1" dirty="0" err="1">
                  <a:latin typeface="+mn-ea"/>
                  <a:ea typeface="+mn-ea"/>
                </a:rPr>
                <a:t>idx</a:t>
              </a:r>
              <a:endParaRPr lang="en-US" altLang="ko-KR" sz="1200" b="1" dirty="0">
                <a:latin typeface="+mn-ea"/>
                <a:ea typeface="+mn-ea"/>
              </a:endParaRPr>
            </a:p>
            <a:p>
              <a:pPr>
                <a:lnSpc>
                  <a:spcPts val="1500"/>
                </a:lnSpc>
              </a:pPr>
              <a:r>
                <a:rPr lang="en-US" altLang="ko-KR" sz="1200" b="1" dirty="0">
                  <a:latin typeface="+mn-ea"/>
                  <a:ea typeface="+mn-ea"/>
                </a:rPr>
                <a:t>                     , #{</a:t>
              </a:r>
              <a:r>
                <a:rPr lang="en-US" altLang="ko-KR" sz="1200" b="1" dirty="0" err="1">
                  <a:latin typeface="+mn-ea"/>
                  <a:ea typeface="+mn-ea"/>
                </a:rPr>
                <a:t>item.dataGb</a:t>
              </a:r>
              <a:r>
                <a:rPr lang="en-US" altLang="ko-KR" sz="1200" b="1" dirty="0">
                  <a:latin typeface="+mn-ea"/>
                  <a:ea typeface="+mn-ea"/>
                </a:rPr>
                <a:t>} AS </a:t>
              </a:r>
              <a:r>
                <a:rPr lang="en-US" altLang="ko-KR" sz="1200" b="1" dirty="0" err="1">
                  <a:latin typeface="+mn-ea"/>
                  <a:ea typeface="+mn-ea"/>
                </a:rPr>
                <a:t>dataGb</a:t>
              </a:r>
              <a:endParaRPr lang="en-US" altLang="ko-KR" sz="1200" b="1" dirty="0">
                <a:latin typeface="+mn-ea"/>
                <a:ea typeface="+mn-ea"/>
              </a:endParaRPr>
            </a:p>
            <a:p>
              <a:pPr>
                <a:lnSpc>
                  <a:spcPts val="1500"/>
                </a:lnSpc>
              </a:pPr>
              <a:r>
                <a:rPr lang="en-US" altLang="ko-KR" sz="1200" b="1" dirty="0">
                  <a:latin typeface="+mn-ea"/>
                  <a:ea typeface="+mn-ea"/>
                </a:rPr>
                <a:t>                 FROM SYS.DUAL</a:t>
              </a:r>
            </a:p>
            <a:p>
              <a:pPr>
                <a:lnSpc>
                  <a:spcPts val="1500"/>
                </a:lnSpc>
              </a:pPr>
              <a:r>
                <a:rPr lang="en-US" altLang="ko-KR" sz="1200" b="1" dirty="0">
                  <a:latin typeface="+mn-ea"/>
                  <a:ea typeface="+mn-ea"/>
                </a:rPr>
                <a:t>            &lt;/</a:t>
              </a:r>
              <a:r>
                <a:rPr lang="en-US" altLang="ko-KR" sz="1200" b="1" dirty="0" err="1">
                  <a:latin typeface="+mn-ea"/>
                  <a:ea typeface="+mn-ea"/>
                </a:rPr>
                <a:t>foreach</a:t>
              </a:r>
              <a:r>
                <a:rPr lang="en-US" altLang="ko-KR" sz="1200" b="1" dirty="0">
                  <a:latin typeface="+mn-ea"/>
                  <a:ea typeface="+mn-ea"/>
                </a:rPr>
                <a:t>&gt;</a:t>
              </a:r>
            </a:p>
            <a:p>
              <a:pPr>
                <a:lnSpc>
                  <a:spcPts val="1500"/>
                </a:lnSpc>
              </a:pPr>
              <a:r>
                <a:rPr lang="en-US" altLang="ko-KR" sz="1200" b="1" dirty="0">
                  <a:latin typeface="+mn-ea"/>
                  <a:ea typeface="+mn-ea"/>
                </a:rPr>
                <a:t>        ) T1</a:t>
              </a:r>
            </a:p>
            <a:p>
              <a:pPr>
                <a:lnSpc>
                  <a:spcPts val="1500"/>
                </a:lnSpc>
              </a:pPr>
              <a:r>
                <a:rPr lang="en-US" altLang="ko-KR" sz="1200" b="1" dirty="0">
                  <a:latin typeface="+mn-ea"/>
                  <a:ea typeface="+mn-ea"/>
                </a:rPr>
                <a:t>            ON (R1.TIMESTAMP_ACCIDENT = T1.timestampAccident)</a:t>
              </a:r>
            </a:p>
            <a:p>
              <a:pPr>
                <a:lnSpc>
                  <a:spcPts val="1500"/>
                </a:lnSpc>
              </a:pPr>
              <a:r>
                <a:rPr lang="en-US" altLang="ko-KR" sz="1200" b="1" dirty="0">
                  <a:latin typeface="+mn-ea"/>
                  <a:ea typeface="+mn-ea"/>
                </a:rPr>
                <a:t>        WHEN MATCHED THEN</a:t>
              </a:r>
            </a:p>
            <a:p>
              <a:pPr>
                <a:lnSpc>
                  <a:spcPts val="1500"/>
                </a:lnSpc>
              </a:pPr>
              <a:r>
                <a:rPr lang="en-US" altLang="ko-KR" sz="1200" b="1" dirty="0">
                  <a:latin typeface="+mn-ea"/>
                  <a:ea typeface="+mn-ea"/>
                </a:rPr>
                <a:t>            UPDATE </a:t>
              </a:r>
            </a:p>
            <a:p>
              <a:pPr>
                <a:lnSpc>
                  <a:spcPts val="1500"/>
                </a:lnSpc>
              </a:pPr>
              <a:r>
                <a:rPr lang="en-US" altLang="ko-KR" sz="1200" b="1" dirty="0">
                  <a:latin typeface="+mn-ea"/>
                  <a:ea typeface="+mn-ea"/>
                </a:rPr>
                <a:t>            &lt;set&gt;</a:t>
              </a:r>
            </a:p>
            <a:p>
              <a:pPr>
                <a:lnSpc>
                  <a:spcPts val="1500"/>
                </a:lnSpc>
              </a:pPr>
              <a:r>
                <a:rPr lang="en-US" altLang="ko-KR" sz="1200" b="1" dirty="0">
                  <a:latin typeface="+mn-ea"/>
                  <a:ea typeface="+mn-ea"/>
                </a:rPr>
                <a:t>                  R1.VIN= T1.vin</a:t>
              </a:r>
            </a:p>
            <a:p>
              <a:pPr>
                <a:lnSpc>
                  <a:spcPts val="1500"/>
                </a:lnSpc>
              </a:pPr>
              <a:r>
                <a:rPr lang="en-US" altLang="ko-KR" sz="1200" b="1" dirty="0">
                  <a:latin typeface="+mn-ea"/>
                  <a:ea typeface="+mn-ea"/>
                </a:rPr>
                <a:t>                , R1.IDX= T1.idx</a:t>
              </a:r>
            </a:p>
            <a:p>
              <a:pPr>
                <a:lnSpc>
                  <a:spcPts val="1500"/>
                </a:lnSpc>
              </a:pPr>
              <a:r>
                <a:rPr lang="en-US" altLang="ko-KR" sz="1200" b="1" dirty="0">
                  <a:latin typeface="+mn-ea"/>
                  <a:ea typeface="+mn-ea"/>
                </a:rPr>
                <a:t>                , R1.DATA_GB= T1.dataGb</a:t>
              </a:r>
            </a:p>
            <a:p>
              <a:pPr>
                <a:lnSpc>
                  <a:spcPts val="1500"/>
                </a:lnSpc>
              </a:pPr>
              <a:r>
                <a:rPr lang="en-US" altLang="ko-KR" sz="1200" b="1" dirty="0">
                  <a:latin typeface="+mn-ea"/>
                  <a:ea typeface="+mn-ea"/>
                </a:rPr>
                <a:t>            &lt;/set&gt;</a:t>
              </a:r>
            </a:p>
            <a:p>
              <a:pPr>
                <a:lnSpc>
                  <a:spcPts val="1500"/>
                </a:lnSpc>
              </a:pPr>
              <a:r>
                <a:rPr lang="en-US" altLang="ko-KR" sz="1200" b="1" dirty="0">
                  <a:latin typeface="+mn-ea"/>
                  <a:ea typeface="+mn-ea"/>
                </a:rPr>
                <a:t>        WHEN NOT MATCHED THEN</a:t>
              </a:r>
            </a:p>
            <a:p>
              <a:pPr>
                <a:lnSpc>
                  <a:spcPts val="1500"/>
                </a:lnSpc>
              </a:pPr>
              <a:r>
                <a:rPr lang="en-US" altLang="ko-KR" sz="1200" b="1" dirty="0">
                  <a:latin typeface="+mn-ea"/>
                  <a:ea typeface="+mn-ea"/>
                </a:rPr>
                <a:t>            INSERT </a:t>
              </a:r>
            </a:p>
            <a:p>
              <a:pPr>
                <a:lnSpc>
                  <a:spcPts val="1500"/>
                </a:lnSpc>
              </a:pPr>
              <a:r>
                <a:rPr lang="en-US" altLang="ko-KR" sz="1200" b="1" dirty="0">
                  <a:latin typeface="+mn-ea"/>
                  <a:ea typeface="+mn-ea"/>
                </a:rPr>
                <a:t>            &lt;trim prefix="(" suffix=")" </a:t>
              </a:r>
              <a:r>
                <a:rPr lang="en-US" altLang="ko-KR" sz="1200" b="1" dirty="0" err="1">
                  <a:latin typeface="+mn-ea"/>
                  <a:ea typeface="+mn-ea"/>
                </a:rPr>
                <a:t>suffixOverrides</a:t>
              </a:r>
              <a:r>
                <a:rPr lang="en-US" altLang="ko-KR" sz="1200" b="1" dirty="0">
                  <a:latin typeface="+mn-ea"/>
                  <a:ea typeface="+mn-ea"/>
                </a:rPr>
                <a:t>="," &gt; </a:t>
              </a:r>
            </a:p>
            <a:p>
              <a:pPr>
                <a:lnSpc>
                  <a:spcPts val="1500"/>
                </a:lnSpc>
              </a:pPr>
              <a:r>
                <a:rPr lang="en-US" altLang="ko-KR" sz="1200" b="1" dirty="0">
                  <a:latin typeface="+mn-ea"/>
                  <a:ea typeface="+mn-ea"/>
                </a:rPr>
                <a:t>                  TIMESTAMP_ACCIDENT, VIN, IDX , DATA_GB</a:t>
              </a:r>
            </a:p>
            <a:p>
              <a:pPr>
                <a:lnSpc>
                  <a:spcPts val="1500"/>
                </a:lnSpc>
              </a:pPr>
              <a:r>
                <a:rPr lang="en-US" altLang="ko-KR" sz="1200" b="1" dirty="0">
                  <a:latin typeface="+mn-ea"/>
                  <a:ea typeface="+mn-ea"/>
                </a:rPr>
                <a:t>            &lt;/trim&gt;</a:t>
              </a:r>
            </a:p>
            <a:p>
              <a:pPr>
                <a:lnSpc>
                  <a:spcPts val="1500"/>
                </a:lnSpc>
              </a:pPr>
              <a:r>
                <a:rPr lang="en-US" altLang="ko-KR" sz="1200" b="1" dirty="0">
                  <a:latin typeface="+mn-ea"/>
                  <a:ea typeface="+mn-ea"/>
                </a:rPr>
                <a:t>            &lt;trim  prefix="values (" suffix=")" </a:t>
              </a:r>
              <a:r>
                <a:rPr lang="en-US" altLang="ko-KR" sz="1200" b="1" dirty="0" err="1">
                  <a:latin typeface="+mn-ea"/>
                  <a:ea typeface="+mn-ea"/>
                </a:rPr>
                <a:t>suffixOverrides</a:t>
              </a:r>
              <a:r>
                <a:rPr lang="en-US" altLang="ko-KR" sz="1200" b="1" dirty="0">
                  <a:latin typeface="+mn-ea"/>
                  <a:ea typeface="+mn-ea"/>
                </a:rPr>
                <a:t>=","&gt;</a:t>
              </a:r>
            </a:p>
            <a:p>
              <a:pPr>
                <a:lnSpc>
                  <a:spcPts val="1500"/>
                </a:lnSpc>
              </a:pPr>
              <a:r>
                <a:rPr lang="en-US" altLang="ko-KR" sz="1200" b="1" dirty="0">
                  <a:latin typeface="+mn-ea"/>
                  <a:ea typeface="+mn-ea"/>
                </a:rPr>
                <a:t>                  T1.timestampAccident, T1.vin , T1.idx , T1.dataGb</a:t>
              </a:r>
            </a:p>
            <a:p>
              <a:pPr>
                <a:lnSpc>
                  <a:spcPts val="1500"/>
                </a:lnSpc>
              </a:pPr>
              <a:r>
                <a:rPr lang="en-US" altLang="ko-KR" sz="1200" b="1" dirty="0">
                  <a:latin typeface="+mn-ea"/>
                  <a:ea typeface="+mn-ea"/>
                </a:rPr>
                <a:t>            &lt;/trim&gt;</a:t>
              </a:r>
            </a:p>
            <a:p>
              <a:pPr>
                <a:lnSpc>
                  <a:spcPts val="1500"/>
                </a:lnSpc>
              </a:pPr>
              <a:r>
                <a:rPr lang="en-US" altLang="ko-KR" sz="1200" b="1" dirty="0">
                  <a:latin typeface="+mn-ea"/>
                  <a:ea typeface="+mn-ea"/>
                </a:rPr>
                <a:t>&lt;/insert&gt;</a:t>
              </a:r>
              <a:endParaRPr lang="ko-KR" altLang="en-US" sz="1100" b="1" dirty="0">
                <a:solidFill>
                  <a:srgbClr val="663300"/>
                </a:solidFill>
                <a:latin typeface="+mn-ea"/>
                <a:ea typeface="+mn-ea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779912" y="2115474"/>
              <a:ext cx="5256584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008000"/>
                  </a:solidFill>
                  <a:latin typeface="휴먼매직체" pitchFamily="18" charset="-127"/>
                  <a:ea typeface="휴먼매직체" pitchFamily="18" charset="-127"/>
                </a:rPr>
                <a:t>MERGE</a:t>
              </a:r>
              <a:r>
                <a:rPr lang="ko-KR" altLang="en-US" sz="1200" dirty="0">
                  <a:solidFill>
                    <a:srgbClr val="008000"/>
                  </a:solidFill>
                  <a:latin typeface="휴먼매직체" pitchFamily="18" charset="-127"/>
                  <a:ea typeface="휴먼매직체" pitchFamily="18" charset="-127"/>
                </a:rPr>
                <a:t>문에서의 </a:t>
              </a:r>
              <a:r>
                <a:rPr lang="en-US" altLang="ko-KR" sz="1200" dirty="0" err="1">
                  <a:solidFill>
                    <a:srgbClr val="008000"/>
                  </a:solidFill>
                  <a:latin typeface="휴먼매직체" pitchFamily="18" charset="-127"/>
                  <a:ea typeface="휴먼매직체" pitchFamily="18" charset="-127"/>
                </a:rPr>
                <a:t>foreach</a:t>
              </a:r>
              <a:r>
                <a:rPr lang="ko-KR" altLang="en-US" sz="1200" dirty="0">
                  <a:solidFill>
                    <a:srgbClr val="008000"/>
                  </a:solidFill>
                  <a:latin typeface="휴먼매직체" pitchFamily="18" charset="-127"/>
                  <a:ea typeface="휴먼매직체" pitchFamily="18" charset="-127"/>
                </a:rPr>
                <a:t>는 </a:t>
              </a:r>
              <a:r>
                <a:rPr lang="en-US" altLang="ko-KR" sz="1200" dirty="0">
                  <a:solidFill>
                    <a:srgbClr val="008000"/>
                  </a:solidFill>
                  <a:latin typeface="휴먼매직체" pitchFamily="18" charset="-127"/>
                  <a:ea typeface="휴먼매직체" pitchFamily="18" charset="-127"/>
                </a:rPr>
                <a:t>list </a:t>
              </a:r>
              <a:r>
                <a:rPr lang="ko-KR" altLang="en-US" sz="1200" dirty="0" err="1">
                  <a:solidFill>
                    <a:srgbClr val="008000"/>
                  </a:solidFill>
                  <a:latin typeface="휴먼매직체" pitchFamily="18" charset="-127"/>
                  <a:ea typeface="휴먼매직체" pitchFamily="18" charset="-127"/>
                </a:rPr>
                <a:t>파라미터를</a:t>
              </a:r>
              <a:r>
                <a:rPr lang="ko-KR" altLang="en-US" sz="1200" dirty="0">
                  <a:solidFill>
                    <a:srgbClr val="008000"/>
                  </a:solidFill>
                  <a:latin typeface="휴먼매직체" pitchFamily="18" charset="-127"/>
                  <a:ea typeface="휴먼매직체" pitchFamily="18" charset="-127"/>
                </a:rPr>
                <a:t> 가져와서 </a:t>
              </a:r>
              <a:r>
                <a:rPr lang="en-US" altLang="ko-KR" sz="1200" dirty="0">
                  <a:solidFill>
                    <a:srgbClr val="008000"/>
                  </a:solidFill>
                  <a:latin typeface="휴먼매직체" pitchFamily="18" charset="-127"/>
                  <a:ea typeface="휴먼매직체" pitchFamily="18" charset="-127"/>
                </a:rPr>
                <a:t>MERGE</a:t>
              </a:r>
              <a:r>
                <a:rPr lang="ko-KR" altLang="en-US" sz="1200" dirty="0">
                  <a:solidFill>
                    <a:srgbClr val="008000"/>
                  </a:solidFill>
                  <a:latin typeface="휴먼매직체" pitchFamily="18" charset="-127"/>
                  <a:ea typeface="휴먼매직체" pitchFamily="18" charset="-127"/>
                </a:rPr>
                <a:t>문에 사용할 테이블을 먼저 만들었다</a:t>
              </a:r>
              <a:endParaRPr lang="en-US" altLang="ko-KR" sz="1200" dirty="0">
                <a:solidFill>
                  <a:srgbClr val="008000"/>
                </a:solidFill>
                <a:latin typeface="휴먼매직체" pitchFamily="18" charset="-127"/>
                <a:ea typeface="휴먼매직체" pitchFamily="18" charset="-127"/>
              </a:endParaRPr>
            </a:p>
            <a:p>
              <a:endParaRPr lang="en-US" altLang="ko-KR" sz="1200" dirty="0">
                <a:solidFill>
                  <a:srgbClr val="008000"/>
                </a:solidFill>
                <a:latin typeface="휴먼매직체" pitchFamily="18" charset="-127"/>
                <a:ea typeface="휴먼매직체" pitchFamily="18" charset="-127"/>
              </a:endParaRPr>
            </a:p>
            <a:p>
              <a:endParaRPr lang="en-US" altLang="ko-KR" sz="1200" dirty="0">
                <a:solidFill>
                  <a:srgbClr val="008000"/>
                </a:solidFill>
                <a:latin typeface="휴먼매직체" pitchFamily="18" charset="-127"/>
                <a:ea typeface="휴먼매직체" pitchFamily="18" charset="-127"/>
              </a:endParaRPr>
            </a:p>
            <a:p>
              <a:endParaRPr lang="en-US" altLang="ko-KR" sz="1200" dirty="0">
                <a:solidFill>
                  <a:srgbClr val="008000"/>
                </a:solidFill>
                <a:latin typeface="휴먼매직체" pitchFamily="18" charset="-127"/>
                <a:ea typeface="휴먼매직체" pitchFamily="18" charset="-127"/>
              </a:endParaRPr>
            </a:p>
            <a:p>
              <a:endParaRPr lang="en-US" altLang="ko-KR" sz="1200" dirty="0">
                <a:solidFill>
                  <a:srgbClr val="008000"/>
                </a:solidFill>
                <a:latin typeface="휴먼매직체" pitchFamily="18" charset="-127"/>
                <a:ea typeface="휴먼매직체" pitchFamily="18" charset="-127"/>
              </a:endParaRPr>
            </a:p>
            <a:p>
              <a:endParaRPr lang="en-US" altLang="ko-KR" sz="1200" dirty="0">
                <a:solidFill>
                  <a:srgbClr val="008000"/>
                </a:solidFill>
                <a:latin typeface="휴먼매직체" pitchFamily="18" charset="-127"/>
                <a:ea typeface="휴먼매직체" pitchFamily="18" charset="-127"/>
              </a:endParaRPr>
            </a:p>
            <a:p>
              <a:r>
                <a:rPr lang="en-US" altLang="ko-KR" sz="1200" dirty="0">
                  <a:solidFill>
                    <a:srgbClr val="008000"/>
                  </a:solidFill>
                  <a:latin typeface="휴먼매직체" pitchFamily="18" charset="-127"/>
                  <a:ea typeface="휴먼매직체" pitchFamily="18" charset="-127"/>
                </a:rPr>
                <a:t>ON </a:t>
              </a:r>
              <a:r>
                <a:rPr lang="ko-KR" altLang="en-US" sz="1200" dirty="0">
                  <a:solidFill>
                    <a:srgbClr val="008000"/>
                  </a:solidFill>
                  <a:latin typeface="휴먼매직체" pitchFamily="18" charset="-127"/>
                  <a:ea typeface="휴먼매직체" pitchFamily="18" charset="-127"/>
                </a:rPr>
                <a:t>조건에는 테이블의 키 값인 </a:t>
              </a:r>
              <a:r>
                <a:rPr lang="en-US" altLang="ko-KR" sz="1200" dirty="0">
                  <a:solidFill>
                    <a:srgbClr val="008000"/>
                  </a:solidFill>
                  <a:latin typeface="휴먼매직체" pitchFamily="18" charset="-127"/>
                  <a:ea typeface="휴먼매직체" pitchFamily="18" charset="-127"/>
                </a:rPr>
                <a:t>TIMESTAMP_ACCIDENT</a:t>
              </a:r>
              <a:r>
                <a:rPr lang="ko-KR" altLang="en-US" sz="1200" dirty="0">
                  <a:solidFill>
                    <a:srgbClr val="008000"/>
                  </a:solidFill>
                  <a:latin typeface="휴먼매직체" pitchFamily="18" charset="-127"/>
                  <a:ea typeface="휴먼매직체" pitchFamily="18" charset="-127"/>
                </a:rPr>
                <a:t>를 넣어주었고</a:t>
              </a:r>
              <a:r>
                <a:rPr lang="en-US" altLang="ko-KR" sz="1200" dirty="0">
                  <a:solidFill>
                    <a:srgbClr val="008000"/>
                  </a:solidFill>
                  <a:latin typeface="휴먼매직체" pitchFamily="18" charset="-127"/>
                  <a:ea typeface="휴먼매직체" pitchFamily="18" charset="-127"/>
                </a:rPr>
                <a:t>,</a:t>
              </a:r>
            </a:p>
            <a:p>
              <a:r>
                <a:rPr lang="ko-KR" altLang="en-US" sz="1200" dirty="0">
                  <a:solidFill>
                    <a:srgbClr val="008000"/>
                  </a:solidFill>
                  <a:latin typeface="휴먼매직체" pitchFamily="18" charset="-127"/>
                  <a:ea typeface="휴먼매직체" pitchFamily="18" charset="-127"/>
                </a:rPr>
                <a:t>키 값이 매칭되는 데이터가 있다면 나머지 </a:t>
              </a:r>
              <a:r>
                <a:rPr lang="ko-KR" altLang="en-US" sz="1200" dirty="0" err="1">
                  <a:solidFill>
                    <a:srgbClr val="008000"/>
                  </a:solidFill>
                  <a:latin typeface="휴먼매직체" pitchFamily="18" charset="-127"/>
                  <a:ea typeface="휴먼매직체" pitchFamily="18" charset="-127"/>
                </a:rPr>
                <a:t>컬럼의</a:t>
              </a:r>
              <a:r>
                <a:rPr lang="ko-KR" altLang="en-US" sz="1200" dirty="0">
                  <a:solidFill>
                    <a:srgbClr val="008000"/>
                  </a:solidFill>
                  <a:latin typeface="휴먼매직체" pitchFamily="18" charset="-127"/>
                  <a:ea typeface="휴먼매직체" pitchFamily="18" charset="-127"/>
                </a:rPr>
                <a:t> 데이터를 </a:t>
              </a:r>
              <a:r>
                <a:rPr lang="en-US" altLang="ko-KR" sz="1200" dirty="0">
                  <a:solidFill>
                    <a:srgbClr val="008000"/>
                  </a:solidFill>
                  <a:latin typeface="휴먼매직체" pitchFamily="18" charset="-127"/>
                  <a:ea typeface="휴먼매직체" pitchFamily="18" charset="-127"/>
                </a:rPr>
                <a:t>UPDATE </a:t>
              </a:r>
              <a:r>
                <a:rPr lang="ko-KR" altLang="en-US" sz="1200" dirty="0">
                  <a:solidFill>
                    <a:srgbClr val="008000"/>
                  </a:solidFill>
                  <a:latin typeface="휴먼매직체" pitchFamily="18" charset="-127"/>
                  <a:ea typeface="휴먼매직체" pitchFamily="18" charset="-127"/>
                </a:rPr>
                <a:t>해준다</a:t>
              </a:r>
              <a:r>
                <a:rPr lang="en-US" altLang="ko-KR" sz="1200" dirty="0">
                  <a:solidFill>
                    <a:srgbClr val="008000"/>
                  </a:solidFill>
                  <a:latin typeface="휴먼매직체" pitchFamily="18" charset="-127"/>
                  <a:ea typeface="휴먼매직체" pitchFamily="18" charset="-127"/>
                </a:rPr>
                <a:t>.</a:t>
              </a:r>
            </a:p>
            <a:p>
              <a:endParaRPr lang="en-US" altLang="ko-KR" sz="1200" dirty="0">
                <a:solidFill>
                  <a:srgbClr val="008000"/>
                </a:solidFill>
                <a:latin typeface="휴먼매직체" pitchFamily="18" charset="-127"/>
                <a:ea typeface="휴먼매직체" pitchFamily="18" charset="-127"/>
              </a:endParaRPr>
            </a:p>
            <a:p>
              <a:r>
                <a:rPr lang="en-US" altLang="ko-KR" sz="1200" dirty="0">
                  <a:solidFill>
                    <a:srgbClr val="008000"/>
                  </a:solidFill>
                  <a:latin typeface="휴먼매직체" pitchFamily="18" charset="-127"/>
                  <a:ea typeface="휴먼매직체" pitchFamily="18" charset="-127"/>
                </a:rPr>
                <a:t>* </a:t>
              </a:r>
              <a:r>
                <a:rPr lang="ko-KR" altLang="en-US" sz="1200" dirty="0">
                  <a:solidFill>
                    <a:srgbClr val="008000"/>
                  </a:solidFill>
                  <a:latin typeface="휴먼매직체" pitchFamily="18" charset="-127"/>
                  <a:ea typeface="휴먼매직체" pitchFamily="18" charset="-127"/>
                </a:rPr>
                <a:t>이때 </a:t>
              </a:r>
              <a:r>
                <a:rPr lang="en-US" altLang="ko-KR" sz="1200" dirty="0">
                  <a:solidFill>
                    <a:srgbClr val="008000"/>
                  </a:solidFill>
                  <a:latin typeface="휴먼매직체" pitchFamily="18" charset="-127"/>
                  <a:ea typeface="휴먼매직체" pitchFamily="18" charset="-127"/>
                </a:rPr>
                <a:t>ON </a:t>
              </a:r>
              <a:r>
                <a:rPr lang="ko-KR" altLang="en-US" sz="1200" dirty="0">
                  <a:solidFill>
                    <a:srgbClr val="008000"/>
                  </a:solidFill>
                  <a:latin typeface="휴먼매직체" pitchFamily="18" charset="-127"/>
                  <a:ea typeface="휴먼매직체" pitchFamily="18" charset="-127"/>
                </a:rPr>
                <a:t>에 넣어준 </a:t>
              </a:r>
              <a:r>
                <a:rPr lang="ko-KR" altLang="en-US" sz="1200" dirty="0" err="1">
                  <a:solidFill>
                    <a:srgbClr val="008000"/>
                  </a:solidFill>
                  <a:latin typeface="휴먼매직체" pitchFamily="18" charset="-127"/>
                  <a:ea typeface="휴먼매직체" pitchFamily="18" charset="-127"/>
                </a:rPr>
                <a:t>컬럼을</a:t>
              </a:r>
              <a:r>
                <a:rPr lang="ko-KR" altLang="en-US" sz="1200" dirty="0">
                  <a:solidFill>
                    <a:srgbClr val="008000"/>
                  </a:solidFill>
                  <a:latin typeface="휴먼매직체" pitchFamily="18" charset="-127"/>
                  <a:ea typeface="휴먼매직체" pitchFamily="18" charset="-127"/>
                </a:rPr>
                <a:t> </a:t>
              </a:r>
              <a:r>
                <a:rPr lang="en-US" altLang="ko-KR" sz="1200" dirty="0">
                  <a:solidFill>
                    <a:srgbClr val="008000"/>
                  </a:solidFill>
                  <a:latin typeface="휴먼매직체" pitchFamily="18" charset="-127"/>
                  <a:ea typeface="휴먼매직체" pitchFamily="18" charset="-127"/>
                </a:rPr>
                <a:t>UPDATE</a:t>
              </a:r>
              <a:r>
                <a:rPr lang="ko-KR" altLang="en-US" sz="1200" dirty="0">
                  <a:solidFill>
                    <a:srgbClr val="008000"/>
                  </a:solidFill>
                  <a:latin typeface="휴먼매직체" pitchFamily="18" charset="-127"/>
                  <a:ea typeface="휴먼매직체" pitchFamily="18" charset="-127"/>
                </a:rPr>
                <a:t>에 넣어주면 에러가 난다</a:t>
              </a:r>
              <a:r>
                <a:rPr lang="en-US" altLang="ko-KR" sz="1200" dirty="0">
                  <a:solidFill>
                    <a:srgbClr val="008000"/>
                  </a:solidFill>
                  <a:latin typeface="휴먼매직체" pitchFamily="18" charset="-127"/>
                  <a:ea typeface="휴먼매직체" pitchFamily="18" charset="-127"/>
                </a:rPr>
                <a:t>.</a:t>
              </a:r>
            </a:p>
            <a:p>
              <a:endParaRPr lang="en-US" altLang="ko-KR" sz="1200" dirty="0">
                <a:solidFill>
                  <a:srgbClr val="008000"/>
                </a:solidFill>
                <a:latin typeface="휴먼매직체" pitchFamily="18" charset="-127"/>
                <a:ea typeface="휴먼매직체" pitchFamily="18" charset="-127"/>
              </a:endParaRPr>
            </a:p>
            <a:p>
              <a:r>
                <a:rPr lang="en-US" altLang="ko-KR" sz="1200" dirty="0">
                  <a:solidFill>
                    <a:srgbClr val="008000"/>
                  </a:solidFill>
                  <a:latin typeface="휴먼매직체" pitchFamily="18" charset="-127"/>
                  <a:ea typeface="휴먼매직체" pitchFamily="18" charset="-127"/>
                </a:rPr>
                <a:t> </a:t>
              </a:r>
            </a:p>
            <a:p>
              <a:endParaRPr lang="en-US" altLang="ko-KR" sz="1200" dirty="0">
                <a:solidFill>
                  <a:srgbClr val="008000"/>
                </a:solidFill>
                <a:latin typeface="휴먼매직체" pitchFamily="18" charset="-127"/>
                <a:ea typeface="휴먼매직체" pitchFamily="18" charset="-127"/>
              </a:endParaRPr>
            </a:p>
            <a:p>
              <a:endParaRPr lang="en-US" altLang="ko-KR" sz="1200" dirty="0">
                <a:solidFill>
                  <a:srgbClr val="008000"/>
                </a:solidFill>
                <a:latin typeface="휴먼매직체" pitchFamily="18" charset="-127"/>
                <a:ea typeface="휴먼매직체" pitchFamily="18" charset="-127"/>
              </a:endParaRPr>
            </a:p>
            <a:p>
              <a:r>
                <a:rPr lang="ko-KR" altLang="en-US" sz="1200" dirty="0">
                  <a:solidFill>
                    <a:srgbClr val="008000"/>
                  </a:solidFill>
                  <a:latin typeface="휴먼매직체" pitchFamily="18" charset="-127"/>
                  <a:ea typeface="휴먼매직체" pitchFamily="18" charset="-127"/>
                </a:rPr>
                <a:t>키 값이 매칭되지 않을 때는 </a:t>
              </a:r>
              <a:r>
                <a:rPr lang="en-US" altLang="ko-KR" sz="1200" dirty="0">
                  <a:solidFill>
                    <a:srgbClr val="008000"/>
                  </a:solidFill>
                  <a:latin typeface="휴먼매직체" pitchFamily="18" charset="-127"/>
                  <a:ea typeface="휴먼매직체" pitchFamily="18" charset="-127"/>
                </a:rPr>
                <a:t>INSERT</a:t>
              </a:r>
              <a:r>
                <a:rPr lang="ko-KR" altLang="en-US" sz="1200" dirty="0">
                  <a:solidFill>
                    <a:srgbClr val="008000"/>
                  </a:solidFill>
                  <a:latin typeface="휴먼매직체" pitchFamily="18" charset="-127"/>
                  <a:ea typeface="휴먼매직체" pitchFamily="18" charset="-127"/>
                </a:rPr>
                <a:t>를 해준다</a:t>
              </a:r>
              <a:r>
                <a:rPr lang="en-US" altLang="ko-KR" sz="1200" dirty="0">
                  <a:solidFill>
                    <a:srgbClr val="008000"/>
                  </a:solidFill>
                  <a:latin typeface="휴먼매직체" pitchFamily="18" charset="-127"/>
                  <a:ea typeface="휴먼매직체" pitchFamily="18" charset="-127"/>
                </a:rPr>
                <a:t>.</a:t>
              </a:r>
              <a:endParaRPr lang="ko-KR" altLang="en-US" sz="1200" dirty="0">
                <a:solidFill>
                  <a:srgbClr val="008000"/>
                </a:solidFill>
                <a:latin typeface="휴먼매직체" pitchFamily="18" charset="-127"/>
                <a:ea typeface="휴먼매직체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12048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직사각형 3"/>
          <p:cNvSpPr>
            <a:spLocks noChangeArrowheads="1"/>
          </p:cNvSpPr>
          <p:nvPr/>
        </p:nvSpPr>
        <p:spPr bwMode="auto">
          <a:xfrm>
            <a:off x="97565" y="350505"/>
            <a:ext cx="8938931" cy="5670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68288" indent="-268288">
              <a:lnSpc>
                <a:spcPts val="1500"/>
              </a:lnSpc>
            </a:pPr>
            <a:r>
              <a:rPr lang="en-US" altLang="ko-KR" sz="1400" b="1" dirty="0">
                <a:latin typeface="+mn-ea"/>
                <a:ea typeface="+mn-ea"/>
              </a:rPr>
              <a:t>*** [</a:t>
            </a:r>
            <a:r>
              <a:rPr lang="en-US" altLang="ko-KR" sz="1400" b="1" dirty="0" err="1">
                <a:latin typeface="+mn-ea"/>
                <a:ea typeface="+mn-ea"/>
              </a:rPr>
              <a:t>Mybatis</a:t>
            </a:r>
            <a:r>
              <a:rPr lang="en-US" altLang="ko-KR" sz="1400" b="1" dirty="0">
                <a:latin typeface="+mn-ea"/>
                <a:ea typeface="+mn-ea"/>
              </a:rPr>
              <a:t>] List </a:t>
            </a:r>
            <a:r>
              <a:rPr lang="ko-KR" altLang="en-US" sz="1400" b="1" dirty="0" err="1">
                <a:latin typeface="+mn-ea"/>
                <a:ea typeface="+mn-ea"/>
              </a:rPr>
              <a:t>파라메터</a:t>
            </a:r>
            <a:r>
              <a:rPr lang="ko-KR" altLang="en-US" sz="1400" b="1" dirty="0">
                <a:latin typeface="+mn-ea"/>
                <a:ea typeface="+mn-ea"/>
              </a:rPr>
              <a:t> </a:t>
            </a:r>
            <a:r>
              <a:rPr lang="en-US" altLang="ko-KR" sz="1400" b="1" dirty="0" err="1">
                <a:latin typeface="+mn-ea"/>
                <a:ea typeface="+mn-ea"/>
              </a:rPr>
              <a:t>foreach</a:t>
            </a:r>
            <a:r>
              <a:rPr lang="en-US" altLang="ko-KR" sz="1400" b="1" dirty="0">
                <a:latin typeface="+mn-ea"/>
                <a:ea typeface="+mn-ea"/>
              </a:rPr>
              <a:t> </a:t>
            </a:r>
            <a:r>
              <a:rPr lang="ko-KR" altLang="en-US" sz="1400" b="1" dirty="0">
                <a:latin typeface="+mn-ea"/>
                <a:ea typeface="+mn-ea"/>
              </a:rPr>
              <a:t>사용 </a:t>
            </a:r>
            <a:r>
              <a:rPr lang="en-US" altLang="ko-KR" sz="1600" b="1" dirty="0">
                <a:solidFill>
                  <a:srgbClr val="C00000"/>
                </a:solidFill>
                <a:latin typeface="+mn-ea"/>
                <a:ea typeface="+mn-ea"/>
              </a:rPr>
              <a:t>MERGE </a:t>
            </a:r>
            <a:r>
              <a:rPr lang="en-US" altLang="ko-KR" sz="1600" dirty="0">
                <a:solidFill>
                  <a:srgbClr val="C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C00000"/>
                </a:solidFill>
                <a:latin typeface="+mn-ea"/>
                <a:ea typeface="+mn-ea"/>
              </a:rPr>
              <a:t>병합</a:t>
            </a:r>
            <a:r>
              <a:rPr lang="en-US" altLang="ko-KR" sz="1600" dirty="0">
                <a:solidFill>
                  <a:srgbClr val="C00000"/>
                </a:solidFill>
                <a:latin typeface="+mn-ea"/>
                <a:ea typeface="+mn-ea"/>
              </a:rPr>
              <a:t>) </a:t>
            </a:r>
            <a:r>
              <a:rPr lang="en-US" altLang="ko-KR" sz="1600" b="1" dirty="0">
                <a:solidFill>
                  <a:srgbClr val="C00000"/>
                </a:solidFill>
                <a:latin typeface="+mn-ea"/>
                <a:ea typeface="+mn-ea"/>
              </a:rPr>
              <a:t/>
            </a:r>
            <a:br>
              <a:rPr lang="en-US" altLang="ko-KR" sz="1600" b="1" dirty="0">
                <a:solidFill>
                  <a:srgbClr val="C00000"/>
                </a:solidFill>
                <a:latin typeface="+mn-ea"/>
                <a:ea typeface="+mn-ea"/>
              </a:rPr>
            </a:br>
            <a:r>
              <a:rPr lang="en-US" altLang="ko-KR" sz="1200" b="1" dirty="0">
                <a:latin typeface="+mn-ea"/>
                <a:ea typeface="+mn-ea"/>
              </a:rPr>
              <a:t>=&gt; </a:t>
            </a:r>
            <a:r>
              <a:rPr lang="en-US" altLang="ko-KR" sz="1200" b="1" dirty="0">
                <a:latin typeface="+mn-ea"/>
                <a:ea typeface="+mn-ea"/>
                <a:hlinkClick r:id="rId2"/>
              </a:rPr>
              <a:t>https://offbyone.tistory.com/253</a:t>
            </a:r>
            <a:r>
              <a:rPr lang="en-US" altLang="ko-KR" sz="1200" b="1" dirty="0">
                <a:latin typeface="+mn-ea"/>
                <a:ea typeface="+mn-ea"/>
              </a:rPr>
              <a:t/>
            </a:r>
            <a:br>
              <a:rPr lang="en-US" altLang="ko-KR" sz="1200" b="1" dirty="0">
                <a:latin typeface="+mn-ea"/>
                <a:ea typeface="+mn-ea"/>
              </a:rPr>
            </a:br>
            <a:endParaRPr lang="en-US" altLang="ko-KR" sz="1200" b="1" dirty="0">
              <a:latin typeface="+mn-ea"/>
              <a:ea typeface="+mn-ea"/>
            </a:endParaRPr>
          </a:p>
          <a:p>
            <a:pPr marL="268288" indent="-268288">
              <a:lnSpc>
                <a:spcPts val="1500"/>
              </a:lnSpc>
            </a:pPr>
            <a:r>
              <a:rPr lang="en-US" altLang="ko-KR" sz="1200" b="1" dirty="0">
                <a:latin typeface="+mn-ea"/>
                <a:ea typeface="+mn-ea"/>
              </a:rPr>
              <a:t>=&gt; </a:t>
            </a:r>
            <a:r>
              <a:rPr lang="ko-KR" altLang="en-US" sz="1200" b="1" dirty="0">
                <a:latin typeface="+mn-ea"/>
                <a:ea typeface="+mn-ea"/>
              </a:rPr>
              <a:t>테이블에 데이터가 이미 존재하면 업데이트 하고</a:t>
            </a:r>
            <a:r>
              <a:rPr lang="en-US" altLang="ko-KR" sz="1200" b="1" dirty="0">
                <a:latin typeface="+mn-ea"/>
                <a:ea typeface="+mn-ea"/>
              </a:rPr>
              <a:t>, </a:t>
            </a:r>
            <a:r>
              <a:rPr lang="ko-KR" altLang="en-US" sz="1200" b="1" dirty="0">
                <a:latin typeface="+mn-ea"/>
                <a:ea typeface="+mn-ea"/>
              </a:rPr>
              <a:t>존재하지 않으면 입력을 해야 하는 경우</a:t>
            </a:r>
            <a:r>
              <a:rPr lang="en-US" altLang="ko-KR" sz="1200" b="1" dirty="0">
                <a:latin typeface="+mn-ea"/>
                <a:ea typeface="+mn-ea"/>
              </a:rPr>
              <a:t/>
            </a:r>
            <a:br>
              <a:rPr lang="en-US" altLang="ko-KR" sz="1200" b="1" dirty="0">
                <a:latin typeface="+mn-ea"/>
                <a:ea typeface="+mn-ea"/>
              </a:rPr>
            </a:br>
            <a:r>
              <a:rPr lang="en-US" altLang="ko-KR" sz="1200" b="1" dirty="0">
                <a:latin typeface="+mn-ea"/>
                <a:ea typeface="+mn-ea"/>
              </a:rPr>
              <a:t>     </a:t>
            </a:r>
            <a:r>
              <a:rPr lang="ko-KR" altLang="en-US" sz="1200" b="1" dirty="0" err="1">
                <a:latin typeface="+mn-ea"/>
                <a:ea typeface="+mn-ea"/>
              </a:rPr>
              <a:t>오라클에서</a:t>
            </a:r>
            <a:r>
              <a:rPr lang="ko-KR" altLang="en-US" sz="1200" b="1" dirty="0">
                <a:latin typeface="+mn-ea"/>
                <a:ea typeface="+mn-ea"/>
              </a:rPr>
              <a:t> </a:t>
            </a:r>
            <a:r>
              <a:rPr lang="ko-KR" altLang="en-US" sz="1200" b="1" dirty="0" err="1">
                <a:latin typeface="+mn-ea"/>
                <a:ea typeface="+mn-ea"/>
              </a:rPr>
              <a:t>이작업을</a:t>
            </a:r>
            <a:r>
              <a:rPr lang="ko-KR" altLang="en-US" sz="1200" b="1" dirty="0">
                <a:latin typeface="+mn-ea"/>
                <a:ea typeface="+mn-ea"/>
              </a:rPr>
              <a:t> 한번에 할 수 있는 쿼리가 </a:t>
            </a:r>
            <a:r>
              <a:rPr lang="en-US" altLang="ko-KR" sz="1200" b="1" dirty="0">
                <a:latin typeface="+mn-ea"/>
                <a:ea typeface="+mn-ea"/>
              </a:rPr>
              <a:t>MERGE INTO </a:t>
            </a:r>
            <a:r>
              <a:rPr lang="ko-KR" altLang="en-US" sz="1200" b="1" dirty="0">
                <a:latin typeface="+mn-ea"/>
                <a:ea typeface="+mn-ea"/>
              </a:rPr>
              <a:t>문</a:t>
            </a:r>
            <a:r>
              <a:rPr lang="en-US" altLang="ko-KR" sz="1200" b="1" dirty="0">
                <a:latin typeface="+mn-ea"/>
                <a:ea typeface="+mn-ea"/>
              </a:rPr>
              <a:t>.</a:t>
            </a:r>
          </a:p>
          <a:p>
            <a:pPr marL="268288" indent="-268288">
              <a:lnSpc>
                <a:spcPts val="1500"/>
              </a:lnSpc>
            </a:pPr>
            <a:endParaRPr lang="en-US" altLang="ko-KR" sz="1200" b="1" dirty="0">
              <a:latin typeface="+mn-ea"/>
              <a:ea typeface="+mn-ea"/>
            </a:endParaRPr>
          </a:p>
          <a:p>
            <a:pPr marL="268288" indent="-268288">
              <a:lnSpc>
                <a:spcPts val="1500"/>
              </a:lnSpc>
            </a:pPr>
            <a:r>
              <a:rPr lang="en-US" altLang="ko-KR" sz="1200" b="1" dirty="0">
                <a:latin typeface="+mn-ea"/>
                <a:ea typeface="+mn-ea"/>
              </a:rPr>
              <a:t>=&gt; </a:t>
            </a:r>
            <a:r>
              <a:rPr lang="ko-KR" altLang="en-US" sz="1200" b="1" dirty="0">
                <a:latin typeface="+mn-ea"/>
                <a:ea typeface="+mn-ea"/>
              </a:rPr>
              <a:t>예</a:t>
            </a:r>
            <a:r>
              <a:rPr lang="en-US" altLang="ko-KR" sz="1200" b="1" dirty="0">
                <a:latin typeface="+mn-ea"/>
                <a:ea typeface="+mn-ea"/>
              </a:rPr>
              <a:t>1) </a:t>
            </a:r>
            <a:r>
              <a:rPr lang="ko-KR" altLang="en-US" sz="1200" b="1" dirty="0">
                <a:latin typeface="+mn-ea"/>
                <a:ea typeface="+mn-ea"/>
              </a:rPr>
              <a:t>동일한 테이블 구조를 가지고 있는 </a:t>
            </a:r>
            <a:r>
              <a:rPr lang="en-US" altLang="ko-KR" sz="1200" b="1" dirty="0">
                <a:latin typeface="+mn-ea"/>
                <a:ea typeface="+mn-ea"/>
              </a:rPr>
              <a:t>TMP_SCORE </a:t>
            </a:r>
            <a:r>
              <a:rPr lang="ko-KR" altLang="en-US" sz="1200" b="1" dirty="0">
                <a:latin typeface="+mn-ea"/>
                <a:ea typeface="+mn-ea"/>
              </a:rPr>
              <a:t>테이블로부터 데이터를 옮기는 예</a:t>
            </a:r>
            <a:r>
              <a:rPr lang="en-US" altLang="ko-KR" sz="1200" b="1" dirty="0">
                <a:latin typeface="+mn-ea"/>
                <a:ea typeface="+mn-ea"/>
              </a:rPr>
              <a:t/>
            </a:r>
            <a:br>
              <a:rPr lang="en-US" altLang="ko-KR" sz="1200" b="1" dirty="0">
                <a:latin typeface="+mn-ea"/>
                <a:ea typeface="+mn-ea"/>
              </a:rPr>
            </a:br>
            <a:r>
              <a:rPr lang="en-US" altLang="ko-KR" sz="1200" b="1" dirty="0">
                <a:latin typeface="+mn-ea"/>
                <a:ea typeface="+mn-ea"/>
              </a:rPr>
              <a:t>TMP_SCORE </a:t>
            </a:r>
            <a:r>
              <a:rPr lang="ko-KR" altLang="en-US" sz="1200" b="1" dirty="0">
                <a:latin typeface="+mn-ea"/>
                <a:ea typeface="+mn-ea"/>
              </a:rPr>
              <a:t>테이블에 </a:t>
            </a:r>
            <a:r>
              <a:rPr lang="ko-KR" altLang="en-US" sz="1200" b="1" dirty="0" err="1">
                <a:latin typeface="+mn-ea"/>
                <a:ea typeface="+mn-ea"/>
              </a:rPr>
              <a:t>있는것과</a:t>
            </a:r>
            <a:r>
              <a:rPr lang="ko-KR" altLang="en-US" sz="1200" b="1" dirty="0">
                <a:latin typeface="+mn-ea"/>
                <a:ea typeface="+mn-ea"/>
              </a:rPr>
              <a:t> 동일한 과정코드와 학생코드를 가진 데이터가 </a:t>
            </a:r>
            <a:r>
              <a:rPr lang="en-US" altLang="ko-KR" sz="1200" b="1" dirty="0">
                <a:latin typeface="+mn-ea"/>
                <a:ea typeface="+mn-ea"/>
              </a:rPr>
              <a:t>TB_SCORE</a:t>
            </a:r>
            <a:r>
              <a:rPr lang="ko-KR" altLang="en-US" sz="1200" b="1" dirty="0">
                <a:latin typeface="+mn-ea"/>
                <a:ea typeface="+mn-ea"/>
              </a:rPr>
              <a:t>에 있으면</a:t>
            </a:r>
            <a:r>
              <a:rPr lang="en-US" altLang="ko-KR" sz="1200" b="1" dirty="0">
                <a:latin typeface="+mn-ea"/>
                <a:ea typeface="+mn-ea"/>
              </a:rPr>
              <a:t/>
            </a:r>
            <a:br>
              <a:rPr lang="en-US" altLang="ko-KR" sz="1200" b="1" dirty="0">
                <a:latin typeface="+mn-ea"/>
                <a:ea typeface="+mn-ea"/>
              </a:rPr>
            </a:br>
            <a:r>
              <a:rPr lang="en-US" altLang="ko-KR" sz="1200" b="1" dirty="0">
                <a:latin typeface="+mn-ea"/>
                <a:ea typeface="+mn-ea"/>
              </a:rPr>
              <a:t>SCORE </a:t>
            </a:r>
            <a:r>
              <a:rPr lang="ko-KR" altLang="en-US" sz="1200" b="1" dirty="0">
                <a:latin typeface="+mn-ea"/>
                <a:ea typeface="+mn-ea"/>
              </a:rPr>
              <a:t>를 업데이트하고</a:t>
            </a:r>
            <a:r>
              <a:rPr lang="en-US" altLang="ko-KR" sz="1200" b="1" dirty="0">
                <a:latin typeface="+mn-ea"/>
                <a:ea typeface="+mn-ea"/>
              </a:rPr>
              <a:t>, </a:t>
            </a:r>
            <a:r>
              <a:rPr lang="ko-KR" altLang="en-US" sz="1200" b="1" dirty="0">
                <a:latin typeface="+mn-ea"/>
                <a:ea typeface="+mn-ea"/>
              </a:rPr>
              <a:t>없으면 입력합니다</a:t>
            </a:r>
            <a:r>
              <a:rPr lang="en-US" altLang="ko-KR" sz="1200" b="1" dirty="0">
                <a:latin typeface="+mn-ea"/>
                <a:ea typeface="+mn-ea"/>
              </a:rPr>
              <a:t>.</a:t>
            </a:r>
            <a:br>
              <a:rPr lang="en-US" altLang="ko-KR" sz="1200" b="1" dirty="0">
                <a:latin typeface="+mn-ea"/>
                <a:ea typeface="+mn-ea"/>
              </a:rPr>
            </a:br>
            <a:r>
              <a:rPr lang="en-US" altLang="ko-KR" sz="1200" b="1" dirty="0">
                <a:latin typeface="+mn-ea"/>
                <a:ea typeface="+mn-ea"/>
              </a:rPr>
              <a:t/>
            </a:r>
            <a:br>
              <a:rPr lang="en-US" altLang="ko-KR" sz="1200" b="1" dirty="0">
                <a:latin typeface="+mn-ea"/>
                <a:ea typeface="+mn-ea"/>
              </a:rPr>
            </a:br>
            <a:r>
              <a:rPr lang="en-US" altLang="ko-KR" sz="1200" b="1" dirty="0">
                <a:latin typeface="+mn-ea"/>
                <a:ea typeface="+mn-ea"/>
              </a:rPr>
              <a:t>MERGE INTO TB_SCORE S USING TMP_SCORE T ON   </a:t>
            </a:r>
            <a:br>
              <a:rPr lang="en-US" altLang="ko-KR" sz="1200" b="1" dirty="0">
                <a:latin typeface="+mn-ea"/>
                <a:ea typeface="+mn-ea"/>
              </a:rPr>
            </a:br>
            <a:r>
              <a:rPr lang="en-US" altLang="ko-KR" sz="1200" b="1" dirty="0">
                <a:latin typeface="+mn-ea"/>
                <a:ea typeface="+mn-ea"/>
              </a:rPr>
              <a:t>	(S.COURSE_ID = T.COURSE_ID AND S.STUDENT_ID = T.STUDENT_ID)</a:t>
            </a:r>
            <a:br>
              <a:rPr lang="en-US" altLang="ko-KR" sz="1200" b="1" dirty="0">
                <a:latin typeface="+mn-ea"/>
                <a:ea typeface="+mn-ea"/>
              </a:rPr>
            </a:br>
            <a:r>
              <a:rPr lang="en-US" altLang="ko-KR" sz="1200" b="1" dirty="0">
                <a:latin typeface="+mn-ea"/>
                <a:ea typeface="+mn-ea"/>
              </a:rPr>
              <a:t>WHEN MATCHED THEN UPDATE SET S.SCORE = T.SCORE</a:t>
            </a:r>
            <a:br>
              <a:rPr lang="en-US" altLang="ko-KR" sz="1200" b="1" dirty="0">
                <a:latin typeface="+mn-ea"/>
                <a:ea typeface="+mn-ea"/>
              </a:rPr>
            </a:br>
            <a:r>
              <a:rPr lang="en-US" altLang="ko-KR" sz="1200" b="1" dirty="0">
                <a:latin typeface="+mn-ea"/>
                <a:ea typeface="+mn-ea"/>
              </a:rPr>
              <a:t>WHEN NOT MATCHED THEN INSERT (S.COURSE_ID, S.STUDENT_ID, S.SCORE)</a:t>
            </a:r>
            <a:br>
              <a:rPr lang="en-US" altLang="ko-KR" sz="1200" b="1" dirty="0">
                <a:latin typeface="+mn-ea"/>
                <a:ea typeface="+mn-ea"/>
              </a:rPr>
            </a:br>
            <a:r>
              <a:rPr lang="en-US" altLang="ko-KR" sz="1200" b="1" dirty="0">
                <a:latin typeface="+mn-ea"/>
                <a:ea typeface="+mn-ea"/>
              </a:rPr>
              <a:t>	VALUES (T.COURSE_ID, T.STUDENT_ID, T.SCORE) ;</a:t>
            </a:r>
            <a:br>
              <a:rPr lang="en-US" altLang="ko-KR" sz="1200" b="1" dirty="0">
                <a:latin typeface="+mn-ea"/>
                <a:ea typeface="+mn-ea"/>
              </a:rPr>
            </a:br>
            <a:r>
              <a:rPr lang="en-US" altLang="ko-KR" sz="1200" dirty="0">
                <a:solidFill>
                  <a:srgbClr val="008000"/>
                </a:solidFill>
                <a:latin typeface="휴먼매직체" pitchFamily="18" charset="-127"/>
                <a:ea typeface="휴먼매직체" pitchFamily="18" charset="-127"/>
              </a:rPr>
              <a:t>( USING </a:t>
            </a:r>
            <a:r>
              <a:rPr lang="ko-KR" altLang="en-US" sz="1200" dirty="0">
                <a:solidFill>
                  <a:srgbClr val="008000"/>
                </a:solidFill>
                <a:latin typeface="휴먼매직체" pitchFamily="18" charset="-127"/>
                <a:ea typeface="휴먼매직체" pitchFamily="18" charset="-127"/>
              </a:rPr>
              <a:t>절에는 </a:t>
            </a:r>
            <a:r>
              <a:rPr lang="ko-KR" altLang="en-US" sz="1200" dirty="0" err="1">
                <a:solidFill>
                  <a:srgbClr val="008000"/>
                </a:solidFill>
                <a:latin typeface="휴먼매직체" pitchFamily="18" charset="-127"/>
                <a:ea typeface="휴먼매직체" pitchFamily="18" charset="-127"/>
              </a:rPr>
              <a:t>테이블외에</a:t>
            </a:r>
            <a:r>
              <a:rPr lang="ko-KR" altLang="en-US" sz="1200" dirty="0">
                <a:solidFill>
                  <a:srgbClr val="008000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200" dirty="0" err="1">
                <a:solidFill>
                  <a:srgbClr val="008000"/>
                </a:solidFill>
                <a:latin typeface="휴먼매직체" pitchFamily="18" charset="-127"/>
                <a:ea typeface="휴먼매직체" pitchFamily="18" charset="-127"/>
              </a:rPr>
              <a:t>뷰</a:t>
            </a:r>
            <a:r>
              <a:rPr lang="en-US" altLang="ko-KR" sz="1200" dirty="0">
                <a:solidFill>
                  <a:srgbClr val="008000"/>
                </a:solidFill>
                <a:latin typeface="휴먼매직체" pitchFamily="18" charset="-127"/>
                <a:ea typeface="휴먼매직체" pitchFamily="18" charset="-127"/>
              </a:rPr>
              <a:t>, </a:t>
            </a:r>
            <a:r>
              <a:rPr lang="ko-KR" altLang="en-US" sz="1200" dirty="0" err="1">
                <a:solidFill>
                  <a:srgbClr val="008000"/>
                </a:solidFill>
                <a:latin typeface="휴먼매직체" pitchFamily="18" charset="-127"/>
                <a:ea typeface="휴먼매직체" pitchFamily="18" charset="-127"/>
              </a:rPr>
              <a:t>인라인</a:t>
            </a:r>
            <a:r>
              <a:rPr lang="ko-KR" altLang="en-US" sz="1200" dirty="0">
                <a:solidFill>
                  <a:srgbClr val="008000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200" dirty="0" err="1">
                <a:solidFill>
                  <a:srgbClr val="008000"/>
                </a:solidFill>
                <a:latin typeface="휴먼매직체" pitchFamily="18" charset="-127"/>
                <a:ea typeface="휴먼매직체" pitchFamily="18" charset="-127"/>
              </a:rPr>
              <a:t>뷰</a:t>
            </a:r>
            <a:r>
              <a:rPr lang="ko-KR" altLang="en-US" sz="1200" dirty="0">
                <a:solidFill>
                  <a:srgbClr val="008000"/>
                </a:solidFill>
                <a:latin typeface="휴먼매직체" pitchFamily="18" charset="-127"/>
                <a:ea typeface="휴먼매직체" pitchFamily="18" charset="-127"/>
              </a:rPr>
              <a:t> 등이 </a:t>
            </a:r>
            <a:r>
              <a:rPr lang="ko-KR" altLang="en-US" sz="1200" dirty="0" err="1">
                <a:solidFill>
                  <a:srgbClr val="008000"/>
                </a:solidFill>
                <a:latin typeface="휴먼매직체" pitchFamily="18" charset="-127"/>
                <a:ea typeface="휴먼매직체" pitchFamily="18" charset="-127"/>
              </a:rPr>
              <a:t>올수도</a:t>
            </a:r>
            <a:r>
              <a:rPr lang="ko-KR" altLang="en-US" sz="1200" dirty="0">
                <a:solidFill>
                  <a:srgbClr val="008000"/>
                </a:solidFill>
                <a:latin typeface="휴먼매직체" pitchFamily="18" charset="-127"/>
                <a:ea typeface="휴먼매직체" pitchFamily="18" charset="-127"/>
              </a:rPr>
              <a:t> 있음 </a:t>
            </a:r>
            <a:r>
              <a:rPr lang="en-US" altLang="ko-KR" sz="1200" dirty="0">
                <a:solidFill>
                  <a:srgbClr val="008000"/>
                </a:solidFill>
                <a:latin typeface="휴먼매직체" pitchFamily="18" charset="-127"/>
                <a:ea typeface="휴먼매직체" pitchFamily="18" charset="-127"/>
              </a:rPr>
              <a:t>)</a:t>
            </a:r>
          </a:p>
          <a:p>
            <a:pPr marL="268288" indent="-268288">
              <a:lnSpc>
                <a:spcPts val="1500"/>
              </a:lnSpc>
            </a:pPr>
            <a:endParaRPr lang="en-US" altLang="ko-KR" sz="1200" dirty="0">
              <a:solidFill>
                <a:srgbClr val="008000"/>
              </a:solidFill>
              <a:latin typeface="휴먼매직체" pitchFamily="18" charset="-127"/>
              <a:ea typeface="휴먼매직체" pitchFamily="18" charset="-127"/>
            </a:endParaRPr>
          </a:p>
          <a:p>
            <a:pPr marL="268288" indent="-268288">
              <a:lnSpc>
                <a:spcPts val="1500"/>
              </a:lnSpc>
            </a:pPr>
            <a:r>
              <a:rPr lang="en-US" altLang="ko-KR" sz="1200" b="1" dirty="0">
                <a:latin typeface="+mn-ea"/>
                <a:ea typeface="+mn-ea"/>
              </a:rPr>
              <a:t>=&gt; </a:t>
            </a:r>
            <a:r>
              <a:rPr lang="ko-KR" altLang="en-US" sz="1200" b="1" dirty="0">
                <a:latin typeface="+mn-ea"/>
                <a:ea typeface="+mn-ea"/>
              </a:rPr>
              <a:t>예</a:t>
            </a:r>
            <a:r>
              <a:rPr lang="en-US" altLang="ko-KR" sz="1200" b="1" dirty="0">
                <a:latin typeface="+mn-ea"/>
                <a:ea typeface="+mn-ea"/>
              </a:rPr>
              <a:t>2) </a:t>
            </a:r>
            <a:r>
              <a:rPr lang="ko-KR" altLang="en-US" sz="1200" b="1" dirty="0">
                <a:latin typeface="+mn-ea"/>
                <a:ea typeface="+mn-ea"/>
              </a:rPr>
              <a:t>다른 테이블에서 데이터를 비교해서 가져오는 것이 아니라</a:t>
            </a:r>
            <a:r>
              <a:rPr lang="en-US" altLang="ko-KR" sz="1200" b="1" dirty="0">
                <a:latin typeface="+mn-ea"/>
                <a:ea typeface="+mn-ea"/>
              </a:rPr>
              <a:t>, </a:t>
            </a:r>
            <a:r>
              <a:rPr lang="ko-KR" altLang="en-US" sz="1200" b="1" dirty="0">
                <a:latin typeface="+mn-ea"/>
                <a:ea typeface="+mn-ea"/>
              </a:rPr>
              <a:t>직접 값을 </a:t>
            </a:r>
            <a:r>
              <a:rPr lang="ko-KR" altLang="en-US" sz="1200" b="1" dirty="0" err="1">
                <a:latin typeface="+mn-ea"/>
                <a:ea typeface="+mn-ea"/>
              </a:rPr>
              <a:t>넣을때는</a:t>
            </a:r>
            <a:r>
              <a:rPr lang="ko-KR" altLang="en-US" sz="1200" b="1" dirty="0">
                <a:latin typeface="+mn-ea"/>
                <a:ea typeface="+mn-ea"/>
              </a:rPr>
              <a:t> </a:t>
            </a:r>
            <a:r>
              <a:rPr lang="en-US" altLang="ko-KR" sz="1200" b="1" dirty="0">
                <a:latin typeface="+mn-ea"/>
                <a:ea typeface="+mn-ea"/>
              </a:rPr>
              <a:t>DUAL</a:t>
            </a:r>
            <a:r>
              <a:rPr lang="ko-KR" altLang="en-US" sz="1200" b="1" dirty="0">
                <a:latin typeface="+mn-ea"/>
                <a:ea typeface="+mn-ea"/>
              </a:rPr>
              <a:t>을 사용</a:t>
            </a:r>
            <a:r>
              <a:rPr lang="en-US" altLang="ko-KR" sz="1200" b="1" dirty="0">
                <a:latin typeface="+mn-ea"/>
                <a:ea typeface="+mn-ea"/>
              </a:rPr>
              <a:t/>
            </a:r>
            <a:br>
              <a:rPr lang="en-US" altLang="ko-KR" sz="1200" b="1" dirty="0">
                <a:latin typeface="+mn-ea"/>
                <a:ea typeface="+mn-ea"/>
              </a:rPr>
            </a:br>
            <a:r>
              <a:rPr lang="en-US" altLang="ko-KR" sz="1200" b="1" dirty="0">
                <a:latin typeface="+mn-ea"/>
                <a:ea typeface="+mn-ea"/>
              </a:rPr>
              <a:t/>
            </a:r>
            <a:br>
              <a:rPr lang="en-US" altLang="ko-KR" sz="1200" b="1" dirty="0">
                <a:latin typeface="+mn-ea"/>
                <a:ea typeface="+mn-ea"/>
              </a:rPr>
            </a:br>
            <a:r>
              <a:rPr lang="en-US" altLang="ko-KR" sz="1200" b="1" dirty="0">
                <a:latin typeface="+mn-ea"/>
                <a:ea typeface="+mn-ea"/>
              </a:rPr>
              <a:t>MERGE INTO TB_SCORE S USING DUAL ON (S.COURSE_ID = 'C1' AND S.STUDENT_ID = 'S1')</a:t>
            </a:r>
            <a:br>
              <a:rPr lang="en-US" altLang="ko-KR" sz="1200" b="1" dirty="0">
                <a:latin typeface="+mn-ea"/>
                <a:ea typeface="+mn-ea"/>
              </a:rPr>
            </a:br>
            <a:r>
              <a:rPr lang="en-US" altLang="ko-KR" sz="1200" b="1" dirty="0">
                <a:latin typeface="+mn-ea"/>
                <a:ea typeface="+mn-ea"/>
              </a:rPr>
              <a:t>WHEN MATCHED THEN UPDATE SET S.SCORE = 20</a:t>
            </a:r>
            <a:br>
              <a:rPr lang="en-US" altLang="ko-KR" sz="1200" b="1" dirty="0">
                <a:latin typeface="+mn-ea"/>
                <a:ea typeface="+mn-ea"/>
              </a:rPr>
            </a:br>
            <a:r>
              <a:rPr lang="en-US" altLang="ko-KR" sz="1200" b="1" dirty="0">
                <a:latin typeface="+mn-ea"/>
                <a:ea typeface="+mn-ea"/>
              </a:rPr>
              <a:t>WHEN NOT MATCHED THEN INSERT (S.COURSE_ID, S.STUDENT_ID, S.SCORE) VALUES ('C1', 'S1', 20) ;</a:t>
            </a:r>
            <a:br>
              <a:rPr lang="en-US" altLang="ko-KR" sz="1200" b="1" dirty="0">
                <a:latin typeface="+mn-ea"/>
                <a:ea typeface="+mn-ea"/>
              </a:rPr>
            </a:br>
            <a:endParaRPr lang="en-US" altLang="ko-KR" sz="1200" b="1" dirty="0">
              <a:latin typeface="+mn-ea"/>
              <a:ea typeface="+mn-ea"/>
            </a:endParaRPr>
          </a:p>
          <a:p>
            <a:pPr marL="268288" indent="-268288">
              <a:lnSpc>
                <a:spcPts val="1500"/>
              </a:lnSpc>
            </a:pPr>
            <a:r>
              <a:rPr lang="en-US" altLang="ko-KR" sz="1200" b="1" dirty="0">
                <a:latin typeface="+mn-ea"/>
                <a:ea typeface="+mn-ea"/>
              </a:rPr>
              <a:t>=&gt; </a:t>
            </a:r>
            <a:r>
              <a:rPr lang="ko-KR" altLang="en-US" sz="1200" b="1" dirty="0">
                <a:latin typeface="+mn-ea"/>
                <a:ea typeface="+mn-ea"/>
              </a:rPr>
              <a:t>업데이트나 입력 하나만 하는 경우 </a:t>
            </a:r>
            <a:r>
              <a:rPr lang="en-US" altLang="ko-KR" sz="1200" b="1" dirty="0">
                <a:latin typeface="+mn-ea"/>
                <a:ea typeface="+mn-ea"/>
              </a:rPr>
              <a:t>( </a:t>
            </a:r>
            <a:r>
              <a:rPr lang="ko-KR" altLang="en-US" sz="1200" b="1" dirty="0">
                <a:latin typeface="+mn-ea"/>
                <a:ea typeface="+mn-ea"/>
              </a:rPr>
              <a:t>존재하면 아무것도 하지 않고</a:t>
            </a:r>
            <a:r>
              <a:rPr lang="en-US" altLang="ko-KR" sz="1200" b="1" dirty="0">
                <a:latin typeface="+mn-ea"/>
                <a:ea typeface="+mn-ea"/>
              </a:rPr>
              <a:t>, </a:t>
            </a:r>
            <a:r>
              <a:rPr lang="ko-KR" altLang="en-US" sz="1200" b="1" dirty="0">
                <a:latin typeface="+mn-ea"/>
                <a:ea typeface="+mn-ea"/>
              </a:rPr>
              <a:t>없으면 입력 </a:t>
            </a:r>
            <a:r>
              <a:rPr lang="en-US" altLang="ko-KR" sz="1200" b="1" dirty="0">
                <a:latin typeface="+mn-ea"/>
                <a:ea typeface="+mn-ea"/>
              </a:rPr>
              <a:t>)</a:t>
            </a:r>
            <a:br>
              <a:rPr lang="en-US" altLang="ko-KR" sz="1200" b="1" dirty="0">
                <a:latin typeface="+mn-ea"/>
                <a:ea typeface="+mn-ea"/>
              </a:rPr>
            </a:br>
            <a:r>
              <a:rPr lang="en-US" altLang="ko-KR" sz="1200" b="1" dirty="0">
                <a:latin typeface="+mn-ea"/>
                <a:ea typeface="+mn-ea"/>
              </a:rPr>
              <a:t/>
            </a:r>
            <a:br>
              <a:rPr lang="en-US" altLang="ko-KR" sz="1200" b="1" dirty="0">
                <a:latin typeface="+mn-ea"/>
                <a:ea typeface="+mn-ea"/>
              </a:rPr>
            </a:br>
            <a:r>
              <a:rPr lang="en-US" altLang="ko-KR" sz="1200" b="1" dirty="0">
                <a:latin typeface="+mn-ea"/>
                <a:ea typeface="+mn-ea"/>
              </a:rPr>
              <a:t>MERGE INTO TB_SCORE S USING DUAL ON (S.COURSE_ID = 'C1' AND S.STUDENT_ID = 'S1')</a:t>
            </a:r>
            <a:br>
              <a:rPr lang="en-US" altLang="ko-KR" sz="1200" b="1" dirty="0">
                <a:latin typeface="+mn-ea"/>
                <a:ea typeface="+mn-ea"/>
              </a:rPr>
            </a:br>
            <a:r>
              <a:rPr lang="en-US" altLang="ko-KR" sz="1200" b="1" dirty="0">
                <a:latin typeface="+mn-ea"/>
                <a:ea typeface="+mn-ea"/>
              </a:rPr>
              <a:t>WHEN NOT MATCHED THEN INSERT (S.COURSE_ID, S.STUDENT_ID, S.SCORE) VALUES ('C1', 'S1', 20) ;</a:t>
            </a:r>
            <a:br>
              <a:rPr lang="en-US" altLang="ko-KR" sz="1200" b="1" dirty="0">
                <a:latin typeface="+mn-ea"/>
                <a:ea typeface="+mn-ea"/>
              </a:rPr>
            </a:br>
            <a:r>
              <a:rPr lang="en-US" altLang="ko-KR" sz="1200" dirty="0">
                <a:solidFill>
                  <a:srgbClr val="008000"/>
                </a:solidFill>
                <a:latin typeface="휴먼매직체" pitchFamily="18" charset="-127"/>
                <a:ea typeface="휴먼매직체" pitchFamily="18" charset="-127"/>
              </a:rPr>
              <a:t>( ON </a:t>
            </a:r>
            <a:r>
              <a:rPr lang="ko-KR" altLang="en-US" sz="1200" dirty="0">
                <a:solidFill>
                  <a:srgbClr val="008000"/>
                </a:solidFill>
                <a:latin typeface="휴먼매직체" pitchFamily="18" charset="-127"/>
                <a:ea typeface="휴먼매직체" pitchFamily="18" charset="-127"/>
              </a:rPr>
              <a:t>뒤에 나오는 </a:t>
            </a:r>
            <a:r>
              <a:rPr lang="ko-KR" altLang="en-US" sz="1200" dirty="0" err="1">
                <a:solidFill>
                  <a:srgbClr val="008000"/>
                </a:solidFill>
                <a:latin typeface="휴먼매직체" pitchFamily="18" charset="-127"/>
                <a:ea typeface="휴먼매직체" pitchFamily="18" charset="-127"/>
              </a:rPr>
              <a:t>매칭</a:t>
            </a:r>
            <a:r>
              <a:rPr lang="ko-KR" altLang="en-US" sz="1200" dirty="0">
                <a:solidFill>
                  <a:srgbClr val="008000"/>
                </a:solidFill>
                <a:latin typeface="휴먼매직체" pitchFamily="18" charset="-127"/>
                <a:ea typeface="휴먼매직체" pitchFamily="18" charset="-127"/>
              </a:rPr>
              <a:t> 조건은 </a:t>
            </a:r>
            <a:r>
              <a:rPr lang="en-US" altLang="ko-KR" sz="1200" dirty="0" err="1">
                <a:solidFill>
                  <a:srgbClr val="008000"/>
                </a:solidFill>
                <a:latin typeface="휴먼매직체" pitchFamily="18" charset="-127"/>
                <a:ea typeface="휴먼매직체" pitchFamily="18" charset="-127"/>
              </a:rPr>
              <a:t>Primery</a:t>
            </a:r>
            <a:r>
              <a:rPr lang="en-US" altLang="ko-KR" sz="1200" dirty="0">
                <a:solidFill>
                  <a:srgbClr val="008000"/>
                </a:solidFill>
                <a:latin typeface="휴먼매직체" pitchFamily="18" charset="-127"/>
                <a:ea typeface="휴먼매직체" pitchFamily="18" charset="-127"/>
              </a:rPr>
              <a:t> Key</a:t>
            </a:r>
            <a:r>
              <a:rPr lang="ko-KR" altLang="en-US" sz="1200" dirty="0">
                <a:solidFill>
                  <a:srgbClr val="008000"/>
                </a:solidFill>
                <a:latin typeface="휴먼매직체" pitchFamily="18" charset="-127"/>
                <a:ea typeface="휴먼매직체" pitchFamily="18" charset="-127"/>
              </a:rPr>
              <a:t>를 사용함 </a:t>
            </a:r>
            <a:r>
              <a:rPr lang="en-US" altLang="ko-KR" sz="1200" dirty="0">
                <a:solidFill>
                  <a:srgbClr val="008000"/>
                </a:solidFill>
                <a:latin typeface="휴먼매직체" pitchFamily="18" charset="-127"/>
                <a:ea typeface="휴먼매직체" pitchFamily="18" charset="-127"/>
              </a:rPr>
              <a:t>_ </a:t>
            </a:r>
            <a:r>
              <a:rPr lang="ko-KR" altLang="en-US" sz="1200" dirty="0">
                <a:solidFill>
                  <a:srgbClr val="008000"/>
                </a:solidFill>
                <a:latin typeface="휴먼매직체" pitchFamily="18" charset="-127"/>
                <a:ea typeface="휴먼매직체" pitchFamily="18" charset="-127"/>
              </a:rPr>
              <a:t>중복 에러 예방 위해 </a:t>
            </a:r>
            <a:r>
              <a:rPr lang="en-US" altLang="ko-KR" sz="1200" dirty="0">
                <a:solidFill>
                  <a:srgbClr val="008000"/>
                </a:solidFill>
                <a:latin typeface="휴먼매직체" pitchFamily="18" charset="-127"/>
                <a:ea typeface="휴먼매직체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285577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직사각형 3"/>
          <p:cNvSpPr>
            <a:spLocks noChangeArrowheads="1"/>
          </p:cNvSpPr>
          <p:nvPr/>
        </p:nvSpPr>
        <p:spPr bwMode="auto">
          <a:xfrm>
            <a:off x="97565" y="116632"/>
            <a:ext cx="8938931" cy="1054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68288" indent="-268288">
              <a:lnSpc>
                <a:spcPts val="1500"/>
              </a:lnSpc>
            </a:pPr>
            <a:r>
              <a:rPr lang="en-US" altLang="ko-KR" sz="1400" b="1" dirty="0">
                <a:latin typeface="+mn-ea"/>
                <a:ea typeface="+mn-ea"/>
              </a:rPr>
              <a:t>*** [</a:t>
            </a:r>
            <a:r>
              <a:rPr lang="en-US" altLang="ko-KR" sz="1400" b="1" dirty="0" err="1">
                <a:latin typeface="+mn-ea"/>
                <a:ea typeface="+mn-ea"/>
              </a:rPr>
              <a:t>Mybatis</a:t>
            </a:r>
            <a:r>
              <a:rPr lang="en-US" altLang="ko-KR" sz="1400" b="1" dirty="0">
                <a:latin typeface="+mn-ea"/>
                <a:ea typeface="+mn-ea"/>
              </a:rPr>
              <a:t>] List </a:t>
            </a:r>
            <a:r>
              <a:rPr lang="ko-KR" altLang="en-US" sz="1400" b="1" dirty="0" err="1">
                <a:latin typeface="+mn-ea"/>
                <a:ea typeface="+mn-ea"/>
              </a:rPr>
              <a:t>파라메터</a:t>
            </a:r>
            <a:r>
              <a:rPr lang="ko-KR" altLang="en-US" sz="1400" b="1" dirty="0">
                <a:latin typeface="+mn-ea"/>
                <a:ea typeface="+mn-ea"/>
              </a:rPr>
              <a:t> </a:t>
            </a:r>
            <a:r>
              <a:rPr lang="en-US" altLang="ko-KR" sz="1400" b="1" dirty="0" err="1">
                <a:latin typeface="+mn-ea"/>
                <a:ea typeface="+mn-ea"/>
              </a:rPr>
              <a:t>foreach</a:t>
            </a:r>
            <a:r>
              <a:rPr lang="en-US" altLang="ko-KR" sz="1400" b="1" dirty="0">
                <a:latin typeface="+mn-ea"/>
                <a:ea typeface="+mn-ea"/>
              </a:rPr>
              <a:t> </a:t>
            </a:r>
            <a:r>
              <a:rPr lang="ko-KR" altLang="en-US" sz="1400" b="1" dirty="0">
                <a:latin typeface="+mn-ea"/>
                <a:ea typeface="+mn-ea"/>
              </a:rPr>
              <a:t>사용 </a:t>
            </a:r>
            <a:r>
              <a:rPr lang="en-US" altLang="ko-KR" sz="1400" b="1" dirty="0">
                <a:latin typeface="+mn-ea"/>
                <a:ea typeface="+mn-ea"/>
              </a:rPr>
              <a:t>MERGE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병합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 </a:t>
            </a:r>
            <a:r>
              <a:rPr lang="en-US" altLang="ko-KR" sz="1400" b="1" dirty="0">
                <a:latin typeface="+mn-ea"/>
                <a:ea typeface="+mn-ea"/>
              </a:rPr>
              <a:t/>
            </a:r>
            <a:br>
              <a:rPr lang="en-US" altLang="ko-KR" sz="1400" b="1" dirty="0">
                <a:latin typeface="+mn-ea"/>
                <a:ea typeface="+mn-ea"/>
              </a:rPr>
            </a:br>
            <a:r>
              <a:rPr lang="en-US" altLang="ko-KR" sz="1200" b="1" dirty="0">
                <a:latin typeface="+mn-ea"/>
                <a:ea typeface="+mn-ea"/>
              </a:rPr>
              <a:t>=&gt; </a:t>
            </a:r>
            <a:r>
              <a:rPr lang="en-US" altLang="ko-KR" sz="1200" b="1" dirty="0">
                <a:latin typeface="+mn-ea"/>
                <a:ea typeface="+mn-ea"/>
                <a:hlinkClick r:id="rId2"/>
              </a:rPr>
              <a:t>https://offbyone.tistory.com/253</a:t>
            </a:r>
            <a:r>
              <a:rPr lang="en-US" altLang="ko-KR" sz="1200" b="1" dirty="0">
                <a:latin typeface="+mn-ea"/>
                <a:ea typeface="+mn-ea"/>
              </a:rPr>
              <a:t/>
            </a:r>
            <a:br>
              <a:rPr lang="en-US" altLang="ko-KR" sz="1200" b="1" dirty="0">
                <a:latin typeface="+mn-ea"/>
                <a:ea typeface="+mn-ea"/>
              </a:rPr>
            </a:br>
            <a:endParaRPr lang="en-US" altLang="ko-KR" sz="1200" b="1" dirty="0">
              <a:latin typeface="+mn-ea"/>
              <a:ea typeface="+mn-ea"/>
            </a:endParaRPr>
          </a:p>
          <a:p>
            <a:pPr marL="268288" indent="-268288">
              <a:lnSpc>
                <a:spcPts val="1500"/>
              </a:lnSpc>
            </a:pPr>
            <a:r>
              <a:rPr lang="en-US" altLang="ko-KR" sz="1200" b="1" dirty="0">
                <a:latin typeface="+mn-ea"/>
                <a:ea typeface="+mn-ea"/>
              </a:rPr>
              <a:t>=&gt; NOT EXISTS</a:t>
            </a:r>
            <a:br>
              <a:rPr lang="en-US" altLang="ko-KR" sz="1200" b="1" dirty="0">
                <a:latin typeface="+mn-ea"/>
                <a:ea typeface="+mn-ea"/>
              </a:rPr>
            </a:br>
            <a:r>
              <a:rPr lang="en-US" altLang="ko-KR" sz="1200" b="1" dirty="0">
                <a:latin typeface="+mn-ea"/>
                <a:ea typeface="+mn-ea"/>
              </a:rPr>
              <a:t>(</a:t>
            </a:r>
            <a:r>
              <a:rPr lang="en-US" altLang="ko-KR" sz="1200" b="1" dirty="0">
                <a:latin typeface="+mn-ea"/>
                <a:ea typeface="+mn-ea"/>
                <a:hlinkClick r:id="rId3"/>
              </a:rPr>
              <a:t>https://blog.naver.com/yazzya/221454487975</a:t>
            </a:r>
            <a:r>
              <a:rPr lang="en-US" altLang="ko-KR" sz="1200" b="1" dirty="0">
                <a:latin typeface="+mn-ea"/>
                <a:ea typeface="+mn-ea"/>
              </a:rPr>
              <a:t>) </a:t>
            </a:r>
            <a:endParaRPr lang="en-US" altLang="ko-KR" sz="1200" dirty="0">
              <a:solidFill>
                <a:srgbClr val="008000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8" t="10090" r="19889" b="1965"/>
          <a:stretch/>
        </p:blipFill>
        <p:spPr bwMode="auto">
          <a:xfrm>
            <a:off x="4394615" y="127300"/>
            <a:ext cx="4660931" cy="6699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38318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직사각형 3"/>
          <p:cNvSpPr>
            <a:spLocks noChangeArrowheads="1"/>
          </p:cNvSpPr>
          <p:nvPr/>
        </p:nvSpPr>
        <p:spPr bwMode="auto">
          <a:xfrm>
            <a:off x="174557" y="116632"/>
            <a:ext cx="8715375" cy="1969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400" b="1" dirty="0">
                <a:latin typeface="+mn-ea"/>
                <a:ea typeface="+mn-ea"/>
              </a:rPr>
              <a:t>*** &lt;</a:t>
            </a:r>
            <a:r>
              <a:rPr kumimoji="0" lang="en-US" altLang="ko-KR" sz="1400" b="1" dirty="0" err="1">
                <a:latin typeface="+mn-ea"/>
                <a:ea typeface="+mn-ea"/>
              </a:rPr>
              <a:t>url</a:t>
            </a:r>
            <a:r>
              <a:rPr kumimoji="0" lang="en-US" altLang="ko-KR" sz="1400" b="1" dirty="0">
                <a:latin typeface="+mn-ea"/>
                <a:ea typeface="+mn-ea"/>
              </a:rPr>
              <a:t>-pattern&gt;</a:t>
            </a:r>
          </a:p>
          <a:p>
            <a:r>
              <a:rPr kumimoji="0" lang="en-US" altLang="ko-KR" sz="1200" b="1" dirty="0">
                <a:latin typeface="+mn-ea"/>
                <a:ea typeface="+mn-ea"/>
              </a:rPr>
              <a:t/>
            </a:r>
            <a:br>
              <a:rPr kumimoji="0" lang="en-US" altLang="ko-KR" sz="1200" b="1" dirty="0">
                <a:latin typeface="+mn-ea"/>
                <a:ea typeface="+mn-ea"/>
              </a:rPr>
            </a:br>
            <a:r>
              <a:rPr kumimoji="0" lang="en-US" altLang="ko-KR" sz="1200" dirty="0">
                <a:latin typeface="+mn-ea"/>
                <a:ea typeface="+mn-ea"/>
              </a:rPr>
              <a:t>=&gt; Exactly </a:t>
            </a:r>
            <a:r>
              <a:rPr kumimoji="0" lang="en-US" altLang="ko-KR" sz="1200" dirty="0">
                <a:latin typeface="+mn-ea"/>
              </a:rPr>
              <a:t>(1:1) </a:t>
            </a:r>
            <a:r>
              <a:rPr kumimoji="0" lang="en-US" altLang="ko-KR" sz="1200" dirty="0">
                <a:latin typeface="+mn-ea"/>
                <a:ea typeface="+mn-ea"/>
              </a:rPr>
              <a:t>matching :  </a:t>
            </a:r>
            <a:r>
              <a:rPr kumimoji="0" lang="ko-KR" altLang="en-US" sz="1200" dirty="0">
                <a:latin typeface="+mn-ea"/>
                <a:ea typeface="+mn-ea"/>
              </a:rPr>
              <a:t>반드시 </a:t>
            </a:r>
            <a:r>
              <a:rPr kumimoji="0" lang="en-US" altLang="ko-KR" sz="1200" dirty="0">
                <a:latin typeface="+mn-ea"/>
                <a:ea typeface="+mn-ea"/>
              </a:rPr>
              <a:t>/ </a:t>
            </a:r>
            <a:r>
              <a:rPr kumimoji="0" lang="ko-KR" altLang="en-US" sz="1200" dirty="0">
                <a:latin typeface="+mn-ea"/>
                <a:ea typeface="+mn-ea"/>
              </a:rPr>
              <a:t>로</a:t>
            </a:r>
            <a:r>
              <a:rPr kumimoji="0" lang="en-US" altLang="ko-KR" sz="1200" dirty="0">
                <a:latin typeface="+mn-ea"/>
                <a:ea typeface="+mn-ea"/>
              </a:rPr>
              <a:t> </a:t>
            </a:r>
            <a:r>
              <a:rPr kumimoji="0" lang="ko-KR" altLang="en-US" sz="1200" dirty="0">
                <a:latin typeface="+mn-ea"/>
                <a:ea typeface="+mn-ea"/>
              </a:rPr>
              <a:t>시작 </a:t>
            </a:r>
            <a:r>
              <a:rPr kumimoji="0" lang="en-US" altLang="ko-KR" sz="1200" dirty="0">
                <a:latin typeface="+mn-ea"/>
                <a:ea typeface="+mn-ea"/>
              </a:rPr>
              <a:t>-&gt; /User/</a:t>
            </a:r>
            <a:r>
              <a:rPr kumimoji="0" lang="en-US" altLang="ko-KR" sz="1200" dirty="0" err="1">
                <a:latin typeface="+mn-ea"/>
                <a:ea typeface="+mn-ea"/>
              </a:rPr>
              <a:t>abc</a:t>
            </a:r>
            <a:r>
              <a:rPr kumimoji="0" lang="en-US" altLang="ko-KR" sz="1200" dirty="0">
                <a:latin typeface="+mn-ea"/>
                <a:ea typeface="+mn-ea"/>
              </a:rPr>
              <a:t> </a:t>
            </a:r>
          </a:p>
          <a:p>
            <a:r>
              <a:rPr kumimoji="0" lang="en-US" altLang="ko-KR" sz="1200" dirty="0">
                <a:latin typeface="+mn-ea"/>
                <a:ea typeface="+mn-ea"/>
              </a:rPr>
              <a:t>=&gt; Directory matching  :  </a:t>
            </a:r>
            <a:r>
              <a:rPr kumimoji="0" lang="ko-KR" altLang="en-US" sz="1200" dirty="0">
                <a:latin typeface="+mn-ea"/>
                <a:ea typeface="+mn-ea"/>
              </a:rPr>
              <a:t>반드시 </a:t>
            </a:r>
            <a:r>
              <a:rPr kumimoji="0" lang="en-US" altLang="ko-KR" sz="1200" dirty="0">
                <a:latin typeface="+mn-ea"/>
                <a:ea typeface="+mn-ea"/>
              </a:rPr>
              <a:t>/ </a:t>
            </a:r>
            <a:r>
              <a:rPr kumimoji="0" lang="ko-KR" altLang="en-US" sz="1200" dirty="0">
                <a:latin typeface="+mn-ea"/>
                <a:ea typeface="+mn-ea"/>
              </a:rPr>
              <a:t>로</a:t>
            </a:r>
            <a:r>
              <a:rPr kumimoji="0" lang="en-US" altLang="ko-KR" sz="1200" dirty="0">
                <a:latin typeface="+mn-ea"/>
                <a:ea typeface="+mn-ea"/>
              </a:rPr>
              <a:t> </a:t>
            </a:r>
            <a:r>
              <a:rPr kumimoji="0" lang="ko-KR" altLang="en-US" sz="1200" dirty="0">
                <a:latin typeface="+mn-ea"/>
                <a:ea typeface="+mn-ea"/>
              </a:rPr>
              <a:t>시작하고 </a:t>
            </a:r>
            <a:r>
              <a:rPr kumimoji="0" lang="en-US" altLang="ko-KR" sz="1200" dirty="0">
                <a:latin typeface="+mn-ea"/>
                <a:ea typeface="+mn-ea"/>
              </a:rPr>
              <a:t>* </a:t>
            </a:r>
            <a:r>
              <a:rPr kumimoji="0" lang="ko-KR" altLang="en-US" sz="1200" dirty="0">
                <a:latin typeface="+mn-ea"/>
                <a:ea typeface="+mn-ea"/>
              </a:rPr>
              <a:t>로</a:t>
            </a:r>
            <a:r>
              <a:rPr kumimoji="0" lang="en-US" altLang="ko-KR" sz="1200" dirty="0">
                <a:latin typeface="+mn-ea"/>
                <a:ea typeface="+mn-ea"/>
              </a:rPr>
              <a:t> </a:t>
            </a:r>
            <a:r>
              <a:rPr kumimoji="0" lang="ko-KR" altLang="en-US" sz="1200" dirty="0">
                <a:latin typeface="+mn-ea"/>
                <a:ea typeface="+mn-ea"/>
              </a:rPr>
              <a:t>끝남 </a:t>
            </a:r>
            <a:r>
              <a:rPr kumimoji="0" lang="en-US" altLang="ko-KR" sz="1200" dirty="0">
                <a:latin typeface="+mn-ea"/>
                <a:ea typeface="+mn-ea"/>
              </a:rPr>
              <a:t>-&gt; /user/* -&gt; user</a:t>
            </a:r>
            <a:r>
              <a:rPr kumimoji="0" lang="ko-KR" altLang="en-US" sz="1200" dirty="0">
                <a:latin typeface="+mn-ea"/>
                <a:ea typeface="+mn-ea"/>
              </a:rPr>
              <a:t> 이하 모두</a:t>
            </a:r>
            <a:endParaRPr kumimoji="0" lang="en-US" altLang="ko-KR" sz="1200" dirty="0">
              <a:latin typeface="+mn-ea"/>
              <a:ea typeface="+mn-ea"/>
            </a:endParaRPr>
          </a:p>
          <a:p>
            <a:r>
              <a:rPr kumimoji="0" lang="en-US" altLang="ko-KR" sz="1200" dirty="0">
                <a:latin typeface="+mn-ea"/>
                <a:ea typeface="+mn-ea"/>
              </a:rPr>
              <a:t>=&gt; Extension (</a:t>
            </a:r>
            <a:r>
              <a:rPr kumimoji="0" lang="ko-KR" altLang="en-US" sz="1200" dirty="0" err="1">
                <a:latin typeface="+mn-ea"/>
                <a:ea typeface="+mn-ea"/>
              </a:rPr>
              <a:t>확장자</a:t>
            </a:r>
            <a:r>
              <a:rPr kumimoji="0" lang="en-US" altLang="ko-KR" sz="1200" dirty="0">
                <a:latin typeface="+mn-ea"/>
                <a:ea typeface="+mn-ea"/>
              </a:rPr>
              <a:t>) matching  : 	/ </a:t>
            </a:r>
            <a:r>
              <a:rPr kumimoji="0" lang="ko-KR" altLang="en-US" sz="1200" dirty="0">
                <a:latin typeface="+mn-ea"/>
                <a:ea typeface="+mn-ea"/>
              </a:rPr>
              <a:t>로 시작하면 안되고 </a:t>
            </a:r>
            <a:r>
              <a:rPr kumimoji="0" lang="ko-KR" altLang="en-US" sz="1200" dirty="0" err="1">
                <a:latin typeface="+mn-ea"/>
                <a:ea typeface="+mn-ea"/>
              </a:rPr>
              <a:t>확장자로</a:t>
            </a:r>
            <a:r>
              <a:rPr kumimoji="0" lang="ko-KR" altLang="en-US" sz="1200" dirty="0">
                <a:latin typeface="+mn-ea"/>
                <a:ea typeface="+mn-ea"/>
              </a:rPr>
              <a:t> 끝남 </a:t>
            </a:r>
            <a:r>
              <a:rPr kumimoji="0" lang="en-US" altLang="ko-KR" sz="1200" dirty="0">
                <a:latin typeface="+mn-ea"/>
                <a:ea typeface="+mn-ea"/>
              </a:rPr>
              <a:t>-&gt; </a:t>
            </a:r>
            <a:r>
              <a:rPr lang="en-US" altLang="ko-KR" sz="1200" dirty="0">
                <a:latin typeface="+mn-ea"/>
                <a:ea typeface="+mn-ea"/>
              </a:rPr>
              <a:t>&lt;</a:t>
            </a:r>
            <a:r>
              <a:rPr lang="en-US" altLang="ko-KR" sz="1200" dirty="0" err="1">
                <a:latin typeface="+mn-ea"/>
                <a:ea typeface="+mn-ea"/>
              </a:rPr>
              <a:t>url</a:t>
            </a:r>
            <a:r>
              <a:rPr lang="en-US" altLang="ko-KR" sz="1200" dirty="0">
                <a:latin typeface="+mn-ea"/>
                <a:ea typeface="+mn-ea"/>
              </a:rPr>
              <a:t>-pattern&gt;*.do&lt;/</a:t>
            </a:r>
            <a:r>
              <a:rPr lang="en-US" altLang="ko-KR" sz="1200" dirty="0" err="1">
                <a:latin typeface="+mn-ea"/>
                <a:ea typeface="+mn-ea"/>
              </a:rPr>
              <a:t>url</a:t>
            </a:r>
            <a:r>
              <a:rPr lang="en-US" altLang="ko-KR" sz="1200" dirty="0">
                <a:latin typeface="+mn-ea"/>
                <a:ea typeface="+mn-ea"/>
              </a:rPr>
              <a:t>-pattern&gt;</a:t>
            </a:r>
          </a:p>
          <a:p>
            <a:endParaRPr lang="en-US" altLang="ko-KR" sz="1200" dirty="0">
              <a:latin typeface="+mn-ea"/>
              <a:ea typeface="+mn-ea"/>
            </a:endParaRPr>
          </a:p>
          <a:p>
            <a:r>
              <a:rPr lang="en-US" altLang="ko-KR" sz="1200" dirty="0">
                <a:latin typeface="+mn-ea"/>
                <a:ea typeface="+mn-ea"/>
              </a:rPr>
              <a:t>=&gt; </a:t>
            </a:r>
            <a:r>
              <a:rPr kumimoji="0" lang="en-US" altLang="ko-KR" sz="1200" b="1" dirty="0">
                <a:latin typeface="+mn-ea"/>
                <a:ea typeface="+mn-ea"/>
              </a:rPr>
              <a:t>&lt;</a:t>
            </a:r>
            <a:r>
              <a:rPr kumimoji="0" lang="en-US" altLang="ko-KR" sz="1200" b="1" dirty="0" err="1">
                <a:latin typeface="+mn-ea"/>
                <a:ea typeface="+mn-ea"/>
              </a:rPr>
              <a:t>url</a:t>
            </a:r>
            <a:r>
              <a:rPr kumimoji="0" lang="en-US" altLang="ko-KR" sz="1200" b="1" dirty="0">
                <a:latin typeface="+mn-ea"/>
                <a:ea typeface="+mn-ea"/>
              </a:rPr>
              <a:t>-pattern&gt;/*&lt;/</a:t>
            </a:r>
            <a:r>
              <a:rPr kumimoji="0" lang="en-US" altLang="ko-KR" sz="1200" b="1" dirty="0" err="1">
                <a:latin typeface="+mn-ea"/>
                <a:ea typeface="+mn-ea"/>
              </a:rPr>
              <a:t>url</a:t>
            </a:r>
            <a:r>
              <a:rPr kumimoji="0" lang="en-US" altLang="ko-KR" sz="1200" b="1" dirty="0">
                <a:latin typeface="+mn-ea"/>
                <a:ea typeface="+mn-ea"/>
              </a:rPr>
              <a:t>-pattern&gt; :  	</a:t>
            </a:r>
            <a:r>
              <a:rPr lang="en-US" altLang="ko-KR" sz="1200" dirty="0">
                <a:latin typeface="+mn-ea"/>
                <a:ea typeface="+mn-ea"/>
              </a:rPr>
              <a:t>/* </a:t>
            </a:r>
            <a:r>
              <a:rPr lang="ko-KR" altLang="en-US" sz="1200" dirty="0">
                <a:latin typeface="+mn-ea"/>
                <a:ea typeface="+mn-ea"/>
              </a:rPr>
              <a:t>는 모든 요청을 자기가 처리하겠다</a:t>
            </a:r>
            <a:endParaRPr lang="en-US" altLang="ko-KR" sz="1200" dirty="0">
              <a:latin typeface="+mn-ea"/>
              <a:ea typeface="+mn-ea"/>
            </a:endParaRPr>
          </a:p>
          <a:p>
            <a:r>
              <a:rPr lang="en-US" altLang="ko-KR" sz="1200" dirty="0">
                <a:latin typeface="+mn-ea"/>
                <a:ea typeface="+mn-ea"/>
              </a:rPr>
              <a:t>=&gt; </a:t>
            </a:r>
            <a:r>
              <a:rPr kumimoji="0" lang="en-US" altLang="ko-KR" sz="1200" b="1" dirty="0">
                <a:latin typeface="+mn-ea"/>
                <a:ea typeface="+mn-ea"/>
              </a:rPr>
              <a:t>&lt;</a:t>
            </a:r>
            <a:r>
              <a:rPr kumimoji="0" lang="en-US" altLang="ko-KR" sz="1200" b="1" dirty="0" err="1">
                <a:latin typeface="+mn-ea"/>
                <a:ea typeface="+mn-ea"/>
              </a:rPr>
              <a:t>url</a:t>
            </a:r>
            <a:r>
              <a:rPr kumimoji="0" lang="en-US" altLang="ko-KR" sz="1200" b="1" dirty="0">
                <a:latin typeface="+mn-ea"/>
                <a:ea typeface="+mn-ea"/>
              </a:rPr>
              <a:t>-pattern&gt;/&lt;/</a:t>
            </a:r>
            <a:r>
              <a:rPr kumimoji="0" lang="en-US" altLang="ko-KR" sz="1200" b="1" dirty="0" err="1">
                <a:latin typeface="+mn-ea"/>
                <a:ea typeface="+mn-ea"/>
              </a:rPr>
              <a:t>url</a:t>
            </a:r>
            <a:r>
              <a:rPr kumimoji="0" lang="en-US" altLang="ko-KR" sz="1200" b="1" dirty="0">
                <a:latin typeface="+mn-ea"/>
                <a:ea typeface="+mn-ea"/>
              </a:rPr>
              <a:t>-pattern&gt;  :  </a:t>
            </a:r>
            <a:r>
              <a:rPr lang="en-US" altLang="ko-KR" sz="1200" dirty="0">
                <a:latin typeface="+mn-ea"/>
                <a:ea typeface="+mn-ea"/>
              </a:rPr>
              <a:t> / </a:t>
            </a:r>
            <a:r>
              <a:rPr lang="ko-KR" altLang="en-US" sz="1200" dirty="0">
                <a:latin typeface="+mn-ea"/>
                <a:ea typeface="+mn-ea"/>
              </a:rPr>
              <a:t>는 모든 요청은 받지만 처리 못하는 것은 넘기겠다</a:t>
            </a: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			(  </a:t>
            </a:r>
            <a:r>
              <a:rPr lang="ko-KR" altLang="en-US" sz="1200" dirty="0">
                <a:latin typeface="+mn-ea"/>
                <a:ea typeface="+mn-ea"/>
              </a:rPr>
              <a:t>처리 </a:t>
            </a:r>
            <a:r>
              <a:rPr lang="ko-KR" altLang="en-US" sz="1200" dirty="0" err="1">
                <a:latin typeface="+mn-ea"/>
                <a:ea typeface="+mn-ea"/>
              </a:rPr>
              <a:t>안되는</a:t>
            </a:r>
            <a:r>
              <a:rPr lang="ko-KR" altLang="en-US" sz="1200" dirty="0">
                <a:latin typeface="+mn-ea"/>
                <a:ea typeface="+mn-ea"/>
              </a:rPr>
              <a:t> 부분이 있다면 </a:t>
            </a:r>
            <a:r>
              <a:rPr lang="en-US" altLang="ko-KR" sz="1200" dirty="0">
                <a:latin typeface="+mn-ea"/>
                <a:ea typeface="+mn-ea"/>
              </a:rPr>
              <a:t> xml</a:t>
            </a:r>
            <a:r>
              <a:rPr lang="ko-KR" altLang="en-US" sz="1200" dirty="0">
                <a:latin typeface="+mn-ea"/>
                <a:ea typeface="+mn-ea"/>
              </a:rPr>
              <a:t> 에 추가적으로 필요한 코드를 작성함 </a:t>
            </a:r>
            <a:r>
              <a:rPr lang="en-US" altLang="ko-KR" sz="1200" dirty="0">
                <a:latin typeface="+mn-ea"/>
                <a:ea typeface="+mn-ea"/>
              </a:rPr>
              <a:t>) 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endParaRPr kumimoji="0" lang="en-US" altLang="ko-KR" sz="1200" b="1" dirty="0">
              <a:latin typeface="+mn-ea"/>
              <a:ea typeface="+mn-ea"/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ko-KR" sz="1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942505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Box 32"/>
          <p:cNvSpPr txBox="1">
            <a:spLocks noChangeArrowheads="1"/>
          </p:cNvSpPr>
          <p:nvPr/>
        </p:nvSpPr>
        <p:spPr bwMode="auto">
          <a:xfrm>
            <a:off x="64910" y="57463"/>
            <a:ext cx="4667605" cy="400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/>
            <a:r>
              <a:rPr kumimoji="0" lang="en-US" altLang="ko-KR" sz="2000" b="1" dirty="0">
                <a:solidFill>
                  <a:srgbClr val="663300"/>
                </a:solidFill>
                <a:latin typeface="맑은 고딕" pitchFamily="50" charset="-127"/>
                <a:ea typeface="맑은 고딕" pitchFamily="50" charset="-127"/>
              </a:rPr>
              <a:t>Spring</a:t>
            </a:r>
            <a:r>
              <a:rPr kumimoji="0" lang="ko-KR" altLang="en-US" sz="2000" b="1" dirty="0">
                <a:solidFill>
                  <a:srgbClr val="6633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2000" b="1" dirty="0">
                <a:solidFill>
                  <a:srgbClr val="663300"/>
                </a:solidFill>
                <a:latin typeface="맑은 고딕" pitchFamily="50" charset="-127"/>
                <a:ea typeface="맑은 고딕" pitchFamily="50" charset="-127"/>
              </a:rPr>
              <a:t>&amp; </a:t>
            </a:r>
            <a:r>
              <a:rPr kumimoji="0" lang="en-US" altLang="ko-KR" sz="2000" b="1" dirty="0" err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Mybatis</a:t>
            </a:r>
            <a:r>
              <a:rPr kumimoji="0" lang="en-US" altLang="ko-KR" sz="2000" b="1" dirty="0">
                <a:solidFill>
                  <a:srgbClr val="663300"/>
                </a:solidFill>
                <a:latin typeface="맑은 고딕" pitchFamily="50" charset="-127"/>
                <a:ea typeface="맑은 고딕" pitchFamily="50" charset="-127"/>
              </a:rPr>
              <a:t> MVC2 </a:t>
            </a:r>
            <a:r>
              <a:rPr kumimoji="0" lang="ko-KR" altLang="en-US" sz="2000" b="1" dirty="0">
                <a:solidFill>
                  <a:srgbClr val="663300"/>
                </a:solidFill>
                <a:latin typeface="맑은 고딕" pitchFamily="50" charset="-127"/>
                <a:ea typeface="맑은 고딕" pitchFamily="50" charset="-127"/>
              </a:rPr>
              <a:t>실행</a:t>
            </a:r>
            <a:r>
              <a:rPr kumimoji="0" lang="en-US" altLang="ko-KR" sz="2000" b="1" dirty="0">
                <a:solidFill>
                  <a:srgbClr val="6633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2000" b="1" dirty="0">
                <a:solidFill>
                  <a:srgbClr val="663300"/>
                </a:solidFill>
                <a:latin typeface="맑은 고딕" pitchFamily="50" charset="-127"/>
                <a:ea typeface="맑은 고딕" pitchFamily="50" charset="-127"/>
              </a:rPr>
              <a:t>구조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35496" y="2795165"/>
            <a:ext cx="1441450" cy="307975"/>
          </a:xfrm>
          <a:prstGeom prst="rect">
            <a:avLst/>
          </a:prstGeom>
          <a:noFill/>
          <a:ln w="3175">
            <a:noFill/>
          </a:ln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0000FF"/>
                </a:solidFill>
                <a:latin typeface="+mn-ea"/>
                <a:ea typeface="+mn-ea"/>
              </a:rPr>
              <a:t>** web.xml **</a:t>
            </a:r>
            <a:endParaRPr lang="ko-KR" altLang="en-US" sz="1400" b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cxnSp>
        <p:nvCxnSpPr>
          <p:cNvPr id="12" name="직선 연결선 11"/>
          <p:cNvCxnSpPr/>
          <p:nvPr/>
        </p:nvCxnSpPr>
        <p:spPr bwMode="auto">
          <a:xfrm>
            <a:off x="714155" y="2101390"/>
            <a:ext cx="0" cy="576000"/>
          </a:xfrm>
          <a:prstGeom prst="line">
            <a:avLst/>
          </a:prstGeom>
          <a:ln w="22225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 bwMode="auto">
          <a:xfrm>
            <a:off x="34925" y="3020674"/>
            <a:ext cx="2922588" cy="3754874"/>
          </a:xfrm>
          <a:prstGeom prst="rect">
            <a:avLst/>
          </a:prstGeom>
          <a:noFill/>
          <a:ln w="3175">
            <a:noFill/>
          </a:ln>
        </p:spPr>
        <p:txBody>
          <a:bodyPr>
            <a:spAutoFit/>
          </a:bodyPr>
          <a:lstStyle/>
          <a:p>
            <a:pPr marL="88900" indent="-88900" eaLnBrk="1" latinLnBrk="1" hangingPunct="1">
              <a:defRPr/>
            </a:pPr>
            <a:r>
              <a:rPr lang="en-US" altLang="ko-KR" sz="1400" dirty="0">
                <a:solidFill>
                  <a:srgbClr val="002060"/>
                </a:solidFill>
                <a:latin typeface="+mn-ea"/>
                <a:ea typeface="+mn-ea"/>
              </a:rPr>
              <a:t>. </a:t>
            </a:r>
            <a:r>
              <a:rPr lang="en-US" altLang="ko-KR" sz="1400" b="1" dirty="0" err="1">
                <a:solidFill>
                  <a:srgbClr val="002060"/>
                </a:solidFill>
                <a:latin typeface="+mn-ea"/>
                <a:ea typeface="+mn-ea"/>
              </a:rPr>
              <a:t>DispatcherServlet</a:t>
            </a:r>
            <a:r>
              <a:rPr lang="en-US" altLang="ko-KR" sz="1400" dirty="0">
                <a:latin typeface="+mn-ea"/>
                <a:ea typeface="+mn-ea"/>
              </a:rPr>
              <a:t/>
            </a:r>
            <a:br>
              <a:rPr lang="en-US" altLang="ko-KR" sz="1400" dirty="0">
                <a:latin typeface="+mn-ea"/>
                <a:ea typeface="+mn-ea"/>
              </a:rPr>
            </a:br>
            <a:r>
              <a:rPr lang="en-US" altLang="ko-KR" sz="1400" dirty="0">
                <a:latin typeface="+mn-ea"/>
                <a:ea typeface="+mn-ea"/>
              </a:rPr>
              <a:t>=&gt; </a:t>
            </a:r>
            <a:r>
              <a:rPr lang="en-US" altLang="ko-KR" sz="1400" b="1" dirty="0">
                <a:solidFill>
                  <a:srgbClr val="0000FF"/>
                </a:solidFill>
                <a:latin typeface="+mn-ea"/>
                <a:ea typeface="+mn-ea"/>
              </a:rPr>
              <a:t>servlet-context.xml</a:t>
            </a:r>
            <a:br>
              <a:rPr lang="en-US" altLang="ko-KR" sz="1400" b="1" dirty="0">
                <a:solidFill>
                  <a:srgbClr val="0000FF"/>
                </a:solidFill>
                <a:latin typeface="+mn-ea"/>
                <a:ea typeface="+mn-ea"/>
              </a:rPr>
            </a:br>
            <a:r>
              <a:rPr lang="en-US" altLang="ko-KR" sz="1200" dirty="0">
                <a:solidFill>
                  <a:srgbClr val="002060"/>
                </a:solidFill>
                <a:latin typeface="+mn-ea"/>
                <a:ea typeface="+mn-ea"/>
              </a:rPr>
              <a:t>1) </a:t>
            </a:r>
            <a:r>
              <a:rPr lang="en-US" altLang="ko-KR" sz="1200" dirty="0" err="1">
                <a:solidFill>
                  <a:srgbClr val="663300"/>
                </a:solidFill>
                <a:latin typeface="+mn-ea"/>
                <a:ea typeface="+mn-ea"/>
              </a:rPr>
              <a:t>ViewResolver</a:t>
            </a:r>
            <a:r>
              <a:rPr lang="en-US" altLang="ko-KR" sz="1200" dirty="0">
                <a:solidFill>
                  <a:srgbClr val="002060"/>
                </a:solidFill>
                <a:latin typeface="+mn-ea"/>
                <a:ea typeface="+mn-ea"/>
              </a:rPr>
              <a:t/>
            </a:r>
            <a:br>
              <a:rPr lang="en-US" altLang="ko-KR" sz="1200" dirty="0">
                <a:solidFill>
                  <a:srgbClr val="002060"/>
                </a:solidFill>
                <a:latin typeface="+mn-ea"/>
                <a:ea typeface="+mn-ea"/>
              </a:rPr>
            </a:br>
            <a:r>
              <a:rPr lang="en-US" altLang="ko-KR" sz="1200" dirty="0">
                <a:solidFill>
                  <a:srgbClr val="002060"/>
                </a:solidFill>
                <a:latin typeface="+mn-ea"/>
                <a:ea typeface="+mn-ea"/>
              </a:rPr>
              <a:t>2) </a:t>
            </a:r>
            <a:r>
              <a:rPr lang="ko-KR" altLang="en-US" sz="1200" dirty="0" err="1">
                <a:solidFill>
                  <a:srgbClr val="002060"/>
                </a:solidFill>
                <a:latin typeface="+mn-ea"/>
                <a:ea typeface="+mn-ea"/>
              </a:rPr>
              <a:t>어노테이션</a:t>
            </a:r>
            <a:r>
              <a:rPr lang="ko-KR" altLang="en-US" sz="1200" dirty="0">
                <a:solidFill>
                  <a:srgbClr val="002060"/>
                </a:solidFill>
                <a:latin typeface="+mn-ea"/>
                <a:ea typeface="+mn-ea"/>
              </a:rPr>
              <a:t> 적용 패키지설정</a:t>
            </a:r>
            <a:r>
              <a:rPr lang="en-US" altLang="ko-KR" sz="1200" dirty="0">
                <a:solidFill>
                  <a:srgbClr val="002060"/>
                </a:solidFill>
                <a:latin typeface="+mn-ea"/>
                <a:ea typeface="+mn-ea"/>
              </a:rPr>
              <a:t/>
            </a:r>
            <a:br>
              <a:rPr lang="en-US" altLang="ko-KR" sz="1200" dirty="0">
                <a:solidFill>
                  <a:srgbClr val="002060"/>
                </a:solidFill>
                <a:latin typeface="+mn-ea"/>
                <a:ea typeface="+mn-ea"/>
              </a:rPr>
            </a:br>
            <a:r>
              <a:rPr lang="en-US" altLang="ko-KR" sz="1200" dirty="0">
                <a:solidFill>
                  <a:srgbClr val="002060"/>
                </a:solidFill>
                <a:latin typeface="+mn-ea"/>
                <a:ea typeface="+mn-ea"/>
              </a:rPr>
              <a:t>3) </a:t>
            </a:r>
            <a:r>
              <a:rPr lang="en-US" altLang="ko-KR" sz="1200" dirty="0" err="1">
                <a:solidFill>
                  <a:srgbClr val="002060"/>
                </a:solidFill>
                <a:latin typeface="+mn-ea"/>
                <a:ea typeface="+mn-ea"/>
              </a:rPr>
              <a:t>JsonView</a:t>
            </a:r>
            <a:r>
              <a:rPr lang="en-US" altLang="ko-KR" sz="1200" dirty="0">
                <a:solidFill>
                  <a:srgbClr val="002060"/>
                </a:solidFill>
                <a:latin typeface="+mn-ea"/>
                <a:ea typeface="+mn-ea"/>
              </a:rPr>
              <a:t/>
            </a:r>
            <a:br>
              <a:rPr lang="en-US" altLang="ko-KR" sz="1200" dirty="0">
                <a:solidFill>
                  <a:srgbClr val="002060"/>
                </a:solidFill>
                <a:latin typeface="+mn-ea"/>
                <a:ea typeface="+mn-ea"/>
              </a:rPr>
            </a:br>
            <a:r>
              <a:rPr lang="en-US" altLang="ko-KR" sz="1200" dirty="0">
                <a:solidFill>
                  <a:srgbClr val="002060"/>
                </a:solidFill>
                <a:latin typeface="+mn-ea"/>
                <a:ea typeface="+mn-ea"/>
              </a:rPr>
              <a:t>4) </a:t>
            </a:r>
            <a:r>
              <a:rPr lang="en-US" altLang="ko-KR" sz="1200" dirty="0" err="1">
                <a:solidFill>
                  <a:srgbClr val="002060"/>
                </a:solidFill>
                <a:latin typeface="+mn-ea"/>
                <a:ea typeface="+mn-ea"/>
              </a:rPr>
              <a:t>multipartResolver</a:t>
            </a:r>
            <a:r>
              <a:rPr lang="en-US" altLang="ko-KR" sz="1200" dirty="0">
                <a:solidFill>
                  <a:srgbClr val="002060"/>
                </a:solidFill>
                <a:latin typeface="+mn-ea"/>
                <a:ea typeface="+mn-ea"/>
              </a:rPr>
              <a:t/>
            </a:r>
            <a:br>
              <a:rPr lang="en-US" altLang="ko-KR" sz="1200" dirty="0">
                <a:solidFill>
                  <a:srgbClr val="002060"/>
                </a:solidFill>
                <a:latin typeface="+mn-ea"/>
                <a:ea typeface="+mn-ea"/>
              </a:rPr>
            </a:br>
            <a:r>
              <a:rPr lang="en-US" altLang="ko-KR" sz="1200" dirty="0">
                <a:solidFill>
                  <a:srgbClr val="002060"/>
                </a:solidFill>
                <a:latin typeface="+mn-ea"/>
                <a:ea typeface="+mn-ea"/>
              </a:rPr>
              <a:t>    (</a:t>
            </a:r>
            <a:r>
              <a:rPr lang="en-US" altLang="ko-KR" sz="1200" dirty="0" err="1">
                <a:solidFill>
                  <a:srgbClr val="002060"/>
                </a:solidFill>
                <a:latin typeface="+mn-ea"/>
                <a:ea typeface="+mn-ea"/>
              </a:rPr>
              <a:t>FileUpLoad</a:t>
            </a:r>
            <a:r>
              <a:rPr lang="en-US" altLang="ko-KR" sz="1200" dirty="0">
                <a:solidFill>
                  <a:srgbClr val="002060"/>
                </a:solidFill>
                <a:latin typeface="+mn-ea"/>
                <a:ea typeface="+mn-ea"/>
              </a:rPr>
              <a:t> </a:t>
            </a:r>
            <a:r>
              <a:rPr lang="ko-KR" altLang="en-US" sz="1200" dirty="0">
                <a:solidFill>
                  <a:srgbClr val="002060"/>
                </a:solidFill>
                <a:latin typeface="+mn-ea"/>
                <a:ea typeface="+mn-ea"/>
              </a:rPr>
              <a:t>설정</a:t>
            </a:r>
            <a:r>
              <a:rPr lang="en-US" altLang="ko-KR" sz="1200" dirty="0">
                <a:solidFill>
                  <a:srgbClr val="002060"/>
                </a:solidFill>
                <a:latin typeface="+mn-ea"/>
                <a:ea typeface="+mn-ea"/>
              </a:rPr>
              <a:t>)</a:t>
            </a:r>
            <a:r>
              <a:rPr lang="en-US" altLang="ko-KR" sz="1400" dirty="0">
                <a:solidFill>
                  <a:srgbClr val="002060"/>
                </a:solidFill>
                <a:latin typeface="+mn-ea"/>
                <a:ea typeface="+mn-ea"/>
              </a:rPr>
              <a:t> 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</a:br>
            <a:r>
              <a:rPr lang="en-US" altLang="ko-KR" sz="1200" b="1" dirty="0">
                <a:solidFill>
                  <a:srgbClr val="0000FF"/>
                </a:solidFill>
                <a:latin typeface="+mn-ea"/>
                <a:ea typeface="+mn-ea"/>
              </a:rPr>
              <a:t>5) </a:t>
            </a:r>
            <a:r>
              <a:rPr lang="ko-KR" altLang="en-US" sz="1200" b="1" dirty="0">
                <a:solidFill>
                  <a:srgbClr val="0000FF"/>
                </a:solidFill>
                <a:latin typeface="+mn-ea"/>
                <a:ea typeface="+mn-ea"/>
              </a:rPr>
              <a:t>데이터베이스 연결</a:t>
            </a:r>
            <a:r>
              <a:rPr lang="en-US" altLang="ko-KR" sz="1200" dirty="0">
                <a:solidFill>
                  <a:srgbClr val="0000FF"/>
                </a:solidFill>
                <a:latin typeface="+mn-ea"/>
                <a:ea typeface="+mn-ea"/>
              </a:rPr>
              <a:t/>
            </a:r>
            <a:br>
              <a:rPr lang="en-US" altLang="ko-KR" sz="1200" dirty="0">
                <a:solidFill>
                  <a:srgbClr val="0000FF"/>
                </a:solidFill>
                <a:latin typeface="+mn-ea"/>
                <a:ea typeface="+mn-ea"/>
              </a:rPr>
            </a:br>
            <a:r>
              <a:rPr lang="en-US" altLang="ko-KR" sz="1200" b="1" dirty="0">
                <a:solidFill>
                  <a:srgbClr val="0000FF"/>
                </a:solidFill>
                <a:latin typeface="+mn-ea"/>
                <a:ea typeface="+mn-ea"/>
              </a:rPr>
              <a:t>6) </a:t>
            </a:r>
            <a:r>
              <a:rPr lang="en-US" altLang="ko-KR" sz="1200" b="1" dirty="0" err="1">
                <a:solidFill>
                  <a:srgbClr val="0000FF"/>
                </a:solidFill>
                <a:latin typeface="+mn-ea"/>
                <a:ea typeface="+mn-ea"/>
              </a:rPr>
              <a:t>SqlSessionTemplate</a:t>
            </a:r>
            <a:r>
              <a:rPr lang="en-US" altLang="ko-KR" sz="1200" dirty="0">
                <a:solidFill>
                  <a:srgbClr val="0000FF"/>
                </a:solidFill>
                <a:latin typeface="+mn-ea"/>
                <a:ea typeface="+mn-ea"/>
              </a:rPr>
              <a:t/>
            </a:r>
            <a:br>
              <a:rPr lang="en-US" altLang="ko-KR" sz="1200" dirty="0">
                <a:solidFill>
                  <a:srgbClr val="0000FF"/>
                </a:solidFill>
                <a:latin typeface="+mn-ea"/>
                <a:ea typeface="+mn-ea"/>
              </a:rPr>
            </a:br>
            <a:r>
              <a:rPr lang="en-US" altLang="ko-KR" sz="1200" b="1" dirty="0">
                <a:solidFill>
                  <a:srgbClr val="0000FF"/>
                </a:solidFill>
                <a:latin typeface="+mn-ea"/>
                <a:ea typeface="+mn-ea"/>
              </a:rPr>
              <a:t>7) </a:t>
            </a:r>
            <a:r>
              <a:rPr lang="en-US" altLang="ko-KR" sz="1200" b="1" dirty="0" err="1">
                <a:solidFill>
                  <a:srgbClr val="0000FF"/>
                </a:solidFill>
                <a:latin typeface="+mn-ea"/>
                <a:ea typeface="+mn-ea"/>
              </a:rPr>
              <a:t>SqlSessionFactory</a:t>
            </a:r>
            <a:r>
              <a:rPr lang="en-US" altLang="ko-KR" sz="1200" dirty="0">
                <a:solidFill>
                  <a:srgbClr val="0000FF"/>
                </a:solidFill>
                <a:latin typeface="+mn-ea"/>
                <a:ea typeface="+mn-ea"/>
              </a:rPr>
              <a:t/>
            </a:r>
            <a:br>
              <a:rPr lang="en-US" altLang="ko-KR" sz="1200" dirty="0">
                <a:solidFill>
                  <a:srgbClr val="0000FF"/>
                </a:solidFill>
                <a:latin typeface="+mn-ea"/>
                <a:ea typeface="+mn-ea"/>
              </a:rPr>
            </a:br>
            <a:r>
              <a:rPr lang="en-US" altLang="ko-KR" sz="1200" dirty="0">
                <a:solidFill>
                  <a:srgbClr val="808000"/>
                </a:solidFill>
                <a:latin typeface="+mn-ea"/>
                <a:ea typeface="+mn-ea"/>
              </a:rPr>
              <a:t>    -&gt; </a:t>
            </a:r>
            <a:r>
              <a:rPr lang="en-US" altLang="ko-KR" sz="1200" dirty="0" err="1">
                <a:solidFill>
                  <a:srgbClr val="808000"/>
                </a:solidFill>
                <a:latin typeface="+mn-ea"/>
                <a:ea typeface="+mn-ea"/>
              </a:rPr>
              <a:t>dataSource</a:t>
            </a:r>
            <a:r>
              <a:rPr lang="en-US" altLang="ko-KR" sz="1200" dirty="0">
                <a:solidFill>
                  <a:srgbClr val="808000"/>
                </a:solidFill>
                <a:latin typeface="+mn-ea"/>
                <a:ea typeface="+mn-ea"/>
              </a:rPr>
              <a:t>,</a:t>
            </a:r>
            <a:br>
              <a:rPr lang="en-US" altLang="ko-KR" sz="1200" dirty="0">
                <a:solidFill>
                  <a:srgbClr val="808000"/>
                </a:solidFill>
                <a:latin typeface="+mn-ea"/>
                <a:ea typeface="+mn-ea"/>
              </a:rPr>
            </a:br>
            <a:r>
              <a:rPr lang="en-US" altLang="ko-KR" sz="1200" dirty="0">
                <a:solidFill>
                  <a:srgbClr val="808000"/>
                </a:solidFill>
                <a:latin typeface="+mn-ea"/>
                <a:ea typeface="+mn-ea"/>
              </a:rPr>
              <a:t>    -&gt; </a:t>
            </a:r>
            <a:r>
              <a:rPr lang="en-US" altLang="ko-KR" sz="1200" dirty="0" err="1">
                <a:solidFill>
                  <a:srgbClr val="808000"/>
                </a:solidFill>
                <a:latin typeface="+mn-ea"/>
                <a:ea typeface="+mn-ea"/>
              </a:rPr>
              <a:t>MyBatis</a:t>
            </a:r>
            <a:r>
              <a:rPr lang="en-US" altLang="ko-KR" sz="1200" dirty="0">
                <a:solidFill>
                  <a:srgbClr val="808000"/>
                </a:solidFill>
                <a:latin typeface="+mn-ea"/>
                <a:ea typeface="+mn-ea"/>
              </a:rPr>
              <a:t> </a:t>
            </a:r>
            <a:r>
              <a:rPr lang="ko-KR" altLang="en-US" sz="1200" dirty="0">
                <a:solidFill>
                  <a:srgbClr val="808000"/>
                </a:solidFill>
                <a:latin typeface="+mn-ea"/>
                <a:ea typeface="+mn-ea"/>
              </a:rPr>
              <a:t>설정 파일 위치</a:t>
            </a:r>
            <a:r>
              <a:rPr lang="en-US" altLang="ko-KR" sz="1200" dirty="0">
                <a:solidFill>
                  <a:srgbClr val="808000"/>
                </a:solidFill>
                <a:latin typeface="+mn-ea"/>
                <a:ea typeface="+mn-ea"/>
              </a:rPr>
              <a:t>,</a:t>
            </a:r>
            <a:br>
              <a:rPr lang="en-US" altLang="ko-KR" sz="1200" dirty="0">
                <a:solidFill>
                  <a:srgbClr val="808000"/>
                </a:solidFill>
                <a:latin typeface="+mn-ea"/>
                <a:ea typeface="+mn-ea"/>
              </a:rPr>
            </a:br>
            <a:r>
              <a:rPr lang="en-US" altLang="ko-KR" sz="1200" dirty="0">
                <a:solidFill>
                  <a:srgbClr val="808000"/>
                </a:solidFill>
                <a:latin typeface="+mn-ea"/>
                <a:ea typeface="+mn-ea"/>
              </a:rPr>
              <a:t>    -&gt; SQL </a:t>
            </a:r>
            <a:r>
              <a:rPr lang="en-US" altLang="ko-KR" sz="1200" b="1" dirty="0">
                <a:solidFill>
                  <a:srgbClr val="808000"/>
                </a:solidFill>
                <a:latin typeface="+mn-ea"/>
                <a:ea typeface="+mn-ea"/>
              </a:rPr>
              <a:t>mapper</a:t>
            </a:r>
            <a:r>
              <a:rPr lang="en-US" altLang="ko-KR" sz="1200" dirty="0">
                <a:solidFill>
                  <a:srgbClr val="808000"/>
                </a:solidFill>
                <a:latin typeface="+mn-ea"/>
                <a:ea typeface="+mn-ea"/>
              </a:rPr>
              <a:t> </a:t>
            </a:r>
            <a:r>
              <a:rPr lang="ko-KR" altLang="en-US" sz="1200" dirty="0">
                <a:solidFill>
                  <a:srgbClr val="808000"/>
                </a:solidFill>
                <a:latin typeface="+mn-ea"/>
                <a:ea typeface="+mn-ea"/>
              </a:rPr>
              <a:t>파일위치지정</a:t>
            </a:r>
            <a:r>
              <a:rPr lang="en-US" altLang="ko-KR" sz="1200" dirty="0">
                <a:solidFill>
                  <a:srgbClr val="002060"/>
                </a:solidFill>
                <a:latin typeface="+mn-ea"/>
                <a:ea typeface="+mn-ea"/>
              </a:rPr>
              <a:t/>
            </a:r>
            <a:br>
              <a:rPr lang="en-US" altLang="ko-KR" sz="1200" dirty="0">
                <a:solidFill>
                  <a:srgbClr val="002060"/>
                </a:solidFill>
                <a:latin typeface="+mn-ea"/>
                <a:ea typeface="+mn-ea"/>
              </a:rPr>
            </a:br>
            <a:r>
              <a:rPr lang="en-US" altLang="ko-KR" sz="1200" dirty="0">
                <a:solidFill>
                  <a:srgbClr val="002060"/>
                </a:solidFill>
                <a:latin typeface="+mn-ea"/>
                <a:ea typeface="+mn-ea"/>
              </a:rPr>
              <a:t>8</a:t>
            </a:r>
            <a:r>
              <a:rPr lang="en-US" altLang="ko-KR" sz="1200" dirty="0">
                <a:solidFill>
                  <a:srgbClr val="002060"/>
                </a:solidFill>
                <a:latin typeface="+mn-ea"/>
              </a:rPr>
              <a:t>) Exception </a:t>
            </a:r>
            <a:r>
              <a:rPr lang="ko-KR" altLang="en-US" sz="1200" dirty="0">
                <a:solidFill>
                  <a:srgbClr val="002060"/>
                </a:solidFill>
                <a:latin typeface="+mn-ea"/>
              </a:rPr>
              <a:t>설정</a:t>
            </a:r>
            <a:r>
              <a:rPr lang="en-US" altLang="ko-KR" sz="1200" dirty="0">
                <a:solidFill>
                  <a:srgbClr val="002060"/>
                </a:solidFill>
                <a:latin typeface="+mn-ea"/>
              </a:rPr>
              <a:t/>
            </a:r>
            <a:br>
              <a:rPr lang="en-US" altLang="ko-KR" sz="1200" dirty="0">
                <a:solidFill>
                  <a:srgbClr val="002060"/>
                </a:solidFill>
                <a:latin typeface="+mn-ea"/>
              </a:rPr>
            </a:br>
            <a:r>
              <a:rPr lang="en-US" altLang="ko-KR" sz="1200" dirty="0">
                <a:solidFill>
                  <a:srgbClr val="002060"/>
                </a:solidFill>
                <a:latin typeface="+mn-ea"/>
              </a:rPr>
              <a:t>9) Transaction </a:t>
            </a:r>
            <a:r>
              <a:rPr lang="ko-KR" altLang="en-US" sz="1200" dirty="0">
                <a:solidFill>
                  <a:srgbClr val="002060"/>
                </a:solidFill>
                <a:latin typeface="+mn-ea"/>
              </a:rPr>
              <a:t>설정</a:t>
            </a:r>
            <a:r>
              <a:rPr lang="en-US" altLang="ko-KR" sz="1200" dirty="0">
                <a:solidFill>
                  <a:srgbClr val="002060"/>
                </a:solidFill>
                <a:latin typeface="+mn-ea"/>
                <a:ea typeface="+mn-ea"/>
              </a:rPr>
              <a:t/>
            </a:r>
            <a:br>
              <a:rPr lang="en-US" altLang="ko-KR" sz="1200" dirty="0">
                <a:solidFill>
                  <a:srgbClr val="002060"/>
                </a:solidFill>
                <a:latin typeface="+mn-ea"/>
                <a:ea typeface="+mn-ea"/>
              </a:rPr>
            </a:br>
            <a:r>
              <a:rPr lang="en-US" altLang="ko-KR" sz="1400" b="1" dirty="0">
                <a:solidFill>
                  <a:srgbClr val="0000FF"/>
                </a:solidFill>
                <a:latin typeface="+mn-ea"/>
                <a:ea typeface="+mn-ea"/>
              </a:rPr>
              <a:t>	</a:t>
            </a:r>
          </a:p>
          <a:p>
            <a:pPr marL="88900" indent="-88900" eaLnBrk="1" latinLnBrk="1" hangingPunct="1">
              <a:defRPr/>
            </a:pPr>
            <a:r>
              <a:rPr lang="en-US" altLang="ko-KR" sz="1400" dirty="0">
                <a:solidFill>
                  <a:srgbClr val="002060"/>
                </a:solidFill>
                <a:latin typeface="+mn-ea"/>
                <a:ea typeface="+mn-ea"/>
              </a:rPr>
              <a:t>. </a:t>
            </a:r>
            <a:r>
              <a:rPr lang="ko-KR" altLang="en-US" sz="1400" b="1" dirty="0">
                <a:solidFill>
                  <a:srgbClr val="002060"/>
                </a:solidFill>
                <a:latin typeface="+mn-ea"/>
                <a:ea typeface="+mn-ea"/>
              </a:rPr>
              <a:t>한글 처리 필터</a:t>
            </a:r>
            <a:endParaRPr lang="en-US" altLang="ko-KR" sz="1400" b="1" dirty="0">
              <a:solidFill>
                <a:srgbClr val="002060"/>
              </a:solidFill>
              <a:latin typeface="+mn-ea"/>
              <a:ea typeface="+mn-ea"/>
            </a:endParaRPr>
          </a:p>
          <a:p>
            <a:pPr marL="88900" indent="-88900" eaLnBrk="1" latinLnBrk="1" hangingPunct="1">
              <a:defRPr/>
            </a:pP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 </a:t>
            </a:r>
            <a:r>
              <a:rPr lang="en-US" altLang="ko-KR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ContextLoaderListener</a:t>
            </a:r>
            <a:r>
              <a:rPr lang="en-US" altLang="ko-KR" sz="1200" dirty="0">
                <a:latin typeface="+mn-ea"/>
              </a:rPr>
              <a:t/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=&gt; 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root-context.xml</a:t>
            </a:r>
            <a:endParaRPr lang="ko-KR" altLang="en-US" sz="1200" dirty="0">
              <a:solidFill>
                <a:srgbClr val="002060"/>
              </a:solidFill>
              <a:latin typeface="+mn-ea"/>
              <a:ea typeface="+mn-ea"/>
            </a:endParaRPr>
          </a:p>
        </p:txBody>
      </p:sp>
      <p:cxnSp>
        <p:nvCxnSpPr>
          <p:cNvPr id="15" name="직선 연결선 14"/>
          <p:cNvCxnSpPr/>
          <p:nvPr/>
        </p:nvCxnSpPr>
        <p:spPr bwMode="auto">
          <a:xfrm rot="10800000">
            <a:off x="930055" y="2071456"/>
            <a:ext cx="0" cy="576000"/>
          </a:xfrm>
          <a:prstGeom prst="line">
            <a:avLst/>
          </a:prstGeom>
          <a:ln w="22225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 bwMode="auto">
          <a:xfrm>
            <a:off x="642439" y="2242767"/>
            <a:ext cx="1243870" cy="276988"/>
          </a:xfrm>
          <a:prstGeom prst="rect">
            <a:avLst/>
          </a:prstGeom>
          <a:noFill/>
          <a:ln w="3175">
            <a:noFill/>
          </a:ln>
        </p:spPr>
        <p:txBody>
          <a:bodyPr>
            <a:spAutoFit/>
          </a:bodyPr>
          <a:lstStyle/>
          <a:p>
            <a:pPr algn="ctr" eaLnBrk="1" latinLnBrk="1" hangingPunct="1">
              <a:defRPr/>
            </a:pPr>
            <a:r>
              <a:rPr lang="ko-KR" altLang="en-US" sz="1200">
                <a:ln>
                  <a:solidFill>
                    <a:srgbClr val="FF0000"/>
                  </a:solidFill>
                </a:ln>
                <a:latin typeface="+mn-ea"/>
                <a:ea typeface="+mn-ea"/>
              </a:rPr>
              <a:t>성공시</a:t>
            </a:r>
          </a:p>
        </p:txBody>
      </p:sp>
      <p:cxnSp>
        <p:nvCxnSpPr>
          <p:cNvPr id="17" name="직선 화살표 연결선 16"/>
          <p:cNvCxnSpPr/>
          <p:nvPr/>
        </p:nvCxnSpPr>
        <p:spPr bwMode="auto">
          <a:xfrm>
            <a:off x="143808" y="1965751"/>
            <a:ext cx="2700000" cy="23089"/>
          </a:xfrm>
          <a:prstGeom prst="straightConnector1">
            <a:avLst/>
          </a:prstGeom>
          <a:ln w="22225">
            <a:solidFill>
              <a:srgbClr val="808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79" name="그룹 19"/>
          <p:cNvGrpSpPr>
            <a:grpSpLocks/>
          </p:cNvGrpSpPr>
          <p:nvPr/>
        </p:nvGrpSpPr>
        <p:grpSpPr bwMode="auto">
          <a:xfrm>
            <a:off x="930638" y="1095269"/>
            <a:ext cx="1049075" cy="451852"/>
            <a:chOff x="2700512" y="1495876"/>
            <a:chExt cx="1295301" cy="444423"/>
          </a:xfrm>
        </p:grpSpPr>
        <p:sp>
          <p:nvSpPr>
            <p:cNvPr id="5" name="TextBox 4"/>
            <p:cNvSpPr txBox="1"/>
            <p:nvPr/>
          </p:nvSpPr>
          <p:spPr>
            <a:xfrm>
              <a:off x="2705144" y="1500544"/>
              <a:ext cx="1265141" cy="307988"/>
            </a:xfrm>
            <a:prstGeom prst="rect">
              <a:avLst/>
            </a:prstGeom>
            <a:noFill/>
            <a:ln w="3175">
              <a:noFill/>
            </a:ln>
          </p:spPr>
          <p:txBody>
            <a:bodyPr>
              <a:spAutoFit/>
            </a:bodyPr>
            <a:lstStyle/>
            <a:p>
              <a:pPr algn="ctr" eaLnBrk="1" latinLnBrk="1" hangingPunct="1">
                <a:defRPr/>
              </a:pPr>
              <a:r>
                <a:rPr lang="en-US" altLang="ko-KR" sz="1200" b="1" dirty="0" err="1">
                  <a:latin typeface="+mn-ea"/>
                  <a:ea typeface="+mn-ea"/>
                </a:rPr>
                <a:t>home.jsp</a:t>
              </a:r>
              <a:r>
                <a:rPr lang="en-US" altLang="ko-KR" sz="1400" dirty="0">
                  <a:latin typeface="+mn-ea"/>
                  <a:ea typeface="+mn-ea"/>
                </a:rPr>
                <a:t>  </a:t>
              </a:r>
              <a:endParaRPr lang="ko-KR" altLang="en-US" sz="1400" dirty="0">
                <a:latin typeface="+mn-ea"/>
                <a:ea typeface="+mn-ea"/>
              </a:endParaRPr>
            </a:p>
          </p:txBody>
        </p:sp>
        <p:sp>
          <p:nvSpPr>
            <p:cNvPr id="19" name="순서도: 문서 18"/>
            <p:cNvSpPr/>
            <p:nvPr/>
          </p:nvSpPr>
          <p:spPr>
            <a:xfrm>
              <a:off x="2700512" y="1495876"/>
              <a:ext cx="1295301" cy="444423"/>
            </a:xfrm>
            <a:prstGeom prst="flowChartDocumen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/>
            </a:p>
          </p:txBody>
        </p:sp>
      </p:grpSp>
      <p:grpSp>
        <p:nvGrpSpPr>
          <p:cNvPr id="7180" name="그룹 112"/>
          <p:cNvGrpSpPr>
            <a:grpSpLocks/>
          </p:cNvGrpSpPr>
          <p:nvPr/>
        </p:nvGrpSpPr>
        <p:grpSpPr bwMode="auto">
          <a:xfrm>
            <a:off x="971600" y="693297"/>
            <a:ext cx="1347554" cy="503455"/>
            <a:chOff x="1746815" y="1349427"/>
            <a:chExt cx="1563569" cy="627089"/>
          </a:xfrm>
        </p:grpSpPr>
        <p:sp>
          <p:nvSpPr>
            <p:cNvPr id="23" name="순서도: 문서 22"/>
            <p:cNvSpPr/>
            <p:nvPr/>
          </p:nvSpPr>
          <p:spPr>
            <a:xfrm>
              <a:off x="1891267" y="1349427"/>
              <a:ext cx="1296888" cy="627089"/>
            </a:xfrm>
            <a:prstGeom prst="flowChartDocument">
              <a:avLst/>
            </a:prstGeom>
            <a:solidFill>
              <a:schemeClr val="bg1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746815" y="1416105"/>
              <a:ext cx="1563569" cy="277010"/>
            </a:xfrm>
            <a:prstGeom prst="rect">
              <a:avLst/>
            </a:prstGeom>
            <a:noFill/>
            <a:ln w="3175">
              <a:noFill/>
            </a:ln>
          </p:spPr>
          <p:txBody>
            <a:bodyPr>
              <a:spAutoFit/>
            </a:bodyPr>
            <a:lstStyle/>
            <a:p>
              <a:pPr algn="ctr" eaLnBrk="1" latinLnBrk="1" hangingPunct="1">
                <a:defRPr/>
              </a:pPr>
              <a:r>
                <a:rPr lang="en-US" altLang="ko-KR" sz="1200" b="1" dirty="0" err="1">
                  <a:latin typeface="+mn-ea"/>
                  <a:ea typeface="+mn-ea"/>
                </a:rPr>
                <a:t>loginForm.jsp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</p:grpSp>
      <p:cxnSp>
        <p:nvCxnSpPr>
          <p:cNvPr id="24" name="직선 화살표 연결선 23"/>
          <p:cNvCxnSpPr/>
          <p:nvPr/>
        </p:nvCxnSpPr>
        <p:spPr bwMode="auto">
          <a:xfrm>
            <a:off x="4405748" y="2132856"/>
            <a:ext cx="649288" cy="635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82" name="그룹 29"/>
          <p:cNvGrpSpPr>
            <a:grpSpLocks/>
          </p:cNvGrpSpPr>
          <p:nvPr/>
        </p:nvGrpSpPr>
        <p:grpSpPr bwMode="auto">
          <a:xfrm>
            <a:off x="2881162" y="1790441"/>
            <a:ext cx="1440000" cy="526909"/>
            <a:chOff x="5940152" y="1319560"/>
            <a:chExt cx="1291828" cy="526931"/>
          </a:xfrm>
        </p:grpSpPr>
        <p:sp>
          <p:nvSpPr>
            <p:cNvPr id="26" name="직사각형 25"/>
            <p:cNvSpPr/>
            <p:nvPr/>
          </p:nvSpPr>
          <p:spPr>
            <a:xfrm>
              <a:off x="5939911" y="1319263"/>
              <a:ext cx="1292127" cy="527072"/>
            </a:xfrm>
            <a:prstGeom prst="rect">
              <a:avLst/>
            </a:prstGeom>
            <a:noFill/>
            <a:ln w="6350" cmpd="sng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970072" y="1360540"/>
              <a:ext cx="1261966" cy="46198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latinLnBrk="1" hangingPunct="1">
                <a:defRPr/>
              </a:pPr>
              <a:r>
                <a:rPr lang="en-US" altLang="ko-KR" sz="1200" b="1" dirty="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Dispatcher</a:t>
              </a:r>
              <a:br>
                <a:rPr lang="en-US" altLang="ko-KR" sz="1200" b="1" dirty="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</a:br>
              <a:r>
                <a:rPr lang="en-US" altLang="ko-KR" sz="1200" b="1" dirty="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Servlet</a:t>
              </a:r>
              <a:endParaRPr lang="en-US" altLang="ko-KR" sz="1200" b="1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32" name="직사각형 31"/>
          <p:cNvSpPr/>
          <p:nvPr/>
        </p:nvSpPr>
        <p:spPr bwMode="auto">
          <a:xfrm>
            <a:off x="5101762" y="1411927"/>
            <a:ext cx="2080088" cy="1296993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33" name="직사각형 32"/>
          <p:cNvSpPr/>
          <p:nvPr/>
        </p:nvSpPr>
        <p:spPr bwMode="auto">
          <a:xfrm>
            <a:off x="5084805" y="1471831"/>
            <a:ext cx="2103615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latinLnBrk="1" hangingPunct="1">
              <a:defRPr/>
            </a:pPr>
            <a:r>
              <a:rPr lang="en-US" altLang="ko-KR" sz="1400" b="1" dirty="0">
                <a:latin typeface="+mn-ea"/>
              </a:rPr>
              <a:t>Controller</a:t>
            </a:r>
          </a:p>
          <a:p>
            <a:pPr algn="ctr" eaLnBrk="1" latinLnBrk="1" hangingPunct="1">
              <a:defRPr/>
            </a:pPr>
            <a:r>
              <a:rPr lang="ko-KR" altLang="en-US" sz="1200" dirty="0" err="1">
                <a:latin typeface="+mn-ea"/>
                <a:ea typeface="+mn-ea"/>
              </a:rPr>
              <a:t>요청명</a:t>
            </a:r>
            <a:r>
              <a:rPr lang="en-US" altLang="ko-KR" sz="1200" dirty="0">
                <a:latin typeface="+mn-ea"/>
                <a:ea typeface="+mn-ea"/>
              </a:rPr>
              <a:t>: </a:t>
            </a:r>
            <a:r>
              <a:rPr lang="ko-KR" altLang="en-US" sz="1200" dirty="0" err="1">
                <a:latin typeface="+mn-ea"/>
                <a:ea typeface="+mn-ea"/>
              </a:rPr>
              <a:t>메서드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(1:1)</a:t>
            </a:r>
          </a:p>
          <a:p>
            <a:pPr algn="ctr" eaLnBrk="1" latinLnBrk="1" hangingPunct="1">
              <a:defRPr/>
            </a:pPr>
            <a:endParaRPr lang="en-US" altLang="ko-KR" sz="1200" dirty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200" dirty="0">
                <a:latin typeface="+mn-ea"/>
              </a:rPr>
              <a:t>@</a:t>
            </a:r>
            <a:r>
              <a:rPr lang="en-US" altLang="ko-KR" sz="1200" dirty="0" err="1">
                <a:latin typeface="+mn-ea"/>
              </a:rPr>
              <a:t>RequestMapping</a:t>
            </a:r>
            <a:r>
              <a:rPr lang="en-US" altLang="ko-KR" sz="1200" dirty="0">
                <a:latin typeface="+mn-ea"/>
              </a:rPr>
              <a:t>("/login")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b="1" dirty="0">
                <a:solidFill>
                  <a:srgbClr val="7030A0"/>
                </a:solidFill>
              </a:rPr>
              <a:t>public </a:t>
            </a:r>
            <a:r>
              <a:rPr lang="en-US" altLang="ko-KR" sz="1200" b="1" dirty="0">
                <a:solidFill>
                  <a:srgbClr val="FF6600"/>
                </a:solidFill>
              </a:rPr>
              <a:t>MV</a:t>
            </a:r>
            <a:r>
              <a:rPr lang="en-US" altLang="ko-KR" sz="1200" b="1" dirty="0">
                <a:solidFill>
                  <a:srgbClr val="7030A0"/>
                </a:solidFill>
              </a:rPr>
              <a:t>  </a:t>
            </a:r>
            <a:r>
              <a:rPr lang="en-US" altLang="ko-KR" sz="1200" b="1" dirty="0"/>
              <a:t>login(…)  {..}</a:t>
            </a:r>
            <a:endParaRPr lang="ko-KR" altLang="en-US" sz="1200" dirty="0">
              <a:latin typeface="+mn-ea"/>
            </a:endParaRPr>
          </a:p>
          <a:p>
            <a:pPr algn="ctr" eaLnBrk="1" latinLnBrk="1" hangingPunct="1">
              <a:defRPr/>
            </a:pPr>
            <a:endParaRPr lang="en-US" altLang="ko-KR" sz="1200" dirty="0">
              <a:latin typeface="+mn-ea"/>
              <a:ea typeface="+mn-ea"/>
            </a:endParaRPr>
          </a:p>
        </p:txBody>
      </p:sp>
      <p:cxnSp>
        <p:nvCxnSpPr>
          <p:cNvPr id="34" name="직선 화살표 연결선 33"/>
          <p:cNvCxnSpPr/>
          <p:nvPr/>
        </p:nvCxnSpPr>
        <p:spPr bwMode="auto">
          <a:xfrm>
            <a:off x="7219950" y="2014688"/>
            <a:ext cx="358775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 bwMode="auto">
          <a:xfrm>
            <a:off x="2051720" y="934441"/>
            <a:ext cx="0" cy="1223906"/>
          </a:xfrm>
          <a:prstGeom prst="line">
            <a:avLst/>
          </a:prstGeom>
          <a:ln w="53975"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4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prstDash val="sys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 bwMode="auto">
          <a:xfrm>
            <a:off x="2731218" y="1003310"/>
            <a:ext cx="1368256" cy="276988"/>
          </a:xfrm>
          <a:prstGeom prst="rect">
            <a:avLst/>
          </a:prstGeom>
          <a:noFill/>
          <a:ln w="3175">
            <a:noFill/>
          </a:ln>
        </p:spPr>
        <p:txBody>
          <a:bodyPr>
            <a:spAutoFit/>
          </a:bodyPr>
          <a:lstStyle/>
          <a:p>
            <a:pPr algn="ctr" eaLnBrk="1" latinLnBrk="1" hangingPunct="1">
              <a:defRPr/>
            </a:pPr>
            <a:r>
              <a:rPr lang="en-US" altLang="ko-KR" sz="1200" dirty="0">
                <a:ln>
                  <a:solidFill>
                    <a:srgbClr val="FF0000"/>
                  </a:solidFill>
                </a:ln>
                <a:latin typeface="+mn-ea"/>
                <a:ea typeface="+mn-ea"/>
              </a:rPr>
              <a:t>Find OK</a:t>
            </a:r>
            <a:endParaRPr lang="ko-KR" altLang="en-US" sz="1200" dirty="0">
              <a:ln>
                <a:solidFill>
                  <a:srgbClr val="FF0000"/>
                </a:solidFill>
              </a:ln>
              <a:latin typeface="+mn-ea"/>
              <a:ea typeface="+mn-ea"/>
            </a:endParaRPr>
          </a:p>
        </p:txBody>
      </p:sp>
      <p:cxnSp>
        <p:nvCxnSpPr>
          <p:cNvPr id="43" name="꺾인 연결선 42"/>
          <p:cNvCxnSpPr/>
          <p:nvPr/>
        </p:nvCxnSpPr>
        <p:spPr bwMode="auto">
          <a:xfrm flipV="1">
            <a:off x="1886309" y="2132857"/>
            <a:ext cx="2091123" cy="1074736"/>
          </a:xfrm>
          <a:prstGeom prst="bentConnector3">
            <a:avLst>
              <a:gd name="adj1" fmla="val 99759"/>
            </a:avLst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92" name="그룹 61"/>
          <p:cNvGrpSpPr>
            <a:grpSpLocks/>
          </p:cNvGrpSpPr>
          <p:nvPr/>
        </p:nvGrpSpPr>
        <p:grpSpPr bwMode="auto">
          <a:xfrm>
            <a:off x="7595968" y="601854"/>
            <a:ext cx="1260475" cy="533400"/>
            <a:chOff x="7776393" y="621417"/>
            <a:chExt cx="1260379" cy="533422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7776393" y="621417"/>
              <a:ext cx="1260379" cy="533422"/>
            </a:xfrm>
            <a:prstGeom prst="round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8024296" y="653168"/>
              <a:ext cx="858055" cy="4616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dirty="0">
                  <a:solidFill>
                    <a:srgbClr val="7030A0"/>
                  </a:solidFill>
                  <a:latin typeface="+mn-ea"/>
                  <a:ea typeface="+mn-ea"/>
                </a:rPr>
                <a:t>interface</a:t>
              </a:r>
            </a:p>
            <a:p>
              <a:pPr eaLnBrk="1" latinLnBrk="1" hangingPunct="1">
                <a:defRPr/>
              </a:pPr>
              <a:r>
                <a:rPr lang="en-US" altLang="ko-KR" sz="1200" b="1" dirty="0" err="1">
                  <a:latin typeface="+mn-ea"/>
                  <a:ea typeface="+mn-ea"/>
                </a:rPr>
                <a:t>MService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</p:grpSp>
      <p:cxnSp>
        <p:nvCxnSpPr>
          <p:cNvPr id="61" name="직선 화살표 연결선 60"/>
          <p:cNvCxnSpPr/>
          <p:nvPr/>
        </p:nvCxnSpPr>
        <p:spPr bwMode="auto">
          <a:xfrm rot="5400000">
            <a:off x="8055278" y="1397630"/>
            <a:ext cx="360363" cy="0"/>
          </a:xfrm>
          <a:prstGeom prst="straightConnector1">
            <a:avLst/>
          </a:prstGeom>
          <a:ln w="22225">
            <a:solidFill>
              <a:srgbClr val="7030A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 bwMode="auto">
          <a:xfrm>
            <a:off x="4345466" y="2192792"/>
            <a:ext cx="1184275" cy="477838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latin typeface="+mn-ea"/>
                <a:ea typeface="+mn-ea"/>
              </a:rPr>
              <a:t>login</a:t>
            </a:r>
            <a:br>
              <a:rPr lang="en-US" altLang="ko-KR" sz="1400" b="1" dirty="0">
                <a:latin typeface="+mn-ea"/>
                <a:ea typeface="+mn-ea"/>
              </a:rPr>
            </a:br>
            <a:r>
              <a:rPr lang="en-US" altLang="ko-KR" sz="1100" b="1" dirty="0">
                <a:latin typeface="+mn-ea"/>
                <a:ea typeface="+mn-ea"/>
              </a:rPr>
              <a:t>(</a:t>
            </a:r>
            <a:r>
              <a:rPr lang="en-US" altLang="ko-KR" sz="1100" dirty="0">
                <a:latin typeface="+mn-ea"/>
                <a:ea typeface="+mn-ea"/>
              </a:rPr>
              <a:t>id, password)</a:t>
            </a:r>
            <a:endParaRPr lang="ko-KR" altLang="en-US" sz="1100" dirty="0">
              <a:latin typeface="+mn-ea"/>
              <a:ea typeface="+mn-ea"/>
            </a:endParaRPr>
          </a:p>
        </p:txBody>
      </p:sp>
      <p:grpSp>
        <p:nvGrpSpPr>
          <p:cNvPr id="7195" name="그룹 68"/>
          <p:cNvGrpSpPr>
            <a:grpSpLocks/>
          </p:cNvGrpSpPr>
          <p:nvPr/>
        </p:nvGrpSpPr>
        <p:grpSpPr bwMode="auto">
          <a:xfrm>
            <a:off x="7574396" y="1620638"/>
            <a:ext cx="1406969" cy="526909"/>
            <a:chOff x="7494126" y="1412776"/>
            <a:chExt cx="1406862" cy="526931"/>
          </a:xfrm>
        </p:grpSpPr>
        <p:sp>
          <p:nvSpPr>
            <p:cNvPr id="67" name="직사각형 66"/>
            <p:cNvSpPr/>
            <p:nvPr/>
          </p:nvSpPr>
          <p:spPr>
            <a:xfrm>
              <a:off x="7523853" y="1412925"/>
              <a:ext cx="1301651" cy="527072"/>
            </a:xfrm>
            <a:prstGeom prst="rect">
              <a:avLst/>
            </a:prstGeom>
            <a:noFill/>
            <a:ln w="6350" cmpd="sng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7493693" y="1543105"/>
              <a:ext cx="1408005" cy="26194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latinLnBrk="1" hangingPunct="1">
                <a:defRPr/>
              </a:pPr>
              <a:r>
                <a:rPr lang="en-US" altLang="ko-KR" sz="1100" b="1" dirty="0" err="1">
                  <a:latin typeface="+mn-ea"/>
                </a:rPr>
                <a:t>MServiceImpl</a:t>
              </a:r>
              <a:endParaRPr lang="ko-KR" altLang="en-US" sz="1100" b="1" dirty="0">
                <a:latin typeface="+mn-ea"/>
              </a:endParaRPr>
            </a:p>
          </p:txBody>
        </p:sp>
      </p:grpSp>
      <p:grpSp>
        <p:nvGrpSpPr>
          <p:cNvPr id="7196" name="그룹 72"/>
          <p:cNvGrpSpPr>
            <a:grpSpLocks/>
          </p:cNvGrpSpPr>
          <p:nvPr/>
        </p:nvGrpSpPr>
        <p:grpSpPr bwMode="auto">
          <a:xfrm>
            <a:off x="7608917" y="3728390"/>
            <a:ext cx="1291926" cy="526878"/>
            <a:chOff x="7532836" y="3502065"/>
            <a:chExt cx="1291828" cy="526931"/>
          </a:xfrm>
        </p:grpSpPr>
        <p:sp>
          <p:nvSpPr>
            <p:cNvPr id="71" name="직사각형 70"/>
            <p:cNvSpPr/>
            <p:nvPr/>
          </p:nvSpPr>
          <p:spPr>
            <a:xfrm>
              <a:off x="7532807" y="3502096"/>
              <a:ext cx="1292127" cy="527072"/>
            </a:xfrm>
            <a:prstGeom prst="rect">
              <a:avLst/>
            </a:prstGeom>
            <a:noFill/>
            <a:ln w="6350" cmpd="sng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7562967" y="3632276"/>
              <a:ext cx="1261967" cy="27623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latinLnBrk="1" hangingPunct="1">
                <a:defRPr/>
              </a:pPr>
              <a:r>
                <a:rPr lang="en-US" altLang="ko-KR" sz="1200" b="1" dirty="0" err="1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SqlSession</a:t>
              </a:r>
              <a:endParaRPr lang="en-US" altLang="ko-KR" sz="1200" b="1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  <p:cxnSp>
        <p:nvCxnSpPr>
          <p:cNvPr id="74" name="직선 연결선 73"/>
          <p:cNvCxnSpPr/>
          <p:nvPr/>
        </p:nvCxnSpPr>
        <p:spPr bwMode="auto">
          <a:xfrm>
            <a:off x="7843838" y="2141602"/>
            <a:ext cx="0" cy="540000"/>
          </a:xfrm>
          <a:prstGeom prst="line">
            <a:avLst/>
          </a:prstGeom>
          <a:ln w="22225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 bwMode="auto">
          <a:xfrm rot="10800000">
            <a:off x="8066088" y="2123650"/>
            <a:ext cx="0" cy="540000"/>
          </a:xfrm>
          <a:prstGeom prst="line">
            <a:avLst/>
          </a:prstGeom>
          <a:ln w="22225">
            <a:solidFill>
              <a:srgbClr val="C0000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 bwMode="auto">
          <a:xfrm>
            <a:off x="7807692" y="2332606"/>
            <a:ext cx="1368256" cy="276988"/>
          </a:xfrm>
          <a:prstGeom prst="rect">
            <a:avLst/>
          </a:prstGeom>
          <a:noFill/>
          <a:ln w="3175">
            <a:noFill/>
          </a:ln>
        </p:spPr>
        <p:txBody>
          <a:bodyPr>
            <a:spAutoFit/>
          </a:bodyPr>
          <a:lstStyle/>
          <a:p>
            <a:pPr algn="ctr" eaLnBrk="1" latinLnBrk="1" hangingPunct="1">
              <a:defRPr/>
            </a:pPr>
            <a:r>
              <a:rPr lang="en-US" altLang="ko-KR" sz="1200" dirty="0">
                <a:ln>
                  <a:solidFill>
                    <a:srgbClr val="FF0000"/>
                  </a:solidFill>
                </a:ln>
                <a:latin typeface="+mn-ea"/>
                <a:ea typeface="+mn-ea"/>
              </a:rPr>
              <a:t>Find OK</a:t>
            </a:r>
            <a:endParaRPr lang="ko-KR" altLang="en-US" sz="1200" dirty="0">
              <a:ln>
                <a:solidFill>
                  <a:srgbClr val="FF0000"/>
                </a:solidFill>
              </a:ln>
              <a:latin typeface="+mn-ea"/>
              <a:ea typeface="+mn-ea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7286604" y="4801417"/>
            <a:ext cx="1658980" cy="461665"/>
          </a:xfrm>
          <a:prstGeom prst="rect">
            <a:avLst/>
          </a:prstGeom>
          <a:ln w="6350" cmpd="sng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>
            <a:spAutoFit/>
          </a:bodyPr>
          <a:lstStyle/>
          <a:p>
            <a:pPr algn="ctr" eaLnBrk="1" latinLnBrk="1" hangingPunct="1">
              <a:defRPr/>
            </a:pPr>
            <a:r>
              <a:rPr lang="en-US" altLang="ko-KR" sz="1200" b="1" dirty="0">
                <a:latin typeface="+mn-ea"/>
              </a:rPr>
              <a:t>memberMapper.xm</a:t>
            </a:r>
            <a:r>
              <a:rPr lang="en-US" altLang="ko-KR" sz="1200" dirty="0">
                <a:latin typeface="+mn-ea"/>
              </a:rPr>
              <a:t>l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solidFill>
                  <a:srgbClr val="808000"/>
                </a:solidFill>
                <a:latin typeface="+mn-ea"/>
              </a:rPr>
              <a:t>( SQL</a:t>
            </a:r>
            <a:r>
              <a:rPr lang="ko-KR" altLang="en-US" sz="1200" dirty="0">
                <a:solidFill>
                  <a:srgbClr val="808000"/>
                </a:solidFill>
                <a:latin typeface="+mn-ea"/>
              </a:rPr>
              <a:t> 구문 처리</a:t>
            </a:r>
            <a:r>
              <a:rPr lang="en-US" altLang="ko-KR" sz="1200" dirty="0">
                <a:solidFill>
                  <a:srgbClr val="808000"/>
                </a:solidFill>
                <a:latin typeface="+mn-ea"/>
              </a:rPr>
              <a:t>)</a:t>
            </a:r>
          </a:p>
        </p:txBody>
      </p:sp>
      <p:sp>
        <p:nvSpPr>
          <p:cNvPr id="78" name="TextBox 77"/>
          <p:cNvSpPr txBox="1"/>
          <p:nvPr/>
        </p:nvSpPr>
        <p:spPr bwMode="auto">
          <a:xfrm>
            <a:off x="6370534" y="3203000"/>
            <a:ext cx="1368256" cy="276988"/>
          </a:xfrm>
          <a:prstGeom prst="rect">
            <a:avLst/>
          </a:prstGeom>
          <a:noFill/>
          <a:ln w="3175">
            <a:noFill/>
          </a:ln>
        </p:spPr>
        <p:txBody>
          <a:bodyPr>
            <a:spAutoFit/>
          </a:bodyPr>
          <a:lstStyle/>
          <a:p>
            <a:pPr algn="ctr" eaLnBrk="1" latinLnBrk="1" hangingPunct="1">
              <a:defRPr/>
            </a:pPr>
            <a:r>
              <a:rPr lang="en-US" altLang="ko-KR" sz="1200" dirty="0" err="1">
                <a:ln>
                  <a:solidFill>
                    <a:schemeClr val="tx1"/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MembedrVO</a:t>
            </a:r>
            <a:endParaRPr lang="ko-KR" altLang="en-US" sz="1200" dirty="0">
              <a:ln>
                <a:solidFill>
                  <a:schemeClr val="tx1"/>
                </a:solidFill>
              </a:ln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80" name="직선 연결선 79"/>
          <p:cNvCxnSpPr/>
          <p:nvPr/>
        </p:nvCxnSpPr>
        <p:spPr bwMode="auto">
          <a:xfrm flipH="1">
            <a:off x="7340217" y="2092378"/>
            <a:ext cx="8566" cy="1109886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 bwMode="auto">
          <a:xfrm rot="420000" flipH="1">
            <a:off x="7565935" y="3352560"/>
            <a:ext cx="256936" cy="32838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꺾인 연결선 83"/>
          <p:cNvCxnSpPr>
            <a:endCxn id="71" idx="1"/>
          </p:cNvCxnSpPr>
          <p:nvPr/>
        </p:nvCxnSpPr>
        <p:spPr bwMode="auto">
          <a:xfrm flipV="1">
            <a:off x="1785141" y="3991931"/>
            <a:ext cx="5823747" cy="949237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/>
          <p:nvPr/>
        </p:nvCxnSpPr>
        <p:spPr bwMode="auto">
          <a:xfrm flipV="1">
            <a:off x="2534756" y="4999632"/>
            <a:ext cx="4814213" cy="449804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 bwMode="auto">
          <a:xfrm>
            <a:off x="7861300" y="4291332"/>
            <a:ext cx="0" cy="540000"/>
          </a:xfrm>
          <a:prstGeom prst="line">
            <a:avLst/>
          </a:prstGeom>
          <a:ln w="22225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 bwMode="auto">
          <a:xfrm rot="10800000">
            <a:off x="8083550" y="4255268"/>
            <a:ext cx="0" cy="540000"/>
          </a:xfrm>
          <a:prstGeom prst="line">
            <a:avLst/>
          </a:prstGeom>
          <a:ln w="22225">
            <a:solidFill>
              <a:srgbClr val="C0000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 bwMode="auto">
          <a:xfrm>
            <a:off x="7824957" y="4471292"/>
            <a:ext cx="1368256" cy="276988"/>
          </a:xfrm>
          <a:prstGeom prst="rect">
            <a:avLst/>
          </a:prstGeom>
          <a:noFill/>
          <a:ln w="3175">
            <a:noFill/>
          </a:ln>
        </p:spPr>
        <p:txBody>
          <a:bodyPr>
            <a:spAutoFit/>
          </a:bodyPr>
          <a:lstStyle/>
          <a:p>
            <a:pPr algn="ctr" eaLnBrk="1" latinLnBrk="1" hangingPunct="1">
              <a:defRPr/>
            </a:pPr>
            <a:r>
              <a:rPr lang="en-US" altLang="ko-KR" sz="1200" dirty="0">
                <a:ln>
                  <a:solidFill>
                    <a:srgbClr val="FF0000"/>
                  </a:solidFill>
                </a:ln>
                <a:latin typeface="+mn-ea"/>
                <a:ea typeface="+mn-ea"/>
              </a:rPr>
              <a:t>Find OK</a:t>
            </a:r>
            <a:endParaRPr lang="ko-KR" altLang="en-US" sz="1200" dirty="0">
              <a:ln>
                <a:solidFill>
                  <a:srgbClr val="FF0000"/>
                </a:solidFill>
              </a:ln>
              <a:latin typeface="+mn-ea"/>
              <a:ea typeface="+mn-ea"/>
            </a:endParaRPr>
          </a:p>
        </p:txBody>
      </p:sp>
      <p:sp>
        <p:nvSpPr>
          <p:cNvPr id="101" name="원통 100"/>
          <p:cNvSpPr/>
          <p:nvPr/>
        </p:nvSpPr>
        <p:spPr bwMode="auto">
          <a:xfrm>
            <a:off x="7577138" y="5767485"/>
            <a:ext cx="1103312" cy="1008063"/>
          </a:xfrm>
          <a:prstGeom prst="can">
            <a:avLst/>
          </a:prstGeom>
          <a:noFill/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102" name="TextBox 101"/>
          <p:cNvSpPr txBox="1"/>
          <p:nvPr/>
        </p:nvSpPr>
        <p:spPr bwMode="auto">
          <a:xfrm>
            <a:off x="7604125" y="6154835"/>
            <a:ext cx="1042988" cy="307975"/>
          </a:xfrm>
          <a:prstGeom prst="rect">
            <a:avLst/>
          </a:prstGeom>
          <a:noFill/>
          <a:ln w="3175">
            <a:noFill/>
          </a:ln>
        </p:spPr>
        <p:txBody>
          <a:bodyPr>
            <a:spAutoFit/>
          </a:bodyPr>
          <a:lstStyle/>
          <a:p>
            <a:pPr algn="ctr" eaLnBrk="1" latinLnBrk="1" hangingPunct="1">
              <a:defRPr/>
            </a:pPr>
            <a:r>
              <a:rPr lang="en-US" altLang="ko-KR" sz="1400" b="1">
                <a:latin typeface="+mn-ea"/>
                <a:ea typeface="+mn-ea"/>
              </a:rPr>
              <a:t>DBMS</a:t>
            </a:r>
            <a:endParaRPr lang="ko-KR" altLang="en-US" sz="1400">
              <a:latin typeface="+mn-ea"/>
              <a:ea typeface="+mn-ea"/>
            </a:endParaRPr>
          </a:p>
        </p:txBody>
      </p:sp>
      <p:cxnSp>
        <p:nvCxnSpPr>
          <p:cNvPr id="103" name="직선 연결선 102"/>
          <p:cNvCxnSpPr/>
          <p:nvPr/>
        </p:nvCxnSpPr>
        <p:spPr bwMode="auto">
          <a:xfrm>
            <a:off x="7861300" y="5306982"/>
            <a:ext cx="0" cy="540000"/>
          </a:xfrm>
          <a:prstGeom prst="line">
            <a:avLst/>
          </a:prstGeom>
          <a:ln w="22225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 bwMode="auto">
          <a:xfrm rot="10800000">
            <a:off x="8083550" y="5261344"/>
            <a:ext cx="0" cy="540000"/>
          </a:xfrm>
          <a:prstGeom prst="line">
            <a:avLst/>
          </a:prstGeom>
          <a:ln w="22225">
            <a:solidFill>
              <a:srgbClr val="C0000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 bwMode="auto">
          <a:xfrm>
            <a:off x="7824957" y="5449436"/>
            <a:ext cx="1368256" cy="276988"/>
          </a:xfrm>
          <a:prstGeom prst="rect">
            <a:avLst/>
          </a:prstGeom>
          <a:noFill/>
          <a:ln w="3175">
            <a:noFill/>
          </a:ln>
        </p:spPr>
        <p:txBody>
          <a:bodyPr>
            <a:spAutoFit/>
          </a:bodyPr>
          <a:lstStyle/>
          <a:p>
            <a:pPr algn="ctr" eaLnBrk="1" latinLnBrk="1" hangingPunct="1">
              <a:defRPr/>
            </a:pPr>
            <a:r>
              <a:rPr lang="en-US" altLang="ko-KR" sz="1200" dirty="0">
                <a:ln>
                  <a:solidFill>
                    <a:srgbClr val="FF0000"/>
                  </a:solidFill>
                </a:ln>
                <a:latin typeface="+mn-ea"/>
                <a:ea typeface="+mn-ea"/>
              </a:rPr>
              <a:t>Find OK</a:t>
            </a:r>
            <a:endParaRPr lang="ko-KR" altLang="en-US" sz="1200" dirty="0">
              <a:ln>
                <a:solidFill>
                  <a:srgbClr val="FF0000"/>
                </a:solidFill>
              </a:ln>
              <a:latin typeface="+mn-ea"/>
              <a:ea typeface="+mn-ea"/>
            </a:endParaRPr>
          </a:p>
        </p:txBody>
      </p:sp>
      <p:cxnSp>
        <p:nvCxnSpPr>
          <p:cNvPr id="106" name="직선 화살표 연결선 105"/>
          <p:cNvCxnSpPr/>
          <p:nvPr/>
        </p:nvCxnSpPr>
        <p:spPr bwMode="auto">
          <a:xfrm rot="10800000">
            <a:off x="7181850" y="1857525"/>
            <a:ext cx="358775" cy="0"/>
          </a:xfrm>
          <a:prstGeom prst="straightConnector1">
            <a:avLst/>
          </a:prstGeom>
          <a:ln w="2222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/>
          <p:nvPr/>
        </p:nvCxnSpPr>
        <p:spPr bwMode="auto">
          <a:xfrm flipH="1">
            <a:off x="4377609" y="1628800"/>
            <a:ext cx="853059" cy="0"/>
          </a:xfrm>
          <a:prstGeom prst="straightConnector1">
            <a:avLst/>
          </a:prstGeom>
          <a:ln w="22225">
            <a:solidFill>
              <a:srgbClr val="808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/>
          <p:nvPr/>
        </p:nvCxnSpPr>
        <p:spPr bwMode="auto">
          <a:xfrm flipH="1" flipV="1">
            <a:off x="2212070" y="1198314"/>
            <a:ext cx="740845" cy="205515"/>
          </a:xfrm>
          <a:prstGeom prst="straightConnector1">
            <a:avLst/>
          </a:prstGeom>
          <a:ln w="22225">
            <a:solidFill>
              <a:srgbClr val="808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2083251" y="554479"/>
            <a:ext cx="1224136" cy="508767"/>
            <a:chOff x="2030413" y="650656"/>
            <a:chExt cx="1490662" cy="627063"/>
          </a:xfrm>
        </p:grpSpPr>
        <p:sp>
          <p:nvSpPr>
            <p:cNvPr id="111" name="순서도: 문서 110"/>
            <p:cNvSpPr/>
            <p:nvPr/>
          </p:nvSpPr>
          <p:spPr bwMode="auto">
            <a:xfrm>
              <a:off x="2114780" y="650656"/>
              <a:ext cx="1296988" cy="627063"/>
            </a:xfrm>
            <a:prstGeom prst="flowChartDocument">
              <a:avLst/>
            </a:prstGeom>
            <a:solidFill>
              <a:schemeClr val="bg1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/>
            </a:p>
          </p:txBody>
        </p:sp>
        <p:sp>
          <p:nvSpPr>
            <p:cNvPr id="112" name="TextBox 111"/>
            <p:cNvSpPr txBox="1"/>
            <p:nvPr/>
          </p:nvSpPr>
          <p:spPr bwMode="auto">
            <a:xfrm>
              <a:off x="2030413" y="720725"/>
              <a:ext cx="1490662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>
              <a:spAutoFit/>
            </a:bodyPr>
            <a:lstStyle/>
            <a:p>
              <a:pPr algn="ctr" eaLnBrk="1" latinLnBrk="1" hangingPunct="1">
                <a:defRPr/>
              </a:pPr>
              <a:r>
                <a:rPr lang="en-US" altLang="ko-KR" sz="1200" b="1" dirty="0" err="1">
                  <a:latin typeface="+mn-ea"/>
                  <a:ea typeface="+mn-ea"/>
                </a:rPr>
                <a:t>loginSuccess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</p:grpSp>
      <p:cxnSp>
        <p:nvCxnSpPr>
          <p:cNvPr id="115" name="꺾인 연결선 114"/>
          <p:cNvCxnSpPr/>
          <p:nvPr/>
        </p:nvCxnSpPr>
        <p:spPr bwMode="auto">
          <a:xfrm flipV="1">
            <a:off x="1583063" y="1561841"/>
            <a:ext cx="2544762" cy="2062163"/>
          </a:xfrm>
          <a:prstGeom prst="bentConnector3">
            <a:avLst>
              <a:gd name="adj1" fmla="val 99947"/>
            </a:avLst>
          </a:prstGeom>
          <a:ln w="12700">
            <a:solidFill>
              <a:srgbClr val="99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/>
          <p:cNvSpPr/>
          <p:nvPr/>
        </p:nvSpPr>
        <p:spPr bwMode="auto">
          <a:xfrm>
            <a:off x="63500" y="2768053"/>
            <a:ext cx="2957513" cy="404532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grpSp>
        <p:nvGrpSpPr>
          <p:cNvPr id="69" name="그룹 68"/>
          <p:cNvGrpSpPr>
            <a:grpSpLocks/>
          </p:cNvGrpSpPr>
          <p:nvPr/>
        </p:nvGrpSpPr>
        <p:grpSpPr bwMode="auto">
          <a:xfrm>
            <a:off x="7566368" y="2637729"/>
            <a:ext cx="1406969" cy="526909"/>
            <a:chOff x="7494126" y="1412776"/>
            <a:chExt cx="1406862" cy="526931"/>
          </a:xfrm>
        </p:grpSpPr>
        <p:sp>
          <p:nvSpPr>
            <p:cNvPr id="70" name="직사각형 69"/>
            <p:cNvSpPr/>
            <p:nvPr/>
          </p:nvSpPr>
          <p:spPr>
            <a:xfrm>
              <a:off x="7523853" y="1412925"/>
              <a:ext cx="1301651" cy="527072"/>
            </a:xfrm>
            <a:prstGeom prst="rect">
              <a:avLst/>
            </a:prstGeom>
            <a:noFill/>
            <a:ln w="6350" cmpd="sng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7493693" y="1543105"/>
              <a:ext cx="1408005" cy="26194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latinLnBrk="1" hangingPunct="1">
                <a:defRPr/>
              </a:pPr>
              <a:r>
                <a:rPr lang="en-US" altLang="ko-KR" sz="1100" b="1" dirty="0" err="1">
                  <a:latin typeface="+mn-ea"/>
                </a:rPr>
                <a:t>MemberDAO</a:t>
              </a:r>
              <a:endParaRPr lang="ko-KR" altLang="en-US" sz="1100" b="1" dirty="0">
                <a:latin typeface="+mn-ea"/>
              </a:endParaRPr>
            </a:p>
          </p:txBody>
        </p:sp>
      </p:grpSp>
      <p:cxnSp>
        <p:nvCxnSpPr>
          <p:cNvPr id="79" name="직선 연결선 78"/>
          <p:cNvCxnSpPr/>
          <p:nvPr/>
        </p:nvCxnSpPr>
        <p:spPr bwMode="auto">
          <a:xfrm>
            <a:off x="7859213" y="3181244"/>
            <a:ext cx="0" cy="540000"/>
          </a:xfrm>
          <a:prstGeom prst="line">
            <a:avLst/>
          </a:prstGeom>
          <a:ln w="22225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 bwMode="auto">
          <a:xfrm rot="10800000">
            <a:off x="8081463" y="3166200"/>
            <a:ext cx="0" cy="540000"/>
          </a:xfrm>
          <a:prstGeom prst="line">
            <a:avLst/>
          </a:prstGeom>
          <a:ln w="22225">
            <a:solidFill>
              <a:srgbClr val="C0000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 bwMode="auto">
          <a:xfrm>
            <a:off x="7822870" y="3371714"/>
            <a:ext cx="1368256" cy="276988"/>
          </a:xfrm>
          <a:prstGeom prst="rect">
            <a:avLst/>
          </a:prstGeom>
          <a:noFill/>
          <a:ln w="3175">
            <a:noFill/>
          </a:ln>
        </p:spPr>
        <p:txBody>
          <a:bodyPr>
            <a:spAutoFit/>
          </a:bodyPr>
          <a:lstStyle/>
          <a:p>
            <a:pPr algn="ctr" eaLnBrk="1" latinLnBrk="1" hangingPunct="1">
              <a:defRPr/>
            </a:pPr>
            <a:r>
              <a:rPr lang="en-US" altLang="ko-KR" sz="1200" dirty="0">
                <a:ln>
                  <a:solidFill>
                    <a:srgbClr val="FF0000"/>
                  </a:solidFill>
                </a:ln>
                <a:latin typeface="+mn-ea"/>
                <a:ea typeface="+mn-ea"/>
              </a:rPr>
              <a:t>Find OK</a:t>
            </a:r>
            <a:endParaRPr lang="ko-KR" altLang="en-US" sz="1200" dirty="0">
              <a:ln>
                <a:solidFill>
                  <a:srgbClr val="FF0000"/>
                </a:solidFill>
              </a:ln>
              <a:latin typeface="+mn-ea"/>
              <a:ea typeface="+mn-ea"/>
            </a:endParaRPr>
          </a:p>
        </p:txBody>
      </p:sp>
      <p:cxnSp>
        <p:nvCxnSpPr>
          <p:cNvPr id="85" name="직선 화살표 연결선 84"/>
          <p:cNvCxnSpPr/>
          <p:nvPr/>
        </p:nvCxnSpPr>
        <p:spPr bwMode="auto">
          <a:xfrm>
            <a:off x="4416258" y="1999350"/>
            <a:ext cx="899103" cy="0"/>
          </a:xfrm>
          <a:prstGeom prst="straightConnector1">
            <a:avLst/>
          </a:prstGeom>
          <a:ln w="22225">
            <a:solidFill>
              <a:srgbClr val="808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그룹 29"/>
          <p:cNvGrpSpPr>
            <a:grpSpLocks/>
          </p:cNvGrpSpPr>
          <p:nvPr/>
        </p:nvGrpSpPr>
        <p:grpSpPr bwMode="auto">
          <a:xfrm>
            <a:off x="2864558" y="1343893"/>
            <a:ext cx="1440333" cy="350775"/>
            <a:chOff x="5939911" y="1319891"/>
            <a:chExt cx="1292127" cy="527072"/>
          </a:xfrm>
        </p:grpSpPr>
        <p:sp>
          <p:nvSpPr>
            <p:cNvPr id="87" name="직사각형 86"/>
            <p:cNvSpPr/>
            <p:nvPr/>
          </p:nvSpPr>
          <p:spPr>
            <a:xfrm>
              <a:off x="5939911" y="1319891"/>
              <a:ext cx="1292127" cy="527072"/>
            </a:xfrm>
            <a:prstGeom prst="rect">
              <a:avLst/>
            </a:prstGeom>
            <a:noFill/>
            <a:ln w="6350" cmpd="sng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5970072" y="1360541"/>
              <a:ext cx="1261966" cy="41621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latinLnBrk="1" hangingPunct="1">
                <a:defRPr/>
              </a:pPr>
              <a:r>
                <a:rPr lang="en-US" altLang="ko-KR" sz="1200" b="1" dirty="0" err="1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ViewResolver</a:t>
              </a:r>
              <a:endParaRPr lang="en-US" altLang="ko-KR" sz="1200" b="1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  <p:cxnSp>
        <p:nvCxnSpPr>
          <p:cNvPr id="90" name="직선 화살표 연결선 89"/>
          <p:cNvCxnSpPr/>
          <p:nvPr/>
        </p:nvCxnSpPr>
        <p:spPr bwMode="auto">
          <a:xfrm>
            <a:off x="1429065" y="2139206"/>
            <a:ext cx="1384775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 bwMode="auto">
          <a:xfrm>
            <a:off x="1825186" y="2097576"/>
            <a:ext cx="1184275" cy="477838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latin typeface="+mn-ea"/>
                <a:ea typeface="+mn-ea"/>
              </a:rPr>
              <a:t>login</a:t>
            </a:r>
            <a:br>
              <a:rPr lang="en-US" altLang="ko-KR" sz="1400" b="1" dirty="0">
                <a:latin typeface="+mn-ea"/>
                <a:ea typeface="+mn-ea"/>
              </a:rPr>
            </a:br>
            <a:r>
              <a:rPr lang="en-US" altLang="ko-KR" sz="1100" b="1" dirty="0">
                <a:latin typeface="+mn-ea"/>
                <a:ea typeface="+mn-ea"/>
              </a:rPr>
              <a:t>(</a:t>
            </a:r>
            <a:r>
              <a:rPr lang="en-US" altLang="ko-KR" sz="1100" dirty="0">
                <a:latin typeface="+mn-ea"/>
                <a:ea typeface="+mn-ea"/>
              </a:rPr>
              <a:t>id, password)</a:t>
            </a:r>
            <a:endParaRPr lang="ko-KR" altLang="en-US" sz="11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58492" y="1690298"/>
            <a:ext cx="2541146" cy="276999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 dirty="0">
                <a:latin typeface="+mn-ea"/>
                <a:ea typeface="+mn-ea"/>
              </a:rPr>
              <a:t>프로젝트실행</a:t>
            </a:r>
            <a:r>
              <a:rPr lang="en-US" altLang="ko-KR" sz="1200" b="1" dirty="0">
                <a:latin typeface="+mn-ea"/>
                <a:ea typeface="+mn-ea"/>
              </a:rPr>
              <a:t>: / , home, </a:t>
            </a:r>
            <a:r>
              <a:rPr lang="en-US" altLang="ko-KR" sz="1200" b="1" dirty="0" err="1">
                <a:latin typeface="+mn-ea"/>
                <a:ea typeface="+mn-ea"/>
              </a:rPr>
              <a:t>loginf</a:t>
            </a:r>
            <a:r>
              <a:rPr lang="en-US" altLang="ko-KR" sz="1200" dirty="0">
                <a:latin typeface="+mn-ea"/>
                <a:ea typeface="+mn-ea"/>
              </a:rPr>
              <a:t>  </a:t>
            </a:r>
            <a:endParaRPr lang="ko-KR" altLang="en-US" sz="1200" dirty="0">
              <a:latin typeface="+mn-ea"/>
              <a:ea typeface="+mn-ea"/>
            </a:endParaRPr>
          </a:p>
        </p:txBody>
      </p:sp>
      <p:cxnSp>
        <p:nvCxnSpPr>
          <p:cNvPr id="93" name="직선 화살표 연결선 92"/>
          <p:cNvCxnSpPr/>
          <p:nvPr/>
        </p:nvCxnSpPr>
        <p:spPr bwMode="auto">
          <a:xfrm rot="10800000">
            <a:off x="4361236" y="1505805"/>
            <a:ext cx="647700" cy="6350"/>
          </a:xfrm>
          <a:prstGeom prst="straightConnector1">
            <a:avLst/>
          </a:prstGeom>
          <a:ln w="2222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 bwMode="auto">
          <a:xfrm flipH="1" flipV="1">
            <a:off x="2685078" y="1040121"/>
            <a:ext cx="560811" cy="269118"/>
          </a:xfrm>
          <a:prstGeom prst="straightConnector1">
            <a:avLst/>
          </a:prstGeom>
          <a:ln w="2222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8" name="자유형 7177"/>
          <p:cNvSpPr/>
          <p:nvPr/>
        </p:nvSpPr>
        <p:spPr>
          <a:xfrm rot="13290065">
            <a:off x="5129467" y="1636811"/>
            <a:ext cx="329749" cy="335934"/>
          </a:xfrm>
          <a:custGeom>
            <a:avLst/>
            <a:gdLst>
              <a:gd name="connsiteX0" fmla="*/ 22472 w 354056"/>
              <a:gd name="connsiteY0" fmla="*/ 0 h 345108"/>
              <a:gd name="connsiteX1" fmla="*/ 32982 w 354056"/>
              <a:gd name="connsiteY1" fmla="*/ 325821 h 345108"/>
              <a:gd name="connsiteX2" fmla="*/ 337782 w 354056"/>
              <a:gd name="connsiteY2" fmla="*/ 304800 h 345108"/>
              <a:gd name="connsiteX3" fmla="*/ 285231 w 354056"/>
              <a:gd name="connsiteY3" fmla="*/ 283779 h 345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056" h="345108">
                <a:moveTo>
                  <a:pt x="22472" y="0"/>
                </a:moveTo>
                <a:cubicBezTo>
                  <a:pt x="1451" y="137510"/>
                  <a:pt x="-19570" y="275021"/>
                  <a:pt x="32982" y="325821"/>
                </a:cubicBezTo>
                <a:cubicBezTo>
                  <a:pt x="85534" y="376621"/>
                  <a:pt x="295741" y="311807"/>
                  <a:pt x="337782" y="304800"/>
                </a:cubicBezTo>
                <a:cubicBezTo>
                  <a:pt x="379823" y="297793"/>
                  <a:pt x="332527" y="290786"/>
                  <a:pt x="285231" y="283779"/>
                </a:cubicBezTo>
              </a:path>
            </a:pathLst>
          </a:custGeom>
          <a:ln w="19050">
            <a:solidFill>
              <a:srgbClr val="808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5657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Box 32"/>
          <p:cNvSpPr txBox="1">
            <a:spLocks noChangeArrowheads="1"/>
          </p:cNvSpPr>
          <p:nvPr/>
        </p:nvSpPr>
        <p:spPr bwMode="auto">
          <a:xfrm>
            <a:off x="88209" y="80963"/>
            <a:ext cx="466760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/>
            <a:r>
              <a:rPr kumimoji="0" lang="en-US" altLang="ko-KR" sz="2000" b="1" dirty="0">
                <a:solidFill>
                  <a:srgbClr val="663300"/>
                </a:solidFill>
                <a:latin typeface="맑은 고딕" pitchFamily="50" charset="-127"/>
                <a:ea typeface="맑은 고딕" pitchFamily="50" charset="-127"/>
              </a:rPr>
              <a:t>Spring</a:t>
            </a:r>
            <a:r>
              <a:rPr kumimoji="0" lang="ko-KR" altLang="en-US" sz="2000" b="1" dirty="0">
                <a:solidFill>
                  <a:srgbClr val="6633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2000" b="1" dirty="0">
                <a:solidFill>
                  <a:srgbClr val="663300"/>
                </a:solidFill>
                <a:latin typeface="맑은 고딕" pitchFamily="50" charset="-127"/>
                <a:ea typeface="맑은 고딕" pitchFamily="50" charset="-127"/>
              </a:rPr>
              <a:t>&amp; </a:t>
            </a:r>
            <a:r>
              <a:rPr kumimoji="0" lang="en-US" altLang="ko-KR" sz="2000" b="1" dirty="0" err="1">
                <a:solidFill>
                  <a:srgbClr val="663300"/>
                </a:solidFill>
                <a:latin typeface="맑은 고딕" pitchFamily="50" charset="-127"/>
                <a:ea typeface="맑은 고딕" pitchFamily="50" charset="-127"/>
              </a:rPr>
              <a:t>Mybatis</a:t>
            </a:r>
            <a:r>
              <a:rPr kumimoji="0" lang="en-US" altLang="ko-KR" sz="2000" b="1" dirty="0">
                <a:solidFill>
                  <a:srgbClr val="663300"/>
                </a:solidFill>
                <a:latin typeface="맑은 고딕" pitchFamily="50" charset="-127"/>
                <a:ea typeface="맑은 고딕" pitchFamily="50" charset="-127"/>
              </a:rPr>
              <a:t> MVC </a:t>
            </a:r>
            <a:r>
              <a:rPr kumimoji="0" lang="ko-KR" altLang="en-US" sz="2000" b="1" dirty="0">
                <a:solidFill>
                  <a:srgbClr val="663300"/>
                </a:solidFill>
                <a:latin typeface="맑은 고딕" pitchFamily="50" charset="-127"/>
                <a:ea typeface="맑은 고딕" pitchFamily="50" charset="-127"/>
              </a:rPr>
              <a:t>연결구조</a:t>
            </a:r>
          </a:p>
        </p:txBody>
      </p:sp>
      <p:grpSp>
        <p:nvGrpSpPr>
          <p:cNvPr id="7180" name="그룹 112"/>
          <p:cNvGrpSpPr>
            <a:grpSpLocks/>
          </p:cNvGrpSpPr>
          <p:nvPr/>
        </p:nvGrpSpPr>
        <p:grpSpPr bwMode="auto">
          <a:xfrm>
            <a:off x="107504" y="1611958"/>
            <a:ext cx="1949023" cy="2211507"/>
            <a:chOff x="1746815" y="1349427"/>
            <a:chExt cx="1563569" cy="627089"/>
          </a:xfrm>
        </p:grpSpPr>
        <p:sp>
          <p:nvSpPr>
            <p:cNvPr id="23" name="순서도: 문서 22"/>
            <p:cNvSpPr/>
            <p:nvPr/>
          </p:nvSpPr>
          <p:spPr>
            <a:xfrm>
              <a:off x="1891267" y="1349427"/>
              <a:ext cx="1296888" cy="627089"/>
            </a:xfrm>
            <a:prstGeom prst="flowChartDocument">
              <a:avLst/>
            </a:prstGeom>
            <a:solidFill>
              <a:schemeClr val="bg1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746815" y="1374621"/>
              <a:ext cx="1563569" cy="546906"/>
            </a:xfrm>
            <a:prstGeom prst="rect">
              <a:avLst/>
            </a:prstGeom>
            <a:noFill/>
            <a:ln w="3175">
              <a:noFill/>
            </a:ln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ts val="1600"/>
                </a:lnSpc>
                <a:defRPr/>
              </a:pPr>
              <a:r>
                <a:rPr lang="en-US" altLang="ko-KR" sz="1400" dirty="0" err="1">
                  <a:latin typeface="+mn-ea"/>
                  <a:ea typeface="+mn-ea"/>
                </a:rPr>
                <a:t>mJoinForm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marL="268288" indent="-88900" eaLnBrk="1" latinLnBrk="1" hangingPunct="1">
                <a:lnSpc>
                  <a:spcPts val="1600"/>
                </a:lnSpc>
                <a:defRPr/>
              </a:pPr>
              <a:r>
                <a:rPr lang="en-US" altLang="ko-KR" sz="1200" dirty="0">
                  <a:latin typeface="+mn-ea"/>
                  <a:ea typeface="+mn-ea"/>
                </a:rPr>
                <a:t>&lt;form action=..&gt;</a:t>
              </a:r>
              <a:br>
                <a:rPr lang="en-US" altLang="ko-KR" sz="1200" dirty="0">
                  <a:latin typeface="+mn-ea"/>
                  <a:ea typeface="+mn-ea"/>
                </a:rPr>
              </a:br>
              <a:r>
                <a:rPr lang="en-US" altLang="ko-KR" sz="1200" dirty="0">
                  <a:latin typeface="+mn-ea"/>
                  <a:ea typeface="+mn-ea"/>
                </a:rPr>
                <a:t>&lt;input name=..&gt; ….</a:t>
              </a:r>
              <a:br>
                <a:rPr lang="en-US" altLang="ko-KR" sz="1200" dirty="0">
                  <a:latin typeface="+mn-ea"/>
                  <a:ea typeface="+mn-ea"/>
                </a:rPr>
              </a:br>
              <a:r>
                <a:rPr lang="en-US" altLang="ko-KR" sz="1200" b="1" dirty="0" err="1">
                  <a:latin typeface="+mn-ea"/>
                  <a:ea typeface="+mn-ea"/>
                </a:rPr>
                <a:t>id,password</a:t>
              </a:r>
              <a:r>
                <a:rPr lang="en-US" altLang="ko-KR" sz="1200" b="1" dirty="0">
                  <a:latin typeface="+mn-ea"/>
                  <a:ea typeface="+mn-ea"/>
                </a:rPr>
                <a:t>,</a:t>
              </a:r>
              <a:br>
                <a:rPr lang="en-US" altLang="ko-KR" sz="1200" b="1" dirty="0">
                  <a:latin typeface="+mn-ea"/>
                  <a:ea typeface="+mn-ea"/>
                </a:rPr>
              </a:br>
              <a:r>
                <a:rPr lang="en-US" altLang="ko-KR" sz="1200" b="1" dirty="0" err="1">
                  <a:latin typeface="+mn-ea"/>
                  <a:ea typeface="+mn-ea"/>
                </a:rPr>
                <a:t>name,lev</a:t>
              </a:r>
              <a:r>
                <a:rPr lang="en-US" altLang="ko-KR" sz="1200" b="1" dirty="0">
                  <a:latin typeface="+mn-ea"/>
                  <a:ea typeface="+mn-ea"/>
                </a:rPr>
                <a:t>,</a:t>
              </a:r>
              <a:br>
                <a:rPr lang="en-US" altLang="ko-KR" sz="1200" b="1" dirty="0">
                  <a:latin typeface="+mn-ea"/>
                  <a:ea typeface="+mn-ea"/>
                </a:rPr>
              </a:br>
              <a:r>
                <a:rPr lang="en-US" altLang="ko-KR" sz="1200" b="1" dirty="0" err="1">
                  <a:latin typeface="+mn-ea"/>
                  <a:ea typeface="+mn-ea"/>
                </a:rPr>
                <a:t>birthd</a:t>
              </a:r>
              <a:r>
                <a:rPr lang="en-US" altLang="ko-KR" sz="1200" b="1" dirty="0">
                  <a:latin typeface="+mn-ea"/>
                  <a:ea typeface="+mn-ea"/>
                </a:rPr>
                <a:t>, point,</a:t>
              </a:r>
              <a:br>
                <a:rPr lang="en-US" altLang="ko-KR" sz="1200" b="1" dirty="0">
                  <a:latin typeface="+mn-ea"/>
                  <a:ea typeface="+mn-ea"/>
                </a:rPr>
              </a:br>
              <a:r>
                <a:rPr lang="en-US" altLang="ko-KR" sz="1200" b="1" dirty="0">
                  <a:latin typeface="+mn-ea"/>
                  <a:ea typeface="+mn-ea"/>
                </a:rPr>
                <a:t>weight, </a:t>
              </a:r>
              <a:r>
                <a:rPr lang="en-US" altLang="ko-KR" sz="1200" b="1" dirty="0" err="1">
                  <a:solidFill>
                    <a:srgbClr val="0000FF"/>
                  </a:solidFill>
                  <a:latin typeface="+mn-ea"/>
                  <a:ea typeface="+mn-ea"/>
                </a:rPr>
                <a:t>uploadfilef</a:t>
              </a:r>
              <a:endParaRPr lang="en-US" altLang="ko-KR" sz="1200" b="1" dirty="0">
                <a:solidFill>
                  <a:srgbClr val="0000FF"/>
                </a:solidFill>
                <a:latin typeface="+mn-ea"/>
                <a:ea typeface="+mn-ea"/>
              </a:endParaRPr>
            </a:p>
            <a:p>
              <a:pPr marL="357188" indent="-177800" eaLnBrk="1" latinLnBrk="1" hangingPunct="1">
                <a:defRPr/>
              </a:pPr>
              <a:endParaRPr lang="en-US" altLang="ko-KR" sz="1200" dirty="0">
                <a:latin typeface="+mn-ea"/>
                <a:ea typeface="+mn-ea"/>
              </a:endParaRPr>
            </a:p>
            <a:p>
              <a:pPr marL="357188" indent="-177800" algn="ctr" eaLnBrk="1" latinLnBrk="1" hangingPunct="1">
                <a:defRPr/>
              </a:pPr>
              <a:endParaRPr lang="ko-KR" altLang="en-US" sz="1400" dirty="0">
                <a:latin typeface="+mn-ea"/>
                <a:ea typeface="+mn-ea"/>
              </a:endParaRPr>
            </a:p>
          </p:txBody>
        </p:sp>
      </p:grpSp>
      <p:cxnSp>
        <p:nvCxnSpPr>
          <p:cNvPr id="24" name="직선 화살표 연결선 23"/>
          <p:cNvCxnSpPr/>
          <p:nvPr/>
        </p:nvCxnSpPr>
        <p:spPr bwMode="auto">
          <a:xfrm>
            <a:off x="1952872" y="1988840"/>
            <a:ext cx="898945" cy="0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82" name="그룹 29"/>
          <p:cNvGrpSpPr>
            <a:grpSpLocks/>
          </p:cNvGrpSpPr>
          <p:nvPr/>
        </p:nvGrpSpPr>
        <p:grpSpPr bwMode="auto">
          <a:xfrm>
            <a:off x="2869098" y="1677955"/>
            <a:ext cx="1291926" cy="526909"/>
            <a:chOff x="5940152" y="1319560"/>
            <a:chExt cx="1291828" cy="526931"/>
          </a:xfrm>
        </p:grpSpPr>
        <p:sp>
          <p:nvSpPr>
            <p:cNvPr id="26" name="직사각형 25"/>
            <p:cNvSpPr/>
            <p:nvPr/>
          </p:nvSpPr>
          <p:spPr>
            <a:xfrm>
              <a:off x="5939911" y="1319263"/>
              <a:ext cx="1292127" cy="527072"/>
            </a:xfrm>
            <a:prstGeom prst="rect">
              <a:avLst/>
            </a:prstGeom>
            <a:noFill/>
            <a:ln w="6350" cmpd="sng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970072" y="1360540"/>
              <a:ext cx="1261966" cy="46198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latinLnBrk="1" hangingPunct="1">
                <a:defRPr/>
              </a:pPr>
              <a:r>
                <a:rPr lang="en-US" altLang="ko-KR" sz="1200">
                  <a:solidFill>
                    <a:srgbClr val="002060"/>
                  </a:solidFill>
                  <a:latin typeface="+mn-ea"/>
                </a:rPr>
                <a:t>Dispatcher</a:t>
              </a:r>
              <a:br>
                <a:rPr lang="en-US" altLang="ko-KR" sz="1200">
                  <a:solidFill>
                    <a:srgbClr val="002060"/>
                  </a:solidFill>
                  <a:latin typeface="+mn-ea"/>
                </a:rPr>
              </a:br>
              <a:r>
                <a:rPr lang="en-US" altLang="ko-KR" sz="1200">
                  <a:solidFill>
                    <a:srgbClr val="002060"/>
                  </a:solidFill>
                  <a:latin typeface="+mn-ea"/>
                </a:rPr>
                <a:t>Servlet</a:t>
              </a:r>
              <a:endParaRPr lang="en-US" altLang="ko-KR" sz="1200">
                <a:solidFill>
                  <a:srgbClr val="002060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7183" name="그룹 30"/>
          <p:cNvGrpSpPr>
            <a:grpSpLocks/>
          </p:cNvGrpSpPr>
          <p:nvPr/>
        </p:nvGrpSpPr>
        <p:grpSpPr bwMode="auto">
          <a:xfrm>
            <a:off x="5062114" y="1677164"/>
            <a:ext cx="1290638" cy="527051"/>
            <a:chOff x="5940676" y="1318767"/>
            <a:chExt cx="1290540" cy="527072"/>
          </a:xfrm>
        </p:grpSpPr>
        <p:sp>
          <p:nvSpPr>
            <p:cNvPr id="32" name="직사각형 31"/>
            <p:cNvSpPr/>
            <p:nvPr/>
          </p:nvSpPr>
          <p:spPr>
            <a:xfrm>
              <a:off x="5940676" y="1318767"/>
              <a:ext cx="1290540" cy="527072"/>
            </a:xfrm>
            <a:prstGeom prst="rect">
              <a:avLst/>
            </a:prstGeom>
            <a:noFill/>
            <a:ln w="6350" cmpd="sng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5970837" y="1360044"/>
              <a:ext cx="1260379" cy="46168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dirty="0" err="1">
                  <a:latin typeface="+mn-ea"/>
                  <a:ea typeface="+mn-ea"/>
                </a:rPr>
                <a:t>memController</a:t>
              </a:r>
              <a:r>
                <a:rPr lang="en-US" altLang="ko-KR" sz="1200" dirty="0">
                  <a:latin typeface="+mn-ea"/>
                  <a:ea typeface="+mn-ea"/>
                </a:rPr>
                <a:t/>
              </a:r>
              <a:br>
                <a:rPr lang="en-US" altLang="ko-KR" sz="1200" dirty="0">
                  <a:latin typeface="+mn-ea"/>
                  <a:ea typeface="+mn-ea"/>
                </a:rPr>
              </a:br>
              <a:r>
                <a:rPr lang="en-US" altLang="ko-KR" sz="1200" b="1" dirty="0" err="1">
                  <a:solidFill>
                    <a:srgbClr val="000000"/>
                  </a:solidFill>
                  <a:highlight>
                    <a:srgbClr val="E8F2FE"/>
                  </a:highlight>
                  <a:latin typeface="Consolas" panose="020B0609020204030204" pitchFamily="49" charset="0"/>
                </a:rPr>
                <a:t>mjoin</a:t>
              </a:r>
              <a:r>
                <a:rPr lang="en-US" altLang="ko-KR" sz="1200" b="1" dirty="0"/>
                <a:t>(…)</a:t>
              </a:r>
              <a:endParaRPr lang="ko-KR" altLang="en-US" sz="1200" dirty="0">
                <a:latin typeface="+mn-ea"/>
              </a:endParaRPr>
            </a:p>
          </p:txBody>
        </p:sp>
      </p:grpSp>
      <p:cxnSp>
        <p:nvCxnSpPr>
          <p:cNvPr id="34" name="직선 화살표 연결선 33"/>
          <p:cNvCxnSpPr/>
          <p:nvPr/>
        </p:nvCxnSpPr>
        <p:spPr bwMode="auto">
          <a:xfrm>
            <a:off x="6457903" y="2026318"/>
            <a:ext cx="358775" cy="0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 bwMode="auto">
          <a:xfrm>
            <a:off x="4053478" y="2134017"/>
            <a:ext cx="156004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100" dirty="0">
                <a:latin typeface="+mn-ea"/>
                <a:ea typeface="+mn-ea"/>
              </a:rPr>
              <a:t>@</a:t>
            </a:r>
            <a:r>
              <a:rPr lang="en-US" altLang="ko-KR" sz="1100" dirty="0" err="1">
                <a:latin typeface="+mn-ea"/>
                <a:ea typeface="+mn-ea"/>
              </a:rPr>
              <a:t>RequestMapping</a:t>
            </a:r>
            <a:r>
              <a:rPr lang="en-US" altLang="ko-KR" sz="1100" dirty="0">
                <a:latin typeface="+mn-ea"/>
                <a:ea typeface="+mn-ea"/>
              </a:rPr>
              <a:t/>
            </a:r>
            <a:br>
              <a:rPr lang="en-US" altLang="ko-KR" sz="1100" dirty="0">
                <a:latin typeface="+mn-ea"/>
                <a:ea typeface="+mn-ea"/>
              </a:rPr>
            </a:br>
            <a:r>
              <a:rPr lang="en-US" altLang="ko-KR" sz="1100" dirty="0">
                <a:latin typeface="+mn-ea"/>
                <a:ea typeface="+mn-ea"/>
              </a:rPr>
              <a:t>("/mjoin.do")</a:t>
            </a:r>
            <a:endParaRPr lang="ko-KR" altLang="en-US" sz="1100" dirty="0">
              <a:latin typeface="+mn-ea"/>
              <a:ea typeface="+mn-ea"/>
            </a:endParaRPr>
          </a:p>
        </p:txBody>
      </p:sp>
      <p:cxnSp>
        <p:nvCxnSpPr>
          <p:cNvPr id="38" name="직선 화살표 연결선 37"/>
          <p:cNvCxnSpPr/>
          <p:nvPr/>
        </p:nvCxnSpPr>
        <p:spPr bwMode="auto">
          <a:xfrm>
            <a:off x="4227311" y="1982490"/>
            <a:ext cx="842965" cy="0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92" name="그룹 61"/>
          <p:cNvGrpSpPr>
            <a:grpSpLocks/>
          </p:cNvGrpSpPr>
          <p:nvPr/>
        </p:nvGrpSpPr>
        <p:grpSpPr bwMode="auto">
          <a:xfrm>
            <a:off x="6799721" y="671448"/>
            <a:ext cx="1260475" cy="533400"/>
            <a:chOff x="7776393" y="621417"/>
            <a:chExt cx="1260379" cy="533422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7776393" y="621417"/>
              <a:ext cx="1260379" cy="533422"/>
            </a:xfrm>
            <a:prstGeom prst="round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8024296" y="653168"/>
              <a:ext cx="819650" cy="4616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dirty="0">
                  <a:solidFill>
                    <a:srgbClr val="7030A0"/>
                  </a:solidFill>
                  <a:latin typeface="+mn-ea"/>
                  <a:ea typeface="+mn-ea"/>
                </a:rPr>
                <a:t>interface</a:t>
              </a:r>
            </a:p>
            <a:p>
              <a:pPr eaLnBrk="1" latinLnBrk="1" hangingPunct="1">
                <a:defRPr/>
              </a:pPr>
              <a:r>
                <a:rPr lang="en-US" altLang="ko-KR" sz="1200" dirty="0" err="1">
                  <a:latin typeface="+mn-ea"/>
                  <a:ea typeface="+mn-ea"/>
                </a:rPr>
                <a:t>MService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</p:grpSp>
      <p:cxnSp>
        <p:nvCxnSpPr>
          <p:cNvPr id="61" name="직선 화살표 연결선 60"/>
          <p:cNvCxnSpPr/>
          <p:nvPr/>
        </p:nvCxnSpPr>
        <p:spPr bwMode="auto">
          <a:xfrm rot="5400000">
            <a:off x="7272481" y="1448618"/>
            <a:ext cx="360363" cy="0"/>
          </a:xfrm>
          <a:prstGeom prst="straightConnector1">
            <a:avLst/>
          </a:prstGeom>
          <a:ln w="22225">
            <a:solidFill>
              <a:srgbClr val="7030A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95" name="그룹 68"/>
          <p:cNvGrpSpPr>
            <a:grpSpLocks/>
          </p:cNvGrpSpPr>
          <p:nvPr/>
        </p:nvGrpSpPr>
        <p:grpSpPr bwMode="auto">
          <a:xfrm>
            <a:off x="6832227" y="1677955"/>
            <a:ext cx="1406969" cy="526909"/>
            <a:chOff x="7494126" y="1412776"/>
            <a:chExt cx="1406862" cy="526931"/>
          </a:xfrm>
        </p:grpSpPr>
        <p:sp>
          <p:nvSpPr>
            <p:cNvPr id="67" name="직사각형 66"/>
            <p:cNvSpPr/>
            <p:nvPr/>
          </p:nvSpPr>
          <p:spPr>
            <a:xfrm>
              <a:off x="7523853" y="1412925"/>
              <a:ext cx="1301651" cy="527072"/>
            </a:xfrm>
            <a:prstGeom prst="rect">
              <a:avLst/>
            </a:prstGeom>
            <a:noFill/>
            <a:ln w="6350" cmpd="sng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7493693" y="1543105"/>
              <a:ext cx="1408005" cy="26194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latinLnBrk="1" hangingPunct="1">
                <a:defRPr/>
              </a:pPr>
              <a:r>
                <a:rPr lang="en-US" altLang="ko-KR" sz="1100" dirty="0" err="1">
                  <a:latin typeface="+mn-ea"/>
                </a:rPr>
                <a:t>MServiceImpl</a:t>
              </a:r>
              <a:endParaRPr lang="ko-KR" altLang="en-US" sz="1100" dirty="0">
                <a:latin typeface="+mn-ea"/>
              </a:endParaRPr>
            </a:p>
          </p:txBody>
        </p:sp>
      </p:grpSp>
      <p:grpSp>
        <p:nvGrpSpPr>
          <p:cNvPr id="7196" name="그룹 72"/>
          <p:cNvGrpSpPr>
            <a:grpSpLocks/>
          </p:cNvGrpSpPr>
          <p:nvPr/>
        </p:nvGrpSpPr>
        <p:grpSpPr bwMode="auto">
          <a:xfrm>
            <a:off x="6861790" y="2954761"/>
            <a:ext cx="1291926" cy="526909"/>
            <a:chOff x="7532836" y="3502065"/>
            <a:chExt cx="1291828" cy="526931"/>
          </a:xfrm>
        </p:grpSpPr>
        <p:sp>
          <p:nvSpPr>
            <p:cNvPr id="71" name="직사각형 70"/>
            <p:cNvSpPr/>
            <p:nvPr/>
          </p:nvSpPr>
          <p:spPr>
            <a:xfrm>
              <a:off x="7532807" y="3502096"/>
              <a:ext cx="1292127" cy="527072"/>
            </a:xfrm>
            <a:prstGeom prst="rect">
              <a:avLst/>
            </a:prstGeom>
            <a:noFill/>
            <a:ln w="6350" cmpd="sng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7562967" y="3632276"/>
              <a:ext cx="1261967" cy="27623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latinLnBrk="1" hangingPunct="1">
                <a:defRPr/>
              </a:pPr>
              <a:r>
                <a:rPr lang="en-US" altLang="ko-KR" sz="1200">
                  <a:solidFill>
                    <a:srgbClr val="002060"/>
                  </a:solidFill>
                  <a:latin typeface="+mn-ea"/>
                </a:rPr>
                <a:t>SqlSession</a:t>
              </a:r>
              <a:endParaRPr lang="en-US" altLang="ko-KR" sz="1200">
                <a:solidFill>
                  <a:srgbClr val="002060"/>
                </a:solidFill>
                <a:latin typeface="+mn-ea"/>
                <a:ea typeface="+mn-ea"/>
              </a:endParaRPr>
            </a:p>
          </p:txBody>
        </p:sp>
      </p:grpSp>
      <p:cxnSp>
        <p:nvCxnSpPr>
          <p:cNvPr id="74" name="직선 연결선 73"/>
          <p:cNvCxnSpPr/>
          <p:nvPr/>
        </p:nvCxnSpPr>
        <p:spPr bwMode="auto">
          <a:xfrm>
            <a:off x="7392255" y="2242928"/>
            <a:ext cx="0" cy="690563"/>
          </a:xfrm>
          <a:prstGeom prst="line">
            <a:avLst/>
          </a:prstGeom>
          <a:ln w="22225">
            <a:solidFill>
              <a:srgbClr val="0000FF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 bwMode="auto">
          <a:xfrm rot="10800000">
            <a:off x="7614505" y="2204828"/>
            <a:ext cx="0" cy="690563"/>
          </a:xfrm>
          <a:prstGeom prst="line">
            <a:avLst/>
          </a:prstGeom>
          <a:ln w="22225">
            <a:solidFill>
              <a:srgbClr val="00800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 bwMode="auto">
          <a:xfrm>
            <a:off x="7356109" y="2693308"/>
            <a:ext cx="1368256" cy="276988"/>
          </a:xfrm>
          <a:prstGeom prst="rect">
            <a:avLst/>
          </a:prstGeom>
          <a:noFill/>
          <a:ln w="3175">
            <a:noFill/>
          </a:ln>
        </p:spPr>
        <p:txBody>
          <a:bodyPr>
            <a:spAutoFit/>
          </a:bodyPr>
          <a:lstStyle/>
          <a:p>
            <a:pPr algn="ctr" eaLnBrk="1" latinLnBrk="1" hangingPunct="1">
              <a:defRPr/>
            </a:pPr>
            <a:r>
              <a:rPr lang="en-US" altLang="ko-KR" sz="1200">
                <a:ln>
                  <a:solidFill>
                    <a:srgbClr val="FF0000"/>
                  </a:solidFill>
                </a:ln>
                <a:latin typeface="+mn-ea"/>
                <a:ea typeface="+mn-ea"/>
              </a:rPr>
              <a:t>Find OK</a:t>
            </a:r>
            <a:endParaRPr lang="ko-KR" altLang="en-US" sz="1200">
              <a:ln>
                <a:solidFill>
                  <a:srgbClr val="FF0000"/>
                </a:solidFill>
              </a:ln>
              <a:latin typeface="+mn-ea"/>
              <a:ea typeface="+mn-ea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6758637" y="4243178"/>
            <a:ext cx="1573212" cy="461963"/>
          </a:xfrm>
          <a:prstGeom prst="rect">
            <a:avLst/>
          </a:prstGeom>
          <a:ln w="6350" cmpd="sng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>
            <a:spAutoFit/>
          </a:bodyPr>
          <a:lstStyle/>
          <a:p>
            <a:pPr algn="ctr" eaLnBrk="1" latinLnBrk="1" hangingPunct="1">
              <a:defRPr/>
            </a:pPr>
            <a:r>
              <a:rPr lang="en-US" altLang="ko-KR" sz="1200">
                <a:latin typeface="+mn-ea"/>
              </a:rPr>
              <a:t>memberMapper.xml</a:t>
            </a:r>
            <a:br>
              <a:rPr lang="en-US" altLang="ko-KR" sz="1200">
                <a:latin typeface="+mn-ea"/>
              </a:rPr>
            </a:br>
            <a:r>
              <a:rPr lang="en-US" altLang="ko-KR" sz="1200">
                <a:solidFill>
                  <a:srgbClr val="808000"/>
                </a:solidFill>
                <a:latin typeface="+mn-ea"/>
              </a:rPr>
              <a:t>( SQL</a:t>
            </a:r>
            <a:r>
              <a:rPr lang="ko-KR" altLang="en-US" sz="1200">
                <a:solidFill>
                  <a:srgbClr val="808000"/>
                </a:solidFill>
                <a:latin typeface="+mn-ea"/>
              </a:rPr>
              <a:t> 구문 처리</a:t>
            </a:r>
            <a:r>
              <a:rPr lang="en-US" altLang="ko-KR" sz="1200">
                <a:solidFill>
                  <a:srgbClr val="808000"/>
                </a:solidFill>
                <a:latin typeface="+mn-ea"/>
              </a:rPr>
              <a:t>)</a:t>
            </a:r>
          </a:p>
        </p:txBody>
      </p:sp>
      <p:cxnSp>
        <p:nvCxnSpPr>
          <p:cNvPr id="94" name="직선 연결선 93"/>
          <p:cNvCxnSpPr/>
          <p:nvPr/>
        </p:nvCxnSpPr>
        <p:spPr bwMode="auto">
          <a:xfrm>
            <a:off x="7409717" y="3543091"/>
            <a:ext cx="0" cy="690562"/>
          </a:xfrm>
          <a:prstGeom prst="line">
            <a:avLst/>
          </a:prstGeom>
          <a:ln w="22225">
            <a:solidFill>
              <a:srgbClr val="0000FF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 bwMode="auto">
          <a:xfrm rot="10800000">
            <a:off x="7631967" y="3504991"/>
            <a:ext cx="0" cy="690562"/>
          </a:xfrm>
          <a:prstGeom prst="line">
            <a:avLst/>
          </a:prstGeom>
          <a:ln w="22225">
            <a:solidFill>
              <a:srgbClr val="00800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 bwMode="auto">
          <a:xfrm>
            <a:off x="7373374" y="3993838"/>
            <a:ext cx="1368256" cy="276988"/>
          </a:xfrm>
          <a:prstGeom prst="rect">
            <a:avLst/>
          </a:prstGeom>
          <a:noFill/>
          <a:ln w="3175">
            <a:noFill/>
          </a:ln>
        </p:spPr>
        <p:txBody>
          <a:bodyPr>
            <a:spAutoFit/>
          </a:bodyPr>
          <a:lstStyle/>
          <a:p>
            <a:pPr algn="ctr" eaLnBrk="1" latinLnBrk="1" hangingPunct="1">
              <a:defRPr/>
            </a:pPr>
            <a:r>
              <a:rPr lang="en-US" altLang="ko-KR" sz="1200">
                <a:ln>
                  <a:solidFill>
                    <a:srgbClr val="FF0000"/>
                  </a:solidFill>
                </a:ln>
                <a:latin typeface="+mn-ea"/>
                <a:ea typeface="+mn-ea"/>
              </a:rPr>
              <a:t>Find OK</a:t>
            </a:r>
            <a:endParaRPr lang="ko-KR" altLang="en-US" sz="1200">
              <a:ln>
                <a:solidFill>
                  <a:srgbClr val="FF0000"/>
                </a:solidFill>
              </a:ln>
              <a:latin typeface="+mn-ea"/>
              <a:ea typeface="+mn-ea"/>
            </a:endParaRPr>
          </a:p>
        </p:txBody>
      </p:sp>
      <p:sp>
        <p:nvSpPr>
          <p:cNvPr id="101" name="원통 100"/>
          <p:cNvSpPr/>
          <p:nvPr/>
        </p:nvSpPr>
        <p:spPr bwMode="auto">
          <a:xfrm>
            <a:off x="7055982" y="5506828"/>
            <a:ext cx="1103312" cy="1008063"/>
          </a:xfrm>
          <a:prstGeom prst="can">
            <a:avLst/>
          </a:prstGeom>
          <a:noFill/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102" name="TextBox 101"/>
          <p:cNvSpPr txBox="1"/>
          <p:nvPr/>
        </p:nvSpPr>
        <p:spPr bwMode="auto">
          <a:xfrm>
            <a:off x="7082969" y="5894178"/>
            <a:ext cx="1042988" cy="307975"/>
          </a:xfrm>
          <a:prstGeom prst="rect">
            <a:avLst/>
          </a:prstGeom>
          <a:noFill/>
          <a:ln w="3175">
            <a:noFill/>
          </a:ln>
        </p:spPr>
        <p:txBody>
          <a:bodyPr>
            <a:spAutoFit/>
          </a:bodyPr>
          <a:lstStyle/>
          <a:p>
            <a:pPr algn="ctr" eaLnBrk="1" latinLnBrk="1" hangingPunct="1">
              <a:defRPr/>
            </a:pPr>
            <a:r>
              <a:rPr lang="en-US" altLang="ko-KR" sz="1400" b="1" dirty="0">
                <a:solidFill>
                  <a:srgbClr val="6600CC"/>
                </a:solidFill>
                <a:latin typeface="+mn-ea"/>
                <a:ea typeface="+mn-ea"/>
              </a:rPr>
              <a:t>DBMS</a:t>
            </a:r>
            <a:endParaRPr lang="ko-KR" altLang="en-US" sz="1400" dirty="0">
              <a:solidFill>
                <a:srgbClr val="6600CC"/>
              </a:solidFill>
              <a:latin typeface="+mn-ea"/>
              <a:ea typeface="+mn-ea"/>
            </a:endParaRPr>
          </a:p>
        </p:txBody>
      </p:sp>
      <p:cxnSp>
        <p:nvCxnSpPr>
          <p:cNvPr id="103" name="직선 연결선 102"/>
          <p:cNvCxnSpPr/>
          <p:nvPr/>
        </p:nvCxnSpPr>
        <p:spPr bwMode="auto">
          <a:xfrm>
            <a:off x="7409717" y="4792453"/>
            <a:ext cx="0" cy="692150"/>
          </a:xfrm>
          <a:prstGeom prst="line">
            <a:avLst/>
          </a:prstGeom>
          <a:ln w="22225">
            <a:solidFill>
              <a:srgbClr val="0000FF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 bwMode="auto">
          <a:xfrm rot="10800000">
            <a:off x="7631967" y="4754353"/>
            <a:ext cx="0" cy="692150"/>
          </a:xfrm>
          <a:prstGeom prst="line">
            <a:avLst/>
          </a:prstGeom>
          <a:ln w="22225">
            <a:solidFill>
              <a:srgbClr val="00800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 bwMode="auto">
          <a:xfrm>
            <a:off x="7373374" y="5243323"/>
            <a:ext cx="1368256" cy="276988"/>
          </a:xfrm>
          <a:prstGeom prst="rect">
            <a:avLst/>
          </a:prstGeom>
          <a:noFill/>
          <a:ln w="3175">
            <a:noFill/>
          </a:ln>
        </p:spPr>
        <p:txBody>
          <a:bodyPr>
            <a:spAutoFit/>
          </a:bodyPr>
          <a:lstStyle/>
          <a:p>
            <a:pPr algn="ctr" eaLnBrk="1" latinLnBrk="1" hangingPunct="1">
              <a:defRPr/>
            </a:pPr>
            <a:r>
              <a:rPr lang="en-US" altLang="ko-KR" sz="1200">
                <a:ln>
                  <a:solidFill>
                    <a:srgbClr val="FF0000"/>
                  </a:solidFill>
                </a:ln>
                <a:latin typeface="+mn-ea"/>
                <a:ea typeface="+mn-ea"/>
              </a:rPr>
              <a:t>Find OK</a:t>
            </a:r>
            <a:endParaRPr lang="ko-KR" altLang="en-US" sz="1200">
              <a:ln>
                <a:solidFill>
                  <a:srgbClr val="FF0000"/>
                </a:solidFill>
              </a:ln>
              <a:latin typeface="+mn-ea"/>
              <a:ea typeface="+mn-ea"/>
            </a:endParaRPr>
          </a:p>
        </p:txBody>
      </p:sp>
      <p:cxnSp>
        <p:nvCxnSpPr>
          <p:cNvPr id="106" name="직선 화살표 연결선 105"/>
          <p:cNvCxnSpPr/>
          <p:nvPr/>
        </p:nvCxnSpPr>
        <p:spPr bwMode="auto">
          <a:xfrm rot="10800000">
            <a:off x="6439681" y="1869155"/>
            <a:ext cx="358775" cy="0"/>
          </a:xfrm>
          <a:prstGeom prst="straightConnector1">
            <a:avLst/>
          </a:prstGeom>
          <a:ln w="22225">
            <a:solidFill>
              <a:srgbClr val="008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/>
          <p:nvPr/>
        </p:nvCxnSpPr>
        <p:spPr bwMode="auto">
          <a:xfrm flipH="1">
            <a:off x="4197494" y="1838474"/>
            <a:ext cx="807854" cy="0"/>
          </a:xfrm>
          <a:prstGeom prst="straightConnector1">
            <a:avLst/>
          </a:prstGeom>
          <a:ln w="22225">
            <a:solidFill>
              <a:srgbClr val="008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/>
          <p:nvPr/>
        </p:nvCxnSpPr>
        <p:spPr bwMode="auto">
          <a:xfrm flipH="1" flipV="1">
            <a:off x="3268272" y="1268352"/>
            <a:ext cx="590068" cy="360448"/>
          </a:xfrm>
          <a:prstGeom prst="straightConnector1">
            <a:avLst/>
          </a:prstGeom>
          <a:ln w="22225">
            <a:solidFill>
              <a:srgbClr val="008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순서도: 문서 110"/>
          <p:cNvSpPr/>
          <p:nvPr/>
        </p:nvSpPr>
        <p:spPr bwMode="auto">
          <a:xfrm>
            <a:off x="1824751" y="666750"/>
            <a:ext cx="1393825" cy="774463"/>
          </a:xfrm>
          <a:prstGeom prst="flowChartDocumen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112" name="TextBox 111"/>
          <p:cNvSpPr txBox="1"/>
          <p:nvPr/>
        </p:nvSpPr>
        <p:spPr bwMode="auto">
          <a:xfrm>
            <a:off x="1777610" y="720725"/>
            <a:ext cx="1490662" cy="307975"/>
          </a:xfrm>
          <a:prstGeom prst="rect">
            <a:avLst/>
          </a:prstGeom>
          <a:noFill/>
          <a:ln w="3175">
            <a:noFill/>
          </a:ln>
        </p:spPr>
        <p:txBody>
          <a:bodyPr>
            <a:spAutoFit/>
          </a:bodyPr>
          <a:lstStyle/>
          <a:p>
            <a:pPr algn="ctr" eaLnBrk="1" latinLnBrk="1" hangingPunct="1">
              <a:defRPr/>
            </a:pPr>
            <a:r>
              <a:rPr lang="en-US" altLang="ko-KR" sz="1400" dirty="0" err="1">
                <a:latin typeface="+mn-ea"/>
                <a:ea typeface="+mn-ea"/>
              </a:rPr>
              <a:t>memberList.jsp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893238" y="1647252"/>
            <a:ext cx="9457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mjoin.do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 bwMode="auto">
          <a:xfrm>
            <a:off x="5277614" y="5407089"/>
            <a:ext cx="1848911" cy="1118255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179388" indent="-179388" eaLnBrk="1" latinLnBrk="1" hangingPunct="1">
              <a:lnSpc>
                <a:spcPts val="1600"/>
              </a:lnSpc>
              <a:defRPr/>
            </a:pPr>
            <a:r>
              <a:rPr lang="en-US" altLang="ko-KR" sz="1400" dirty="0">
                <a:solidFill>
                  <a:srgbClr val="6600CC"/>
                </a:solidFill>
                <a:latin typeface="+mn-ea"/>
                <a:ea typeface="+mn-ea"/>
              </a:rPr>
              <a:t>[ Table : </a:t>
            </a:r>
            <a:r>
              <a:rPr lang="en-US" altLang="ko-KR" sz="1400" dirty="0">
                <a:solidFill>
                  <a:srgbClr val="6600CC"/>
                </a:solidFill>
                <a:latin typeface="+mn-ea"/>
              </a:rPr>
              <a:t>member ]</a:t>
            </a:r>
            <a:endParaRPr lang="en-US" altLang="ko-KR" sz="1400" dirty="0">
              <a:solidFill>
                <a:srgbClr val="6600CC"/>
              </a:solidFill>
              <a:latin typeface="+mn-ea"/>
              <a:ea typeface="+mn-ea"/>
            </a:endParaRPr>
          </a:p>
          <a:p>
            <a:pPr marL="179388" eaLnBrk="1" latinLnBrk="1" hangingPunct="1">
              <a:lnSpc>
                <a:spcPts val="1600"/>
              </a:lnSpc>
              <a:defRPr/>
            </a:pPr>
            <a:r>
              <a:rPr lang="en-US" altLang="ko-KR" sz="1200" b="1" dirty="0" err="1">
                <a:latin typeface="+mn-ea"/>
                <a:ea typeface="+mn-ea"/>
              </a:rPr>
              <a:t>id,password</a:t>
            </a:r>
            <a:r>
              <a:rPr lang="en-US" altLang="ko-KR" sz="1200" b="1" dirty="0">
                <a:latin typeface="+mn-ea"/>
                <a:ea typeface="+mn-ea"/>
              </a:rPr>
              <a:t>,</a:t>
            </a:r>
            <a:br>
              <a:rPr lang="en-US" altLang="ko-KR" sz="1200" b="1" dirty="0">
                <a:latin typeface="+mn-ea"/>
                <a:ea typeface="+mn-ea"/>
              </a:rPr>
            </a:br>
            <a:r>
              <a:rPr lang="en-US" altLang="ko-KR" sz="1200" b="1" dirty="0" err="1">
                <a:latin typeface="+mn-ea"/>
                <a:ea typeface="+mn-ea"/>
              </a:rPr>
              <a:t>name,lev</a:t>
            </a:r>
            <a:r>
              <a:rPr lang="en-US" altLang="ko-KR" sz="1200" b="1" dirty="0">
                <a:latin typeface="+mn-ea"/>
                <a:ea typeface="+mn-ea"/>
              </a:rPr>
              <a:t>,</a:t>
            </a:r>
            <a:br>
              <a:rPr lang="en-US" altLang="ko-KR" sz="1200" b="1" dirty="0">
                <a:latin typeface="+mn-ea"/>
                <a:ea typeface="+mn-ea"/>
              </a:rPr>
            </a:br>
            <a:r>
              <a:rPr lang="en-US" altLang="ko-KR" sz="1200" b="1" dirty="0" err="1">
                <a:latin typeface="+mn-ea"/>
                <a:ea typeface="+mn-ea"/>
              </a:rPr>
              <a:t>birthd</a:t>
            </a:r>
            <a:r>
              <a:rPr lang="en-US" altLang="ko-KR" sz="1200" b="1" dirty="0">
                <a:latin typeface="+mn-ea"/>
                <a:ea typeface="+mn-ea"/>
              </a:rPr>
              <a:t>, point,</a:t>
            </a:r>
            <a:br>
              <a:rPr lang="en-US" altLang="ko-KR" sz="1200" b="1" dirty="0">
                <a:latin typeface="+mn-ea"/>
                <a:ea typeface="+mn-ea"/>
              </a:rPr>
            </a:br>
            <a:r>
              <a:rPr lang="en-US" altLang="ko-KR" sz="1200" b="1" dirty="0">
                <a:latin typeface="+mn-ea"/>
                <a:ea typeface="+mn-ea"/>
              </a:rPr>
              <a:t>weight, </a:t>
            </a:r>
            <a:r>
              <a:rPr lang="en-US" altLang="ko-KR" sz="1200" b="1" dirty="0" err="1">
                <a:solidFill>
                  <a:srgbClr val="008000"/>
                </a:solidFill>
                <a:latin typeface="+mn-ea"/>
                <a:ea typeface="+mn-ea"/>
              </a:rPr>
              <a:t>uploadfile</a:t>
            </a:r>
            <a:endParaRPr lang="ko-KR" altLang="en-US" sz="1400" dirty="0">
              <a:solidFill>
                <a:srgbClr val="008000"/>
              </a:solidFill>
              <a:latin typeface="+mn-ea"/>
              <a:ea typeface="+mn-ea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068895" y="2401143"/>
            <a:ext cx="1296144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MemberVO</a:t>
            </a:r>
            <a:endParaRPr lang="en-US" altLang="ko-KR" sz="14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8900"/>
            <a:r>
              <a:rPr lang="en-US" altLang="ko-KR" sz="1200" b="1" dirty="0" err="1">
                <a:latin typeface="+mn-ea"/>
              </a:rPr>
              <a:t>id,password</a:t>
            </a:r>
            <a:r>
              <a:rPr lang="en-US" altLang="ko-KR" sz="1200" b="1" dirty="0">
                <a:latin typeface="+mn-ea"/>
              </a:rPr>
              <a:t>,</a:t>
            </a:r>
            <a:br>
              <a:rPr lang="en-US" altLang="ko-KR" sz="1200" b="1" dirty="0">
                <a:latin typeface="+mn-ea"/>
              </a:rPr>
            </a:br>
            <a:r>
              <a:rPr lang="en-US" altLang="ko-KR" sz="1200" b="1" dirty="0" err="1">
                <a:latin typeface="+mn-ea"/>
              </a:rPr>
              <a:t>name,lev</a:t>
            </a:r>
            <a:r>
              <a:rPr lang="en-US" altLang="ko-KR" sz="1200" b="1" dirty="0">
                <a:latin typeface="+mn-ea"/>
              </a:rPr>
              <a:t>,</a:t>
            </a:r>
            <a:br>
              <a:rPr lang="en-US" altLang="ko-KR" sz="1200" b="1" dirty="0">
                <a:latin typeface="+mn-ea"/>
              </a:rPr>
            </a:br>
            <a:r>
              <a:rPr lang="en-US" altLang="ko-KR" sz="1200" b="1" dirty="0" err="1">
                <a:latin typeface="+mn-ea"/>
              </a:rPr>
              <a:t>birthd</a:t>
            </a:r>
            <a:r>
              <a:rPr lang="en-US" altLang="ko-KR" sz="1200" b="1" dirty="0">
                <a:latin typeface="+mn-ea"/>
              </a:rPr>
              <a:t>, point,</a:t>
            </a:r>
            <a:br>
              <a:rPr lang="en-US" altLang="ko-KR" sz="1200" b="1" dirty="0">
                <a:latin typeface="+mn-ea"/>
              </a:rPr>
            </a:br>
            <a:r>
              <a:rPr lang="en-US" altLang="ko-KR" sz="1200" b="1" dirty="0">
                <a:latin typeface="+mn-ea"/>
              </a:rPr>
              <a:t>weight, </a:t>
            </a:r>
          </a:p>
          <a:p>
            <a:pPr marL="88900"/>
            <a:r>
              <a:rPr lang="en-US" altLang="ko-KR" sz="1200" b="1" dirty="0" err="1">
                <a:solidFill>
                  <a:srgbClr val="008000"/>
                </a:solidFill>
                <a:latin typeface="+mn-ea"/>
              </a:rPr>
              <a:t>uploadfile</a:t>
            </a:r>
            <a:r>
              <a:rPr lang="en-US" altLang="ko-KR" sz="1200" b="1" dirty="0">
                <a:latin typeface="+mn-ea"/>
              </a:rPr>
              <a:t>,</a:t>
            </a:r>
            <a:endParaRPr lang="ko-KR" altLang="en-US" sz="1400" dirty="0">
              <a:solidFill>
                <a:srgbClr val="0000FF"/>
              </a:solidFill>
            </a:endParaRPr>
          </a:p>
          <a:p>
            <a:pPr marL="88900"/>
            <a:r>
              <a:rPr lang="en-US" altLang="ko-KR" sz="1200" b="1" dirty="0" err="1">
                <a:solidFill>
                  <a:srgbClr val="0000FF"/>
                </a:solidFill>
                <a:latin typeface="+mn-ea"/>
              </a:rPr>
              <a:t>uploadfilef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36711" y="2351449"/>
            <a:ext cx="1716161" cy="857128"/>
          </a:xfrm>
          <a:prstGeom prst="rect">
            <a:avLst/>
          </a:prstGeom>
          <a:noFill/>
          <a:ln w="2540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5257393" y="5383156"/>
            <a:ext cx="1716161" cy="1152128"/>
          </a:xfrm>
          <a:prstGeom prst="rect">
            <a:avLst/>
          </a:prstGeom>
          <a:noFill/>
          <a:ln w="25400">
            <a:solidFill>
              <a:srgbClr val="008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3761339" y="5243323"/>
            <a:ext cx="1296144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MemberVO</a:t>
            </a:r>
            <a:endParaRPr lang="en-US" altLang="ko-KR" sz="14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8900"/>
            <a:r>
              <a:rPr lang="en-US" altLang="ko-KR" sz="1200" b="1" dirty="0" err="1">
                <a:latin typeface="+mn-ea"/>
              </a:rPr>
              <a:t>id,password</a:t>
            </a:r>
            <a:r>
              <a:rPr lang="en-US" altLang="ko-KR" sz="1200" b="1" dirty="0">
                <a:latin typeface="+mn-ea"/>
              </a:rPr>
              <a:t>,</a:t>
            </a:r>
            <a:br>
              <a:rPr lang="en-US" altLang="ko-KR" sz="1200" b="1" dirty="0">
                <a:latin typeface="+mn-ea"/>
              </a:rPr>
            </a:br>
            <a:r>
              <a:rPr lang="en-US" altLang="ko-KR" sz="1200" b="1" dirty="0" err="1">
                <a:latin typeface="+mn-ea"/>
              </a:rPr>
              <a:t>name,lev</a:t>
            </a:r>
            <a:r>
              <a:rPr lang="en-US" altLang="ko-KR" sz="1200" b="1" dirty="0">
                <a:latin typeface="+mn-ea"/>
              </a:rPr>
              <a:t>,</a:t>
            </a:r>
            <a:br>
              <a:rPr lang="en-US" altLang="ko-KR" sz="1200" b="1" dirty="0">
                <a:latin typeface="+mn-ea"/>
              </a:rPr>
            </a:br>
            <a:r>
              <a:rPr lang="en-US" altLang="ko-KR" sz="1200" b="1" dirty="0" err="1">
                <a:latin typeface="+mn-ea"/>
              </a:rPr>
              <a:t>birthd</a:t>
            </a:r>
            <a:r>
              <a:rPr lang="en-US" altLang="ko-KR" sz="1200" b="1" dirty="0">
                <a:latin typeface="+mn-ea"/>
              </a:rPr>
              <a:t>, point,</a:t>
            </a:r>
            <a:br>
              <a:rPr lang="en-US" altLang="ko-KR" sz="1200" b="1" dirty="0">
                <a:latin typeface="+mn-ea"/>
              </a:rPr>
            </a:br>
            <a:r>
              <a:rPr lang="en-US" altLang="ko-KR" sz="1200" b="1" dirty="0">
                <a:latin typeface="+mn-ea"/>
              </a:rPr>
              <a:t>weight, </a:t>
            </a:r>
          </a:p>
          <a:p>
            <a:pPr marL="88900"/>
            <a:r>
              <a:rPr lang="en-US" altLang="ko-KR" sz="1200" b="1" dirty="0" err="1">
                <a:solidFill>
                  <a:srgbClr val="008000"/>
                </a:solidFill>
                <a:latin typeface="+mn-ea"/>
              </a:rPr>
              <a:t>uploadfile</a:t>
            </a:r>
            <a:r>
              <a:rPr lang="en-US" altLang="ko-KR" sz="1200" b="1" dirty="0">
                <a:latin typeface="+mn-ea"/>
              </a:rPr>
              <a:t>,</a:t>
            </a:r>
            <a:endParaRPr lang="ko-KR" altLang="en-US" sz="1400" dirty="0">
              <a:solidFill>
                <a:srgbClr val="0000FF"/>
              </a:solidFill>
            </a:endParaRPr>
          </a:p>
          <a:p>
            <a:pPr marL="88900"/>
            <a:r>
              <a:rPr lang="en-US" altLang="ko-KR" sz="1200" b="1" dirty="0" err="1">
                <a:solidFill>
                  <a:srgbClr val="0000FF"/>
                </a:solidFill>
                <a:latin typeface="+mn-ea"/>
              </a:rPr>
              <a:t>uploadfilef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056527" y="283180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꺾인 연결선 4"/>
          <p:cNvCxnSpPr/>
          <p:nvPr/>
        </p:nvCxnSpPr>
        <p:spPr>
          <a:xfrm flipV="1">
            <a:off x="2126414" y="2798614"/>
            <a:ext cx="3002180" cy="222649"/>
          </a:xfrm>
          <a:prstGeom prst="bentConnector3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194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53144" y="1713384"/>
            <a:ext cx="7772400" cy="1470025"/>
          </a:xfrm>
        </p:spPr>
        <p:txBody>
          <a:bodyPr/>
          <a:lstStyle/>
          <a:p>
            <a:r>
              <a:rPr lang="en-US" altLang="ko-KR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Mybatis</a:t>
            </a:r>
            <a:r>
              <a:rPr lang="en-US" altLang="ko-KR" dirty="0" smtClean="0"/>
              <a:t> , </a:t>
            </a:r>
            <a:r>
              <a:rPr lang="en-US" altLang="ko-KR" b="1" dirty="0" smtClean="0">
                <a:solidFill>
                  <a:srgbClr val="663300"/>
                </a:solidFill>
              </a:rPr>
              <a:t>JPA</a:t>
            </a:r>
            <a:endParaRPr lang="ko-KR" altLang="en-US" b="1" dirty="0">
              <a:solidFill>
                <a:srgbClr val="663300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58216" y="1124744"/>
            <a:ext cx="8562256" cy="792088"/>
          </a:xfrm>
        </p:spPr>
        <p:txBody>
          <a:bodyPr/>
          <a:lstStyle/>
          <a:p>
            <a:r>
              <a:rPr lang="ko-KR" altLang="en-US" sz="2800" b="1" dirty="0">
                <a:latin typeface="맑은 고딕" panose="020B0503020000020004" pitchFamily="50" charset="-127"/>
              </a:rPr>
              <a:t>영속성 프레임워크 </a:t>
            </a:r>
            <a:r>
              <a:rPr lang="en-US" altLang="ko-KR" sz="2800" b="1" dirty="0">
                <a:latin typeface="맑은 고딕" panose="020B0503020000020004" pitchFamily="50" charset="-127"/>
              </a:rPr>
              <a:t>(Persistence Framework</a:t>
            </a:r>
            <a:r>
              <a:rPr lang="en-US" altLang="ko-KR" sz="2800" b="1" dirty="0" smtClean="0">
                <a:latin typeface="맑은 고딕" panose="020B0503020000020004" pitchFamily="50" charset="-127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75181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직사각형 3"/>
          <p:cNvSpPr>
            <a:spLocks noChangeArrowheads="1"/>
          </p:cNvSpPr>
          <p:nvPr/>
        </p:nvSpPr>
        <p:spPr bwMode="auto">
          <a:xfrm>
            <a:off x="166429" y="116632"/>
            <a:ext cx="871537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400" b="1" dirty="0">
                <a:latin typeface="+mn-ea"/>
                <a:ea typeface="+mn-ea"/>
              </a:rPr>
              <a:t>*** JPA _Hibernate</a:t>
            </a:r>
          </a:p>
          <a:p>
            <a:r>
              <a:rPr kumimoji="0" lang="en-US" altLang="ko-KR" sz="1200" b="1" dirty="0">
                <a:latin typeface="+mn-ea"/>
                <a:ea typeface="+mn-ea"/>
              </a:rPr>
              <a:t/>
            </a:r>
            <a:br>
              <a:rPr kumimoji="0" lang="en-US" altLang="ko-KR" sz="1200" b="1" dirty="0">
                <a:latin typeface="+mn-ea"/>
                <a:ea typeface="+mn-ea"/>
              </a:rPr>
            </a:br>
            <a:r>
              <a:rPr kumimoji="0" lang="en-US" altLang="ko-KR" sz="1200" b="1" dirty="0">
                <a:latin typeface="+mn-ea"/>
                <a:ea typeface="+mn-ea"/>
              </a:rPr>
              <a:t>1) Spring </a:t>
            </a:r>
            <a:r>
              <a:rPr kumimoji="0" lang="ko-KR" altLang="en-US" sz="1200" b="1" dirty="0">
                <a:latin typeface="+mn-ea"/>
              </a:rPr>
              <a:t>프로젝트</a:t>
            </a:r>
            <a:r>
              <a:rPr kumimoji="0" lang="en-US" altLang="ko-KR" sz="1200" b="1" dirty="0">
                <a:latin typeface="+mn-ea"/>
                <a:ea typeface="+mn-ea"/>
              </a:rPr>
              <a:t> </a:t>
            </a:r>
            <a:r>
              <a:rPr kumimoji="0" lang="ko-KR" altLang="en-US" sz="1200" b="1" dirty="0">
                <a:latin typeface="+mn-ea"/>
                <a:ea typeface="+mn-ea"/>
              </a:rPr>
              <a:t>를</a:t>
            </a:r>
            <a:r>
              <a:rPr kumimoji="0" lang="en-US" altLang="ko-KR" sz="1200" b="1" dirty="0">
                <a:latin typeface="+mn-ea"/>
                <a:ea typeface="+mn-ea"/>
              </a:rPr>
              <a:t> JPA </a:t>
            </a:r>
            <a:r>
              <a:rPr kumimoji="0" lang="ko-KR" altLang="en-US" sz="1200" b="1" dirty="0">
                <a:latin typeface="+mn-ea"/>
                <a:ea typeface="+mn-ea"/>
              </a:rPr>
              <a:t>프로젝트로 변환</a:t>
            </a:r>
            <a:r>
              <a:rPr kumimoji="0" lang="en-US" altLang="ko-KR" sz="1200" b="1" dirty="0">
                <a:latin typeface="+mn-ea"/>
                <a:ea typeface="+mn-ea"/>
              </a:rPr>
              <a:t/>
            </a:r>
            <a:br>
              <a:rPr kumimoji="0" lang="en-US" altLang="ko-KR" sz="1200" b="1" dirty="0">
                <a:latin typeface="+mn-ea"/>
                <a:ea typeface="+mn-ea"/>
              </a:rPr>
            </a:br>
            <a:endParaRPr kumimoji="0" lang="en-US" altLang="ko-KR" sz="1200" dirty="0">
              <a:latin typeface="+mn-ea"/>
              <a:ea typeface="+mn-ea"/>
            </a:endParaRPr>
          </a:p>
          <a:p>
            <a:r>
              <a:rPr kumimoji="0" lang="en-US" altLang="ko-KR" sz="1200" dirty="0">
                <a:latin typeface="+mn-ea"/>
                <a:ea typeface="+mn-ea"/>
              </a:rPr>
              <a:t>=&gt; </a:t>
            </a:r>
            <a:r>
              <a:rPr kumimoji="0" lang="ko-KR" altLang="en-US" sz="1200" dirty="0">
                <a:latin typeface="+mn-ea"/>
                <a:ea typeface="+mn-ea"/>
              </a:rPr>
              <a:t>프로젝트 </a:t>
            </a:r>
            <a:r>
              <a:rPr kumimoji="0" lang="ko-KR" altLang="en-US" sz="1200" dirty="0" err="1">
                <a:latin typeface="+mn-ea"/>
                <a:ea typeface="+mn-ea"/>
              </a:rPr>
              <a:t>우클릭</a:t>
            </a:r>
            <a:r>
              <a:rPr kumimoji="0" lang="ko-KR" altLang="en-US" sz="1200" dirty="0">
                <a:latin typeface="+mn-ea"/>
                <a:ea typeface="+mn-ea"/>
              </a:rPr>
              <a:t> </a:t>
            </a:r>
            <a:r>
              <a:rPr kumimoji="0" lang="en-US" altLang="ko-KR" sz="1200" dirty="0">
                <a:latin typeface="+mn-ea"/>
                <a:ea typeface="+mn-ea"/>
              </a:rPr>
              <a:t>– properties – Project Facets </a:t>
            </a:r>
            <a:br>
              <a:rPr kumimoji="0" lang="en-US" altLang="ko-KR" sz="1200" dirty="0">
                <a:latin typeface="+mn-ea"/>
                <a:ea typeface="+mn-ea"/>
              </a:rPr>
            </a:br>
            <a:r>
              <a:rPr kumimoji="0" lang="en-US" altLang="ko-KR" sz="1200" dirty="0">
                <a:latin typeface="+mn-ea"/>
                <a:ea typeface="+mn-ea"/>
              </a:rPr>
              <a:t>	-&gt; java version , Tomcat</a:t>
            </a:r>
            <a:r>
              <a:rPr kumimoji="0" lang="en-US" altLang="ko-KR" sz="1200" dirty="0">
                <a:latin typeface="+mn-ea"/>
              </a:rPr>
              <a:t> , </a:t>
            </a:r>
            <a:r>
              <a:rPr kumimoji="0" lang="en-US" altLang="ko-KR" sz="1200" b="1" dirty="0">
                <a:solidFill>
                  <a:srgbClr val="FF0000"/>
                </a:solidFill>
                <a:latin typeface="+mn-ea"/>
              </a:rPr>
              <a:t>JPA</a:t>
            </a:r>
            <a:r>
              <a:rPr kumimoji="0" lang="en-US" altLang="ko-KR" sz="1200" dirty="0">
                <a:latin typeface="+mn-ea"/>
                <a:ea typeface="+mn-ea"/>
              </a:rPr>
              <a:t>  ----------&gt;</a:t>
            </a:r>
            <a:br>
              <a:rPr kumimoji="0" lang="en-US" altLang="ko-KR" sz="1200" dirty="0">
                <a:latin typeface="+mn-ea"/>
                <a:ea typeface="+mn-ea"/>
              </a:rPr>
            </a:br>
            <a:r>
              <a:rPr kumimoji="0" lang="en-US" altLang="ko-KR" sz="1200" dirty="0">
                <a:latin typeface="+mn-ea"/>
                <a:ea typeface="+mn-ea"/>
              </a:rPr>
              <a:t>	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-&gt; </a:t>
            </a:r>
            <a:r>
              <a:rPr kumimoji="0" lang="en-US" altLang="ko-KR" sz="1200" dirty="0">
                <a:solidFill>
                  <a:srgbClr val="FF0000"/>
                </a:solidFill>
                <a:latin typeface="+mn-ea"/>
                <a:ea typeface="+mn-ea"/>
              </a:rPr>
              <a:t>Error : </a:t>
            </a:r>
            <a:r>
              <a:rPr kumimoji="0" lang="ko-KR" altLang="en-US" sz="1200" dirty="0">
                <a:solidFill>
                  <a:srgbClr val="FF0000"/>
                </a:solidFill>
                <a:latin typeface="+mn-ea"/>
                <a:ea typeface="+mn-ea"/>
              </a:rPr>
              <a:t>클릭 후 </a:t>
            </a:r>
            <a:r>
              <a:rPr kumimoji="0" lang="en-US" altLang="ko-KR" sz="1200" dirty="0">
                <a:solidFill>
                  <a:srgbClr val="FF0000"/>
                </a:solidFill>
                <a:latin typeface="+mn-ea"/>
                <a:ea typeface="+mn-ea"/>
              </a:rPr>
              <a:t/>
            </a:r>
            <a:br>
              <a:rPr kumimoji="0" lang="en-US" altLang="ko-KR" sz="1200" dirty="0">
                <a:solidFill>
                  <a:srgbClr val="FF0000"/>
                </a:solidFill>
                <a:latin typeface="+mn-ea"/>
                <a:ea typeface="+mn-ea"/>
              </a:rPr>
            </a:br>
            <a:r>
              <a:rPr kumimoji="0" lang="en-US" altLang="ko-KR" sz="1200" dirty="0">
                <a:solidFill>
                  <a:srgbClr val="FF0000"/>
                </a:solidFill>
                <a:latin typeface="+mn-ea"/>
                <a:ea typeface="+mn-ea"/>
              </a:rPr>
              <a:t>	-&gt; </a:t>
            </a:r>
            <a:r>
              <a:rPr kumimoji="0" lang="en-US" altLang="ko-KR" sz="1200" dirty="0">
                <a:latin typeface="+mn-ea"/>
                <a:ea typeface="+mn-ea"/>
              </a:rPr>
              <a:t>JPA implementation  </a:t>
            </a:r>
            <a:r>
              <a:rPr kumimoji="0" lang="en-US" altLang="ko-KR" sz="1200" dirty="0">
                <a:solidFill>
                  <a:srgbClr val="FF0000"/>
                </a:solidFill>
                <a:latin typeface="+mn-ea"/>
                <a:ea typeface="+mn-ea"/>
              </a:rPr>
              <a:t>Type </a:t>
            </a:r>
            <a:r>
              <a:rPr kumimoji="0" lang="ko-KR" altLang="en-US" sz="1200" dirty="0">
                <a:solidFill>
                  <a:srgbClr val="FF0000"/>
                </a:solidFill>
                <a:latin typeface="+mn-ea"/>
                <a:ea typeface="+mn-ea"/>
              </a:rPr>
              <a:t>항목</a:t>
            </a:r>
            <a:r>
              <a:rPr kumimoji="0" lang="en-US" altLang="ko-KR" sz="1200" dirty="0">
                <a:solidFill>
                  <a:srgbClr val="FF0000"/>
                </a:solidFill>
                <a:latin typeface="+mn-ea"/>
                <a:ea typeface="+mn-ea"/>
              </a:rPr>
              <a:t>, </a:t>
            </a:r>
            <a:r>
              <a:rPr kumimoji="0" lang="ko-KR" altLang="en-US" sz="1200" dirty="0" err="1">
                <a:solidFill>
                  <a:srgbClr val="FF0000"/>
                </a:solidFill>
                <a:latin typeface="+mn-ea"/>
                <a:ea typeface="+mn-ea"/>
              </a:rPr>
              <a:t>두번째</a:t>
            </a:r>
            <a:r>
              <a:rPr kumimoji="0" lang="ko-KR" altLang="en-US" sz="1200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1200" dirty="0">
                <a:solidFill>
                  <a:srgbClr val="FF0000"/>
                </a:solidFill>
                <a:latin typeface="+mn-ea"/>
                <a:ea typeface="+mn-ea"/>
              </a:rPr>
              <a:t>(Disable Library Con…)</a:t>
            </a:r>
            <a:r>
              <a:rPr kumimoji="0" lang="ko-KR" altLang="en-US" sz="1200" dirty="0">
                <a:solidFill>
                  <a:srgbClr val="FF0000"/>
                </a:solidFill>
                <a:latin typeface="+mn-ea"/>
                <a:ea typeface="+mn-ea"/>
              </a:rPr>
              <a:t>로 변경 후 </a:t>
            </a:r>
            <a:r>
              <a:rPr kumimoji="0" lang="en-US" altLang="ko-KR" sz="1200" dirty="0">
                <a:solidFill>
                  <a:srgbClr val="FF0000"/>
                </a:solidFill>
                <a:latin typeface="+mn-ea"/>
                <a:ea typeface="+mn-ea"/>
              </a:rPr>
              <a:t>Apply and Close </a:t>
            </a:r>
            <a:r>
              <a:rPr kumimoji="0" lang="en-US" altLang="ko-KR" sz="1200" dirty="0">
                <a:latin typeface="+mn-ea"/>
                <a:ea typeface="+mn-ea"/>
              </a:rPr>
              <a:t>	 </a:t>
            </a:r>
            <a:endParaRPr lang="en-US" altLang="ko-KR" sz="1200" dirty="0">
              <a:latin typeface="+mn-ea"/>
              <a:ea typeface="+mn-ea"/>
            </a:endParaRPr>
          </a:p>
          <a:p>
            <a:r>
              <a:rPr lang="en-US" altLang="ko-KR" sz="1200" dirty="0">
                <a:latin typeface="+mn-ea"/>
                <a:ea typeface="+mn-ea"/>
              </a:rPr>
              <a:t> 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b="7361"/>
          <a:stretch/>
        </p:blipFill>
        <p:spPr>
          <a:xfrm>
            <a:off x="323528" y="1772816"/>
            <a:ext cx="5243166" cy="4176464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742"/>
          <a:stretch/>
        </p:blipFill>
        <p:spPr bwMode="auto">
          <a:xfrm>
            <a:off x="4499992" y="4316292"/>
            <a:ext cx="4316726" cy="2209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80729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직사각형 3"/>
          <p:cNvSpPr>
            <a:spLocks noChangeArrowheads="1"/>
          </p:cNvSpPr>
          <p:nvPr/>
        </p:nvSpPr>
        <p:spPr bwMode="auto">
          <a:xfrm>
            <a:off x="166429" y="271676"/>
            <a:ext cx="8715375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400" b="1" dirty="0">
                <a:latin typeface="+mn-ea"/>
                <a:ea typeface="+mn-ea"/>
              </a:rPr>
              <a:t>*** JPA _Hibernate</a:t>
            </a:r>
          </a:p>
          <a:p>
            <a:pPr marL="176213" indent="-176213"/>
            <a:endParaRPr kumimoji="0" lang="en-US" altLang="ko-KR" sz="1200" b="1" dirty="0">
              <a:latin typeface="+mn-ea"/>
              <a:ea typeface="+mn-ea"/>
            </a:endParaRPr>
          </a:p>
          <a:p>
            <a:pPr marL="176213" indent="-176213"/>
            <a:r>
              <a:rPr lang="en-US" altLang="ko-KR" sz="1200" b="1" dirty="0">
                <a:latin typeface="+mn-ea"/>
                <a:ea typeface="+mn-ea"/>
              </a:rPr>
              <a:t>2) pom.xml </a:t>
            </a:r>
            <a:r>
              <a:rPr lang="ko-KR" altLang="en-US" sz="1200" b="1" dirty="0">
                <a:latin typeface="+mn-ea"/>
                <a:ea typeface="+mn-ea"/>
              </a:rPr>
              <a:t>추가</a:t>
            </a: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400" dirty="0">
                <a:latin typeface="+mn-ea"/>
                <a:ea typeface="+mn-ea"/>
              </a:rPr>
              <a:t>&lt;!-- JPA_</a:t>
            </a:r>
            <a:r>
              <a:rPr lang="ko-KR" altLang="en-US" sz="1400" dirty="0" err="1">
                <a:latin typeface="+mn-ea"/>
                <a:ea typeface="+mn-ea"/>
              </a:rPr>
              <a:t>하이버네이트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--&gt; </a:t>
            </a:r>
          </a:p>
          <a:p>
            <a:pPr marL="176213" indent="-176213"/>
            <a:r>
              <a:rPr lang="en-US" altLang="ko-KR" sz="1400" dirty="0">
                <a:latin typeface="+mn-ea"/>
                <a:ea typeface="+mn-ea"/>
              </a:rPr>
              <a:t>  &lt;dependency&gt;</a:t>
            </a:r>
          </a:p>
          <a:p>
            <a:pPr marL="176213" indent="-176213"/>
            <a:r>
              <a:rPr lang="en-US" altLang="ko-KR" sz="1400" dirty="0">
                <a:latin typeface="+mn-ea"/>
                <a:ea typeface="+mn-ea"/>
              </a:rPr>
              <a:t>      &lt;</a:t>
            </a:r>
            <a:r>
              <a:rPr lang="en-US" altLang="ko-KR" sz="1400" dirty="0" err="1">
                <a:latin typeface="+mn-ea"/>
                <a:ea typeface="+mn-ea"/>
              </a:rPr>
              <a:t>groupId</a:t>
            </a:r>
            <a:r>
              <a:rPr lang="en-US" altLang="ko-KR" sz="1400" dirty="0">
                <a:latin typeface="+mn-ea"/>
                <a:ea typeface="+mn-ea"/>
              </a:rPr>
              <a:t>&gt;</a:t>
            </a:r>
            <a:r>
              <a:rPr lang="en-US" altLang="ko-KR" sz="1400" dirty="0" err="1">
                <a:latin typeface="+mn-ea"/>
                <a:ea typeface="+mn-ea"/>
              </a:rPr>
              <a:t>org.hibernate</a:t>
            </a:r>
            <a:r>
              <a:rPr lang="en-US" altLang="ko-KR" sz="1400" dirty="0">
                <a:latin typeface="+mn-ea"/>
                <a:ea typeface="+mn-ea"/>
              </a:rPr>
              <a:t>&lt;/</a:t>
            </a:r>
            <a:r>
              <a:rPr lang="en-US" altLang="ko-KR" sz="1400" dirty="0" err="1">
                <a:latin typeface="+mn-ea"/>
                <a:ea typeface="+mn-ea"/>
              </a:rPr>
              <a:t>groupId</a:t>
            </a:r>
            <a:r>
              <a:rPr lang="en-US" altLang="ko-KR" sz="1400" dirty="0">
                <a:latin typeface="+mn-ea"/>
                <a:ea typeface="+mn-ea"/>
              </a:rPr>
              <a:t>&gt;</a:t>
            </a:r>
          </a:p>
          <a:p>
            <a:pPr marL="176213" indent="-176213"/>
            <a:r>
              <a:rPr lang="en-US" altLang="ko-KR" sz="1400" dirty="0">
                <a:latin typeface="+mn-ea"/>
                <a:ea typeface="+mn-ea"/>
              </a:rPr>
              <a:t>      &lt;</a:t>
            </a:r>
            <a:r>
              <a:rPr lang="en-US" altLang="ko-KR" sz="1400" dirty="0" err="1">
                <a:latin typeface="+mn-ea"/>
                <a:ea typeface="+mn-ea"/>
              </a:rPr>
              <a:t>artifactId</a:t>
            </a:r>
            <a:r>
              <a:rPr lang="en-US" altLang="ko-KR" sz="1400" dirty="0">
                <a:latin typeface="+mn-ea"/>
                <a:ea typeface="+mn-ea"/>
              </a:rPr>
              <a:t>&gt;hibernate-</a:t>
            </a:r>
            <a:r>
              <a:rPr lang="en-US" altLang="ko-KR" sz="1400" dirty="0" err="1">
                <a:latin typeface="+mn-ea"/>
                <a:ea typeface="+mn-ea"/>
              </a:rPr>
              <a:t>entitymanager</a:t>
            </a:r>
            <a:r>
              <a:rPr lang="en-US" altLang="ko-KR" sz="1400" dirty="0">
                <a:latin typeface="+mn-ea"/>
                <a:ea typeface="+mn-ea"/>
              </a:rPr>
              <a:t>&lt;/</a:t>
            </a:r>
            <a:r>
              <a:rPr lang="en-US" altLang="ko-KR" sz="1400" dirty="0" err="1">
                <a:latin typeface="+mn-ea"/>
                <a:ea typeface="+mn-ea"/>
              </a:rPr>
              <a:t>artifactId</a:t>
            </a:r>
            <a:r>
              <a:rPr lang="en-US" altLang="ko-KR" sz="1400" dirty="0">
                <a:latin typeface="+mn-ea"/>
                <a:ea typeface="+mn-ea"/>
              </a:rPr>
              <a:t>&gt;</a:t>
            </a:r>
          </a:p>
          <a:p>
            <a:pPr marL="176213" indent="-176213"/>
            <a:r>
              <a:rPr lang="en-US" altLang="ko-KR" sz="1400" dirty="0">
                <a:latin typeface="+mn-ea"/>
                <a:ea typeface="+mn-ea"/>
              </a:rPr>
              <a:t>      &lt;version&gt;5.1.0.Final&lt;/version&gt;</a:t>
            </a:r>
          </a:p>
          <a:p>
            <a:pPr marL="176213" indent="-176213"/>
            <a:r>
              <a:rPr lang="en-US" altLang="ko-KR" sz="1400" dirty="0">
                <a:latin typeface="+mn-ea"/>
                <a:ea typeface="+mn-ea"/>
              </a:rPr>
              <a:t>    &lt;/dependency&gt;</a:t>
            </a:r>
          </a:p>
          <a:p>
            <a:pPr marL="176213" indent="-176213"/>
            <a:r>
              <a:rPr lang="en-US" altLang="ko-KR" sz="1400" dirty="0">
                <a:latin typeface="+mn-ea"/>
                <a:ea typeface="+mn-ea"/>
              </a:rPr>
              <a:t>    </a:t>
            </a:r>
          </a:p>
          <a:p>
            <a:pPr marL="176213" indent="-176213"/>
            <a:r>
              <a:rPr lang="en-US" altLang="ko-KR" sz="1400" dirty="0">
                <a:latin typeface="+mn-ea"/>
                <a:ea typeface="+mn-ea"/>
              </a:rPr>
              <a:t>    &lt;!--</a:t>
            </a:r>
            <a:r>
              <a:rPr lang="en-US" altLang="ko-KR" sz="1400" dirty="0" err="1">
                <a:latin typeface="+mn-ea"/>
                <a:ea typeface="+mn-ea"/>
              </a:rPr>
              <a:t>Spring_ORM</a:t>
            </a:r>
            <a:r>
              <a:rPr lang="en-US" altLang="ko-KR" sz="1400" dirty="0">
                <a:latin typeface="+mn-ea"/>
                <a:ea typeface="+mn-ea"/>
              </a:rPr>
              <a:t> --&gt; </a:t>
            </a:r>
          </a:p>
          <a:p>
            <a:pPr marL="176213" indent="-176213"/>
            <a:r>
              <a:rPr lang="en-US" altLang="ko-KR" sz="1400" dirty="0">
                <a:latin typeface="+mn-ea"/>
                <a:ea typeface="+mn-ea"/>
              </a:rPr>
              <a:t>  &lt;dependency&gt;</a:t>
            </a:r>
          </a:p>
          <a:p>
            <a:pPr marL="176213" indent="-176213"/>
            <a:r>
              <a:rPr lang="en-US" altLang="ko-KR" sz="1400" dirty="0">
                <a:latin typeface="+mn-ea"/>
                <a:ea typeface="+mn-ea"/>
              </a:rPr>
              <a:t>      &lt;</a:t>
            </a:r>
            <a:r>
              <a:rPr lang="en-US" altLang="ko-KR" sz="1400" dirty="0" err="1">
                <a:latin typeface="+mn-ea"/>
                <a:ea typeface="+mn-ea"/>
              </a:rPr>
              <a:t>groupId</a:t>
            </a:r>
            <a:r>
              <a:rPr lang="en-US" altLang="ko-KR" sz="1400" dirty="0">
                <a:latin typeface="+mn-ea"/>
                <a:ea typeface="+mn-ea"/>
              </a:rPr>
              <a:t>&gt;</a:t>
            </a:r>
            <a:r>
              <a:rPr lang="en-US" altLang="ko-KR" sz="1400" dirty="0" err="1">
                <a:latin typeface="+mn-ea"/>
                <a:ea typeface="+mn-ea"/>
              </a:rPr>
              <a:t>org.springframework</a:t>
            </a:r>
            <a:r>
              <a:rPr lang="en-US" altLang="ko-KR" sz="1400" dirty="0">
                <a:latin typeface="+mn-ea"/>
                <a:ea typeface="+mn-ea"/>
              </a:rPr>
              <a:t>&lt;/</a:t>
            </a:r>
            <a:r>
              <a:rPr lang="en-US" altLang="ko-KR" sz="1400" dirty="0" err="1">
                <a:latin typeface="+mn-ea"/>
                <a:ea typeface="+mn-ea"/>
              </a:rPr>
              <a:t>groupId</a:t>
            </a:r>
            <a:r>
              <a:rPr lang="en-US" altLang="ko-KR" sz="1400" dirty="0">
                <a:latin typeface="+mn-ea"/>
                <a:ea typeface="+mn-ea"/>
              </a:rPr>
              <a:t>&gt;</a:t>
            </a:r>
          </a:p>
          <a:p>
            <a:pPr marL="176213" indent="-176213"/>
            <a:r>
              <a:rPr lang="en-US" altLang="ko-KR" sz="1400" dirty="0">
                <a:latin typeface="+mn-ea"/>
                <a:ea typeface="+mn-ea"/>
              </a:rPr>
              <a:t>      &lt;</a:t>
            </a:r>
            <a:r>
              <a:rPr lang="en-US" altLang="ko-KR" sz="1400" dirty="0" err="1">
                <a:latin typeface="+mn-ea"/>
                <a:ea typeface="+mn-ea"/>
              </a:rPr>
              <a:t>artifactId</a:t>
            </a:r>
            <a:r>
              <a:rPr lang="en-US" altLang="ko-KR" sz="1400" dirty="0">
                <a:latin typeface="+mn-ea"/>
                <a:ea typeface="+mn-ea"/>
              </a:rPr>
              <a:t>&gt;spring-</a:t>
            </a:r>
            <a:r>
              <a:rPr lang="en-US" altLang="ko-KR" sz="1400" dirty="0" err="1">
                <a:latin typeface="+mn-ea"/>
                <a:ea typeface="+mn-ea"/>
              </a:rPr>
              <a:t>orm</a:t>
            </a:r>
            <a:r>
              <a:rPr lang="en-US" altLang="ko-KR" sz="1400" dirty="0">
                <a:latin typeface="+mn-ea"/>
                <a:ea typeface="+mn-ea"/>
              </a:rPr>
              <a:t>&lt;/</a:t>
            </a:r>
            <a:r>
              <a:rPr lang="en-US" altLang="ko-KR" sz="1400" dirty="0" err="1">
                <a:latin typeface="+mn-ea"/>
                <a:ea typeface="+mn-ea"/>
              </a:rPr>
              <a:t>artifactId</a:t>
            </a:r>
            <a:r>
              <a:rPr lang="en-US" altLang="ko-KR" sz="1400" dirty="0">
                <a:latin typeface="+mn-ea"/>
                <a:ea typeface="+mn-ea"/>
              </a:rPr>
              <a:t>&gt;</a:t>
            </a:r>
          </a:p>
          <a:p>
            <a:pPr marL="176213" indent="-176213"/>
            <a:r>
              <a:rPr lang="en-US" altLang="ko-KR" sz="1400" dirty="0">
                <a:latin typeface="+mn-ea"/>
                <a:ea typeface="+mn-ea"/>
              </a:rPr>
              <a:t>      &lt;version&gt;${</a:t>
            </a:r>
            <a:r>
              <a:rPr lang="en-US" altLang="ko-KR" sz="1400" dirty="0" err="1">
                <a:latin typeface="+mn-ea"/>
                <a:ea typeface="+mn-ea"/>
              </a:rPr>
              <a:t>org.springframework</a:t>
            </a:r>
            <a:r>
              <a:rPr lang="en-US" altLang="ko-KR" sz="1400" dirty="0">
                <a:latin typeface="+mn-ea"/>
                <a:ea typeface="+mn-ea"/>
              </a:rPr>
              <a:t>-version}&lt;/version&gt;</a:t>
            </a:r>
          </a:p>
          <a:p>
            <a:pPr marL="176213" indent="-176213"/>
            <a:r>
              <a:rPr lang="en-US" altLang="ko-KR" sz="1400" dirty="0">
                <a:latin typeface="+mn-ea"/>
                <a:ea typeface="+mn-ea"/>
              </a:rPr>
              <a:t>    &lt;/dependency&gt;</a:t>
            </a:r>
          </a:p>
          <a:p>
            <a:pPr marL="176213" indent="-176213"/>
            <a:endParaRPr lang="en-US" altLang="ko-KR" sz="1400" dirty="0">
              <a:latin typeface="+mn-ea"/>
              <a:ea typeface="+mn-ea"/>
            </a:endParaRPr>
          </a:p>
          <a:p>
            <a:pPr marL="176213" indent="-176213"/>
            <a:endParaRPr lang="en-US" altLang="ko-KR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66658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직사각형 3"/>
          <p:cNvSpPr>
            <a:spLocks noChangeArrowheads="1"/>
          </p:cNvSpPr>
          <p:nvPr/>
        </p:nvSpPr>
        <p:spPr bwMode="auto">
          <a:xfrm>
            <a:off x="174557" y="116632"/>
            <a:ext cx="8715375" cy="6386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400" b="1" dirty="0">
                <a:latin typeface="+mn-ea"/>
                <a:ea typeface="+mn-ea"/>
              </a:rPr>
              <a:t>*** JPA _Hibernate</a:t>
            </a:r>
          </a:p>
          <a:p>
            <a:r>
              <a:rPr kumimoji="0" lang="en-US" altLang="ko-KR" sz="1200" b="1" dirty="0">
                <a:latin typeface="+mn-ea"/>
                <a:ea typeface="+mn-ea"/>
              </a:rPr>
              <a:t> </a:t>
            </a:r>
            <a:br>
              <a:rPr kumimoji="0" lang="en-US" altLang="ko-KR" sz="1200" b="1" dirty="0">
                <a:latin typeface="+mn-ea"/>
                <a:ea typeface="+mn-ea"/>
              </a:rPr>
            </a:br>
            <a:r>
              <a:rPr lang="en-US" altLang="ko-KR" sz="1200" b="1" dirty="0">
                <a:latin typeface="+mn-ea"/>
                <a:ea typeface="+mn-ea"/>
              </a:rPr>
              <a:t>3) </a:t>
            </a:r>
            <a:r>
              <a:rPr lang="en-US" altLang="ko-KR" sz="1200" b="1" dirty="0" err="1">
                <a:latin typeface="+mn-ea"/>
                <a:ea typeface="+mn-ea"/>
              </a:rPr>
              <a:t>ContextLoaderListener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ko-KR" altLang="en-US" sz="1200" b="1" dirty="0" err="1">
                <a:latin typeface="+mn-ea"/>
                <a:ea typeface="+mn-ea"/>
              </a:rPr>
              <a:t>설정화일</a:t>
            </a:r>
            <a:r>
              <a:rPr lang="ko-KR" altLang="en-US" sz="1200" b="1" dirty="0">
                <a:latin typeface="+mn-ea"/>
                <a:ea typeface="+mn-ea"/>
              </a:rPr>
              <a:t>  </a:t>
            </a:r>
            <a:r>
              <a:rPr lang="en-US" altLang="ko-KR" sz="1200" b="1" dirty="0">
                <a:latin typeface="+mn-ea"/>
                <a:ea typeface="+mn-ea"/>
              </a:rPr>
              <a:t>-  root-context.xml </a:t>
            </a:r>
            <a:br>
              <a:rPr lang="en-US" altLang="ko-KR" sz="1200" b="1" dirty="0">
                <a:latin typeface="+mn-ea"/>
                <a:ea typeface="+mn-ea"/>
              </a:rPr>
            </a:br>
            <a:r>
              <a:rPr lang="en-US" altLang="ko-KR" sz="1200" b="1" dirty="0">
                <a:latin typeface="+mn-ea"/>
                <a:ea typeface="+mn-ea"/>
              </a:rPr>
              <a:t/>
            </a:r>
            <a:br>
              <a:rPr lang="en-US" altLang="ko-KR" sz="1200" b="1" dirty="0">
                <a:latin typeface="+mn-ea"/>
                <a:ea typeface="+mn-ea"/>
              </a:rPr>
            </a:br>
            <a:r>
              <a:rPr lang="en-US" altLang="ko-KR" sz="1200" b="1" dirty="0">
                <a:latin typeface="+mn-ea"/>
                <a:ea typeface="+mn-ea"/>
              </a:rPr>
              <a:t>=&gt; </a:t>
            </a:r>
            <a:r>
              <a:rPr lang="ko-KR" altLang="en-US" sz="1200" spc="-100" dirty="0">
                <a:latin typeface="+mn-ea"/>
                <a:ea typeface="+mn-ea"/>
              </a:rPr>
              <a:t>데이터베이스 연결 </a:t>
            </a:r>
            <a:endParaRPr lang="en-US" altLang="ko-KR" sz="1200" spc="-100" dirty="0">
              <a:latin typeface="+mn-ea"/>
              <a:ea typeface="+mn-ea"/>
            </a:endParaRPr>
          </a:p>
          <a:p>
            <a:endParaRPr lang="en-US" altLang="ko-KR" sz="1200" spc="-100" dirty="0"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rgbClr val="3F5FBF"/>
                </a:solidFill>
                <a:latin typeface="Consolas"/>
              </a:rPr>
              <a:t>&lt;!-- 1. </a:t>
            </a:r>
            <a:r>
              <a:rPr lang="ko-KR" altLang="en-US" sz="1200" dirty="0">
                <a:solidFill>
                  <a:srgbClr val="3F5FBF"/>
                </a:solidFill>
                <a:latin typeface="Consolas"/>
              </a:rPr>
              <a:t>데이터베이스 연결  </a:t>
            </a:r>
            <a:r>
              <a:rPr lang="en-US" altLang="ko-KR" sz="1200" dirty="0">
                <a:solidFill>
                  <a:srgbClr val="3F5FBF"/>
                </a:solidFill>
                <a:latin typeface="Consolas"/>
              </a:rPr>
              <a:t>--&gt;</a:t>
            </a:r>
          </a:p>
          <a:p>
            <a:r>
              <a:rPr lang="en-US" altLang="ko-KR" sz="12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/>
              </a:rPr>
              <a:t>bean </a:t>
            </a:r>
            <a:r>
              <a:rPr lang="en-US" altLang="ko-KR" sz="1200" dirty="0">
                <a:solidFill>
                  <a:srgbClr val="7F007F"/>
                </a:solidFill>
                <a:latin typeface="Consolas"/>
              </a:rPr>
              <a:t>id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1200" i="1" dirty="0" err="1">
                <a:solidFill>
                  <a:srgbClr val="2A00FF"/>
                </a:solidFill>
                <a:latin typeface="Consolas"/>
              </a:rPr>
              <a:t>dataSource</a:t>
            </a:r>
            <a:r>
              <a:rPr lang="en-US" altLang="ko-KR" sz="1200" i="1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en-US" altLang="ko-KR" sz="1200" i="1" dirty="0">
                <a:solidFill>
                  <a:srgbClr val="7F007F"/>
                </a:solidFill>
                <a:latin typeface="Consolas"/>
              </a:rPr>
              <a:t>class</a:t>
            </a:r>
            <a:r>
              <a:rPr lang="en-US" altLang="ko-KR" sz="1200" i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1200" i="1" dirty="0" err="1">
                <a:solidFill>
                  <a:srgbClr val="2A00FF"/>
                </a:solidFill>
                <a:latin typeface="Consolas"/>
              </a:rPr>
              <a:t>org.springframework.jdbc.datasource.DriverManagerDataSource</a:t>
            </a:r>
            <a:r>
              <a:rPr lang="en-US" altLang="ko-KR" sz="12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1200" i="1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ko-KR" sz="12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/>
              </a:rPr>
              <a:t>property </a:t>
            </a:r>
            <a:r>
              <a:rPr lang="en-US" altLang="ko-KR" sz="1200" dirty="0">
                <a:solidFill>
                  <a:srgbClr val="7F007F"/>
                </a:solidFill>
                <a:latin typeface="Consolas"/>
              </a:rPr>
              <a:t>name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1200" i="1" dirty="0" err="1">
                <a:solidFill>
                  <a:srgbClr val="2A00FF"/>
                </a:solidFill>
                <a:latin typeface="Consolas"/>
              </a:rPr>
              <a:t>driverClassName</a:t>
            </a:r>
            <a:r>
              <a:rPr lang="en-US" altLang="ko-KR" sz="1200" i="1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en-US" altLang="ko-KR" sz="1200" i="1" dirty="0">
                <a:solidFill>
                  <a:srgbClr val="7F007F"/>
                </a:solidFill>
                <a:latin typeface="Consolas"/>
              </a:rPr>
              <a:t>value</a:t>
            </a:r>
            <a:r>
              <a:rPr lang="en-US" altLang="ko-KR" sz="1200" i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1200" i="1" dirty="0" err="1">
                <a:solidFill>
                  <a:srgbClr val="2A00FF"/>
                </a:solidFill>
                <a:latin typeface="Consolas"/>
              </a:rPr>
              <a:t>oracle.jdbc.driver.OracleDriver</a:t>
            </a:r>
            <a:r>
              <a:rPr lang="en-US" altLang="ko-KR" sz="12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1200" i="1" dirty="0">
                <a:solidFill>
                  <a:srgbClr val="008080"/>
                </a:solidFill>
                <a:latin typeface="Consolas"/>
              </a:rPr>
              <a:t>/&gt;</a:t>
            </a:r>
          </a:p>
          <a:p>
            <a:r>
              <a:rPr lang="en-US" altLang="ko-KR" sz="12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/>
              </a:rPr>
              <a:t>property </a:t>
            </a:r>
            <a:r>
              <a:rPr lang="en-US" altLang="ko-KR" sz="1200" dirty="0">
                <a:solidFill>
                  <a:srgbClr val="7F007F"/>
                </a:solidFill>
                <a:latin typeface="Consolas"/>
              </a:rPr>
              <a:t>name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1200" i="1" dirty="0" err="1">
                <a:solidFill>
                  <a:srgbClr val="2A00FF"/>
                </a:solidFill>
                <a:latin typeface="Consolas"/>
              </a:rPr>
              <a:t>url</a:t>
            </a:r>
            <a:r>
              <a:rPr lang="en-US" altLang="ko-KR" sz="1200" i="1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en-US" altLang="ko-KR" sz="1200" i="1" dirty="0">
                <a:solidFill>
                  <a:srgbClr val="7F007F"/>
                </a:solidFill>
                <a:latin typeface="Consolas"/>
              </a:rPr>
              <a:t>value</a:t>
            </a:r>
            <a:r>
              <a:rPr lang="en-US" altLang="ko-KR" sz="1200" i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1200" i="1" dirty="0" err="1">
                <a:solidFill>
                  <a:srgbClr val="2A00FF"/>
                </a:solidFill>
                <a:latin typeface="Consolas"/>
              </a:rPr>
              <a:t>jdbc:oracle:thin</a:t>
            </a:r>
            <a:r>
              <a:rPr lang="en-US" altLang="ko-KR" sz="1200" i="1" dirty="0">
                <a:solidFill>
                  <a:srgbClr val="2A00FF"/>
                </a:solidFill>
                <a:latin typeface="Consolas"/>
              </a:rPr>
              <a:t>:@127.0.0.1:1521:orcl"</a:t>
            </a:r>
            <a:r>
              <a:rPr lang="en-US" altLang="ko-KR" sz="1200" i="1" dirty="0">
                <a:solidFill>
                  <a:srgbClr val="008080"/>
                </a:solidFill>
                <a:latin typeface="Consolas"/>
              </a:rPr>
              <a:t>/&gt;</a:t>
            </a:r>
          </a:p>
          <a:p>
            <a:r>
              <a:rPr lang="en-US" altLang="ko-KR" sz="12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/>
              </a:rPr>
              <a:t>property </a:t>
            </a:r>
            <a:r>
              <a:rPr lang="en-US" altLang="ko-KR" sz="1200" dirty="0">
                <a:solidFill>
                  <a:srgbClr val="7F007F"/>
                </a:solidFill>
                <a:latin typeface="Consolas"/>
              </a:rPr>
              <a:t>name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/>
              </a:rPr>
              <a:t>"username" </a:t>
            </a:r>
            <a:r>
              <a:rPr lang="en-US" altLang="ko-KR" sz="1200" i="1" dirty="0">
                <a:solidFill>
                  <a:srgbClr val="7F007F"/>
                </a:solidFill>
                <a:latin typeface="Consolas"/>
              </a:rPr>
              <a:t>value</a:t>
            </a:r>
            <a:r>
              <a:rPr lang="en-US" altLang="ko-KR" sz="1200" i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/>
              </a:rPr>
              <a:t>"system"</a:t>
            </a:r>
            <a:r>
              <a:rPr lang="en-US" altLang="ko-KR" sz="1200" i="1" dirty="0">
                <a:solidFill>
                  <a:srgbClr val="008080"/>
                </a:solidFill>
                <a:latin typeface="Consolas"/>
              </a:rPr>
              <a:t>/&gt;</a:t>
            </a:r>
          </a:p>
          <a:p>
            <a:r>
              <a:rPr lang="en-US" altLang="ko-KR" sz="12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/>
              </a:rPr>
              <a:t>property </a:t>
            </a:r>
            <a:r>
              <a:rPr lang="en-US" altLang="ko-KR" sz="1200" dirty="0">
                <a:solidFill>
                  <a:srgbClr val="7F007F"/>
                </a:solidFill>
                <a:latin typeface="Consolas"/>
              </a:rPr>
              <a:t>name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/>
              </a:rPr>
              <a:t>"password" </a:t>
            </a:r>
            <a:r>
              <a:rPr lang="en-US" altLang="ko-KR" sz="1200" i="1" dirty="0">
                <a:solidFill>
                  <a:srgbClr val="7F007F"/>
                </a:solidFill>
                <a:latin typeface="Consolas"/>
              </a:rPr>
              <a:t>value</a:t>
            </a:r>
            <a:r>
              <a:rPr lang="en-US" altLang="ko-KR" sz="1200" i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/>
              </a:rPr>
              <a:t>"oracle"</a:t>
            </a:r>
            <a:r>
              <a:rPr lang="en-US" altLang="ko-KR" sz="1200" i="1" dirty="0">
                <a:solidFill>
                  <a:srgbClr val="008080"/>
                </a:solidFill>
                <a:latin typeface="Consolas"/>
              </a:rPr>
              <a:t>/&gt;</a:t>
            </a:r>
          </a:p>
          <a:p>
            <a:r>
              <a:rPr lang="en-US" altLang="ko-KR" sz="12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/>
              </a:rPr>
              <a:t>bean</a:t>
            </a:r>
            <a:r>
              <a:rPr lang="en-US" altLang="ko-KR" sz="1200" dirty="0">
                <a:solidFill>
                  <a:srgbClr val="008080"/>
                </a:solidFill>
                <a:latin typeface="Consolas"/>
              </a:rPr>
              <a:t>&gt;</a:t>
            </a:r>
            <a:endParaRPr lang="en-US" altLang="ko-KR" sz="1200" spc="-100" dirty="0">
              <a:latin typeface="+mn-ea"/>
              <a:ea typeface="+mn-ea"/>
            </a:endParaRPr>
          </a:p>
          <a:p>
            <a:r>
              <a:rPr lang="en-US" altLang="ko-KR" sz="1200" spc="-100" dirty="0">
                <a:latin typeface="+mn-ea"/>
                <a:ea typeface="+mn-ea"/>
              </a:rPr>
              <a:t/>
            </a:r>
            <a:br>
              <a:rPr lang="en-US" altLang="ko-KR" sz="1200" spc="-100" dirty="0">
                <a:latin typeface="+mn-ea"/>
                <a:ea typeface="+mn-ea"/>
              </a:rPr>
            </a:br>
            <a:r>
              <a:rPr lang="en-US" altLang="ko-KR" sz="1200" b="1" dirty="0">
                <a:latin typeface="+mn-ea"/>
                <a:ea typeface="+mn-ea"/>
              </a:rPr>
              <a:t>=&gt; </a:t>
            </a:r>
            <a:r>
              <a:rPr lang="en-US" altLang="ko-KR" sz="1200" spc="-100" dirty="0">
                <a:latin typeface="+mn-ea"/>
                <a:ea typeface="+mn-ea"/>
              </a:rPr>
              <a:t>Spring </a:t>
            </a:r>
            <a:r>
              <a:rPr lang="ko-KR" altLang="en-US" sz="1200" spc="-100" dirty="0">
                <a:latin typeface="+mn-ea"/>
                <a:ea typeface="+mn-ea"/>
              </a:rPr>
              <a:t>과 </a:t>
            </a:r>
            <a:r>
              <a:rPr lang="en-US" altLang="ko-KR" sz="1200" spc="-100" dirty="0">
                <a:latin typeface="+mn-ea"/>
                <a:ea typeface="+mn-ea"/>
              </a:rPr>
              <a:t>JPA </a:t>
            </a:r>
            <a:r>
              <a:rPr lang="ko-KR" altLang="en-US" sz="1200" spc="-100" dirty="0">
                <a:latin typeface="+mn-ea"/>
                <a:ea typeface="+mn-ea"/>
              </a:rPr>
              <a:t>연동</a:t>
            </a:r>
            <a:r>
              <a:rPr lang="en-US" altLang="ko-KR" sz="1200" spc="-100" dirty="0">
                <a:latin typeface="+mn-ea"/>
                <a:ea typeface="+mn-ea"/>
              </a:rPr>
              <a:t>  </a:t>
            </a:r>
          </a:p>
          <a:p>
            <a:r>
              <a:rPr lang="en-US" altLang="ko-KR" sz="1200" spc="-100" dirty="0">
                <a:latin typeface="+mn-ea"/>
                <a:ea typeface="+mn-ea"/>
              </a:rPr>
              <a:t> </a:t>
            </a:r>
          </a:p>
          <a:p>
            <a:r>
              <a:rPr lang="en-US" altLang="ko-KR" sz="1200" dirty="0">
                <a:solidFill>
                  <a:srgbClr val="3F5FBF"/>
                </a:solidFill>
                <a:latin typeface="Consolas"/>
              </a:rPr>
              <a:t>&lt;!-- 2. Spring </a:t>
            </a:r>
            <a:r>
              <a:rPr lang="ko-KR" altLang="en-US" sz="1200" dirty="0">
                <a:solidFill>
                  <a:srgbClr val="3F5FBF"/>
                </a:solidFill>
                <a:latin typeface="Consolas"/>
              </a:rPr>
              <a:t>과 </a:t>
            </a:r>
            <a:r>
              <a:rPr lang="en-US" altLang="ko-KR" sz="1200" dirty="0">
                <a:solidFill>
                  <a:srgbClr val="3F5FBF"/>
                </a:solidFill>
                <a:latin typeface="Consolas"/>
              </a:rPr>
              <a:t>JPA </a:t>
            </a:r>
            <a:r>
              <a:rPr lang="ko-KR" altLang="en-US" sz="1200" dirty="0">
                <a:solidFill>
                  <a:srgbClr val="3F5FBF"/>
                </a:solidFill>
                <a:latin typeface="Consolas"/>
              </a:rPr>
              <a:t>연동 </a:t>
            </a:r>
            <a:r>
              <a:rPr lang="en-US" altLang="ko-KR" sz="1200" dirty="0">
                <a:solidFill>
                  <a:srgbClr val="3F5FBF"/>
                </a:solidFill>
                <a:latin typeface="Consolas"/>
              </a:rPr>
              <a:t>--&gt;</a:t>
            </a:r>
            <a:r>
              <a:rPr lang="ko-KR" altLang="en-US" sz="1200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r>
              <a:rPr lang="en-US" altLang="ko-KR" sz="1200" dirty="0">
                <a:solidFill>
                  <a:srgbClr val="3F5FBF"/>
                </a:solidFill>
                <a:latin typeface="Consolas"/>
              </a:rPr>
              <a:t>&lt;!-- 2.1)</a:t>
            </a:r>
            <a:r>
              <a:rPr lang="en-US" altLang="ko-KR" sz="1200" dirty="0" err="1">
                <a:solidFill>
                  <a:srgbClr val="3F5FBF"/>
                </a:solidFill>
                <a:latin typeface="Consolas"/>
              </a:rPr>
              <a:t>jpaVendorAdapter</a:t>
            </a:r>
            <a:r>
              <a:rPr lang="en-US" altLang="ko-KR" sz="1200" dirty="0">
                <a:solidFill>
                  <a:srgbClr val="3F5FBF"/>
                </a:solidFill>
                <a:latin typeface="Consolas"/>
              </a:rPr>
              <a:t> --&gt;</a:t>
            </a:r>
          </a:p>
          <a:p>
            <a:r>
              <a:rPr lang="en-US" altLang="ko-KR" sz="1200" dirty="0">
                <a:solidFill>
                  <a:srgbClr val="3F5FBF"/>
                </a:solidFill>
                <a:latin typeface="Consolas"/>
              </a:rPr>
              <a:t>&lt;!--  =&gt; DB </a:t>
            </a:r>
            <a:r>
              <a:rPr lang="ko-KR" altLang="en-US" sz="1200" dirty="0">
                <a:solidFill>
                  <a:srgbClr val="3F5FBF"/>
                </a:solidFill>
                <a:latin typeface="Consolas"/>
              </a:rPr>
              <a:t>연동에 사용할 </a:t>
            </a:r>
            <a:r>
              <a:rPr lang="en-US" altLang="ko-KR" sz="1200" dirty="0">
                <a:solidFill>
                  <a:srgbClr val="3F5FBF"/>
                </a:solidFill>
                <a:latin typeface="Consolas"/>
              </a:rPr>
              <a:t>JPA </a:t>
            </a:r>
            <a:r>
              <a:rPr lang="ko-KR" altLang="en-US" sz="1200" dirty="0">
                <a:solidFill>
                  <a:srgbClr val="3F5FBF"/>
                </a:solidFill>
                <a:latin typeface="Consolas"/>
              </a:rPr>
              <a:t>벤더를 지정 </a:t>
            </a:r>
            <a:r>
              <a:rPr lang="en-US" altLang="ko-KR" sz="1200" dirty="0">
                <a:solidFill>
                  <a:srgbClr val="3F5FBF"/>
                </a:solidFill>
                <a:latin typeface="Consolas"/>
              </a:rPr>
              <a:t>--&gt;</a:t>
            </a:r>
          </a:p>
          <a:p>
            <a:r>
              <a:rPr lang="en-US" altLang="ko-KR" sz="1200" dirty="0">
                <a:solidFill>
                  <a:srgbClr val="3F5FBF"/>
                </a:solidFill>
                <a:latin typeface="Consolas"/>
              </a:rPr>
              <a:t>&lt;!--  =&gt; Hibernate</a:t>
            </a:r>
            <a:r>
              <a:rPr lang="ko-KR" altLang="en-US" sz="1200" dirty="0">
                <a:solidFill>
                  <a:srgbClr val="3F5FBF"/>
                </a:solidFill>
                <a:latin typeface="Consolas"/>
              </a:rPr>
              <a:t>를 </a:t>
            </a:r>
            <a:r>
              <a:rPr lang="en-US" altLang="ko-KR" sz="1200" dirty="0">
                <a:solidFill>
                  <a:srgbClr val="3F5FBF"/>
                </a:solidFill>
                <a:latin typeface="Consolas"/>
              </a:rPr>
              <a:t>JPA </a:t>
            </a:r>
            <a:r>
              <a:rPr lang="ko-KR" altLang="en-US" sz="1200" dirty="0">
                <a:solidFill>
                  <a:srgbClr val="3F5FBF"/>
                </a:solidFill>
                <a:latin typeface="Consolas"/>
              </a:rPr>
              <a:t>구현체로 사용하고 있으므로 </a:t>
            </a:r>
            <a:r>
              <a:rPr lang="en-US" altLang="ko-KR" sz="1200" dirty="0" err="1">
                <a:solidFill>
                  <a:srgbClr val="3F5FBF"/>
                </a:solidFill>
                <a:latin typeface="Consolas"/>
              </a:rPr>
              <a:t>HibernateJpaVendorAdapter</a:t>
            </a:r>
            <a:r>
              <a:rPr lang="ko-KR" altLang="en-US" sz="1200" dirty="0">
                <a:solidFill>
                  <a:srgbClr val="3F5FBF"/>
                </a:solidFill>
                <a:latin typeface="Consolas"/>
              </a:rPr>
              <a:t>를 등록 </a:t>
            </a:r>
            <a:r>
              <a:rPr lang="en-US" altLang="ko-KR" sz="1200" dirty="0">
                <a:solidFill>
                  <a:srgbClr val="3F5FBF"/>
                </a:solidFill>
                <a:latin typeface="Consolas"/>
              </a:rPr>
              <a:t>--&gt;</a:t>
            </a:r>
            <a:r>
              <a:rPr lang="ko-KR" altLang="en-US" sz="1200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r>
              <a:rPr lang="en-US" altLang="ko-KR" sz="12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/>
              </a:rPr>
              <a:t>bean </a:t>
            </a:r>
            <a:r>
              <a:rPr lang="en-US" altLang="ko-KR" sz="1200" dirty="0">
                <a:solidFill>
                  <a:srgbClr val="7F007F"/>
                </a:solidFill>
                <a:latin typeface="Consolas"/>
              </a:rPr>
              <a:t>id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1200" i="1" dirty="0" err="1">
                <a:solidFill>
                  <a:srgbClr val="2A00FF"/>
                </a:solidFill>
                <a:latin typeface="Consolas"/>
              </a:rPr>
              <a:t>jpaVendorAdapter</a:t>
            </a:r>
            <a:r>
              <a:rPr lang="en-US" altLang="ko-KR" sz="1200" i="1" dirty="0">
                <a:solidFill>
                  <a:srgbClr val="2A00FF"/>
                </a:solidFill>
                <a:latin typeface="Consolas"/>
              </a:rPr>
              <a:t>" </a:t>
            </a:r>
          </a:p>
          <a:p>
            <a:r>
              <a:rPr lang="en-US" altLang="ko-KR" sz="1200" dirty="0">
                <a:solidFill>
                  <a:srgbClr val="7F007F"/>
                </a:solidFill>
                <a:latin typeface="Consolas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1200" i="1" dirty="0" err="1">
                <a:solidFill>
                  <a:srgbClr val="2A00FF"/>
                </a:solidFill>
                <a:latin typeface="Consolas"/>
              </a:rPr>
              <a:t>org.springframework.orm.jpa.vendor.HibernateJpaVendorAdapter</a:t>
            </a:r>
            <a:r>
              <a:rPr lang="en-US" altLang="ko-KR" sz="1200" i="1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en-US" altLang="ko-KR" sz="1200" i="1" dirty="0">
                <a:solidFill>
                  <a:srgbClr val="008080"/>
                </a:solidFill>
                <a:latin typeface="Consolas"/>
              </a:rPr>
              <a:t>/&gt;</a:t>
            </a:r>
          </a:p>
          <a:p>
            <a:endParaRPr lang="ko-KR" altLang="en-US" sz="1200" dirty="0">
              <a:latin typeface="Consolas"/>
            </a:endParaRPr>
          </a:p>
          <a:p>
            <a:r>
              <a:rPr lang="en-US" altLang="ko-KR" sz="1200" dirty="0">
                <a:solidFill>
                  <a:srgbClr val="3F5FBF"/>
                </a:solidFill>
                <a:latin typeface="Consolas"/>
              </a:rPr>
              <a:t>&lt;!--  =&gt; JPA</a:t>
            </a:r>
            <a:r>
              <a:rPr lang="ko-KR" altLang="en-US" sz="1200" dirty="0">
                <a:solidFill>
                  <a:srgbClr val="3F5FBF"/>
                </a:solidFill>
                <a:latin typeface="Consolas"/>
              </a:rPr>
              <a:t>를 이용하여 </a:t>
            </a:r>
            <a:r>
              <a:rPr lang="en-US" altLang="ko-KR" sz="1200" dirty="0">
                <a:solidFill>
                  <a:srgbClr val="3F5FBF"/>
                </a:solidFill>
                <a:latin typeface="Consolas"/>
              </a:rPr>
              <a:t>DAO </a:t>
            </a:r>
            <a:r>
              <a:rPr lang="ko-KR" altLang="en-US" sz="1200" dirty="0">
                <a:solidFill>
                  <a:srgbClr val="3F5FBF"/>
                </a:solidFill>
                <a:latin typeface="Consolas"/>
              </a:rPr>
              <a:t>를 구현 하려면 </a:t>
            </a:r>
            <a:r>
              <a:rPr lang="en-US" altLang="ko-KR" sz="1200" dirty="0" err="1">
                <a:solidFill>
                  <a:srgbClr val="3F5FBF"/>
                </a:solidFill>
                <a:latin typeface="Consolas"/>
              </a:rPr>
              <a:t>EntityManager</a:t>
            </a:r>
            <a:r>
              <a:rPr lang="en-US" altLang="ko-KR" sz="1200" dirty="0">
                <a:solidFill>
                  <a:srgbClr val="3F5FBF"/>
                </a:solidFill>
                <a:latin typeface="Consolas"/>
              </a:rPr>
              <a:t> </a:t>
            </a:r>
            <a:r>
              <a:rPr lang="ko-KR" altLang="en-US" sz="1200" dirty="0">
                <a:solidFill>
                  <a:srgbClr val="3F5FBF"/>
                </a:solidFill>
                <a:latin typeface="Consolas"/>
              </a:rPr>
              <a:t>객체가 필요하고  </a:t>
            </a:r>
            <a:r>
              <a:rPr lang="en-US" altLang="ko-KR" sz="1200" dirty="0">
                <a:solidFill>
                  <a:srgbClr val="3F5FBF"/>
                </a:solidFill>
                <a:latin typeface="Consolas"/>
              </a:rPr>
              <a:t>--&gt;</a:t>
            </a:r>
          </a:p>
          <a:p>
            <a:r>
              <a:rPr lang="en-US" altLang="ko-KR" sz="1200" dirty="0">
                <a:solidFill>
                  <a:srgbClr val="3F5FBF"/>
                </a:solidFill>
                <a:latin typeface="Consolas"/>
              </a:rPr>
              <a:t>&lt;!--  =&gt; </a:t>
            </a:r>
            <a:r>
              <a:rPr lang="en-US" altLang="ko-KR" sz="1200" dirty="0" err="1">
                <a:solidFill>
                  <a:srgbClr val="3F5FBF"/>
                </a:solidFill>
                <a:latin typeface="Consolas"/>
              </a:rPr>
              <a:t>EntityManager</a:t>
            </a:r>
            <a:r>
              <a:rPr lang="en-US" altLang="ko-KR" sz="1200" dirty="0">
                <a:solidFill>
                  <a:srgbClr val="3F5FBF"/>
                </a:solidFill>
                <a:latin typeface="Consolas"/>
              </a:rPr>
              <a:t> </a:t>
            </a:r>
            <a:r>
              <a:rPr lang="ko-KR" altLang="en-US" sz="1200" dirty="0">
                <a:solidFill>
                  <a:srgbClr val="3F5FBF"/>
                </a:solidFill>
                <a:latin typeface="Consolas"/>
              </a:rPr>
              <a:t>객체를 생성 하려면 </a:t>
            </a:r>
            <a:r>
              <a:rPr lang="en-US" altLang="ko-KR" sz="1200" dirty="0">
                <a:solidFill>
                  <a:srgbClr val="3F5FBF"/>
                </a:solidFill>
                <a:latin typeface="Consolas"/>
              </a:rPr>
              <a:t>...</a:t>
            </a:r>
            <a:r>
              <a:rPr lang="en-US" altLang="ko-KR" sz="1200" dirty="0" err="1">
                <a:solidFill>
                  <a:srgbClr val="3F5FBF"/>
                </a:solidFill>
                <a:latin typeface="Consolas"/>
              </a:rPr>
              <a:t>ManagerFactoryBean</a:t>
            </a:r>
            <a:r>
              <a:rPr lang="en-US" altLang="ko-KR" sz="1200" dirty="0">
                <a:solidFill>
                  <a:srgbClr val="3F5FBF"/>
                </a:solidFill>
                <a:latin typeface="Consolas"/>
              </a:rPr>
              <a:t> </a:t>
            </a:r>
            <a:r>
              <a:rPr lang="ko-KR" altLang="en-US" sz="1200" dirty="0">
                <a:solidFill>
                  <a:srgbClr val="3F5FBF"/>
                </a:solidFill>
                <a:latin typeface="Consolas"/>
              </a:rPr>
              <a:t>클래스를 </a:t>
            </a:r>
            <a:r>
              <a:rPr lang="en-US" altLang="ko-KR" sz="1200" dirty="0">
                <a:solidFill>
                  <a:srgbClr val="3F5FBF"/>
                </a:solidFill>
                <a:latin typeface="Consolas"/>
              </a:rPr>
              <a:t>Bean </a:t>
            </a:r>
            <a:r>
              <a:rPr lang="ko-KR" altLang="en-US" sz="1200" dirty="0" err="1">
                <a:solidFill>
                  <a:srgbClr val="3F5FBF"/>
                </a:solidFill>
                <a:latin typeface="Consolas"/>
              </a:rPr>
              <a:t>등록해야하며</a:t>
            </a:r>
            <a:r>
              <a:rPr lang="ko-KR" altLang="en-US" sz="1200" dirty="0">
                <a:solidFill>
                  <a:srgbClr val="3F5FBF"/>
                </a:solidFill>
                <a:latin typeface="Consolas"/>
              </a:rPr>
              <a:t> </a:t>
            </a:r>
            <a:r>
              <a:rPr lang="en-US" altLang="ko-KR" sz="1200" dirty="0">
                <a:solidFill>
                  <a:srgbClr val="3F5FBF"/>
                </a:solidFill>
                <a:latin typeface="Consolas"/>
              </a:rPr>
              <a:t>--&gt;</a:t>
            </a:r>
          </a:p>
          <a:p>
            <a:r>
              <a:rPr lang="en-US" altLang="ko-KR" sz="1200" dirty="0">
                <a:solidFill>
                  <a:srgbClr val="3F5FBF"/>
                </a:solidFill>
                <a:latin typeface="Consolas"/>
              </a:rPr>
              <a:t>&lt;!--  =&gt; </a:t>
            </a:r>
            <a:r>
              <a:rPr lang="ko-KR" altLang="en-US" sz="1200" dirty="0">
                <a:solidFill>
                  <a:srgbClr val="3F5FBF"/>
                </a:solidFill>
                <a:latin typeface="Consolas"/>
              </a:rPr>
              <a:t>이때  앞서 설정한 </a:t>
            </a:r>
            <a:r>
              <a:rPr lang="en-US" altLang="ko-KR" sz="1200" dirty="0" err="1">
                <a:solidFill>
                  <a:srgbClr val="3F5FBF"/>
                </a:solidFill>
                <a:latin typeface="Consolas"/>
              </a:rPr>
              <a:t>dataSource</a:t>
            </a:r>
            <a:r>
              <a:rPr lang="en-US" altLang="ko-KR" sz="1200" dirty="0">
                <a:solidFill>
                  <a:srgbClr val="3F5FBF"/>
                </a:solidFill>
                <a:latin typeface="Consolas"/>
              </a:rPr>
              <a:t> </a:t>
            </a:r>
            <a:r>
              <a:rPr lang="ko-KR" altLang="en-US" sz="1200" dirty="0">
                <a:solidFill>
                  <a:srgbClr val="3F5FBF"/>
                </a:solidFill>
                <a:latin typeface="Consolas"/>
              </a:rPr>
              <a:t>와 </a:t>
            </a:r>
            <a:r>
              <a:rPr lang="en-US" altLang="ko-KR" sz="1200" dirty="0" err="1">
                <a:solidFill>
                  <a:srgbClr val="3F5FBF"/>
                </a:solidFill>
                <a:latin typeface="Consolas"/>
              </a:rPr>
              <a:t>jpaVendorAdapter</a:t>
            </a:r>
            <a:r>
              <a:rPr lang="en-US" altLang="ko-KR" sz="1200" dirty="0">
                <a:solidFill>
                  <a:srgbClr val="3F5FBF"/>
                </a:solidFill>
                <a:latin typeface="Consolas"/>
              </a:rPr>
              <a:t> </a:t>
            </a:r>
            <a:r>
              <a:rPr lang="ko-KR" altLang="en-US" sz="1200" dirty="0">
                <a:solidFill>
                  <a:srgbClr val="3F5FBF"/>
                </a:solidFill>
                <a:latin typeface="Consolas"/>
              </a:rPr>
              <a:t>를 의존성 주입함</a:t>
            </a:r>
            <a:r>
              <a:rPr lang="en-US" altLang="ko-KR" sz="1200" dirty="0">
                <a:solidFill>
                  <a:srgbClr val="3F5FBF"/>
                </a:solidFill>
                <a:latin typeface="Consolas"/>
              </a:rPr>
              <a:t>--&gt;</a:t>
            </a:r>
          </a:p>
          <a:p>
            <a:r>
              <a:rPr lang="en-US" altLang="ko-KR" sz="12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/>
              </a:rPr>
              <a:t>bean </a:t>
            </a:r>
            <a:r>
              <a:rPr lang="en-US" altLang="ko-KR" sz="1200" dirty="0">
                <a:solidFill>
                  <a:srgbClr val="7F007F"/>
                </a:solidFill>
                <a:latin typeface="Consolas"/>
              </a:rPr>
              <a:t>id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1200" i="1" dirty="0" err="1">
                <a:solidFill>
                  <a:srgbClr val="2A00FF"/>
                </a:solidFill>
                <a:latin typeface="Consolas"/>
              </a:rPr>
              <a:t>entityManagerFactory</a:t>
            </a:r>
            <a:r>
              <a:rPr lang="en-US" altLang="ko-KR" sz="1200" i="1" dirty="0">
                <a:solidFill>
                  <a:srgbClr val="2A00FF"/>
                </a:solidFill>
                <a:latin typeface="Consolas"/>
              </a:rPr>
              <a:t>" </a:t>
            </a:r>
          </a:p>
          <a:p>
            <a:r>
              <a:rPr lang="en-US" altLang="ko-KR" sz="1200" dirty="0">
                <a:solidFill>
                  <a:srgbClr val="7F007F"/>
                </a:solidFill>
                <a:latin typeface="Consolas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/>
              </a:rPr>
              <a:t>"org.springframework.orm.jpa.LocalContainerEntityManagerFactoryBean"</a:t>
            </a:r>
            <a:r>
              <a:rPr lang="en-US" altLang="ko-KR" sz="1200" i="1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ko-KR" sz="12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/>
              </a:rPr>
              <a:t>property </a:t>
            </a:r>
            <a:r>
              <a:rPr lang="en-US" altLang="ko-KR" sz="1200" dirty="0">
                <a:solidFill>
                  <a:srgbClr val="7F007F"/>
                </a:solidFill>
                <a:latin typeface="Consolas"/>
              </a:rPr>
              <a:t>name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1200" i="1" dirty="0" err="1">
                <a:solidFill>
                  <a:srgbClr val="2A00FF"/>
                </a:solidFill>
                <a:latin typeface="Consolas"/>
              </a:rPr>
              <a:t>dataSource</a:t>
            </a:r>
            <a:r>
              <a:rPr lang="en-US" altLang="ko-KR" sz="1200" i="1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en-US" altLang="ko-KR" sz="1200" i="1" dirty="0">
                <a:solidFill>
                  <a:srgbClr val="7F007F"/>
                </a:solidFill>
                <a:latin typeface="Consolas"/>
              </a:rPr>
              <a:t>ref</a:t>
            </a:r>
            <a:r>
              <a:rPr lang="en-US" altLang="ko-KR" sz="1200" i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1200" i="1" dirty="0" err="1">
                <a:solidFill>
                  <a:srgbClr val="2A00FF"/>
                </a:solidFill>
                <a:latin typeface="Consolas"/>
              </a:rPr>
              <a:t>dataSource</a:t>
            </a:r>
            <a:r>
              <a:rPr lang="en-US" altLang="ko-KR" sz="1200" i="1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en-US" altLang="ko-KR" sz="1200" i="1" dirty="0">
                <a:solidFill>
                  <a:srgbClr val="008080"/>
                </a:solidFill>
                <a:latin typeface="Consolas"/>
              </a:rPr>
              <a:t>/&gt;</a:t>
            </a:r>
          </a:p>
          <a:p>
            <a:r>
              <a:rPr lang="en-US" altLang="ko-KR" sz="12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/>
              </a:rPr>
              <a:t>property </a:t>
            </a:r>
            <a:r>
              <a:rPr lang="en-US" altLang="ko-KR" sz="1200" dirty="0">
                <a:solidFill>
                  <a:srgbClr val="7F007F"/>
                </a:solidFill>
                <a:latin typeface="Consolas"/>
              </a:rPr>
              <a:t>name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1200" i="1" dirty="0" err="1">
                <a:solidFill>
                  <a:srgbClr val="2A00FF"/>
                </a:solidFill>
                <a:latin typeface="Consolas"/>
              </a:rPr>
              <a:t>jpaVendorAdapter</a:t>
            </a:r>
            <a:r>
              <a:rPr lang="en-US" altLang="ko-KR" sz="1200" i="1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en-US" altLang="ko-KR" sz="1200" i="1" dirty="0">
                <a:solidFill>
                  <a:srgbClr val="7F007F"/>
                </a:solidFill>
                <a:latin typeface="Consolas"/>
              </a:rPr>
              <a:t>ref</a:t>
            </a:r>
            <a:r>
              <a:rPr lang="en-US" altLang="ko-KR" sz="1200" i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1200" i="1" dirty="0" err="1">
                <a:solidFill>
                  <a:srgbClr val="2A00FF"/>
                </a:solidFill>
                <a:latin typeface="Consolas"/>
              </a:rPr>
              <a:t>jpaVendorAdapter</a:t>
            </a:r>
            <a:r>
              <a:rPr lang="en-US" altLang="ko-KR" sz="1200" i="1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en-US" altLang="ko-KR" sz="1200" i="1" dirty="0">
                <a:solidFill>
                  <a:srgbClr val="008080"/>
                </a:solidFill>
                <a:latin typeface="Consolas"/>
              </a:rPr>
              <a:t>/&gt;</a:t>
            </a:r>
          </a:p>
          <a:p>
            <a:r>
              <a:rPr lang="en-US" altLang="ko-KR" sz="12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/>
              </a:rPr>
              <a:t>bean</a:t>
            </a:r>
            <a:r>
              <a:rPr lang="en-US" altLang="ko-KR" sz="120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ko-KR" sz="1200" spc="-100" dirty="0">
                <a:latin typeface="+mn-ea"/>
                <a:ea typeface="+mn-ea"/>
              </a:rPr>
              <a:t/>
            </a:r>
            <a:br>
              <a:rPr lang="en-US" altLang="ko-KR" sz="1200" spc="-1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endParaRPr lang="en-US" altLang="ko-KR" sz="1100" dirty="0">
              <a:latin typeface="+mn-ea"/>
              <a:ea typeface="+mn-ea"/>
            </a:endParaRPr>
          </a:p>
          <a:p>
            <a:endParaRPr lang="en-US" altLang="ko-KR" sz="1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574818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1" t="13414" r="6030" b="8168"/>
          <a:stretch/>
        </p:blipFill>
        <p:spPr bwMode="auto">
          <a:xfrm>
            <a:off x="2539656" y="332656"/>
            <a:ext cx="6511097" cy="6336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0" name="직사각형 3"/>
          <p:cNvSpPr>
            <a:spLocks noChangeArrowheads="1"/>
          </p:cNvSpPr>
          <p:nvPr/>
        </p:nvSpPr>
        <p:spPr bwMode="auto">
          <a:xfrm>
            <a:off x="61553" y="116632"/>
            <a:ext cx="8715375" cy="36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400" b="1" dirty="0">
                <a:latin typeface="+mn-ea"/>
                <a:ea typeface="+mn-ea"/>
              </a:rPr>
              <a:t>*** JPA _Hibernate</a:t>
            </a:r>
          </a:p>
          <a:p>
            <a:pPr marL="176213" indent="-176213"/>
            <a:endParaRPr kumimoji="0" lang="en-US" altLang="ko-KR" sz="1200" b="1" dirty="0">
              <a:latin typeface="+mn-ea"/>
              <a:ea typeface="+mn-ea"/>
            </a:endParaRPr>
          </a:p>
          <a:p>
            <a:pPr marL="176213" indent="-176213"/>
            <a:r>
              <a:rPr lang="en-US" altLang="ko-KR" sz="1200" b="1" dirty="0">
                <a:latin typeface="+mn-ea"/>
                <a:ea typeface="+mn-ea"/>
              </a:rPr>
              <a:t>4) JPA </a:t>
            </a:r>
            <a:r>
              <a:rPr lang="ko-KR" altLang="en-US" sz="1200" b="1" dirty="0" err="1">
                <a:latin typeface="+mn-ea"/>
                <a:ea typeface="+mn-ea"/>
              </a:rPr>
              <a:t>설정화일</a:t>
            </a:r>
            <a:r>
              <a:rPr lang="ko-KR" altLang="en-US" sz="1200" b="1" dirty="0">
                <a:latin typeface="+mn-ea"/>
                <a:ea typeface="+mn-ea"/>
              </a:rPr>
              <a:t> 작성 </a:t>
            </a:r>
            <a:r>
              <a:rPr lang="en-US" altLang="ko-KR" sz="1200" b="1" dirty="0">
                <a:latin typeface="+mn-ea"/>
                <a:ea typeface="+mn-ea"/>
              </a:rPr>
              <a:t/>
            </a:r>
            <a:br>
              <a:rPr lang="en-US" altLang="ko-KR" sz="1200" b="1" dirty="0">
                <a:latin typeface="+mn-ea"/>
                <a:ea typeface="+mn-ea"/>
              </a:rPr>
            </a:br>
            <a:endParaRPr lang="en-US" altLang="ko-KR" sz="1200" b="1" dirty="0">
              <a:latin typeface="+mn-ea"/>
              <a:ea typeface="+mn-ea"/>
            </a:endParaRPr>
          </a:p>
          <a:p>
            <a:pPr marL="176213" indent="-176213"/>
            <a:r>
              <a:rPr lang="en-US" altLang="ko-KR" sz="1200" dirty="0">
                <a:latin typeface="+mn-ea"/>
                <a:ea typeface="+mn-ea"/>
              </a:rPr>
              <a:t>=&gt; </a:t>
            </a:r>
            <a:r>
              <a:rPr lang="en-US" altLang="ko-KR" sz="1200" b="1" dirty="0">
                <a:latin typeface="+mn-ea"/>
                <a:ea typeface="+mn-ea"/>
              </a:rPr>
              <a:t>persistence.xml</a:t>
            </a:r>
            <a:br>
              <a:rPr lang="en-US" altLang="ko-KR" sz="1200" b="1" dirty="0">
                <a:latin typeface="+mn-ea"/>
                <a:ea typeface="+mn-ea"/>
              </a:rPr>
            </a:br>
            <a:endParaRPr lang="en-US" altLang="ko-KR" sz="1200" b="1" dirty="0">
              <a:latin typeface="+mn-ea"/>
              <a:ea typeface="+mn-ea"/>
            </a:endParaRPr>
          </a:p>
          <a:p>
            <a:pPr marL="176213" indent="-176213"/>
            <a:r>
              <a:rPr lang="en-US" altLang="ko-KR" sz="1200" b="1" dirty="0">
                <a:latin typeface="+mn-ea"/>
                <a:ea typeface="+mn-ea"/>
              </a:rPr>
              <a:t>=&gt; </a:t>
            </a:r>
            <a:r>
              <a:rPr lang="ko-KR" altLang="en-US" sz="1200" b="1" dirty="0">
                <a:latin typeface="+mn-ea"/>
                <a:ea typeface="+mn-ea"/>
              </a:rPr>
              <a:t>영속성 </a:t>
            </a:r>
            <a:r>
              <a:rPr lang="ko-KR" altLang="en-US" sz="1200" b="1" dirty="0" err="1">
                <a:latin typeface="+mn-ea"/>
                <a:ea typeface="+mn-ea"/>
              </a:rPr>
              <a:t>유닛</a:t>
            </a:r>
            <a:r>
              <a:rPr lang="ko-KR" altLang="en-US" sz="1200" b="1" dirty="0">
                <a:latin typeface="+mn-ea"/>
                <a:ea typeface="+mn-ea"/>
              </a:rPr>
              <a:t> </a:t>
            </a:r>
            <a:r>
              <a:rPr lang="ko-KR" altLang="en-US" sz="1200" b="1" dirty="0" err="1">
                <a:latin typeface="+mn-ea"/>
                <a:ea typeface="+mn-ea"/>
              </a:rPr>
              <a:t>프로퍼티</a:t>
            </a:r>
            <a:r>
              <a:rPr lang="ko-KR" altLang="en-US" sz="1200" b="1" dirty="0">
                <a:latin typeface="+mn-ea"/>
                <a:ea typeface="+mn-ea"/>
              </a:rPr>
              <a:t> 설정</a:t>
            </a:r>
            <a:r>
              <a:rPr lang="en-US" altLang="ko-KR" sz="1200" b="1" dirty="0">
                <a:latin typeface="+mn-ea"/>
                <a:ea typeface="+mn-ea"/>
              </a:rPr>
              <a:t/>
            </a:r>
            <a:br>
              <a:rPr lang="en-US" altLang="ko-KR" sz="1200" b="1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DB </a:t>
            </a:r>
            <a:r>
              <a:rPr lang="ko-KR" altLang="en-US" sz="1200" dirty="0">
                <a:latin typeface="+mn-ea"/>
                <a:ea typeface="+mn-ea"/>
              </a:rPr>
              <a:t>커넥션 관련 설정 </a:t>
            </a:r>
            <a:r>
              <a:rPr lang="en-US" altLang="ko-KR" sz="1200" dirty="0">
                <a:latin typeface="+mn-ea"/>
                <a:ea typeface="+mn-ea"/>
              </a:rPr>
              <a:t>(</a:t>
            </a:r>
            <a:r>
              <a:rPr lang="ko-KR" altLang="en-US" sz="1200" dirty="0">
                <a:latin typeface="+mn-ea"/>
                <a:ea typeface="+mn-ea"/>
              </a:rPr>
              <a:t>생략 가능</a:t>
            </a:r>
            <a:r>
              <a:rPr lang="en-US" altLang="ko-KR" sz="1200" dirty="0">
                <a:latin typeface="+mn-ea"/>
                <a:ea typeface="+mn-ea"/>
              </a:rPr>
              <a:t>)</a:t>
            </a:r>
          </a:p>
          <a:p>
            <a:pPr marL="176213" indent="-176213"/>
            <a:endParaRPr lang="en-US" altLang="ko-KR" sz="1200" dirty="0">
              <a:latin typeface="+mn-ea"/>
              <a:ea typeface="+mn-ea"/>
            </a:endParaRPr>
          </a:p>
          <a:p>
            <a:pPr marL="176213" indent="-176213"/>
            <a:r>
              <a:rPr lang="en-US" altLang="ko-KR" sz="1200" dirty="0">
                <a:latin typeface="+mn-ea"/>
                <a:ea typeface="+mn-ea"/>
              </a:rPr>
              <a:t>=&gt; </a:t>
            </a:r>
            <a:r>
              <a:rPr lang="en-US" altLang="ko-KR" sz="1200" b="1" dirty="0">
                <a:latin typeface="+mn-ea"/>
                <a:ea typeface="+mn-ea"/>
              </a:rPr>
              <a:t>Dialect </a:t>
            </a:r>
            <a:r>
              <a:rPr lang="ko-KR" altLang="en-US" sz="1200" b="1" dirty="0">
                <a:latin typeface="+mn-ea"/>
                <a:ea typeface="+mn-ea"/>
              </a:rPr>
              <a:t>클래스 설정</a:t>
            </a:r>
            <a:r>
              <a:rPr lang="en-US" altLang="ko-KR" sz="1200" b="1" dirty="0">
                <a:latin typeface="+mn-ea"/>
                <a:ea typeface="+mn-ea"/>
              </a:rPr>
              <a:t/>
            </a:r>
            <a:br>
              <a:rPr lang="en-US" altLang="ko-KR" sz="1200" b="1" dirty="0">
                <a:latin typeface="+mn-ea"/>
                <a:ea typeface="+mn-ea"/>
              </a:rPr>
            </a:br>
            <a:r>
              <a:rPr lang="en-US" altLang="ko-KR" sz="1200" b="1" dirty="0">
                <a:latin typeface="+mn-ea"/>
                <a:ea typeface="+mn-ea"/>
              </a:rPr>
              <a:t>- </a:t>
            </a:r>
            <a:r>
              <a:rPr lang="en-US" altLang="ko-KR" sz="1200" dirty="0">
                <a:latin typeface="+mn-ea"/>
                <a:ea typeface="+mn-ea"/>
              </a:rPr>
              <a:t>DBMS</a:t>
            </a:r>
            <a:r>
              <a:rPr lang="ko-KR" altLang="en-US" sz="1200" dirty="0">
                <a:latin typeface="+mn-ea"/>
                <a:ea typeface="+mn-ea"/>
              </a:rPr>
              <a:t>마다 다른 </a:t>
            </a:r>
            <a:r>
              <a:rPr lang="en-US" altLang="ko-KR" sz="1200" dirty="0">
                <a:latin typeface="+mn-ea"/>
                <a:ea typeface="+mn-ea"/>
              </a:rPr>
              <a:t>Dialect </a:t>
            </a:r>
            <a:r>
              <a:rPr lang="ko-KR" altLang="en-US" sz="1200" dirty="0">
                <a:latin typeface="+mn-ea"/>
                <a:ea typeface="+mn-ea"/>
              </a:rPr>
              <a:t>클래스 제공</a:t>
            </a: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- SQL </a:t>
            </a:r>
            <a:r>
              <a:rPr lang="ko-KR" altLang="en-US" sz="1200" dirty="0">
                <a:latin typeface="+mn-ea"/>
                <a:ea typeface="+mn-ea"/>
              </a:rPr>
              <a:t>구문 자동 생성</a:t>
            </a:r>
            <a:endParaRPr lang="en-US" altLang="ko-KR" sz="1200" dirty="0">
              <a:latin typeface="+mn-ea"/>
              <a:ea typeface="+mn-ea"/>
            </a:endParaRPr>
          </a:p>
          <a:p>
            <a:pPr marL="176213" indent="-176213"/>
            <a:endParaRPr lang="en-US" altLang="ko-KR" sz="1200" dirty="0">
              <a:latin typeface="+mn-ea"/>
              <a:ea typeface="+mn-ea"/>
            </a:endParaRPr>
          </a:p>
          <a:p>
            <a:pPr marL="176213" indent="-176213"/>
            <a:r>
              <a:rPr lang="en-US" altLang="ko-KR" sz="1200" dirty="0">
                <a:latin typeface="+mn-ea"/>
                <a:ea typeface="+mn-ea"/>
              </a:rPr>
              <a:t>=&gt; </a:t>
            </a:r>
            <a:r>
              <a:rPr lang="en-US" altLang="ko-KR" sz="1200" b="1" dirty="0">
                <a:latin typeface="+mn-ea"/>
                <a:ea typeface="+mn-ea"/>
              </a:rPr>
              <a:t>JPA </a:t>
            </a:r>
            <a:r>
              <a:rPr lang="ko-KR" altLang="en-US" sz="1200" b="1" dirty="0">
                <a:latin typeface="+mn-ea"/>
                <a:ea typeface="+mn-ea"/>
              </a:rPr>
              <a:t>구현체 관련 속성 설정</a:t>
            </a:r>
            <a:r>
              <a:rPr lang="en-US" altLang="ko-KR" sz="1200" b="1" dirty="0">
                <a:latin typeface="+mn-ea"/>
                <a:ea typeface="+mn-ea"/>
              </a:rPr>
              <a:t/>
            </a:r>
            <a:br>
              <a:rPr lang="en-US" altLang="ko-KR" sz="1200" b="1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- </a:t>
            </a:r>
            <a:r>
              <a:rPr lang="ko-KR" altLang="en-US" sz="1200" dirty="0">
                <a:latin typeface="+mn-ea"/>
                <a:ea typeface="+mn-ea"/>
              </a:rPr>
              <a:t>생성된 </a:t>
            </a:r>
            <a:r>
              <a:rPr lang="en-US" altLang="ko-KR" sz="1200" dirty="0">
                <a:latin typeface="+mn-ea"/>
                <a:ea typeface="+mn-ea"/>
              </a:rPr>
              <a:t>SQL </a:t>
            </a:r>
            <a:r>
              <a:rPr lang="ko-KR" altLang="en-US" sz="1200" dirty="0">
                <a:latin typeface="+mn-ea"/>
                <a:ea typeface="+mn-ea"/>
              </a:rPr>
              <a:t>콘솔에 출력</a:t>
            </a: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- </a:t>
            </a:r>
            <a:r>
              <a:rPr lang="ko-KR" altLang="en-US" sz="1200" dirty="0">
                <a:latin typeface="+mn-ea"/>
                <a:ea typeface="+mn-ea"/>
              </a:rPr>
              <a:t>일정한 포맷으로 출력</a:t>
            </a: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- </a:t>
            </a:r>
            <a:r>
              <a:rPr lang="ko-KR" altLang="en-US" sz="1200" dirty="0">
                <a:latin typeface="+mn-ea"/>
                <a:ea typeface="+mn-ea"/>
              </a:rPr>
              <a:t>주석 함께 출력</a:t>
            </a: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- </a:t>
            </a:r>
            <a:r>
              <a:rPr lang="ko-KR" altLang="en-US" sz="1200" dirty="0">
                <a:latin typeface="+mn-ea"/>
                <a:ea typeface="+mn-ea"/>
              </a:rPr>
              <a:t>새로운 키 생성 전략 사용</a:t>
            </a: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- DDL </a:t>
            </a:r>
            <a:r>
              <a:rPr lang="ko-KR" altLang="en-US" sz="1200" dirty="0">
                <a:latin typeface="+mn-ea"/>
                <a:ea typeface="+mn-ea"/>
              </a:rPr>
              <a:t>구문 자동 처리 설정</a:t>
            </a:r>
            <a:endParaRPr kumimoji="0" lang="ko-KR" altLang="en-US" sz="1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04338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직사각형 3"/>
          <p:cNvSpPr>
            <a:spLocks noChangeArrowheads="1"/>
          </p:cNvSpPr>
          <p:nvPr/>
        </p:nvSpPr>
        <p:spPr bwMode="auto">
          <a:xfrm>
            <a:off x="61553" y="116632"/>
            <a:ext cx="8715375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400" b="1" dirty="0">
                <a:latin typeface="+mn-ea"/>
                <a:ea typeface="+mn-ea"/>
              </a:rPr>
              <a:t>*** JPA _Hibernate</a:t>
            </a:r>
          </a:p>
          <a:p>
            <a:pPr marL="176213" indent="-176213"/>
            <a:endParaRPr kumimoji="0" lang="en-US" altLang="ko-KR" sz="1200" b="1" dirty="0">
              <a:latin typeface="+mn-ea"/>
              <a:ea typeface="+mn-ea"/>
            </a:endParaRPr>
          </a:p>
          <a:p>
            <a:pPr marL="176213" indent="-176213"/>
            <a:r>
              <a:rPr lang="en-US" altLang="ko-KR" sz="1200" b="1" dirty="0">
                <a:latin typeface="+mn-ea"/>
                <a:ea typeface="+mn-ea"/>
              </a:rPr>
              <a:t>=&gt; </a:t>
            </a:r>
            <a:r>
              <a:rPr lang="ko-KR" altLang="en-US" sz="1200" b="1" dirty="0" err="1">
                <a:latin typeface="+mn-ea"/>
                <a:ea typeface="+mn-ea"/>
              </a:rPr>
              <a:t>실행시</a:t>
            </a:r>
            <a:r>
              <a:rPr lang="ko-KR" altLang="en-US" sz="1200" b="1" dirty="0">
                <a:latin typeface="+mn-ea"/>
                <a:ea typeface="+mn-ea"/>
              </a:rPr>
              <a:t> </a:t>
            </a:r>
            <a:r>
              <a:rPr lang="en-US" altLang="ko-KR" sz="1200" b="1" dirty="0">
                <a:latin typeface="+mn-ea"/>
                <a:ea typeface="+mn-ea"/>
              </a:rPr>
              <a:t>console</a:t>
            </a:r>
            <a:r>
              <a:rPr lang="ko-KR" altLang="en-US" sz="1200" b="1" dirty="0">
                <a:latin typeface="+mn-ea"/>
                <a:ea typeface="+mn-ea"/>
              </a:rPr>
              <a:t> 출력 결과</a:t>
            </a:r>
            <a:r>
              <a:rPr lang="en-US" altLang="ko-KR" sz="1200" b="1" dirty="0">
                <a:latin typeface="+mn-ea"/>
                <a:ea typeface="+mn-ea"/>
              </a:rPr>
              <a:t/>
            </a:r>
            <a:br>
              <a:rPr lang="en-US" altLang="ko-KR" sz="1200" b="1" dirty="0">
                <a:latin typeface="+mn-ea"/>
                <a:ea typeface="+mn-ea"/>
              </a:rPr>
            </a:br>
            <a:endParaRPr lang="en-US" altLang="ko-KR" sz="1200" b="1" dirty="0"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6" t="10802" r="5774" b="6676"/>
          <a:stretch/>
        </p:blipFill>
        <p:spPr bwMode="auto">
          <a:xfrm>
            <a:off x="2699792" y="353953"/>
            <a:ext cx="6097820" cy="6411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28671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직사각형 3"/>
          <p:cNvSpPr>
            <a:spLocks noChangeArrowheads="1"/>
          </p:cNvSpPr>
          <p:nvPr/>
        </p:nvSpPr>
        <p:spPr bwMode="auto">
          <a:xfrm>
            <a:off x="174557" y="116632"/>
            <a:ext cx="8715375" cy="6586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400" b="1" dirty="0">
                <a:latin typeface="+mn-ea"/>
                <a:ea typeface="+mn-ea"/>
              </a:rPr>
              <a:t>*** JPA _Hibernate</a:t>
            </a:r>
          </a:p>
          <a:p>
            <a:r>
              <a:rPr kumimoji="0" lang="en-US" altLang="ko-KR" sz="1200" b="1" dirty="0">
                <a:latin typeface="+mn-ea"/>
                <a:ea typeface="+mn-ea"/>
              </a:rPr>
              <a:t> </a:t>
            </a:r>
            <a:br>
              <a:rPr kumimoji="0" lang="en-US" altLang="ko-KR" sz="1200" b="1" dirty="0">
                <a:latin typeface="+mn-ea"/>
                <a:ea typeface="+mn-ea"/>
              </a:rPr>
            </a:br>
            <a:r>
              <a:rPr kumimoji="0" lang="en-US" altLang="ko-KR" sz="1200" b="1" dirty="0">
                <a:latin typeface="+mn-ea"/>
                <a:ea typeface="+mn-ea"/>
              </a:rPr>
              <a:t>5) Mapping</a:t>
            </a:r>
            <a:br>
              <a:rPr kumimoji="0" lang="en-US" altLang="ko-KR" sz="1200" b="1" dirty="0">
                <a:latin typeface="+mn-ea"/>
                <a:ea typeface="+mn-ea"/>
              </a:rPr>
            </a:br>
            <a:endParaRPr kumimoji="0" lang="en-US" altLang="ko-KR" sz="1200" dirty="0">
              <a:latin typeface="+mn-ea"/>
              <a:ea typeface="+mn-ea"/>
            </a:endParaRPr>
          </a:p>
          <a:p>
            <a:r>
              <a:rPr kumimoji="0" lang="en-US" altLang="ko-KR" sz="1200" dirty="0">
                <a:latin typeface="+mn-ea"/>
                <a:ea typeface="+mn-ea"/>
              </a:rPr>
              <a:t>=&gt; </a:t>
            </a:r>
            <a:r>
              <a:rPr kumimoji="0" lang="en-US" altLang="ko-KR" sz="1200" dirty="0" err="1">
                <a:latin typeface="+mn-ea"/>
                <a:ea typeface="+mn-ea"/>
              </a:rPr>
              <a:t>BoardVO</a:t>
            </a:r>
            <a:r>
              <a:rPr kumimoji="0" lang="en-US" altLang="ko-KR" sz="1200" dirty="0">
                <a:latin typeface="+mn-ea"/>
                <a:ea typeface="+mn-ea"/>
              </a:rPr>
              <a:t> </a:t>
            </a:r>
            <a:r>
              <a:rPr kumimoji="0" lang="ko-KR" altLang="en-US" sz="1200" dirty="0">
                <a:latin typeface="+mn-ea"/>
                <a:ea typeface="+mn-ea"/>
              </a:rPr>
              <a:t>에 </a:t>
            </a:r>
            <a:r>
              <a:rPr kumimoji="0" lang="en-US" altLang="ko-KR" sz="1200" dirty="0">
                <a:latin typeface="+mn-ea"/>
                <a:ea typeface="+mn-ea"/>
              </a:rPr>
              <a:t>@ </a:t>
            </a:r>
            <a:r>
              <a:rPr kumimoji="0" lang="ko-KR" altLang="en-US" sz="1200" dirty="0" err="1">
                <a:latin typeface="+mn-ea"/>
                <a:ea typeface="+mn-ea"/>
              </a:rPr>
              <a:t>매핑</a:t>
            </a:r>
            <a:endParaRPr kumimoji="0" lang="en-US" altLang="ko-KR" sz="1200" dirty="0">
              <a:latin typeface="+mn-ea"/>
              <a:ea typeface="+mn-ea"/>
            </a:endParaRPr>
          </a:p>
          <a:p>
            <a:endParaRPr lang="en-US" altLang="ko-KR" sz="1200" dirty="0">
              <a:latin typeface="+mn-ea"/>
              <a:ea typeface="+mn-ea"/>
            </a:endParaRPr>
          </a:p>
          <a:p>
            <a:r>
              <a:rPr lang="en-US" altLang="ko-KR" sz="1200" dirty="0">
                <a:latin typeface="+mn-ea"/>
                <a:ea typeface="+mn-ea"/>
              </a:rPr>
              <a:t>---------------------------------------------------------------------------------</a:t>
            </a:r>
          </a:p>
          <a:p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@Entity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 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// 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테이블과 </a:t>
            </a:r>
            <a:r>
              <a:rPr lang="ko-KR" altLang="en-US" sz="12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매핑되는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개체</a:t>
            </a:r>
          </a:p>
          <a:p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@Table(name="board") </a:t>
            </a:r>
          </a:p>
          <a:p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// Entity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와 관련된 테이블을 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name 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속성을 사용하여 </a:t>
            </a:r>
            <a:r>
              <a:rPr lang="ko-KR" altLang="en-US" sz="12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매핑함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</a:p>
          <a:p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// =&gt; name </a:t>
            </a:r>
            <a:r>
              <a:rPr lang="ko-KR" altLang="en-US" sz="12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생략시에는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클래스의 이름이 </a:t>
            </a:r>
            <a:r>
              <a:rPr lang="ko-KR" altLang="en-US" sz="12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매핑됨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r>
              <a:rPr lang="en-US" altLang="ko-KR" sz="1200" b="1" dirty="0">
                <a:solidFill>
                  <a:srgbClr val="7030A0"/>
                </a:solidFill>
                <a:latin typeface="+mn-ea"/>
                <a:ea typeface="+mn-ea"/>
              </a:rPr>
              <a:t>public</a:t>
            </a:r>
            <a:r>
              <a:rPr lang="en-US" altLang="ko-KR" sz="1200" b="1" dirty="0">
                <a:latin typeface="+mn-ea"/>
                <a:ea typeface="+mn-ea"/>
              </a:rPr>
              <a:t> class </a:t>
            </a:r>
            <a:r>
              <a:rPr lang="en-US" altLang="ko-KR" sz="1200" b="1" dirty="0" err="1">
                <a:latin typeface="+mn-ea"/>
                <a:ea typeface="+mn-ea"/>
              </a:rPr>
              <a:t>BoardVO</a:t>
            </a:r>
            <a:r>
              <a:rPr lang="en-US" altLang="ko-KR" sz="1200" b="1" dirty="0">
                <a:latin typeface="+mn-ea"/>
                <a:ea typeface="+mn-ea"/>
              </a:rPr>
              <a:t> {</a:t>
            </a:r>
          </a:p>
          <a:p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@Id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// 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테이블의 기본 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key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와 </a:t>
            </a:r>
            <a:r>
              <a:rPr lang="ko-KR" altLang="en-US" sz="12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매핑함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@</a:t>
            </a:r>
            <a:r>
              <a:rPr lang="en-US" altLang="ko-KR" sz="1200" b="1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GeneratedValue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// id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로 설정된 </a:t>
            </a:r>
            <a:r>
              <a:rPr lang="ko-KR" altLang="en-US" sz="12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기본키의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값을 자동으로 </a:t>
            </a:r>
            <a:r>
              <a:rPr lang="ko-KR" altLang="en-US" sz="12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생성할때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사용</a:t>
            </a:r>
          </a:p>
          <a:p>
            <a:r>
              <a:rPr lang="en-US" altLang="ko-KR" sz="1200" b="1" dirty="0">
                <a:solidFill>
                  <a:srgbClr val="7030A0"/>
                </a:solidFill>
                <a:latin typeface="+mn-ea"/>
                <a:ea typeface="+mn-ea"/>
              </a:rPr>
              <a:t>private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en-US" altLang="ko-KR" sz="1200" b="1" dirty="0" err="1">
                <a:latin typeface="+mn-ea"/>
                <a:ea typeface="+mn-ea"/>
              </a:rPr>
              <a:t>int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en-US" altLang="ko-KR" sz="1200" b="1" dirty="0" err="1">
                <a:latin typeface="+mn-ea"/>
                <a:ea typeface="+mn-ea"/>
              </a:rPr>
              <a:t>seq</a:t>
            </a:r>
            <a:r>
              <a:rPr lang="en-US" altLang="ko-KR" sz="1200" b="1" dirty="0">
                <a:latin typeface="+mn-ea"/>
                <a:ea typeface="+mn-ea"/>
              </a:rPr>
              <a:t> ;</a:t>
            </a:r>
          </a:p>
          <a:p>
            <a:r>
              <a:rPr lang="en-US" altLang="ko-KR" sz="1200" b="1" dirty="0">
                <a:solidFill>
                  <a:srgbClr val="7030A0"/>
                </a:solidFill>
                <a:latin typeface="+mn-ea"/>
                <a:ea typeface="+mn-ea"/>
              </a:rPr>
              <a:t>private</a:t>
            </a:r>
            <a:r>
              <a:rPr lang="en-US" altLang="ko-KR" sz="1200" b="1" dirty="0">
                <a:latin typeface="+mn-ea"/>
                <a:ea typeface="+mn-ea"/>
              </a:rPr>
              <a:t> String title ;</a:t>
            </a:r>
          </a:p>
          <a:p>
            <a:r>
              <a:rPr lang="en-US" altLang="ko-KR" sz="1200" b="1" dirty="0">
                <a:solidFill>
                  <a:srgbClr val="7030A0"/>
                </a:solidFill>
                <a:latin typeface="+mn-ea"/>
                <a:ea typeface="+mn-ea"/>
              </a:rPr>
              <a:t>private</a:t>
            </a:r>
            <a:r>
              <a:rPr lang="en-US" altLang="ko-KR" sz="1200" b="1" dirty="0">
                <a:latin typeface="+mn-ea"/>
                <a:ea typeface="+mn-ea"/>
              </a:rPr>
              <a:t> String id ;</a:t>
            </a:r>
          </a:p>
          <a:p>
            <a:r>
              <a:rPr lang="en-US" altLang="ko-KR" sz="1200" b="1" dirty="0">
                <a:solidFill>
                  <a:srgbClr val="7030A0"/>
                </a:solidFill>
                <a:latin typeface="+mn-ea"/>
                <a:ea typeface="+mn-ea"/>
              </a:rPr>
              <a:t>private</a:t>
            </a:r>
            <a:r>
              <a:rPr lang="en-US" altLang="ko-KR" sz="1200" b="1" dirty="0">
                <a:latin typeface="+mn-ea"/>
                <a:ea typeface="+mn-ea"/>
              </a:rPr>
              <a:t> String content ;</a:t>
            </a:r>
          </a:p>
          <a:p>
            <a:r>
              <a:rPr lang="en-US" altLang="ko-KR" sz="1200" b="1" dirty="0">
                <a:solidFill>
                  <a:srgbClr val="7030A0"/>
                </a:solidFill>
                <a:latin typeface="+mn-ea"/>
                <a:ea typeface="+mn-ea"/>
              </a:rPr>
              <a:t>private</a:t>
            </a:r>
            <a:r>
              <a:rPr lang="en-US" altLang="ko-KR" sz="1200" b="1" dirty="0">
                <a:latin typeface="+mn-ea"/>
                <a:ea typeface="+mn-ea"/>
              </a:rPr>
              <a:t> String </a:t>
            </a:r>
            <a:r>
              <a:rPr lang="en-US" altLang="ko-KR" sz="1200" b="1" dirty="0" err="1">
                <a:latin typeface="+mn-ea"/>
                <a:ea typeface="+mn-ea"/>
              </a:rPr>
              <a:t>regdate</a:t>
            </a:r>
            <a:r>
              <a:rPr lang="en-US" altLang="ko-KR" sz="1200" b="1" dirty="0">
                <a:latin typeface="+mn-ea"/>
                <a:ea typeface="+mn-ea"/>
              </a:rPr>
              <a:t> ;</a:t>
            </a:r>
          </a:p>
          <a:p>
            <a:r>
              <a:rPr lang="en-US" altLang="ko-KR" sz="1200" b="1" dirty="0">
                <a:solidFill>
                  <a:srgbClr val="7030A0"/>
                </a:solidFill>
                <a:latin typeface="+mn-ea"/>
                <a:ea typeface="+mn-ea"/>
              </a:rPr>
              <a:t>private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en-US" altLang="ko-KR" sz="1200" b="1" dirty="0" err="1">
                <a:latin typeface="+mn-ea"/>
                <a:ea typeface="+mn-ea"/>
              </a:rPr>
              <a:t>int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en-US" altLang="ko-KR" sz="1200" b="1" dirty="0" err="1">
                <a:latin typeface="+mn-ea"/>
                <a:ea typeface="+mn-ea"/>
              </a:rPr>
              <a:t>cnt</a:t>
            </a:r>
            <a:r>
              <a:rPr lang="en-US" altLang="ko-KR" sz="1200" b="1" dirty="0">
                <a:latin typeface="+mn-ea"/>
                <a:ea typeface="+mn-ea"/>
              </a:rPr>
              <a:t> ;</a:t>
            </a:r>
          </a:p>
          <a:p>
            <a:r>
              <a:rPr lang="en-US" altLang="ko-KR" sz="1200" b="1" dirty="0">
                <a:solidFill>
                  <a:srgbClr val="7030A0"/>
                </a:solidFill>
                <a:latin typeface="+mn-ea"/>
                <a:ea typeface="+mn-ea"/>
              </a:rPr>
              <a:t>private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en-US" altLang="ko-KR" sz="1200" b="1" dirty="0" err="1">
                <a:latin typeface="+mn-ea"/>
                <a:ea typeface="+mn-ea"/>
              </a:rPr>
              <a:t>int</a:t>
            </a:r>
            <a:r>
              <a:rPr lang="en-US" altLang="ko-KR" sz="1200" b="1" dirty="0">
                <a:latin typeface="+mn-ea"/>
                <a:ea typeface="+mn-ea"/>
              </a:rPr>
              <a:t> root ;</a:t>
            </a:r>
          </a:p>
          <a:p>
            <a:r>
              <a:rPr lang="en-US" altLang="ko-KR" sz="1200" b="1" dirty="0">
                <a:solidFill>
                  <a:srgbClr val="7030A0"/>
                </a:solidFill>
                <a:latin typeface="+mn-ea"/>
                <a:ea typeface="+mn-ea"/>
              </a:rPr>
              <a:t>private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en-US" altLang="ko-KR" sz="1200" b="1" dirty="0" err="1">
                <a:latin typeface="+mn-ea"/>
                <a:ea typeface="+mn-ea"/>
              </a:rPr>
              <a:t>int</a:t>
            </a:r>
            <a:r>
              <a:rPr lang="en-US" altLang="ko-KR" sz="1200" b="1" dirty="0">
                <a:latin typeface="+mn-ea"/>
                <a:ea typeface="+mn-ea"/>
              </a:rPr>
              <a:t> step ;</a:t>
            </a:r>
          </a:p>
          <a:p>
            <a:r>
              <a:rPr lang="en-US" altLang="ko-KR" sz="1200" b="1" dirty="0">
                <a:solidFill>
                  <a:srgbClr val="7030A0"/>
                </a:solidFill>
                <a:latin typeface="+mn-ea"/>
                <a:ea typeface="+mn-ea"/>
              </a:rPr>
              <a:t>private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en-US" altLang="ko-KR" sz="1200" b="1" dirty="0" err="1">
                <a:latin typeface="+mn-ea"/>
                <a:ea typeface="+mn-ea"/>
              </a:rPr>
              <a:t>int</a:t>
            </a:r>
            <a:r>
              <a:rPr lang="en-US" altLang="ko-KR" sz="1200" b="1" dirty="0">
                <a:latin typeface="+mn-ea"/>
                <a:ea typeface="+mn-ea"/>
              </a:rPr>
              <a:t> indent ;</a:t>
            </a:r>
          </a:p>
          <a:p>
            <a:endParaRPr lang="ko-KR" altLang="en-US" sz="1200" dirty="0">
              <a:latin typeface="+mn-ea"/>
              <a:ea typeface="+mn-ea"/>
            </a:endParaRPr>
          </a:p>
          <a:p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//@Temporal(</a:t>
            </a:r>
            <a:r>
              <a:rPr lang="en-US" altLang="ko-KR" sz="1200" b="1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TemporalType.TIMESTAMP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</a:p>
          <a:p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// 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날짜 타입의 변수에 선언하여 날짜타입을 </a:t>
            </a:r>
            <a:r>
              <a:rPr lang="ko-KR" altLang="en-US" sz="12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매핑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// </a:t>
            </a:r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TemporalType.DATE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: 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날짜 정보만 출력</a:t>
            </a:r>
          </a:p>
          <a:p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// </a:t>
            </a:r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TemporalType.TIME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: 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시간정보만 출력</a:t>
            </a:r>
          </a:p>
          <a:p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// </a:t>
            </a:r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TemporalType.TIMESTEMP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: 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날짜 시간 모두</a:t>
            </a:r>
          </a:p>
          <a:p>
            <a:r>
              <a:rPr lang="en-US" altLang="ko-KR" sz="1200" dirty="0">
                <a:latin typeface="+mn-ea"/>
                <a:ea typeface="+mn-ea"/>
              </a:rPr>
              <a:t>//private Date </a:t>
            </a:r>
            <a:r>
              <a:rPr lang="en-US" altLang="ko-KR" sz="1200" dirty="0" err="1">
                <a:latin typeface="+mn-ea"/>
                <a:ea typeface="+mn-ea"/>
              </a:rPr>
              <a:t>regdate</a:t>
            </a:r>
            <a:r>
              <a:rPr lang="en-US" altLang="ko-KR" sz="1200" dirty="0">
                <a:latin typeface="+mn-ea"/>
                <a:ea typeface="+mn-ea"/>
              </a:rPr>
              <a:t> =  new Date() ;</a:t>
            </a:r>
          </a:p>
          <a:p>
            <a:endParaRPr lang="ko-KR" altLang="en-US" sz="1200" dirty="0">
              <a:latin typeface="+mn-ea"/>
              <a:ea typeface="+mn-ea"/>
            </a:endParaRPr>
          </a:p>
          <a:p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//@Transient  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// SQL 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문 처리시 테이블에서 제외 시켜줌</a:t>
            </a:r>
          </a:p>
          <a:p>
            <a:r>
              <a:rPr lang="en-US" altLang="ko-KR" sz="1200" dirty="0">
                <a:latin typeface="+mn-ea"/>
                <a:ea typeface="+mn-ea"/>
              </a:rPr>
              <a:t>//</a:t>
            </a:r>
            <a:r>
              <a:rPr lang="en-US" altLang="ko-KR" sz="1200" b="1" dirty="0">
                <a:solidFill>
                  <a:srgbClr val="7030A0"/>
                </a:solidFill>
                <a:latin typeface="+mn-ea"/>
                <a:ea typeface="+mn-ea"/>
              </a:rPr>
              <a:t>private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en-US" altLang="ko-KR" sz="1200" dirty="0" err="1">
                <a:latin typeface="+mn-ea"/>
                <a:ea typeface="+mn-ea"/>
              </a:rPr>
              <a:t>int</a:t>
            </a:r>
            <a:r>
              <a:rPr lang="en-US" altLang="ko-KR" sz="1200" dirty="0">
                <a:latin typeface="+mn-ea"/>
                <a:ea typeface="+mn-ea"/>
              </a:rPr>
              <a:t> age ;</a:t>
            </a:r>
          </a:p>
          <a:p>
            <a:r>
              <a:rPr lang="en-US" altLang="ko-KR" sz="1200" dirty="0">
                <a:latin typeface="+mn-ea"/>
                <a:ea typeface="+mn-ea"/>
              </a:rPr>
              <a:t> </a:t>
            </a:r>
          </a:p>
          <a:p>
            <a:endParaRPr lang="en-US" altLang="ko-KR" sz="1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932971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직사각형 3"/>
          <p:cNvSpPr>
            <a:spLocks noChangeArrowheads="1"/>
          </p:cNvSpPr>
          <p:nvPr/>
        </p:nvSpPr>
        <p:spPr bwMode="auto">
          <a:xfrm>
            <a:off x="174557" y="116632"/>
            <a:ext cx="8715375" cy="6586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400" b="1" dirty="0">
                <a:latin typeface="+mn-ea"/>
                <a:ea typeface="+mn-ea"/>
              </a:rPr>
              <a:t>*** JPA _Hibernate</a:t>
            </a:r>
          </a:p>
          <a:p>
            <a:r>
              <a:rPr kumimoji="0" lang="en-US" altLang="ko-KR" sz="1200" b="1" dirty="0">
                <a:latin typeface="+mn-ea"/>
                <a:ea typeface="+mn-ea"/>
              </a:rPr>
              <a:t> </a:t>
            </a:r>
            <a:br>
              <a:rPr kumimoji="0" lang="en-US" altLang="ko-KR" sz="1200" b="1" dirty="0">
                <a:latin typeface="+mn-ea"/>
                <a:ea typeface="+mn-ea"/>
              </a:rPr>
            </a:br>
            <a:r>
              <a:rPr kumimoji="0" lang="en-US" altLang="ko-KR" sz="1200" b="1" dirty="0">
                <a:latin typeface="+mn-ea"/>
                <a:ea typeface="+mn-ea"/>
              </a:rPr>
              <a:t>6) DAO </a:t>
            </a:r>
            <a:r>
              <a:rPr kumimoji="0" lang="ko-KR" altLang="en-US" sz="1200" b="1" dirty="0">
                <a:latin typeface="+mn-ea"/>
                <a:ea typeface="+mn-ea"/>
              </a:rPr>
              <a:t>작성</a:t>
            </a:r>
            <a:r>
              <a:rPr kumimoji="0" lang="en-US" altLang="ko-KR" sz="1200" b="1" dirty="0">
                <a:latin typeface="+mn-ea"/>
                <a:ea typeface="+mn-ea"/>
              </a:rPr>
              <a:t/>
            </a:r>
            <a:br>
              <a:rPr kumimoji="0" lang="en-US" altLang="ko-KR" sz="1200" b="1" dirty="0">
                <a:latin typeface="+mn-ea"/>
                <a:ea typeface="+mn-ea"/>
              </a:rPr>
            </a:br>
            <a:endParaRPr kumimoji="0" lang="en-US" altLang="ko-KR" sz="1200" b="1" dirty="0">
              <a:latin typeface="+mn-ea"/>
              <a:ea typeface="+mn-ea"/>
            </a:endParaRPr>
          </a:p>
          <a:p>
            <a:r>
              <a:rPr lang="en-US" altLang="ko-KR" sz="1200" dirty="0">
                <a:latin typeface="+mn-ea"/>
                <a:ea typeface="+mn-ea"/>
              </a:rPr>
              <a:t>---------------------------------------------------------------------------------</a:t>
            </a:r>
          </a:p>
          <a:p>
            <a:endParaRPr lang="en-US" altLang="ko-KR" sz="1200" dirty="0">
              <a:latin typeface="+mn-ea"/>
              <a:ea typeface="+mn-ea"/>
            </a:endParaRPr>
          </a:p>
          <a:p>
            <a:endParaRPr lang="en-US" altLang="ko-KR" sz="1200" dirty="0">
              <a:latin typeface="+mn-ea"/>
              <a:ea typeface="+mn-ea"/>
            </a:endParaRPr>
          </a:p>
          <a:p>
            <a:endParaRPr lang="en-US" altLang="ko-KR" sz="1200" dirty="0">
              <a:latin typeface="+mn-ea"/>
              <a:ea typeface="+mn-ea"/>
            </a:endParaRPr>
          </a:p>
          <a:p>
            <a:endParaRPr lang="en-US" altLang="ko-KR" sz="1200" dirty="0">
              <a:latin typeface="+mn-ea"/>
              <a:ea typeface="+mn-ea"/>
            </a:endParaRPr>
          </a:p>
          <a:p>
            <a:endParaRPr lang="en-US" altLang="ko-KR" sz="1200" dirty="0">
              <a:latin typeface="+mn-ea"/>
              <a:ea typeface="+mn-ea"/>
            </a:endParaRPr>
          </a:p>
          <a:p>
            <a:endParaRPr lang="en-US" altLang="ko-KR" sz="1200" dirty="0">
              <a:latin typeface="+mn-ea"/>
              <a:ea typeface="+mn-ea"/>
            </a:endParaRPr>
          </a:p>
          <a:p>
            <a:endParaRPr lang="en-US" altLang="ko-KR" sz="1200" dirty="0">
              <a:latin typeface="+mn-ea"/>
              <a:ea typeface="+mn-ea"/>
            </a:endParaRPr>
          </a:p>
          <a:p>
            <a:endParaRPr lang="en-US" altLang="ko-KR" sz="1200" dirty="0">
              <a:latin typeface="+mn-ea"/>
              <a:ea typeface="+mn-ea"/>
            </a:endParaRPr>
          </a:p>
          <a:p>
            <a:endParaRPr lang="en-US" altLang="ko-KR" sz="1200" dirty="0">
              <a:latin typeface="+mn-ea"/>
              <a:ea typeface="+mn-ea"/>
            </a:endParaRPr>
          </a:p>
          <a:p>
            <a:endParaRPr lang="en-US" altLang="ko-KR" sz="1200" dirty="0">
              <a:latin typeface="+mn-ea"/>
              <a:ea typeface="+mn-ea"/>
            </a:endParaRPr>
          </a:p>
          <a:p>
            <a:endParaRPr lang="en-US" altLang="ko-KR" sz="1200" dirty="0">
              <a:latin typeface="+mn-ea"/>
              <a:ea typeface="+mn-ea"/>
            </a:endParaRPr>
          </a:p>
          <a:p>
            <a:endParaRPr lang="en-US" altLang="ko-KR" sz="1200" dirty="0">
              <a:latin typeface="+mn-ea"/>
              <a:ea typeface="+mn-ea"/>
            </a:endParaRPr>
          </a:p>
          <a:p>
            <a:endParaRPr lang="en-US" altLang="ko-KR" sz="1200" dirty="0">
              <a:latin typeface="+mn-ea"/>
              <a:ea typeface="+mn-ea"/>
            </a:endParaRPr>
          </a:p>
          <a:p>
            <a:endParaRPr lang="en-US" altLang="ko-KR" sz="1200" dirty="0">
              <a:latin typeface="+mn-ea"/>
              <a:ea typeface="+mn-ea"/>
            </a:endParaRPr>
          </a:p>
          <a:p>
            <a:endParaRPr lang="en-US" altLang="ko-KR" sz="1200" dirty="0">
              <a:latin typeface="+mn-ea"/>
              <a:ea typeface="+mn-ea"/>
            </a:endParaRPr>
          </a:p>
          <a:p>
            <a:endParaRPr lang="en-US" altLang="ko-KR" sz="1200" dirty="0">
              <a:latin typeface="+mn-ea"/>
              <a:ea typeface="+mn-ea"/>
            </a:endParaRPr>
          </a:p>
          <a:p>
            <a:endParaRPr lang="en-US" altLang="ko-KR" sz="1200" dirty="0">
              <a:latin typeface="+mn-ea"/>
              <a:ea typeface="+mn-ea"/>
            </a:endParaRPr>
          </a:p>
          <a:p>
            <a:endParaRPr lang="en-US" altLang="ko-KR" sz="1200" dirty="0">
              <a:latin typeface="+mn-ea"/>
              <a:ea typeface="+mn-ea"/>
            </a:endParaRPr>
          </a:p>
          <a:p>
            <a:endParaRPr lang="en-US" altLang="ko-KR" sz="1200" dirty="0">
              <a:latin typeface="+mn-ea"/>
              <a:ea typeface="+mn-ea"/>
            </a:endParaRPr>
          </a:p>
          <a:p>
            <a:endParaRPr lang="en-US" altLang="ko-KR" sz="1200" dirty="0">
              <a:latin typeface="+mn-ea"/>
              <a:ea typeface="+mn-ea"/>
            </a:endParaRPr>
          </a:p>
          <a:p>
            <a:endParaRPr lang="en-US" altLang="ko-KR" sz="1200" dirty="0">
              <a:latin typeface="+mn-ea"/>
              <a:ea typeface="+mn-ea"/>
            </a:endParaRPr>
          </a:p>
          <a:p>
            <a:endParaRPr lang="en-US" altLang="ko-KR" sz="1200" dirty="0">
              <a:latin typeface="+mn-ea"/>
              <a:ea typeface="+mn-ea"/>
            </a:endParaRPr>
          </a:p>
          <a:p>
            <a:endParaRPr lang="en-US" altLang="ko-KR" sz="1200" dirty="0">
              <a:latin typeface="+mn-ea"/>
              <a:ea typeface="+mn-ea"/>
            </a:endParaRPr>
          </a:p>
          <a:p>
            <a:endParaRPr lang="en-US" altLang="ko-KR" sz="1200" dirty="0">
              <a:latin typeface="+mn-ea"/>
              <a:ea typeface="+mn-ea"/>
            </a:endParaRPr>
          </a:p>
          <a:p>
            <a:endParaRPr lang="en-US" altLang="ko-KR" sz="1200" dirty="0">
              <a:latin typeface="+mn-ea"/>
              <a:ea typeface="+mn-ea"/>
            </a:endParaRPr>
          </a:p>
          <a:p>
            <a:endParaRPr lang="en-US" altLang="ko-KR" sz="1200" dirty="0">
              <a:latin typeface="+mn-ea"/>
              <a:ea typeface="+mn-ea"/>
            </a:endParaRPr>
          </a:p>
          <a:p>
            <a:r>
              <a:rPr lang="en-US" altLang="ko-KR" sz="1200" dirty="0">
                <a:latin typeface="+mn-ea"/>
              </a:rPr>
              <a:t>---------------------------------------------------------------------------------</a:t>
            </a:r>
          </a:p>
          <a:p>
            <a:endParaRPr kumimoji="0" lang="en-US" altLang="ko-KR" sz="1200" b="1" dirty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kumimoji="0"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** Hibernate </a:t>
            </a:r>
            <a:r>
              <a:rPr kumimoji="0" lang="ko-KR" altLang="en-US" sz="1200" b="1" dirty="0">
                <a:solidFill>
                  <a:srgbClr val="FF0000"/>
                </a:solidFill>
                <a:latin typeface="+mn-ea"/>
                <a:ea typeface="+mn-ea"/>
              </a:rPr>
              <a:t>에서 트랜잭션 처리가 잘 안되므로 </a:t>
            </a:r>
            <a:r>
              <a:rPr kumimoji="0"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C, U, D </a:t>
            </a:r>
            <a:r>
              <a:rPr kumimoji="0" lang="ko-KR" altLang="en-US" sz="1200" b="1" dirty="0">
                <a:solidFill>
                  <a:srgbClr val="FF0000"/>
                </a:solidFill>
                <a:latin typeface="+mn-ea"/>
                <a:ea typeface="+mn-ea"/>
              </a:rPr>
              <a:t>는 </a:t>
            </a:r>
            <a:r>
              <a:rPr kumimoji="0"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Test </a:t>
            </a:r>
            <a:r>
              <a:rPr kumimoji="0" lang="ko-KR" altLang="en-US" sz="1200" b="1" dirty="0">
                <a:solidFill>
                  <a:srgbClr val="FF0000"/>
                </a:solidFill>
                <a:latin typeface="+mn-ea"/>
                <a:ea typeface="+mn-ea"/>
              </a:rPr>
              <a:t>시 확인 </a:t>
            </a:r>
            <a:r>
              <a:rPr kumimoji="0"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&amp; </a:t>
            </a:r>
            <a:r>
              <a:rPr kumimoji="0" lang="ko-KR" altLang="en-US" sz="1200" b="1" dirty="0">
                <a:solidFill>
                  <a:srgbClr val="FF0000"/>
                </a:solidFill>
                <a:latin typeface="+mn-ea"/>
                <a:ea typeface="+mn-ea"/>
              </a:rPr>
              <a:t>주의  </a:t>
            </a:r>
            <a:endParaRPr kumimoji="0" lang="en-US" altLang="ko-KR" sz="1200" b="1" dirty="0">
              <a:solidFill>
                <a:srgbClr val="FF0000"/>
              </a:solidFill>
              <a:latin typeface="+mn-ea"/>
              <a:ea typeface="+mn-ea"/>
            </a:endParaRPr>
          </a:p>
          <a:p>
            <a:endParaRPr lang="en-US" altLang="ko-KR" sz="1200" dirty="0">
              <a:latin typeface="+mn-ea"/>
              <a:ea typeface="+mn-ea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9" t="15158" r="5148" b="17661"/>
          <a:stretch/>
        </p:blipFill>
        <p:spPr bwMode="auto">
          <a:xfrm>
            <a:off x="122744" y="1097281"/>
            <a:ext cx="8879078" cy="442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45276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그룹 5"/>
          <p:cNvGrpSpPr>
            <a:grpSpLocks/>
          </p:cNvGrpSpPr>
          <p:nvPr/>
        </p:nvGrpSpPr>
        <p:grpSpPr bwMode="auto">
          <a:xfrm>
            <a:off x="185738" y="182563"/>
            <a:ext cx="8937625" cy="6572250"/>
            <a:chOff x="77972" y="80963"/>
            <a:chExt cx="8958524" cy="6393874"/>
          </a:xfrm>
        </p:grpSpPr>
        <p:grpSp>
          <p:nvGrpSpPr>
            <p:cNvPr id="12291" name="그룹 119"/>
            <p:cNvGrpSpPr>
              <a:grpSpLocks/>
            </p:cNvGrpSpPr>
            <p:nvPr/>
          </p:nvGrpSpPr>
          <p:grpSpPr bwMode="auto">
            <a:xfrm>
              <a:off x="77972" y="80963"/>
              <a:ext cx="8947150" cy="6228350"/>
              <a:chOff x="35620" y="80963"/>
              <a:chExt cx="9157592" cy="6228613"/>
            </a:xfrm>
          </p:grpSpPr>
          <p:sp>
            <p:nvSpPr>
              <p:cNvPr id="12300" name="TextBox 32"/>
              <p:cNvSpPr txBox="1">
                <a:spLocks noChangeArrowheads="1"/>
              </p:cNvSpPr>
              <p:nvPr/>
            </p:nvSpPr>
            <p:spPr bwMode="auto">
              <a:xfrm>
                <a:off x="88900" y="80963"/>
                <a:ext cx="8664607" cy="3077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latinLnBrk="1" hangingPunct="1"/>
                <a:r>
                  <a:rPr kumimoji="0" lang="en-US" altLang="ko-KR" sz="1400" b="1" dirty="0">
                    <a:solidFill>
                      <a:srgbClr val="663300"/>
                    </a:solidFill>
                    <a:latin typeface="나눔바른고딕"/>
                    <a:ea typeface="나눔바른고딕"/>
                    <a:cs typeface="나눔바른고딕"/>
                  </a:rPr>
                  <a:t>*** Spring</a:t>
                </a:r>
                <a:r>
                  <a:rPr kumimoji="0" lang="ko-KR" altLang="en-US" sz="1400" b="1" dirty="0">
                    <a:solidFill>
                      <a:srgbClr val="663300"/>
                    </a:solidFill>
                    <a:latin typeface="나눔바른고딕"/>
                    <a:ea typeface="나눔바른고딕"/>
                    <a:cs typeface="나눔바른고딕"/>
                  </a:rPr>
                  <a:t> </a:t>
                </a:r>
                <a:r>
                  <a:rPr kumimoji="0" lang="en-US" altLang="ko-KR" sz="1400" b="1" dirty="0">
                    <a:solidFill>
                      <a:srgbClr val="663300"/>
                    </a:solidFill>
                    <a:latin typeface="나눔바른고딕"/>
                    <a:ea typeface="나눔바른고딕"/>
                    <a:cs typeface="나눔바른고딕"/>
                  </a:rPr>
                  <a:t>&amp; JPA MVC </a:t>
                </a:r>
                <a:r>
                  <a:rPr kumimoji="0" lang="ko-KR" altLang="en-US" sz="1400" b="1" dirty="0">
                    <a:solidFill>
                      <a:srgbClr val="663300"/>
                    </a:solidFill>
                    <a:latin typeface="나눔바른고딕"/>
                    <a:ea typeface="나눔바른고딕"/>
                    <a:cs typeface="나눔바른고딕"/>
                  </a:rPr>
                  <a:t>실행</a:t>
                </a:r>
                <a:r>
                  <a:rPr kumimoji="0" lang="en-US" altLang="ko-KR" sz="1400" b="1" dirty="0">
                    <a:solidFill>
                      <a:srgbClr val="663300"/>
                    </a:solidFill>
                    <a:latin typeface="나눔바른고딕"/>
                    <a:ea typeface="나눔바른고딕"/>
                    <a:cs typeface="나눔바른고딕"/>
                  </a:rPr>
                  <a:t> </a:t>
                </a:r>
                <a:r>
                  <a:rPr kumimoji="0" lang="ko-KR" altLang="en-US" sz="1400" b="1" dirty="0">
                    <a:solidFill>
                      <a:srgbClr val="663300"/>
                    </a:solidFill>
                    <a:latin typeface="나눔바른고딕"/>
                    <a:ea typeface="나눔바른고딕"/>
                    <a:cs typeface="나눔바른고딕"/>
                  </a:rPr>
                  <a:t>구조 </a:t>
                </a:r>
                <a:r>
                  <a:rPr kumimoji="0" lang="en-US" altLang="ko-KR" sz="1400" b="1" dirty="0">
                    <a:solidFill>
                      <a:srgbClr val="663300"/>
                    </a:solidFill>
                    <a:latin typeface="나눔바른고딕"/>
                    <a:ea typeface="나눔바른고딕"/>
                    <a:cs typeface="나눔바른고딕"/>
                  </a:rPr>
                  <a:t>***</a:t>
                </a:r>
                <a:endParaRPr kumimoji="0" lang="ko-KR" altLang="en-US" sz="1400" b="1" dirty="0">
                  <a:solidFill>
                    <a:srgbClr val="663300"/>
                  </a:solidFill>
                  <a:latin typeface="나눔바른고딕"/>
                  <a:ea typeface="나눔바른고딕"/>
                  <a:cs typeface="나눔바른고딕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00766" y="2431660"/>
                <a:ext cx="1441344" cy="278006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>
                <a:spAutoFit/>
              </a:bodyPr>
              <a:lstStyle/>
              <a:p>
                <a:pPr eaLnBrk="1" latinLnBrk="1" hangingPunct="1">
                  <a:defRPr/>
                </a:pPr>
                <a:r>
                  <a:rPr lang="en-US" altLang="ko-KR" sz="1200" b="1">
                    <a:solidFill>
                      <a:schemeClr val="tx2">
                        <a:lumMod val="50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web.xml </a:t>
                </a:r>
                <a:endParaRPr lang="ko-KR" altLang="en-US" sz="1200" b="1">
                  <a:solidFill>
                    <a:schemeClr val="tx2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2302" name="TextBox 17"/>
              <p:cNvSpPr txBox="1">
                <a:spLocks noChangeArrowheads="1"/>
              </p:cNvSpPr>
              <p:nvPr/>
            </p:nvSpPr>
            <p:spPr bwMode="auto">
              <a:xfrm>
                <a:off x="252199" y="1301800"/>
                <a:ext cx="1494616" cy="3077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latinLnBrk="1" hangingPunct="1"/>
                <a:r>
                  <a:rPr lang="en-US" altLang="ko-KR" sz="1400" b="1">
                    <a:latin typeface="나눔바른고딕"/>
                    <a:ea typeface="나눔바른고딕"/>
                    <a:cs typeface="나눔바른고딕"/>
                  </a:rPr>
                  <a:t>index.jsp</a:t>
                </a:r>
                <a:r>
                  <a:rPr lang="en-US" altLang="ko-KR" sz="1400">
                    <a:latin typeface="나눔바른고딕"/>
                    <a:ea typeface="나눔바른고딕"/>
                    <a:cs typeface="나눔바른고딕"/>
                  </a:rPr>
                  <a:t>  </a:t>
                </a:r>
                <a:endParaRPr lang="ko-KR" altLang="en-US" sz="1400">
                  <a:latin typeface="나눔바른고딕"/>
                  <a:ea typeface="나눔바른고딕"/>
                  <a:cs typeface="나눔바른고딕"/>
                </a:endParaRPr>
              </a:p>
            </p:txBody>
          </p:sp>
          <p:cxnSp>
            <p:nvCxnSpPr>
              <p:cNvPr id="19" name="직선 연결선 18"/>
              <p:cNvCxnSpPr/>
              <p:nvPr/>
            </p:nvCxnSpPr>
            <p:spPr>
              <a:xfrm>
                <a:off x="683818" y="1713477"/>
                <a:ext cx="0" cy="691927"/>
              </a:xfrm>
              <a:prstGeom prst="line">
                <a:avLst/>
              </a:prstGeom>
              <a:ln w="22225">
                <a:prstDash val="sys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35620" y="2700400"/>
                <a:ext cx="2921777" cy="3431833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>
                <a:spAutoFit/>
              </a:bodyPr>
              <a:lstStyle/>
              <a:p>
                <a:pPr marL="88900" indent="-88900" eaLnBrk="1" latinLnBrk="1" hangingPunct="1">
                  <a:defRPr/>
                </a:pPr>
                <a:r>
                  <a:rPr lang="en-US" altLang="ko-KR" sz="1200" spc="-100" dirty="0">
                    <a:solidFill>
                      <a:srgbClr val="00206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. </a:t>
                </a:r>
                <a:r>
                  <a:rPr lang="en-US" altLang="ko-KR" sz="1200" spc="-100" dirty="0" err="1">
                    <a:solidFill>
                      <a:srgbClr val="00206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DispatcherServlet</a:t>
                </a:r>
                <a:r>
                  <a:rPr lang="en-US" altLang="ko-KR" sz="1200" spc="-1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/>
                </a:r>
                <a:br>
                  <a:rPr lang="en-US" altLang="ko-KR" sz="1200" spc="-1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</a:br>
                <a:r>
                  <a:rPr lang="en-US" altLang="ko-KR" sz="1200" spc="-1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=&gt; </a:t>
                </a:r>
                <a:r>
                  <a:rPr lang="en-US" altLang="ko-KR" sz="1200" b="1" spc="-100" dirty="0">
                    <a:solidFill>
                      <a:srgbClr val="0000FF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servlet-context.xml</a:t>
                </a:r>
                <a:br>
                  <a:rPr lang="en-US" altLang="ko-KR" sz="1200" b="1" spc="-100" dirty="0">
                    <a:solidFill>
                      <a:srgbClr val="0000FF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</a:br>
                <a:r>
                  <a:rPr lang="en-US" altLang="ko-KR" sz="1200" b="1" spc="-100" dirty="0">
                    <a:solidFill>
                      <a:srgbClr val="0000FF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   </a:t>
                </a:r>
                <a:r>
                  <a:rPr lang="en-US" altLang="ko-KR" sz="1100" spc="-100" dirty="0">
                    <a:solidFill>
                      <a:srgbClr val="00206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1) </a:t>
                </a:r>
                <a:r>
                  <a:rPr lang="en-US" altLang="ko-KR" sz="1100" spc="-100" dirty="0" err="1">
                    <a:solidFill>
                      <a:srgbClr val="6633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ViewResolver</a:t>
                </a:r>
                <a:r>
                  <a:rPr lang="en-US" altLang="ko-KR" sz="1100" spc="-100" dirty="0">
                    <a:solidFill>
                      <a:srgbClr val="00206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/>
                </a:r>
                <a:br>
                  <a:rPr lang="en-US" altLang="ko-KR" sz="1100" spc="-100" dirty="0">
                    <a:solidFill>
                      <a:srgbClr val="00206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</a:br>
                <a:r>
                  <a:rPr lang="en-US" altLang="ko-KR" sz="1100" spc="-100" dirty="0">
                    <a:solidFill>
                      <a:srgbClr val="00206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    2) </a:t>
                </a:r>
                <a:r>
                  <a:rPr lang="ko-KR" altLang="en-US" sz="1100" spc="-100" dirty="0" err="1">
                    <a:solidFill>
                      <a:srgbClr val="00206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어노테이션</a:t>
                </a:r>
                <a:r>
                  <a:rPr lang="ko-KR" altLang="en-US" sz="1100" spc="-100" dirty="0">
                    <a:solidFill>
                      <a:srgbClr val="00206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적용 패키지설정</a:t>
                </a:r>
                <a:r>
                  <a:rPr lang="en-US" altLang="ko-KR" sz="1100" spc="-100" dirty="0">
                    <a:solidFill>
                      <a:srgbClr val="00206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/>
                </a:r>
                <a:br>
                  <a:rPr lang="en-US" altLang="ko-KR" sz="1100" spc="-100" dirty="0">
                    <a:solidFill>
                      <a:srgbClr val="00206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</a:br>
                <a:r>
                  <a:rPr lang="en-US" altLang="ko-KR" sz="1100" spc="-100" dirty="0">
                    <a:solidFill>
                      <a:srgbClr val="00206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    3) Exception </a:t>
                </a:r>
                <a:r>
                  <a:rPr lang="ko-KR" altLang="en-US" sz="1100" spc="-100" dirty="0">
                    <a:solidFill>
                      <a:srgbClr val="00206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설정 </a:t>
                </a:r>
                <a:r>
                  <a:rPr lang="en-US" altLang="ko-KR" sz="1100" spc="-100" dirty="0">
                    <a:solidFill>
                      <a:srgbClr val="00206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br>
                  <a:rPr lang="en-US" altLang="ko-KR" sz="1100" spc="-100" dirty="0">
                    <a:solidFill>
                      <a:srgbClr val="00206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</a:br>
                <a:r>
                  <a:rPr lang="en-US" altLang="ko-KR" sz="1100" spc="-100" dirty="0">
                    <a:solidFill>
                      <a:srgbClr val="00206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    4) </a:t>
                </a:r>
                <a:r>
                  <a:rPr lang="en-US" altLang="ko-KR" sz="1100" spc="-100" dirty="0" err="1">
                    <a:solidFill>
                      <a:srgbClr val="00206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multipartResolver</a:t>
                </a:r>
                <a:r>
                  <a:rPr lang="en-US" altLang="ko-KR" sz="1100" spc="-100" dirty="0">
                    <a:solidFill>
                      <a:srgbClr val="00206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/>
                </a:r>
                <a:br>
                  <a:rPr lang="en-US" altLang="ko-KR" sz="1100" spc="-100" dirty="0">
                    <a:solidFill>
                      <a:srgbClr val="00206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</a:br>
                <a:r>
                  <a:rPr lang="en-US" altLang="ko-KR" sz="1100" spc="-100" dirty="0">
                    <a:solidFill>
                      <a:srgbClr val="00206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       (</a:t>
                </a:r>
                <a:r>
                  <a:rPr lang="en-US" altLang="ko-KR" sz="1100" spc="-100" dirty="0" err="1">
                    <a:solidFill>
                      <a:srgbClr val="00206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FileUpLoad</a:t>
                </a:r>
                <a:r>
                  <a:rPr lang="en-US" altLang="ko-KR" sz="1100" spc="-100" dirty="0">
                    <a:solidFill>
                      <a:srgbClr val="00206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sz="1100" spc="-100" dirty="0">
                    <a:solidFill>
                      <a:srgbClr val="00206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설정</a:t>
                </a:r>
                <a:r>
                  <a:rPr lang="en-US" altLang="ko-KR" sz="1100" spc="-100" dirty="0">
                    <a:solidFill>
                      <a:srgbClr val="00206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)</a:t>
                </a:r>
                <a:br>
                  <a:rPr lang="en-US" altLang="ko-KR" sz="1100" spc="-100" dirty="0">
                    <a:solidFill>
                      <a:srgbClr val="00206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</a:br>
                <a:endParaRPr lang="en-US" altLang="ko-KR" sz="1100" b="1" spc="-100" dirty="0">
                  <a:solidFill>
                    <a:srgbClr val="0000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88900" indent="-88900" eaLnBrk="1" latinLnBrk="1" hangingPunct="1">
                  <a:defRPr/>
                </a:pPr>
                <a:r>
                  <a:rPr lang="en-US" altLang="ko-KR" sz="1200" spc="-100" dirty="0">
                    <a:solidFill>
                      <a:srgbClr val="00206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. </a:t>
                </a:r>
                <a:r>
                  <a:rPr lang="en-US" altLang="ko-KR" sz="1200" spc="-100" dirty="0" err="1">
                    <a:solidFill>
                      <a:srgbClr val="00206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ContextLoaderListener</a:t>
                </a:r>
                <a:r>
                  <a:rPr lang="en-US" altLang="ko-KR" sz="1200" spc="-1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/>
                </a:r>
                <a:br>
                  <a:rPr lang="en-US" altLang="ko-KR" sz="1200" spc="-1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</a:br>
                <a:r>
                  <a:rPr lang="en-US" altLang="ko-KR" sz="1200" spc="-1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=&gt; </a:t>
                </a:r>
                <a:r>
                  <a:rPr lang="en-US" altLang="ko-KR" sz="1200" b="1" spc="-100" dirty="0">
                    <a:solidFill>
                      <a:srgbClr val="0000FF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root-context.xml</a:t>
                </a:r>
                <a:br>
                  <a:rPr lang="en-US" altLang="ko-KR" sz="1200" b="1" spc="-100" dirty="0">
                    <a:solidFill>
                      <a:srgbClr val="0000FF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</a:br>
                <a:r>
                  <a:rPr lang="en-US" altLang="ko-KR" sz="1200" spc="-100" dirty="0">
                    <a:solidFill>
                      <a:srgbClr val="0000FF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   </a:t>
                </a:r>
                <a:r>
                  <a:rPr lang="en-US" altLang="ko-KR" sz="1100" spc="-100" dirty="0">
                    <a:solidFill>
                      <a:srgbClr val="00206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1) </a:t>
                </a:r>
                <a:r>
                  <a:rPr lang="ko-KR" altLang="en-US" sz="1100" spc="-100" dirty="0">
                    <a:solidFill>
                      <a:srgbClr val="00206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데이터베이스 연결</a:t>
                </a:r>
                <a:endParaRPr lang="en-US" altLang="ko-KR" sz="1100" spc="-100" dirty="0">
                  <a:solidFill>
                    <a:srgbClr val="00206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88900" indent="-88900" eaLnBrk="1" latinLnBrk="1" hangingPunct="1">
                  <a:defRPr/>
                </a:pPr>
                <a:r>
                  <a:rPr lang="en-US" altLang="ko-KR" sz="1100" spc="-100" dirty="0">
                    <a:solidFill>
                      <a:srgbClr val="00206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	     2) </a:t>
                </a:r>
                <a:r>
                  <a:rPr lang="ko-KR" altLang="en-US" sz="1100" spc="-100" dirty="0">
                    <a:solidFill>
                      <a:srgbClr val="00206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스프링 </a:t>
                </a:r>
                <a:r>
                  <a:rPr lang="en-US" altLang="ko-KR" sz="1100" spc="-100" dirty="0">
                    <a:solidFill>
                      <a:srgbClr val="00206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&amp; JPA </a:t>
                </a:r>
                <a:r>
                  <a:rPr lang="ko-KR" altLang="en-US" sz="1100" spc="-100" dirty="0">
                    <a:solidFill>
                      <a:srgbClr val="00206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연동 설정</a:t>
                </a:r>
                <a:endParaRPr lang="en-US" altLang="ko-KR" sz="1100" spc="-100" dirty="0">
                  <a:solidFill>
                    <a:srgbClr val="00206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88900" indent="-88900" eaLnBrk="1" latinLnBrk="1" hangingPunct="1">
                  <a:defRPr/>
                </a:pPr>
                <a:r>
                  <a:rPr lang="en-US" altLang="ko-KR" sz="1100" spc="-100" dirty="0">
                    <a:solidFill>
                      <a:srgbClr val="00206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      - </a:t>
                </a:r>
                <a:r>
                  <a:rPr lang="en-US" altLang="ko-KR" sz="1100" b="1" spc="-100" dirty="0" err="1">
                    <a:solidFill>
                      <a:srgbClr val="00206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JpaVendorAdapter</a:t>
                </a:r>
                <a:r>
                  <a:rPr lang="en-US" altLang="ko-KR" sz="1100" spc="-100" dirty="0">
                    <a:solidFill>
                      <a:srgbClr val="00206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sz="1100" spc="-100" dirty="0">
                    <a:solidFill>
                      <a:srgbClr val="00206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클래스 등록</a:t>
                </a:r>
                <a:endParaRPr lang="en-US" altLang="ko-KR" sz="1100" spc="-100" dirty="0">
                  <a:solidFill>
                    <a:srgbClr val="00206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88900" indent="-88900" eaLnBrk="1" latinLnBrk="1" hangingPunct="1">
                  <a:defRPr/>
                </a:pPr>
                <a:r>
                  <a:rPr lang="en-US" altLang="ko-KR" sz="1100" spc="-100" dirty="0">
                    <a:solidFill>
                      <a:srgbClr val="00206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        : </a:t>
                </a:r>
                <a:r>
                  <a:rPr lang="en-US" altLang="ko-KR" sz="1100" spc="-100" dirty="0" err="1">
                    <a:solidFill>
                      <a:srgbClr val="00206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HibernateJpaVendorAdapter</a:t>
                </a:r>
                <a:r>
                  <a:rPr lang="en-US" altLang="ko-KR" sz="1100" spc="-100" dirty="0">
                    <a:solidFill>
                      <a:srgbClr val="00206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sz="1100" spc="-100" dirty="0">
                    <a:solidFill>
                      <a:srgbClr val="00206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등록</a:t>
                </a:r>
                <a:endParaRPr lang="en-US" altLang="ko-KR" sz="1100" spc="-100" dirty="0">
                  <a:solidFill>
                    <a:srgbClr val="00206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88900" indent="-88900" eaLnBrk="1" latinLnBrk="1" hangingPunct="1">
                  <a:defRPr/>
                </a:pPr>
                <a:r>
                  <a:rPr lang="en-US" altLang="ko-KR" sz="1100" spc="-100" dirty="0">
                    <a:solidFill>
                      <a:srgbClr val="00206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      - </a:t>
                </a:r>
                <a:r>
                  <a:rPr lang="en-US" altLang="ko-KR" sz="1100" b="1" spc="-100" dirty="0" err="1">
                    <a:solidFill>
                      <a:srgbClr val="00206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EntityManageFactoryBean</a:t>
                </a:r>
                <a:r>
                  <a:rPr lang="en-US" altLang="ko-KR" sz="1100" b="1" spc="-100" dirty="0">
                    <a:solidFill>
                      <a:srgbClr val="00206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sz="1100" spc="-100" dirty="0">
                    <a:solidFill>
                      <a:srgbClr val="00206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클래스 등록</a:t>
                </a:r>
                <a:endParaRPr lang="en-US" altLang="ko-KR" sz="1100" spc="-100" dirty="0">
                  <a:solidFill>
                    <a:srgbClr val="00206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88900" indent="-88900" eaLnBrk="1" latinLnBrk="1" hangingPunct="1">
                  <a:defRPr/>
                </a:pPr>
                <a:r>
                  <a:rPr lang="en-US" altLang="ko-KR" sz="1100" spc="-100" dirty="0">
                    <a:solidFill>
                      <a:srgbClr val="00206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        : </a:t>
                </a:r>
                <a:r>
                  <a:rPr lang="en-US" altLang="ko-KR" sz="1100" spc="-100" dirty="0" err="1">
                    <a:solidFill>
                      <a:srgbClr val="00206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DataSource</a:t>
                </a:r>
                <a:r>
                  <a:rPr lang="ko-KR" altLang="en-US" sz="1100" spc="-100" dirty="0">
                    <a:solidFill>
                      <a:srgbClr val="00206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와 </a:t>
                </a:r>
                <a:r>
                  <a:rPr lang="en-US" altLang="ko-KR" sz="1100" spc="-100" dirty="0" err="1">
                    <a:solidFill>
                      <a:srgbClr val="00206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JpaVendorAdapter</a:t>
                </a:r>
                <a:r>
                  <a:rPr lang="en-US" altLang="ko-KR" sz="1100" spc="-100" dirty="0">
                    <a:solidFill>
                      <a:srgbClr val="00206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sz="1100" spc="-100" dirty="0">
                    <a:solidFill>
                      <a:srgbClr val="00206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의존성</a:t>
                </a:r>
                <a:endParaRPr lang="en-US" altLang="ko-KR" sz="1100" spc="-100" dirty="0">
                  <a:solidFill>
                    <a:srgbClr val="00206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88900" indent="-88900" eaLnBrk="1" latinLnBrk="1" hangingPunct="1">
                  <a:defRPr/>
                </a:pPr>
                <a:r>
                  <a:rPr lang="en-US" altLang="ko-KR" sz="1100" spc="-100" dirty="0">
                    <a:solidFill>
                      <a:srgbClr val="00206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         </a:t>
                </a:r>
                <a:r>
                  <a:rPr lang="ko-KR" altLang="en-US" sz="1100" spc="-100" dirty="0">
                    <a:solidFill>
                      <a:srgbClr val="00206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주입하여 </a:t>
                </a:r>
                <a:r>
                  <a:rPr lang="en-US" altLang="ko-KR" sz="1100" b="1" spc="-100" dirty="0" err="1">
                    <a:solidFill>
                      <a:srgbClr val="00206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EntityMagager</a:t>
                </a:r>
                <a:r>
                  <a:rPr lang="en-US" altLang="ko-KR" sz="1100" b="1" spc="-100" dirty="0">
                    <a:solidFill>
                      <a:srgbClr val="00206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sz="1100" b="1" spc="-100" dirty="0">
                    <a:solidFill>
                      <a:srgbClr val="00206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객체 생성</a:t>
                </a:r>
                <a:r>
                  <a:rPr lang="en-US" altLang="ko-KR" sz="1100" spc="-100" dirty="0">
                    <a:solidFill>
                      <a:srgbClr val="00206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/>
                </a:r>
                <a:br>
                  <a:rPr lang="en-US" altLang="ko-KR" sz="1100" spc="-100" dirty="0">
                    <a:solidFill>
                      <a:srgbClr val="00206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</a:br>
                <a:r>
                  <a:rPr lang="en-US" altLang="ko-KR" sz="1200" b="1" spc="-100" dirty="0">
                    <a:solidFill>
                      <a:srgbClr val="0000FF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	</a:t>
                </a:r>
              </a:p>
              <a:p>
                <a:pPr marL="88900" indent="-88900" eaLnBrk="1" latinLnBrk="1" hangingPunct="1">
                  <a:defRPr/>
                </a:pPr>
                <a:r>
                  <a:rPr lang="en-US" altLang="ko-KR" sz="1100" spc="-100" dirty="0">
                    <a:solidFill>
                      <a:srgbClr val="00206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. </a:t>
                </a:r>
                <a:r>
                  <a:rPr lang="ko-KR" altLang="en-US" sz="1100" spc="-100" dirty="0">
                    <a:solidFill>
                      <a:srgbClr val="00206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한글 처리 필터</a:t>
                </a:r>
              </a:p>
            </p:txBody>
          </p:sp>
          <p:cxnSp>
            <p:nvCxnSpPr>
              <p:cNvPr id="21" name="직선 연결선 20"/>
              <p:cNvCxnSpPr/>
              <p:nvPr/>
            </p:nvCxnSpPr>
            <p:spPr>
              <a:xfrm rot="10800000">
                <a:off x="898798" y="1704210"/>
                <a:ext cx="0" cy="691927"/>
              </a:xfrm>
              <a:prstGeom prst="line">
                <a:avLst/>
              </a:prstGeom>
              <a:ln w="22225">
                <a:prstDash val="sys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611560" y="1927865"/>
                <a:ext cx="1243775" cy="27699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>
                <a:spAutoFit/>
              </a:bodyPr>
              <a:lstStyle/>
              <a:p>
                <a:pPr algn="ctr" eaLnBrk="1" latinLnBrk="1" hangingPunct="1">
                  <a:defRPr/>
                </a:pPr>
                <a:r>
                  <a:rPr lang="ko-KR" altLang="en-US" sz="1200">
                    <a:ln>
                      <a:solidFill>
                        <a:srgbClr val="FF0000"/>
                      </a:solidFill>
                    </a:ln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성공시</a:t>
                </a:r>
              </a:p>
            </p:txBody>
          </p:sp>
          <p:cxnSp>
            <p:nvCxnSpPr>
              <p:cNvPr id="23" name="직선 화살표 연결선 22"/>
              <p:cNvCxnSpPr/>
              <p:nvPr/>
            </p:nvCxnSpPr>
            <p:spPr>
              <a:xfrm>
                <a:off x="345061" y="1628531"/>
                <a:ext cx="1460888" cy="1390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308" name="그룹 112"/>
              <p:cNvGrpSpPr>
                <a:grpSpLocks/>
              </p:cNvGrpSpPr>
              <p:nvPr/>
            </p:nvGrpSpPr>
            <p:grpSpPr bwMode="auto">
              <a:xfrm>
                <a:off x="1746815" y="1349427"/>
                <a:ext cx="1563569" cy="627089"/>
                <a:chOff x="1746815" y="1349427"/>
                <a:chExt cx="1563569" cy="627089"/>
              </a:xfrm>
            </p:grpSpPr>
            <p:sp>
              <p:nvSpPr>
                <p:cNvPr id="73" name="순서도: 문서 72"/>
                <p:cNvSpPr/>
                <p:nvPr/>
              </p:nvSpPr>
              <p:spPr>
                <a:xfrm>
                  <a:off x="1892268" y="1348980"/>
                  <a:ext cx="1296396" cy="627059"/>
                </a:xfrm>
                <a:prstGeom prst="flowChartDocument">
                  <a:avLst/>
                </a:prstGeom>
                <a:solidFill>
                  <a:schemeClr val="bg1"/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latinLnBrk="1" hangingPunct="1">
                    <a:defRPr/>
                  </a:pPr>
                  <a:endParaRPr lang="ko-KR" altLang="en-US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2358" name="TextBox 73"/>
                <p:cNvSpPr txBox="1">
                  <a:spLocks noChangeArrowheads="1"/>
                </p:cNvSpPr>
                <p:nvPr/>
              </p:nvSpPr>
              <p:spPr bwMode="auto">
                <a:xfrm>
                  <a:off x="1746815" y="1416105"/>
                  <a:ext cx="1563569" cy="3079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latinLnBrk="1" hangingPunct="1"/>
                  <a:r>
                    <a:rPr lang="en-US" altLang="ko-KR" sz="1400">
                      <a:latin typeface="나눔바른고딕"/>
                      <a:ea typeface="나눔바른고딕"/>
                      <a:cs typeface="나눔바른고딕"/>
                    </a:rPr>
                    <a:t>index.jsp</a:t>
                  </a:r>
                  <a:endParaRPr lang="ko-KR" altLang="en-US" sz="1400">
                    <a:latin typeface="나눔바른고딕"/>
                    <a:ea typeface="나눔바른고딕"/>
                    <a:cs typeface="나눔바른고딕"/>
                  </a:endParaRPr>
                </a:p>
              </p:txBody>
            </p:sp>
          </p:grpSp>
          <p:cxnSp>
            <p:nvCxnSpPr>
              <p:cNvPr id="25" name="직선 화살표 연결선 24"/>
              <p:cNvCxnSpPr/>
              <p:nvPr/>
            </p:nvCxnSpPr>
            <p:spPr>
              <a:xfrm>
                <a:off x="3172377" y="1566752"/>
                <a:ext cx="649826" cy="6178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310" name="그룹 29"/>
              <p:cNvGrpSpPr>
                <a:grpSpLocks/>
              </p:cNvGrpSpPr>
              <p:nvPr/>
            </p:nvGrpSpPr>
            <p:grpSpPr bwMode="auto">
              <a:xfrm>
                <a:off x="3864379" y="1306563"/>
                <a:ext cx="1292127" cy="527072"/>
                <a:chOff x="5939911" y="1319263"/>
                <a:chExt cx="1292127" cy="527072"/>
              </a:xfrm>
            </p:grpSpPr>
            <p:sp>
              <p:nvSpPr>
                <p:cNvPr id="71" name="직사각형 70"/>
                <p:cNvSpPr/>
                <p:nvPr/>
              </p:nvSpPr>
              <p:spPr>
                <a:xfrm>
                  <a:off x="5940080" y="1319980"/>
                  <a:ext cx="1291510" cy="526667"/>
                </a:xfrm>
                <a:prstGeom prst="rect">
                  <a:avLst/>
                </a:prstGeom>
                <a:noFill/>
                <a:ln w="6350" cmpd="sng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latinLnBrk="1" hangingPunct="1">
                    <a:defRPr/>
                  </a:pPr>
                  <a:endParaRPr lang="ko-KR" altLang="en-US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2356" name="직사각형 71"/>
                <p:cNvSpPr>
                  <a:spLocks noChangeArrowheads="1"/>
                </p:cNvSpPr>
                <p:nvPr/>
              </p:nvSpPr>
              <p:spPr bwMode="auto">
                <a:xfrm>
                  <a:off x="5970072" y="1360540"/>
                  <a:ext cx="1261966" cy="46198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latinLnBrk="1" hangingPunct="1"/>
                  <a:r>
                    <a:rPr lang="en-US" altLang="ko-KR" sz="1200">
                      <a:solidFill>
                        <a:srgbClr val="002060"/>
                      </a:solidFill>
                      <a:latin typeface="나눔바른고딕"/>
                      <a:ea typeface="나눔바른고딕"/>
                      <a:cs typeface="나눔바른고딕"/>
                    </a:rPr>
                    <a:t>Dispatcher</a:t>
                  </a:r>
                  <a:br>
                    <a:rPr lang="en-US" altLang="ko-KR" sz="1200">
                      <a:solidFill>
                        <a:srgbClr val="002060"/>
                      </a:solidFill>
                      <a:latin typeface="나눔바른고딕"/>
                      <a:ea typeface="나눔바른고딕"/>
                      <a:cs typeface="나눔바른고딕"/>
                    </a:rPr>
                  </a:br>
                  <a:r>
                    <a:rPr lang="en-US" altLang="ko-KR" sz="1200">
                      <a:solidFill>
                        <a:srgbClr val="002060"/>
                      </a:solidFill>
                      <a:latin typeface="나눔바른고딕"/>
                      <a:ea typeface="나눔바른고딕"/>
                      <a:cs typeface="나눔바른고딕"/>
                    </a:rPr>
                    <a:t>Servlet</a:t>
                  </a:r>
                </a:p>
              </p:txBody>
            </p:sp>
          </p:grpSp>
          <p:grpSp>
            <p:nvGrpSpPr>
              <p:cNvPr id="12311" name="그룹 30"/>
              <p:cNvGrpSpPr>
                <a:grpSpLocks/>
              </p:cNvGrpSpPr>
              <p:nvPr/>
            </p:nvGrpSpPr>
            <p:grpSpPr bwMode="auto">
              <a:xfrm>
                <a:off x="5877176" y="1293863"/>
                <a:ext cx="1290540" cy="527072"/>
                <a:chOff x="5940676" y="1318767"/>
                <a:chExt cx="1290540" cy="527072"/>
              </a:xfrm>
            </p:grpSpPr>
            <p:sp>
              <p:nvSpPr>
                <p:cNvPr id="69" name="직사각형 68"/>
                <p:cNvSpPr/>
                <p:nvPr/>
              </p:nvSpPr>
              <p:spPr>
                <a:xfrm>
                  <a:off x="5941044" y="1318282"/>
                  <a:ext cx="1289881" cy="528212"/>
                </a:xfrm>
                <a:prstGeom prst="rect">
                  <a:avLst/>
                </a:prstGeom>
                <a:noFill/>
                <a:ln w="6350" cmpd="sng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latinLnBrk="1" hangingPunct="1">
                    <a:defRPr/>
                  </a:pPr>
                  <a:endParaRPr lang="ko-KR" altLang="en-US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2354" name="직사각형 69"/>
                <p:cNvSpPr>
                  <a:spLocks noChangeArrowheads="1"/>
                </p:cNvSpPr>
                <p:nvPr/>
              </p:nvSpPr>
              <p:spPr bwMode="auto">
                <a:xfrm>
                  <a:off x="5970837" y="1360044"/>
                  <a:ext cx="1260379" cy="46198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latinLnBrk="1" hangingPunct="1"/>
                  <a:r>
                    <a:rPr lang="en-US" altLang="ko-KR" sz="1200">
                      <a:latin typeface="나눔바른고딕"/>
                      <a:ea typeface="나눔바른고딕"/>
                      <a:cs typeface="나눔바른고딕"/>
                    </a:rPr>
                    <a:t>BoardList</a:t>
                  </a:r>
                </a:p>
                <a:p>
                  <a:pPr eaLnBrk="1" latinLnBrk="1" hangingPunct="1"/>
                  <a:r>
                    <a:rPr lang="en-US" altLang="ko-KR" sz="1200">
                      <a:latin typeface="나눔바른고딕"/>
                      <a:ea typeface="나눔바른고딕"/>
                      <a:cs typeface="나눔바른고딕"/>
                    </a:rPr>
                    <a:t>Controller()</a:t>
                  </a:r>
                </a:p>
              </p:txBody>
            </p:sp>
          </p:grpSp>
          <p:cxnSp>
            <p:nvCxnSpPr>
              <p:cNvPr id="28" name="직선 화살표 연결선 27"/>
              <p:cNvCxnSpPr/>
              <p:nvPr/>
            </p:nvCxnSpPr>
            <p:spPr>
              <a:xfrm>
                <a:off x="7219543" y="1557485"/>
                <a:ext cx="359930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13" name="직사각형 28"/>
              <p:cNvSpPr>
                <a:spLocks noChangeArrowheads="1"/>
              </p:cNvSpPr>
              <p:nvPr/>
            </p:nvSpPr>
            <p:spPr bwMode="auto">
              <a:xfrm>
                <a:off x="4426311" y="2371819"/>
                <a:ext cx="2966813" cy="4619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1" latinLnBrk="1" hangingPunct="1"/>
                <a:r>
                  <a:rPr lang="en-US" altLang="ko-KR" sz="1200">
                    <a:latin typeface="나눔바른고딕"/>
                    <a:ea typeface="나눔바른고딕"/>
                    <a:cs typeface="나눔바른고딕"/>
                  </a:rPr>
                  <a:t>@RequestMapping("/blc.do")</a:t>
                </a:r>
                <a:br>
                  <a:rPr lang="en-US" altLang="ko-KR" sz="1200">
                    <a:latin typeface="나눔바른고딕"/>
                    <a:ea typeface="나눔바른고딕"/>
                    <a:cs typeface="나눔바른고딕"/>
                  </a:rPr>
                </a:br>
                <a:r>
                  <a:rPr lang="en-US" altLang="ko-KR" sz="1200" b="1">
                    <a:solidFill>
                      <a:srgbClr val="7030A0"/>
                    </a:solidFill>
                    <a:latin typeface="나눔바른고딕"/>
                    <a:ea typeface="나눔바른고딕"/>
                    <a:cs typeface="나눔바른고딕"/>
                  </a:rPr>
                  <a:t>public </a:t>
                </a:r>
                <a:r>
                  <a:rPr lang="en-US" altLang="ko-KR" sz="1200" b="1">
                    <a:solidFill>
                      <a:srgbClr val="FF6600"/>
                    </a:solidFill>
                    <a:latin typeface="나눔바른고딕"/>
                    <a:ea typeface="나눔바른고딕"/>
                    <a:cs typeface="나눔바른고딕"/>
                  </a:rPr>
                  <a:t>ModelAndView</a:t>
                </a:r>
                <a:r>
                  <a:rPr lang="en-US" altLang="ko-KR" sz="1200" b="1">
                    <a:solidFill>
                      <a:srgbClr val="7030A0"/>
                    </a:solidFill>
                    <a:latin typeface="나눔바른고딕"/>
                    <a:ea typeface="나눔바른고딕"/>
                    <a:cs typeface="나눔바른고딕"/>
                  </a:rPr>
                  <a:t> </a:t>
                </a:r>
                <a:r>
                  <a:rPr lang="en-US" altLang="ko-KR" sz="1200" b="1">
                    <a:latin typeface="나눔바른고딕"/>
                    <a:ea typeface="나눔바른고딕"/>
                    <a:cs typeface="나눔바른고딕"/>
                  </a:rPr>
                  <a:t>boardlist(…)</a:t>
                </a:r>
                <a:endParaRPr lang="ko-KR" altLang="en-US" sz="1200">
                  <a:latin typeface="나눔바른고딕"/>
                  <a:ea typeface="나눔바른고딕"/>
                  <a:cs typeface="나눔바른고딕"/>
                </a:endParaRPr>
              </a:p>
            </p:txBody>
          </p:sp>
          <p:cxnSp>
            <p:nvCxnSpPr>
              <p:cNvPr id="30" name="직선 화살표 연결선 29"/>
              <p:cNvCxnSpPr/>
              <p:nvPr/>
            </p:nvCxnSpPr>
            <p:spPr>
              <a:xfrm>
                <a:off x="5195146" y="1557485"/>
                <a:ext cx="646569" cy="6178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5362895" y="1676410"/>
                <a:ext cx="0" cy="690383"/>
              </a:xfrm>
              <a:prstGeom prst="line">
                <a:avLst/>
              </a:prstGeom>
              <a:ln w="22225">
                <a:prstDash val="sys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 rot="10800000">
                <a:off x="5586019" y="1637798"/>
                <a:ext cx="0" cy="691927"/>
              </a:xfrm>
              <a:prstGeom prst="line">
                <a:avLst/>
              </a:prstGeom>
              <a:ln w="22225">
                <a:prstDash val="sys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5313288" y="1965965"/>
                <a:ext cx="1368152" cy="27699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>
                <a:spAutoFit/>
              </a:bodyPr>
              <a:lstStyle/>
              <a:p>
                <a:pPr algn="ctr" eaLnBrk="1" latinLnBrk="1" hangingPunct="1">
                  <a:defRPr/>
                </a:pPr>
                <a:r>
                  <a:rPr lang="en-US" altLang="ko-KR" sz="1200">
                    <a:ln>
                      <a:solidFill>
                        <a:srgbClr val="FF0000"/>
                      </a:solidFill>
                    </a:ln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Find OK</a:t>
                </a:r>
                <a:endParaRPr lang="ko-KR" altLang="en-US" sz="1200">
                  <a:ln>
                    <a:solidFill>
                      <a:srgbClr val="FF0000"/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cxnSp>
            <p:nvCxnSpPr>
              <p:cNvPr id="34" name="꺾인 연결선 33"/>
              <p:cNvCxnSpPr/>
              <p:nvPr/>
            </p:nvCxnSpPr>
            <p:spPr>
              <a:xfrm flipV="1">
                <a:off x="1483479" y="1928160"/>
                <a:ext cx="2718198" cy="918965"/>
              </a:xfrm>
              <a:prstGeom prst="bentConnector3">
                <a:avLst>
                  <a:gd name="adj1" fmla="val 100559"/>
                </a:avLst>
              </a:prstGeom>
              <a:ln>
                <a:solidFill>
                  <a:srgbClr val="00B05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꺾인 연결선 34"/>
              <p:cNvCxnSpPr/>
              <p:nvPr/>
            </p:nvCxnSpPr>
            <p:spPr>
              <a:xfrm flipV="1">
                <a:off x="2436233" y="2780713"/>
                <a:ext cx="3213303" cy="583813"/>
              </a:xfrm>
              <a:prstGeom prst="bentConnector3">
                <a:avLst>
                  <a:gd name="adj1" fmla="val 99400"/>
                </a:avLst>
              </a:prstGeom>
              <a:ln>
                <a:solidFill>
                  <a:srgbClr val="00B05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320" name="그룹 61"/>
              <p:cNvGrpSpPr>
                <a:grpSpLocks/>
              </p:cNvGrpSpPr>
              <p:nvPr/>
            </p:nvGrpSpPr>
            <p:grpSpPr bwMode="auto">
              <a:xfrm>
                <a:off x="7564561" y="333385"/>
                <a:ext cx="1260379" cy="533422"/>
                <a:chOff x="7776393" y="621417"/>
                <a:chExt cx="1260379" cy="533422"/>
              </a:xfrm>
            </p:grpSpPr>
            <p:sp>
              <p:nvSpPr>
                <p:cNvPr id="67" name="모서리가 둥근 직사각형 66"/>
                <p:cNvSpPr/>
                <p:nvPr/>
              </p:nvSpPr>
              <p:spPr>
                <a:xfrm>
                  <a:off x="7776645" y="620745"/>
                  <a:ext cx="1260566" cy="534390"/>
                </a:xfrm>
                <a:prstGeom prst="roundRect">
                  <a:avLst/>
                </a:prstGeom>
                <a:noFill/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latinLnBrk="1" hangingPunct="1">
                    <a:defRPr/>
                  </a:pPr>
                  <a:endParaRPr lang="ko-KR" altLang="en-US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2352" name="직사각형 67"/>
                <p:cNvSpPr>
                  <a:spLocks noChangeArrowheads="1"/>
                </p:cNvSpPr>
                <p:nvPr/>
              </p:nvSpPr>
              <p:spPr bwMode="auto">
                <a:xfrm>
                  <a:off x="7868461" y="653168"/>
                  <a:ext cx="1148823" cy="4616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latinLnBrk="1" hangingPunct="1"/>
                  <a:r>
                    <a:rPr lang="en-US" altLang="ko-KR" sz="1200">
                      <a:solidFill>
                        <a:srgbClr val="7030A0"/>
                      </a:solidFill>
                      <a:latin typeface="나눔바른고딕"/>
                      <a:ea typeface="나눔바른고딕"/>
                      <a:cs typeface="나눔바른고딕"/>
                    </a:rPr>
                    <a:t>interface</a:t>
                  </a:r>
                </a:p>
                <a:p>
                  <a:pPr eaLnBrk="1" latinLnBrk="1" hangingPunct="1"/>
                  <a:r>
                    <a:rPr lang="en-US" altLang="ko-KR" sz="1200">
                      <a:latin typeface="나눔바른고딕"/>
                      <a:ea typeface="나눔바른고딕"/>
                      <a:cs typeface="나눔바른고딕"/>
                    </a:rPr>
                    <a:t>BoardService</a:t>
                  </a:r>
                  <a:endParaRPr lang="ko-KR" altLang="en-US" sz="1200">
                    <a:latin typeface="나눔바른고딕"/>
                    <a:ea typeface="나눔바른고딕"/>
                    <a:cs typeface="나눔바른고딕"/>
                  </a:endParaRPr>
                </a:p>
              </p:txBody>
            </p:sp>
          </p:grpSp>
          <p:cxnSp>
            <p:nvCxnSpPr>
              <p:cNvPr id="37" name="직선 화살표 연결선 36"/>
              <p:cNvCxnSpPr/>
              <p:nvPr/>
            </p:nvCxnSpPr>
            <p:spPr>
              <a:xfrm rot="5400000">
                <a:off x="7637321" y="1088736"/>
                <a:ext cx="359863" cy="0"/>
              </a:xfrm>
              <a:prstGeom prst="straightConnector1">
                <a:avLst/>
              </a:prstGeom>
              <a:ln w="22225">
                <a:solidFill>
                  <a:srgbClr val="7030A0"/>
                </a:solidFill>
                <a:prstDash val="sys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22" name="TextBox 37"/>
              <p:cNvSpPr txBox="1">
                <a:spLocks noChangeArrowheads="1"/>
              </p:cNvSpPr>
              <p:nvPr/>
            </p:nvSpPr>
            <p:spPr bwMode="auto">
              <a:xfrm>
                <a:off x="3142683" y="1759170"/>
                <a:ext cx="844486" cy="2994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latinLnBrk="1" hangingPunct="1"/>
                <a:r>
                  <a:rPr lang="en-US" altLang="ko-KR" sz="1400" b="1">
                    <a:latin typeface="나눔바른고딕"/>
                    <a:ea typeface="나눔바른고딕"/>
                    <a:cs typeface="나눔바른고딕"/>
                  </a:rPr>
                  <a:t>blist.do</a:t>
                </a:r>
                <a:endParaRPr lang="ko-KR" altLang="en-US" sz="1100">
                  <a:latin typeface="나눔바른고딕"/>
                  <a:ea typeface="나눔바른고딕"/>
                  <a:cs typeface="나눔바른고딕"/>
                </a:endParaRPr>
              </a:p>
            </p:txBody>
          </p:sp>
          <p:grpSp>
            <p:nvGrpSpPr>
              <p:cNvPr id="12323" name="그룹 68"/>
              <p:cNvGrpSpPr>
                <a:grpSpLocks/>
              </p:cNvGrpSpPr>
              <p:nvPr/>
            </p:nvGrpSpPr>
            <p:grpSpPr bwMode="auto">
              <a:xfrm>
                <a:off x="7574085" y="1298625"/>
                <a:ext cx="1408005" cy="527072"/>
                <a:chOff x="7493693" y="1412925"/>
                <a:chExt cx="1408005" cy="527072"/>
              </a:xfrm>
            </p:grpSpPr>
            <p:sp>
              <p:nvSpPr>
                <p:cNvPr id="65" name="직사각형 64"/>
                <p:cNvSpPr/>
                <p:nvPr/>
              </p:nvSpPr>
              <p:spPr>
                <a:xfrm>
                  <a:off x="7525138" y="1412313"/>
                  <a:ext cx="1299653" cy="528212"/>
                </a:xfrm>
                <a:prstGeom prst="rect">
                  <a:avLst/>
                </a:prstGeom>
                <a:noFill/>
                <a:ln w="6350" cmpd="sng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latinLnBrk="1" hangingPunct="1">
                    <a:defRPr/>
                  </a:pPr>
                  <a:endParaRPr lang="ko-KR" altLang="en-US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2350" name="직사각형 65"/>
                <p:cNvSpPr>
                  <a:spLocks noChangeArrowheads="1"/>
                </p:cNvSpPr>
                <p:nvPr/>
              </p:nvSpPr>
              <p:spPr bwMode="auto">
                <a:xfrm>
                  <a:off x="7493693" y="1543105"/>
                  <a:ext cx="1408005" cy="2619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latinLnBrk="1" hangingPunct="1"/>
                  <a:r>
                    <a:rPr lang="en-US" altLang="ko-KR" sz="1100">
                      <a:latin typeface="나눔바른고딕"/>
                      <a:ea typeface="나눔바른고딕"/>
                      <a:cs typeface="나눔바른고딕"/>
                    </a:rPr>
                    <a:t>BoardServiceImpl</a:t>
                  </a:r>
                  <a:endParaRPr lang="ko-KR" altLang="en-US" sz="1100">
                    <a:latin typeface="나눔바른고딕"/>
                    <a:ea typeface="나눔바른고딕"/>
                    <a:cs typeface="나눔바른고딕"/>
                  </a:endParaRPr>
                </a:p>
              </p:txBody>
            </p:sp>
          </p:grpSp>
          <p:grpSp>
            <p:nvGrpSpPr>
              <p:cNvPr id="12324" name="그룹 72"/>
              <p:cNvGrpSpPr>
                <a:grpSpLocks/>
              </p:cNvGrpSpPr>
              <p:nvPr/>
            </p:nvGrpSpPr>
            <p:grpSpPr bwMode="auto">
              <a:xfrm>
                <a:off x="7583417" y="3429137"/>
                <a:ext cx="1322102" cy="527072"/>
                <a:chOff x="7507217" y="4294290"/>
                <a:chExt cx="1322102" cy="527072"/>
              </a:xfrm>
            </p:grpSpPr>
            <p:sp>
              <p:nvSpPr>
                <p:cNvPr id="63" name="직사각형 62"/>
                <p:cNvSpPr/>
                <p:nvPr/>
              </p:nvSpPr>
              <p:spPr>
                <a:xfrm>
                  <a:off x="7508158" y="4294547"/>
                  <a:ext cx="1320826" cy="526667"/>
                </a:xfrm>
                <a:prstGeom prst="rect">
                  <a:avLst/>
                </a:prstGeom>
                <a:noFill/>
                <a:ln w="6350" cmpd="sng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latinLnBrk="1" hangingPunct="1">
                    <a:defRPr/>
                  </a:pPr>
                  <a:endParaRPr lang="ko-KR" altLang="en-US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2348" name="직사각형 63"/>
                <p:cNvSpPr>
                  <a:spLocks noChangeArrowheads="1"/>
                </p:cNvSpPr>
                <p:nvPr/>
              </p:nvSpPr>
              <p:spPr bwMode="auto">
                <a:xfrm>
                  <a:off x="7507217" y="4450120"/>
                  <a:ext cx="1261967" cy="27623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latinLnBrk="1" hangingPunct="1"/>
                  <a:r>
                    <a:rPr lang="en-US" altLang="ko-KR" sz="1200">
                      <a:solidFill>
                        <a:srgbClr val="002060"/>
                      </a:solidFill>
                      <a:latin typeface="나눔바른고딕"/>
                      <a:ea typeface="나눔바른고딕"/>
                      <a:cs typeface="나눔바른고딕"/>
                    </a:rPr>
                    <a:t>EntityManager</a:t>
                  </a:r>
                </a:p>
              </p:txBody>
            </p:sp>
          </p:grpSp>
          <p:cxnSp>
            <p:nvCxnSpPr>
              <p:cNvPr id="41" name="직선 연결선 40"/>
              <p:cNvCxnSpPr/>
              <p:nvPr/>
            </p:nvCxnSpPr>
            <p:spPr>
              <a:xfrm>
                <a:off x="7844940" y="1904993"/>
                <a:ext cx="0" cy="539024"/>
              </a:xfrm>
              <a:prstGeom prst="line">
                <a:avLst/>
              </a:prstGeom>
              <a:ln w="22225">
                <a:prstDash val="sys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>
              <a:xfrm flipV="1">
                <a:off x="8066434" y="1866381"/>
                <a:ext cx="0" cy="535934"/>
              </a:xfrm>
              <a:prstGeom prst="line">
                <a:avLst/>
              </a:prstGeom>
              <a:ln w="22225">
                <a:solidFill>
                  <a:srgbClr val="996600"/>
                </a:solidFill>
                <a:prstDash val="sys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>
                <a:off x="7807796" y="2132940"/>
                <a:ext cx="1368152" cy="27699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>
                <a:spAutoFit/>
              </a:bodyPr>
              <a:lstStyle/>
              <a:p>
                <a:pPr algn="ctr" eaLnBrk="1" latinLnBrk="1" hangingPunct="1">
                  <a:defRPr/>
                </a:pPr>
                <a:r>
                  <a:rPr lang="en-US" altLang="ko-KR" sz="1200">
                    <a:ln>
                      <a:solidFill>
                        <a:srgbClr val="FF0000"/>
                      </a:solidFill>
                    </a:ln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Find OK</a:t>
                </a:r>
                <a:endParaRPr lang="ko-KR" altLang="en-US" sz="1200">
                  <a:ln>
                    <a:solidFill>
                      <a:srgbClr val="FF0000"/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7364492" y="4336003"/>
                <a:ext cx="1641667" cy="449444"/>
              </a:xfrm>
              <a:prstGeom prst="rect">
                <a:avLst/>
              </a:prstGeom>
              <a:ln w="6350" cmpd="sng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 algn="ctr" eaLnBrk="1" latinLnBrk="1" hangingPunct="1">
                  <a:defRPr/>
                </a:pPr>
                <a:r>
                  <a:rPr lang="en-US" altLang="ko-KR" sz="1200" b="1" dirty="0">
                    <a:solidFill>
                      <a:srgbClr val="C0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persistence.xml</a:t>
                </a:r>
              </a:p>
              <a:p>
                <a:pPr algn="ctr" eaLnBrk="1" latinLnBrk="1" hangingPunct="1">
                  <a:defRPr/>
                </a:pPr>
                <a:r>
                  <a:rPr lang="en-US" altLang="ko-KR" sz="1200" dirty="0">
                    <a:solidFill>
                      <a:srgbClr val="808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(JPA </a:t>
                </a:r>
                <a:r>
                  <a:rPr lang="ko-KR" altLang="en-US" sz="1200" dirty="0">
                    <a:solidFill>
                      <a:srgbClr val="808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메인 환경설정</a:t>
                </a:r>
                <a:r>
                  <a:rPr lang="en-US" altLang="ko-KR" sz="1200" dirty="0">
                    <a:solidFill>
                      <a:srgbClr val="808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)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6499324" y="2071881"/>
                <a:ext cx="1368152" cy="27699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>
                <a:spAutoFit/>
              </a:bodyPr>
              <a:lstStyle/>
              <a:p>
                <a:pPr algn="ctr" eaLnBrk="1" latinLnBrk="1" hangingPunct="1">
                  <a:defRPr/>
                </a:pPr>
                <a:r>
                  <a:rPr lang="en-US" altLang="ko-KR" sz="1200">
                    <a:ln>
                      <a:solidFill>
                        <a:schemeClr val="tx1"/>
                      </a:solidFill>
                    </a:ln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MemberVO</a:t>
                </a:r>
                <a:endParaRPr lang="ko-KR" altLang="en-US" sz="1200">
                  <a:ln>
                    <a:solidFill>
                      <a:schemeClr val="tx1"/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cxnSp>
            <p:nvCxnSpPr>
              <p:cNvPr id="46" name="직선 연결선 45"/>
              <p:cNvCxnSpPr/>
              <p:nvPr/>
            </p:nvCxnSpPr>
            <p:spPr>
              <a:xfrm>
                <a:off x="7323775" y="1628531"/>
                <a:ext cx="0" cy="494233"/>
              </a:xfrm>
              <a:prstGeom prst="line">
                <a:avLst/>
              </a:prstGeom>
              <a:ln w="1905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>
              <a:xfrm rot="5400000">
                <a:off x="7856341" y="1974141"/>
                <a:ext cx="0" cy="491849"/>
              </a:xfrm>
              <a:prstGeom prst="line">
                <a:avLst/>
              </a:prstGeom>
              <a:ln w="1905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>
                <a:off x="7861226" y="3993129"/>
                <a:ext cx="0" cy="335152"/>
              </a:xfrm>
              <a:prstGeom prst="line">
                <a:avLst/>
              </a:prstGeom>
              <a:ln w="22225">
                <a:prstDash val="sys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 flipV="1">
                <a:off x="8084350" y="3982318"/>
                <a:ext cx="0" cy="307351"/>
              </a:xfrm>
              <a:prstGeom prst="line">
                <a:avLst/>
              </a:prstGeom>
              <a:ln w="22225">
                <a:solidFill>
                  <a:srgbClr val="996600"/>
                </a:solidFill>
                <a:prstDash val="sys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7825060" y="4088280"/>
                <a:ext cx="1368152" cy="27699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>
                <a:spAutoFit/>
              </a:bodyPr>
              <a:lstStyle/>
              <a:p>
                <a:pPr algn="ctr" eaLnBrk="1" latinLnBrk="1" hangingPunct="1">
                  <a:defRPr/>
                </a:pPr>
                <a:r>
                  <a:rPr lang="en-US" altLang="ko-KR" sz="1200">
                    <a:ln>
                      <a:solidFill>
                        <a:srgbClr val="FF0000"/>
                      </a:solidFill>
                    </a:ln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Find OK</a:t>
                </a:r>
                <a:endParaRPr lang="ko-KR" altLang="en-US" sz="1200">
                  <a:ln>
                    <a:solidFill>
                      <a:srgbClr val="FF0000"/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51" name="원통 50"/>
              <p:cNvSpPr/>
              <p:nvPr/>
            </p:nvSpPr>
            <p:spPr>
              <a:xfrm>
                <a:off x="7488268" y="5191644"/>
                <a:ext cx="1265451" cy="1118203"/>
              </a:xfrm>
              <a:prstGeom prst="can">
                <a:avLst/>
              </a:prstGeom>
              <a:noFill/>
              <a:ln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1" hangingPunct="1">
                  <a:defRPr/>
                </a:pPr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2336" name="TextBox 51"/>
              <p:cNvSpPr txBox="1">
                <a:spLocks noChangeArrowheads="1"/>
              </p:cNvSpPr>
              <p:nvPr/>
            </p:nvSpPr>
            <p:spPr bwMode="auto">
              <a:xfrm>
                <a:off x="7583417" y="5570302"/>
                <a:ext cx="1042909" cy="523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latinLnBrk="1" hangingPunct="1"/>
                <a:r>
                  <a:rPr lang="en-US" altLang="ko-KR" sz="1400" b="1">
                    <a:latin typeface="나눔바른고딕"/>
                    <a:ea typeface="나눔바른고딕"/>
                    <a:cs typeface="나눔바른고딕"/>
                  </a:rPr>
                  <a:t>DBMS</a:t>
                </a:r>
              </a:p>
              <a:p>
                <a:pPr algn="ctr" eaLnBrk="1" latinLnBrk="1" hangingPunct="1"/>
                <a:r>
                  <a:rPr lang="en-US" altLang="ko-KR" sz="1400" b="1">
                    <a:latin typeface="나눔바른고딕"/>
                    <a:ea typeface="나눔바른고딕"/>
                    <a:cs typeface="나눔바른고딕"/>
                  </a:rPr>
                  <a:t>(ORACLE)</a:t>
                </a:r>
                <a:endParaRPr lang="ko-KR" altLang="en-US" sz="1400">
                  <a:latin typeface="나눔바른고딕"/>
                  <a:ea typeface="나눔바른고딕"/>
                  <a:cs typeface="나눔바른고딕"/>
                </a:endParaRPr>
              </a:p>
            </p:txBody>
          </p:sp>
          <p:cxnSp>
            <p:nvCxnSpPr>
              <p:cNvPr id="53" name="직선 연결선 52"/>
              <p:cNvCxnSpPr/>
              <p:nvPr/>
            </p:nvCxnSpPr>
            <p:spPr>
              <a:xfrm>
                <a:off x="7861226" y="4800892"/>
                <a:ext cx="0" cy="345963"/>
              </a:xfrm>
              <a:prstGeom prst="line">
                <a:avLst/>
              </a:prstGeom>
              <a:ln w="22225">
                <a:prstDash val="sys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>
              <a:xfrm flipV="1">
                <a:off x="8084350" y="4800892"/>
                <a:ext cx="0" cy="307351"/>
              </a:xfrm>
              <a:prstGeom prst="line">
                <a:avLst/>
              </a:prstGeom>
              <a:ln w="22225">
                <a:solidFill>
                  <a:srgbClr val="996600"/>
                </a:solidFill>
                <a:prstDash val="sys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7825060" y="4905593"/>
                <a:ext cx="1368152" cy="27699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>
                <a:spAutoFit/>
              </a:bodyPr>
              <a:lstStyle/>
              <a:p>
                <a:pPr algn="ctr" eaLnBrk="1" latinLnBrk="1" hangingPunct="1">
                  <a:defRPr/>
                </a:pPr>
                <a:r>
                  <a:rPr lang="en-US" altLang="ko-KR" sz="1200">
                    <a:ln>
                      <a:solidFill>
                        <a:srgbClr val="FF0000"/>
                      </a:solidFill>
                    </a:ln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Find OK</a:t>
                </a:r>
                <a:endParaRPr lang="ko-KR" altLang="en-US" sz="1200">
                  <a:ln>
                    <a:solidFill>
                      <a:srgbClr val="FF0000"/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cxnSp>
            <p:nvCxnSpPr>
              <p:cNvPr id="56" name="직선 화살표 연결선 55"/>
              <p:cNvCxnSpPr/>
              <p:nvPr/>
            </p:nvCxnSpPr>
            <p:spPr>
              <a:xfrm rot="10800000">
                <a:off x="7182084" y="1399948"/>
                <a:ext cx="358300" cy="0"/>
              </a:xfrm>
              <a:prstGeom prst="straightConnector1">
                <a:avLst/>
              </a:prstGeom>
              <a:ln w="22225">
                <a:solidFill>
                  <a:srgbClr val="9966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화살표 연결선 56"/>
              <p:cNvCxnSpPr/>
              <p:nvPr/>
            </p:nvCxnSpPr>
            <p:spPr>
              <a:xfrm rot="10800000">
                <a:off x="5182117" y="1387592"/>
                <a:ext cx="648198" cy="6178"/>
              </a:xfrm>
              <a:prstGeom prst="straightConnector1">
                <a:avLst/>
              </a:prstGeom>
              <a:ln w="22225">
                <a:solidFill>
                  <a:srgbClr val="9966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화살표 연결선 57"/>
              <p:cNvCxnSpPr/>
              <p:nvPr/>
            </p:nvCxnSpPr>
            <p:spPr>
              <a:xfrm flipH="1" flipV="1">
                <a:off x="3488333" y="1109586"/>
                <a:ext cx="672627" cy="112747"/>
              </a:xfrm>
              <a:prstGeom prst="straightConnector1">
                <a:avLst/>
              </a:prstGeom>
              <a:ln w="22225">
                <a:solidFill>
                  <a:srgbClr val="9966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순서도: 문서 58"/>
              <p:cNvSpPr/>
              <p:nvPr/>
            </p:nvSpPr>
            <p:spPr>
              <a:xfrm>
                <a:off x="2128420" y="666320"/>
                <a:ext cx="1296396" cy="627059"/>
              </a:xfrm>
              <a:prstGeom prst="flowChartDocumen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1" hangingPunct="1">
                  <a:defRPr/>
                </a:pPr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2344" name="TextBox 59"/>
              <p:cNvSpPr txBox="1">
                <a:spLocks noChangeArrowheads="1"/>
              </p:cNvSpPr>
              <p:nvPr/>
            </p:nvSpPr>
            <p:spPr bwMode="auto">
              <a:xfrm>
                <a:off x="2030956" y="720751"/>
                <a:ext cx="1490549" cy="2770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latinLnBrk="1" hangingPunct="1"/>
                <a:r>
                  <a:rPr lang="en-US" altLang="ko-KR" sz="1200">
                    <a:latin typeface="나눔바른고딕"/>
                    <a:ea typeface="나눔바른고딕"/>
                    <a:cs typeface="나눔바른고딕"/>
                  </a:rPr>
                  <a:t>getBoardList.jsp</a:t>
                </a:r>
                <a:endParaRPr lang="ko-KR" altLang="en-US" sz="1200">
                  <a:latin typeface="나눔바른고딕"/>
                  <a:ea typeface="나눔바른고딕"/>
                  <a:cs typeface="나눔바른고딕"/>
                </a:endParaRPr>
              </a:p>
            </p:txBody>
          </p:sp>
          <p:cxnSp>
            <p:nvCxnSpPr>
              <p:cNvPr id="61" name="꺾인 연결선 60"/>
              <p:cNvCxnSpPr/>
              <p:nvPr/>
            </p:nvCxnSpPr>
            <p:spPr>
              <a:xfrm flipV="1">
                <a:off x="1478593" y="1222333"/>
                <a:ext cx="2543933" cy="1990834"/>
              </a:xfrm>
              <a:prstGeom prst="bentConnector3">
                <a:avLst>
                  <a:gd name="adj1" fmla="val 99693"/>
                </a:avLst>
              </a:prstGeom>
              <a:ln w="12700">
                <a:solidFill>
                  <a:srgbClr val="9966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직사각형 61"/>
              <p:cNvSpPr/>
              <p:nvPr/>
            </p:nvSpPr>
            <p:spPr>
              <a:xfrm>
                <a:off x="64935" y="2444016"/>
                <a:ext cx="2955978" cy="3865831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1" hangingPunct="1">
                  <a:defRPr/>
                </a:pPr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8" name="직사각형 7"/>
            <p:cNvSpPr/>
            <p:nvPr/>
          </p:nvSpPr>
          <p:spPr bwMode="auto">
            <a:xfrm>
              <a:off x="7451649" y="2470171"/>
              <a:ext cx="1292064" cy="526646"/>
            </a:xfrm>
            <a:prstGeom prst="rect">
              <a:avLst/>
            </a:prstGeom>
            <a:noFill/>
            <a:ln w="6350" cmpd="sng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293" name="직사각형 8"/>
            <p:cNvSpPr>
              <a:spLocks noChangeArrowheads="1"/>
            </p:cNvSpPr>
            <p:nvPr/>
          </p:nvSpPr>
          <p:spPr bwMode="auto">
            <a:xfrm>
              <a:off x="7452320" y="2600077"/>
              <a:ext cx="1375649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latinLnBrk="1" hangingPunct="1"/>
              <a:r>
                <a:rPr lang="en-US" altLang="ko-KR" sz="1100">
                  <a:latin typeface="나눔바른고딕"/>
                  <a:ea typeface="나눔바른고딕"/>
                  <a:cs typeface="나눔바른고딕"/>
                </a:rPr>
                <a:t>BoardDAOJPA</a:t>
              </a:r>
              <a:endParaRPr lang="ko-KR" altLang="en-US" sz="1100">
                <a:latin typeface="나눔바른고딕"/>
                <a:ea typeface="나눔바른고딕"/>
                <a:cs typeface="나눔바른고딕"/>
              </a:endParaRPr>
            </a:p>
          </p:txBody>
        </p:sp>
        <p:cxnSp>
          <p:nvCxnSpPr>
            <p:cNvPr id="10" name="직선 연결선 9"/>
            <p:cNvCxnSpPr/>
            <p:nvPr/>
          </p:nvCxnSpPr>
          <p:spPr bwMode="auto">
            <a:xfrm>
              <a:off x="7734885" y="3057048"/>
              <a:ext cx="0" cy="335138"/>
            </a:xfrm>
            <a:prstGeom prst="line">
              <a:avLst/>
            </a:prstGeom>
            <a:ln w="22225"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auto">
            <a:xfrm flipV="1">
              <a:off x="7952880" y="3046238"/>
              <a:ext cx="0" cy="307338"/>
            </a:xfrm>
            <a:prstGeom prst="line">
              <a:avLst/>
            </a:prstGeom>
            <a:ln w="22225">
              <a:solidFill>
                <a:srgbClr val="996600"/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 bwMode="auto">
            <a:xfrm>
              <a:off x="7699784" y="3152012"/>
              <a:ext cx="1336712" cy="276988"/>
            </a:xfrm>
            <a:prstGeom prst="rect">
              <a:avLst/>
            </a:prstGeom>
            <a:noFill/>
            <a:ln w="3175">
              <a:noFill/>
            </a:ln>
          </p:spPr>
          <p:txBody>
            <a:bodyPr>
              <a:spAutoFit/>
            </a:bodyPr>
            <a:lstStyle/>
            <a:p>
              <a:pPr algn="ctr" eaLnBrk="1" latinLnBrk="1" hangingPunct="1">
                <a:defRPr/>
              </a:pPr>
              <a:r>
                <a:rPr lang="en-US" altLang="ko-KR" sz="1200">
                  <a:ln>
                    <a:solidFill>
                      <a:srgbClr val="FF0000"/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Find OK</a:t>
              </a:r>
              <a:endParaRPr lang="ko-KR" altLang="en-US" sz="1200">
                <a:ln>
                  <a:solidFill>
                    <a:srgbClr val="FF0000"/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 bwMode="auto">
            <a:xfrm>
              <a:off x="3421108" y="3803001"/>
              <a:ext cx="3150600" cy="2671836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476801" y="3792189"/>
              <a:ext cx="3289035" cy="254519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b="1" dirty="0">
                  <a:solidFill>
                    <a:srgbClr val="C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persistence.xml</a:t>
              </a:r>
            </a:p>
            <a:p>
              <a:pPr>
                <a:defRPr/>
              </a:pPr>
              <a:endPara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>
                <a:defRPr/>
              </a:pPr>
              <a:r>
                <a:rPr lang="en-US" altLang="ko-KR" sz="9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# </a:t>
              </a:r>
              <a:r>
                <a:rPr lang="ko-KR" altLang="en-US" sz="9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영속성 </a:t>
              </a:r>
              <a:r>
                <a:rPr lang="ko-KR" altLang="en-US" sz="900" b="1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유닛</a:t>
              </a:r>
              <a:r>
                <a:rPr lang="ko-KR" altLang="en-US" sz="9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900" b="1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프로퍼티</a:t>
              </a:r>
              <a:r>
                <a:rPr lang="ko-KR" altLang="en-US" sz="9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설정</a:t>
              </a:r>
              <a:endParaRPr lang="en-US" altLang="ko-KR" sz="9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71450" indent="-171450">
                <a:buFont typeface="Symbol"/>
                <a:buChar char="Þ"/>
                <a:defRPr/>
              </a:pPr>
              <a: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DB </a:t>
              </a:r>
              <a:r>
                <a:rPr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커넥션 관련 설정 </a:t>
              </a:r>
              <a: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생략 가능</a:t>
              </a:r>
              <a: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pPr>
                <a:defRPr/>
              </a:pPr>
              <a: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 JDBC </a:t>
              </a:r>
              <a:r>
                <a:rPr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드라이버 클래스</a:t>
              </a:r>
              <a: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/>
              </a:r>
              <a:b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 </a:t>
              </a:r>
              <a:r>
                <a:rPr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데이터베이스의 아이디</a:t>
              </a:r>
              <a: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/>
              </a:r>
              <a:b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 </a:t>
              </a:r>
              <a:r>
                <a:rPr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데이터베이스의 비밀번호</a:t>
              </a:r>
              <a:endPara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>
                <a:defRPr/>
              </a:pPr>
              <a: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 JDBC URL </a:t>
              </a:r>
              <a:r>
                <a:rPr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정보</a:t>
              </a:r>
              <a: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/>
              </a:r>
              <a:b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/>
              </a:r>
              <a:b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en-US" altLang="ko-KR" sz="9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# Dialect </a:t>
              </a:r>
              <a:r>
                <a:rPr lang="ko-KR" altLang="en-US" sz="9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클래스 설정</a:t>
              </a:r>
              <a:r>
                <a:rPr lang="en-US" altLang="ko-KR" sz="9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/>
              </a:r>
              <a:br>
                <a:rPr lang="en-US" altLang="ko-KR" sz="9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en-US" altLang="ko-KR" sz="9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 </a:t>
              </a:r>
              <a: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(DBMS</a:t>
              </a:r>
              <a:r>
                <a:rPr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마다 다른 </a:t>
              </a:r>
              <a: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Dialect </a:t>
              </a:r>
              <a:r>
                <a:rPr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클래스 제공</a:t>
              </a:r>
              <a: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pPr>
                <a:defRPr/>
              </a:pPr>
              <a: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 SQL </a:t>
              </a:r>
              <a:r>
                <a:rPr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구문 자동 생성</a:t>
              </a:r>
              <a: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/>
              </a:r>
              <a:b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en-US" altLang="ko-KR" sz="9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# JPA </a:t>
              </a:r>
              <a:r>
                <a:rPr lang="ko-KR" altLang="en-US" sz="9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구현체 관련 속성 설정</a:t>
              </a:r>
              <a:endParaRPr lang="en-US" altLang="ko-KR" sz="9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>
                <a:defRPr/>
              </a:pPr>
              <a: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 </a:t>
              </a:r>
              <a:r>
                <a:rPr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생성된 </a:t>
              </a:r>
              <a: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SQL </a:t>
              </a:r>
              <a:r>
                <a:rPr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콘솔에 출력</a:t>
              </a:r>
              <a:endPara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>
                <a:defRPr/>
              </a:pPr>
              <a: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 </a:t>
              </a:r>
              <a:r>
                <a:rPr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일정한 포맷으로 출력</a:t>
              </a:r>
              <a: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/>
              </a:r>
              <a:b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 </a:t>
              </a:r>
              <a:r>
                <a:rPr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주석 함께 출력</a:t>
              </a:r>
              <a: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/>
              </a:r>
              <a:b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 </a:t>
              </a:r>
              <a:r>
                <a:rPr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새로운 키 생성 전략 사용</a:t>
              </a:r>
              <a: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/>
              </a:r>
              <a:b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 DDL </a:t>
              </a:r>
              <a:r>
                <a:rPr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구문 자동 처리 설정</a:t>
              </a:r>
            </a:p>
          </p:txBody>
        </p:sp>
        <p:cxnSp>
          <p:nvCxnSpPr>
            <p:cNvPr id="15" name="꺾인 연결선 14"/>
            <p:cNvCxnSpPr>
              <a:endCxn id="63" idx="1"/>
            </p:cNvCxnSpPr>
            <p:nvPr/>
          </p:nvCxnSpPr>
          <p:spPr>
            <a:xfrm flipV="1">
              <a:off x="2195875" y="3691803"/>
              <a:ext cx="5255774" cy="1898084"/>
            </a:xfrm>
            <a:prstGeom prst="bentConnector3">
              <a:avLst>
                <a:gd name="adj1" fmla="val 18540"/>
              </a:avLst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29017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763941A-40F6-4AB4-BA84-7293EF244D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805" b="47615"/>
          <a:stretch/>
        </p:blipFill>
        <p:spPr>
          <a:xfrm>
            <a:off x="312048" y="260648"/>
            <a:ext cx="5766892" cy="44595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8DF209-1851-4AB6-90C6-75B4E1CC0ED1}"/>
              </a:ext>
            </a:extLst>
          </p:cNvPr>
          <p:cNvSpPr txBox="1"/>
          <p:nvPr/>
        </p:nvSpPr>
        <p:spPr>
          <a:xfrm>
            <a:off x="323528" y="4869160"/>
            <a:ext cx="82089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600" dirty="0">
                <a:solidFill>
                  <a:srgbClr val="7F0055"/>
                </a:solidFill>
                <a:latin typeface="+mn-ea"/>
                <a:ea typeface="+mn-ea"/>
              </a:rPr>
              <a:t>=&gt; root ~ .xml </a:t>
            </a:r>
            <a:r>
              <a:rPr lang="ko-KR" altLang="en-US" sz="1600" dirty="0">
                <a:solidFill>
                  <a:srgbClr val="7F0055"/>
                </a:solidFill>
                <a:latin typeface="+mn-ea"/>
                <a:ea typeface="+mn-ea"/>
              </a:rPr>
              <a:t>에 </a:t>
            </a:r>
            <a:r>
              <a:rPr lang="en-US" altLang="ko-KR" sz="1600" dirty="0">
                <a:solidFill>
                  <a:srgbClr val="7F0055"/>
                </a:solidFill>
                <a:latin typeface="+mn-ea"/>
                <a:ea typeface="+mn-ea"/>
              </a:rPr>
              <a:t>bean </a:t>
            </a:r>
            <a:r>
              <a:rPr lang="ko-KR" altLang="en-US" sz="1600" dirty="0">
                <a:solidFill>
                  <a:srgbClr val="7F0055"/>
                </a:solidFill>
                <a:latin typeface="+mn-ea"/>
                <a:ea typeface="+mn-ea"/>
              </a:rPr>
              <a:t>등록한 </a:t>
            </a:r>
            <a:r>
              <a:rPr lang="en-US" altLang="ko-KR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entityManagerFactory</a:t>
            </a:r>
            <a:r>
              <a:rPr lang="ko-KR" alt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endParaRPr lang="en-US" altLang="ko-KR" sz="18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LocalContainerEntityManagerFactoryBean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b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AbstractEntityManagerFactoryBean</a:t>
            </a:r>
            <a:r>
              <a:rPr lang="en-US" altLang="ko-KR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altLang="ko-KR" sz="1800" b="1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ko-KR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ResourceLoaderAware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LoadTimeWeaverAware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</p:txBody>
      </p:sp>
    </p:spTree>
    <p:extLst>
      <p:ext uri="{BB962C8B-B14F-4D97-AF65-F5344CB8AC3E}">
        <p14:creationId xmlns:p14="http://schemas.microsoft.com/office/powerpoint/2010/main" val="2692116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47"/>
          <p:cNvGrpSpPr>
            <a:grpSpLocks/>
          </p:cNvGrpSpPr>
          <p:nvPr/>
        </p:nvGrpSpPr>
        <p:grpSpPr bwMode="auto">
          <a:xfrm>
            <a:off x="2989958" y="1901676"/>
            <a:ext cx="1011237" cy="1766888"/>
            <a:chOff x="2928927" y="1628414"/>
            <a:chExt cx="1011017" cy="1767124"/>
          </a:xfrm>
        </p:grpSpPr>
        <p:cxnSp>
          <p:nvCxnSpPr>
            <p:cNvPr id="20" name="직선 화살표 연결선 19"/>
            <p:cNvCxnSpPr/>
            <p:nvPr/>
          </p:nvCxnSpPr>
          <p:spPr>
            <a:xfrm>
              <a:off x="2940037" y="2009465"/>
              <a:ext cx="928486" cy="1588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/>
            <p:nvPr/>
          </p:nvCxnSpPr>
          <p:spPr>
            <a:xfrm rot="10800000">
              <a:off x="2928927" y="3393950"/>
              <a:ext cx="928485" cy="1588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3" name="TextBox 26"/>
            <p:cNvSpPr txBox="1">
              <a:spLocks noChangeArrowheads="1"/>
            </p:cNvSpPr>
            <p:nvPr/>
          </p:nvSpPr>
          <p:spPr bwMode="auto">
            <a:xfrm>
              <a:off x="2984714" y="1628414"/>
              <a:ext cx="91780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1 </a:t>
              </a:r>
              <a:r>
                <a:rPr kumimoji="0" lang="ko-KR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요청</a:t>
              </a:r>
            </a:p>
          </p:txBody>
        </p:sp>
        <p:sp>
          <p:nvSpPr>
            <p:cNvPr id="2084" name="TextBox 27"/>
            <p:cNvSpPr txBox="1">
              <a:spLocks noChangeArrowheads="1"/>
            </p:cNvSpPr>
            <p:nvPr/>
          </p:nvSpPr>
          <p:spPr bwMode="auto">
            <a:xfrm>
              <a:off x="2939812" y="3002744"/>
              <a:ext cx="100013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6 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응답</a:t>
              </a:r>
            </a:p>
          </p:txBody>
        </p:sp>
      </p:grpSp>
      <p:sp>
        <p:nvSpPr>
          <p:cNvPr id="2051" name="TextBox 32"/>
          <p:cNvSpPr txBox="1">
            <a:spLocks noChangeArrowheads="1"/>
          </p:cNvSpPr>
          <p:nvPr/>
        </p:nvSpPr>
        <p:spPr bwMode="auto">
          <a:xfrm>
            <a:off x="251520" y="404664"/>
            <a:ext cx="46672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Web Programming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구조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275458" y="4581376"/>
            <a:ext cx="1428750" cy="1477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Html5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Css3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JavaScript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Jquery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Ajax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53" name="TextBox 34"/>
          <p:cNvSpPr txBox="1">
            <a:spLocks noChangeArrowheads="1"/>
          </p:cNvSpPr>
          <p:nvPr/>
        </p:nvSpPr>
        <p:spPr bwMode="auto">
          <a:xfrm>
            <a:off x="4132957" y="4475014"/>
            <a:ext cx="2549865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Java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Servlet</a:t>
            </a:r>
            <a:b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</a:b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JSP (Java Server Page)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Spring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 rot="5400000">
            <a:off x="580927" y="3878907"/>
            <a:ext cx="5784850" cy="1587"/>
          </a:xfrm>
          <a:prstGeom prst="line">
            <a:avLst/>
          </a:prstGeom>
          <a:ln w="63500">
            <a:solidFill>
              <a:srgbClr val="FF3399">
                <a:alpha val="29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5" name="TextBox 38"/>
          <p:cNvSpPr txBox="1">
            <a:spLocks noChangeArrowheads="1"/>
          </p:cNvSpPr>
          <p:nvPr/>
        </p:nvSpPr>
        <p:spPr bwMode="auto">
          <a:xfrm>
            <a:off x="4156770" y="5546576"/>
            <a:ext cx="20716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ASP, PHP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3" name="그룹 46"/>
          <p:cNvGrpSpPr>
            <a:grpSpLocks/>
          </p:cNvGrpSpPr>
          <p:nvPr/>
        </p:nvGrpSpPr>
        <p:grpSpPr bwMode="auto">
          <a:xfrm>
            <a:off x="4061520" y="1874689"/>
            <a:ext cx="4875213" cy="4707532"/>
            <a:chOff x="4022269" y="1601878"/>
            <a:chExt cx="4875365" cy="4707563"/>
          </a:xfrm>
        </p:grpSpPr>
        <p:sp>
          <p:nvSpPr>
            <p:cNvPr id="4" name="직사각형 3"/>
            <p:cNvSpPr/>
            <p:nvPr/>
          </p:nvSpPr>
          <p:spPr>
            <a:xfrm>
              <a:off x="4022269" y="1612990"/>
              <a:ext cx="1800281" cy="2160603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308340" y="1601878"/>
              <a:ext cx="1800281" cy="2160602"/>
            </a:xfrm>
            <a:prstGeom prst="rect">
              <a:avLst/>
            </a:prstGeom>
            <a:solidFill>
              <a:srgbClr val="B8B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원통 5"/>
            <p:cNvSpPr/>
            <p:nvPr/>
          </p:nvSpPr>
          <p:spPr>
            <a:xfrm>
              <a:off x="6379781" y="4387959"/>
              <a:ext cx="1785993" cy="1357323"/>
            </a:xfrm>
            <a:prstGeom prst="can">
              <a:avLst/>
            </a:prstGeom>
            <a:solidFill>
              <a:srgbClr val="FFC000"/>
            </a:solidFill>
            <a:ln w="12700">
              <a:solidFill>
                <a:srgbClr val="DAA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69" name="TextBox 12"/>
            <p:cNvSpPr txBox="1">
              <a:spLocks noChangeArrowheads="1"/>
            </p:cNvSpPr>
            <p:nvPr/>
          </p:nvSpPr>
          <p:spPr bwMode="auto">
            <a:xfrm>
              <a:off x="4291013" y="2538052"/>
              <a:ext cx="12144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웹서버</a:t>
              </a:r>
            </a:p>
          </p:txBody>
        </p:sp>
        <p:sp>
          <p:nvSpPr>
            <p:cNvPr id="2070" name="TextBox 13"/>
            <p:cNvSpPr txBox="1">
              <a:spLocks noChangeArrowheads="1"/>
            </p:cNvSpPr>
            <p:nvPr/>
          </p:nvSpPr>
          <p:spPr bwMode="auto">
            <a:xfrm>
              <a:off x="6308285" y="2404704"/>
              <a:ext cx="178595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웹어플리케이션</a:t>
              </a:r>
              <a:r>
                <a:rPr kumimoji="0" lang="en-US" altLang="ko-KR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/>
              </a:r>
              <a:br>
                <a:rPr kumimoji="0" lang="en-US" altLang="ko-KR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</a:br>
              <a:r>
                <a: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서버 </a:t>
              </a:r>
              <a:r>
                <a:rPr kumimoji="0" lang="en-US" altLang="ko-KR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(WAS)</a:t>
              </a: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2071" name="TextBox 14"/>
            <p:cNvSpPr txBox="1">
              <a:spLocks noChangeArrowheads="1"/>
            </p:cNvSpPr>
            <p:nvPr/>
          </p:nvSpPr>
          <p:spPr bwMode="auto">
            <a:xfrm>
              <a:off x="6871028" y="5201438"/>
              <a:ext cx="1971363" cy="11080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DBMS</a:t>
              </a:r>
            </a:p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Oracle </a:t>
              </a: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, </a:t>
              </a:r>
              <a:r>
                <a:rPr kumimoji="0" lang="en-US" altLang="ko-KR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MySql</a:t>
              </a: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, </a:t>
              </a:r>
              <a:r>
                <a:rPr kumimoji="0" lang="en-US" altLang="ko-KR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/>
              </a:r>
              <a:br>
                <a:rPr kumimoji="0" lang="en-US" altLang="ko-KR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</a:br>
              <a:r>
                <a:rPr kumimoji="0" lang="en-US" altLang="ko-KR" sz="16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MsSql</a:t>
              </a:r>
              <a:r>
                <a:rPr kumimoji="0" lang="en-US" altLang="ko-KR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 , </a:t>
              </a:r>
              <a:r>
                <a:rPr kumimoji="1" lang="en-US" altLang="ko-KR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Maria</a:t>
              </a:r>
              <a:r>
                <a:rPr kumimoji="0" lang="en-US" altLang="ko-KR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 </a:t>
              </a: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… 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cxnSp>
          <p:nvCxnSpPr>
            <p:cNvPr id="21" name="직선 화살표 연결선 20"/>
            <p:cNvCxnSpPr/>
            <p:nvPr/>
          </p:nvCxnSpPr>
          <p:spPr>
            <a:xfrm>
              <a:off x="5654270" y="2030506"/>
              <a:ext cx="928717" cy="158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/>
            <p:nvPr/>
          </p:nvCxnSpPr>
          <p:spPr>
            <a:xfrm rot="5400000">
              <a:off x="7081489" y="4119671"/>
              <a:ext cx="928693" cy="158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 rot="16200000">
              <a:off x="6514733" y="4137133"/>
              <a:ext cx="928695" cy="1588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 rot="10800000">
              <a:off x="5665383" y="3386240"/>
              <a:ext cx="928716" cy="158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6" name="TextBox 28"/>
            <p:cNvSpPr txBox="1">
              <a:spLocks noChangeArrowheads="1"/>
            </p:cNvSpPr>
            <p:nvPr/>
          </p:nvSpPr>
          <p:spPr bwMode="auto">
            <a:xfrm>
              <a:off x="5786446" y="1673316"/>
              <a:ext cx="56061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2</a:t>
              </a:r>
              <a:endPara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2077" name="TextBox 29"/>
            <p:cNvSpPr txBox="1">
              <a:spLocks noChangeArrowheads="1"/>
            </p:cNvSpPr>
            <p:nvPr/>
          </p:nvSpPr>
          <p:spPr bwMode="auto">
            <a:xfrm>
              <a:off x="7429520" y="3906530"/>
              <a:ext cx="56061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3</a:t>
              </a:r>
              <a:endPara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2078" name="TextBox 30"/>
            <p:cNvSpPr txBox="1">
              <a:spLocks noChangeArrowheads="1"/>
            </p:cNvSpPr>
            <p:nvPr/>
          </p:nvSpPr>
          <p:spPr bwMode="auto">
            <a:xfrm>
              <a:off x="6506948" y="3920552"/>
              <a:ext cx="56061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4</a:t>
              </a:r>
              <a:endPara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2079" name="TextBox 31"/>
            <p:cNvSpPr txBox="1">
              <a:spLocks noChangeArrowheads="1"/>
            </p:cNvSpPr>
            <p:nvPr/>
          </p:nvSpPr>
          <p:spPr bwMode="auto">
            <a:xfrm>
              <a:off x="5791210" y="3052410"/>
              <a:ext cx="56061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5</a:t>
              </a:r>
              <a:endPara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2080" name="TextBox 39"/>
            <p:cNvSpPr txBox="1">
              <a:spLocks noChangeArrowheads="1"/>
            </p:cNvSpPr>
            <p:nvPr/>
          </p:nvSpPr>
          <p:spPr bwMode="auto">
            <a:xfrm>
              <a:off x="7708002" y="3915422"/>
              <a:ext cx="118963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SQL</a:t>
              </a: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grpSp>
        <p:nvGrpSpPr>
          <p:cNvPr id="7" name="그룹 45"/>
          <p:cNvGrpSpPr>
            <a:grpSpLocks/>
          </p:cNvGrpSpPr>
          <p:nvPr/>
        </p:nvGrpSpPr>
        <p:grpSpPr bwMode="auto">
          <a:xfrm>
            <a:off x="429320" y="1058714"/>
            <a:ext cx="2989263" cy="3101975"/>
            <a:chOff x="357158" y="785794"/>
            <a:chExt cx="2988521" cy="3102100"/>
          </a:xfrm>
        </p:grpSpPr>
        <p:sp>
          <p:nvSpPr>
            <p:cNvPr id="9" name="TextBox 8"/>
            <p:cNvSpPr txBox="1"/>
            <p:nvPr/>
          </p:nvSpPr>
          <p:spPr>
            <a:xfrm>
              <a:off x="714257" y="785794"/>
              <a:ext cx="2285433" cy="36990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Client  :  </a:t>
              </a:r>
              <a:r>
                <a: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사용자</a:t>
              </a:r>
            </a:p>
          </p:txBody>
        </p:sp>
        <p:pic>
          <p:nvPicPr>
            <p:cNvPr id="2062" name="Picture 4"/>
            <p:cNvPicPr>
              <a:picLocks noChangeAspect="1" noChangeArrowheads="1"/>
            </p:cNvPicPr>
            <p:nvPr/>
          </p:nvPicPr>
          <p:blipFill>
            <a:blip r:embed="rId3">
              <a:lum bright="40000" contrast="-26000"/>
            </a:blip>
            <a:srcRect/>
            <a:stretch>
              <a:fillRect/>
            </a:stretch>
          </p:blipFill>
          <p:spPr bwMode="auto">
            <a:xfrm flipH="1">
              <a:off x="357158" y="1783308"/>
              <a:ext cx="2071702" cy="21045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직사각형 16"/>
            <p:cNvSpPr/>
            <p:nvPr/>
          </p:nvSpPr>
          <p:spPr>
            <a:xfrm>
              <a:off x="999936" y="1673242"/>
              <a:ext cx="1799778" cy="2160675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42000"/>
              </a:schemeClr>
            </a:solidFill>
            <a:ln w="38100" cmpd="thickThin">
              <a:solidFill>
                <a:schemeClr val="accent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64" name="TextBox 17"/>
            <p:cNvSpPr txBox="1">
              <a:spLocks noChangeArrowheads="1"/>
            </p:cNvSpPr>
            <p:nvPr/>
          </p:nvSpPr>
          <p:spPr bwMode="auto">
            <a:xfrm>
              <a:off x="1000100" y="2518430"/>
              <a:ext cx="17859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Web Browser</a:t>
              </a: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cxnSp>
          <p:nvCxnSpPr>
            <p:cNvPr id="42" name="직선 화살표 연결선 41"/>
            <p:cNvCxnSpPr/>
            <p:nvPr/>
          </p:nvCxnSpPr>
          <p:spPr>
            <a:xfrm>
              <a:off x="417468" y="1225549"/>
              <a:ext cx="2928211" cy="1588"/>
            </a:xfrm>
            <a:prstGeom prst="straightConnector1">
              <a:avLst/>
            </a:prstGeom>
            <a:ln w="63500">
              <a:solidFill>
                <a:schemeClr val="accent1">
                  <a:shade val="95000"/>
                  <a:satMod val="105000"/>
                  <a:alpha val="2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48"/>
          <p:cNvGrpSpPr>
            <a:grpSpLocks/>
          </p:cNvGrpSpPr>
          <p:nvPr/>
        </p:nvGrpSpPr>
        <p:grpSpPr bwMode="auto">
          <a:xfrm>
            <a:off x="3561458" y="1065064"/>
            <a:ext cx="5143500" cy="431800"/>
            <a:chOff x="3500806" y="791814"/>
            <a:chExt cx="5143536" cy="432508"/>
          </a:xfrm>
        </p:grpSpPr>
        <p:sp>
          <p:nvSpPr>
            <p:cNvPr id="2059" name="TextBox 15"/>
            <p:cNvSpPr txBox="1">
              <a:spLocks noChangeArrowheads="1"/>
            </p:cNvSpPr>
            <p:nvPr/>
          </p:nvSpPr>
          <p:spPr bwMode="auto">
            <a:xfrm>
              <a:off x="4929190" y="791814"/>
              <a:ext cx="228601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Server : Tomcat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cxnSp>
          <p:nvCxnSpPr>
            <p:cNvPr id="43" name="직선 화살표 연결선 42"/>
            <p:cNvCxnSpPr/>
            <p:nvPr/>
          </p:nvCxnSpPr>
          <p:spPr>
            <a:xfrm flipV="1">
              <a:off x="3500806" y="1214781"/>
              <a:ext cx="5143536" cy="9541"/>
            </a:xfrm>
            <a:prstGeom prst="straightConnector1">
              <a:avLst/>
            </a:prstGeom>
            <a:ln w="63500">
              <a:solidFill>
                <a:srgbClr val="808000">
                  <a:alpha val="31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아래쪽 화살표 37"/>
          <p:cNvSpPr/>
          <p:nvPr/>
        </p:nvSpPr>
        <p:spPr>
          <a:xfrm rot="2354733">
            <a:off x="3277237" y="4785400"/>
            <a:ext cx="346803" cy="829134"/>
          </a:xfrm>
          <a:prstGeom prst="downArrow">
            <a:avLst/>
          </a:prstGeom>
          <a:solidFill>
            <a:srgbClr val="333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704194" y="5559289"/>
            <a:ext cx="9286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rPr>
              <a:t>모바일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3300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7859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16"/>
          <p:cNvSpPr txBox="1">
            <a:spLocks noChangeArrowheads="1"/>
          </p:cNvSpPr>
          <p:nvPr/>
        </p:nvSpPr>
        <p:spPr bwMode="auto">
          <a:xfrm>
            <a:off x="107504" y="292586"/>
            <a:ext cx="57864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8064A2">
                    <a:lumMod val="50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rPr>
              <a:t>전자정부 프레임워크 </a:t>
            </a:r>
            <a:r>
              <a:rPr kumimoji="1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8064A2">
                    <a:lumMod val="50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rPr>
              <a:t>v3.0 </a:t>
            </a:r>
            <a:r>
              <a: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8064A2">
                    <a:lumMod val="50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rPr>
              <a:t> </a:t>
            </a:r>
            <a:r>
              <a:rPr kumimoji="1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8064A2">
                    <a:lumMod val="50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rPr>
              <a:t>아키텍쳐</a:t>
            </a:r>
            <a:endParaRPr kumimoji="1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8064A2">
                  <a:lumMod val="50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75608" y="1084266"/>
            <a:ext cx="8616872" cy="5452266"/>
            <a:chOff x="275608" y="1084266"/>
            <a:chExt cx="8616872" cy="5452266"/>
          </a:xfrm>
        </p:grpSpPr>
        <p:pic>
          <p:nvPicPr>
            <p:cNvPr id="3076" name="Picture 2"/>
            <p:cNvPicPr>
              <a:picLocks noChangeAspect="1" noChangeArrowheads="1"/>
            </p:cNvPicPr>
            <p:nvPr/>
          </p:nvPicPr>
          <p:blipFill>
            <a:blip r:embed="rId2"/>
            <a:srcRect l="21960" t="19574" r="20389" b="5219"/>
            <a:stretch>
              <a:fillRect/>
            </a:stretch>
          </p:blipFill>
          <p:spPr bwMode="auto">
            <a:xfrm>
              <a:off x="1201300" y="1320902"/>
              <a:ext cx="6818636" cy="52156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" name="그룹 27"/>
            <p:cNvGrpSpPr>
              <a:grpSpLocks/>
            </p:cNvGrpSpPr>
            <p:nvPr/>
          </p:nvGrpSpPr>
          <p:grpSpPr bwMode="auto">
            <a:xfrm>
              <a:off x="275608" y="1872796"/>
              <a:ext cx="1416072" cy="1458506"/>
              <a:chOff x="-142908" y="1694809"/>
              <a:chExt cx="1557781" cy="1458322"/>
            </a:xfrm>
          </p:grpSpPr>
          <p:grpSp>
            <p:nvGrpSpPr>
              <p:cNvPr id="4" name="그룹 18"/>
              <p:cNvGrpSpPr>
                <a:grpSpLocks/>
              </p:cNvGrpSpPr>
              <p:nvPr/>
            </p:nvGrpSpPr>
            <p:grpSpPr bwMode="auto">
              <a:xfrm>
                <a:off x="-142908" y="1694809"/>
                <a:ext cx="1071569" cy="1458322"/>
                <a:chOff x="-32" y="1694809"/>
                <a:chExt cx="1071569" cy="1458322"/>
              </a:xfrm>
            </p:grpSpPr>
            <p:sp>
              <p:nvSpPr>
                <p:cNvPr id="8" name="직사각형 7"/>
                <p:cNvSpPr/>
                <p:nvPr/>
              </p:nvSpPr>
              <p:spPr bwMode="auto">
                <a:xfrm>
                  <a:off x="293675" y="1694470"/>
                  <a:ext cx="500095" cy="830157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  <a:alpha val="42000"/>
                  </a:schemeClr>
                </a:solidFill>
                <a:ln w="38100" cmpd="thickThin">
                  <a:solidFill>
                    <a:schemeClr val="accent1">
                      <a:lumMod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088" name="TextBox 17"/>
                <p:cNvSpPr txBox="1">
                  <a:spLocks noChangeArrowheads="1"/>
                </p:cNvSpPr>
                <p:nvPr/>
              </p:nvSpPr>
              <p:spPr bwMode="auto">
                <a:xfrm>
                  <a:off x="-32" y="2629911"/>
                  <a:ext cx="1071569" cy="5232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marL="0" marR="0" lvl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400" b="1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itchFamily="50" charset="-127"/>
                      <a:ea typeface="맑은 고딕" pitchFamily="50" charset="-127"/>
                      <a:cs typeface="+mn-cs"/>
                    </a:rPr>
                    <a:t>Web</a:t>
                  </a:r>
                  <a:br>
                    <a:rPr kumimoji="0" lang="en-US" altLang="ko-KR" sz="1400" b="1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itchFamily="50" charset="-127"/>
                      <a:ea typeface="맑은 고딕" pitchFamily="50" charset="-127"/>
                      <a:cs typeface="+mn-cs"/>
                    </a:rPr>
                  </a:br>
                  <a:r>
                    <a:rPr kumimoji="0" lang="en-US" altLang="ko-KR" sz="1400" b="1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itchFamily="50" charset="-127"/>
                      <a:ea typeface="맑은 고딕" pitchFamily="50" charset="-127"/>
                      <a:cs typeface="+mn-cs"/>
                    </a:rPr>
                    <a:t> Browser</a:t>
                  </a:r>
                  <a:endParaRPr kumimoji="0" lang="ko-KR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+mn-cs"/>
                  </a:endParaRPr>
                </a:p>
              </p:txBody>
            </p:sp>
          </p:grpSp>
          <p:cxnSp>
            <p:nvCxnSpPr>
              <p:cNvPr id="12" name="직선 화살표 연결선 11"/>
              <p:cNvCxnSpPr/>
              <p:nvPr/>
            </p:nvCxnSpPr>
            <p:spPr bwMode="auto">
              <a:xfrm>
                <a:off x="500072" y="2130977"/>
                <a:ext cx="647742" cy="1588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86" name="TextBox 26"/>
              <p:cNvSpPr txBox="1">
                <a:spLocks noChangeArrowheads="1"/>
              </p:cNvSpPr>
              <p:nvPr/>
            </p:nvSpPr>
            <p:spPr bwMode="auto">
              <a:xfrm>
                <a:off x="496865" y="1785926"/>
                <a:ext cx="91800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+mn-cs"/>
                  </a:rPr>
                  <a:t>HTTP</a:t>
                </a:r>
                <a:endPara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endParaRPr>
              </a:p>
            </p:txBody>
          </p:sp>
        </p:grpSp>
        <p:grpSp>
          <p:nvGrpSpPr>
            <p:cNvPr id="5" name="그룹 26"/>
            <p:cNvGrpSpPr>
              <a:grpSpLocks/>
            </p:cNvGrpSpPr>
            <p:nvPr/>
          </p:nvGrpSpPr>
          <p:grpSpPr bwMode="auto">
            <a:xfrm>
              <a:off x="7772161" y="3068960"/>
              <a:ext cx="1120319" cy="1573212"/>
              <a:chOff x="8085643" y="2890822"/>
              <a:chExt cx="1232432" cy="1573014"/>
            </a:xfrm>
          </p:grpSpPr>
          <p:sp>
            <p:nvSpPr>
              <p:cNvPr id="22" name="원통 21"/>
              <p:cNvSpPr/>
              <p:nvPr/>
            </p:nvSpPr>
            <p:spPr>
              <a:xfrm>
                <a:off x="8542750" y="2890822"/>
                <a:ext cx="642979" cy="1573014"/>
              </a:xfrm>
              <a:prstGeom prst="can">
                <a:avLst/>
              </a:prstGeom>
              <a:solidFill>
                <a:schemeClr val="accent6">
                  <a:lumMod val="50000"/>
                  <a:alpha val="69000"/>
                </a:schemeClr>
              </a:solidFill>
              <a:ln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082" name="TextBox 26"/>
              <p:cNvSpPr txBox="1">
                <a:spLocks noChangeArrowheads="1"/>
              </p:cNvSpPr>
              <p:nvPr/>
            </p:nvSpPr>
            <p:spPr bwMode="auto">
              <a:xfrm>
                <a:off x="8400067" y="3500438"/>
                <a:ext cx="91800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+mn-cs"/>
                  </a:rPr>
                  <a:t>DBMS</a:t>
                </a:r>
                <a:endPara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endParaRPr>
              </a:p>
            </p:txBody>
          </p:sp>
          <p:cxnSp>
            <p:nvCxnSpPr>
              <p:cNvPr id="20" name="직선 화살표 연결선 19"/>
              <p:cNvCxnSpPr/>
              <p:nvPr/>
            </p:nvCxnSpPr>
            <p:spPr bwMode="auto">
              <a:xfrm>
                <a:off x="8085643" y="3345262"/>
                <a:ext cx="647742" cy="158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6"/>
            <p:cNvSpPr txBox="1">
              <a:spLocks noChangeArrowheads="1"/>
            </p:cNvSpPr>
            <p:nvPr/>
          </p:nvSpPr>
          <p:spPr bwMode="auto">
            <a:xfrm>
              <a:off x="346990" y="1124744"/>
              <a:ext cx="111846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Presentation  Tier</a:t>
              </a:r>
              <a:endPara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26" name="TextBox 26"/>
            <p:cNvSpPr txBox="1">
              <a:spLocks noChangeArrowheads="1"/>
            </p:cNvSpPr>
            <p:nvPr/>
          </p:nvSpPr>
          <p:spPr bwMode="auto">
            <a:xfrm>
              <a:off x="7770717" y="1131094"/>
              <a:ext cx="1039091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Persistence  Tier</a:t>
              </a:r>
              <a:endPara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135156" y="1084266"/>
              <a:ext cx="144283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rPr>
                <a:t>Persistence Layer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173044" y="1103724"/>
              <a:ext cx="12059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rPr>
                <a:t>Service  Layer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6223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직사각형 3"/>
          <p:cNvSpPr>
            <a:spLocks noChangeArrowheads="1"/>
          </p:cNvSpPr>
          <p:nvPr/>
        </p:nvSpPr>
        <p:spPr bwMode="auto">
          <a:xfrm>
            <a:off x="71406" y="606425"/>
            <a:ext cx="8858312" cy="41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4013" indent="-354013"/>
            <a:r>
              <a:rPr kumimoji="0"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***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영속성 프레임워크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Persistence Framework)</a:t>
            </a:r>
            <a:r>
              <a:rPr lang="en-US" sz="1400" dirty="0">
                <a:latin typeface="+mn-ea"/>
                <a:ea typeface="+mn-ea"/>
              </a:rPr>
              <a:t/>
            </a:r>
            <a:br>
              <a:rPr lang="en-US" sz="1400" dirty="0">
                <a:latin typeface="+mn-ea"/>
                <a:ea typeface="+mn-ea"/>
              </a:rPr>
            </a:br>
            <a:endParaRPr lang="en-US" sz="1400" dirty="0">
              <a:latin typeface="+mn-ea"/>
              <a:ea typeface="+mn-ea"/>
            </a:endParaRPr>
          </a:p>
          <a:p>
            <a:pPr marL="354013" indent="-354013"/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=&gt; </a:t>
            </a:r>
            <a:r>
              <a:rPr lang="ko-KR" altLang="en-US" sz="1400" dirty="0">
                <a:latin typeface="+mn-ea"/>
                <a:ea typeface="+mn-ea"/>
              </a:rPr>
              <a:t>정보에 대한 접근과 저장을 단순화하는 라이브러리를 의미한다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  <a:br>
              <a:rPr lang="en-US" altLang="ko-KR" sz="1400" dirty="0">
                <a:latin typeface="+mn-ea"/>
                <a:ea typeface="+mn-ea"/>
              </a:rPr>
            </a:br>
            <a:r>
              <a:rPr lang="ko-KR" altLang="en-US" sz="1400" dirty="0">
                <a:latin typeface="+mn-ea"/>
                <a:ea typeface="+mn-ea"/>
              </a:rPr>
              <a:t>즉 </a:t>
            </a:r>
            <a:r>
              <a:rPr lang="ko-KR" altLang="en-US" sz="1400" dirty="0" err="1">
                <a:latin typeface="+mn-ea"/>
                <a:ea typeface="+mn-ea"/>
              </a:rPr>
              <a:t>관계형</a:t>
            </a:r>
            <a:r>
              <a:rPr lang="ko-KR" altLang="en-US" sz="1400" dirty="0">
                <a:latin typeface="+mn-ea"/>
                <a:ea typeface="+mn-ea"/>
              </a:rPr>
              <a:t> 데이터베이스 관리시스템</a:t>
            </a:r>
            <a:r>
              <a:rPr lang="en-US" altLang="ko-KR" sz="1400" dirty="0">
                <a:latin typeface="+mn-ea"/>
                <a:ea typeface="+mn-ea"/>
              </a:rPr>
              <a:t>(RDBMS)</a:t>
            </a:r>
            <a:r>
              <a:rPr lang="ko-KR" altLang="en-US" sz="1400" dirty="0">
                <a:latin typeface="+mn-ea"/>
                <a:ea typeface="+mn-ea"/>
              </a:rPr>
              <a:t>과 연동되는 코드를 작성하기 위한 프레임워크이다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  <a:br>
              <a:rPr lang="en-US" altLang="ko-KR" sz="1400" dirty="0">
                <a:latin typeface="+mn-ea"/>
                <a:ea typeface="+mn-ea"/>
              </a:rPr>
            </a:br>
            <a:r>
              <a:rPr lang="ko-KR" altLang="en-US" sz="1400" dirty="0">
                <a:latin typeface="+mn-ea"/>
                <a:ea typeface="+mn-ea"/>
              </a:rPr>
              <a:t>대표적으로 오픈 프레임워크로 </a:t>
            </a:r>
            <a:r>
              <a:rPr lang="en-US" altLang="ko-KR" sz="1400" b="1" dirty="0" smtClean="0">
                <a:latin typeface="+mn-ea"/>
                <a:ea typeface="+mn-ea"/>
              </a:rPr>
              <a:t>xml </a:t>
            </a:r>
            <a:r>
              <a:rPr lang="ko-KR" altLang="en-US" sz="1400" b="1" dirty="0" smtClean="0">
                <a:latin typeface="+mn-ea"/>
                <a:ea typeface="+mn-ea"/>
              </a:rPr>
              <a:t>을 </a:t>
            </a:r>
            <a:r>
              <a:rPr lang="ko-KR" altLang="en-US" sz="1400" b="1" dirty="0" err="1" smtClean="0">
                <a:latin typeface="+mn-ea"/>
                <a:ea typeface="+mn-ea"/>
              </a:rPr>
              <a:t>기반으로하는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r>
              <a:rPr lang="en-US" altLang="ko-KR" sz="1400" b="1" dirty="0" err="1" smtClean="0">
                <a:solidFill>
                  <a:srgbClr val="0000FF"/>
                </a:solidFill>
                <a:latin typeface="+mn-ea"/>
                <a:ea typeface="+mn-ea"/>
              </a:rPr>
              <a:t>Mybatis</a:t>
            </a:r>
            <a:r>
              <a:rPr lang="en-US" altLang="ko-KR" sz="1400" dirty="0" smtClean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가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있음</a:t>
            </a:r>
            <a:endParaRPr lang="en-US" altLang="ko-KR" sz="1400" dirty="0">
              <a:latin typeface="+mn-ea"/>
              <a:ea typeface="+mn-ea"/>
            </a:endParaRPr>
          </a:p>
          <a:p>
            <a:pPr marL="354013" indent="-354013"/>
            <a:r>
              <a:rPr lang="en-US" altLang="ko-KR" sz="1400" dirty="0">
                <a:latin typeface="+mn-ea"/>
                <a:ea typeface="+mn-ea"/>
              </a:rPr>
              <a:t>=&gt;  </a:t>
            </a:r>
            <a:r>
              <a:rPr lang="ko-KR" altLang="en-US" sz="1400" dirty="0">
                <a:latin typeface="+mn-ea"/>
                <a:ea typeface="+mn-ea"/>
              </a:rPr>
              <a:t>최신동향은 객체</a:t>
            </a:r>
            <a:r>
              <a:rPr lang="en-US" altLang="ko-KR" sz="1400" dirty="0">
                <a:latin typeface="+mn-ea"/>
                <a:ea typeface="+mn-ea"/>
              </a:rPr>
              <a:t>-</a:t>
            </a:r>
            <a:r>
              <a:rPr lang="ko-KR" altLang="en-US" sz="1400" dirty="0">
                <a:latin typeface="+mn-ea"/>
                <a:ea typeface="+mn-ea"/>
              </a:rPr>
              <a:t>관계</a:t>
            </a:r>
            <a:r>
              <a:rPr lang="en-US" altLang="ko-KR" sz="1400" dirty="0">
                <a:latin typeface="+mn-ea"/>
                <a:ea typeface="+mn-ea"/>
              </a:rPr>
              <a:t>(</a:t>
            </a:r>
            <a:r>
              <a:rPr lang="en-US" altLang="ko-KR" sz="1400" b="1" dirty="0">
                <a:solidFill>
                  <a:srgbClr val="9900FF"/>
                </a:solidFill>
                <a:latin typeface="+mn-ea"/>
                <a:ea typeface="+mn-ea"/>
              </a:rPr>
              <a:t>ORM: Object-Relational Mapping</a:t>
            </a:r>
            <a:r>
              <a:rPr lang="en-US" altLang="ko-KR" sz="1400" dirty="0">
                <a:latin typeface="+mn-ea"/>
                <a:ea typeface="+mn-ea"/>
              </a:rPr>
              <a:t>) </a:t>
            </a:r>
            <a:r>
              <a:rPr lang="ko-KR" altLang="en-US" sz="1400" dirty="0">
                <a:latin typeface="+mn-ea"/>
                <a:ea typeface="+mn-ea"/>
              </a:rPr>
              <a:t>영속성 프레임워크를 사용하는 것이다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</a:p>
          <a:p>
            <a:pPr eaLnBrk="1" latinLnBrk="1" hangingPunct="1">
              <a:defRPr/>
            </a:pPr>
            <a:endParaRPr kumimoji="0" lang="en-US" altLang="ko-KR" sz="1400" b="1" dirty="0"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defRPr/>
            </a:pPr>
            <a:r>
              <a:rPr kumimoji="0" lang="en-US" altLang="ko-KR" sz="1400" b="1" dirty="0">
                <a:latin typeface="맑은 고딕" pitchFamily="50" charset="-127"/>
                <a:ea typeface="맑은 고딕" pitchFamily="50" charset="-127"/>
              </a:rPr>
              <a:t>** ORM ( Object-relational mapping )</a:t>
            </a:r>
            <a:br>
              <a:rPr kumimoji="0" lang="en-US" altLang="ko-KR" sz="1400" b="1" dirty="0">
                <a:latin typeface="맑은 고딕" pitchFamily="50" charset="-127"/>
                <a:ea typeface="맑은 고딕" pitchFamily="50" charset="-127"/>
              </a:rPr>
            </a:br>
            <a:endParaRPr kumimoji="0" lang="ko-KR" altLang="en-US" sz="1400" dirty="0">
              <a:latin typeface="맑은 고딕" pitchFamily="50" charset="-127"/>
              <a:ea typeface="맑은 고딕" pitchFamily="50" charset="-127"/>
            </a:endParaRPr>
          </a:p>
          <a:p>
            <a:pPr marL="271463" indent="-271463" eaLnBrk="1" latinLnBrk="1" hangingPunct="1">
              <a:defRPr/>
            </a:pPr>
            <a:r>
              <a:rPr kumimoji="0" lang="en-US" altLang="ko-KR" sz="1400" dirty="0">
                <a:latin typeface="+mn-ea"/>
                <a:ea typeface="+mn-ea"/>
              </a:rPr>
              <a:t>=&gt; </a:t>
            </a:r>
            <a:r>
              <a:rPr kumimoji="0" lang="ko-KR" altLang="en-US" sz="1400" dirty="0">
                <a:latin typeface="+mn-ea"/>
                <a:ea typeface="+mn-ea"/>
              </a:rPr>
              <a:t>데이터베이스와 객체 지향 프로그래밍 언어 간의 호환되지 않는 데이터를 변환하는 프로그래밍 기법이다</a:t>
            </a:r>
            <a:r>
              <a:rPr kumimoji="0" lang="en-US" altLang="ko-KR" sz="1400" dirty="0">
                <a:latin typeface="+mn-ea"/>
                <a:ea typeface="+mn-ea"/>
              </a:rPr>
              <a:t>. </a:t>
            </a:r>
            <a:br>
              <a:rPr kumimoji="0" lang="en-US" altLang="ko-KR" sz="1400" dirty="0">
                <a:latin typeface="+mn-ea"/>
                <a:ea typeface="+mn-ea"/>
              </a:rPr>
            </a:br>
            <a:r>
              <a:rPr kumimoji="0" lang="ko-KR" altLang="en-US" sz="1400" dirty="0">
                <a:latin typeface="+mn-ea"/>
                <a:ea typeface="+mn-ea"/>
              </a:rPr>
              <a:t>즉</a:t>
            </a:r>
            <a:r>
              <a:rPr kumimoji="0" lang="en-US" altLang="ko-KR" sz="1400" dirty="0">
                <a:latin typeface="+mn-ea"/>
                <a:ea typeface="+mn-ea"/>
              </a:rPr>
              <a:t>, </a:t>
            </a:r>
            <a:r>
              <a:rPr kumimoji="0" lang="ko-KR" altLang="en-US" sz="1400" dirty="0">
                <a:latin typeface="+mn-ea"/>
                <a:ea typeface="+mn-ea"/>
              </a:rPr>
              <a:t>자바객체에 저장된 </a:t>
            </a:r>
            <a:r>
              <a:rPr kumimoji="0" lang="ko-KR" altLang="en-US" sz="1400" b="1" dirty="0">
                <a:latin typeface="+mn-ea"/>
                <a:ea typeface="+mn-ea"/>
              </a:rPr>
              <a:t>데이터를 테이블의 </a:t>
            </a:r>
            <a:r>
              <a:rPr kumimoji="0" lang="en-US" altLang="ko-KR" sz="1400" b="1" dirty="0">
                <a:latin typeface="+mn-ea"/>
                <a:ea typeface="+mn-ea"/>
              </a:rPr>
              <a:t>row </a:t>
            </a:r>
            <a:r>
              <a:rPr kumimoji="0" lang="ko-KR" altLang="en-US" sz="1400" b="1" dirty="0">
                <a:latin typeface="+mn-ea"/>
                <a:ea typeface="+mn-ea"/>
              </a:rPr>
              <a:t>정보로 </a:t>
            </a:r>
            <a:r>
              <a:rPr kumimoji="0" lang="ko-KR" altLang="en-US" sz="1400" dirty="0">
                <a:latin typeface="+mn-ea"/>
                <a:ea typeface="+mn-ea"/>
              </a:rPr>
              <a:t>또는 </a:t>
            </a:r>
            <a:r>
              <a:rPr kumimoji="0" lang="ko-KR" altLang="en-US" sz="1400" b="1" dirty="0">
                <a:latin typeface="+mn-ea"/>
                <a:ea typeface="+mn-ea"/>
              </a:rPr>
              <a:t>테이블의 </a:t>
            </a:r>
            <a:r>
              <a:rPr kumimoji="0" lang="en-US" altLang="ko-KR" sz="1400" b="1" dirty="0">
                <a:latin typeface="+mn-ea"/>
                <a:ea typeface="+mn-ea"/>
              </a:rPr>
              <a:t>row </a:t>
            </a:r>
            <a:r>
              <a:rPr kumimoji="0" lang="ko-KR" altLang="en-US" sz="1400" b="1" dirty="0">
                <a:latin typeface="+mn-ea"/>
                <a:ea typeface="+mn-ea"/>
              </a:rPr>
              <a:t>정보를 자바객체로 </a:t>
            </a:r>
            <a:r>
              <a:rPr kumimoji="0" lang="ko-KR" altLang="en-US" sz="1400" dirty="0" err="1">
                <a:latin typeface="+mn-ea"/>
                <a:ea typeface="+mn-ea"/>
              </a:rPr>
              <a:t>매핑해</a:t>
            </a:r>
            <a:r>
              <a:rPr kumimoji="0" lang="ko-KR" altLang="en-US" sz="1400" dirty="0">
                <a:latin typeface="+mn-ea"/>
                <a:ea typeface="+mn-ea"/>
              </a:rPr>
              <a:t>  주며 이 과정에서 </a:t>
            </a:r>
            <a:r>
              <a:rPr kumimoji="0" lang="en-US" altLang="ko-KR" sz="1400" dirty="0">
                <a:latin typeface="+mn-ea"/>
                <a:ea typeface="+mn-ea"/>
              </a:rPr>
              <a:t>SQL </a:t>
            </a:r>
            <a:r>
              <a:rPr kumimoji="0" lang="ko-KR" altLang="en-US" sz="1400" dirty="0">
                <a:latin typeface="+mn-ea"/>
                <a:ea typeface="+mn-ea"/>
              </a:rPr>
              <a:t>과 자바코드는 </a:t>
            </a:r>
            <a:r>
              <a:rPr kumimoji="0" lang="en-US" altLang="ko-KR" sz="1400" dirty="0">
                <a:latin typeface="+mn-ea"/>
                <a:ea typeface="+mn-ea"/>
              </a:rPr>
              <a:t>ORM </a:t>
            </a:r>
            <a:r>
              <a:rPr kumimoji="0" lang="ko-KR" altLang="en-US" sz="1400" dirty="0">
                <a:latin typeface="+mn-ea"/>
                <a:ea typeface="+mn-ea"/>
              </a:rPr>
              <a:t>프레임워크가 자동으로 만들어 준다</a:t>
            </a:r>
            <a:r>
              <a:rPr kumimoji="0" lang="en-US" altLang="ko-KR" sz="1400" dirty="0">
                <a:latin typeface="+mn-ea"/>
                <a:ea typeface="+mn-ea"/>
              </a:rPr>
              <a:t>.</a:t>
            </a:r>
          </a:p>
          <a:p>
            <a:pPr marL="354013" indent="-354013"/>
            <a:r>
              <a:rPr lang="en-US" altLang="ko-KR" sz="1400" dirty="0">
                <a:latin typeface="+mn-ea"/>
                <a:ea typeface="+mn-ea"/>
              </a:rPr>
              <a:t>=&gt; ORM </a:t>
            </a:r>
            <a:r>
              <a:rPr lang="ko-KR" altLang="en-US" sz="1400" dirty="0">
                <a:latin typeface="+mn-ea"/>
                <a:ea typeface="+mn-ea"/>
              </a:rPr>
              <a:t>영속성 프레임워크는 테이블과 테이블의 각 행과 열을 추상화하기 때문에 개발자들은 데이터 베이스가 아닌 객체를 통해 코드를 구현하게 된다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</a:p>
          <a:p>
            <a:pPr marL="271463" indent="-271463" eaLnBrk="1" latinLnBrk="1" hangingPunct="1">
              <a:defRPr/>
            </a:pPr>
            <a:r>
              <a:rPr kumimoji="0" lang="en-US" altLang="ko-KR" sz="1400" dirty="0">
                <a:latin typeface="+mn-ea"/>
                <a:ea typeface="+mn-ea"/>
              </a:rPr>
              <a:t>=&gt; </a:t>
            </a:r>
            <a:r>
              <a:rPr kumimoji="0" lang="ko-KR" altLang="en-US" sz="1400" dirty="0">
                <a:latin typeface="+mn-ea"/>
                <a:ea typeface="+mn-ea"/>
              </a:rPr>
              <a:t>대표적 오픈 프레임워크는 </a:t>
            </a:r>
            <a:r>
              <a:rPr kumimoji="0" lang="ko-KR" altLang="en-US" sz="1400" b="1" dirty="0" err="1">
                <a:latin typeface="+mn-ea"/>
                <a:ea typeface="+mn-ea"/>
              </a:rPr>
              <a:t>하이버네이트</a:t>
            </a:r>
            <a:r>
              <a:rPr kumimoji="0" lang="en-US" altLang="ko-KR" sz="1400" dirty="0">
                <a:latin typeface="+mn-ea"/>
                <a:ea typeface="+mn-ea"/>
              </a:rPr>
              <a:t>(</a:t>
            </a:r>
            <a:r>
              <a:rPr kumimoji="0" lang="en-US" altLang="ko-KR" sz="1400" b="1" dirty="0">
                <a:solidFill>
                  <a:srgbClr val="9900FF"/>
                </a:solidFill>
                <a:latin typeface="+mn-ea"/>
                <a:ea typeface="+mn-ea"/>
              </a:rPr>
              <a:t>Hibernate</a:t>
            </a:r>
            <a:r>
              <a:rPr kumimoji="0" lang="en-US" altLang="ko-KR" sz="1400" dirty="0">
                <a:latin typeface="+mn-ea"/>
                <a:ea typeface="+mn-ea"/>
              </a:rPr>
              <a:t>)</a:t>
            </a:r>
          </a:p>
          <a:p>
            <a:pPr marL="271463" indent="-271463" eaLnBrk="1" latinLnBrk="1" hangingPunct="1">
              <a:buFont typeface="Symbol"/>
              <a:buChar char="Þ"/>
              <a:defRPr/>
            </a:pPr>
            <a:endParaRPr kumimoji="0" lang="en-US" altLang="ko-KR" sz="1400" dirty="0">
              <a:latin typeface="+mn-ea"/>
              <a:ea typeface="+mn-ea"/>
            </a:endParaRPr>
          </a:p>
          <a:p>
            <a:r>
              <a:rPr kumimoji="0" lang="en-US" altLang="ko-KR" sz="1400" b="1" dirty="0">
                <a:latin typeface="+mn-ea"/>
                <a:ea typeface="+mn-ea"/>
              </a:rPr>
              <a:t>*** JPA ( </a:t>
            </a:r>
            <a:r>
              <a:rPr lang="en-US" altLang="ko-KR" sz="1400" b="1" dirty="0">
                <a:latin typeface="+mn-ea"/>
                <a:ea typeface="+mn-ea"/>
              </a:rPr>
              <a:t>Java Persistence API</a:t>
            </a:r>
            <a:r>
              <a:rPr kumimoji="0" lang="en-US" altLang="ko-KR" sz="1400" b="1" dirty="0">
                <a:latin typeface="+mn-ea"/>
                <a:ea typeface="+mn-ea"/>
              </a:rPr>
              <a:t>_ </a:t>
            </a:r>
            <a:r>
              <a:rPr lang="en-US" sz="1400" b="1" dirty="0">
                <a:latin typeface="+mn-ea"/>
                <a:ea typeface="+mn-ea"/>
              </a:rPr>
              <a:t>Application Program Interface </a:t>
            </a:r>
            <a:r>
              <a:rPr kumimoji="0" lang="en-US" altLang="ko-KR" sz="1400" b="1" dirty="0">
                <a:latin typeface="+mn-ea"/>
                <a:ea typeface="+mn-ea"/>
              </a:rPr>
              <a:t>)</a:t>
            </a:r>
            <a:br>
              <a:rPr kumimoji="0" lang="en-US" altLang="ko-KR" sz="1400" b="1" dirty="0">
                <a:latin typeface="+mn-ea"/>
                <a:ea typeface="+mn-ea"/>
              </a:rPr>
            </a:br>
            <a:endParaRPr kumimoji="0" lang="en-US" altLang="ko-KR" sz="1400" b="1" dirty="0">
              <a:latin typeface="+mn-ea"/>
              <a:ea typeface="+mn-ea"/>
            </a:endParaRPr>
          </a:p>
          <a:p>
            <a:r>
              <a:rPr kumimoji="0" lang="en-US" altLang="ko-KR" sz="1400" dirty="0">
                <a:latin typeface="+mn-ea"/>
                <a:ea typeface="+mn-ea"/>
              </a:rPr>
              <a:t>=&gt; </a:t>
            </a:r>
            <a:r>
              <a:rPr kumimoji="0" lang="ko-KR" altLang="en-US" sz="1400" dirty="0">
                <a:latin typeface="+mn-ea"/>
                <a:ea typeface="+mn-ea"/>
              </a:rPr>
              <a:t>모든</a:t>
            </a:r>
            <a:r>
              <a:rPr kumimoji="0" lang="en-US" altLang="ko-KR" sz="1400" dirty="0">
                <a:latin typeface="+mn-ea"/>
                <a:ea typeface="+mn-ea"/>
              </a:rPr>
              <a:t> ORM </a:t>
            </a:r>
            <a:r>
              <a:rPr kumimoji="0" lang="ko-KR" altLang="en-US" sz="1400" dirty="0">
                <a:latin typeface="+mn-ea"/>
                <a:ea typeface="+mn-ea"/>
              </a:rPr>
              <a:t>프레임워크들의 공통 인터페이스를 제공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직사각형 3"/>
          <p:cNvSpPr>
            <a:spLocks noChangeArrowheads="1"/>
          </p:cNvSpPr>
          <p:nvPr/>
        </p:nvSpPr>
        <p:spPr bwMode="auto">
          <a:xfrm>
            <a:off x="214313" y="606425"/>
            <a:ext cx="8715375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kumimoji="0" lang="en-US" altLang="ko-KR" sz="1400" b="1" dirty="0">
                <a:latin typeface="맑은 고딕" pitchFamily="50" charset="-127"/>
                <a:ea typeface="맑은 고딕" pitchFamily="50" charset="-127"/>
              </a:rPr>
              <a:t>** </a:t>
            </a:r>
            <a:r>
              <a:rPr kumimoji="0" lang="en-US" altLang="ko-KR" sz="1400" b="1" dirty="0" err="1">
                <a:latin typeface="맑은 고딕" pitchFamily="50" charset="-127"/>
                <a:ea typeface="맑은 고딕" pitchFamily="50" charset="-127"/>
              </a:rPr>
              <a:t>Mybatis</a:t>
            </a:r>
            <a:endParaRPr kumimoji="0" lang="ko-KR" altLang="en-US" sz="1400" dirty="0">
              <a:latin typeface="맑은 고딕" pitchFamily="50" charset="-127"/>
              <a:ea typeface="맑은 고딕" pitchFamily="50" charset="-127"/>
            </a:endParaRPr>
          </a:p>
          <a:p>
            <a:pPr marL="271463" indent="-271463" eaLnBrk="1" latinLnBrk="1" hangingPunct="1">
              <a:buFont typeface="Symbol"/>
              <a:buChar char="Þ"/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Apache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Ibatis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라는 이름으로 만든 프레임웤</a:t>
            </a:r>
            <a:endParaRPr kumimoji="0"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marL="271463" indent="-271463" eaLnBrk="1" latinLnBrk="1" hangingPunct="1">
              <a:buFont typeface="Symbol"/>
              <a:buChar char="Þ"/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2010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년 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Ibatis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가 구글로 넘어가며 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Mybatis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가 됨</a:t>
            </a:r>
            <a:endParaRPr kumimoji="0"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marL="271463" indent="-271463" eaLnBrk="1" latinLnBrk="1" hangingPunct="1">
              <a:buFont typeface="Symbol"/>
              <a:buChar char="Þ"/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SQL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에 기반한 데이터베이스와 자바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를 연결시켜 주는 역할을 하는 영속성 프레임워크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(Persistence Framework)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이다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.	</a:t>
            </a:r>
          </a:p>
          <a:p>
            <a:pPr marL="271463" indent="-271463" eaLnBrk="1" latinLnBrk="1" hangingPunct="1">
              <a:buFont typeface="Symbol"/>
              <a:buChar char="Þ"/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Persistence :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고집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, 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지속됨</a:t>
            </a:r>
            <a:endParaRPr kumimoji="0"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marL="271463" indent="-271463" eaLnBrk="1" latinLnBrk="1" hangingPunct="1">
              <a:buFont typeface="Symbol"/>
              <a:buChar char="Þ"/>
              <a:defRPr/>
            </a:pPr>
            <a:endParaRPr kumimoji="0"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marL="271463" indent="-271463" eaLnBrk="1" latinLnBrk="1" hangingPunct="1">
              <a:defRPr/>
            </a:pPr>
            <a:r>
              <a:rPr kumimoji="0" lang="en-US" altLang="ko-KR" sz="1400" b="1" dirty="0">
                <a:latin typeface="맑은 고딕" pitchFamily="50" charset="-127"/>
                <a:ea typeface="맑은 고딕" pitchFamily="50" charset="-127"/>
              </a:rPr>
              <a:t>** </a:t>
            </a:r>
            <a:r>
              <a:rPr kumimoji="0" lang="ko-KR" altLang="en-US" sz="1400" b="1" dirty="0">
                <a:latin typeface="맑은 고딕" pitchFamily="50" charset="-127"/>
                <a:ea typeface="맑은 고딕" pitchFamily="50" charset="-127"/>
              </a:rPr>
              <a:t>특징</a:t>
            </a:r>
            <a:endParaRPr kumimoji="0" lang="en-US" altLang="ko-KR" sz="1400" b="1" dirty="0">
              <a:latin typeface="맑은 고딕" pitchFamily="50" charset="-127"/>
              <a:ea typeface="맑은 고딕" pitchFamily="50" charset="-127"/>
            </a:endParaRPr>
          </a:p>
          <a:p>
            <a:pPr marL="271463" indent="-271463" eaLnBrk="1" latinLnBrk="1" hangingPunct="1">
              <a:buFont typeface="Symbol"/>
              <a:buChar char="Þ"/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DB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연동을 편리하게 해줌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</a:b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(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간단한 코드로 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DB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연동을 처리함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71463" indent="-271463" eaLnBrk="1" latinLnBrk="1" hangingPunct="1">
              <a:buFont typeface="Symbol"/>
              <a:buChar char="Þ"/>
              <a:defRPr/>
            </a:pPr>
            <a:r>
              <a:rPr kumimoji="0" lang="en-US" altLang="ko-KR" sz="1200" b="1" dirty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kumimoji="0" lang="ko-KR" altLang="en-US" sz="1200" b="1" dirty="0">
                <a:latin typeface="맑은 고딕" pitchFamily="50" charset="-127"/>
                <a:ea typeface="맑은 고딕" pitchFamily="50" charset="-127"/>
              </a:rPr>
              <a:t>소스코드에서 </a:t>
            </a:r>
            <a:r>
              <a:rPr kumimoji="0" lang="en-US" altLang="ko-KR" sz="1200" b="1" dirty="0">
                <a:latin typeface="맑은 고딕" pitchFamily="50" charset="-127"/>
                <a:ea typeface="맑은 고딕" pitchFamily="50" charset="-127"/>
              </a:rPr>
              <a:t>SQL </a:t>
            </a:r>
            <a:r>
              <a:rPr kumimoji="0" lang="ko-KR" altLang="en-US" sz="1200" b="1" dirty="0">
                <a:latin typeface="맑은 고딕" pitchFamily="50" charset="-127"/>
                <a:ea typeface="맑은 고딕" pitchFamily="50" charset="-127"/>
              </a:rPr>
              <a:t>문장을 분리하여 별도의 </a:t>
            </a:r>
            <a:r>
              <a:rPr kumimoji="0" lang="en-US" altLang="ko-KR" sz="1200" b="1" dirty="0">
                <a:latin typeface="맑은 고딕" pitchFamily="50" charset="-127"/>
                <a:ea typeface="맑은 고딕" pitchFamily="50" charset="-127"/>
              </a:rPr>
              <a:t>XML </a:t>
            </a:r>
            <a:r>
              <a:rPr kumimoji="0" lang="ko-KR" altLang="en-US" sz="1200" b="1" dirty="0">
                <a:latin typeface="맑은 고딕" pitchFamily="50" charset="-127"/>
                <a:ea typeface="맑은 고딕" pitchFamily="50" charset="-127"/>
              </a:rPr>
              <a:t>파일로 저장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관리하고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,</a:t>
            </a:r>
            <a:b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</a:b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이 둘을 서로 연결시켜주는 방식으로 작동한다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</a:br>
            <a:endParaRPr kumimoji="0"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marL="271463" indent="-271463" eaLnBrk="1" latinLnBrk="1" hangingPunct="1">
              <a:buFont typeface="Symbol"/>
              <a:buChar char="Þ"/>
              <a:defRPr/>
            </a:pP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다른 영속성 프레임워크인 </a:t>
            </a:r>
            <a:r>
              <a:rPr kumimoji="0" lang="ko-KR" altLang="en-US" sz="1200" dirty="0" err="1">
                <a:latin typeface="맑은 고딕" pitchFamily="50" charset="-127"/>
                <a:ea typeface="맑은 고딕" pitchFamily="50" charset="-127"/>
              </a:rPr>
              <a:t>하이버네이트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(Hibernate)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와 비교하여 하이버네이트는 객체모델을 사용자가 생성을 하면 프레임워크에서 데이터베이스와 연결을 시켜주는 방식인데 반해 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MyBatis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는 사용자가 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SQL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문장을 만들면 그에 적합한 객체모델을 생성하는 방식으로 작동한다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직사각형 3"/>
          <p:cNvSpPr>
            <a:spLocks noChangeArrowheads="1"/>
          </p:cNvSpPr>
          <p:nvPr/>
        </p:nvSpPr>
        <p:spPr bwMode="auto">
          <a:xfrm>
            <a:off x="214313" y="247283"/>
            <a:ext cx="8715375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kumimoji="0" lang="ko-KR" altLang="en-US" sz="1400" b="1" dirty="0">
                <a:latin typeface="맑은 고딕" pitchFamily="50" charset="-127"/>
                <a:ea typeface="맑은 고딕" pitchFamily="50" charset="-127"/>
              </a:rPr>
              <a:t>*** </a:t>
            </a:r>
            <a:r>
              <a:rPr kumimoji="0" lang="ko-KR" altLang="en-US" sz="1400" b="1" dirty="0" err="1">
                <a:latin typeface="맑은 고딕" pitchFamily="50" charset="-127"/>
                <a:ea typeface="맑은 고딕" pitchFamily="50" charset="-127"/>
              </a:rPr>
              <a:t>마이바티스와</a:t>
            </a:r>
            <a:r>
              <a:rPr kumimoji="0" lang="ko-KR" altLang="en-US" sz="1400" b="1" dirty="0">
                <a:latin typeface="맑은 고딕" pitchFamily="50" charset="-127"/>
                <a:ea typeface="맑은 고딕" pitchFamily="50" charset="-127"/>
              </a:rPr>
              <a:t> 스프링 연동 </a:t>
            </a:r>
            <a:r>
              <a:rPr kumimoji="0" lang="en-US" altLang="ko-KR" sz="1400" b="1" dirty="0" smtClean="0">
                <a:latin typeface="맑은 고딕" pitchFamily="50" charset="-127"/>
                <a:ea typeface="맑은 고딕" pitchFamily="50" charset="-127"/>
              </a:rPr>
              <a:t>1.</a:t>
            </a:r>
            <a:r>
              <a:rPr kumimoji="0" lang="ko-KR" altLang="en-US" sz="1400" b="1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kumimoji="0" lang="en-US" altLang="ko-KR" sz="1400" b="1" dirty="0" smtClean="0">
                <a:latin typeface="맑은 고딕" pitchFamily="50" charset="-127"/>
                <a:ea typeface="맑은 고딕" pitchFamily="50" charset="-127"/>
              </a:rPr>
              <a:t>xml </a:t>
            </a:r>
            <a:r>
              <a:rPr kumimoji="0" lang="ko-KR" altLang="en-US" sz="1400" b="1" dirty="0" smtClean="0">
                <a:latin typeface="맑은 고딕" pitchFamily="50" charset="-127"/>
                <a:ea typeface="맑은 고딕" pitchFamily="50" charset="-127"/>
              </a:rPr>
              <a:t>설정 ***</a:t>
            </a:r>
            <a:r>
              <a:rPr kumimoji="0" lang="en-US" altLang="ko-KR" sz="1400" b="1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kumimoji="0" lang="en-US" altLang="ko-KR" sz="1400" b="1" dirty="0" smtClean="0">
                <a:latin typeface="맑은 고딕" pitchFamily="50" charset="-127"/>
                <a:ea typeface="맑은 고딕" pitchFamily="50" charset="-127"/>
              </a:rPr>
            </a:br>
            <a:r>
              <a:rPr kumimoji="0" lang="en-US" altLang="ko-KR" sz="1400" b="1" dirty="0">
                <a:latin typeface="맑은 고딕" pitchFamily="50" charset="-127"/>
                <a:ea typeface="맑은 고딕" pitchFamily="50" charset="-127"/>
              </a:rPr>
              <a:t>=&gt; DAO : </a:t>
            </a:r>
            <a:r>
              <a:rPr kumimoji="0" lang="en-US" altLang="ko-KR" sz="1400" b="1" dirty="0" err="1">
                <a:latin typeface="맑은 고딕" pitchFamily="50" charset="-127"/>
                <a:ea typeface="맑은 고딕" pitchFamily="50" charset="-127"/>
              </a:rPr>
              <a:t>SqlSession</a:t>
            </a:r>
            <a:r>
              <a:rPr kumimoji="0" lang="en-US" altLang="ko-KR" sz="14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400" b="1" dirty="0">
                <a:latin typeface="맑은 고딕" pitchFamily="50" charset="-127"/>
                <a:ea typeface="맑은 고딕" pitchFamily="50" charset="-127"/>
              </a:rPr>
              <a:t>클래스를 통해  </a:t>
            </a:r>
            <a:r>
              <a:rPr kumimoji="0" lang="en-US" altLang="ko-KR" sz="1400" b="1" dirty="0" smtClean="0">
                <a:latin typeface="맑은 고딕" pitchFamily="50" charset="-127"/>
                <a:ea typeface="맑은 고딕" pitchFamily="50" charset="-127"/>
              </a:rPr>
              <a:t>mapper</a:t>
            </a:r>
            <a:r>
              <a:rPr kumimoji="0" lang="ko-KR" altLang="en-US" sz="1400" b="1" dirty="0" smtClean="0">
                <a:latin typeface="맑은 고딕" pitchFamily="50" charset="-127"/>
                <a:ea typeface="맑은 고딕" pitchFamily="50" charset="-127"/>
              </a:rPr>
              <a:t>  접근</a:t>
            </a:r>
            <a:r>
              <a:rPr kumimoji="0" lang="en-US" altLang="ko-KR" sz="14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en-US" altLang="ko-KR" sz="1400" b="1" dirty="0"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228600" indent="-228600" eaLnBrk="1" latinLnBrk="1" hangingPunct="1">
              <a:buAutoNum type="arabicPeriod"/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New project -&gt; Spring Legacy Project</a:t>
            </a:r>
          </a:p>
          <a:p>
            <a:pPr marL="228600" indent="-228600" eaLnBrk="1" latinLnBrk="1" hangingPunct="1">
              <a:buAutoNum type="arabicPeriod"/>
              <a:defRPr/>
            </a:pP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pom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 =&gt;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필요한 라이브러리 다운로드</a:t>
            </a:r>
            <a:endParaRPr kumimoji="0"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latinLnBrk="1" hangingPunct="1">
              <a:buAutoNum type="arabicPeriod"/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Spring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관련 설정 파일 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-&gt; web.xml , </a:t>
            </a:r>
            <a:r>
              <a:rPr kumimoji="0" lang="en-US" altLang="ko-KR" sz="1200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root….xml (DB</a:t>
            </a:r>
            <a:r>
              <a:rPr kumimoji="0" lang="ko-KR" altLang="en-US" sz="1200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연결</a:t>
            </a:r>
            <a:r>
              <a:rPr kumimoji="0" lang="en-US" altLang="ko-KR" sz="1200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en-US" altLang="ko-KR" sz="1200" dirty="0" err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SqlSession</a:t>
            </a:r>
            <a:r>
              <a:rPr kumimoji="0" lang="en-US" altLang="ko-KR" sz="1200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… , component-scan  ) 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,  servlet…xml</a:t>
            </a:r>
          </a:p>
          <a:p>
            <a:pPr marL="228600" indent="-228600" eaLnBrk="1" latinLnBrk="1" hangingPunct="1">
              <a:buAutoNum type="arabicPeriod"/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Java code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구현 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=&gt; 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vo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, business( Service, 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ServiceImpl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-&gt;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SqlSession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)     , controller</a:t>
            </a:r>
          </a:p>
          <a:p>
            <a:pPr marL="228600" indent="-228600" eaLnBrk="1" latinLnBrk="1" hangingPunct="1">
              <a:buAutoNum type="arabicPeriod"/>
              <a:defRPr/>
            </a:pP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Mybatis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설정 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=&gt; ~config.xml , ~Mapper.xml</a:t>
            </a:r>
          </a:p>
          <a:p>
            <a:pPr marL="228600" indent="-228600" eaLnBrk="1" latinLnBrk="1" hangingPunct="1">
              <a:buAutoNum type="arabicPeriod"/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View </a:t>
            </a:r>
            <a:r>
              <a:rPr kumimoji="0" lang="ko-KR" altLang="en-US" sz="1200" dirty="0" smtClean="0">
                <a:latin typeface="맑은 고딕" pitchFamily="50" charset="-127"/>
                <a:ea typeface="맑은 고딕" pitchFamily="50" charset="-127"/>
              </a:rPr>
              <a:t>구현</a:t>
            </a:r>
            <a:endParaRPr kumimoji="0"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latinLnBrk="1" hangingPunct="1">
              <a:buAutoNum type="arabicPeriod"/>
              <a:defRPr/>
            </a:pPr>
            <a:endParaRPr kumimoji="0"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latinLnBrk="1" hangingPunct="1">
              <a:buAutoNum type="arabicPeriod"/>
              <a:defRPr/>
            </a:pPr>
            <a:endParaRPr kumimoji="0"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latinLnBrk="1" hangingPunct="1">
              <a:buAutoNum type="arabicPeriod"/>
              <a:defRPr/>
            </a:pPr>
            <a:endParaRPr kumimoji="0"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직사각형 3"/>
          <p:cNvSpPr>
            <a:spLocks noChangeArrowheads="1"/>
          </p:cNvSpPr>
          <p:nvPr/>
        </p:nvSpPr>
        <p:spPr bwMode="auto">
          <a:xfrm>
            <a:off x="214313" y="480729"/>
            <a:ext cx="8715375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kumimoji="0" lang="ko-KR" altLang="en-US" sz="1400" b="1" dirty="0" smtClean="0">
                <a:latin typeface="맑은 고딕" pitchFamily="50" charset="-127"/>
                <a:ea typeface="맑은 고딕" pitchFamily="50" charset="-127"/>
              </a:rPr>
              <a:t>*** </a:t>
            </a:r>
            <a:r>
              <a:rPr kumimoji="0" lang="ko-KR" altLang="en-US" sz="1400" b="1" dirty="0" err="1">
                <a:latin typeface="맑은 고딕" pitchFamily="50" charset="-127"/>
                <a:ea typeface="맑은 고딕" pitchFamily="50" charset="-127"/>
              </a:rPr>
              <a:t>마이바티스와</a:t>
            </a:r>
            <a:r>
              <a:rPr kumimoji="0" lang="ko-KR" altLang="en-US" sz="1400" b="1" dirty="0">
                <a:latin typeface="맑은 고딕" pitchFamily="50" charset="-127"/>
                <a:ea typeface="맑은 고딕" pitchFamily="50" charset="-127"/>
              </a:rPr>
              <a:t> 스프링 연동 </a:t>
            </a:r>
            <a:r>
              <a:rPr kumimoji="0" lang="en-US" altLang="ko-KR" sz="1400" b="1" dirty="0" smtClean="0">
                <a:latin typeface="맑은 고딕" pitchFamily="50" charset="-127"/>
                <a:ea typeface="맑은 고딕" pitchFamily="50" charset="-127"/>
              </a:rPr>
              <a:t>2.</a:t>
            </a:r>
            <a:r>
              <a:rPr kumimoji="0" lang="ko-KR" altLang="en-US" sz="1400" b="1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kumimoji="0" lang="en-US" altLang="ko-KR" sz="1400" b="1" dirty="0" smtClean="0">
                <a:latin typeface="맑은 고딕" pitchFamily="50" charset="-127"/>
                <a:ea typeface="맑은 고딕" pitchFamily="50" charset="-127"/>
              </a:rPr>
              <a:t>interface</a:t>
            </a:r>
            <a:r>
              <a:rPr kumimoji="0" lang="ko-KR" altLang="en-US" sz="1400" b="1" dirty="0" smtClean="0">
                <a:latin typeface="맑은 고딕" pitchFamily="50" charset="-127"/>
                <a:ea typeface="맑은 고딕" pitchFamily="50" charset="-127"/>
              </a:rPr>
              <a:t> 이용 ***</a:t>
            </a:r>
            <a:endParaRPr kumimoji="0" lang="en-US" altLang="ko-KR" sz="14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defRPr/>
            </a:pPr>
            <a:r>
              <a:rPr kumimoji="0" lang="en-US" altLang="ko-KR" sz="1400" b="1" dirty="0">
                <a:latin typeface="맑은 고딕" pitchFamily="50" charset="-127"/>
                <a:ea typeface="맑은 고딕" pitchFamily="50" charset="-127"/>
              </a:rPr>
              <a:t>=&gt; interface ~~Mapper.java </a:t>
            </a:r>
            <a:r>
              <a:rPr kumimoji="0" lang="ko-KR" altLang="en-US" sz="1400" b="1" dirty="0">
                <a:latin typeface="맑은 고딕" pitchFamily="50" charset="-127"/>
                <a:ea typeface="맑은 고딕" pitchFamily="50" charset="-127"/>
              </a:rPr>
              <a:t>클래스를 통해  </a:t>
            </a:r>
            <a:r>
              <a:rPr kumimoji="0" lang="en-US" altLang="ko-KR" sz="1400" b="1" dirty="0">
                <a:latin typeface="맑은 고딕" pitchFamily="50" charset="-127"/>
                <a:ea typeface="맑은 고딕" pitchFamily="50" charset="-127"/>
              </a:rPr>
              <a:t>mapper</a:t>
            </a:r>
            <a:r>
              <a:rPr kumimoji="0" lang="ko-KR" altLang="en-US" sz="1400" b="1" dirty="0">
                <a:latin typeface="맑은 고딕" pitchFamily="50" charset="-127"/>
                <a:ea typeface="맑은 고딕" pitchFamily="50" charset="-127"/>
              </a:rPr>
              <a:t>  접근</a:t>
            </a:r>
            <a:r>
              <a:rPr kumimoji="0" lang="en-US" altLang="ko-KR" sz="1400" b="1" dirty="0"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en-US" altLang="ko-KR" sz="14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defRPr/>
            </a:pPr>
            <a:endParaRPr kumimoji="0"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latinLnBrk="1" hangingPunct="1">
              <a:buAutoNum type="arabicPeriod"/>
              <a:defRPr/>
            </a:pPr>
            <a:r>
              <a:rPr kumimoji="0" lang="en-US" altLang="ko-KR" sz="12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~~</a:t>
            </a:r>
            <a:r>
              <a:rPr kumimoji="0" lang="en-US" altLang="ko-KR" sz="12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Mapper.java </a:t>
            </a:r>
            <a:r>
              <a:rPr kumimoji="0" lang="ko-KR" altLang="en-US" sz="12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와  </a:t>
            </a:r>
            <a:r>
              <a:rPr kumimoji="0" lang="en-US" altLang="ko-KR" sz="12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mapper.xml </a:t>
            </a:r>
            <a:r>
              <a:rPr kumimoji="0" lang="ko-KR" altLang="en-US" sz="12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의  경로 </a:t>
            </a:r>
            <a:r>
              <a:rPr kumimoji="0" lang="en-US" altLang="ko-KR" sz="12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200" b="1" dirty="0" err="1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화일명</a:t>
            </a:r>
            <a:r>
              <a:rPr kumimoji="0" lang="en-US" altLang="ko-KR" sz="12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, ~mapper.xml </a:t>
            </a:r>
            <a:r>
              <a:rPr kumimoji="0" lang="ko-KR" altLang="en-US" sz="12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의  </a:t>
            </a:r>
            <a:r>
              <a:rPr kumimoji="0" lang="en-US" altLang="ko-KR" sz="12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namespace </a:t>
            </a:r>
            <a:r>
              <a:rPr kumimoji="0" lang="ko-KR" altLang="en-US" sz="12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값은 모두 반드시 같아야 한다</a:t>
            </a:r>
            <a:r>
              <a:rPr kumimoji="0" lang="en-US" altLang="ko-KR" sz="12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br>
              <a:rPr kumimoji="0" lang="en-US" altLang="ko-KR" sz="12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	-&gt; </a:t>
            </a:r>
            <a:r>
              <a:rPr kumimoji="0" lang="ko-KR" altLang="en-US" sz="1200" dirty="0" smtClean="0">
                <a:latin typeface="맑은 고딕" pitchFamily="50" charset="-127"/>
                <a:ea typeface="맑은 고딕" pitchFamily="50" charset="-127"/>
              </a:rPr>
              <a:t>때문에 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sqlSessionFactory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 bean </a:t>
            </a:r>
            <a:r>
              <a:rPr kumimoji="0" lang="ko-KR" altLang="en-US" sz="1200" dirty="0" err="1">
                <a:latin typeface="맑은 고딕" pitchFamily="50" charset="-127"/>
                <a:ea typeface="맑은 고딕" pitchFamily="50" charset="-127"/>
              </a:rPr>
              <a:t>등록시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mapperLocations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속성 설정 필요 없음 </a:t>
            </a: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	-&gt; </a:t>
            </a:r>
            <a:r>
              <a:rPr kumimoji="0" lang="en-US" altLang="ko-KR" sz="1200" dirty="0" err="1" smtClean="0">
                <a:latin typeface="맑은 고딕" pitchFamily="50" charset="-127"/>
                <a:ea typeface="맑은 고딕" pitchFamily="50" charset="-127"/>
              </a:rPr>
              <a:t>SqlSession</a:t>
            </a: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클래스를 사용하지 않기 때문에 </a:t>
            </a:r>
            <a:r>
              <a:rPr kumimoji="0" lang="en-US" altLang="ko-KR" sz="1200" dirty="0" err="1" smtClean="0">
                <a:latin typeface="맑은 고딕" pitchFamily="50" charset="-127"/>
                <a:ea typeface="맑은 고딕" pitchFamily="50" charset="-127"/>
              </a:rPr>
              <a:t>SqlSession</a:t>
            </a: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bean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등록 하지 </a:t>
            </a:r>
            <a:r>
              <a:rPr kumimoji="0" lang="ko-KR" altLang="en-US" sz="1200" dirty="0" smtClean="0">
                <a:latin typeface="맑은 고딕" pitchFamily="50" charset="-127"/>
                <a:ea typeface="맑은 고딕" pitchFamily="50" charset="-127"/>
              </a:rPr>
              <a:t>않아도 됨 </a:t>
            </a:r>
            <a:endParaRPr kumimoji="0"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latinLnBrk="1" hangingPunct="1">
              <a:buAutoNum type="arabicPeriod"/>
              <a:defRPr/>
            </a:pPr>
            <a:endParaRPr kumimoji="0" lang="ko-KR" altLang="en-US" sz="1200" dirty="0"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defRPr/>
            </a:pP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2. Interface </a:t>
            </a:r>
            <a:r>
              <a:rPr kumimoji="0" lang="ko-KR" altLang="en-US" sz="1200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kumimoji="0" lang="ko-KR" altLang="en-US" sz="1200" dirty="0" err="1" smtClean="0">
                <a:latin typeface="맑은 고딕" pitchFamily="50" charset="-127"/>
                <a:ea typeface="맑은 고딕" pitchFamily="50" charset="-127"/>
              </a:rPr>
              <a:t>추상메서드</a:t>
            </a:r>
            <a:r>
              <a:rPr kumimoji="0" lang="ko-KR" altLang="en-US" sz="1200" dirty="0" smtClean="0">
                <a:latin typeface="맑은 고딕" pitchFamily="50" charset="-127"/>
                <a:ea typeface="맑은 고딕" pitchFamily="50" charset="-127"/>
              </a:rPr>
              <a:t> 명이 </a:t>
            </a: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mapper </a:t>
            </a:r>
            <a:r>
              <a:rPr kumimoji="0" lang="ko-KR" altLang="en-US" sz="1200" dirty="0" smtClean="0">
                <a:latin typeface="맑은 고딕" pitchFamily="50" charset="-127"/>
                <a:ea typeface="맑은 고딕" pitchFamily="50" charset="-127"/>
              </a:rPr>
              <a:t>에서</a:t>
            </a: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200" dirty="0" smtClean="0">
                <a:latin typeface="맑은 고딕" pitchFamily="50" charset="-127"/>
                <a:ea typeface="맑은 고딕" pitchFamily="50" charset="-127"/>
              </a:rPr>
              <a:t>해당 </a:t>
            </a:r>
            <a:r>
              <a:rPr kumimoji="0" lang="en-US" altLang="ko-KR" sz="1200" dirty="0" err="1" smtClean="0">
                <a:latin typeface="맑은 고딕" pitchFamily="50" charset="-127"/>
                <a:ea typeface="맑은 고딕" pitchFamily="50" charset="-127"/>
              </a:rPr>
              <a:t>sql</a:t>
            </a: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200" dirty="0" smtClean="0">
                <a:latin typeface="맑은 고딕" pitchFamily="50" charset="-127"/>
                <a:ea typeface="맑은 고딕" pitchFamily="50" charset="-127"/>
              </a:rPr>
              <a:t>구문의 </a:t>
            </a: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id</a:t>
            </a:r>
            <a:r>
              <a:rPr kumimoji="0" lang="ko-KR" altLang="en-US" sz="1200" dirty="0" smtClean="0">
                <a:latin typeface="맑은 고딕" pitchFamily="50" charset="-127"/>
                <a:ea typeface="맑은 고딕" pitchFamily="50" charset="-127"/>
              </a:rPr>
              <a:t> 와 동일해야 함</a:t>
            </a: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latinLnBrk="1" hangingPunct="1">
              <a:defRPr/>
            </a:pPr>
            <a:endParaRPr kumimoji="0"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kumimoji="0" lang="en-US" altLang="ko-KR" sz="1200" b="1" dirty="0" err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ServiceImpl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의 예</a:t>
            </a:r>
          </a:p>
          <a:p>
            <a:pPr eaLnBrk="1" latinLnBrk="1" hangingPunct="1">
              <a:defRPr/>
            </a:pPr>
            <a:endParaRPr kumimoji="0" lang="ko-KR" altLang="en-US" sz="1200" dirty="0"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defRPr/>
            </a:pP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kumimoji="0" lang="en-US" altLang="ko-KR" sz="12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@</a:t>
            </a:r>
            <a:r>
              <a:rPr kumimoji="0" lang="en-US" altLang="ko-KR" sz="1200" b="1" dirty="0" err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Autowired</a:t>
            </a:r>
            <a:endParaRPr kumimoji="0" lang="en-US" altLang="ko-KR" sz="1200" b="1" dirty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defRPr/>
            </a:pPr>
            <a:r>
              <a:rPr kumimoji="0" lang="en-US" altLang="ko-KR" sz="12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r>
              <a:rPr kumimoji="0" lang="en-US" altLang="ko-KR" sz="1200" b="1" dirty="0" err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MemberMapper</a:t>
            </a:r>
            <a:r>
              <a:rPr kumimoji="0" lang="en-US" altLang="ko-KR" sz="12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200" b="1" dirty="0" err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memberMapper</a:t>
            </a:r>
            <a:r>
              <a:rPr kumimoji="0" lang="en-US" altLang="ko-KR" sz="12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; </a:t>
            </a: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 // interface</a:t>
            </a:r>
            <a:endParaRPr kumimoji="0"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	</a:t>
            </a: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	public 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int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 insert(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MemberVO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memberVO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{ return 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memberMapper.insert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memberVO</a:t>
            </a: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); }</a:t>
            </a:r>
            <a:endParaRPr kumimoji="0"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defRPr/>
            </a:pP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4. public interface </a:t>
            </a:r>
            <a:r>
              <a:rPr kumimoji="0" lang="en-US" altLang="ko-KR" sz="1200" dirty="0" err="1" smtClean="0">
                <a:latin typeface="맑은 고딕" pitchFamily="50" charset="-127"/>
                <a:ea typeface="맑은 고딕" pitchFamily="50" charset="-127"/>
              </a:rPr>
              <a:t>MemberMapper</a:t>
            </a: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{</a:t>
            </a: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	</a:t>
            </a: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MemberVO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200" dirty="0" err="1" smtClean="0">
                <a:latin typeface="맑은 고딕" pitchFamily="50" charset="-127"/>
                <a:ea typeface="맑은 고딕" pitchFamily="50" charset="-127"/>
              </a:rPr>
              <a:t>selectOne</a:t>
            </a: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(String 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id);</a:t>
            </a: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	// </a:t>
            </a:r>
            <a:r>
              <a:rPr kumimoji="0" lang="ko-KR" altLang="en-US" sz="1200" dirty="0" err="1">
                <a:latin typeface="맑은 고딕" pitchFamily="50" charset="-127"/>
                <a:ea typeface="맑은 고딕" pitchFamily="50" charset="-127"/>
              </a:rPr>
              <a:t>매퍼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Member</a:t>
            </a: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Mapper.xml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id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가 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selectOne</a:t>
            </a: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인 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sql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구문을 의미함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latinLnBrk="1" hangingPunct="1">
              <a:defRPr/>
            </a:pPr>
            <a:endParaRPr kumimoji="0"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} // </a:t>
            </a: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interface</a:t>
            </a:r>
          </a:p>
          <a:p>
            <a:pPr marL="228600" indent="-228600" eaLnBrk="1" latinLnBrk="1" hangingPunct="1">
              <a:buAutoNum type="arabicPeriod"/>
              <a:defRPr/>
            </a:pPr>
            <a:endParaRPr kumimoji="0"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defRPr/>
            </a:pPr>
            <a:r>
              <a:rPr kumimoji="0" lang="en-US" altLang="ko-KR" sz="1200" b="1" dirty="0" smtClean="0">
                <a:solidFill>
                  <a:srgbClr val="008000"/>
                </a:solidFill>
                <a:latin typeface="맑은 고딕" pitchFamily="50" charset="-127"/>
                <a:ea typeface="맑은 고딕" pitchFamily="50" charset="-127"/>
              </a:rPr>
              <a:t>5. </a:t>
            </a:r>
            <a:r>
              <a:rPr kumimoji="0" lang="ko-KR" altLang="en-US" sz="1200" b="1" dirty="0" err="1" smtClean="0">
                <a:solidFill>
                  <a:srgbClr val="008000"/>
                </a:solidFill>
                <a:latin typeface="맑은 고딕" pitchFamily="50" charset="-127"/>
                <a:ea typeface="맑은 고딕" pitchFamily="50" charset="-127"/>
              </a:rPr>
              <a:t>설정화일</a:t>
            </a:r>
            <a:r>
              <a:rPr kumimoji="0" lang="ko-KR" altLang="en-US" sz="1200" b="1" dirty="0" smtClean="0">
                <a:solidFill>
                  <a:srgbClr val="008000"/>
                </a:solidFill>
                <a:latin typeface="맑은 고딕" pitchFamily="50" charset="-127"/>
                <a:ea typeface="맑은 고딕" pitchFamily="50" charset="-127"/>
              </a:rPr>
              <a:t> 변경</a:t>
            </a:r>
            <a:r>
              <a:rPr kumimoji="0" lang="en-US" altLang="ko-KR" sz="1200" dirty="0">
                <a:solidFill>
                  <a:srgbClr val="008000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kumimoji="0" lang="en-US" altLang="ko-KR" sz="1200" dirty="0">
                <a:solidFill>
                  <a:srgbClr val="008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kumimoji="0" lang="ko-KR" altLang="en-US" sz="1200" dirty="0" smtClean="0">
                <a:latin typeface="맑은 고딕" pitchFamily="50" charset="-127"/>
                <a:ea typeface="맑은 고딕" pitchFamily="50" charset="-127"/>
              </a:rPr>
              <a:t>추가 </a:t>
            </a: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:  </a:t>
            </a:r>
            <a:r>
              <a:rPr kumimoji="0" lang="en-US" altLang="ko-KR" sz="1200" b="1" dirty="0" smtClean="0">
                <a:solidFill>
                  <a:srgbClr val="008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kumimoji="0" lang="en-US" altLang="ko-KR" sz="1200" b="1" dirty="0" err="1">
                <a:solidFill>
                  <a:srgbClr val="008000"/>
                </a:solidFill>
                <a:latin typeface="맑은 고딕" pitchFamily="50" charset="-127"/>
                <a:ea typeface="맑은 고딕" pitchFamily="50" charset="-127"/>
              </a:rPr>
              <a:t>mybatis-spring:scan</a:t>
            </a:r>
            <a:r>
              <a:rPr kumimoji="0" lang="en-US" altLang="ko-KR" sz="1200" b="1" dirty="0">
                <a:solidFill>
                  <a:srgbClr val="008000"/>
                </a:solidFill>
                <a:latin typeface="맑은 고딕" pitchFamily="50" charset="-127"/>
                <a:ea typeface="맑은 고딕" pitchFamily="50" charset="-127"/>
              </a:rPr>
              <a:t> base-package="</a:t>
            </a:r>
            <a:r>
              <a:rPr kumimoji="0" lang="en-US" altLang="ko-KR" sz="1200" b="1" dirty="0" err="1">
                <a:solidFill>
                  <a:srgbClr val="008000"/>
                </a:solidFill>
                <a:latin typeface="맑은 고딕" pitchFamily="50" charset="-127"/>
                <a:ea typeface="맑은 고딕" pitchFamily="50" charset="-127"/>
              </a:rPr>
              <a:t>mapperInterface</a:t>
            </a:r>
            <a:r>
              <a:rPr kumimoji="0" lang="en-US" altLang="ko-KR" sz="1200" b="1" dirty="0" smtClean="0">
                <a:solidFill>
                  <a:srgbClr val="008000"/>
                </a:solidFill>
                <a:latin typeface="맑은 고딕" pitchFamily="50" charset="-127"/>
                <a:ea typeface="맑은 고딕" pitchFamily="50" charset="-127"/>
              </a:rPr>
              <a:t>"/&gt;</a:t>
            </a:r>
            <a:br>
              <a:rPr kumimoji="0" lang="en-US" altLang="ko-KR" sz="1200" b="1" dirty="0" smtClean="0">
                <a:solidFill>
                  <a:srgbClr val="008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         </a:t>
            </a:r>
            <a:r>
              <a:rPr kumimoji="0" lang="en-US" altLang="ko-KR" sz="1200" dirty="0" err="1" smtClean="0">
                <a:latin typeface="맑은 고딕" pitchFamily="50" charset="-127"/>
                <a:ea typeface="맑은 고딕" pitchFamily="50" charset="-127"/>
              </a:rPr>
              <a:t>dao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필요 없이 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interface ~Mapper.java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를 사용해서 경로 맞춰주는 설정 </a:t>
            </a: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kumimoji="0" lang="ko-KR" altLang="en-US" sz="1200" dirty="0" smtClean="0">
                <a:latin typeface="맑은 고딕" pitchFamily="50" charset="-127"/>
                <a:ea typeface="맑은 고딕" pitchFamily="50" charset="-127"/>
              </a:rPr>
              <a:t>삭제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:  </a:t>
            </a:r>
            <a:r>
              <a:rPr kumimoji="0" lang="en-US" altLang="ko-KR" sz="1200" dirty="0" err="1" smtClean="0">
                <a:latin typeface="맑은 고딕" pitchFamily="50" charset="-127"/>
                <a:ea typeface="맑은 고딕" pitchFamily="50" charset="-127"/>
              </a:rPr>
              <a:t>sqlSession</a:t>
            </a: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200" dirty="0" err="1" smtClean="0">
                <a:latin typeface="맑은 고딕" pitchFamily="50" charset="-127"/>
                <a:ea typeface="맑은 고딕" pitchFamily="50" charset="-127"/>
              </a:rPr>
              <a:t>빈설정</a:t>
            </a: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sqlSessionFactory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200" dirty="0" smtClean="0">
                <a:latin typeface="맑은 고딕" pitchFamily="50" charset="-127"/>
                <a:ea typeface="맑은 고딕" pitchFamily="50" charset="-127"/>
              </a:rPr>
              <a:t>의</a:t>
            </a: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 mappers </a:t>
            </a:r>
            <a:r>
              <a:rPr kumimoji="0" lang="ko-KR" altLang="en-US" sz="1200" dirty="0" err="1" smtClean="0">
                <a:latin typeface="맑은 고딕" pitchFamily="50" charset="-127"/>
                <a:ea typeface="맑은 고딕" pitchFamily="50" charset="-127"/>
              </a:rPr>
              <a:t>관련설정</a:t>
            </a:r>
            <a:r>
              <a:rPr kumimoji="0" lang="ko-KR" altLang="en-US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( 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sqlSessionFactory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dataSource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설정만 </a:t>
            </a:r>
            <a:r>
              <a:rPr kumimoji="0" lang="ko-KR" altLang="en-US" sz="1200" dirty="0" smtClean="0">
                <a:latin typeface="맑은 고딕" pitchFamily="50" charset="-127"/>
                <a:ea typeface="맑은 고딕" pitchFamily="50" charset="-127"/>
              </a:rPr>
              <a:t>하면 됨 </a:t>
            </a: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2491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8474</TotalTime>
  <Words>1031</Words>
  <Application>Microsoft Office PowerPoint</Application>
  <PresentationFormat>화면 슬라이드 쇼(4:3)</PresentationFormat>
  <Paragraphs>785</Paragraphs>
  <Slides>38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38</vt:i4>
      </vt:variant>
    </vt:vector>
  </HeadingPairs>
  <TitlesOfParts>
    <vt:vector size="48" baseType="lpstr">
      <vt:lpstr>굴림</vt:lpstr>
      <vt:lpstr>나눔바른고딕</vt:lpstr>
      <vt:lpstr>맑은 고딕</vt:lpstr>
      <vt:lpstr>휴먼매직체</vt:lpstr>
      <vt:lpstr>휴먼모음T</vt:lpstr>
      <vt:lpstr>Arial</vt:lpstr>
      <vt:lpstr>Consolas</vt:lpstr>
      <vt:lpstr>Symbol</vt:lpstr>
      <vt:lpstr>Office 테마</vt:lpstr>
      <vt:lpstr>1_Office 테마</vt:lpstr>
      <vt:lpstr>PowerPoint 프레젠테이션</vt:lpstr>
      <vt:lpstr>*** 응답상태코드</vt:lpstr>
      <vt:lpstr>Mybatis , JPA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</dc:creator>
  <cp:lastModifiedBy>user</cp:lastModifiedBy>
  <cp:revision>213</cp:revision>
  <dcterms:created xsi:type="dcterms:W3CDTF">2016-12-02T10:25:01Z</dcterms:created>
  <dcterms:modified xsi:type="dcterms:W3CDTF">2023-10-27T01:00:57Z</dcterms:modified>
</cp:coreProperties>
</file>