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408" r:id="rId4"/>
    <p:sldId id="409" r:id="rId5"/>
    <p:sldId id="410" r:id="rId6"/>
    <p:sldId id="411" r:id="rId7"/>
    <p:sldId id="412" r:id="rId8"/>
    <p:sldId id="407" r:id="rId9"/>
    <p:sldId id="402" r:id="rId10"/>
    <p:sldId id="395" r:id="rId11"/>
    <p:sldId id="397" r:id="rId12"/>
    <p:sldId id="422" r:id="rId13"/>
    <p:sldId id="398" r:id="rId14"/>
    <p:sldId id="413" r:id="rId15"/>
    <p:sldId id="399" r:id="rId16"/>
    <p:sldId id="400" r:id="rId17"/>
    <p:sldId id="401" r:id="rId18"/>
    <p:sldId id="403" r:id="rId19"/>
    <p:sldId id="414" r:id="rId20"/>
    <p:sldId id="404" r:id="rId21"/>
    <p:sldId id="406" r:id="rId22"/>
    <p:sldId id="416" r:id="rId23"/>
    <p:sldId id="417" r:id="rId24"/>
    <p:sldId id="420" r:id="rId25"/>
    <p:sldId id="418" r:id="rId26"/>
    <p:sldId id="415" r:id="rId27"/>
    <p:sldId id="419" r:id="rId2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1" autoAdjust="0"/>
    <p:restoredTop sz="94660"/>
  </p:normalViewPr>
  <p:slideViewPr>
    <p:cSldViewPr>
      <p:cViewPr varScale="1">
        <p:scale>
          <a:sx n="91" d="100"/>
          <a:sy n="91" d="100"/>
        </p:scale>
        <p:origin x="38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15" y="512445"/>
            <a:ext cx="26523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232" y="2065401"/>
            <a:ext cx="8012430" cy="236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353" y="6671236"/>
            <a:ext cx="2362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2209800"/>
            <a:ext cx="5840095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spcBef>
                <a:spcPts val="105"/>
              </a:spcBef>
            </a:pPr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sz="4000" spc="-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spc="-1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+mn-ea"/>
                <a:ea typeface="+mn-ea"/>
              </a:rPr>
              <a:t/>
            </a:r>
            <a:br>
              <a:rPr lang="en-US" sz="2400" dirty="0" smtClean="0">
                <a:latin typeface="+mn-ea"/>
                <a:ea typeface="+mn-ea"/>
              </a:rPr>
            </a:br>
            <a:r>
              <a:rPr lang="en-US" sz="2400" dirty="0" smtClean="0">
                <a:latin typeface="+mn-ea"/>
                <a:ea typeface="+mn-ea"/>
              </a:rPr>
              <a:t>. </a:t>
            </a:r>
            <a:r>
              <a:rPr lang="ko-KR" altLang="en-US" sz="2400" dirty="0">
                <a:latin typeface="+mn-ea"/>
                <a:ea typeface="+mn-ea"/>
              </a:rPr>
              <a:t>이클립스에서 </a:t>
            </a:r>
            <a:r>
              <a:rPr lang="ko-KR" altLang="en-US" sz="2400" dirty="0" smtClean="0">
                <a:latin typeface="+mn-ea"/>
                <a:ea typeface="+mn-ea"/>
              </a:rPr>
              <a:t>프로젝트 생성 </a:t>
            </a:r>
            <a:r>
              <a:rPr lang="en-US" altLang="ko-KR" sz="2400" dirty="0" smtClean="0">
                <a:latin typeface="+mn-ea"/>
                <a:ea typeface="+mn-ea"/>
              </a:rPr>
              <a:t/>
            </a:r>
            <a:br>
              <a:rPr lang="en-US" altLang="ko-KR" sz="2400" dirty="0" smtClean="0">
                <a:latin typeface="+mn-ea"/>
                <a:ea typeface="+mn-ea"/>
              </a:rPr>
            </a:br>
            <a:r>
              <a:rPr lang="en-US" sz="2400" dirty="0" smtClean="0">
                <a:latin typeface="+mn-ea"/>
                <a:ea typeface="+mn-ea"/>
              </a:rPr>
              <a:t>. </a:t>
            </a:r>
            <a:r>
              <a:rPr lang="en-US" sz="2400" dirty="0" err="1" smtClean="0">
                <a:latin typeface="+mn-ea"/>
                <a:ea typeface="+mn-ea"/>
              </a:rPr>
              <a:t>Ioc</a:t>
            </a:r>
            <a:r>
              <a:rPr lang="en-US" sz="2400" dirty="0" smtClean="0">
                <a:latin typeface="+mn-ea"/>
                <a:ea typeface="+mn-ea"/>
              </a:rPr>
              <a:t>/DI</a:t>
            </a:r>
            <a:endParaRPr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353735"/>
            <a:ext cx="8876372" cy="2708434"/>
          </a:xfrm>
        </p:spPr>
        <p:txBody>
          <a:bodyPr/>
          <a:lstStyle/>
          <a:p>
            <a:pPr marL="177800" indent="-177800"/>
            <a:r>
              <a:rPr lang="ko-KR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  이클립스 </a:t>
            </a:r>
            <a:r>
              <a:rPr lang="ko-KR" altLang="en-US" sz="2800" dirty="0" smtClean="0">
                <a:latin typeface="+mn-ea"/>
                <a:ea typeface="+mn-ea"/>
              </a:rPr>
              <a:t>개발 환경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이클립스에서 스프링부트를 생성하기 위해서는 </a:t>
            </a:r>
            <a:r>
              <a:rPr lang="ko-KR" altLang="en-US" sz="1400" dirty="0" err="1">
                <a:latin typeface="+mn-ea"/>
                <a:ea typeface="+mn-ea"/>
              </a:rPr>
              <a:t>마켓플레이스에서</a:t>
            </a:r>
            <a:r>
              <a:rPr lang="ko-KR" altLang="en-US" sz="1400" dirty="0">
                <a:latin typeface="+mn-ea"/>
                <a:ea typeface="+mn-ea"/>
              </a:rPr>
              <a:t> 스프링 툴 </a:t>
            </a:r>
            <a:r>
              <a:rPr lang="ko-KR" altLang="en-US" sz="1400" dirty="0" err="1">
                <a:latin typeface="+mn-ea"/>
                <a:ea typeface="+mn-ea"/>
              </a:rPr>
              <a:t>플러그인을</a:t>
            </a:r>
            <a:r>
              <a:rPr lang="ko-KR" altLang="en-US" sz="1400" dirty="0">
                <a:latin typeface="+mn-ea"/>
                <a:ea typeface="+mn-ea"/>
              </a:rPr>
              <a:t> 설치해야 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1) JDK1.8</a:t>
            </a:r>
            <a:r>
              <a:rPr lang="ko-KR" altLang="en-US" sz="1400" dirty="0" smtClean="0">
                <a:latin typeface="+mn-ea"/>
                <a:ea typeface="+mn-ea"/>
              </a:rPr>
              <a:t>사용 </a:t>
            </a:r>
            <a:r>
              <a:rPr lang="en-US" altLang="ko-KR" sz="1400" dirty="0" smtClean="0">
                <a:latin typeface="+mn-ea"/>
                <a:ea typeface="+mn-ea"/>
              </a:rPr>
              <a:t>: </a:t>
            </a:r>
            <a:r>
              <a:rPr lang="ko-KR" altLang="en-US" sz="1400" dirty="0" smtClean="0">
                <a:latin typeface="+mn-ea"/>
                <a:ea typeface="+mn-ea"/>
              </a:rPr>
              <a:t>환경 변수 설정도 같이 진행할 것</a:t>
            </a:r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2) </a:t>
            </a:r>
            <a:r>
              <a:rPr lang="ko-KR" altLang="en-US" sz="1400" dirty="0" smtClean="0">
                <a:latin typeface="+mn-ea"/>
                <a:ea typeface="+mn-ea"/>
              </a:rPr>
              <a:t>개발 도구 </a:t>
            </a:r>
            <a:r>
              <a:rPr lang="en-US" altLang="ko-KR" sz="1400" dirty="0" smtClean="0">
                <a:latin typeface="+mn-ea"/>
                <a:ea typeface="+mn-ea"/>
              </a:rPr>
              <a:t>– Eclipse,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STS(Spring Tool Suite)</a:t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dirty="0" smtClean="0">
                <a:latin typeface="+mn-ea"/>
                <a:ea typeface="+mn-ea"/>
              </a:rPr>
              <a:t>-&gt;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ea typeface="+mn-ea"/>
              </a:rPr>
              <a:t>Eclipse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  <a:ea typeface="+mn-ea"/>
              </a:rPr>
              <a:t>의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  <a:ea typeface="+mn-ea"/>
              </a:rPr>
              <a:t>경우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ea typeface="+mn-ea"/>
              </a:rPr>
              <a:t>: STS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  <a:ea typeface="+mn-ea"/>
              </a:rPr>
              <a:t>플러그인 추가 설치 후 사용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400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400" dirty="0" smtClean="0">
                <a:solidFill>
                  <a:srgbClr val="0000FF"/>
                </a:solidFill>
                <a:latin typeface="+mn-ea"/>
                <a:ea typeface="+mn-ea"/>
              </a:rPr>
              <a:t>-&gt;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  <a:ea typeface="+mn-ea"/>
              </a:rPr>
              <a:t>메뉴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ea typeface="+mn-ea"/>
              </a:rPr>
              <a:t>: 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Help -&gt; Eclipse Marketplace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  <a:ea typeface="+mn-ea"/>
              </a:rPr>
              <a:t>클릭</a:t>
            </a:r>
            <a:br>
              <a:rPr lang="ko-KR" altLang="en-US" sz="1400" dirty="0">
                <a:solidFill>
                  <a:srgbClr val="0000FF"/>
                </a:solidFill>
                <a:latin typeface="+mn-ea"/>
                <a:ea typeface="+mn-ea"/>
              </a:rPr>
            </a:b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63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3246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</a:t>
            </a:r>
            <a:r>
              <a:rPr lang="ko-KR" altLang="en-US" sz="2900" spc="-110" dirty="0" smtClean="0"/>
              <a:t>목차 </a:t>
            </a:r>
            <a:r>
              <a:rPr lang="en-US" altLang="ko-KR" sz="1800" spc="-11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_ </a:t>
            </a:r>
            <a:r>
              <a:rPr lang="ko-KR" altLang="en-US" sz="1800" spc="-11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실 습 순 서</a:t>
            </a:r>
            <a:endParaRPr sz="18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990600"/>
            <a:ext cx="8229600" cy="539634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7188" indent="-346075">
              <a:lnSpc>
                <a:spcPts val="23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ko-KR" altLang="en-US" sz="1400" b="1" dirty="0" smtClean="0">
                <a:latin typeface="+mn-ea"/>
                <a:cs typeface="Verdana"/>
              </a:rPr>
              <a:t>프로젝트 생성</a:t>
            </a:r>
            <a:r>
              <a:rPr lang="en-US" altLang="ko-KR" sz="1400" b="1" dirty="0" smtClean="0">
                <a:latin typeface="+mn-ea"/>
                <a:cs typeface="Verdana"/>
              </a:rPr>
              <a:t>, </a:t>
            </a:r>
            <a:r>
              <a:rPr lang="ko-KR" altLang="en-US" sz="1400" b="1" dirty="0" smtClean="0">
                <a:latin typeface="+mn-ea"/>
                <a:cs typeface="Verdana"/>
              </a:rPr>
              <a:t>실행</a:t>
            </a:r>
            <a:r>
              <a:rPr lang="en-US" altLang="ko-KR" sz="1400" b="1" dirty="0" smtClean="0">
                <a:latin typeface="+mn-ea"/>
                <a:cs typeface="Verdana"/>
              </a:rPr>
              <a:t>, </a:t>
            </a:r>
            <a:r>
              <a:rPr lang="ko-KR" altLang="en-US" sz="1400" b="1" dirty="0" smtClean="0">
                <a:latin typeface="+mn-ea"/>
                <a:cs typeface="Verdana"/>
              </a:rPr>
              <a:t>구조</a:t>
            </a:r>
            <a:r>
              <a:rPr lang="en-US" altLang="ko-KR" sz="1400" b="1" dirty="0">
                <a:latin typeface="+mn-ea"/>
                <a:cs typeface="Verdana"/>
              </a:rPr>
              <a:t/>
            </a:r>
            <a:br>
              <a:rPr lang="en-US" altLang="ko-KR" sz="1400" b="1" dirty="0">
                <a:latin typeface="+mn-ea"/>
                <a:cs typeface="Verdana"/>
              </a:rPr>
            </a:br>
            <a:r>
              <a:rPr lang="en-US" altLang="ko-KR" sz="1400" dirty="0">
                <a:latin typeface="+mn-ea"/>
                <a:cs typeface="Verdana"/>
              </a:rPr>
              <a:t>- @</a:t>
            </a:r>
            <a:r>
              <a:rPr lang="en-US" altLang="ko-KR" sz="1400" dirty="0" err="1" smtClean="0">
                <a:latin typeface="+mn-ea"/>
                <a:cs typeface="Verdana"/>
              </a:rPr>
              <a:t>ComponentScan</a:t>
            </a:r>
            <a:r>
              <a:rPr lang="en-US" altLang="ko-KR" sz="1400" dirty="0" smtClean="0">
                <a:latin typeface="+mn-ea"/>
                <a:cs typeface="Verdana"/>
              </a:rPr>
              <a:t> </a:t>
            </a:r>
            <a:r>
              <a:rPr lang="ko-KR" altLang="en-US" sz="1400" dirty="0" smtClean="0">
                <a:latin typeface="+mn-ea"/>
                <a:cs typeface="Verdana"/>
              </a:rPr>
              <a:t>과</a:t>
            </a:r>
            <a:r>
              <a:rPr lang="en-US" altLang="ko-KR" sz="1400" dirty="0" smtClean="0">
                <a:latin typeface="+mn-ea"/>
                <a:cs typeface="Verdana"/>
              </a:rPr>
              <a:t> main</a:t>
            </a:r>
            <a:r>
              <a:rPr lang="ko-KR" altLang="en-US" sz="1400" dirty="0" smtClean="0">
                <a:latin typeface="+mn-ea"/>
                <a:cs typeface="Verdana"/>
              </a:rPr>
              <a:t> 클래스 </a:t>
            </a:r>
            <a:r>
              <a:rPr lang="en-US" altLang="ko-KR" sz="1400" dirty="0">
                <a:latin typeface="+mn-ea"/>
                <a:cs typeface="Verdana"/>
              </a:rPr>
              <a:t>(</a:t>
            </a:r>
            <a:r>
              <a:rPr lang="en-US" altLang="ko-KR" sz="1400" dirty="0" smtClean="0">
                <a:latin typeface="+mn-ea"/>
                <a:cs typeface="Verdana"/>
              </a:rPr>
              <a:t>DemoApplication.java)</a:t>
            </a:r>
            <a:br>
              <a:rPr lang="en-US" altLang="ko-KR" sz="1400" dirty="0" smtClean="0">
                <a:latin typeface="+mn-ea"/>
                <a:cs typeface="Verdana"/>
              </a:rPr>
            </a:br>
            <a:r>
              <a:rPr lang="en-US" altLang="ko-KR" sz="1400" dirty="0">
                <a:latin typeface="+mn-ea"/>
                <a:cs typeface="Verdana"/>
              </a:rPr>
              <a:t>- </a:t>
            </a:r>
            <a:r>
              <a:rPr lang="en-US" altLang="ko-KR" sz="1400" dirty="0" err="1" smtClean="0">
                <a:latin typeface="+mn-ea"/>
                <a:cs typeface="Verdana"/>
              </a:rPr>
              <a:t>application.properties</a:t>
            </a:r>
            <a:r>
              <a:rPr lang="en-US" altLang="ko-KR" sz="1400" dirty="0" smtClean="0">
                <a:latin typeface="+mn-ea"/>
                <a:cs typeface="Verdana"/>
              </a:rPr>
              <a:t> : </a:t>
            </a:r>
            <a:r>
              <a:rPr lang="ko-KR" altLang="en-US" sz="1400" dirty="0" err="1" smtClean="0">
                <a:latin typeface="+mn-ea"/>
                <a:cs typeface="Verdana"/>
              </a:rPr>
              <a:t>서버포트</a:t>
            </a:r>
            <a:r>
              <a:rPr lang="ko-KR" altLang="en-US" sz="1400" dirty="0" smtClean="0">
                <a:latin typeface="+mn-ea"/>
                <a:cs typeface="Verdana"/>
              </a:rPr>
              <a:t> 변경 </a:t>
            </a:r>
            <a:endParaRPr lang="en-US" altLang="ko-KR" sz="1400" dirty="0" smtClean="0">
              <a:latin typeface="+mn-ea"/>
              <a:cs typeface="Verdana"/>
            </a:endParaRPr>
          </a:p>
          <a:p>
            <a:pPr marL="357188" indent="-346075">
              <a:lnSpc>
                <a:spcPts val="23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altLang="ko-KR" sz="1400" b="1" dirty="0" smtClean="0">
                <a:latin typeface="+mn-ea"/>
                <a:cs typeface="Verdana"/>
              </a:rPr>
              <a:t>Pom.xml : </a:t>
            </a:r>
            <a:r>
              <a:rPr lang="ko-KR" altLang="en-US" sz="1400" b="1" dirty="0" smtClean="0">
                <a:latin typeface="+mn-ea"/>
                <a:cs typeface="Verdana"/>
              </a:rPr>
              <a:t>실습을 위한 </a:t>
            </a:r>
            <a:r>
              <a:rPr lang="en-US" altLang="ko-KR" sz="1400" b="1" dirty="0" smtClean="0">
                <a:latin typeface="+mn-ea"/>
                <a:cs typeface="Verdana"/>
              </a:rPr>
              <a:t>dependency </a:t>
            </a:r>
            <a:r>
              <a:rPr lang="ko-KR" altLang="en-US" sz="1400" b="1" dirty="0" smtClean="0">
                <a:latin typeface="+mn-ea"/>
                <a:cs typeface="Verdana"/>
              </a:rPr>
              <a:t>추가 </a:t>
            </a:r>
            <a:r>
              <a:rPr lang="en-US" altLang="ko-KR" sz="1400" b="1" dirty="0" smtClean="0">
                <a:latin typeface="+mn-ea"/>
                <a:cs typeface="Verdana"/>
              </a:rPr>
              <a:t>( JDBC, </a:t>
            </a:r>
            <a:r>
              <a:rPr lang="en-US" altLang="ko-KR" sz="1400" b="1" dirty="0" err="1" smtClean="0">
                <a:latin typeface="+mn-ea"/>
                <a:cs typeface="Verdana"/>
              </a:rPr>
              <a:t>MySql</a:t>
            </a:r>
            <a:r>
              <a:rPr lang="en-US" altLang="ko-KR" sz="1400" b="1" dirty="0" smtClean="0">
                <a:latin typeface="+mn-ea"/>
                <a:cs typeface="Verdana"/>
              </a:rPr>
              <a:t>, </a:t>
            </a:r>
            <a:r>
              <a:rPr lang="en-US" altLang="ko-KR" sz="1400" b="1" dirty="0" err="1" smtClean="0">
                <a:latin typeface="+mn-ea"/>
                <a:cs typeface="Verdana"/>
              </a:rPr>
              <a:t>Mybatis</a:t>
            </a:r>
            <a:r>
              <a:rPr lang="en-US" altLang="ko-KR" sz="1400" b="1" dirty="0" smtClean="0">
                <a:latin typeface="+mn-ea"/>
                <a:cs typeface="Verdana"/>
              </a:rPr>
              <a:t>,  JSP  </a:t>
            </a:r>
            <a:r>
              <a:rPr lang="ko-KR" altLang="en-US" sz="1400" b="1" dirty="0" smtClean="0">
                <a:latin typeface="+mn-ea"/>
                <a:cs typeface="Verdana"/>
              </a:rPr>
              <a:t>등 </a:t>
            </a:r>
            <a:r>
              <a:rPr lang="en-US" altLang="ko-KR" sz="1400" b="1" dirty="0" smtClean="0">
                <a:latin typeface="+mn-ea"/>
                <a:cs typeface="Verdana"/>
              </a:rPr>
              <a:t>) </a:t>
            </a:r>
            <a:r>
              <a:rPr lang="ko-KR" altLang="en-US" sz="1400" b="1" dirty="0" smtClean="0">
                <a:latin typeface="+mn-ea"/>
                <a:cs typeface="Verdana"/>
              </a:rPr>
              <a:t> </a:t>
            </a:r>
            <a:endParaRPr lang="en-US" altLang="ko-KR" sz="1400" b="1" dirty="0" smtClean="0">
              <a:latin typeface="+mn-ea"/>
              <a:cs typeface="Verdana"/>
            </a:endParaRPr>
          </a:p>
          <a:p>
            <a:pPr marL="357188" indent="-346075">
              <a:lnSpc>
                <a:spcPts val="23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altLang="ko-KR" sz="1400" b="1" dirty="0" err="1" smtClean="0">
                <a:latin typeface="+mn-ea"/>
                <a:cs typeface="Verdana"/>
              </a:rPr>
              <a:t>Jsp</a:t>
            </a:r>
            <a:r>
              <a:rPr lang="en-US" altLang="ko-KR" sz="1400" b="1" dirty="0" smtClean="0">
                <a:latin typeface="+mn-ea"/>
                <a:cs typeface="Verdana"/>
              </a:rPr>
              <a:t> </a:t>
            </a:r>
            <a:r>
              <a:rPr lang="ko-KR" altLang="en-US" sz="1400" b="1" dirty="0" smtClean="0">
                <a:latin typeface="+mn-ea"/>
                <a:cs typeface="Verdana"/>
              </a:rPr>
              <a:t>사용 </a:t>
            </a:r>
            <a:r>
              <a:rPr lang="en-US" altLang="ko-KR" sz="1400" b="1" dirty="0" smtClean="0">
                <a:latin typeface="+mn-ea"/>
                <a:cs typeface="Verdana"/>
              </a:rPr>
              <a:t/>
            </a:r>
            <a:br>
              <a:rPr lang="en-US" altLang="ko-KR" sz="1400" b="1" dirty="0" smtClean="0">
                <a:latin typeface="+mn-ea"/>
                <a:cs typeface="Verdana"/>
              </a:rPr>
            </a:br>
            <a:r>
              <a:rPr lang="en-US" altLang="ko-KR" sz="1400" dirty="0" smtClean="0">
                <a:latin typeface="+mn-ea"/>
                <a:cs typeface="Verdana"/>
              </a:rPr>
              <a:t>- </a:t>
            </a:r>
            <a:r>
              <a:rPr lang="ko-KR" altLang="en-US" sz="1400" dirty="0" smtClean="0">
                <a:latin typeface="+mn-ea"/>
                <a:cs typeface="Verdana"/>
              </a:rPr>
              <a:t>설정 </a:t>
            </a:r>
            <a:r>
              <a:rPr lang="en-US" altLang="ko-KR" sz="1400" dirty="0">
                <a:latin typeface="+mn-ea"/>
                <a:cs typeface="Verdana"/>
              </a:rPr>
              <a:t>: </a:t>
            </a:r>
            <a:r>
              <a:rPr lang="en-US" altLang="ko-KR" sz="1400" dirty="0" err="1">
                <a:latin typeface="+mn-ea"/>
                <a:cs typeface="Verdana"/>
              </a:rPr>
              <a:t>application.properties</a:t>
            </a:r>
            <a:r>
              <a:rPr lang="en-US" altLang="ko-KR" sz="1400" dirty="0" smtClean="0">
                <a:latin typeface="+mn-ea"/>
                <a:cs typeface="Verdana"/>
              </a:rPr>
              <a:t/>
            </a:r>
            <a:br>
              <a:rPr lang="en-US" altLang="ko-KR" sz="1400" dirty="0" smtClean="0">
                <a:latin typeface="+mn-ea"/>
                <a:cs typeface="Verdana"/>
              </a:rPr>
            </a:br>
            <a:r>
              <a:rPr lang="en-US" altLang="ko-KR" sz="1400" dirty="0" smtClean="0">
                <a:latin typeface="+mn-ea"/>
                <a:cs typeface="Verdana"/>
              </a:rPr>
              <a:t>- </a:t>
            </a:r>
            <a:r>
              <a:rPr lang="en-US" altLang="ko-KR" sz="1400" dirty="0" err="1" smtClean="0">
                <a:latin typeface="+mn-ea"/>
                <a:cs typeface="Verdana"/>
              </a:rPr>
              <a:t>home.jsp</a:t>
            </a:r>
            <a:r>
              <a:rPr lang="en-US" altLang="ko-KR" sz="1400" dirty="0" smtClean="0">
                <a:latin typeface="+mn-ea"/>
                <a:cs typeface="Verdana"/>
              </a:rPr>
              <a:t>, HomeController.java</a:t>
            </a:r>
          </a:p>
          <a:p>
            <a:pPr marL="357188" indent="-346075">
              <a:lnSpc>
                <a:spcPts val="23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altLang="ko-KR" sz="1400" b="1" dirty="0" smtClean="0">
                <a:latin typeface="+mn-ea"/>
                <a:cs typeface="Verdana"/>
              </a:rPr>
              <a:t>JDBC &amp; Mapper </a:t>
            </a:r>
            <a:r>
              <a:rPr lang="ko-KR" altLang="en-US" sz="1400" b="1" dirty="0" smtClean="0">
                <a:latin typeface="+mn-ea"/>
                <a:cs typeface="Verdana"/>
              </a:rPr>
              <a:t>설정 </a:t>
            </a:r>
            <a:r>
              <a:rPr lang="en-US" altLang="ko-KR" sz="1400" b="1" dirty="0" smtClean="0">
                <a:latin typeface="+mn-ea"/>
                <a:cs typeface="Verdana"/>
              </a:rPr>
              <a:t/>
            </a:r>
            <a:br>
              <a:rPr lang="en-US" altLang="ko-KR" sz="1400" b="1" dirty="0" smtClean="0">
                <a:latin typeface="+mn-ea"/>
                <a:cs typeface="Verdana"/>
              </a:rPr>
            </a:br>
            <a:r>
              <a:rPr lang="en-US" altLang="ko-KR" sz="1400" dirty="0">
                <a:latin typeface="+mn-ea"/>
                <a:cs typeface="Verdana"/>
              </a:rPr>
              <a:t>- </a:t>
            </a:r>
            <a:r>
              <a:rPr lang="ko-KR" altLang="en-US" sz="1400" dirty="0">
                <a:latin typeface="+mn-ea"/>
                <a:cs typeface="Verdana"/>
              </a:rPr>
              <a:t>설정 </a:t>
            </a:r>
            <a:r>
              <a:rPr lang="en-US" altLang="ko-KR" sz="1400" dirty="0">
                <a:latin typeface="+mn-ea"/>
                <a:cs typeface="Verdana"/>
              </a:rPr>
              <a:t>: </a:t>
            </a:r>
            <a:r>
              <a:rPr lang="en-US" altLang="ko-KR" sz="1400" dirty="0" err="1" smtClean="0">
                <a:latin typeface="+mn-ea"/>
                <a:cs typeface="Verdana"/>
              </a:rPr>
              <a:t>application.properties</a:t>
            </a:r>
            <a:r>
              <a:rPr lang="en-US" altLang="ko-KR" sz="1400" dirty="0" smtClean="0">
                <a:latin typeface="+mn-ea"/>
                <a:cs typeface="Verdana"/>
              </a:rPr>
              <a:t>, DemoApplication.java</a:t>
            </a:r>
          </a:p>
          <a:p>
            <a:pPr marL="357188" indent="-346075">
              <a:lnSpc>
                <a:spcPts val="23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altLang="ko-KR" sz="1400" b="1" dirty="0" smtClean="0">
                <a:latin typeface="+mn-ea"/>
                <a:cs typeface="Verdana"/>
              </a:rPr>
              <a:t>Bean</a:t>
            </a:r>
            <a:r>
              <a:rPr lang="ko-KR" altLang="en-US" sz="1400" b="1" dirty="0" smtClean="0">
                <a:latin typeface="+mn-ea"/>
                <a:cs typeface="Verdana"/>
              </a:rPr>
              <a:t> 설정 </a:t>
            </a:r>
            <a:r>
              <a:rPr lang="en-US" altLang="ko-KR" sz="1400" b="1" dirty="0" smtClean="0">
                <a:latin typeface="+mn-ea"/>
                <a:cs typeface="Verdana"/>
              </a:rPr>
              <a:t>:  </a:t>
            </a:r>
            <a:r>
              <a:rPr lang="ko-KR" altLang="en-US" sz="1400" b="1" dirty="0">
                <a:latin typeface="+mn-ea"/>
                <a:cs typeface="Verdana"/>
              </a:rPr>
              <a:t>일반적인 </a:t>
            </a:r>
            <a:r>
              <a:rPr lang="en-US" altLang="ko-KR" sz="1400" b="1" dirty="0">
                <a:latin typeface="+mn-ea"/>
                <a:cs typeface="Verdana"/>
              </a:rPr>
              <a:t>Bean </a:t>
            </a:r>
            <a:r>
              <a:rPr lang="ko-KR" altLang="en-US" sz="1400" b="1" dirty="0" smtClean="0">
                <a:latin typeface="+mn-ea"/>
                <a:cs typeface="Verdana"/>
              </a:rPr>
              <a:t>설정</a:t>
            </a:r>
            <a:r>
              <a:rPr lang="en-US" altLang="ko-KR" sz="1400" b="1" dirty="0" smtClean="0">
                <a:latin typeface="+mn-ea"/>
                <a:cs typeface="Verdana"/>
              </a:rPr>
              <a:t/>
            </a:r>
            <a:br>
              <a:rPr lang="en-US" altLang="ko-KR" sz="1400" b="1" dirty="0" smtClean="0">
                <a:latin typeface="+mn-ea"/>
                <a:cs typeface="Verdana"/>
              </a:rPr>
            </a:br>
            <a:r>
              <a:rPr lang="en-US" altLang="ko-KR" sz="1400" dirty="0" smtClean="0">
                <a:latin typeface="+mn-ea"/>
                <a:cs typeface="Verdana"/>
              </a:rPr>
              <a:t>-  </a:t>
            </a:r>
            <a:r>
              <a:rPr lang="en-US" altLang="ko-KR" sz="1400" dirty="0" err="1" smtClean="0">
                <a:latin typeface="+mn-ea"/>
                <a:cs typeface="Verdana"/>
              </a:rPr>
              <a:t>config</a:t>
            </a:r>
            <a:r>
              <a:rPr lang="en-US" altLang="ko-KR" sz="1400" dirty="0" smtClean="0">
                <a:latin typeface="+mn-ea"/>
                <a:cs typeface="Verdana"/>
              </a:rPr>
              <a:t>/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DemoConfig.java </a:t>
            </a:r>
            <a:r>
              <a:rPr lang="ko-KR" altLang="en-US" sz="1400" dirty="0" smtClean="0">
                <a:latin typeface="+mn-ea"/>
              </a:rPr>
              <a:t>추가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>
                <a:latin typeface="+mn-ea"/>
              </a:rPr>
              <a:t>-  </a:t>
            </a:r>
            <a:r>
              <a:rPr lang="en-US" altLang="ko-KR" sz="1400" dirty="0" err="1" smtClean="0">
                <a:latin typeface="+mn-ea"/>
              </a:rPr>
              <a:t>PasswordEncoder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설정</a:t>
            </a:r>
            <a:endParaRPr lang="en-US" altLang="ko-KR" sz="1400" dirty="0" smtClean="0">
              <a:latin typeface="+mn-ea"/>
            </a:endParaRPr>
          </a:p>
          <a:p>
            <a:pPr marL="357188" indent="-346075">
              <a:lnSpc>
                <a:spcPts val="23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ko-KR" altLang="en-US" sz="1400" b="1" dirty="0" smtClean="0">
                <a:latin typeface="+mn-ea"/>
                <a:cs typeface="Verdana"/>
              </a:rPr>
              <a:t>특별 추가 설정 </a:t>
            </a:r>
            <a:r>
              <a:rPr lang="en-US" altLang="ko-KR" sz="1400" b="1" dirty="0">
                <a:latin typeface="+mn-ea"/>
                <a:cs typeface="Verdana"/>
              </a:rPr>
              <a:t>: </a:t>
            </a:r>
            <a:r>
              <a:rPr lang="ko-KR" altLang="en-US" sz="1400" dirty="0" smtClean="0">
                <a:latin typeface="+mn-ea"/>
                <a:cs typeface="Verdana"/>
              </a:rPr>
              <a:t>인터페이스 </a:t>
            </a:r>
            <a:r>
              <a:rPr lang="en-US" altLang="ko-KR" sz="1400" b="1" dirty="0" err="1" smtClean="0">
                <a:latin typeface="+mn-ea"/>
                <a:cs typeface="Verdana"/>
              </a:rPr>
              <a:t>WebMvcConfigurer</a:t>
            </a:r>
            <a:r>
              <a:rPr lang="en-US" altLang="ko-KR" sz="1400" dirty="0" smtClean="0">
                <a:latin typeface="+mn-ea"/>
                <a:cs typeface="Verdana"/>
              </a:rPr>
              <a:t> </a:t>
            </a:r>
            <a:r>
              <a:rPr lang="ko-KR" altLang="en-US" sz="1400" dirty="0" smtClean="0">
                <a:latin typeface="+mn-ea"/>
                <a:cs typeface="Verdana"/>
              </a:rPr>
              <a:t>구현</a:t>
            </a:r>
            <a:r>
              <a:rPr lang="en-US" altLang="ko-KR" sz="1400" dirty="0" smtClean="0">
                <a:latin typeface="+mn-ea"/>
                <a:cs typeface="Verdana"/>
              </a:rPr>
              <a:t> </a:t>
            </a:r>
            <a:br>
              <a:rPr lang="en-US" altLang="ko-KR" sz="1400" dirty="0" smtClean="0">
                <a:latin typeface="+mn-ea"/>
                <a:cs typeface="Verdana"/>
              </a:rPr>
            </a:br>
            <a:r>
              <a:rPr lang="en-US" altLang="ko-KR" sz="1400" dirty="0" smtClean="0">
                <a:latin typeface="+mn-ea"/>
                <a:cs typeface="Verdana"/>
              </a:rPr>
              <a:t>- </a:t>
            </a:r>
            <a:r>
              <a:rPr lang="en-US" altLang="ko-KR" sz="1400" dirty="0" err="1" smtClean="0">
                <a:latin typeface="+mn-ea"/>
                <a:cs typeface="Verdana"/>
              </a:rPr>
              <a:t>config</a:t>
            </a:r>
            <a:r>
              <a:rPr lang="en-US" altLang="ko-KR" sz="1400" dirty="0" smtClean="0">
                <a:latin typeface="+mn-ea"/>
                <a:cs typeface="Verdana"/>
              </a:rPr>
              <a:t>/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WebMvcConfig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추가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 smtClean="0">
                <a:latin typeface="+mn-ea"/>
              </a:rPr>
              <a:t>addViewControllers</a:t>
            </a:r>
            <a:r>
              <a:rPr lang="en-US" altLang="ko-KR" sz="1400" dirty="0" smtClean="0">
                <a:latin typeface="+mn-ea"/>
              </a:rPr>
              <a:t> : “/” </a:t>
            </a:r>
            <a:r>
              <a:rPr lang="ko-KR" altLang="en-US" sz="1400" dirty="0" err="1" smtClean="0">
                <a:latin typeface="+mn-ea"/>
              </a:rPr>
              <a:t>설정추가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CORS </a:t>
            </a:r>
            <a:r>
              <a:rPr lang="ko-KR" altLang="en-US" sz="1400" dirty="0" smtClean="0">
                <a:latin typeface="+mn-ea"/>
              </a:rPr>
              <a:t>방침 설정 </a:t>
            </a:r>
            <a:r>
              <a:rPr lang="en-US" altLang="ko-KR" sz="1400" dirty="0" smtClean="0">
                <a:latin typeface="+mn-ea"/>
              </a:rPr>
              <a:t>: React Project </a:t>
            </a:r>
            <a:r>
              <a:rPr lang="ko-KR" altLang="en-US" sz="1400" dirty="0" smtClean="0">
                <a:latin typeface="+mn-ea"/>
              </a:rPr>
              <a:t>에서 사용</a:t>
            </a:r>
            <a:endParaRPr lang="en-US" altLang="ko-KR" sz="1400" dirty="0" smtClean="0">
              <a:latin typeface="+mn-ea"/>
              <a:cs typeface="Verdana"/>
            </a:endParaRPr>
          </a:p>
          <a:p>
            <a:pPr fontAlgn="base"/>
            <a:endParaRPr sz="1400" dirty="0"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110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3246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</a:t>
            </a:r>
            <a:r>
              <a:rPr lang="ko-KR" altLang="en-US" sz="2900" spc="-110" dirty="0" smtClean="0"/>
              <a:t>프로젝트 생성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5105400" cy="5037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7188" indent="-346075">
              <a:lnSpc>
                <a:spcPts val="23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ko-KR" altLang="en-US" b="1" dirty="0" smtClean="0">
                <a:latin typeface="+mn-ea"/>
                <a:cs typeface="Verdana"/>
              </a:rPr>
              <a:t>* 프로젝트 생성</a:t>
            </a:r>
            <a:r>
              <a:rPr lang="en-US" altLang="ko-KR" b="1" dirty="0" smtClean="0">
                <a:latin typeface="+mn-ea"/>
                <a:cs typeface="Verdana"/>
              </a:rPr>
              <a:t/>
            </a:r>
            <a:br>
              <a:rPr lang="en-US" altLang="ko-KR" b="1" dirty="0" smtClean="0">
                <a:latin typeface="+mn-ea"/>
                <a:cs typeface="Verdana"/>
              </a:rPr>
            </a:br>
            <a:r>
              <a:rPr lang="en-US" altLang="ko-KR" b="1" dirty="0" smtClean="0">
                <a:latin typeface="+mn-ea"/>
                <a:cs typeface="Verdana"/>
              </a:rPr>
              <a:t>New </a:t>
            </a:r>
            <a:r>
              <a:rPr lang="en-US" altLang="ko-KR" b="1" dirty="0">
                <a:latin typeface="+mn-ea"/>
                <a:cs typeface="Verdana"/>
              </a:rPr>
              <a:t>-&gt; Spring Start </a:t>
            </a:r>
            <a:r>
              <a:rPr lang="en-US" altLang="ko-KR" b="1" dirty="0" smtClean="0">
                <a:latin typeface="+mn-ea"/>
                <a:cs typeface="Verdana"/>
              </a:rPr>
              <a:t>Project -&gt; Next</a:t>
            </a:r>
            <a:endParaRPr lang="en-US" altLang="ko-KR" b="1" dirty="0">
              <a:latin typeface="+mn-ea"/>
              <a:cs typeface="Verdana"/>
            </a:endParaRPr>
          </a:p>
          <a:p>
            <a:pPr fontAlgn="base"/>
            <a:r>
              <a:rPr lang="en-US" altLang="ko-KR" b="1" dirty="0" smtClean="0">
                <a:latin typeface="+mn-ea"/>
                <a:cs typeface="Verdana"/>
              </a:rPr>
              <a:t/>
            </a:r>
            <a:br>
              <a:rPr lang="en-US" altLang="ko-KR" b="1" dirty="0" smtClean="0">
                <a:latin typeface="+mn-ea"/>
                <a:cs typeface="Verdana"/>
              </a:rPr>
            </a:br>
            <a:r>
              <a:rPr lang="en-US" altLang="ko-KR" b="1" dirty="0" smtClean="0">
                <a:latin typeface="+mn-ea"/>
                <a:cs typeface="Verdana"/>
              </a:rPr>
              <a:t>​* </a:t>
            </a:r>
            <a:br>
              <a:rPr lang="en-US" altLang="ko-KR" b="1" dirty="0" smtClean="0">
                <a:latin typeface="+mn-ea"/>
                <a:cs typeface="Verdana"/>
              </a:rPr>
            </a:br>
            <a:r>
              <a:rPr lang="en-US" altLang="ko-KR" sz="1400" b="1" dirty="0" smtClean="0">
                <a:latin typeface="+mn-ea"/>
                <a:cs typeface="Verdana"/>
              </a:rPr>
              <a:t>Service URL : </a:t>
            </a:r>
            <a:r>
              <a:rPr lang="en-US" altLang="ko-KR" sz="1400" dirty="0">
                <a:latin typeface="+mn-ea"/>
                <a:cs typeface="Verdana"/>
              </a:rPr>
              <a:t>https://start.spring.io</a:t>
            </a:r>
            <a:r>
              <a:rPr lang="en-US" altLang="ko-KR" sz="1400" b="1" dirty="0" smtClean="0">
                <a:latin typeface="+mn-ea"/>
                <a:cs typeface="Verdana"/>
              </a:rPr>
              <a:t/>
            </a:r>
            <a:br>
              <a:rPr lang="en-US" altLang="ko-KR" sz="1400" b="1" dirty="0" smtClean="0">
                <a:latin typeface="+mn-ea"/>
                <a:cs typeface="Verdana"/>
              </a:rPr>
            </a:br>
            <a:r>
              <a:rPr lang="ko-KR" altLang="en-US" sz="1200" dirty="0" smtClean="0">
                <a:latin typeface="+mn-ea"/>
                <a:cs typeface="Verdana"/>
              </a:rPr>
              <a:t>스프링에서 </a:t>
            </a:r>
            <a:r>
              <a:rPr lang="ko-KR" altLang="en-US" sz="1200" dirty="0">
                <a:latin typeface="+mn-ea"/>
                <a:cs typeface="Verdana"/>
              </a:rPr>
              <a:t>제공해 주는 스프링 </a:t>
            </a:r>
            <a:r>
              <a:rPr lang="ko-KR" altLang="en-US" sz="1200" dirty="0" err="1" smtClean="0">
                <a:latin typeface="+mn-ea"/>
                <a:cs typeface="Verdana"/>
              </a:rPr>
              <a:t>이니셜라이즈</a:t>
            </a:r>
            <a:r>
              <a:rPr lang="en-US" altLang="ko-KR" sz="1200" dirty="0" smtClean="0">
                <a:latin typeface="+mn-ea"/>
                <a:cs typeface="Verdana"/>
              </a:rPr>
              <a:t> </a:t>
            </a:r>
            <a:r>
              <a:rPr lang="ko-KR" altLang="en-US" sz="1200" dirty="0" smtClean="0">
                <a:latin typeface="+mn-ea"/>
                <a:cs typeface="Verdana"/>
              </a:rPr>
              <a:t>사이트</a:t>
            </a:r>
            <a:r>
              <a:rPr lang="en-US" altLang="ko-KR" sz="1200" dirty="0" smtClean="0">
                <a:latin typeface="+mn-ea"/>
                <a:cs typeface="Verdana"/>
              </a:rPr>
              <a:t/>
            </a:r>
            <a:br>
              <a:rPr lang="en-US" altLang="ko-KR" sz="1200" dirty="0" smtClean="0">
                <a:latin typeface="+mn-ea"/>
                <a:cs typeface="Verdana"/>
              </a:rPr>
            </a:br>
            <a:r>
              <a:rPr lang="ko-KR" altLang="en-US" sz="1200" dirty="0" smtClean="0">
                <a:latin typeface="+mn-ea"/>
                <a:cs typeface="Verdana"/>
              </a:rPr>
              <a:t>이를 통해 초기설정 </a:t>
            </a:r>
            <a:r>
              <a:rPr lang="ko-KR" altLang="en-US" sz="1200" dirty="0">
                <a:latin typeface="+mn-ea"/>
                <a:cs typeface="Verdana"/>
              </a:rPr>
              <a:t>선택하고 프로젝트를 바로 생성할 수 있다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fontAlgn="base"/>
            <a:r>
              <a:rPr lang="en-US" altLang="ko-KR" sz="1400" b="1" dirty="0">
                <a:latin typeface="+mn-ea"/>
                <a:cs typeface="Verdana"/>
              </a:rPr>
              <a:t> </a:t>
            </a:r>
            <a:endParaRPr lang="en-US" altLang="ko-KR" sz="1400" b="1" dirty="0" smtClean="0">
              <a:latin typeface="+mn-ea"/>
              <a:cs typeface="Verdana"/>
            </a:endParaRPr>
          </a:p>
          <a:p>
            <a:pPr fontAlgn="base"/>
            <a:r>
              <a:rPr lang="en-US" altLang="ko-KR" sz="1400" b="1" dirty="0">
                <a:latin typeface="+mn-ea"/>
              </a:rPr>
              <a:t>Name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프로젝트 </a:t>
            </a:r>
            <a:r>
              <a:rPr lang="ko-KR" altLang="en-US" sz="1400" dirty="0" smtClean="0">
                <a:latin typeface="+mn-ea"/>
              </a:rPr>
              <a:t>이름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>
                <a:latin typeface="+mn-ea"/>
              </a:rPr>
              <a:t>Type : Build </a:t>
            </a:r>
            <a:r>
              <a:rPr lang="ko-KR" altLang="en-US" sz="1400" dirty="0" smtClean="0">
                <a:latin typeface="+mn-ea"/>
              </a:rPr>
              <a:t>방식 </a:t>
            </a:r>
            <a:r>
              <a:rPr lang="en-US" altLang="ko-KR" sz="1400" dirty="0" smtClean="0">
                <a:latin typeface="+mn-ea"/>
              </a:rPr>
              <a:t>(Maven)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Packaging : </a:t>
            </a:r>
            <a:r>
              <a:rPr lang="ko-KR" altLang="en-US" sz="1400" dirty="0">
                <a:latin typeface="+mn-ea"/>
              </a:rPr>
              <a:t>압축 포맷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(War)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Java Version : 1.8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  <a:cs typeface="Verdana"/>
              </a:rPr>
              <a:t/>
            </a:r>
            <a:br>
              <a:rPr lang="en-US" altLang="ko-KR" sz="1400" b="1" dirty="0" smtClean="0">
                <a:latin typeface="+mn-ea"/>
                <a:cs typeface="Verdana"/>
              </a:rPr>
            </a:b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Group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포로젝트를</a:t>
            </a:r>
            <a:r>
              <a:rPr lang="ko-KR" altLang="en-US" sz="1400" dirty="0">
                <a:latin typeface="+mn-ea"/>
              </a:rPr>
              <a:t> 식별해 주는 고유 아이디</a:t>
            </a:r>
          </a:p>
          <a:p>
            <a:pPr fontAlgn="base"/>
            <a:r>
              <a:rPr lang="en-US" altLang="ko-KR" sz="1400" dirty="0">
                <a:latin typeface="+mn-ea"/>
              </a:rPr>
              <a:t>Artifact : </a:t>
            </a:r>
            <a:r>
              <a:rPr lang="ko-KR" altLang="en-US" sz="1400" dirty="0">
                <a:latin typeface="+mn-ea"/>
              </a:rPr>
              <a:t>버전 정보를 생략한 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Version: </a:t>
            </a:r>
            <a:endParaRPr lang="ko-KR" altLang="en-US" sz="1400" dirty="0">
              <a:latin typeface="+mn-ea"/>
            </a:endParaRPr>
          </a:p>
          <a:p>
            <a:pPr fontAlgn="base"/>
            <a:r>
              <a:rPr lang="en-US" altLang="ko-KR" sz="1400" dirty="0" smtClean="0">
                <a:latin typeface="+mn-ea"/>
              </a:rPr>
              <a:t>Description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프로젝트 </a:t>
            </a:r>
            <a:r>
              <a:rPr lang="ko-KR" altLang="en-US" sz="1400" dirty="0" smtClean="0">
                <a:latin typeface="+mn-ea"/>
              </a:rPr>
              <a:t>설명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Package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name :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그룹명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기본 </a:t>
            </a:r>
            <a:r>
              <a:rPr lang="ko-KR" altLang="en-US" sz="1400" dirty="0" err="1" smtClean="0">
                <a:latin typeface="+mn-ea"/>
              </a:rPr>
              <a:t>패키지명</a:t>
            </a:r>
            <a:endParaRPr lang="ko-KR" altLang="en-US" sz="1400" dirty="0">
              <a:latin typeface="+mn-ea"/>
            </a:endParaRPr>
          </a:p>
          <a:p>
            <a:pPr fontAlgn="base"/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선택 </a:t>
            </a:r>
            <a:r>
              <a:rPr lang="en-US" altLang="ko-KR" sz="1400" dirty="0" smtClean="0">
                <a:latin typeface="+mn-ea"/>
              </a:rPr>
              <a:t>-&gt; Next </a:t>
            </a:r>
            <a:endParaRPr sz="1400" dirty="0">
              <a:latin typeface="+mn-ea"/>
              <a:cs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371600"/>
            <a:ext cx="3791563" cy="46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8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3246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</a:t>
            </a:r>
            <a:r>
              <a:rPr lang="ko-KR" altLang="en-US" sz="2900" spc="-110" dirty="0" smtClean="0"/>
              <a:t>프로젝트 생성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5105400" cy="477053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2563" indent="-182563">
              <a:lnSpc>
                <a:spcPts val="18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en-US" altLang="ko-KR" sz="1400" b="1" dirty="0" smtClean="0">
                <a:latin typeface="+mn-ea"/>
                <a:cs typeface="Verdana"/>
              </a:rPr>
              <a:t>* Spring Boot Version </a:t>
            </a:r>
            <a:r>
              <a:rPr lang="en-US" altLang="ko-KR" sz="1200" b="1" dirty="0" smtClean="0">
                <a:latin typeface="+mn-ea"/>
                <a:cs typeface="Verdana"/>
              </a:rPr>
              <a:t>: 2.7.~ </a:t>
            </a:r>
            <a:r>
              <a:rPr lang="ko-KR" altLang="en-US" sz="1200" b="1" dirty="0" smtClean="0">
                <a:latin typeface="+mn-ea"/>
                <a:cs typeface="Verdana"/>
              </a:rPr>
              <a:t>선택 </a:t>
            </a:r>
            <a:r>
              <a:rPr lang="en-US" altLang="ko-KR" sz="1200" b="1" dirty="0" smtClean="0">
                <a:latin typeface="+mn-ea"/>
                <a:cs typeface="Verdana"/>
              </a:rPr>
              <a:t>( Java 1.8 </a:t>
            </a:r>
            <a:r>
              <a:rPr lang="ko-KR" altLang="en-US" sz="1200" b="1" dirty="0" smtClean="0">
                <a:latin typeface="+mn-ea"/>
                <a:cs typeface="Verdana"/>
              </a:rPr>
              <a:t>사용시 </a:t>
            </a:r>
            <a:r>
              <a:rPr lang="en-US" altLang="ko-KR" sz="1200" b="1" dirty="0" smtClean="0">
                <a:latin typeface="+mn-ea"/>
                <a:cs typeface="Verdana"/>
              </a:rPr>
              <a:t>)</a:t>
            </a:r>
            <a:br>
              <a:rPr lang="en-US" altLang="ko-KR" sz="1200" b="1" dirty="0" smtClean="0">
                <a:latin typeface="+mn-ea"/>
                <a:cs typeface="Verdana"/>
              </a:rPr>
            </a:br>
            <a:r>
              <a:rPr lang="en-US" altLang="ko-KR" sz="1200" b="1" dirty="0" smtClean="0">
                <a:latin typeface="+mn-ea"/>
                <a:cs typeface="Verdana"/>
              </a:rPr>
              <a:t> </a:t>
            </a:r>
          </a:p>
          <a:p>
            <a:pPr marL="182563" indent="-182563">
              <a:lnSpc>
                <a:spcPts val="18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ko-KR" altLang="en-US" sz="1400" b="1" dirty="0" smtClean="0">
                <a:latin typeface="+mn-ea"/>
                <a:cs typeface="Verdana"/>
              </a:rPr>
              <a:t>*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프로젝트 의존성 선택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cs typeface="Verdan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  <a:cs typeface="Verdana"/>
              </a:rPr>
            </a:br>
            <a:r>
              <a:rPr lang="ko-KR" altLang="en-US" sz="1200" dirty="0" smtClean="0">
                <a:latin typeface="+mn-ea"/>
              </a:rPr>
              <a:t>프로젝트 </a:t>
            </a:r>
            <a:r>
              <a:rPr lang="ko-KR" altLang="en-US" sz="1200" dirty="0">
                <a:latin typeface="+mn-ea"/>
              </a:rPr>
              <a:t>생성 시 필요한 의존성을 미리 </a:t>
            </a:r>
            <a:r>
              <a:rPr lang="en-US" altLang="ko-KR" sz="1200" dirty="0" smtClean="0">
                <a:latin typeface="+mn-ea"/>
              </a:rPr>
              <a:t>import </a:t>
            </a:r>
            <a:r>
              <a:rPr lang="ko-KR" altLang="en-US" sz="1200" dirty="0" smtClean="0">
                <a:latin typeface="+mn-ea"/>
              </a:rPr>
              <a:t>할 </a:t>
            </a:r>
            <a:r>
              <a:rPr lang="ko-KR" altLang="en-US" sz="1200" dirty="0">
                <a:latin typeface="+mn-ea"/>
              </a:rPr>
              <a:t>수 있다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기본적인 의존성 다음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가지 선택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Spring Boot </a:t>
            </a:r>
            <a:r>
              <a:rPr lang="en-US" altLang="ko-KR" sz="1200" b="1" dirty="0" err="1" smtClean="0">
                <a:latin typeface="+mn-ea"/>
              </a:rPr>
              <a:t>DevTools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스프링부트</a:t>
            </a:r>
            <a:r>
              <a:rPr lang="ko-KR" altLang="en-US" sz="1200" dirty="0">
                <a:latin typeface="+mn-ea"/>
              </a:rPr>
              <a:t> 의존성 중 기본으로 사용되는 </a:t>
            </a:r>
            <a:r>
              <a:rPr lang="ko-KR" altLang="en-US" sz="1200" dirty="0" smtClean="0">
                <a:latin typeface="+mn-ea"/>
              </a:rPr>
              <a:t>기능으로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   소스 </a:t>
            </a:r>
            <a:r>
              <a:rPr lang="ko-KR" altLang="en-US" sz="1200" dirty="0">
                <a:latin typeface="+mn-ea"/>
              </a:rPr>
              <a:t>수정이 생기면 자동으로 앱을 </a:t>
            </a:r>
            <a:r>
              <a:rPr lang="en-US" altLang="ko-KR" sz="1200" dirty="0" smtClean="0">
                <a:latin typeface="+mn-ea"/>
              </a:rPr>
              <a:t>reload </a:t>
            </a:r>
            <a:r>
              <a:rPr lang="ko-KR" altLang="en-US" sz="1200" dirty="0" smtClean="0">
                <a:latin typeface="+mn-ea"/>
              </a:rPr>
              <a:t>하여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 수정사항을 반영하므로 </a:t>
            </a:r>
            <a:r>
              <a:rPr lang="ko-KR" altLang="en-US" sz="1200" dirty="0">
                <a:latin typeface="+mn-ea"/>
              </a:rPr>
              <a:t>별도의 </a:t>
            </a:r>
            <a:r>
              <a:rPr lang="ko-KR" altLang="en-US" sz="1200" dirty="0" err="1">
                <a:latin typeface="+mn-ea"/>
              </a:rPr>
              <a:t>재시작</a:t>
            </a:r>
            <a:r>
              <a:rPr lang="ko-KR" altLang="en-US" sz="1200" dirty="0">
                <a:latin typeface="+mn-ea"/>
              </a:rPr>
              <a:t> 여부를 해줄 필요가 없다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182563" indent="-182563">
              <a:lnSpc>
                <a:spcPts val="18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1" dirty="0" smtClean="0">
                <a:latin typeface="+mn-ea"/>
              </a:rPr>
              <a:t>Lombok</a:t>
            </a:r>
            <a:endParaRPr lang="ko-KR" altLang="en-US" sz="1200" b="1" dirty="0">
              <a:latin typeface="+mn-ea"/>
            </a:endParaRPr>
          </a:p>
          <a:p>
            <a:pPr marL="182563" indent="-182563">
              <a:lnSpc>
                <a:spcPts val="18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ko-KR" altLang="en-US" sz="1200" dirty="0">
                <a:latin typeface="+mn-ea"/>
              </a:rPr>
              <a:t>  </a:t>
            </a: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Spring Web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웹 페이지를 만들기 위해 </a:t>
            </a:r>
            <a:r>
              <a:rPr lang="ko-KR" altLang="en-US" sz="1200" dirty="0" smtClean="0">
                <a:latin typeface="+mn-ea"/>
              </a:rPr>
              <a:t>사용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 </a:t>
            </a:r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등 </a:t>
            </a:r>
            <a:r>
              <a:rPr lang="en-US" altLang="ko-KR" sz="1200" dirty="0" smtClean="0">
                <a:latin typeface="+mn-ea"/>
              </a:rPr>
              <a:t>DB </a:t>
            </a:r>
            <a:r>
              <a:rPr lang="ko-KR" altLang="en-US" sz="1200" dirty="0" smtClean="0">
                <a:latin typeface="+mn-ea"/>
              </a:rPr>
              <a:t>설정은 </a:t>
            </a:r>
            <a:r>
              <a:rPr lang="en-US" altLang="ko-KR" sz="1200" dirty="0" err="1" smtClean="0">
                <a:latin typeface="+mn-ea"/>
              </a:rPr>
              <a:t>DataSource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설정과 함께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 후에 </a:t>
            </a:r>
            <a:r>
              <a:rPr lang="ko-KR" altLang="en-US" sz="1200" dirty="0" err="1" smtClean="0">
                <a:latin typeface="+mn-ea"/>
              </a:rPr>
              <a:t>하는것이</a:t>
            </a:r>
            <a:r>
              <a:rPr lang="ko-KR" altLang="en-US" sz="1200" dirty="0" smtClean="0">
                <a:latin typeface="+mn-ea"/>
              </a:rPr>
              <a:t> 좋음 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-&gt;  Finish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-&gt;  </a:t>
            </a:r>
            <a:r>
              <a:rPr lang="ko-KR" altLang="en-US" sz="1200" dirty="0">
                <a:latin typeface="+mn-ea"/>
              </a:rPr>
              <a:t>프로젝트 </a:t>
            </a:r>
            <a:r>
              <a:rPr lang="ko-KR" altLang="en-US" sz="1200" dirty="0" smtClean="0">
                <a:latin typeface="+mn-ea"/>
              </a:rPr>
              <a:t>생성</a:t>
            </a:r>
            <a:endParaRPr lang="ko-KR" altLang="en-US" sz="1200" dirty="0">
              <a:latin typeface="+mn-ea"/>
            </a:endParaRPr>
          </a:p>
          <a:p>
            <a:pPr marL="182563" indent="-182563">
              <a:lnSpc>
                <a:spcPts val="18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endParaRPr sz="1200" dirty="0">
              <a:latin typeface="+mn-ea"/>
              <a:cs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43000"/>
            <a:ext cx="3581400" cy="47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5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3246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</a:t>
            </a:r>
            <a:r>
              <a:rPr lang="ko-KR" altLang="en-US" sz="2900" spc="-110" dirty="0" smtClean="0"/>
              <a:t>프로젝트 생성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914400"/>
            <a:ext cx="3657600" cy="566821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2563" indent="-182563">
              <a:lnSpc>
                <a:spcPts val="15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en-US" altLang="ko-KR" sz="1200" b="1" dirty="0" smtClean="0">
                <a:latin typeface="+mn-ea"/>
                <a:cs typeface="Verdana"/>
              </a:rPr>
              <a:t>* </a:t>
            </a:r>
            <a:r>
              <a:rPr lang="en-US" altLang="ko-KR" sz="1400" b="1" dirty="0" smtClean="0">
                <a:latin typeface="+mn-ea"/>
                <a:cs typeface="Verdana"/>
              </a:rPr>
              <a:t>Spring Boot Version </a:t>
            </a:r>
            <a:r>
              <a:rPr lang="ko-KR" altLang="en-US" sz="1400" b="1" dirty="0" smtClean="0">
                <a:latin typeface="+mn-ea"/>
                <a:cs typeface="Verdana"/>
              </a:rPr>
              <a:t>별 특징</a:t>
            </a:r>
            <a:r>
              <a:rPr lang="en-US" altLang="ko-KR" sz="1200" b="1" dirty="0" smtClean="0">
                <a:latin typeface="+mn-ea"/>
                <a:cs typeface="Verdana"/>
              </a:rPr>
              <a:t/>
            </a:r>
            <a:br>
              <a:rPr lang="en-US" altLang="ko-KR" sz="1200" b="1" dirty="0" smtClean="0">
                <a:latin typeface="+mn-ea"/>
                <a:cs typeface="Verdana"/>
              </a:rPr>
            </a:br>
            <a:r>
              <a:rPr lang="en-US" altLang="ko-KR" sz="1050" dirty="0" smtClean="0">
                <a:latin typeface="+mn-ea"/>
                <a:cs typeface="Verdana"/>
              </a:rPr>
              <a:t>(</a:t>
            </a:r>
            <a:r>
              <a:rPr lang="ko-KR" altLang="en-US" sz="1050" dirty="0" smtClean="0">
                <a:latin typeface="+mn-ea"/>
                <a:cs typeface="Verdana"/>
              </a:rPr>
              <a:t>출처</a:t>
            </a:r>
            <a:r>
              <a:rPr lang="en-US" altLang="ko-KR" sz="1050" dirty="0" smtClean="0">
                <a:latin typeface="+mn-ea"/>
                <a:cs typeface="Verdana"/>
              </a:rPr>
              <a:t>: https</a:t>
            </a:r>
            <a:r>
              <a:rPr lang="en-US" altLang="ko-KR" sz="1050" dirty="0">
                <a:latin typeface="+mn-ea"/>
                <a:cs typeface="Verdana"/>
              </a:rPr>
              <a:t>://</a:t>
            </a:r>
            <a:r>
              <a:rPr lang="en-US" altLang="ko-KR" sz="1050" dirty="0" smtClean="0">
                <a:latin typeface="+mn-ea"/>
                <a:cs typeface="Verdana"/>
              </a:rPr>
              <a:t>server-engineer.tistory.com/775)</a:t>
            </a:r>
            <a:br>
              <a:rPr lang="en-US" altLang="ko-KR" sz="1050" dirty="0" smtClean="0">
                <a:latin typeface="+mn-ea"/>
                <a:cs typeface="Verdana"/>
              </a:rPr>
            </a:br>
            <a:r>
              <a:rPr lang="en-US" altLang="ko-KR" sz="1200" b="1" dirty="0" smtClean="0">
                <a:latin typeface="+mn-ea"/>
                <a:cs typeface="Verdana"/>
              </a:rPr>
              <a:t> </a:t>
            </a:r>
          </a:p>
          <a:p>
            <a:pPr marL="182563" indent="-182563">
              <a:lnSpc>
                <a:spcPts val="1700"/>
              </a:lnSpc>
              <a:spcBef>
                <a:spcPts val="600"/>
              </a:spcBef>
              <a:buFont typeface="Symbol" panose="05050102010706020507" pitchFamily="18" charset="2"/>
              <a:buChar char="Þ"/>
              <a:tabLst>
                <a:tab pos="355600" algn="l"/>
                <a:tab pos="356235" algn="l"/>
              </a:tabLst>
            </a:pPr>
            <a:r>
              <a:rPr lang="en-US" altLang="ko-KR" sz="1200" dirty="0" smtClean="0">
                <a:latin typeface="+mn-ea"/>
              </a:rPr>
              <a:t> Spring </a:t>
            </a:r>
            <a:r>
              <a:rPr lang="en-US" altLang="ko-KR" sz="1200" dirty="0">
                <a:latin typeface="+mn-ea"/>
              </a:rPr>
              <a:t>Boot 1.1 (Release 2014.05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Java </a:t>
            </a:r>
            <a:r>
              <a:rPr lang="en-US" altLang="ko-KR" sz="1200" dirty="0">
                <a:latin typeface="+mn-ea"/>
              </a:rPr>
              <a:t>1.6 </a:t>
            </a:r>
            <a:r>
              <a:rPr lang="ko-KR" altLang="en-US" sz="1200" dirty="0" smtClean="0">
                <a:latin typeface="+mn-ea"/>
              </a:rPr>
              <a:t>이상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Spring </a:t>
            </a:r>
            <a:r>
              <a:rPr lang="en-US" altLang="ko-KR" sz="1200" dirty="0">
                <a:latin typeface="+mn-ea"/>
              </a:rPr>
              <a:t>Framework </a:t>
            </a:r>
            <a:r>
              <a:rPr lang="en-US" altLang="ko-KR" sz="1200" dirty="0" smtClean="0">
                <a:latin typeface="+mn-ea"/>
              </a:rPr>
              <a:t>4.0.5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Tomcat </a:t>
            </a:r>
            <a:r>
              <a:rPr lang="en-US" altLang="ko-KR" sz="1200" dirty="0">
                <a:latin typeface="+mn-ea"/>
              </a:rPr>
              <a:t>7.0.54, Hibernate </a:t>
            </a:r>
            <a:r>
              <a:rPr lang="en-US" altLang="ko-KR" sz="1200" dirty="0" smtClean="0">
                <a:latin typeface="+mn-ea"/>
              </a:rPr>
              <a:t>4.3.1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82563" indent="-182563">
              <a:lnSpc>
                <a:spcPts val="1700"/>
              </a:lnSpc>
              <a:spcBef>
                <a:spcPts val="600"/>
              </a:spcBef>
              <a:buFont typeface="Symbol" panose="05050102010706020507" pitchFamily="18" charset="2"/>
              <a:buChar char="Þ"/>
              <a:tabLst>
                <a:tab pos="355600" algn="l"/>
                <a:tab pos="356235" algn="l"/>
              </a:tabLst>
            </a:pPr>
            <a:r>
              <a:rPr lang="en-US" altLang="ko-KR" sz="1200" dirty="0" smtClean="0">
                <a:latin typeface="+mn-ea"/>
              </a:rPr>
              <a:t> Spring </a:t>
            </a:r>
            <a:r>
              <a:rPr lang="en-US" altLang="ko-KR" sz="1200" dirty="0">
                <a:latin typeface="+mn-ea"/>
              </a:rPr>
              <a:t>Boot 1.5 (Release 2017.01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Java </a:t>
            </a:r>
            <a:r>
              <a:rPr lang="en-US" altLang="ko-KR" sz="1200" dirty="0">
                <a:latin typeface="+mn-ea"/>
              </a:rPr>
              <a:t>8 </a:t>
            </a:r>
            <a:r>
              <a:rPr lang="ko-KR" altLang="en-US" sz="1200" dirty="0" smtClean="0">
                <a:latin typeface="+mn-ea"/>
              </a:rPr>
              <a:t>이상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Spring Framework 4.3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Tomcat </a:t>
            </a:r>
            <a:r>
              <a:rPr lang="en-US" altLang="ko-KR" sz="1200" dirty="0">
                <a:latin typeface="+mn-ea"/>
              </a:rPr>
              <a:t>8.5, Hibernate </a:t>
            </a:r>
            <a:r>
              <a:rPr lang="en-US" altLang="ko-KR" sz="1200" dirty="0" smtClean="0">
                <a:latin typeface="+mn-ea"/>
              </a:rPr>
              <a:t>5.0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ConfigurationProperties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에 </a:t>
            </a:r>
            <a:r>
              <a:rPr lang="en-US" altLang="ko-KR" sz="1200" dirty="0">
                <a:latin typeface="+mn-ea"/>
              </a:rPr>
              <a:t>JSR303 </a:t>
            </a:r>
            <a:r>
              <a:rPr lang="ko-KR" altLang="en-US" sz="1200" dirty="0" smtClean="0">
                <a:latin typeface="+mn-ea"/>
              </a:rPr>
              <a:t>지원</a:t>
            </a:r>
            <a:endParaRPr lang="en-US" altLang="ko-KR" sz="1200" dirty="0" smtClean="0">
              <a:latin typeface="+mn-ea"/>
            </a:endParaRPr>
          </a:p>
          <a:p>
            <a:pPr marL="182563" indent="-182563">
              <a:lnSpc>
                <a:spcPts val="1700"/>
              </a:lnSpc>
              <a:spcBef>
                <a:spcPts val="600"/>
              </a:spcBef>
              <a:buFont typeface="Symbol" panose="05050102010706020507" pitchFamily="18" charset="2"/>
              <a:buChar char="Þ"/>
              <a:tabLst>
                <a:tab pos="355600" algn="l"/>
                <a:tab pos="356235" algn="l"/>
              </a:tabLst>
            </a:pPr>
            <a:endParaRPr lang="en-US" altLang="ko-KR" sz="1200" dirty="0">
              <a:latin typeface="+mn-ea"/>
            </a:endParaRPr>
          </a:p>
          <a:p>
            <a:pPr marL="182563" indent="-182563">
              <a:lnSpc>
                <a:spcPts val="1700"/>
              </a:lnSpc>
              <a:spcBef>
                <a:spcPts val="600"/>
              </a:spcBef>
              <a:buFont typeface="Symbol" panose="05050102010706020507" pitchFamily="18" charset="2"/>
              <a:buChar char="Þ"/>
              <a:tabLst>
                <a:tab pos="355600" algn="l"/>
                <a:tab pos="356235" algn="l"/>
              </a:tabLst>
            </a:pPr>
            <a:r>
              <a:rPr lang="en-US" altLang="ko-KR" sz="1200" dirty="0" smtClean="0">
                <a:latin typeface="+mn-ea"/>
              </a:rPr>
              <a:t> Spring </a:t>
            </a:r>
            <a:r>
              <a:rPr lang="en-US" altLang="ko-KR" sz="1200" dirty="0">
                <a:latin typeface="+mn-ea"/>
              </a:rPr>
              <a:t>Boot 2.0.0 (Release 2018.03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Java </a:t>
            </a:r>
            <a:r>
              <a:rPr lang="en-US" altLang="ko-KR" sz="1200" dirty="0">
                <a:latin typeface="+mn-ea"/>
              </a:rPr>
              <a:t>8, Java 9 </a:t>
            </a:r>
            <a:r>
              <a:rPr lang="en-US" altLang="ko-KR" sz="1200" dirty="0" smtClean="0">
                <a:latin typeface="+mn-ea"/>
              </a:rPr>
              <a:t>tested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Spring </a:t>
            </a:r>
            <a:r>
              <a:rPr lang="en-US" altLang="ko-KR" sz="1200" dirty="0">
                <a:latin typeface="+mn-ea"/>
              </a:rPr>
              <a:t>Framework </a:t>
            </a:r>
            <a:r>
              <a:rPr lang="en-US" altLang="ko-KR" sz="1200" dirty="0" smtClean="0">
                <a:latin typeface="+mn-ea"/>
              </a:rPr>
              <a:t>5.0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Tomcat </a:t>
            </a:r>
            <a:r>
              <a:rPr lang="en-US" altLang="ko-KR" sz="1200" dirty="0">
                <a:latin typeface="+mn-ea"/>
              </a:rPr>
              <a:t>8.5, Hibernate </a:t>
            </a:r>
            <a:r>
              <a:rPr lang="en-US" altLang="ko-KR" sz="1200" dirty="0" smtClean="0">
                <a:latin typeface="+mn-ea"/>
              </a:rPr>
              <a:t>5.2</a:t>
            </a:r>
          </a:p>
          <a:p>
            <a:pPr marL="182563" indent="-182563">
              <a:lnSpc>
                <a:spcPts val="1700"/>
              </a:lnSpc>
              <a:spcBef>
                <a:spcPts val="600"/>
              </a:spcBef>
              <a:buFont typeface="Symbol" panose="05050102010706020507" pitchFamily="18" charset="2"/>
              <a:buChar char="Þ"/>
              <a:tabLst>
                <a:tab pos="355600" algn="l"/>
                <a:tab pos="356235" algn="l"/>
              </a:tabLst>
            </a:pPr>
            <a:endParaRPr lang="en-US" altLang="ko-KR" sz="1200" dirty="0">
              <a:latin typeface="+mn-ea"/>
            </a:endParaRPr>
          </a:p>
          <a:p>
            <a:pPr marL="182563" indent="-182563">
              <a:lnSpc>
                <a:spcPts val="1700"/>
              </a:lnSpc>
              <a:spcBef>
                <a:spcPts val="600"/>
              </a:spcBef>
              <a:buFont typeface="Symbol" panose="05050102010706020507" pitchFamily="18" charset="2"/>
              <a:buChar char="Þ"/>
              <a:tabLst>
                <a:tab pos="355600" algn="l"/>
                <a:tab pos="356235" algn="l"/>
              </a:tabLst>
            </a:pPr>
            <a:r>
              <a:rPr lang="en-US" altLang="ko-KR" sz="1200" dirty="0" smtClean="0">
                <a:latin typeface="+mn-ea"/>
              </a:rPr>
              <a:t> Spring </a:t>
            </a:r>
            <a:r>
              <a:rPr lang="en-US" altLang="ko-KR" sz="1200" dirty="0">
                <a:latin typeface="+mn-ea"/>
              </a:rPr>
              <a:t>Boot 2.1.0(Release 2018.10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Java </a:t>
            </a:r>
            <a:r>
              <a:rPr lang="en-US" altLang="ko-KR" sz="1200" dirty="0">
                <a:latin typeface="+mn-ea"/>
              </a:rPr>
              <a:t>11 Support (Java 8 ~ 11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Spring </a:t>
            </a:r>
            <a:r>
              <a:rPr lang="en-US" altLang="ko-KR" sz="1200" dirty="0">
                <a:latin typeface="+mn-ea"/>
              </a:rPr>
              <a:t>Framework </a:t>
            </a:r>
            <a:r>
              <a:rPr lang="en-US" altLang="ko-KR" sz="1200" dirty="0" smtClean="0">
                <a:latin typeface="+mn-ea"/>
              </a:rPr>
              <a:t>5.1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Tomcat </a:t>
            </a:r>
            <a:r>
              <a:rPr lang="en-US" altLang="ko-KR" sz="1200" dirty="0">
                <a:latin typeface="+mn-ea"/>
              </a:rPr>
              <a:t>9, Hibernate 5.3</a:t>
            </a:r>
            <a:endParaRPr sz="1200" dirty="0">
              <a:latin typeface="+mn-ea"/>
              <a:cs typeface="Verdan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57600" y="990600"/>
            <a:ext cx="5334000" cy="575798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2563" indent="-182563">
              <a:lnSpc>
                <a:spcPts val="1700"/>
              </a:lnSpc>
              <a:spcBef>
                <a:spcPts val="600"/>
              </a:spcBef>
              <a:buFont typeface="Symbol" panose="05050102010706020507" pitchFamily="18" charset="2"/>
              <a:buChar char="Þ"/>
              <a:tabLst>
                <a:tab pos="355600" algn="l"/>
                <a:tab pos="356235" algn="l"/>
              </a:tabLst>
            </a:pP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Spring Boot 2.2.0(Release 2018.10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Java </a:t>
            </a:r>
            <a:r>
              <a:rPr lang="en-US" altLang="ko-KR" sz="1200" dirty="0">
                <a:latin typeface="+mn-ea"/>
              </a:rPr>
              <a:t>13 support(Java 8 ~ 13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Spring </a:t>
            </a:r>
            <a:r>
              <a:rPr lang="en-US" altLang="ko-KR" sz="1200" dirty="0">
                <a:latin typeface="+mn-ea"/>
              </a:rPr>
              <a:t>Framework </a:t>
            </a:r>
            <a:r>
              <a:rPr lang="en-US" altLang="ko-KR" sz="1200" dirty="0" smtClean="0">
                <a:latin typeface="+mn-ea"/>
              </a:rPr>
              <a:t>5.2, Tomcat </a:t>
            </a:r>
            <a:r>
              <a:rPr lang="en-US" altLang="ko-KR" sz="1200" dirty="0">
                <a:latin typeface="+mn-ea"/>
              </a:rPr>
              <a:t>9, Hibernate </a:t>
            </a:r>
            <a:r>
              <a:rPr lang="en-US" altLang="ko-KR" sz="1200" dirty="0" smtClean="0">
                <a:latin typeface="+mn-ea"/>
              </a:rPr>
              <a:t>5.4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Performance improvements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Lazy initialization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Immutable </a:t>
            </a:r>
            <a:r>
              <a:rPr lang="en-US" altLang="ko-KR" sz="1200" dirty="0">
                <a:latin typeface="+mn-ea"/>
              </a:rPr>
              <a:t>@</a:t>
            </a:r>
            <a:r>
              <a:rPr lang="en-US" altLang="ko-KR" sz="1200" dirty="0" err="1">
                <a:latin typeface="+mn-ea"/>
              </a:rPr>
              <a:t>ConfigurationProperties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binding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182563" indent="-182563">
              <a:lnSpc>
                <a:spcPts val="1700"/>
              </a:lnSpc>
              <a:spcBef>
                <a:spcPts val="600"/>
              </a:spcBef>
              <a:buFont typeface="Symbol" panose="05050102010706020507" pitchFamily="18" charset="2"/>
              <a:buChar char="Þ"/>
              <a:tabLst>
                <a:tab pos="355600" algn="l"/>
                <a:tab pos="356235" algn="l"/>
              </a:tabLst>
            </a:pPr>
            <a:r>
              <a:rPr lang="en-US" altLang="ko-KR" sz="1200" dirty="0" smtClean="0">
                <a:latin typeface="+mn-ea"/>
              </a:rPr>
              <a:t> Spring </a:t>
            </a:r>
            <a:r>
              <a:rPr lang="en-US" altLang="ko-KR" sz="1200" dirty="0">
                <a:latin typeface="+mn-ea"/>
              </a:rPr>
              <a:t>Boot 2.3.0(Release 2018.10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Java </a:t>
            </a:r>
            <a:r>
              <a:rPr lang="en-US" altLang="ko-KR" sz="1200" dirty="0">
                <a:latin typeface="+mn-ea"/>
              </a:rPr>
              <a:t>15 support(Java 8 ~ 15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Spring </a:t>
            </a:r>
            <a:r>
              <a:rPr lang="en-US" altLang="ko-KR" sz="1200" dirty="0">
                <a:latin typeface="+mn-ea"/>
              </a:rPr>
              <a:t>Framework </a:t>
            </a:r>
            <a:r>
              <a:rPr lang="en-US" altLang="ko-KR" sz="1200" dirty="0" smtClean="0">
                <a:latin typeface="+mn-ea"/>
              </a:rPr>
              <a:t>5.2, Tomcat </a:t>
            </a:r>
            <a:r>
              <a:rPr lang="en-US" altLang="ko-KR" sz="1200" dirty="0">
                <a:latin typeface="+mn-ea"/>
              </a:rPr>
              <a:t>9, Hibernate </a:t>
            </a:r>
            <a:r>
              <a:rPr lang="en-US" altLang="ko-KR" sz="1200" dirty="0" smtClean="0">
                <a:latin typeface="+mn-ea"/>
              </a:rPr>
              <a:t>5.4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Docker support, Graceful shutdown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 Graceful </a:t>
            </a:r>
            <a:r>
              <a:rPr lang="en-US" altLang="ko-KR" sz="1200" dirty="0">
                <a:latin typeface="+mn-ea"/>
              </a:rPr>
              <a:t>shutdown is supported with all four embedded web servers (Jetty, Reactor </a:t>
            </a:r>
            <a:r>
              <a:rPr lang="en-US" altLang="ko-KR" sz="1200" dirty="0" err="1">
                <a:latin typeface="+mn-ea"/>
              </a:rPr>
              <a:t>Netty</a:t>
            </a:r>
            <a:r>
              <a:rPr lang="en-US" altLang="ko-KR" sz="1200" dirty="0">
                <a:latin typeface="+mn-ea"/>
              </a:rPr>
              <a:t>, Tomcat, and Undertow) and with both reactive and Servlet-based web applications. When a grace period is configured, upon shutdown, the web server will no longer permit new requests and will wait for up to the grace period for active requests to complete.</a:t>
            </a:r>
          </a:p>
          <a:p>
            <a:pPr marL="182563" indent="-182563">
              <a:lnSpc>
                <a:spcPts val="1700"/>
              </a:lnSpc>
              <a:spcBef>
                <a:spcPts val="600"/>
              </a:spcBef>
              <a:buFont typeface="Symbol" panose="05050102010706020507" pitchFamily="18" charset="2"/>
              <a:buChar char="Þ"/>
              <a:tabLst>
                <a:tab pos="355600" algn="l"/>
                <a:tab pos="356235" algn="l"/>
              </a:tabLst>
            </a:pPr>
            <a:endParaRPr lang="en-US" altLang="ko-KR" sz="1200" dirty="0">
              <a:latin typeface="+mn-ea"/>
            </a:endParaRPr>
          </a:p>
          <a:p>
            <a:pPr marL="182563" indent="-182563">
              <a:lnSpc>
                <a:spcPts val="1700"/>
              </a:lnSpc>
              <a:spcBef>
                <a:spcPts val="600"/>
              </a:spcBef>
              <a:buFont typeface="Symbol" panose="05050102010706020507" pitchFamily="18" charset="2"/>
              <a:buChar char="Þ"/>
              <a:tabLst>
                <a:tab pos="355600" algn="l"/>
                <a:tab pos="356235" algn="l"/>
              </a:tabLst>
            </a:pPr>
            <a:r>
              <a:rPr lang="en-US" altLang="ko-KR" sz="1200" dirty="0">
                <a:latin typeface="+mn-ea"/>
              </a:rPr>
              <a:t>Spring Boot 2.5.0(Release 2018.10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Java </a:t>
            </a:r>
            <a:r>
              <a:rPr lang="en-US" altLang="ko-KR" sz="1200" dirty="0">
                <a:latin typeface="+mn-ea"/>
              </a:rPr>
              <a:t>16 support(Java 8 ~ 16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Spring </a:t>
            </a:r>
            <a:r>
              <a:rPr lang="en-US" altLang="ko-KR" sz="1200" dirty="0">
                <a:latin typeface="+mn-ea"/>
              </a:rPr>
              <a:t>Framework </a:t>
            </a:r>
            <a:r>
              <a:rPr lang="en-US" altLang="ko-KR" sz="1200" dirty="0" smtClean="0">
                <a:latin typeface="+mn-ea"/>
              </a:rPr>
              <a:t>5.2, Tomcat </a:t>
            </a:r>
            <a:r>
              <a:rPr lang="en-US" altLang="ko-KR" sz="1200" dirty="0">
                <a:latin typeface="+mn-ea"/>
              </a:rPr>
              <a:t>9, Hibernate </a:t>
            </a:r>
            <a:r>
              <a:rPr lang="en-US" altLang="ko-KR" sz="1200" dirty="0" smtClean="0">
                <a:latin typeface="+mn-ea"/>
              </a:rPr>
              <a:t>5.4, </a:t>
            </a:r>
            <a:r>
              <a:rPr lang="en-US" altLang="ko-KR" sz="1200" dirty="0" err="1" smtClean="0">
                <a:latin typeface="+mn-ea"/>
              </a:rPr>
              <a:t>Gradle</a:t>
            </a:r>
            <a:r>
              <a:rPr lang="en-US" altLang="ko-KR" sz="1200" dirty="0" smtClean="0">
                <a:latin typeface="+mn-ea"/>
              </a:rPr>
              <a:t> 7.0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Enhanced </a:t>
            </a:r>
            <a:r>
              <a:rPr lang="en-US" altLang="ko-KR" sz="1200" dirty="0">
                <a:latin typeface="+mn-ea"/>
              </a:rPr>
              <a:t>Docker image </a:t>
            </a:r>
            <a:r>
              <a:rPr lang="en-US" altLang="ko-KR" sz="1200" dirty="0" smtClean="0">
                <a:latin typeface="+mn-ea"/>
              </a:rPr>
              <a:t>building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New </a:t>
            </a:r>
            <a:r>
              <a:rPr lang="en-US" altLang="ko-KR" sz="1200" dirty="0">
                <a:latin typeface="+mn-ea"/>
              </a:rPr>
              <a:t>mechanism for </a:t>
            </a:r>
            <a:r>
              <a:rPr lang="en-US" altLang="ko-KR" sz="1200" dirty="0" err="1">
                <a:latin typeface="+mn-ea"/>
              </a:rPr>
              <a:t>Datasource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initialization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 Additionally</a:t>
            </a:r>
            <a:r>
              <a:rPr lang="en-US" altLang="ko-KR" sz="1200" dirty="0">
                <a:latin typeface="+mn-ea"/>
              </a:rPr>
              <a:t>, the HTML documentation published by the project has an updated look-and-feel and some new features. There is also support for dark mode</a:t>
            </a:r>
            <a:r>
              <a:rPr lang="en-US" altLang="ko-KR" sz="1200" dirty="0" smtClean="0">
                <a:latin typeface="+mn-ea"/>
              </a:rPr>
              <a:t>! )</a:t>
            </a:r>
            <a:endParaRPr sz="1200" dirty="0"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7712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3246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</a:t>
            </a:r>
            <a:r>
              <a:rPr lang="ko-KR" altLang="en-US" sz="2900" spc="-110" dirty="0" smtClean="0"/>
              <a:t>프로젝트 구조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0" y="1371600"/>
            <a:ext cx="4845502" cy="484748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fontAlgn="base"/>
            <a:r>
              <a:rPr lang="ko-KR" altLang="en-US" b="1" dirty="0" smtClean="0">
                <a:latin typeface="+mn-ea"/>
                <a:cs typeface="Verdana"/>
              </a:rPr>
              <a:t>*</a:t>
            </a:r>
            <a:r>
              <a:rPr lang="en-US" altLang="ko-KR" b="1" dirty="0" smtClean="0">
                <a:latin typeface="+mn-ea"/>
                <a:cs typeface="Verdana"/>
              </a:rPr>
              <a:t>*</a:t>
            </a:r>
            <a:r>
              <a:rPr lang="ko-KR" altLang="en-US" b="1" dirty="0" smtClean="0">
                <a:latin typeface="+mn-ea"/>
                <a:cs typeface="Verdana"/>
              </a:rPr>
              <a:t> </a:t>
            </a:r>
            <a:r>
              <a:rPr lang="ko-KR" altLang="en-US" dirty="0" smtClean="0">
                <a:latin typeface="+mn-ea"/>
              </a:rPr>
              <a:t>프로젝트 생성 완료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* </a:t>
            </a:r>
            <a:r>
              <a:rPr lang="en-US" altLang="ko-KR" dirty="0" err="1" smtClean="0">
                <a:latin typeface="+mn-ea"/>
              </a:rPr>
              <a:t>src</a:t>
            </a:r>
            <a:r>
              <a:rPr lang="en-US" altLang="ko-KR" dirty="0" smtClean="0">
                <a:latin typeface="+mn-ea"/>
              </a:rPr>
              <a:t>/main/java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-&gt; </a:t>
            </a:r>
            <a:r>
              <a:rPr lang="ko-KR" altLang="en-US" b="1" dirty="0" err="1" smtClean="0">
                <a:latin typeface="+mn-ea"/>
              </a:rPr>
              <a:t>프로젝트명</a:t>
            </a:r>
            <a:r>
              <a:rPr lang="en-US" altLang="ko-KR" b="1" dirty="0" smtClean="0">
                <a:latin typeface="+mn-ea"/>
              </a:rPr>
              <a:t>+Application.java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:  </a:t>
            </a:r>
            <a:r>
              <a:rPr lang="ko-KR" altLang="en-US" sz="1400" dirty="0" smtClean="0">
                <a:latin typeface="+mn-ea"/>
              </a:rPr>
              <a:t>프로젝트 실행 화일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-&gt; ServletInitializer.java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:  War </a:t>
            </a:r>
            <a:r>
              <a:rPr lang="ko-KR" altLang="en-US" sz="1400" dirty="0" err="1" smtClean="0">
                <a:latin typeface="+mn-ea"/>
              </a:rPr>
              <a:t>선택시</a:t>
            </a:r>
            <a:r>
              <a:rPr lang="ko-KR" altLang="en-US" sz="1400" dirty="0" smtClean="0">
                <a:latin typeface="+mn-ea"/>
              </a:rPr>
              <a:t> 생성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fontAlgn="base"/>
            <a:endParaRPr lang="en-US" altLang="ko-KR" sz="1400" dirty="0">
              <a:latin typeface="+mn-ea"/>
            </a:endParaRPr>
          </a:p>
          <a:p>
            <a:pPr fontAlgn="base"/>
            <a:r>
              <a:rPr lang="en-US" altLang="ko-KR" b="1" dirty="0" smtClean="0">
                <a:latin typeface="+mn-ea"/>
              </a:rPr>
              <a:t>* </a:t>
            </a:r>
            <a:r>
              <a:rPr lang="en-US" altLang="ko-KR" b="1" dirty="0" err="1" smtClean="0">
                <a:latin typeface="+mn-ea"/>
              </a:rPr>
              <a:t>src</a:t>
            </a:r>
            <a:r>
              <a:rPr lang="en-US" altLang="ko-KR" b="1" dirty="0" smtClean="0">
                <a:latin typeface="+mn-ea"/>
              </a:rPr>
              <a:t>/main/resources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lvl="0" fontAlgn="base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-&gt;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static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: 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HTML, CSS, JavaScript,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이미지 파일들 보관하는 경로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 fontAlgn="base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</a:rPr>
              <a:t>-&gt;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templates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: 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Thymeleaf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와 같은 템플릿 경로</a:t>
            </a:r>
            <a:endParaRPr lang="ko-KR" altLang="en-US" sz="1400" dirty="0">
              <a:solidFill>
                <a:prstClr val="black"/>
              </a:solidFill>
              <a:cs typeface="Verdana"/>
            </a:endParaRPr>
          </a:p>
          <a:p>
            <a:pPr lvl="0" fontAlgn="base"/>
            <a:endParaRPr lang="ko-KR" altLang="en-US" sz="1400" dirty="0" smtClean="0">
              <a:solidFill>
                <a:prstClr val="black"/>
              </a:solidFill>
              <a:cs typeface="Verdana"/>
            </a:endParaRPr>
          </a:p>
          <a:p>
            <a:pPr fontAlgn="base"/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-&gt; </a:t>
            </a:r>
            <a:r>
              <a:rPr lang="en-US" altLang="ko-KR" b="1" dirty="0" err="1" smtClean="0">
                <a:latin typeface="+mn-ea"/>
              </a:rPr>
              <a:t>application.properties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:  </a:t>
            </a:r>
            <a:r>
              <a:rPr lang="ko-KR" altLang="en-US" sz="1400" dirty="0" smtClean="0">
                <a:latin typeface="+mn-ea"/>
              </a:rPr>
              <a:t>기본 환경 설정 화일</a:t>
            </a:r>
            <a:endParaRPr sz="1400" dirty="0">
              <a:latin typeface="+mn-ea"/>
              <a:cs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371600"/>
            <a:ext cx="3244451" cy="52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3246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</a:t>
            </a:r>
            <a:r>
              <a:rPr lang="ko-KR" altLang="en-US" sz="2900" spc="-110" dirty="0" smtClean="0"/>
              <a:t>프로젝트 실행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990600"/>
            <a:ext cx="8534400" cy="519372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en-US" altLang="ko-KR" b="1" dirty="0" smtClean="0">
                <a:latin typeface="+mn-ea"/>
              </a:rPr>
              <a:t>**  </a:t>
            </a:r>
            <a:r>
              <a:rPr lang="ko-KR" altLang="en-US" b="1" dirty="0" err="1" smtClean="0">
                <a:latin typeface="+mn-ea"/>
              </a:rPr>
              <a:t>프로젝트명</a:t>
            </a:r>
            <a:r>
              <a:rPr lang="en-US" altLang="ko-KR" b="1" dirty="0" smtClean="0">
                <a:latin typeface="+mn-ea"/>
              </a:rPr>
              <a:t>+Application.java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b="1" dirty="0" smtClean="0">
                <a:latin typeface="+mn-ea"/>
              </a:rPr>
              <a:t>-&gt; </a:t>
            </a:r>
            <a:r>
              <a:rPr lang="ko-KR" altLang="en-US" sz="1400" b="1" dirty="0" smtClean="0">
                <a:latin typeface="+mn-ea"/>
              </a:rPr>
              <a:t>프로젝트 실행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	   main </a:t>
            </a:r>
            <a:r>
              <a:rPr lang="ko-KR" altLang="en-US" sz="1400" dirty="0" smtClean="0">
                <a:latin typeface="+mn-ea"/>
              </a:rPr>
              <a:t>메서드 또는 </a:t>
            </a:r>
            <a:r>
              <a:rPr lang="ko-KR" altLang="en-US" sz="1400" dirty="0" err="1" smtClean="0">
                <a:latin typeface="+mn-ea"/>
              </a:rPr>
              <a:t>프로젝트명</a:t>
            </a:r>
            <a:r>
              <a:rPr lang="ko-KR" altLang="en-US" sz="1400" dirty="0" smtClean="0">
                <a:latin typeface="+mn-ea"/>
              </a:rPr>
              <a:t> 에서 </a:t>
            </a:r>
            <a:r>
              <a:rPr lang="ko-KR" altLang="en-US" sz="1400" dirty="0" err="1" smtClean="0">
                <a:latin typeface="+mn-ea"/>
              </a:rPr>
              <a:t>우클릭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-&gt;  Run As  -&gt;  Spring Boot App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( </a:t>
            </a:r>
            <a:r>
              <a:rPr lang="ko-KR" altLang="en-US" sz="1400" dirty="0" smtClean="0">
                <a:latin typeface="+mn-ea"/>
              </a:rPr>
              <a:t>아니면 </a:t>
            </a:r>
            <a:r>
              <a:rPr lang="en-US" altLang="ko-KR" sz="1400" dirty="0">
                <a:latin typeface="+mn-ea"/>
              </a:rPr>
              <a:t>Run As  -&gt;  </a:t>
            </a:r>
            <a:r>
              <a:rPr lang="en-US" altLang="ko-KR" sz="1400" dirty="0" smtClean="0">
                <a:latin typeface="+mn-ea"/>
              </a:rPr>
              <a:t>Java Application -&gt; </a:t>
            </a:r>
            <a:r>
              <a:rPr lang="ko-KR" altLang="en-US" sz="1400" dirty="0" smtClean="0">
                <a:latin typeface="+mn-ea"/>
              </a:rPr>
              <a:t>실행 프로젝트 선택 </a:t>
            </a:r>
            <a:r>
              <a:rPr lang="en-US" altLang="ko-KR" sz="1400" dirty="0" smtClean="0">
                <a:latin typeface="+mn-ea"/>
              </a:rPr>
              <a:t>) 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</a:t>
            </a:r>
            <a:r>
              <a:rPr lang="ko-KR" altLang="en-US" sz="1400" dirty="0" smtClean="0">
                <a:latin typeface="+mn-ea"/>
              </a:rPr>
              <a:t>내장된 </a:t>
            </a:r>
            <a:r>
              <a:rPr lang="en-US" altLang="ko-KR" sz="1400" dirty="0" smtClean="0">
                <a:latin typeface="+mn-ea"/>
              </a:rPr>
              <a:t>Tomcat</a:t>
            </a:r>
            <a:r>
              <a:rPr lang="ko-KR" altLang="en-US" sz="1400" dirty="0" smtClean="0">
                <a:latin typeface="+mn-ea"/>
              </a:rPr>
              <a:t> 서버로 프로젝트가 실행되므로 자바 프로젝트처럼 실행하면 됨</a:t>
            </a:r>
            <a:r>
              <a:rPr lang="en-US" altLang="ko-KR" sz="1400" dirty="0" smtClean="0">
                <a:latin typeface="+mn-ea"/>
              </a:rPr>
              <a:t>.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-&gt; </a:t>
            </a:r>
            <a:r>
              <a:rPr lang="ko-KR" altLang="en-US" sz="1400" b="1" dirty="0" smtClean="0">
                <a:latin typeface="+mn-ea"/>
              </a:rPr>
              <a:t>서버 포트번호 </a:t>
            </a:r>
            <a:r>
              <a:rPr lang="en-US" altLang="ko-KR" sz="1400" b="1" dirty="0" smtClean="0">
                <a:latin typeface="+mn-ea"/>
              </a:rPr>
              <a:t>8080 </a:t>
            </a:r>
            <a:r>
              <a:rPr lang="ko-KR" altLang="en-US" sz="1400" b="1" dirty="0" smtClean="0">
                <a:latin typeface="+mn-ea"/>
              </a:rPr>
              <a:t>확인후  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    </a:t>
            </a:r>
            <a:r>
              <a:rPr lang="ko-KR" altLang="en-US" sz="1400" b="1" dirty="0" smtClean="0">
                <a:latin typeface="+mn-ea"/>
              </a:rPr>
              <a:t>브라우져에서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en-US" altLang="ko-KR" sz="1400" b="1" dirty="0">
                <a:latin typeface="+mn-ea"/>
                <a:hlinkClick r:id="rId2"/>
              </a:rPr>
              <a:t>http://localhost:8080</a:t>
            </a:r>
            <a:r>
              <a:rPr lang="en-US" altLang="ko-KR" sz="1400" b="1" dirty="0" smtClean="0">
                <a:latin typeface="+mn-ea"/>
                <a:hlinkClick r:id="rId2"/>
              </a:rPr>
              <a:t>/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실행</a:t>
            </a:r>
            <a:endParaRPr sz="1400" dirty="0">
              <a:latin typeface="+mn-ea"/>
              <a:cs typeface="Verdan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5824" r="1361" b="10926"/>
          <a:stretch/>
        </p:blipFill>
        <p:spPr>
          <a:xfrm>
            <a:off x="4648200" y="5508320"/>
            <a:ext cx="3697392" cy="121920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06300" y="2848381"/>
            <a:ext cx="6843436" cy="2445534"/>
            <a:chOff x="806300" y="2848381"/>
            <a:chExt cx="6843436" cy="244553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300" y="2848381"/>
              <a:ext cx="5881577" cy="2445534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 flipH="1">
              <a:off x="6582936" y="5006898"/>
              <a:ext cx="10668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79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63246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</a:t>
            </a:r>
            <a:r>
              <a:rPr lang="ko-KR" altLang="en-US" sz="2900" spc="-110" dirty="0" smtClean="0"/>
              <a:t>프로젝트 실행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16568" y="990600"/>
            <a:ext cx="8686800" cy="306237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0975" indent="-180975" fontAlgn="base"/>
            <a:r>
              <a:rPr lang="en-US" altLang="ko-KR" b="1" dirty="0" smtClean="0">
                <a:latin typeface="+mn-ea"/>
              </a:rPr>
              <a:t>** </a:t>
            </a:r>
            <a:r>
              <a:rPr lang="ko-KR" altLang="en-US" b="1" dirty="0" err="1">
                <a:latin typeface="+mn-ea"/>
              </a:rPr>
              <a:t>프로퍼티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설정 </a:t>
            </a:r>
            <a:r>
              <a:rPr lang="en-US" altLang="ko-KR" b="1" dirty="0" smtClean="0">
                <a:latin typeface="+mn-ea"/>
              </a:rPr>
              <a:t>( </a:t>
            </a:r>
            <a:r>
              <a:rPr lang="en-US" altLang="ko-KR" dirty="0" err="1" smtClean="0">
                <a:latin typeface="+mn-ea"/>
              </a:rPr>
              <a:t>src</a:t>
            </a:r>
            <a:r>
              <a:rPr lang="en-US" altLang="ko-KR" dirty="0" smtClean="0">
                <a:latin typeface="+mn-ea"/>
              </a:rPr>
              <a:t>/main/resources </a:t>
            </a:r>
            <a:r>
              <a:rPr lang="ko-KR" altLang="en-US" dirty="0">
                <a:latin typeface="+mn-ea"/>
              </a:rPr>
              <a:t>폴더에 </a:t>
            </a:r>
            <a:r>
              <a:rPr lang="en-US" altLang="ko-KR" b="1" dirty="0" err="1" smtClean="0">
                <a:latin typeface="+mn-ea"/>
              </a:rPr>
              <a:t>application.properties</a:t>
            </a:r>
            <a:r>
              <a:rPr lang="en-US" altLang="ko-KR" b="1" dirty="0" smtClean="0">
                <a:latin typeface="+mn-ea"/>
              </a:rPr>
              <a:t> ) 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b="1" dirty="0" smtClean="0">
                <a:latin typeface="+mn-ea"/>
              </a:rPr>
              <a:t>스프링 부트는 기본적으로 </a:t>
            </a:r>
            <a:r>
              <a:rPr lang="en-US" altLang="ko-KR" sz="1400" b="1" dirty="0" smtClean="0">
                <a:latin typeface="+mn-ea"/>
              </a:rPr>
              <a:t>XML</a:t>
            </a:r>
            <a:r>
              <a:rPr lang="ko-KR" altLang="en-US" sz="1400" b="1" dirty="0" smtClean="0">
                <a:latin typeface="+mn-ea"/>
              </a:rPr>
              <a:t>을 이용하지 않고 프로젝트 설정을 하도록 생성되며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특별히 설정을 </a:t>
            </a:r>
            <a:r>
              <a:rPr lang="ko-KR" altLang="en-US" sz="1400" dirty="0">
                <a:latin typeface="+mn-ea"/>
              </a:rPr>
              <a:t>하지 않으면 기본 설정으로 </a:t>
            </a:r>
            <a:r>
              <a:rPr lang="ko-KR" altLang="en-US" sz="1400" dirty="0" smtClean="0">
                <a:latin typeface="+mn-ea"/>
              </a:rPr>
              <a:t>실행되고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설정이 필요한 경우 이 파일을 사용하며</a:t>
            </a:r>
            <a:r>
              <a:rPr lang="en-US" altLang="ko-KR" sz="1400" dirty="0" smtClean="0">
                <a:latin typeface="+mn-ea"/>
              </a:rPr>
              <a:t>, 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스프링부트가 </a:t>
            </a:r>
            <a:r>
              <a:rPr lang="ko-KR" altLang="en-US" sz="1400" dirty="0">
                <a:latin typeface="+mn-ea"/>
              </a:rPr>
              <a:t>애플리케이션을 </a:t>
            </a:r>
            <a:r>
              <a:rPr lang="ko-KR" altLang="en-US" sz="1400" dirty="0" smtClean="0">
                <a:latin typeface="+mn-ea"/>
              </a:rPr>
              <a:t>구동할 때 </a:t>
            </a:r>
            <a:r>
              <a:rPr lang="ko-KR" altLang="en-US" sz="1400" dirty="0">
                <a:latin typeface="+mn-ea"/>
              </a:rPr>
              <a:t>자동으로 </a:t>
            </a:r>
            <a:r>
              <a:rPr lang="ko-KR" altLang="en-US" sz="1400" dirty="0" smtClean="0">
                <a:latin typeface="+mn-ea"/>
              </a:rPr>
              <a:t>로딩하는 파일이다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key </a:t>
            </a:r>
            <a:r>
              <a:rPr lang="en-US" altLang="ko-KR" sz="1400" dirty="0">
                <a:latin typeface="+mn-ea"/>
              </a:rPr>
              <a:t>- value </a:t>
            </a:r>
            <a:r>
              <a:rPr lang="ko-KR" altLang="en-US" sz="1400" dirty="0">
                <a:latin typeface="+mn-ea"/>
              </a:rPr>
              <a:t>형식으로 값을 정의하면 애플리케이션에서 참조하여 사용할 수 있다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예를 </a:t>
            </a:r>
            <a:r>
              <a:rPr lang="ko-KR" altLang="en-US" sz="1400" dirty="0">
                <a:latin typeface="+mn-ea"/>
              </a:rPr>
              <a:t>들어 접속 포트를 설정하지 않았다면 </a:t>
            </a:r>
            <a:r>
              <a:rPr lang="ko-KR" altLang="en-US" sz="1400" dirty="0" smtClean="0">
                <a:latin typeface="+mn-ea"/>
              </a:rPr>
              <a:t>기본 </a:t>
            </a:r>
            <a:r>
              <a:rPr lang="ko-KR" altLang="en-US" sz="1400" dirty="0">
                <a:latin typeface="+mn-ea"/>
              </a:rPr>
              <a:t>웹 포트 </a:t>
            </a:r>
            <a:r>
              <a:rPr lang="en-US" altLang="ko-KR" sz="1400" dirty="0" smtClean="0">
                <a:latin typeface="+mn-ea"/>
              </a:rPr>
              <a:t>8080 </a:t>
            </a:r>
            <a:r>
              <a:rPr lang="ko-KR" altLang="en-US" sz="1400" dirty="0" smtClean="0">
                <a:latin typeface="+mn-ea"/>
              </a:rPr>
              <a:t>으로 설정 되어있고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변경이 가능하다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b="1" dirty="0" smtClean="0">
                <a:latin typeface="+mn-ea"/>
              </a:rPr>
              <a:t>-&gt; </a:t>
            </a:r>
            <a:r>
              <a:rPr lang="ko-KR" altLang="en-US" dirty="0"/>
              <a:t>포트 </a:t>
            </a:r>
            <a:r>
              <a:rPr lang="ko-KR" altLang="en-US" dirty="0" smtClean="0"/>
              <a:t>번호 변경 </a:t>
            </a:r>
            <a:r>
              <a:rPr lang="en-US" altLang="ko-KR" dirty="0" smtClean="0"/>
              <a:t>Test :   </a:t>
            </a:r>
            <a:r>
              <a:rPr lang="en-US" altLang="ko-KR" dirty="0" err="1" smtClean="0"/>
              <a:t>server.port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8081  </a:t>
            </a:r>
            <a:r>
              <a:rPr lang="ko-KR" altLang="en-US" dirty="0" smtClean="0"/>
              <a:t>추가 후 </a:t>
            </a:r>
            <a:r>
              <a:rPr lang="en-US" altLang="ko-KR" dirty="0" smtClean="0"/>
              <a:t>Test 	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	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sz="1400" dirty="0">
              <a:latin typeface="+mn-ea"/>
              <a:cs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47"/>
          <a:stretch/>
        </p:blipFill>
        <p:spPr>
          <a:xfrm>
            <a:off x="533400" y="3600450"/>
            <a:ext cx="795210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5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8674768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_ </a:t>
            </a:r>
            <a:r>
              <a:rPr lang="en-US" sz="2900" spc="-110" dirty="0" err="1" smtClean="0"/>
              <a:t>DataSource</a:t>
            </a:r>
            <a:r>
              <a:rPr lang="en-US" sz="2900" spc="-110" dirty="0" smtClean="0"/>
              <a:t> </a:t>
            </a:r>
            <a:r>
              <a:rPr lang="ko-KR" altLang="en-US" sz="2900" spc="-110" dirty="0" smtClean="0"/>
              <a:t>설정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16568" y="990600"/>
            <a:ext cx="8686800" cy="503214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68288" indent="-268288" fontAlgn="base"/>
            <a:r>
              <a:rPr lang="en-US" altLang="ko-KR" sz="1400" b="1" dirty="0" smtClean="0">
                <a:latin typeface="+mn-ea"/>
              </a:rPr>
              <a:t>*** </a:t>
            </a:r>
            <a:r>
              <a:rPr lang="ko-KR" altLang="en-US" sz="1400" b="1" dirty="0" smtClean="0">
                <a:latin typeface="+mn-ea"/>
              </a:rPr>
              <a:t>특징</a:t>
            </a:r>
            <a:endParaRPr lang="en-US" altLang="ko-KR" sz="1400" b="1" dirty="0" smtClean="0">
              <a:latin typeface="+mn-ea"/>
            </a:endParaRPr>
          </a:p>
          <a:p>
            <a:pPr marL="268288" indent="-268288" fontAlgn="base"/>
            <a:endParaRPr lang="en-US" altLang="ko-KR" sz="1400" dirty="0" smtClean="0">
              <a:latin typeface="+mn-ea"/>
            </a:endParaRPr>
          </a:p>
          <a:p>
            <a:pPr marL="268288" indent="-268288" fontAlgn="base"/>
            <a:r>
              <a:rPr lang="ko-KR" altLang="en-US" sz="1400" dirty="0">
                <a:latin typeface="+mn-ea"/>
              </a:rPr>
              <a:t>스프링 부트는 </a:t>
            </a:r>
            <a:r>
              <a:rPr lang="en-US" altLang="ko-KR" sz="1400" dirty="0" err="1">
                <a:latin typeface="+mn-ea"/>
              </a:rPr>
              <a:t>DataSource</a:t>
            </a:r>
            <a:r>
              <a:rPr lang="ko-KR" altLang="en-US" sz="1400" dirty="0">
                <a:latin typeface="+mn-ea"/>
              </a:rPr>
              <a:t>를 스프링 빈으로 자동 등록해준다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8288" indent="-268288" fontAlgn="base"/>
            <a:r>
              <a:rPr lang="ko-KR" altLang="en-US" sz="1400" dirty="0">
                <a:latin typeface="+mn-ea"/>
              </a:rPr>
              <a:t>자동 등록되는 스프링 빈의 이름은 </a:t>
            </a:r>
            <a:r>
              <a:rPr lang="en-US" altLang="ko-KR" sz="1400" dirty="0" err="1">
                <a:latin typeface="+mn-ea"/>
              </a:rPr>
              <a:t>dataSource</a:t>
            </a:r>
            <a:r>
              <a:rPr lang="ko-KR" altLang="en-US" sz="1400" dirty="0">
                <a:latin typeface="+mn-ea"/>
              </a:rPr>
              <a:t>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8288" indent="-268288" fontAlgn="base"/>
            <a:r>
              <a:rPr lang="ko-KR" altLang="en-US" sz="1400" dirty="0">
                <a:latin typeface="+mn-ea"/>
              </a:rPr>
              <a:t>개발자가 직접 </a:t>
            </a:r>
            <a:r>
              <a:rPr lang="en-US" altLang="ko-KR" sz="1400" dirty="0" err="1">
                <a:latin typeface="+mn-ea"/>
              </a:rPr>
              <a:t>DataSource</a:t>
            </a:r>
            <a:r>
              <a:rPr lang="ko-KR" altLang="en-US" sz="1400" dirty="0">
                <a:latin typeface="+mn-ea"/>
              </a:rPr>
              <a:t>를 빈으로 등록하면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스프링 부트는 </a:t>
            </a:r>
            <a:r>
              <a:rPr lang="en-US" altLang="ko-KR" sz="1400" dirty="0" err="1">
                <a:latin typeface="+mn-ea"/>
              </a:rPr>
              <a:t>DataSource</a:t>
            </a:r>
            <a:r>
              <a:rPr lang="ko-KR" altLang="en-US" sz="1400" dirty="0">
                <a:latin typeface="+mn-ea"/>
              </a:rPr>
              <a:t>를 자동으로 등록하지 않는다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8288" indent="-268288" fontAlgn="base"/>
            <a:r>
              <a:rPr lang="ko-KR" altLang="en-US" sz="1400" dirty="0">
                <a:latin typeface="+mn-ea"/>
              </a:rPr>
              <a:t>스프링 부트는 </a:t>
            </a:r>
            <a:r>
              <a:rPr lang="en-US" altLang="ko-KR" sz="1400" b="1" dirty="0" err="1">
                <a:latin typeface="+mn-ea"/>
              </a:rPr>
              <a:t>application.properties</a:t>
            </a:r>
            <a:r>
              <a:rPr lang="ko-KR" altLang="en-US" sz="1400" b="1" dirty="0">
                <a:latin typeface="+mn-ea"/>
              </a:rPr>
              <a:t>에 있는 설정을 참고해서 </a:t>
            </a:r>
            <a:r>
              <a:rPr lang="en-US" altLang="ko-KR" sz="1400" b="1" dirty="0" err="1">
                <a:latin typeface="+mn-ea"/>
              </a:rPr>
              <a:t>DataSource</a:t>
            </a:r>
            <a:r>
              <a:rPr lang="ko-KR" altLang="en-US" sz="1400" b="1" dirty="0">
                <a:latin typeface="+mn-ea"/>
              </a:rPr>
              <a:t>를 등록</a:t>
            </a:r>
            <a:r>
              <a:rPr lang="ko-KR" altLang="en-US" sz="1400" dirty="0">
                <a:latin typeface="+mn-ea"/>
              </a:rPr>
              <a:t>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8288" indent="-268288" fontAlgn="base"/>
            <a:r>
              <a:rPr lang="ko-KR" altLang="en-US" sz="1400" dirty="0">
                <a:latin typeface="+mn-ea"/>
              </a:rPr>
              <a:t>스프링 부트는 기본적으로 </a:t>
            </a:r>
            <a:r>
              <a:rPr lang="en-US" altLang="ko-KR" sz="1400" dirty="0" err="1">
                <a:latin typeface="+mn-ea"/>
              </a:rPr>
              <a:t>HikariCP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 err="1">
                <a:latin typeface="+mn-ea"/>
              </a:rPr>
              <a:t>DataSource</a:t>
            </a:r>
            <a:r>
              <a:rPr lang="ko-KR" altLang="en-US" sz="1400" dirty="0">
                <a:latin typeface="+mn-ea"/>
              </a:rPr>
              <a:t>로 등록해준다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8288" indent="-268288" fontAlgn="base"/>
            <a:r>
              <a:rPr lang="en-US" altLang="ko-KR" sz="1400" dirty="0">
                <a:latin typeface="+mn-ea"/>
              </a:rPr>
              <a:t>Connection Pool </a:t>
            </a:r>
            <a:r>
              <a:rPr lang="ko-KR" altLang="en-US" sz="1400" dirty="0">
                <a:latin typeface="+mn-ea"/>
              </a:rPr>
              <a:t>설정을 </a:t>
            </a:r>
            <a:r>
              <a:rPr lang="en-US" altLang="ko-KR" sz="1400" dirty="0" err="1">
                <a:latin typeface="+mn-ea"/>
              </a:rPr>
              <a:t>application.properties</a:t>
            </a:r>
            <a:r>
              <a:rPr lang="ko-KR" altLang="en-US" sz="1400" dirty="0">
                <a:latin typeface="+mn-ea"/>
              </a:rPr>
              <a:t>에서 처리할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8288" indent="-268288" fontAlgn="base"/>
            <a:r>
              <a:rPr lang="en-US" altLang="ko-KR" sz="1400" dirty="0" err="1">
                <a:latin typeface="+mn-ea"/>
              </a:rPr>
              <a:t>DataSourceURL</a:t>
            </a:r>
            <a:r>
              <a:rPr lang="ko-KR" altLang="en-US" sz="1400" dirty="0">
                <a:latin typeface="+mn-ea"/>
              </a:rPr>
              <a:t>이 지정되지 않는 경우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내장 </a:t>
            </a:r>
            <a:r>
              <a:rPr lang="en-US" altLang="ko-KR" sz="1400" dirty="0">
                <a:latin typeface="+mn-ea"/>
              </a:rPr>
              <a:t>DB(</a:t>
            </a:r>
            <a:r>
              <a:rPr lang="ko-KR" altLang="en-US" sz="1400" dirty="0">
                <a:latin typeface="+mn-ea"/>
              </a:rPr>
              <a:t>메모리 </a:t>
            </a:r>
            <a:r>
              <a:rPr lang="en-US" altLang="ko-KR" sz="1400" dirty="0">
                <a:latin typeface="+mn-ea"/>
              </a:rPr>
              <a:t>DB)</a:t>
            </a:r>
            <a:r>
              <a:rPr lang="ko-KR" altLang="en-US" sz="1400" dirty="0">
                <a:latin typeface="+mn-ea"/>
              </a:rPr>
              <a:t>를 생성하려고 시도한다</a:t>
            </a:r>
            <a:r>
              <a:rPr lang="en-US" altLang="ko-KR" sz="1400" dirty="0">
                <a:latin typeface="+mn-ea"/>
              </a:rPr>
              <a:t>. 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268288" indent="-268288" fontAlgn="base"/>
            <a:endParaRPr lang="en-US" altLang="ko-KR" sz="1400" b="1" dirty="0">
              <a:latin typeface="+mn-ea"/>
            </a:endParaRPr>
          </a:p>
          <a:p>
            <a:pPr marL="268288" indent="-268288" fontAlgn="base"/>
            <a:r>
              <a:rPr lang="en-US" altLang="ko-KR" sz="1400" b="1" dirty="0" smtClean="0">
                <a:latin typeface="+mn-ea"/>
              </a:rPr>
              <a:t>*** </a:t>
            </a:r>
            <a:r>
              <a:rPr lang="ko-KR" altLang="en-US" sz="1400" b="1" dirty="0" smtClean="0">
                <a:latin typeface="+mn-ea"/>
              </a:rPr>
              <a:t>방법</a:t>
            </a:r>
            <a:endParaRPr lang="en-US" altLang="ko-KR" sz="1400" b="1" dirty="0" smtClean="0">
              <a:latin typeface="+mn-ea"/>
            </a:endParaRPr>
          </a:p>
          <a:p>
            <a:pPr marL="268288" indent="-268288" fontAlgn="base"/>
            <a:endParaRPr lang="en-US" altLang="ko-KR" sz="1400" b="1" dirty="0">
              <a:latin typeface="+mn-ea"/>
            </a:endParaRPr>
          </a:p>
          <a:p>
            <a:pPr marL="268288" indent="-268288" fontAlgn="base"/>
            <a:endParaRPr lang="en-US" altLang="ko-KR" sz="1400" b="1" dirty="0">
              <a:latin typeface="+mn-ea"/>
            </a:endParaRPr>
          </a:p>
          <a:p>
            <a:pPr marL="268288" indent="-268288" fontAlgn="base"/>
            <a:r>
              <a:rPr lang="en-US" altLang="ko-KR" sz="1400" b="1" dirty="0" smtClean="0">
                <a:latin typeface="+mn-ea"/>
              </a:rPr>
              <a:t>=&gt; @Bean </a:t>
            </a:r>
            <a:r>
              <a:rPr lang="ko-KR" altLang="en-US" sz="1400" b="1" dirty="0" smtClean="0">
                <a:latin typeface="+mn-ea"/>
              </a:rPr>
              <a:t>이용한 설정</a:t>
            </a:r>
            <a:endParaRPr lang="en-US" altLang="ko-KR" sz="1400" b="1" dirty="0" smtClean="0">
              <a:latin typeface="+mn-ea"/>
            </a:endParaRPr>
          </a:p>
          <a:p>
            <a:pPr marL="268288" indent="-268288" fontAlgn="base"/>
            <a:endParaRPr lang="en-US" altLang="ko-KR" sz="1400" b="1" dirty="0" smtClean="0">
              <a:latin typeface="+mn-ea"/>
            </a:endParaRPr>
          </a:p>
          <a:p>
            <a:pPr marL="268288" indent="-268288" fontAlgn="base"/>
            <a:r>
              <a:rPr lang="en-US" altLang="ko-KR" sz="1400" b="1" dirty="0" smtClean="0">
                <a:latin typeface="+mn-ea"/>
              </a:rPr>
              <a:t>=&gt; </a:t>
            </a:r>
            <a:r>
              <a:rPr lang="en-US" altLang="ko-KR" sz="1400" b="1" dirty="0" err="1" smtClean="0">
                <a:latin typeface="+mn-ea"/>
              </a:rPr>
              <a:t>application.properties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를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이용한 설정</a:t>
            </a:r>
            <a:endParaRPr lang="en-US" altLang="ko-KR" sz="1400" b="1" dirty="0" smtClean="0">
              <a:latin typeface="+mn-ea"/>
            </a:endParaRPr>
          </a:p>
          <a:p>
            <a:pPr marL="268288" indent="-268288" fontAlgn="base"/>
            <a:endParaRPr lang="en-US" altLang="ko-KR" sz="1400" dirty="0" smtClean="0">
              <a:latin typeface="+mn-ea"/>
            </a:endParaRPr>
          </a:p>
          <a:p>
            <a:pPr marL="268288" indent="-268288" fontAlgn="base"/>
            <a:r>
              <a:rPr lang="en-US" altLang="ko-KR" sz="1400" dirty="0" err="1">
                <a:latin typeface="+mn-ea"/>
              </a:rPr>
              <a:t>spring.datasource.driverClassName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com.mysql.cj.jdbc.Driver</a:t>
            </a:r>
            <a:endParaRPr lang="en-US" altLang="ko-KR" sz="1400" dirty="0">
              <a:latin typeface="+mn-ea"/>
            </a:endParaRPr>
          </a:p>
          <a:p>
            <a:pPr marL="268288" indent="-268288" fontAlgn="base"/>
            <a:r>
              <a:rPr lang="en-US" altLang="ko-KR" sz="1400" dirty="0">
                <a:latin typeface="+mn-ea"/>
              </a:rPr>
              <a:t>spring.datasource.url=</a:t>
            </a:r>
            <a:r>
              <a:rPr lang="en-US" altLang="ko-KR" sz="1400" dirty="0" err="1">
                <a:latin typeface="+mn-ea"/>
              </a:rPr>
              <a:t>jdbc:mysql</a:t>
            </a:r>
            <a:r>
              <a:rPr lang="en-US" altLang="ko-KR" sz="1400" dirty="0">
                <a:latin typeface="+mn-ea"/>
              </a:rPr>
              <a:t>://localhost:3306/</a:t>
            </a:r>
            <a:r>
              <a:rPr lang="en-US" altLang="ko-KR" sz="1400" dirty="0" err="1">
                <a:latin typeface="+mn-ea"/>
              </a:rPr>
              <a:t>mydb?useUnicode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true&amp;characterEncoding</a:t>
            </a:r>
            <a:r>
              <a:rPr lang="en-US" altLang="ko-KR" sz="1400" dirty="0">
                <a:latin typeface="+mn-ea"/>
              </a:rPr>
              <a:t>=utf8&amp;allowPublicKeyRetrieval=</a:t>
            </a:r>
            <a:r>
              <a:rPr lang="en-US" altLang="ko-KR" sz="1400" dirty="0" err="1">
                <a:latin typeface="+mn-ea"/>
              </a:rPr>
              <a:t>true&amp;useSSL</a:t>
            </a:r>
            <a:r>
              <a:rPr lang="en-US" altLang="ko-KR" sz="1400" dirty="0">
                <a:latin typeface="+mn-ea"/>
              </a:rPr>
              <a:t>=</a:t>
            </a:r>
            <a:r>
              <a:rPr lang="en-US" altLang="ko-KR" sz="1400" dirty="0" err="1">
                <a:latin typeface="+mn-ea"/>
              </a:rPr>
              <a:t>false&amp;serverTimezone</a:t>
            </a:r>
            <a:r>
              <a:rPr lang="en-US" altLang="ko-KR" sz="1400" dirty="0">
                <a:latin typeface="+mn-ea"/>
              </a:rPr>
              <a:t>=UTC</a:t>
            </a:r>
          </a:p>
          <a:p>
            <a:pPr marL="268288" indent="-268288" fontAlgn="base"/>
            <a:r>
              <a:rPr lang="en-US" altLang="ko-KR" sz="1400" dirty="0" err="1">
                <a:latin typeface="+mn-ea"/>
              </a:rPr>
              <a:t>spring.datasource.username</a:t>
            </a:r>
            <a:r>
              <a:rPr lang="en-US" altLang="ko-KR" sz="1400" dirty="0">
                <a:latin typeface="+mn-ea"/>
              </a:rPr>
              <a:t>=root</a:t>
            </a:r>
          </a:p>
          <a:p>
            <a:pPr marL="268288" indent="-268288" fontAlgn="base"/>
            <a:r>
              <a:rPr lang="en-US" altLang="ko-KR" sz="1400" dirty="0" err="1" smtClean="0">
                <a:latin typeface="+mn-ea"/>
              </a:rPr>
              <a:t>spring.datasource.password</a:t>
            </a:r>
            <a:r>
              <a:rPr lang="en-US" altLang="ko-KR" sz="1400" dirty="0" smtClean="0">
                <a:latin typeface="+mn-ea"/>
              </a:rPr>
              <a:t>=</a:t>
            </a:r>
            <a:r>
              <a:rPr lang="en-US" altLang="ko-KR" sz="1400" dirty="0" err="1" smtClean="0">
                <a:latin typeface="+mn-ea"/>
              </a:rPr>
              <a:t>mysql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 </a:t>
            </a:r>
            <a:endParaRPr sz="1400" dirty="0"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852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119741" y="783772"/>
            <a:ext cx="8851232" cy="33393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0975" indent="-180975" fontAlgn="base"/>
            <a:r>
              <a:rPr lang="en-US" altLang="ko-KR" sz="1400" b="1" dirty="0" smtClean="0">
                <a:latin typeface="+mn-ea"/>
              </a:rPr>
              <a:t>=&gt; pom.xml : 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dependency </a:t>
            </a:r>
            <a:r>
              <a:rPr lang="ko-KR" altLang="en-US" sz="1400" b="1" dirty="0" smtClean="0">
                <a:latin typeface="+mn-ea"/>
              </a:rPr>
              <a:t>추가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&lt;!-- </a:t>
            </a:r>
            <a:r>
              <a:rPr lang="en-US" altLang="ko-KR" sz="1200" dirty="0">
                <a:latin typeface="+mn-ea"/>
              </a:rPr>
              <a:t>*** JDBC, </a:t>
            </a:r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 --&gt;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		&lt;dependency&gt;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			&lt;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>
                <a:latin typeface="+mn-ea"/>
              </a:rPr>
              <a:t>&gt;</a:t>
            </a:r>
            <a:r>
              <a:rPr lang="en-US" altLang="ko-KR" sz="1200" dirty="0" err="1">
                <a:latin typeface="+mn-ea"/>
              </a:rPr>
              <a:t>org.springframework.boot</a:t>
            </a:r>
            <a:r>
              <a:rPr lang="en-US" altLang="ko-KR" sz="1200" dirty="0">
                <a:latin typeface="+mn-ea"/>
              </a:rPr>
              <a:t>&lt;/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>
                <a:latin typeface="+mn-ea"/>
              </a:rPr>
              <a:t>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			&lt;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>
                <a:latin typeface="+mn-ea"/>
              </a:rPr>
              <a:t>&gt;spring-boot-starter-</a:t>
            </a:r>
            <a:r>
              <a:rPr lang="en-US" altLang="ko-KR" sz="1200" dirty="0" err="1">
                <a:latin typeface="+mn-ea"/>
              </a:rPr>
              <a:t>jdbc</a:t>
            </a:r>
            <a:r>
              <a:rPr lang="en-US" altLang="ko-KR" sz="1200" dirty="0">
                <a:latin typeface="+mn-ea"/>
              </a:rPr>
              <a:t>&lt;/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>
                <a:latin typeface="+mn-ea"/>
              </a:rPr>
              <a:t>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		&lt;/dependency&gt;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		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&lt;!-- </a:t>
            </a:r>
            <a:r>
              <a:rPr lang="en-US" altLang="ko-KR" sz="1200" dirty="0">
                <a:latin typeface="+mn-ea"/>
              </a:rPr>
              <a:t>** </a:t>
            </a:r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https</a:t>
            </a:r>
            <a:r>
              <a:rPr lang="en-US" altLang="ko-KR" sz="1200" dirty="0">
                <a:latin typeface="+mn-ea"/>
              </a:rPr>
              <a:t>://mvnrepository.com/artifact/mysql/mysql-connector-java --&gt;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		&lt;dependency&gt;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    		&lt;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>
                <a:latin typeface="+mn-ea"/>
              </a:rPr>
              <a:t>&gt;</a:t>
            </a:r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&lt;/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>
                <a:latin typeface="+mn-ea"/>
              </a:rPr>
              <a:t>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    		&lt;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>
                <a:latin typeface="+mn-ea"/>
              </a:rPr>
              <a:t>&gt;</a:t>
            </a:r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-connector-java&lt;/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>
                <a:latin typeface="+mn-ea"/>
              </a:rPr>
              <a:t>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    		&lt;version&gt;8.0.28&lt;/version&gt;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		&lt;/dependency&gt;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		</a:t>
            </a:r>
          </a:p>
          <a:p>
            <a:pPr marL="180975" indent="-180975" fontAlgn="base"/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180975" indent="-180975" fontAlgn="base"/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60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36" y="228600"/>
            <a:ext cx="3288157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 smtClean="0"/>
              <a:t>Spring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914400"/>
            <a:ext cx="8839200" cy="327012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013" indent="-3429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b="1" dirty="0">
                <a:latin typeface="+mn-ea"/>
                <a:cs typeface="Verdana"/>
              </a:rPr>
              <a:t>*** </a:t>
            </a:r>
            <a:r>
              <a:rPr lang="en-US" altLang="ko-KR" b="1" dirty="0">
                <a:latin typeface="+mn-ea"/>
                <a:cs typeface="Verdana"/>
              </a:rPr>
              <a:t>Spring </a:t>
            </a:r>
            <a:r>
              <a:rPr lang="ko-KR" altLang="en-US" b="1" dirty="0">
                <a:latin typeface="+mn-ea"/>
                <a:cs typeface="Verdana"/>
              </a:rPr>
              <a:t>변천사</a:t>
            </a:r>
          </a:p>
          <a:p>
            <a:pPr marL="265113" indent="-2540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400" dirty="0">
                <a:latin typeface="+mn-ea"/>
                <a:cs typeface="Verdana"/>
              </a:rPr>
              <a:t>=&gt; Spring 2.5 : @ (Annotation) </a:t>
            </a:r>
            <a:r>
              <a:rPr lang="ko-KR" altLang="en-US" sz="1400" dirty="0">
                <a:latin typeface="+mn-ea"/>
                <a:cs typeface="Verdana"/>
              </a:rPr>
              <a:t>을 활용한 설정 도입</a:t>
            </a:r>
          </a:p>
          <a:p>
            <a:pPr marL="265113" indent="-2540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400" dirty="0">
                <a:latin typeface="+mn-ea"/>
                <a:cs typeface="Verdana"/>
              </a:rPr>
              <a:t>=&gt; Spring 3.0 : </a:t>
            </a:r>
            <a:r>
              <a:rPr lang="ko-KR" altLang="en-US" sz="1400" dirty="0">
                <a:latin typeface="+mn-ea"/>
                <a:cs typeface="Verdana"/>
              </a:rPr>
              <a:t>별도의 설정 없이 </a:t>
            </a:r>
            <a:r>
              <a:rPr lang="en-US" altLang="ko-KR" sz="1400" dirty="0">
                <a:latin typeface="+mn-ea"/>
                <a:cs typeface="Verdana"/>
              </a:rPr>
              <a:t>Java </a:t>
            </a:r>
            <a:r>
              <a:rPr lang="ko-KR" altLang="en-US" sz="1400" dirty="0">
                <a:latin typeface="+mn-ea"/>
                <a:cs typeface="Verdana"/>
              </a:rPr>
              <a:t>클래스 만으로 </a:t>
            </a:r>
            <a:r>
              <a:rPr lang="ko-KR" altLang="en-US" sz="1400" dirty="0" smtClean="0">
                <a:latin typeface="+mn-ea"/>
                <a:cs typeface="Verdana"/>
              </a:rPr>
              <a:t>설정 화일을 </a:t>
            </a:r>
            <a:r>
              <a:rPr lang="ko-KR" altLang="en-US" sz="1400" dirty="0">
                <a:latin typeface="+mn-ea"/>
                <a:cs typeface="Verdana"/>
              </a:rPr>
              <a:t>대신할 수 있도록 지원</a:t>
            </a:r>
          </a:p>
          <a:p>
            <a:pPr marL="265113" indent="-2540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400" dirty="0" smtClean="0">
                <a:latin typeface="+mn-ea"/>
                <a:cs typeface="Verdana"/>
              </a:rPr>
              <a:t>=&gt; Spring </a:t>
            </a:r>
            <a:r>
              <a:rPr lang="en-US" altLang="ko-KR" sz="1400" dirty="0">
                <a:latin typeface="+mn-ea"/>
                <a:cs typeface="Verdana"/>
              </a:rPr>
              <a:t>4.0 : </a:t>
            </a:r>
            <a:r>
              <a:rPr lang="ko-KR" altLang="en-US" sz="1400" dirty="0">
                <a:latin typeface="+mn-ea"/>
                <a:cs typeface="Verdana"/>
              </a:rPr>
              <a:t>모바일과 웹 에서 많이 사용되는 </a:t>
            </a:r>
            <a:r>
              <a:rPr lang="en-US" altLang="ko-KR" sz="1400" dirty="0">
                <a:latin typeface="+mn-ea"/>
                <a:cs typeface="Verdana"/>
              </a:rPr>
              <a:t>REST </a:t>
            </a:r>
            <a:r>
              <a:rPr lang="ko-KR" altLang="en-US" sz="1400" dirty="0">
                <a:latin typeface="+mn-ea"/>
                <a:cs typeface="Verdana"/>
              </a:rPr>
              <a:t>방식의 컨트롤러 </a:t>
            </a:r>
            <a:r>
              <a:rPr lang="ko-KR" altLang="en-US" sz="1400" dirty="0" smtClean="0">
                <a:latin typeface="+mn-ea"/>
                <a:cs typeface="Verdana"/>
              </a:rPr>
              <a:t>지원</a:t>
            </a:r>
            <a:r>
              <a:rPr lang="en-US" altLang="ko-KR" sz="1400" dirty="0" smtClean="0">
                <a:latin typeface="+mn-ea"/>
                <a:cs typeface="Verdana"/>
              </a:rPr>
              <a:t/>
            </a:r>
            <a:br>
              <a:rPr lang="en-US" altLang="ko-KR" sz="1400" dirty="0" smtClean="0">
                <a:latin typeface="+mn-ea"/>
                <a:cs typeface="Verdana"/>
              </a:rPr>
            </a:br>
            <a:r>
              <a:rPr lang="en-US" altLang="ko-KR" sz="1400" dirty="0" smtClean="0">
                <a:latin typeface="+mn-ea"/>
                <a:cs typeface="Verdana"/>
              </a:rPr>
              <a:t>	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     ( </a:t>
            </a:r>
            <a:r>
              <a:rPr lang="en-US" altLang="ko-KR" sz="12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REST_Representational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State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Transfer,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하나의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URI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는 하나의 고유한 리소스를 대표하도록 설계된다는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개념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)</a:t>
            </a:r>
          </a:p>
          <a:p>
            <a:pPr marL="265113" indent="-2540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endParaRPr lang="en-US" altLang="ko-KR" sz="1400" dirty="0">
              <a:latin typeface="+mn-ea"/>
              <a:cs typeface="Verdana"/>
            </a:endParaRPr>
          </a:p>
          <a:p>
            <a:pPr marL="265113" indent="-2540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b="1" dirty="0">
                <a:latin typeface="+mn-ea"/>
                <a:cs typeface="Verdana"/>
              </a:rPr>
              <a:t>*** </a:t>
            </a:r>
            <a:r>
              <a:rPr lang="en-US" altLang="ko-KR" b="1" dirty="0">
                <a:latin typeface="+mn-ea"/>
                <a:cs typeface="Verdana"/>
              </a:rPr>
              <a:t>Spring </a:t>
            </a:r>
            <a:r>
              <a:rPr lang="ko-KR" altLang="en-US" b="1" dirty="0">
                <a:latin typeface="+mn-ea"/>
                <a:cs typeface="Verdana"/>
              </a:rPr>
              <a:t>최신 프레임워크 확인하기</a:t>
            </a:r>
          </a:p>
          <a:p>
            <a:pPr marL="265113" indent="-2540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400" dirty="0">
                <a:latin typeface="+mn-ea"/>
                <a:cs typeface="Verdana"/>
              </a:rPr>
              <a:t>=&gt; https://projects.spring.io/spring-framework/</a:t>
            </a:r>
          </a:p>
          <a:p>
            <a:pPr marL="265113" indent="-2540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400" dirty="0">
                <a:latin typeface="+mn-ea"/>
                <a:cs typeface="Verdana"/>
              </a:rPr>
              <a:t>=&gt; https://spring.io/projects/spring-framework#learn</a:t>
            </a:r>
            <a:endParaRPr lang="ko-KR" altLang="en-US" sz="1400" dirty="0">
              <a:latin typeface="+mn-e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74768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_Test </a:t>
            </a:r>
            <a:r>
              <a:rPr lang="ko-KR" altLang="en-US" sz="2900" spc="-110" dirty="0" smtClean="0"/>
              <a:t>하기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119741" y="889367"/>
            <a:ext cx="8851232" cy="574003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0975" indent="-180975" fontAlgn="base"/>
            <a:r>
              <a:rPr lang="en-US" altLang="ko-KR" sz="1400" b="1" dirty="0" smtClean="0">
                <a:latin typeface="+mn-ea"/>
              </a:rPr>
              <a:t>*** </a:t>
            </a:r>
            <a:r>
              <a:rPr lang="en-US" altLang="ko-KR" sz="1400" b="1" dirty="0" err="1" smtClean="0">
                <a:latin typeface="+mn-ea"/>
              </a:rPr>
              <a:t>DataSource</a:t>
            </a:r>
            <a:r>
              <a:rPr lang="en-US" altLang="ko-KR" sz="1400" b="1" dirty="0" smtClean="0">
                <a:latin typeface="+mn-ea"/>
              </a:rPr>
              <a:t> Connection Test Code</a:t>
            </a:r>
          </a:p>
          <a:p>
            <a:pPr marL="180975" indent="-180975" fontAlgn="base"/>
            <a:endParaRPr lang="en-US" altLang="ko-KR" sz="1400" b="1" dirty="0">
              <a:latin typeface="+mn-ea"/>
            </a:endParaRPr>
          </a:p>
          <a:p>
            <a:pPr marL="180975" indent="-180975" fontAlgn="base"/>
            <a:r>
              <a:rPr lang="en-US" altLang="ko-KR" sz="1400" b="1" dirty="0" smtClean="0">
                <a:latin typeface="+mn-ea"/>
              </a:rPr>
              <a:t>=&gt; </a:t>
            </a:r>
            <a:r>
              <a:rPr lang="en-US" altLang="ko-KR" sz="1400" b="1" dirty="0" err="1" smtClean="0">
                <a:latin typeface="+mn-ea"/>
              </a:rPr>
              <a:t>src</a:t>
            </a:r>
            <a:r>
              <a:rPr lang="en-US" altLang="ko-KR" sz="1400" b="1" dirty="0" smtClean="0">
                <a:latin typeface="+mn-ea"/>
              </a:rPr>
              <a:t>/test/java </a:t>
            </a:r>
            <a:r>
              <a:rPr lang="ko-KR" altLang="en-US" sz="1400" b="1" dirty="0" smtClean="0">
                <a:latin typeface="+mn-ea"/>
              </a:rPr>
              <a:t>에 테스트 파일 자동생성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err="1" smtClean="0">
                <a:latin typeface="+mn-ea"/>
              </a:rPr>
              <a:t>프로젝트명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+ </a:t>
            </a:r>
            <a:r>
              <a:rPr lang="en-US" altLang="ko-KR" sz="1400" b="1" dirty="0">
                <a:latin typeface="+mn-ea"/>
              </a:rPr>
              <a:t>ApplicationTests.java  (</a:t>
            </a:r>
            <a:r>
              <a:rPr lang="en-US" altLang="ko-KR" sz="1400" b="1" dirty="0" err="1" smtClean="0">
                <a:latin typeface="+mn-ea"/>
              </a:rPr>
              <a:t>DemoApplicationTests</a:t>
            </a:r>
            <a:r>
              <a:rPr lang="en-US" altLang="ko-KR" sz="1400" b="1" dirty="0" smtClean="0">
                <a:latin typeface="+mn-ea"/>
              </a:rPr>
              <a:t>)</a:t>
            </a:r>
          </a:p>
          <a:p>
            <a:pPr marL="180975" indent="-180975" fontAlgn="base"/>
            <a:r>
              <a:rPr lang="en-US" altLang="ko-KR" sz="1400" b="1" dirty="0" smtClean="0">
                <a:latin typeface="+mn-ea"/>
              </a:rPr>
              <a:t>=&gt; Junit 4 </a:t>
            </a:r>
          </a:p>
          <a:p>
            <a:pPr marL="180975" indent="-180975" fontAlgn="base"/>
            <a:endParaRPr lang="en-US" altLang="ko-KR" sz="1200" b="1" dirty="0" smtClean="0">
              <a:latin typeface="+mn-ea"/>
            </a:endParaRPr>
          </a:p>
          <a:p>
            <a:pPr marL="180975" indent="-180975" fontAlgn="base"/>
            <a:r>
              <a:rPr lang="en-US" altLang="ko-KR" sz="1200" b="1" dirty="0" smtClean="0">
                <a:latin typeface="+mn-ea"/>
              </a:rPr>
              <a:t>~~~~~~~~~~~~~~~~~~~~~~~~~~~~~~~~~~~~~~~~~~~~~~~~~~</a:t>
            </a:r>
          </a:p>
          <a:p>
            <a:r>
              <a:rPr lang="en-US" altLang="ko-KR" sz="1200" b="1" dirty="0" smtClean="0">
                <a:latin typeface="+mn-ea"/>
              </a:rPr>
              <a:t>import </a:t>
            </a:r>
            <a:r>
              <a:rPr lang="en-US" altLang="ko-KR" sz="1200" b="1" dirty="0" err="1">
                <a:latin typeface="+mn-ea"/>
              </a:rPr>
              <a:t>java.sql.Connection</a:t>
            </a:r>
            <a:r>
              <a:rPr lang="en-US" altLang="ko-KR" sz="1200" b="1" dirty="0" smtClean="0">
                <a:latin typeface="+mn-ea"/>
              </a:rPr>
              <a:t>;</a:t>
            </a:r>
            <a:endParaRPr lang="ko-KR" altLang="en-US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import </a:t>
            </a:r>
            <a:r>
              <a:rPr lang="en-US" altLang="ko-KR" sz="1200" b="1" dirty="0" err="1">
                <a:latin typeface="+mn-ea"/>
              </a:rPr>
              <a:t>javax.sql.DataSource</a:t>
            </a:r>
            <a:r>
              <a:rPr lang="en-US" altLang="ko-KR" sz="1200" b="1" dirty="0" smtClean="0">
                <a:latin typeface="+mn-ea"/>
              </a:rPr>
              <a:t>;</a:t>
            </a:r>
            <a:endParaRPr lang="ko-KR" altLang="en-US" sz="1200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import </a:t>
            </a:r>
            <a:r>
              <a:rPr lang="en-US" altLang="ko-KR" sz="1200" b="1" dirty="0" err="1">
                <a:latin typeface="+mn-ea"/>
              </a:rPr>
              <a:t>org.junit.jupiter.api.Test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r>
              <a:rPr lang="en-US" altLang="ko-KR" sz="1200" b="1" dirty="0">
                <a:latin typeface="+mn-ea"/>
              </a:rPr>
              <a:t>import </a:t>
            </a:r>
            <a:r>
              <a:rPr lang="en-US" altLang="ko-KR" sz="1200" b="1" dirty="0" err="1">
                <a:latin typeface="+mn-ea"/>
              </a:rPr>
              <a:t>org.junit.runner.RunWith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r>
              <a:rPr lang="en-US" altLang="ko-KR" sz="1200" b="1" dirty="0">
                <a:latin typeface="+mn-ea"/>
              </a:rPr>
              <a:t>import </a:t>
            </a:r>
            <a:r>
              <a:rPr lang="en-US" altLang="ko-KR" sz="1200" b="1" dirty="0" err="1">
                <a:latin typeface="+mn-ea"/>
              </a:rPr>
              <a:t>org.springframework.beans.factory.annotation.Autowired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r>
              <a:rPr lang="en-US" altLang="ko-KR" sz="1200" b="1" dirty="0">
                <a:latin typeface="+mn-ea"/>
              </a:rPr>
              <a:t>import </a:t>
            </a:r>
            <a:r>
              <a:rPr lang="en-US" altLang="ko-KR" sz="1200" b="1" dirty="0" err="1">
                <a:latin typeface="+mn-ea"/>
              </a:rPr>
              <a:t>org.springframework.boot.test.context.SpringBootTest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r>
              <a:rPr lang="en-US" altLang="ko-KR" sz="1200" b="1" dirty="0">
                <a:latin typeface="+mn-ea"/>
              </a:rPr>
              <a:t>import org.springframework.test.context.junit4.SpringRunner;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@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</a:rPr>
              <a:t>RunWith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</a:rPr>
              <a:t>SpringRunner.class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)</a:t>
            </a:r>
            <a:endParaRPr lang="en-US" altLang="ko-KR" sz="1200" b="1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@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SpringBootTest</a:t>
            </a:r>
            <a:endParaRPr lang="en-US" altLang="ko-KR" sz="12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class </a:t>
            </a:r>
            <a:r>
              <a:rPr lang="en-US" altLang="ko-KR" sz="1200" b="1" dirty="0" err="1">
                <a:latin typeface="+mn-ea"/>
              </a:rPr>
              <a:t>DemoApplicationTests</a:t>
            </a:r>
            <a:r>
              <a:rPr lang="en-US" altLang="ko-KR" sz="1200" b="1" dirty="0">
                <a:latin typeface="+mn-ea"/>
              </a:rPr>
              <a:t> {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@</a:t>
            </a:r>
            <a:r>
              <a:rPr lang="en-US" altLang="ko-KR" sz="1200" dirty="0" err="1">
                <a:latin typeface="+mn-ea"/>
              </a:rPr>
              <a:t>Autowired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     private </a:t>
            </a:r>
            <a:r>
              <a:rPr lang="en-US" altLang="ko-KR" sz="1200" b="1" dirty="0" err="1">
                <a:latin typeface="+mn-ea"/>
              </a:rPr>
              <a:t>DataSource</a:t>
            </a:r>
            <a:r>
              <a:rPr lang="en-US" altLang="ko-KR" sz="1200" b="1" dirty="0">
                <a:latin typeface="+mn-ea"/>
              </a:rPr>
              <a:t> ds; </a:t>
            </a:r>
          </a:p>
          <a:p>
            <a:r>
              <a:rPr lang="en-US" altLang="ko-KR" sz="1200" b="1" dirty="0" smtClean="0">
                <a:latin typeface="+mn-ea"/>
              </a:rPr>
              <a:t>     public </a:t>
            </a:r>
            <a:r>
              <a:rPr lang="en-US" altLang="ko-KR" sz="1200" b="1" dirty="0">
                <a:latin typeface="+mn-ea"/>
              </a:rPr>
              <a:t>void </a:t>
            </a:r>
            <a:r>
              <a:rPr lang="en-US" altLang="ko-KR" sz="1200" b="1" dirty="0" err="1">
                <a:latin typeface="+mn-ea"/>
              </a:rPr>
              <a:t>contextLoads</a:t>
            </a:r>
            <a:r>
              <a:rPr lang="en-US" altLang="ko-KR" sz="1200" b="1" dirty="0">
                <a:latin typeface="+mn-ea"/>
              </a:rPr>
              <a:t>() </a:t>
            </a:r>
            <a:r>
              <a:rPr lang="en-US" altLang="ko-KR" sz="1200" b="1" dirty="0" smtClean="0">
                <a:latin typeface="+mn-ea"/>
              </a:rPr>
              <a:t>{   </a:t>
            </a:r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@</a:t>
            </a:r>
            <a:r>
              <a:rPr lang="en-US" altLang="ko-KR" sz="1200" dirty="0">
                <a:latin typeface="+mn-ea"/>
              </a:rPr>
              <a:t>Test </a:t>
            </a:r>
          </a:p>
          <a:p>
            <a:r>
              <a:rPr lang="en-US" altLang="ko-KR" sz="1200" b="1" dirty="0" smtClean="0">
                <a:latin typeface="+mn-ea"/>
              </a:rPr>
              <a:t>     public </a:t>
            </a:r>
            <a:r>
              <a:rPr lang="en-US" altLang="ko-KR" sz="1200" b="1" dirty="0">
                <a:latin typeface="+mn-ea"/>
              </a:rPr>
              <a:t>void </a:t>
            </a:r>
            <a:r>
              <a:rPr lang="en-US" altLang="ko-KR" sz="1200" b="1" dirty="0" err="1">
                <a:latin typeface="+mn-ea"/>
              </a:rPr>
              <a:t>testConnection</a:t>
            </a:r>
            <a:r>
              <a:rPr lang="en-US" altLang="ko-KR" sz="1200" b="1" dirty="0">
                <a:latin typeface="+mn-ea"/>
              </a:rPr>
              <a:t>() throws Exception {</a:t>
            </a:r>
          </a:p>
          <a:p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System.</a:t>
            </a:r>
            <a:r>
              <a:rPr lang="en-US" altLang="ko-KR" sz="1200" b="1" i="1" dirty="0" err="1" smtClean="0">
                <a:latin typeface="+mn-ea"/>
              </a:rPr>
              <a:t>out.println</a:t>
            </a:r>
            <a:r>
              <a:rPr lang="en-US" altLang="ko-KR" sz="1200" b="1" i="1" dirty="0" smtClean="0">
                <a:latin typeface="+mn-ea"/>
              </a:rPr>
              <a:t>(ds</a:t>
            </a:r>
            <a:r>
              <a:rPr lang="en-US" altLang="ko-KR" sz="1200" b="1" i="1" dirty="0">
                <a:latin typeface="+mn-ea"/>
              </a:rPr>
              <a:t>);</a:t>
            </a:r>
          </a:p>
          <a:p>
            <a:r>
              <a:rPr lang="en-US" altLang="ko-KR" sz="1200" dirty="0" smtClean="0">
                <a:latin typeface="+mn-ea"/>
              </a:rPr>
              <a:t>	Connection </a:t>
            </a:r>
            <a:r>
              <a:rPr lang="en-US" altLang="ko-KR" sz="1200" dirty="0" err="1">
                <a:latin typeface="+mn-ea"/>
              </a:rPr>
              <a:t>cn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ds.getConnection</a:t>
            </a:r>
            <a:r>
              <a:rPr lang="en-US" altLang="ko-KR" sz="1200" dirty="0">
                <a:latin typeface="+mn-ea"/>
              </a:rPr>
              <a:t>();</a:t>
            </a:r>
          </a:p>
          <a:p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System.</a:t>
            </a:r>
            <a:r>
              <a:rPr lang="en-US" altLang="ko-KR" sz="1200" b="1" i="1" dirty="0" err="1" smtClean="0">
                <a:latin typeface="+mn-ea"/>
              </a:rPr>
              <a:t>out.println</a:t>
            </a:r>
            <a:r>
              <a:rPr lang="en-US" altLang="ko-KR" sz="1200" b="1" i="1" dirty="0" smtClean="0">
                <a:latin typeface="+mn-ea"/>
              </a:rPr>
              <a:t>(</a:t>
            </a:r>
            <a:r>
              <a:rPr lang="en-US" altLang="ko-KR" sz="1200" b="1" i="1" dirty="0" err="1" smtClean="0">
                <a:latin typeface="+mn-ea"/>
              </a:rPr>
              <a:t>cn</a:t>
            </a:r>
            <a:r>
              <a:rPr lang="en-US" altLang="ko-KR" sz="1200" b="1" i="1" dirty="0">
                <a:latin typeface="+mn-ea"/>
              </a:rPr>
              <a:t>);</a:t>
            </a:r>
          </a:p>
          <a:p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cn.close</a:t>
            </a:r>
            <a:r>
              <a:rPr lang="en-US" altLang="ko-KR" sz="1200" dirty="0">
                <a:latin typeface="+mn-ea"/>
              </a:rPr>
              <a:t>();</a:t>
            </a:r>
          </a:p>
          <a:p>
            <a:r>
              <a:rPr lang="en-US" altLang="ko-KR" sz="1200" dirty="0" smtClean="0">
                <a:latin typeface="+mn-ea"/>
              </a:rPr>
              <a:t>     } </a:t>
            </a:r>
            <a:r>
              <a:rPr lang="en-US" altLang="ko-KR" sz="1200" dirty="0">
                <a:latin typeface="+mn-ea"/>
              </a:rPr>
              <a:t>//</a:t>
            </a:r>
            <a:r>
              <a:rPr lang="en-US" altLang="ko-KR" sz="1200" dirty="0" err="1">
                <a:latin typeface="+mn-ea"/>
              </a:rPr>
              <a:t>testConnection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dirty="0">
                <a:latin typeface="+mn-ea"/>
              </a:rPr>
              <a:t>//</a:t>
            </a:r>
            <a:r>
              <a:rPr lang="en-US" altLang="ko-KR" sz="1200" dirty="0" smtClean="0">
                <a:latin typeface="+mn-ea"/>
              </a:rPr>
              <a:t>class</a:t>
            </a:r>
            <a:endParaRPr sz="1200" dirty="0">
              <a:latin typeface="+mn-ea"/>
              <a:cs typeface="Verdan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idx="1"/>
          </p:nvPr>
        </p:nvSpPr>
        <p:spPr>
          <a:xfrm>
            <a:off x="5066660" y="3545451"/>
            <a:ext cx="3979368" cy="2754600"/>
          </a:xfrm>
        </p:spPr>
        <p:txBody>
          <a:bodyPr/>
          <a:lstStyle/>
          <a:p>
            <a:pPr marL="177800" indent="-177800"/>
            <a:r>
              <a:rPr lang="en-US" altLang="ko-KR" sz="1200" b="1" dirty="0">
                <a:solidFill>
                  <a:srgbClr val="C00000"/>
                </a:solidFill>
                <a:latin typeface="+mj-ea"/>
                <a:ea typeface="+mj-ea"/>
              </a:rPr>
              <a:t>@</a:t>
            </a:r>
            <a:r>
              <a:rPr lang="en-US" altLang="ko-KR" sz="1200" b="1" dirty="0" err="1">
                <a:solidFill>
                  <a:srgbClr val="C00000"/>
                </a:solidFill>
                <a:latin typeface="+mj-ea"/>
                <a:ea typeface="+mj-ea"/>
              </a:rPr>
              <a:t>RunWith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100" dirty="0" smtClean="0">
                <a:latin typeface="+mn-ea"/>
              </a:rPr>
              <a:t>테스트 </a:t>
            </a:r>
            <a:r>
              <a:rPr lang="ko-KR" altLang="en-US" sz="1100" dirty="0">
                <a:latin typeface="+mn-ea"/>
              </a:rPr>
              <a:t>실행방법을 </a:t>
            </a:r>
            <a:r>
              <a:rPr lang="ko-KR" altLang="en-US" sz="1100" dirty="0" err="1" smtClean="0">
                <a:latin typeface="+mn-ea"/>
              </a:rPr>
              <a:t>확장할때</a:t>
            </a:r>
            <a:r>
              <a:rPr lang="ko-KR" altLang="en-US" sz="1100" dirty="0" smtClean="0">
                <a:latin typeface="+mn-ea"/>
              </a:rPr>
              <a:t> 사용하는 </a:t>
            </a:r>
            <a:r>
              <a:rPr lang="ko-KR" altLang="en-US" sz="1100" dirty="0" err="1" smtClean="0">
                <a:latin typeface="+mn-ea"/>
              </a:rPr>
              <a:t>에너테이션</a:t>
            </a:r>
            <a:r>
              <a:rPr lang="en-US" altLang="ko-KR" sz="1100" dirty="0" smtClean="0">
                <a:latin typeface="+mn-ea"/>
              </a:rPr>
              <a:t>. </a:t>
            </a:r>
            <a:br>
              <a:rPr lang="en-US" altLang="ko-KR" sz="1100" dirty="0" smtClean="0">
                <a:latin typeface="+mn-ea"/>
              </a:rPr>
            </a:br>
            <a:r>
              <a:rPr lang="ko-KR" altLang="en-US" sz="1100" dirty="0" smtClean="0">
                <a:latin typeface="+mn-ea"/>
              </a:rPr>
              <a:t>즉</a:t>
            </a:r>
            <a:r>
              <a:rPr lang="en-US" altLang="ko-KR" sz="1100" dirty="0" smtClean="0">
                <a:latin typeface="+mn-ea"/>
              </a:rPr>
              <a:t>, JUnit </a:t>
            </a:r>
            <a:r>
              <a:rPr lang="ko-KR" altLang="en-US" sz="1100" dirty="0" err="1" smtClean="0">
                <a:latin typeface="+mn-ea"/>
              </a:rPr>
              <a:t>테스트시</a:t>
            </a:r>
            <a:r>
              <a:rPr lang="ko-KR" altLang="en-US" sz="1100" dirty="0" smtClean="0">
                <a:latin typeface="+mn-ea"/>
              </a:rPr>
              <a:t> 내장된 </a:t>
            </a:r>
            <a:r>
              <a:rPr lang="en-US" altLang="ko-KR" sz="1100" dirty="0">
                <a:latin typeface="+mn-ea"/>
              </a:rPr>
              <a:t>Runner</a:t>
            </a:r>
            <a:r>
              <a:rPr lang="ko-KR" altLang="en-US" sz="1100" dirty="0">
                <a:latin typeface="+mn-ea"/>
              </a:rPr>
              <a:t>를 실행할 </a:t>
            </a:r>
            <a:r>
              <a:rPr lang="ko-KR" altLang="en-US" sz="1100" dirty="0" smtClean="0">
                <a:latin typeface="+mn-ea"/>
              </a:rPr>
              <a:t>때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err="1" smtClean="0">
                <a:latin typeface="+mn-ea"/>
              </a:rPr>
              <a:t>SpringRunner.class</a:t>
            </a:r>
            <a:r>
              <a:rPr lang="ko-KR" altLang="en-US" sz="1100" dirty="0">
                <a:latin typeface="+mn-ea"/>
              </a:rPr>
              <a:t>라는 확장된 클래스를 실행하라고 </a:t>
            </a:r>
            <a:r>
              <a:rPr lang="ko-KR" altLang="en-US" sz="1100" dirty="0" smtClean="0">
                <a:latin typeface="+mn-ea"/>
              </a:rPr>
              <a:t>지시함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177800" indent="-177800"/>
            <a:endParaRPr lang="en-US" altLang="ko-KR" sz="1100" dirty="0" smtClean="0">
              <a:latin typeface="+mn-ea"/>
            </a:endParaRPr>
          </a:p>
          <a:p>
            <a:pPr marL="177800" indent="-177800"/>
            <a:r>
              <a:rPr lang="en-US" altLang="ko-KR" sz="1200" b="1" dirty="0" smtClean="0">
                <a:solidFill>
                  <a:srgbClr val="0000FF"/>
                </a:solidFill>
                <a:latin typeface="+mj-ea"/>
                <a:ea typeface="+mj-ea"/>
              </a:rPr>
              <a:t>.@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j-ea"/>
                <a:ea typeface="+mj-ea"/>
              </a:rPr>
              <a:t>SpringBootTest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100" dirty="0" smtClean="0">
                <a:latin typeface="+mj-ea"/>
                <a:ea typeface="+mj-ea"/>
              </a:rPr>
              <a:t>스프링 </a:t>
            </a:r>
            <a:r>
              <a:rPr lang="ko-KR" altLang="en-US" sz="1100" dirty="0">
                <a:latin typeface="+mj-ea"/>
                <a:ea typeface="+mj-ea"/>
              </a:rPr>
              <a:t>부트 어플리케이션 </a:t>
            </a:r>
            <a:r>
              <a:rPr lang="ko-KR" altLang="en-US" sz="1100" dirty="0" err="1" smtClean="0">
                <a:latin typeface="+mj-ea"/>
                <a:ea typeface="+mj-ea"/>
              </a:rPr>
              <a:t>테스트시</a:t>
            </a:r>
            <a:r>
              <a:rPr lang="ko-KR" altLang="en-US" sz="1100" dirty="0" smtClean="0">
                <a:latin typeface="+mj-ea"/>
                <a:ea typeface="+mj-ea"/>
              </a:rPr>
              <a:t> 필요한 대부분의 의존성을 제공함</a:t>
            </a:r>
            <a:r>
              <a:rPr lang="en-US" altLang="ko-KR" sz="1100" dirty="0" smtClean="0">
                <a:latin typeface="+mj-ea"/>
                <a:ea typeface="+mj-ea"/>
              </a:rPr>
              <a:t>. </a:t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@</a:t>
            </a:r>
            <a:r>
              <a:rPr lang="en-US" altLang="ko-KR" sz="1100" dirty="0" err="1">
                <a:latin typeface="+mj-ea"/>
                <a:ea typeface="+mj-ea"/>
              </a:rPr>
              <a:t>SpringBootApplication</a:t>
            </a:r>
            <a:r>
              <a:rPr lang="ko-KR" altLang="en-US" sz="1100" dirty="0">
                <a:latin typeface="+mj-ea"/>
                <a:ea typeface="+mj-ea"/>
              </a:rPr>
              <a:t>을 기준으로 스프링 빈을 등록함과 동시에 </a:t>
            </a:r>
            <a:r>
              <a:rPr lang="en-US" altLang="ko-KR" sz="1100" dirty="0" smtClean="0">
                <a:latin typeface="+mj-ea"/>
                <a:ea typeface="+mj-ea"/>
              </a:rPr>
              <a:t>Maven </a:t>
            </a:r>
            <a:r>
              <a:rPr lang="ko-KR" altLang="en-US" sz="1100" dirty="0">
                <a:latin typeface="+mj-ea"/>
                <a:ea typeface="+mj-ea"/>
              </a:rPr>
              <a:t>같은 빌드 툴에 의해 추가된 </a:t>
            </a:r>
            <a:r>
              <a:rPr lang="ko-KR" altLang="en-US" sz="1100" dirty="0" err="1">
                <a:latin typeface="+mj-ea"/>
                <a:ea typeface="+mj-ea"/>
              </a:rPr>
              <a:t>스프링부트</a:t>
            </a:r>
            <a:r>
              <a:rPr lang="ko-KR" altLang="en-US" sz="1100" dirty="0">
                <a:latin typeface="+mj-ea"/>
                <a:ea typeface="+mj-ea"/>
              </a:rPr>
              <a:t> 의존성도 제공해 </a:t>
            </a:r>
            <a:r>
              <a:rPr lang="ko-KR" altLang="en-US" sz="1100" dirty="0" smtClean="0">
                <a:latin typeface="+mj-ea"/>
                <a:ea typeface="+mj-ea"/>
              </a:rPr>
              <a:t>줌</a:t>
            </a:r>
            <a:r>
              <a:rPr lang="en-US" altLang="ko-KR" sz="1100" dirty="0" smtClean="0">
                <a:latin typeface="+mj-ea"/>
                <a:ea typeface="+mj-ea"/>
              </a:rPr>
              <a:t>. </a:t>
            </a:r>
            <a:br>
              <a:rPr lang="en-US" altLang="ko-KR" sz="1100" dirty="0" smtClean="0">
                <a:latin typeface="+mj-ea"/>
                <a:ea typeface="+mj-ea"/>
              </a:rPr>
            </a:br>
            <a:r>
              <a:rPr lang="en-US" altLang="ko-KR" sz="1100" dirty="0" smtClean="0">
                <a:latin typeface="+mj-ea"/>
                <a:ea typeface="+mj-ea"/>
              </a:rPr>
              <a:t>@</a:t>
            </a:r>
            <a:r>
              <a:rPr lang="en-US" altLang="ko-KR" sz="1100" dirty="0" err="1">
                <a:latin typeface="+mj-ea"/>
                <a:ea typeface="+mj-ea"/>
              </a:rPr>
              <a:t>SpringBootTest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 smtClean="0">
                <a:latin typeface="+mj-ea"/>
                <a:ea typeface="+mj-ea"/>
              </a:rPr>
              <a:t>는 </a:t>
            </a:r>
            <a:r>
              <a:rPr lang="en-US" altLang="ko-KR" sz="1100" dirty="0" err="1" smtClean="0">
                <a:latin typeface="+mj-ea"/>
                <a:ea typeface="+mj-ea"/>
              </a:rPr>
              <a:t>webEnvironment</a:t>
            </a:r>
            <a:r>
              <a:rPr lang="ko-KR" altLang="en-US" sz="1100" dirty="0">
                <a:latin typeface="+mj-ea"/>
                <a:ea typeface="+mj-ea"/>
              </a:rPr>
              <a:t>라는 값을 통해 웹 어플리케이션 </a:t>
            </a:r>
            <a:r>
              <a:rPr lang="ko-KR" altLang="en-US" sz="1100" dirty="0" err="1">
                <a:latin typeface="+mj-ea"/>
                <a:ea typeface="+mj-ea"/>
              </a:rPr>
              <a:t>테스트시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Mock</a:t>
            </a:r>
            <a:r>
              <a:rPr lang="ko-KR" altLang="en-US" sz="1100" dirty="0">
                <a:latin typeface="+mj-ea"/>
                <a:ea typeface="+mj-ea"/>
              </a:rPr>
              <a:t>으로 테스트할 것인지 실제 </a:t>
            </a:r>
            <a:r>
              <a:rPr lang="ko-KR" altLang="en-US" sz="1100" dirty="0" err="1">
                <a:latin typeface="+mj-ea"/>
                <a:ea typeface="+mj-ea"/>
              </a:rPr>
              <a:t>톰캣</a:t>
            </a:r>
            <a:r>
              <a:rPr lang="ko-KR" altLang="en-US" sz="1100" dirty="0">
                <a:latin typeface="+mj-ea"/>
                <a:ea typeface="+mj-ea"/>
              </a:rPr>
              <a:t> 같은 </a:t>
            </a:r>
            <a:r>
              <a:rPr lang="ko-KR" altLang="en-US" sz="1100" dirty="0" err="1">
                <a:latin typeface="+mj-ea"/>
                <a:ea typeface="+mj-ea"/>
              </a:rPr>
              <a:t>서블릿</a:t>
            </a:r>
            <a:r>
              <a:rPr lang="ko-KR" altLang="en-US" sz="1100" dirty="0">
                <a:latin typeface="+mj-ea"/>
                <a:ea typeface="+mj-ea"/>
              </a:rPr>
              <a:t> 컨테이너를 구동해서 테스트할 것인지를 정할 수 </a:t>
            </a:r>
            <a:r>
              <a:rPr lang="ko-KR" altLang="en-US" sz="1100" dirty="0" smtClean="0">
                <a:latin typeface="+mj-ea"/>
                <a:ea typeface="+mj-ea"/>
              </a:rPr>
              <a:t>있음</a:t>
            </a:r>
            <a:r>
              <a:rPr lang="en-US" altLang="ko-KR" sz="1100" dirty="0" smtClean="0">
                <a:latin typeface="+mj-ea"/>
                <a:ea typeface="+mj-ea"/>
              </a:rPr>
              <a:t>.</a:t>
            </a:r>
          </a:p>
          <a:p>
            <a:pPr marL="177800" indent="-177800"/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989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74768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_ </a:t>
            </a:r>
            <a:r>
              <a:rPr lang="en-US" sz="2900" spc="-110" dirty="0" err="1" smtClean="0"/>
              <a:t>Mybatis</a:t>
            </a:r>
            <a:r>
              <a:rPr lang="en-US" sz="2900" spc="-110" dirty="0" smtClean="0"/>
              <a:t> </a:t>
            </a:r>
            <a:r>
              <a:rPr lang="ko-KR" altLang="en-US" sz="2900" spc="-110" dirty="0" smtClean="0"/>
              <a:t>설정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119741" y="783772"/>
            <a:ext cx="8851232" cy="592469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74625" indent="-174625" fontAlgn="base"/>
            <a:r>
              <a:rPr lang="en-US" altLang="ko-KR" sz="1400" b="1" dirty="0" smtClean="0">
                <a:latin typeface="+mn-ea"/>
              </a:rPr>
              <a:t>1) pom.xml : 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dependency </a:t>
            </a:r>
            <a:r>
              <a:rPr lang="ko-KR" altLang="en-US" sz="1400" b="1" dirty="0" smtClean="0">
                <a:latin typeface="+mn-ea"/>
              </a:rPr>
              <a:t>추가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		</a:t>
            </a:r>
          </a:p>
          <a:p>
            <a:pPr marL="174625" indent="-174625" fontAlgn="base"/>
            <a:r>
              <a:rPr lang="en-US" altLang="ko-KR" sz="1200" dirty="0">
                <a:latin typeface="+mn-ea"/>
              </a:rPr>
              <a:t>		&lt;!-- *** </a:t>
            </a:r>
            <a:r>
              <a:rPr lang="en-US" altLang="ko-KR" sz="1200" dirty="0" err="1">
                <a:latin typeface="+mn-ea"/>
              </a:rPr>
              <a:t>Mybatis</a:t>
            </a:r>
            <a:r>
              <a:rPr lang="en-US" altLang="ko-KR" sz="1200" dirty="0">
                <a:latin typeface="+mn-ea"/>
              </a:rPr>
              <a:t>  --&gt;</a:t>
            </a:r>
          </a:p>
          <a:p>
            <a:pPr marL="174625" indent="-174625" fontAlgn="base"/>
            <a:r>
              <a:rPr lang="en-US" altLang="ko-KR" sz="1200" dirty="0">
                <a:latin typeface="+mn-ea"/>
              </a:rPr>
              <a:t>		&lt;dependency&gt;</a:t>
            </a:r>
          </a:p>
          <a:p>
            <a:pPr marL="174625" indent="-174625" fontAlgn="base"/>
            <a:r>
              <a:rPr lang="en-US" altLang="ko-KR" sz="1200" dirty="0">
                <a:latin typeface="+mn-ea"/>
              </a:rPr>
              <a:t>			&lt;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>
                <a:latin typeface="+mn-ea"/>
              </a:rPr>
              <a:t>&gt;</a:t>
            </a:r>
            <a:r>
              <a:rPr lang="en-US" altLang="ko-KR" sz="1200" dirty="0" err="1">
                <a:latin typeface="+mn-ea"/>
              </a:rPr>
              <a:t>org.mybatis.spring.boot</a:t>
            </a:r>
            <a:r>
              <a:rPr lang="en-US" altLang="ko-KR" sz="1200" dirty="0">
                <a:latin typeface="+mn-ea"/>
              </a:rPr>
              <a:t>&lt;/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>
                <a:latin typeface="+mn-ea"/>
              </a:rPr>
              <a:t>&gt;</a:t>
            </a:r>
          </a:p>
          <a:p>
            <a:pPr marL="174625" indent="-174625" fontAlgn="base"/>
            <a:r>
              <a:rPr lang="en-US" altLang="ko-KR" sz="1200" dirty="0">
                <a:latin typeface="+mn-ea"/>
              </a:rPr>
              <a:t>			&lt;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>
                <a:latin typeface="+mn-ea"/>
              </a:rPr>
              <a:t>&gt;</a:t>
            </a:r>
            <a:r>
              <a:rPr lang="en-US" altLang="ko-KR" sz="1200" dirty="0" err="1">
                <a:latin typeface="+mn-ea"/>
              </a:rPr>
              <a:t>mybatis</a:t>
            </a:r>
            <a:r>
              <a:rPr lang="en-US" altLang="ko-KR" sz="1200" dirty="0">
                <a:latin typeface="+mn-ea"/>
              </a:rPr>
              <a:t>-spring-boot-starter&lt;/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>
                <a:latin typeface="+mn-ea"/>
              </a:rPr>
              <a:t>&gt;</a:t>
            </a:r>
          </a:p>
          <a:p>
            <a:pPr marL="174625" indent="-174625" fontAlgn="base"/>
            <a:r>
              <a:rPr lang="en-US" altLang="ko-KR" sz="1200" dirty="0">
                <a:latin typeface="+mn-ea"/>
              </a:rPr>
              <a:t>			&lt;version&gt;1.1.1&lt;/version&gt;</a:t>
            </a:r>
          </a:p>
          <a:p>
            <a:pPr marL="174625" indent="-174625" fontAlgn="base"/>
            <a:r>
              <a:rPr lang="en-US" altLang="ko-KR" sz="1200" dirty="0">
                <a:latin typeface="+mn-ea"/>
              </a:rPr>
              <a:t>		&lt;/dependency&gt;</a:t>
            </a:r>
          </a:p>
          <a:p>
            <a:pPr marL="174625" indent="-174625" fontAlgn="base"/>
            <a:endParaRPr lang="en-US" altLang="ko-KR" sz="1400" b="1" dirty="0" smtClean="0">
              <a:latin typeface="+mn-ea"/>
            </a:endParaRPr>
          </a:p>
          <a:p>
            <a:pPr marL="174625" indent="-174625"/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err="1" smtClean="0">
                <a:latin typeface="+mn-ea"/>
              </a:rPr>
              <a:t>자동설정</a:t>
            </a:r>
            <a:r>
              <a:rPr lang="ko-KR" altLang="en-US" sz="1400" b="1" dirty="0" smtClean="0">
                <a:latin typeface="+mn-ea"/>
              </a:rPr>
              <a:t> 라이브러리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dirty="0" err="1">
                <a:latin typeface="+mn-ea"/>
              </a:rPr>
              <a:t>mybatis</a:t>
            </a:r>
            <a:r>
              <a:rPr lang="en-US" altLang="ko-KR" sz="1400" dirty="0">
                <a:latin typeface="+mn-ea"/>
              </a:rPr>
              <a:t>-spring-boot-</a:t>
            </a:r>
            <a:r>
              <a:rPr lang="en-US" altLang="ko-KR" sz="1400" dirty="0" err="1">
                <a:latin typeface="+mn-ea"/>
              </a:rPr>
              <a:t>autoconfigure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2016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04</a:t>
            </a:r>
            <a:r>
              <a:rPr lang="ko-KR" altLang="en-US" sz="1400" dirty="0">
                <a:latin typeface="+mn-ea"/>
              </a:rPr>
              <a:t>월 이후 추가된 </a:t>
            </a:r>
            <a:r>
              <a:rPr lang="ko-KR" altLang="en-US" sz="1400" dirty="0" smtClean="0">
                <a:latin typeface="+mn-ea"/>
              </a:rPr>
              <a:t>라이브러리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smtClean="0">
                <a:latin typeface="+mn-ea"/>
              </a:rPr>
              <a:t>자동으로 </a:t>
            </a:r>
            <a:r>
              <a:rPr lang="en-US" altLang="ko-KR" sz="1400" dirty="0" err="1">
                <a:latin typeface="+mn-ea"/>
              </a:rPr>
              <a:t>Mybatis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Spring </a:t>
            </a:r>
            <a:r>
              <a:rPr lang="ko-KR" altLang="en-US" sz="1400" dirty="0">
                <a:latin typeface="+mn-ea"/>
              </a:rPr>
              <a:t>관련 </a:t>
            </a:r>
            <a:r>
              <a:rPr lang="en-US" altLang="ko-KR" sz="1400" dirty="0">
                <a:latin typeface="+mn-ea"/>
              </a:rPr>
              <a:t>jar </a:t>
            </a:r>
            <a:r>
              <a:rPr lang="ko-KR" altLang="en-US" sz="1400" dirty="0">
                <a:latin typeface="+mn-ea"/>
              </a:rPr>
              <a:t>파일들이 </a:t>
            </a:r>
            <a:r>
              <a:rPr lang="ko-KR" altLang="en-US" sz="1400" dirty="0" smtClean="0">
                <a:latin typeface="+mn-ea"/>
              </a:rPr>
              <a:t>추가되며 추가적 설정 없이 </a:t>
            </a:r>
            <a:r>
              <a:rPr lang="ko-KR" altLang="en-US" sz="1400" dirty="0">
                <a:latin typeface="+mn-ea"/>
              </a:rPr>
              <a:t>테스트 가능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Maven Dependencies </a:t>
            </a:r>
            <a:r>
              <a:rPr lang="ko-KR" altLang="en-US" sz="1400" dirty="0">
                <a:latin typeface="+mn-ea"/>
              </a:rPr>
              <a:t>에서 확인가능 </a:t>
            </a:r>
            <a:r>
              <a:rPr lang="en-US" altLang="ko-KR" sz="1400" dirty="0">
                <a:latin typeface="+mn-ea"/>
              </a:rPr>
              <a:t>( </a:t>
            </a:r>
            <a:r>
              <a:rPr lang="en-US" altLang="ko-KR" sz="1400" dirty="0" err="1">
                <a:latin typeface="+mn-ea"/>
              </a:rPr>
              <a:t>mybatis</a:t>
            </a:r>
            <a:r>
              <a:rPr lang="en-US" altLang="ko-KR" sz="1400" dirty="0">
                <a:latin typeface="+mn-ea"/>
              </a:rPr>
              <a:t>-spring-boot-</a:t>
            </a:r>
            <a:r>
              <a:rPr lang="en-US" altLang="ko-KR" sz="1400" dirty="0" err="1">
                <a:latin typeface="+mn-ea"/>
              </a:rPr>
              <a:t>autoconfigure</a:t>
            </a:r>
            <a:r>
              <a:rPr lang="en-US" altLang="ko-KR" sz="1400" dirty="0">
                <a:latin typeface="+mn-ea"/>
              </a:rPr>
              <a:t> ~~~.jar )</a:t>
            </a:r>
            <a:endParaRPr lang="ko-KR" altLang="en-US" sz="1400" dirty="0">
              <a:latin typeface="+mn-ea"/>
            </a:endParaRPr>
          </a:p>
          <a:p>
            <a:pPr marL="174625" indent="-174625"/>
            <a:r>
              <a:rPr lang="en-US" altLang="ko-KR" sz="1400" dirty="0" smtClean="0">
                <a:latin typeface="+mn-ea"/>
              </a:rPr>
              <a:t> </a:t>
            </a:r>
          </a:p>
          <a:p>
            <a:pPr marL="174625" indent="-174625"/>
            <a:r>
              <a:rPr lang="en-US" altLang="ko-KR" sz="1400" dirty="0" smtClean="0">
                <a:latin typeface="+mn-ea"/>
              </a:rPr>
              <a:t>3) Mapper</a:t>
            </a:r>
            <a:r>
              <a:rPr lang="ko-KR" altLang="en-US" sz="1400" dirty="0" smtClean="0">
                <a:latin typeface="+mn-ea"/>
              </a:rPr>
              <a:t> 인식</a:t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smtClean="0">
                <a:latin typeface="+mn-ea"/>
              </a:rPr>
              <a:t>스프링 부트는 기본적으로 </a:t>
            </a:r>
            <a:r>
              <a:rPr lang="en-US" altLang="ko-KR" sz="1400" dirty="0" smtClean="0">
                <a:latin typeface="+mn-ea"/>
              </a:rPr>
              <a:t>xml </a:t>
            </a:r>
            <a:r>
              <a:rPr lang="ko-KR" altLang="en-US" sz="1400" dirty="0" smtClean="0">
                <a:latin typeface="+mn-ea"/>
              </a:rPr>
              <a:t>설정을 피하는 형태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 err="1" smtClean="0">
                <a:latin typeface="+mn-ea"/>
              </a:rPr>
              <a:t>Mybatis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설정 역시 </a:t>
            </a:r>
            <a:r>
              <a:rPr lang="en-US" altLang="ko-KR" sz="1400" dirty="0" smtClean="0">
                <a:latin typeface="+mn-ea"/>
              </a:rPr>
              <a:t>@ </a:t>
            </a:r>
            <a:r>
              <a:rPr lang="ko-KR" altLang="en-US" sz="1400" dirty="0" err="1" smtClean="0">
                <a:latin typeface="+mn-ea"/>
              </a:rPr>
              <a:t>애너테이션</a:t>
            </a:r>
            <a:r>
              <a:rPr lang="ko-KR" altLang="en-US" sz="1400" dirty="0" smtClean="0">
                <a:latin typeface="+mn-ea"/>
              </a:rPr>
              <a:t> 또는 </a:t>
            </a:r>
            <a:r>
              <a:rPr lang="en-US" altLang="ko-KR" sz="1400" dirty="0" smtClean="0">
                <a:latin typeface="+mn-ea"/>
              </a:rPr>
              <a:t>Java </a:t>
            </a:r>
            <a:r>
              <a:rPr lang="en-US" altLang="ko-KR" sz="1400" dirty="0" err="1" smtClean="0">
                <a:latin typeface="+mn-ea"/>
              </a:rPr>
              <a:t>Config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파일 을 이용함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dirty="0"/>
              <a:t>@</a:t>
            </a:r>
            <a:r>
              <a:rPr lang="en-US" altLang="ko-KR" dirty="0" err="1"/>
              <a:t>MapperScan</a:t>
            </a:r>
            <a:r>
              <a:rPr lang="en-US" altLang="ko-KR" dirty="0"/>
              <a:t>(value={"</a:t>
            </a:r>
            <a:r>
              <a:rPr lang="en-US" altLang="ko-KR" dirty="0" err="1" smtClean="0"/>
              <a:t>mapperInterface</a:t>
            </a:r>
            <a:r>
              <a:rPr lang="en-US" altLang="ko-KR" dirty="0" smtClean="0"/>
              <a:t>“, …..})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 - Mapper </a:t>
            </a:r>
            <a:r>
              <a:rPr lang="ko-KR" altLang="en-US" sz="1400" dirty="0" smtClean="0">
                <a:latin typeface="+mn-ea"/>
              </a:rPr>
              <a:t>인터페이스들이 들어있는 패키지들을 인식 시킨다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XML Mapper </a:t>
            </a:r>
            <a:r>
              <a:rPr lang="ko-KR" altLang="en-US" sz="1400" dirty="0" smtClean="0">
                <a:latin typeface="+mn-ea"/>
              </a:rPr>
              <a:t>를 사용하는 경우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- </a:t>
            </a:r>
            <a:r>
              <a:rPr lang="en-US" altLang="ko-KR" sz="1400" dirty="0" err="1" smtClean="0">
                <a:latin typeface="+mn-ea"/>
              </a:rPr>
              <a:t>application.properties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화일에 아래와 같이 설정 추가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	</a:t>
            </a:r>
            <a:r>
              <a:rPr lang="en-US" altLang="ko-KR" sz="1200" dirty="0" err="1" smtClean="0">
                <a:latin typeface="+mn-ea"/>
              </a:rPr>
              <a:t>mybatis.mapper</a:t>
            </a:r>
            <a:r>
              <a:rPr lang="en-US" altLang="ko-KR" sz="1200" dirty="0" smtClean="0">
                <a:latin typeface="+mn-ea"/>
              </a:rPr>
              <a:t>-locations=</a:t>
            </a:r>
            <a:r>
              <a:rPr lang="en-US" altLang="ko-KR" sz="1200" dirty="0" err="1" smtClean="0">
                <a:latin typeface="+mn-ea"/>
              </a:rPr>
              <a:t>classpath</a:t>
            </a:r>
            <a:r>
              <a:rPr lang="en-US" altLang="ko-KR" sz="1200" dirty="0">
                <a:latin typeface="+mn-ea"/>
              </a:rPr>
              <a:t>:/mappers/*</a:t>
            </a:r>
            <a:r>
              <a:rPr lang="en-US" altLang="ko-KR" sz="1200" dirty="0" smtClean="0">
                <a:latin typeface="+mn-ea"/>
              </a:rPr>
              <a:t>Mapper.xml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- MVC </a:t>
            </a:r>
            <a:r>
              <a:rPr lang="ko-KR" altLang="en-US" sz="1200" dirty="0" smtClean="0">
                <a:latin typeface="+mn-ea"/>
              </a:rPr>
              <a:t>의 경우와는 다르게 </a:t>
            </a:r>
            <a:r>
              <a:rPr lang="en-US" altLang="ko-KR" sz="1200" dirty="0" smtClean="0">
                <a:latin typeface="+mn-ea"/>
              </a:rPr>
              <a:t>Mapper</a:t>
            </a:r>
            <a:r>
              <a:rPr lang="ko-KR" altLang="en-US" sz="1200" dirty="0" smtClean="0">
                <a:latin typeface="+mn-ea"/>
              </a:rPr>
              <a:t>를 인식 시킨다</a:t>
            </a:r>
            <a:r>
              <a:rPr lang="en-US" altLang="ko-KR" sz="1200" dirty="0" smtClean="0">
                <a:latin typeface="+mn-ea"/>
              </a:rPr>
              <a:t>.	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87481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74768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+mn-ea"/>
                <a:ea typeface="+mn-ea"/>
              </a:rPr>
              <a:t>Spring</a:t>
            </a:r>
            <a:r>
              <a:rPr sz="2900" spc="-110" dirty="0">
                <a:latin typeface="+mn-ea"/>
                <a:ea typeface="+mn-ea"/>
              </a:rPr>
              <a:t> </a:t>
            </a:r>
            <a:r>
              <a:rPr lang="en-US" sz="2900" spc="-110" dirty="0" smtClean="0">
                <a:latin typeface="+mn-ea"/>
                <a:ea typeface="+mn-ea"/>
              </a:rPr>
              <a:t>Boot _ View </a:t>
            </a:r>
            <a:r>
              <a:rPr lang="ko-KR" altLang="en-US" sz="2900" spc="-110" dirty="0" smtClean="0">
                <a:latin typeface="+mn-ea"/>
                <a:ea typeface="+mn-ea"/>
              </a:rPr>
              <a:t>처리</a:t>
            </a:r>
            <a:r>
              <a:rPr lang="en-US" altLang="ko-KR" sz="2900" spc="-110" dirty="0" smtClean="0">
                <a:latin typeface="+mn-ea"/>
                <a:ea typeface="+mn-ea"/>
              </a:rPr>
              <a:t>1  </a:t>
            </a:r>
            <a:r>
              <a:rPr lang="en-US" altLang="ko-KR" sz="2900" spc="-11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JSP</a:t>
            </a:r>
            <a:endParaRPr sz="29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741" y="762000"/>
            <a:ext cx="8851232" cy="561692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71463" indent="-271463" fontAlgn="base">
              <a:lnSpc>
                <a:spcPts val="1800"/>
              </a:lnSpc>
            </a:pPr>
            <a:r>
              <a:rPr lang="en-US" altLang="ko-KR" sz="1400" b="1" dirty="0" smtClean="0">
                <a:latin typeface="+mn-ea"/>
              </a:rPr>
              <a:t>1) Spring Boot View </a:t>
            </a:r>
            <a:r>
              <a:rPr lang="ko-KR" altLang="en-US" sz="1400" b="1" dirty="0" smtClean="0">
                <a:latin typeface="+mn-ea"/>
              </a:rPr>
              <a:t>처리의 특징</a:t>
            </a:r>
            <a:endParaRPr lang="en-US" altLang="ko-KR" sz="1400" b="1" dirty="0" smtClean="0">
              <a:latin typeface="+mn-ea"/>
            </a:endParaRPr>
          </a:p>
          <a:p>
            <a:pPr marL="271463" indent="-271463" fontAlgn="base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ko-KR" altLang="en-US" sz="1400" dirty="0" smtClean="0">
                <a:latin typeface="+mn-ea"/>
              </a:rPr>
              <a:t>기본적으로 </a:t>
            </a:r>
            <a:r>
              <a:rPr lang="en-US" altLang="ko-KR" sz="1400" dirty="0" smtClean="0">
                <a:latin typeface="+mn-ea"/>
              </a:rPr>
              <a:t>JSP </a:t>
            </a:r>
            <a:r>
              <a:rPr lang="ko-KR" altLang="en-US" sz="1400" dirty="0" smtClean="0">
                <a:latin typeface="+mn-ea"/>
              </a:rPr>
              <a:t>가 아닌  템플릿 </a:t>
            </a:r>
            <a:r>
              <a:rPr lang="en-US" altLang="ko-KR" sz="1400" dirty="0" err="1" smtClean="0">
                <a:latin typeface="+mn-ea"/>
              </a:rPr>
              <a:t>Thymeleaf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를 사용함</a:t>
            </a:r>
            <a:endParaRPr lang="en-US" altLang="ko-KR" sz="1400" dirty="0" smtClean="0">
              <a:latin typeface="+mn-ea"/>
            </a:endParaRPr>
          </a:p>
          <a:p>
            <a:pPr marL="271463" indent="-271463" fontAlgn="base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400" dirty="0" smtClean="0">
                <a:latin typeface="+mn-ea"/>
              </a:rPr>
              <a:t>JSP </a:t>
            </a:r>
            <a:r>
              <a:rPr lang="ko-KR" altLang="en-US" sz="1400" dirty="0" smtClean="0">
                <a:latin typeface="+mn-ea"/>
              </a:rPr>
              <a:t>사용을 위해서는 </a:t>
            </a: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가지 설정 변경이 필요함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application.properties</a:t>
            </a:r>
            <a:r>
              <a:rPr lang="en-US" altLang="ko-KR" sz="1400" dirty="0" smtClean="0">
                <a:latin typeface="+mn-ea"/>
              </a:rPr>
              <a:t>, Tomcat</a:t>
            </a:r>
            <a:r>
              <a:rPr lang="ko-KR" altLang="en-US" sz="1400" dirty="0" smtClean="0">
                <a:latin typeface="+mn-ea"/>
              </a:rPr>
              <a:t>서버에 </a:t>
            </a:r>
            <a:r>
              <a:rPr lang="en-US" altLang="ko-KR" sz="1400" dirty="0" smtClean="0">
                <a:latin typeface="+mn-ea"/>
              </a:rPr>
              <a:t>JSP</a:t>
            </a:r>
            <a:r>
              <a:rPr lang="ko-KR" altLang="en-US" sz="1400" dirty="0" err="1" smtClean="0">
                <a:latin typeface="+mn-ea"/>
              </a:rPr>
              <a:t>엔진추가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pPr marL="271463" indent="-271463" fontAlgn="base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ko-KR" altLang="en-US" sz="1400" dirty="0" smtClean="0">
                <a:latin typeface="+mn-ea"/>
              </a:rPr>
              <a:t>스프링 부트는 화면에 대한 설정이 따로 존재하지는 않으며</a:t>
            </a:r>
            <a:r>
              <a:rPr lang="en-US" altLang="ko-KR" sz="1400" dirty="0" smtClean="0">
                <a:latin typeface="+mn-ea"/>
              </a:rPr>
              <a:t>, 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클래스패스에 어떤 라이브러리가 존재하느냐에 따라 사용할 수 있는 기술이 달라짐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	</a:t>
            </a:r>
          </a:p>
          <a:p>
            <a:pPr marL="271463" indent="-271463" fontAlgn="base">
              <a:lnSpc>
                <a:spcPts val="1800"/>
              </a:lnSpc>
            </a:pPr>
            <a:r>
              <a:rPr lang="en-US" altLang="ko-KR" sz="1200" dirty="0">
                <a:latin typeface="+mn-ea"/>
              </a:rPr>
              <a:t>		</a:t>
            </a:r>
            <a:endParaRPr lang="en-US" altLang="ko-KR" sz="1400" dirty="0" smtClean="0">
              <a:latin typeface="+mn-ea"/>
            </a:endParaRPr>
          </a:p>
          <a:p>
            <a:pPr marL="271463" indent="-271463">
              <a:lnSpc>
                <a:spcPts val="1800"/>
              </a:lnSpc>
            </a:pPr>
            <a:r>
              <a:rPr lang="en-US" altLang="ko-KR" sz="1400" b="1" dirty="0" smtClean="0">
                <a:latin typeface="+mn-ea"/>
              </a:rPr>
              <a:t>2) JSP </a:t>
            </a:r>
            <a:r>
              <a:rPr lang="ko-KR" altLang="en-US" sz="1400" b="1" dirty="0" smtClean="0">
                <a:latin typeface="+mn-ea"/>
              </a:rPr>
              <a:t>사용 </a:t>
            </a:r>
            <a:r>
              <a:rPr lang="ko-KR" altLang="en-US" sz="1400" b="1" dirty="0" err="1" smtClean="0">
                <a:latin typeface="+mn-ea"/>
              </a:rPr>
              <a:t>설정변경</a:t>
            </a:r>
            <a:endParaRPr lang="en-US" altLang="ko-KR" sz="1400" b="1" dirty="0" smtClean="0">
              <a:latin typeface="+mn-ea"/>
            </a:endParaRPr>
          </a:p>
          <a:p>
            <a:pPr marL="271463" indent="-271463">
              <a:lnSpc>
                <a:spcPts val="1800"/>
              </a:lnSpc>
            </a:pPr>
            <a:endParaRPr lang="en-US" altLang="ko-KR" sz="1400" dirty="0">
              <a:latin typeface="+mn-ea"/>
            </a:endParaRPr>
          </a:p>
          <a:p>
            <a:pPr marL="271463" indent="-271463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400" b="1" dirty="0" err="1" smtClean="0">
                <a:latin typeface="+mn-ea"/>
              </a:rPr>
              <a:t>application.properties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설정 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 smtClean="0">
                <a:latin typeface="+mn-ea"/>
              </a:rPr>
              <a:t>spring.mvc.view.prefix</a:t>
            </a:r>
            <a:r>
              <a:rPr lang="en-US" altLang="ko-KR" sz="1400" dirty="0" smtClean="0">
                <a:latin typeface="+mn-ea"/>
              </a:rPr>
              <a:t>=/WEB-INF/views/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 smtClean="0">
                <a:latin typeface="+mn-ea"/>
              </a:rPr>
              <a:t>spring.mvc.view.suffix</a:t>
            </a:r>
            <a:r>
              <a:rPr lang="en-US" altLang="ko-KR" sz="1400" dirty="0" smtClean="0">
                <a:latin typeface="+mn-ea"/>
              </a:rPr>
              <a:t>=.</a:t>
            </a:r>
            <a:r>
              <a:rPr lang="en-US" altLang="ko-KR" sz="1400" dirty="0" err="1" smtClean="0">
                <a:latin typeface="+mn-ea"/>
              </a:rPr>
              <a:t>jsp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ea"/>
              </a:rPr>
              <a:t>webapp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아래에 위의 폴더들을 추가해준다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</a:t>
            </a:r>
            <a:br>
              <a:rPr lang="ko-KR" altLang="en-US" sz="1400" b="1" dirty="0" smtClean="0">
                <a:solidFill>
                  <a:srgbClr val="0000FF"/>
                </a:solidFill>
                <a:latin typeface="+mn-ea"/>
              </a:rPr>
            </a:b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pPr marL="271463" indent="-271463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400" dirty="0" smtClean="0">
                <a:latin typeface="+mn-ea"/>
              </a:rPr>
              <a:t>Tomcat</a:t>
            </a:r>
            <a:r>
              <a:rPr lang="ko-KR" altLang="en-US" sz="1400" dirty="0" smtClean="0">
                <a:latin typeface="+mn-ea"/>
              </a:rPr>
              <a:t>서버에 </a:t>
            </a:r>
            <a:r>
              <a:rPr lang="en-US" altLang="ko-KR" sz="1400" dirty="0" smtClean="0">
                <a:latin typeface="+mn-ea"/>
              </a:rPr>
              <a:t>JSP </a:t>
            </a:r>
            <a:r>
              <a:rPr lang="ko-KR" altLang="en-US" sz="1400" dirty="0" smtClean="0">
                <a:latin typeface="+mn-ea"/>
              </a:rPr>
              <a:t>엔진 추가 </a:t>
            </a:r>
            <a:r>
              <a:rPr lang="en-US" altLang="ko-KR" sz="1400" dirty="0" smtClean="0">
                <a:latin typeface="+mn-ea"/>
              </a:rPr>
              <a:t>( </a:t>
            </a:r>
            <a:r>
              <a:rPr lang="en-US" altLang="ko-KR" sz="1400" b="1" dirty="0" smtClean="0">
                <a:latin typeface="+mn-ea"/>
              </a:rPr>
              <a:t>pom.xml </a:t>
            </a:r>
            <a:r>
              <a:rPr lang="ko-KR" altLang="en-US" sz="1400" b="1" dirty="0" smtClean="0">
                <a:latin typeface="+mn-ea"/>
              </a:rPr>
              <a:t>에 </a:t>
            </a:r>
            <a:r>
              <a:rPr lang="en-US" altLang="ko-KR" sz="1400" b="1" dirty="0" smtClean="0">
                <a:latin typeface="+mn-ea"/>
              </a:rPr>
              <a:t>dependency </a:t>
            </a:r>
            <a:r>
              <a:rPr lang="ko-KR" altLang="en-US" sz="1400" b="1" dirty="0" smtClean="0">
                <a:latin typeface="+mn-ea"/>
              </a:rPr>
              <a:t>추가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)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>
                <a:latin typeface="+mn-ea"/>
              </a:rPr>
              <a:t>dependency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&lt;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>
                <a:latin typeface="+mn-ea"/>
              </a:rPr>
              <a:t>&gt;</a:t>
            </a:r>
            <a:r>
              <a:rPr lang="en-US" altLang="ko-KR" sz="1200" dirty="0" err="1">
                <a:latin typeface="+mn-ea"/>
              </a:rPr>
              <a:t>org.apache.tomcat.embed</a:t>
            </a:r>
            <a:r>
              <a:rPr lang="en-US" altLang="ko-KR" sz="1200" dirty="0">
                <a:latin typeface="+mn-ea"/>
              </a:rPr>
              <a:t>&lt;/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&lt;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>
                <a:latin typeface="+mn-ea"/>
              </a:rPr>
              <a:t>&gt;tomcat-embed-jasper&lt;/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&lt;/</a:t>
            </a:r>
            <a:r>
              <a:rPr lang="en-US" altLang="ko-KR" sz="1200" dirty="0">
                <a:latin typeface="+mn-ea"/>
              </a:rPr>
              <a:t>dependency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>
                <a:latin typeface="+mn-ea"/>
              </a:rPr>
              <a:t>dependency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&lt;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>
                <a:latin typeface="+mn-ea"/>
              </a:rPr>
              <a:t>&gt;</a:t>
            </a:r>
            <a:r>
              <a:rPr lang="en-US" altLang="ko-KR" sz="1200" dirty="0" err="1">
                <a:latin typeface="+mn-ea"/>
              </a:rPr>
              <a:t>javax.servlet</a:t>
            </a:r>
            <a:r>
              <a:rPr lang="en-US" altLang="ko-KR" sz="1200" dirty="0">
                <a:latin typeface="+mn-ea"/>
              </a:rPr>
              <a:t>&lt;/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&lt;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>
                <a:latin typeface="+mn-ea"/>
              </a:rPr>
              <a:t>&gt;</a:t>
            </a:r>
            <a:r>
              <a:rPr lang="en-US" altLang="ko-KR" sz="1200" dirty="0" err="1">
                <a:latin typeface="+mn-ea"/>
              </a:rPr>
              <a:t>jstl</a:t>
            </a:r>
            <a:r>
              <a:rPr lang="en-US" altLang="ko-KR" sz="1200" dirty="0">
                <a:latin typeface="+mn-ea"/>
              </a:rPr>
              <a:t>&lt;/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&lt;/</a:t>
            </a:r>
            <a:r>
              <a:rPr lang="en-US" altLang="ko-KR" sz="1200" dirty="0">
                <a:latin typeface="+mn-ea"/>
              </a:rPr>
              <a:t>dependency</a:t>
            </a:r>
            <a:r>
              <a:rPr lang="en-US" altLang="ko-KR" sz="1200" dirty="0" smtClean="0">
                <a:latin typeface="+mn-ea"/>
              </a:rPr>
              <a:t>&gt; 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271463" indent="-271463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200" b="1" dirty="0" smtClean="0">
                <a:latin typeface="+mn-ea"/>
              </a:rPr>
              <a:t>@Controller </a:t>
            </a:r>
            <a:r>
              <a:rPr lang="ko-KR" altLang="en-US" sz="1200" dirty="0" smtClean="0">
                <a:latin typeface="+mn-ea"/>
              </a:rPr>
              <a:t>적용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78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74768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+mn-ea"/>
                <a:ea typeface="+mn-ea"/>
              </a:rPr>
              <a:t>Spring</a:t>
            </a:r>
            <a:r>
              <a:rPr sz="2900" spc="-110" dirty="0">
                <a:latin typeface="+mn-ea"/>
                <a:ea typeface="+mn-ea"/>
              </a:rPr>
              <a:t> </a:t>
            </a:r>
            <a:r>
              <a:rPr lang="en-US" sz="2900" spc="-110" dirty="0" smtClean="0">
                <a:latin typeface="+mn-ea"/>
                <a:ea typeface="+mn-ea"/>
              </a:rPr>
              <a:t>Boot </a:t>
            </a:r>
            <a:r>
              <a:rPr lang="en-US" sz="2400" spc="-110" dirty="0" smtClean="0">
                <a:latin typeface="+mn-ea"/>
                <a:ea typeface="+mn-ea"/>
              </a:rPr>
              <a:t>_ </a:t>
            </a:r>
            <a:r>
              <a:rPr lang="en-US" altLang="ko-KR" sz="2400" dirty="0" smtClean="0">
                <a:latin typeface="+mn-ea"/>
                <a:ea typeface="+mn-ea"/>
              </a:rPr>
              <a:t>Security1 </a:t>
            </a:r>
            <a:r>
              <a:rPr lang="en-US" altLang="ko-KR" sz="2400" dirty="0">
                <a:latin typeface="+mn-ea"/>
                <a:ea typeface="+mn-ea"/>
              </a:rPr>
              <a:t>: </a:t>
            </a:r>
            <a:r>
              <a:rPr lang="en-US" altLang="ko-KR" sz="2400" dirty="0" err="1" smtClean="0">
                <a:solidFill>
                  <a:srgbClr val="C00000"/>
                </a:solidFill>
                <a:latin typeface="+mn-ea"/>
                <a:ea typeface="+mn-ea"/>
              </a:rPr>
              <a:t>PasswordEncoder</a:t>
            </a:r>
            <a:r>
              <a:rPr lang="ko-KR" altLang="en-US" sz="2400" spc="-110" dirty="0" smtClean="0">
                <a:latin typeface="+mn-ea"/>
                <a:ea typeface="+mn-ea"/>
              </a:rPr>
              <a:t> </a:t>
            </a:r>
            <a:endParaRPr sz="24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914400"/>
            <a:ext cx="8851232" cy="540147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74625" indent="-174625" fontAlgn="base">
              <a:lnSpc>
                <a:spcPts val="1800"/>
              </a:lnSpc>
              <a:buAutoNum type="arabicParenR"/>
            </a:pPr>
            <a:r>
              <a:rPr lang="ko-KR" altLang="en-US" sz="1400" b="1" dirty="0" smtClean="0">
                <a:latin typeface="+mn-ea"/>
              </a:rPr>
              <a:t> 개요</a:t>
            </a:r>
            <a:endParaRPr lang="en-US" altLang="ko-KR" sz="1400" b="1" dirty="0" smtClean="0">
              <a:latin typeface="+mn-ea"/>
            </a:endParaRPr>
          </a:p>
          <a:p>
            <a:pPr marL="174625" indent="-174625" fontAlgn="base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200" dirty="0" smtClean="0">
                <a:latin typeface="+mn-ea"/>
              </a:rPr>
              <a:t>Spring Security </a:t>
            </a:r>
            <a:r>
              <a:rPr lang="ko-KR" altLang="en-US" sz="1200" dirty="0" smtClean="0">
                <a:latin typeface="+mn-ea"/>
              </a:rPr>
              <a:t>적용에 앞서 </a:t>
            </a:r>
            <a:r>
              <a:rPr lang="en-US" altLang="ko-KR" sz="1200" dirty="0" err="1" smtClean="0">
                <a:latin typeface="+mn-ea"/>
              </a:rPr>
              <a:t>PasswordEncord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만 먼저 적용해본다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4625" indent="-174625" fontAlgn="base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200" dirty="0" smtClean="0">
                <a:latin typeface="+mn-ea"/>
              </a:rPr>
              <a:t>Spring Boot Security dependency </a:t>
            </a:r>
            <a:r>
              <a:rPr lang="ko-KR" altLang="en-US" sz="1200" dirty="0" smtClean="0">
                <a:latin typeface="+mn-ea"/>
              </a:rPr>
              <a:t>를 추가하면 </a:t>
            </a:r>
            <a:r>
              <a:rPr lang="en-US" altLang="ko-KR" sz="1200" dirty="0">
                <a:latin typeface="+mn-ea"/>
              </a:rPr>
              <a:t>Spring </a:t>
            </a:r>
            <a:r>
              <a:rPr lang="en-US" altLang="ko-KR" sz="1200" dirty="0" smtClean="0">
                <a:latin typeface="+mn-ea"/>
              </a:rPr>
              <a:t>Security </a:t>
            </a:r>
            <a:r>
              <a:rPr lang="ko-KR" altLang="en-US" sz="1200" dirty="0" smtClean="0">
                <a:latin typeface="+mn-ea"/>
              </a:rPr>
              <a:t>가 기본적용되어  기본  </a:t>
            </a:r>
            <a:r>
              <a:rPr lang="en-US" altLang="ko-KR" sz="1200" dirty="0" err="1" smtClean="0">
                <a:latin typeface="+mn-ea"/>
              </a:rPr>
              <a:t>Login_Form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이 출력 되므로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이러한 기본적인 </a:t>
            </a:r>
            <a:r>
              <a:rPr lang="ko-KR" altLang="en-US" sz="1200" dirty="0">
                <a:latin typeface="+mn-ea"/>
              </a:rPr>
              <a:t>설정들을 </a:t>
            </a:r>
            <a:r>
              <a:rPr lang="en-US" altLang="ko-KR" sz="1200" dirty="0">
                <a:latin typeface="+mn-ea"/>
              </a:rPr>
              <a:t>disable</a:t>
            </a:r>
            <a:r>
              <a:rPr lang="ko-KR" altLang="en-US" sz="1200" dirty="0">
                <a:latin typeface="+mn-ea"/>
              </a:rPr>
              <a:t>하는 </a:t>
            </a:r>
            <a:r>
              <a:rPr lang="en-US" altLang="ko-KR" sz="1200" dirty="0" err="1">
                <a:latin typeface="+mn-ea"/>
              </a:rPr>
              <a:t>Config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객체를 생성해야 </a:t>
            </a:r>
            <a:r>
              <a:rPr lang="ko-KR" altLang="en-US" sz="1200" dirty="0" smtClean="0">
                <a:latin typeface="+mn-ea"/>
              </a:rPr>
              <a:t>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4625" indent="-174625"/>
            <a:r>
              <a:rPr lang="en-US" altLang="ko-KR" sz="1400" b="1" dirty="0" smtClean="0">
                <a:latin typeface="+mn-ea"/>
              </a:rPr>
              <a:t>2) Dependency </a:t>
            </a:r>
            <a:r>
              <a:rPr lang="ko-KR" altLang="en-US" sz="1400" b="1" dirty="0" smtClean="0">
                <a:latin typeface="+mn-ea"/>
              </a:rPr>
              <a:t>추가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endParaRPr lang="en-US" altLang="ko-KR" sz="1400" b="1" dirty="0" smtClean="0">
              <a:latin typeface="+mn-ea"/>
            </a:endParaRPr>
          </a:p>
          <a:p>
            <a:pPr marL="174625" indent="-174625">
              <a:buFont typeface="Symbol" panose="05050102010706020507" pitchFamily="18" charset="2"/>
              <a:buChar char="Þ"/>
            </a:pPr>
            <a:r>
              <a:rPr lang="ko-KR" altLang="en-US" sz="1200" dirty="0" smtClean="0">
                <a:latin typeface="+mn-ea"/>
              </a:rPr>
              <a:t>아래 </a:t>
            </a:r>
            <a:r>
              <a:rPr lang="en-US" altLang="ko-KR" sz="1200" dirty="0" smtClean="0">
                <a:latin typeface="+mn-ea"/>
              </a:rPr>
              <a:t>dependency </a:t>
            </a:r>
            <a:r>
              <a:rPr lang="ko-KR" altLang="en-US" sz="1200" dirty="0" smtClean="0">
                <a:latin typeface="+mn-ea"/>
              </a:rPr>
              <a:t>를 추가하면 </a:t>
            </a:r>
            <a:r>
              <a:rPr lang="en-US" altLang="ko-KR" sz="1200" b="1" dirty="0">
                <a:latin typeface="+mn-ea"/>
              </a:rPr>
              <a:t>Spring-Security-Web, Spring-Security-</a:t>
            </a:r>
            <a:r>
              <a:rPr lang="en-US" altLang="ko-KR" sz="1200" b="1" dirty="0" err="1">
                <a:latin typeface="+mn-ea"/>
              </a:rPr>
              <a:t>Config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의존성까지 </a:t>
            </a:r>
            <a:r>
              <a:rPr lang="ko-KR" altLang="en-US" sz="1200" dirty="0" smtClean="0">
                <a:latin typeface="+mn-ea"/>
              </a:rPr>
              <a:t>가져올 수 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&lt;!-- </a:t>
            </a:r>
            <a:r>
              <a:rPr lang="en-US" altLang="ko-KR" sz="1200" dirty="0">
                <a:latin typeface="+mn-ea"/>
              </a:rPr>
              <a:t>** Spring Boot Security  </a:t>
            </a:r>
            <a:r>
              <a:rPr lang="en-US" altLang="ko-KR" sz="1200" dirty="0" smtClean="0">
                <a:latin typeface="+mn-ea"/>
              </a:rPr>
              <a:t>--&gt;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>
                <a:latin typeface="+mn-ea"/>
              </a:rPr>
              <a:t>dependency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&lt;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>
                <a:latin typeface="+mn-ea"/>
              </a:rPr>
              <a:t>&gt;</a:t>
            </a:r>
            <a:r>
              <a:rPr lang="en-US" altLang="ko-KR" sz="1200" dirty="0" err="1">
                <a:latin typeface="+mn-ea"/>
              </a:rPr>
              <a:t>org.springframework.boot</a:t>
            </a:r>
            <a:r>
              <a:rPr lang="en-US" altLang="ko-KR" sz="1200" dirty="0">
                <a:latin typeface="+mn-ea"/>
              </a:rPr>
              <a:t>&lt;/</a:t>
            </a:r>
            <a:r>
              <a:rPr lang="en-US" altLang="ko-KR" sz="1200" dirty="0" err="1">
                <a:latin typeface="+mn-ea"/>
              </a:rPr>
              <a:t>groupId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&lt;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>
                <a:latin typeface="+mn-ea"/>
              </a:rPr>
              <a:t>&gt;spring-boot-starter-security&lt;/</a:t>
            </a:r>
            <a:r>
              <a:rPr lang="en-US" altLang="ko-KR" sz="1200" dirty="0" err="1">
                <a:latin typeface="+mn-ea"/>
              </a:rPr>
              <a:t>artifactId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&lt;/</a:t>
            </a:r>
            <a:r>
              <a:rPr lang="en-US" altLang="ko-KR" sz="1200" dirty="0">
                <a:latin typeface="+mn-ea"/>
              </a:rPr>
              <a:t>dependency&gt;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endParaRPr lang="en-US" altLang="ko-KR" sz="1200" b="1" dirty="0" smtClean="0">
              <a:latin typeface="+mn-ea"/>
            </a:endParaRPr>
          </a:p>
          <a:p>
            <a:pPr marL="174625" indent="-174625">
              <a:buFont typeface="Symbol" panose="05050102010706020507" pitchFamily="18" charset="2"/>
              <a:buChar char="Þ"/>
            </a:pPr>
            <a:endParaRPr lang="en-US" altLang="ko-KR" sz="1200" b="1" dirty="0" smtClean="0">
              <a:latin typeface="+mn-ea"/>
            </a:endParaRPr>
          </a:p>
          <a:p>
            <a:pPr marL="174625" indent="-174625">
              <a:lnSpc>
                <a:spcPts val="1800"/>
              </a:lnSpc>
            </a:pPr>
            <a:r>
              <a:rPr lang="en-US" altLang="ko-KR" sz="1400" b="1" dirty="0" smtClean="0">
                <a:latin typeface="+mn-ea"/>
              </a:rPr>
              <a:t>3</a:t>
            </a:r>
            <a:r>
              <a:rPr lang="en-US" altLang="ko-KR" sz="1400" b="1" dirty="0">
                <a:latin typeface="+mn-ea"/>
              </a:rPr>
              <a:t>) </a:t>
            </a:r>
            <a:r>
              <a:rPr lang="en-US" altLang="ko-KR" sz="1400" b="1" dirty="0" err="1">
                <a:latin typeface="+mn-ea"/>
              </a:rPr>
              <a:t>Config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설정 객체 </a:t>
            </a:r>
            <a:r>
              <a:rPr lang="en-US" altLang="ko-KR" sz="1200" dirty="0" smtClean="0">
                <a:latin typeface="+mn-ea"/>
              </a:rPr>
              <a:t>( </a:t>
            </a:r>
            <a:r>
              <a:rPr lang="ko-KR" altLang="en-US" sz="1200" dirty="0" smtClean="0">
                <a:latin typeface="+mn-ea"/>
              </a:rPr>
              <a:t>예제</a:t>
            </a:r>
            <a:r>
              <a:rPr lang="en-US" altLang="ko-KR" sz="1200" dirty="0" smtClean="0">
                <a:latin typeface="+mn-ea"/>
              </a:rPr>
              <a:t>: SecurityConfig.java )</a:t>
            </a:r>
          </a:p>
          <a:p>
            <a:pPr marL="174625" indent="-174625">
              <a:lnSpc>
                <a:spcPts val="1800"/>
              </a:lnSpc>
            </a:pPr>
            <a:endParaRPr lang="en-US" altLang="ko-KR" sz="1400" dirty="0">
              <a:latin typeface="+mn-ea"/>
            </a:endParaRPr>
          </a:p>
          <a:p>
            <a:pPr marL="174625" indent="-174625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200" dirty="0" smtClean="0">
                <a:latin typeface="+mn-ea"/>
              </a:rPr>
              <a:t>spring-boot-starter-security </a:t>
            </a:r>
            <a:r>
              <a:rPr lang="ko-KR" altLang="en-US" sz="1200" dirty="0">
                <a:latin typeface="+mn-ea"/>
              </a:rPr>
              <a:t>의 기본설정 </a:t>
            </a:r>
            <a:r>
              <a:rPr lang="en-US" altLang="ko-KR" sz="1200" dirty="0" smtClean="0">
                <a:latin typeface="+mn-ea"/>
              </a:rPr>
              <a:t>disable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PasswordEncoder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 err="1">
                <a:latin typeface="+mn-ea"/>
              </a:rPr>
              <a:t>구현클래스</a:t>
            </a:r>
            <a:r>
              <a:rPr lang="en-US" altLang="ko-KR" sz="1200" dirty="0">
                <a:latin typeface="+mn-ea"/>
              </a:rPr>
              <a:t>:</a:t>
            </a:r>
            <a:r>
              <a:rPr lang="en-US" altLang="ko-KR" sz="1200" dirty="0" err="1">
                <a:latin typeface="+mn-ea"/>
              </a:rPr>
              <a:t>BCryptPasswordEncoder</a:t>
            </a:r>
            <a:r>
              <a:rPr lang="en-US" altLang="ko-KR" sz="1200" dirty="0">
                <a:latin typeface="+mn-ea"/>
              </a:rPr>
              <a:t>) Bean </a:t>
            </a:r>
            <a:r>
              <a:rPr lang="ko-KR" altLang="en-US" sz="1200" dirty="0">
                <a:latin typeface="+mn-ea"/>
              </a:rPr>
              <a:t>설정</a:t>
            </a:r>
            <a:r>
              <a:rPr lang="en-US" altLang="ko-KR" sz="1200" dirty="0" smtClean="0">
                <a:latin typeface="+mn-ea"/>
              </a:rPr>
              <a:t> </a:t>
            </a:r>
          </a:p>
          <a:p>
            <a:pPr marL="174625" indent="-174625">
              <a:lnSpc>
                <a:spcPts val="1800"/>
              </a:lnSpc>
              <a:buFont typeface="Symbol" panose="05050102010706020507" pitchFamily="18" charset="2"/>
              <a:buChar char="Þ"/>
            </a:pPr>
            <a:endParaRPr lang="en-US" altLang="ko-KR" sz="1200" dirty="0" smtClean="0">
              <a:latin typeface="+mn-ea"/>
            </a:endParaRPr>
          </a:p>
          <a:p>
            <a:pPr marL="174625" indent="-174625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200" dirty="0" err="1" smtClean="0">
                <a:latin typeface="+mn-ea"/>
              </a:rPr>
              <a:t>WebSecurityConfigurerAdapter</a:t>
            </a:r>
            <a:r>
              <a:rPr lang="en-US" altLang="ko-KR" sz="1200" dirty="0" smtClean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를 상속받아서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configure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smtClean="0">
                <a:latin typeface="+mn-ea"/>
              </a:rPr>
              <a:t>구현 </a:t>
            </a:r>
            <a:r>
              <a:rPr lang="en-US" altLang="ko-KR" sz="1200" dirty="0">
                <a:latin typeface="+mn-ea"/>
              </a:rPr>
              <a:t>-&gt;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Deprecated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되어 사용 불가능 </a:t>
            </a:r>
            <a:r>
              <a:rPr lang="en-US" altLang="ko-KR" sz="1200" dirty="0" smtClean="0">
                <a:latin typeface="+mn-ea"/>
              </a:rPr>
              <a:t> </a:t>
            </a:r>
          </a:p>
          <a:p>
            <a:pPr marL="174625" indent="-174625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200" dirty="0" err="1" smtClean="0">
                <a:latin typeface="+mn-ea"/>
              </a:rPr>
              <a:t>SecurityFilterChain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en-US" altLang="ko-KR" sz="1200" dirty="0" smtClean="0">
                <a:latin typeface="+mn-ea"/>
              </a:rPr>
              <a:t>Bean </a:t>
            </a:r>
            <a:r>
              <a:rPr lang="ko-KR" altLang="en-US" sz="1200" dirty="0" smtClean="0">
                <a:latin typeface="+mn-ea"/>
              </a:rPr>
              <a:t>으로 </a:t>
            </a:r>
            <a:r>
              <a:rPr lang="ko-KR" altLang="en-US" sz="1200" dirty="0">
                <a:latin typeface="+mn-ea"/>
              </a:rPr>
              <a:t>등록해서 사용해야 함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84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74768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+mn-ea"/>
                <a:ea typeface="+mn-ea"/>
              </a:rPr>
              <a:t>Spring</a:t>
            </a:r>
            <a:r>
              <a:rPr sz="2900" spc="-110" dirty="0">
                <a:latin typeface="+mn-ea"/>
                <a:ea typeface="+mn-ea"/>
              </a:rPr>
              <a:t> </a:t>
            </a:r>
            <a:r>
              <a:rPr lang="en-US" sz="2900" spc="-110" dirty="0" smtClean="0">
                <a:latin typeface="+mn-ea"/>
                <a:ea typeface="+mn-ea"/>
              </a:rPr>
              <a:t>Boot _ Filter </a:t>
            </a:r>
            <a:r>
              <a:rPr lang="ko-KR" altLang="en-US" sz="2900" spc="-110" dirty="0" smtClean="0">
                <a:latin typeface="+mn-ea"/>
                <a:ea typeface="+mn-ea"/>
              </a:rPr>
              <a:t>처리</a:t>
            </a:r>
            <a:endParaRPr sz="29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741" y="762000"/>
            <a:ext cx="8851232" cy="377026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71463" indent="-271463" fontAlgn="base">
              <a:lnSpc>
                <a:spcPts val="1800"/>
              </a:lnSpc>
            </a:pPr>
            <a:r>
              <a:rPr lang="en-US" altLang="ko-KR" sz="1400" b="1" dirty="0" smtClean="0">
                <a:latin typeface="+mn-ea"/>
              </a:rPr>
              <a:t>1) Filter class </a:t>
            </a:r>
            <a:r>
              <a:rPr lang="ko-KR" altLang="en-US" sz="1400" b="1" dirty="0" smtClean="0">
                <a:latin typeface="+mn-ea"/>
              </a:rPr>
              <a:t>만들기</a:t>
            </a:r>
            <a:endParaRPr lang="en-US" altLang="ko-KR" sz="1400" b="1" dirty="0" smtClean="0">
              <a:latin typeface="+mn-ea"/>
            </a:endParaRPr>
          </a:p>
          <a:p>
            <a:pPr marL="271463" indent="-271463" fontAlgn="base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400" dirty="0" smtClean="0">
                <a:latin typeface="+mn-ea"/>
              </a:rPr>
              <a:t>filter/MyFilter.java</a:t>
            </a:r>
          </a:p>
          <a:p>
            <a:pPr marL="271463" indent="-271463" fontAlgn="base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200" dirty="0" smtClean="0">
                <a:latin typeface="+mn-ea"/>
              </a:rPr>
              <a:t>Filter </a:t>
            </a:r>
            <a:r>
              <a:rPr lang="ko-KR" altLang="en-US" sz="1200" dirty="0" smtClean="0">
                <a:latin typeface="+mn-ea"/>
              </a:rPr>
              <a:t>인터페이스를 구현하여 작성</a:t>
            </a:r>
            <a:endParaRPr lang="en-US" altLang="ko-KR" sz="1200" dirty="0" smtClean="0">
              <a:latin typeface="+mn-ea"/>
            </a:endParaRPr>
          </a:p>
          <a:p>
            <a:pPr marL="271463" indent="-271463" fontAlgn="base">
              <a:lnSpc>
                <a:spcPts val="1800"/>
              </a:lnSpc>
            </a:pPr>
            <a:r>
              <a:rPr lang="en-US" altLang="ko-KR" sz="1200" dirty="0">
                <a:latin typeface="+mn-ea"/>
              </a:rPr>
              <a:t>		</a:t>
            </a:r>
            <a:endParaRPr lang="en-US" altLang="ko-KR" sz="1400" dirty="0" smtClean="0">
              <a:latin typeface="+mn-ea"/>
            </a:endParaRPr>
          </a:p>
          <a:p>
            <a:pPr marL="271463" indent="-271463">
              <a:lnSpc>
                <a:spcPts val="1800"/>
              </a:lnSpc>
            </a:pPr>
            <a:r>
              <a:rPr lang="en-US" altLang="ko-KR" sz="1400" b="1" dirty="0" smtClean="0">
                <a:latin typeface="+mn-ea"/>
              </a:rPr>
              <a:t>2) Filter </a:t>
            </a:r>
            <a:r>
              <a:rPr lang="ko-KR" altLang="en-US" sz="1400" b="1" dirty="0" smtClean="0">
                <a:latin typeface="+mn-ea"/>
              </a:rPr>
              <a:t>설정</a:t>
            </a:r>
            <a:endParaRPr lang="en-US" altLang="ko-KR" sz="1400" b="1" dirty="0" smtClean="0">
              <a:latin typeface="+mn-ea"/>
            </a:endParaRPr>
          </a:p>
          <a:p>
            <a:pPr marL="271463" indent="-271463">
              <a:lnSpc>
                <a:spcPts val="1800"/>
              </a:lnSpc>
            </a:pPr>
            <a:endParaRPr lang="en-US" altLang="ko-KR" sz="1400" dirty="0">
              <a:latin typeface="+mn-ea"/>
            </a:endParaRPr>
          </a:p>
          <a:p>
            <a:pPr marL="271463" indent="-271463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400" dirty="0" err="1" smtClean="0">
                <a:latin typeface="+mn-ea"/>
              </a:rPr>
              <a:t>web,xml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없이 애플리케이션 실행파일 </a:t>
            </a:r>
            <a:r>
              <a:rPr lang="en-US" altLang="ko-KR" sz="1400" b="1" dirty="0" smtClean="0">
                <a:latin typeface="+mn-ea"/>
              </a:rPr>
              <a:t>DemoApplication.java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에서 </a:t>
            </a:r>
            <a:r>
              <a:rPr lang="en-US" altLang="ko-KR" sz="1400" dirty="0" smtClean="0">
                <a:latin typeface="+mn-ea"/>
              </a:rPr>
              <a:t>@Bean </a:t>
            </a:r>
            <a:r>
              <a:rPr lang="ko-KR" altLang="en-US" sz="1400" dirty="0" smtClean="0">
                <a:latin typeface="+mn-ea"/>
              </a:rPr>
              <a:t>으로 설정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@</a:t>
            </a:r>
            <a:r>
              <a:rPr lang="en-US" altLang="ko-KR" sz="1400" dirty="0" smtClean="0">
                <a:latin typeface="+mn-ea"/>
              </a:rPr>
              <a:t>Bean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public </a:t>
            </a:r>
            <a:r>
              <a:rPr lang="en-US" altLang="ko-KR" sz="1400" dirty="0" err="1">
                <a:latin typeface="+mn-ea"/>
              </a:rPr>
              <a:t>FilterRegistrationBean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myFilterRegistration</a:t>
            </a:r>
            <a:r>
              <a:rPr lang="en-US" altLang="ko-KR" sz="1400" dirty="0">
                <a:latin typeface="+mn-ea"/>
              </a:rPr>
              <a:t>() </a:t>
            </a:r>
            <a:r>
              <a:rPr lang="en-US" altLang="ko-KR" sz="1400" dirty="0" smtClean="0">
                <a:latin typeface="+mn-ea"/>
              </a:rPr>
              <a:t>{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FilterRegistrationBean</a:t>
            </a:r>
            <a:r>
              <a:rPr lang="en-US" altLang="ko-KR" sz="1400" dirty="0">
                <a:latin typeface="+mn-ea"/>
              </a:rPr>
              <a:t> registration = new </a:t>
            </a:r>
            <a:r>
              <a:rPr lang="en-US" altLang="ko-KR" sz="1400" dirty="0" err="1">
                <a:latin typeface="+mn-ea"/>
              </a:rPr>
              <a:t>FilterRegistrationBean</a:t>
            </a:r>
            <a:r>
              <a:rPr lang="en-US" altLang="ko-KR" sz="1400" dirty="0" smtClean="0">
                <a:latin typeface="+mn-ea"/>
              </a:rPr>
              <a:t>();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registration.setFilter</a:t>
            </a:r>
            <a:r>
              <a:rPr lang="en-US" altLang="ko-KR" sz="1400" dirty="0">
                <a:latin typeface="+mn-ea"/>
              </a:rPr>
              <a:t>(new </a:t>
            </a:r>
            <a:r>
              <a:rPr lang="en-US" altLang="ko-KR" sz="1400" dirty="0" err="1">
                <a:latin typeface="+mn-ea"/>
              </a:rPr>
              <a:t>MyFilter</a:t>
            </a:r>
            <a:r>
              <a:rPr lang="en-US" altLang="ko-KR" sz="1400" dirty="0" smtClean="0">
                <a:latin typeface="+mn-ea"/>
              </a:rPr>
              <a:t>());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registration.setName</a:t>
            </a:r>
            <a:r>
              <a:rPr lang="en-US" altLang="ko-KR" sz="1400" dirty="0">
                <a:latin typeface="+mn-ea"/>
              </a:rPr>
              <a:t>("</a:t>
            </a:r>
            <a:r>
              <a:rPr lang="en-US" altLang="ko-KR" sz="1400" dirty="0" err="1">
                <a:latin typeface="+mn-ea"/>
              </a:rPr>
              <a:t>MyFilter</a:t>
            </a:r>
            <a:r>
              <a:rPr lang="en-US" altLang="ko-KR" sz="1400" dirty="0">
                <a:latin typeface="+mn-ea"/>
              </a:rPr>
              <a:t>");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registration.addUrlPatterns</a:t>
            </a:r>
            <a:r>
              <a:rPr lang="en-US" altLang="ko-KR" sz="1400" dirty="0">
                <a:latin typeface="+mn-ea"/>
              </a:rPr>
              <a:t>("/test</a:t>
            </a:r>
            <a:r>
              <a:rPr lang="en-US" altLang="ko-KR" sz="1400" dirty="0" smtClean="0">
                <a:latin typeface="+mn-ea"/>
              </a:rPr>
              <a:t>/*");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>
                <a:latin typeface="+mn-ea"/>
              </a:rPr>
              <a:t>	return registration</a:t>
            </a:r>
            <a:r>
              <a:rPr lang="en-US" altLang="ko-KR" sz="1400" dirty="0" smtClean="0">
                <a:latin typeface="+mn-ea"/>
              </a:rPr>
              <a:t>;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} </a:t>
            </a:r>
            <a:r>
              <a:rPr lang="en-US" altLang="ko-KR" sz="1400" dirty="0">
                <a:latin typeface="+mn-ea"/>
              </a:rPr>
              <a:t>//</a:t>
            </a:r>
            <a:r>
              <a:rPr lang="en-US" altLang="ko-KR" sz="1400" dirty="0" err="1">
                <a:latin typeface="+mn-ea"/>
              </a:rPr>
              <a:t>myFilterRegistration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2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74768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+mn-ea"/>
                <a:ea typeface="+mn-ea"/>
              </a:rPr>
              <a:t>Spring</a:t>
            </a:r>
            <a:r>
              <a:rPr sz="2900" spc="-110" dirty="0">
                <a:latin typeface="+mn-ea"/>
                <a:ea typeface="+mn-ea"/>
              </a:rPr>
              <a:t> </a:t>
            </a:r>
            <a:r>
              <a:rPr lang="en-US" sz="2900" spc="-110" dirty="0" smtClean="0">
                <a:latin typeface="+mn-ea"/>
                <a:ea typeface="+mn-ea"/>
              </a:rPr>
              <a:t>Boot _ </a:t>
            </a:r>
            <a:r>
              <a:rPr lang="ko-KR" altLang="en-US" sz="2900" spc="-110" dirty="0" err="1" smtClean="0">
                <a:latin typeface="+mn-ea"/>
                <a:ea typeface="+mn-ea"/>
              </a:rPr>
              <a:t>인터셉터</a:t>
            </a:r>
            <a:r>
              <a:rPr lang="en-US" sz="2900" spc="-110" dirty="0" smtClean="0">
                <a:latin typeface="+mn-ea"/>
                <a:ea typeface="+mn-ea"/>
              </a:rPr>
              <a:t> </a:t>
            </a:r>
            <a:r>
              <a:rPr lang="ko-KR" altLang="en-US" sz="2900" spc="-110" dirty="0" smtClean="0">
                <a:latin typeface="+mn-ea"/>
                <a:ea typeface="+mn-ea"/>
              </a:rPr>
              <a:t>설정</a:t>
            </a:r>
            <a:endParaRPr sz="29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741" y="762000"/>
            <a:ext cx="8851232" cy="307776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71463" indent="-271463" fontAlgn="base">
              <a:lnSpc>
                <a:spcPts val="1800"/>
              </a:lnSpc>
            </a:pPr>
            <a:r>
              <a:rPr lang="en-US" altLang="ko-KR" sz="1400" b="1" dirty="0" smtClean="0">
                <a:latin typeface="+mn-ea"/>
              </a:rPr>
              <a:t>1) </a:t>
            </a:r>
            <a:r>
              <a:rPr lang="en-US" altLang="ko-KR" sz="1400" b="1" dirty="0">
                <a:latin typeface="+mn-ea"/>
              </a:rPr>
              <a:t>Interceptor </a:t>
            </a:r>
            <a:r>
              <a:rPr lang="en-US" altLang="ko-KR" sz="1400" b="1" dirty="0" smtClean="0">
                <a:latin typeface="+mn-ea"/>
              </a:rPr>
              <a:t>class </a:t>
            </a:r>
            <a:r>
              <a:rPr lang="ko-KR" altLang="en-US" sz="1400" b="1" dirty="0" smtClean="0">
                <a:latin typeface="+mn-ea"/>
              </a:rPr>
              <a:t>만들기</a:t>
            </a:r>
            <a:endParaRPr lang="en-US" altLang="ko-KR" sz="1400" b="1" dirty="0" smtClean="0">
              <a:latin typeface="+mn-ea"/>
            </a:endParaRPr>
          </a:p>
          <a:p>
            <a:pPr marL="271463" indent="-271463" fontAlgn="base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+mn-ea"/>
              </a:rPr>
              <a:t>interceptor/MyInterceptor.java</a:t>
            </a:r>
            <a:endParaRPr lang="en-US" altLang="ko-KR" sz="1400" dirty="0" smtClean="0">
              <a:latin typeface="+mn-ea"/>
            </a:endParaRPr>
          </a:p>
          <a:p>
            <a:pPr marL="271463" indent="-271463" fontAlgn="base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200" dirty="0" smtClean="0">
                <a:latin typeface="+mn-ea"/>
              </a:rPr>
              <a:t>Abstract class </a:t>
            </a:r>
            <a:r>
              <a:rPr lang="en-US" altLang="ko-KR" sz="1200" dirty="0" err="1" smtClean="0">
                <a:latin typeface="+mn-ea"/>
              </a:rPr>
              <a:t>HandlerInterceptorAdapter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구현하여 작성</a:t>
            </a:r>
            <a:endParaRPr lang="en-US" altLang="ko-KR" sz="1200" dirty="0" smtClean="0">
              <a:latin typeface="+mn-ea"/>
            </a:endParaRPr>
          </a:p>
          <a:p>
            <a:pPr marL="271463" indent="-271463" fontAlgn="base">
              <a:lnSpc>
                <a:spcPts val="1800"/>
              </a:lnSpc>
            </a:pPr>
            <a:r>
              <a:rPr lang="en-US" altLang="ko-KR" sz="1200" dirty="0">
                <a:latin typeface="+mn-ea"/>
              </a:rPr>
              <a:t>		</a:t>
            </a:r>
            <a:endParaRPr lang="en-US" altLang="ko-KR" sz="1400" dirty="0" smtClean="0">
              <a:latin typeface="+mn-ea"/>
            </a:endParaRPr>
          </a:p>
          <a:p>
            <a:pPr marL="271463" indent="-271463">
              <a:lnSpc>
                <a:spcPts val="1800"/>
              </a:lnSpc>
            </a:pPr>
            <a:r>
              <a:rPr lang="en-US" altLang="ko-KR" sz="1400" b="1" dirty="0" smtClean="0">
                <a:latin typeface="+mn-ea"/>
              </a:rPr>
              <a:t>2) </a:t>
            </a:r>
            <a:r>
              <a:rPr lang="en-US" altLang="ko-KR" sz="1400" b="1" dirty="0">
                <a:latin typeface="+mn-ea"/>
              </a:rPr>
              <a:t>Interceptor </a:t>
            </a:r>
            <a:r>
              <a:rPr lang="ko-KR" altLang="en-US" sz="1400" b="1" dirty="0" smtClean="0">
                <a:latin typeface="+mn-ea"/>
              </a:rPr>
              <a:t>설정 </a:t>
            </a:r>
            <a:endParaRPr lang="en-US" altLang="ko-KR" sz="1400" b="1" dirty="0" smtClean="0">
              <a:latin typeface="+mn-ea"/>
            </a:endParaRPr>
          </a:p>
          <a:p>
            <a:pPr marL="271463" indent="-271463">
              <a:lnSpc>
                <a:spcPts val="1800"/>
              </a:lnSpc>
            </a:pPr>
            <a:endParaRPr lang="en-US" altLang="ko-KR" sz="1400" dirty="0">
              <a:latin typeface="+mn-ea"/>
            </a:endParaRPr>
          </a:p>
          <a:p>
            <a:pPr marL="271463" indent="-271463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ko-KR" altLang="en-US" sz="1400" dirty="0" smtClean="0">
                <a:latin typeface="+mn-ea"/>
              </a:rPr>
              <a:t>설정파일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생성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com.example.demo</a:t>
            </a:r>
            <a:r>
              <a:rPr lang="en-US" altLang="ko-KR" sz="1400" dirty="0">
                <a:latin typeface="+mn-ea"/>
              </a:rPr>
              <a:t>/DemoWebMvcConfig.java</a:t>
            </a:r>
            <a:endParaRPr lang="en-US" altLang="ko-KR" sz="1400" dirty="0" smtClean="0">
              <a:latin typeface="+mn-ea"/>
            </a:endParaRPr>
          </a:p>
          <a:p>
            <a:pPr marL="271463" indent="-271463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400" dirty="0">
                <a:latin typeface="+mn-ea"/>
              </a:rPr>
              <a:t>servlet-context.xml </a:t>
            </a:r>
            <a:r>
              <a:rPr lang="ko-KR" altLang="en-US" sz="1400" dirty="0">
                <a:latin typeface="+mn-ea"/>
              </a:rPr>
              <a:t>의 내용을 설정하는 용도로 </a:t>
            </a:r>
            <a:r>
              <a:rPr lang="ko-KR" altLang="en-US" sz="1400" dirty="0" smtClean="0">
                <a:latin typeface="+mn-ea"/>
              </a:rPr>
              <a:t>제공되는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WebMvcConfigurerAdapter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을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상속받음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71463" indent="-271463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ko-KR" altLang="en-US" sz="1400" dirty="0" smtClean="0">
                <a:latin typeface="+mn-ea"/>
              </a:rPr>
              <a:t>스프링에서 </a:t>
            </a:r>
            <a:r>
              <a:rPr lang="ko-KR" altLang="en-US" sz="1400" dirty="0" err="1">
                <a:latin typeface="+mn-ea"/>
              </a:rPr>
              <a:t>설정파일로</a:t>
            </a:r>
            <a:r>
              <a:rPr lang="ko-KR" altLang="en-US" sz="1400" dirty="0">
                <a:latin typeface="+mn-ea"/>
              </a:rPr>
              <a:t> 인식하도록 </a:t>
            </a:r>
            <a:r>
              <a:rPr lang="ko-KR" altLang="en-US" sz="1400" dirty="0" smtClean="0">
                <a:latin typeface="+mn-ea"/>
              </a:rPr>
              <a:t>하는 </a:t>
            </a:r>
            <a:r>
              <a:rPr lang="en-US" altLang="ko-KR" sz="1400" dirty="0">
                <a:latin typeface="+mn-ea"/>
              </a:rPr>
              <a:t>@</a:t>
            </a:r>
            <a:r>
              <a:rPr lang="en-US" altLang="ko-KR" sz="1400" dirty="0" smtClean="0">
                <a:latin typeface="+mn-ea"/>
              </a:rPr>
              <a:t>Configuration </a:t>
            </a:r>
            <a:r>
              <a:rPr lang="ko-KR" altLang="en-US" sz="1400" dirty="0" smtClean="0">
                <a:latin typeface="+mn-ea"/>
              </a:rPr>
              <a:t>적용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71463" indent="-271463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en-US" altLang="ko-KR" sz="1400" dirty="0" err="1" smtClean="0">
                <a:latin typeface="+mn-ea"/>
              </a:rPr>
              <a:t>addInterceptors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메서드 </a:t>
            </a:r>
            <a:r>
              <a:rPr lang="ko-KR" altLang="en-US" sz="1400" dirty="0" err="1" smtClean="0">
                <a:latin typeface="+mn-ea"/>
              </a:rPr>
              <a:t>오버라이딩</a:t>
            </a:r>
            <a:endParaRPr lang="en-US" altLang="ko-KR" sz="1400" dirty="0" smtClean="0">
              <a:latin typeface="+mn-ea"/>
            </a:endParaRPr>
          </a:p>
          <a:p>
            <a:pPr marL="271463" indent="-271463">
              <a:lnSpc>
                <a:spcPts val="1800"/>
              </a:lnSpc>
              <a:buFont typeface="Symbol" panose="05050102010706020507" pitchFamily="18" charset="2"/>
              <a:buChar char="Þ"/>
            </a:pPr>
            <a:endParaRPr lang="en-US" altLang="ko-KR" sz="1400" dirty="0">
              <a:latin typeface="+mn-ea"/>
            </a:endParaRPr>
          </a:p>
          <a:p>
            <a:pPr marL="271463" indent="-271463">
              <a:lnSpc>
                <a:spcPts val="1800"/>
              </a:lnSpc>
              <a:buFont typeface="Symbol" panose="05050102010706020507" pitchFamily="18" charset="2"/>
              <a:buChar char="Þ"/>
            </a:pPr>
            <a:r>
              <a:rPr lang="ko-KR" altLang="en-US" sz="1400" dirty="0" smtClean="0">
                <a:latin typeface="+mn-ea"/>
              </a:rPr>
              <a:t>단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이를 사용하면 </a:t>
            </a:r>
            <a:r>
              <a:rPr lang="en-US" altLang="ko-KR" sz="1400" dirty="0">
                <a:latin typeface="+mn-ea"/>
              </a:rPr>
              <a:t>Spring MVC</a:t>
            </a:r>
            <a:r>
              <a:rPr lang="ko-KR" altLang="en-US" sz="1400" dirty="0">
                <a:latin typeface="+mn-ea"/>
              </a:rPr>
              <a:t>를 사용하게 되어 직접 </a:t>
            </a:r>
            <a:r>
              <a:rPr lang="en-US" altLang="ko-KR" sz="1400" dirty="0">
                <a:latin typeface="+mn-ea"/>
              </a:rPr>
              <a:t>MVC </a:t>
            </a:r>
            <a:r>
              <a:rPr lang="ko-KR" altLang="en-US" sz="1400" dirty="0">
                <a:latin typeface="+mn-ea"/>
              </a:rPr>
              <a:t>설정을 해주어야 한다는 의미임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( </a:t>
            </a:r>
            <a:r>
              <a:rPr lang="ko-KR" altLang="en-US" sz="1400" dirty="0">
                <a:latin typeface="+mn-ea"/>
              </a:rPr>
              <a:t>그러므로 </a:t>
            </a:r>
            <a:r>
              <a:rPr lang="en-US" altLang="ko-KR" sz="1400" dirty="0">
                <a:latin typeface="+mn-ea"/>
              </a:rPr>
              <a:t>Spring Boot </a:t>
            </a:r>
            <a:r>
              <a:rPr lang="ko-KR" altLang="en-US" sz="1400" dirty="0">
                <a:latin typeface="+mn-ea"/>
              </a:rPr>
              <a:t>의 고유기능을 사용하기 위해서는 </a:t>
            </a:r>
            <a:r>
              <a:rPr lang="ko-KR" altLang="en-US" sz="1400" dirty="0" smtClean="0">
                <a:latin typeface="+mn-ea"/>
              </a:rPr>
              <a:t>사용하지 </a:t>
            </a:r>
            <a:r>
              <a:rPr lang="ko-KR" altLang="en-US" sz="1400" dirty="0" err="1">
                <a:latin typeface="+mn-ea"/>
              </a:rPr>
              <a:t>않아야함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>
                <a:latin typeface="+mn-ea"/>
              </a:rPr>
              <a:t>@</a:t>
            </a:r>
            <a:r>
              <a:rPr lang="en-US" altLang="ko-KR" sz="1400" dirty="0" err="1">
                <a:latin typeface="+mn-ea"/>
              </a:rPr>
              <a:t>EnableWebMvc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도 동일 </a:t>
            </a:r>
            <a:r>
              <a:rPr lang="en-US" altLang="ko-KR" sz="1400" dirty="0" smtClean="0">
                <a:latin typeface="+mn-ea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13235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9154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_ View </a:t>
            </a:r>
            <a:r>
              <a:rPr lang="ko-KR" altLang="en-US" sz="2900" spc="-110" dirty="0" smtClean="0"/>
              <a:t>처리</a:t>
            </a:r>
            <a:r>
              <a:rPr lang="en-US" altLang="ko-KR" sz="2900" spc="-110" dirty="0" smtClean="0"/>
              <a:t>2  </a:t>
            </a:r>
            <a:r>
              <a:rPr lang="en-US" altLang="ko-KR" sz="28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Thymeleaf</a:t>
            </a:r>
            <a:endParaRPr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2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74768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 smtClean="0">
                <a:latin typeface="+mn-ea"/>
                <a:ea typeface="+mn-ea"/>
              </a:rPr>
              <a:t>Spring</a:t>
            </a:r>
            <a:r>
              <a:rPr sz="2900" spc="-110" dirty="0" smtClean="0">
                <a:latin typeface="+mn-ea"/>
                <a:ea typeface="+mn-ea"/>
              </a:rPr>
              <a:t> </a:t>
            </a:r>
            <a:r>
              <a:rPr lang="en-US" sz="2900" spc="-110" dirty="0" smtClean="0">
                <a:latin typeface="+mn-ea"/>
                <a:ea typeface="+mn-ea"/>
              </a:rPr>
              <a:t>Boot _ </a:t>
            </a:r>
            <a:r>
              <a:rPr lang="en-US" altLang="ko-KR" sz="2000" dirty="0" err="1">
                <a:latin typeface="+mn-ea"/>
                <a:ea typeface="+mn-ea"/>
              </a:rPr>
              <a:t>Thymeleaf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사용시 </a:t>
            </a:r>
            <a:r>
              <a:rPr lang="ko-KR" altLang="en-US" sz="2000" spc="-110" dirty="0" smtClean="0">
                <a:latin typeface="+mn-ea"/>
                <a:ea typeface="+mn-ea"/>
              </a:rPr>
              <a:t>서버 </a:t>
            </a:r>
            <a:r>
              <a:rPr lang="ko-KR" altLang="en-US" sz="2000" spc="-110" dirty="0" err="1">
                <a:latin typeface="+mn-ea"/>
                <a:ea typeface="+mn-ea"/>
              </a:rPr>
              <a:t>재시작</a:t>
            </a:r>
            <a:r>
              <a:rPr lang="ko-KR" altLang="en-US" sz="2000" spc="-110" dirty="0">
                <a:latin typeface="+mn-ea"/>
                <a:ea typeface="+mn-ea"/>
              </a:rPr>
              <a:t> 없이 </a:t>
            </a:r>
            <a:r>
              <a:rPr lang="ko-KR" altLang="en-US" sz="2000" spc="-110" dirty="0" err="1">
                <a:latin typeface="+mn-ea"/>
                <a:ea typeface="+mn-ea"/>
              </a:rPr>
              <a:t>정적소스</a:t>
            </a:r>
            <a:r>
              <a:rPr lang="ko-KR" altLang="en-US" sz="2000" spc="-110" dirty="0">
                <a:latin typeface="+mn-ea"/>
                <a:ea typeface="+mn-ea"/>
              </a:rPr>
              <a:t> 반영</a:t>
            </a:r>
            <a:endParaRPr sz="2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741" y="949672"/>
            <a:ext cx="8851232" cy="423192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fontAlgn="base">
              <a:lnSpc>
                <a:spcPts val="1800"/>
              </a:lnSpc>
            </a:pPr>
            <a:r>
              <a:rPr lang="en-US" altLang="ko-KR" sz="1400" b="1" dirty="0" smtClean="0">
                <a:latin typeface="+mn-ea"/>
              </a:rPr>
              <a:t>=&gt; </a:t>
            </a:r>
            <a:r>
              <a:rPr lang="en-US" altLang="ko-KR" sz="1400" dirty="0" err="1" smtClean="0">
                <a:latin typeface="+mn-ea"/>
              </a:rPr>
              <a:t>Thymeleaf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사용시 </a:t>
            </a:r>
            <a:r>
              <a:rPr lang="ko-KR" altLang="en-US" sz="1400" b="1" dirty="0" smtClean="0">
                <a:latin typeface="+mn-ea"/>
              </a:rPr>
              <a:t>정적 </a:t>
            </a:r>
            <a:r>
              <a:rPr lang="ko-KR" altLang="en-US" sz="1400" b="1" dirty="0">
                <a:latin typeface="+mn-ea"/>
              </a:rPr>
              <a:t>소스</a:t>
            </a:r>
            <a:r>
              <a:rPr lang="en-US" altLang="ko-KR" sz="1400" b="1" dirty="0">
                <a:latin typeface="+mn-ea"/>
              </a:rPr>
              <a:t>(*.html, *. </a:t>
            </a:r>
            <a:r>
              <a:rPr lang="en-US" altLang="ko-KR" sz="1400" b="1" dirty="0" err="1">
                <a:latin typeface="+mn-ea"/>
              </a:rPr>
              <a:t>js</a:t>
            </a:r>
            <a:r>
              <a:rPr lang="en-US" altLang="ko-KR" sz="1400" b="1" dirty="0">
                <a:latin typeface="+mn-ea"/>
              </a:rPr>
              <a:t>, *. </a:t>
            </a:r>
            <a:r>
              <a:rPr lang="en-US" altLang="ko-KR" sz="1400" b="1" dirty="0" err="1">
                <a:latin typeface="+mn-ea"/>
              </a:rPr>
              <a:t>css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들을 수정하고 서버 </a:t>
            </a:r>
            <a:r>
              <a:rPr lang="ko-KR" altLang="en-US" sz="1400" b="1" dirty="0" err="1">
                <a:latin typeface="+mn-ea"/>
              </a:rPr>
              <a:t>재시작</a:t>
            </a:r>
            <a:r>
              <a:rPr lang="ko-KR" altLang="en-US" sz="1400" b="1" dirty="0">
                <a:latin typeface="+mn-ea"/>
              </a:rPr>
              <a:t> 없이 적용하는 </a:t>
            </a:r>
            <a:r>
              <a:rPr lang="ko-KR" altLang="en-US" sz="1400" b="1" dirty="0" smtClean="0">
                <a:latin typeface="+mn-ea"/>
              </a:rPr>
              <a:t>방법</a:t>
            </a:r>
            <a:r>
              <a:rPr lang="en-US" altLang="ko-KR" sz="1400" b="1" dirty="0" smtClean="0">
                <a:latin typeface="+mn-ea"/>
              </a:rPr>
              <a:t> </a:t>
            </a:r>
          </a:p>
          <a:p>
            <a:pPr marL="271463" indent="-271463" fontAlgn="base">
              <a:lnSpc>
                <a:spcPts val="1800"/>
              </a:lnSpc>
              <a:buAutoNum type="arabicParenR"/>
            </a:pPr>
            <a:endParaRPr lang="en-US" altLang="ko-KR" sz="1400" b="1" dirty="0">
              <a:latin typeface="+mn-ea"/>
            </a:endParaRPr>
          </a:p>
          <a:p>
            <a:pPr marL="271463" indent="-271463" fontAlgn="base">
              <a:lnSpc>
                <a:spcPts val="1800"/>
              </a:lnSpc>
              <a:buAutoNum type="arabicParenR"/>
            </a:pPr>
            <a:r>
              <a:rPr lang="en-US" altLang="ko-KR" sz="1400" b="1" dirty="0" err="1" smtClean="0">
                <a:latin typeface="+mn-ea"/>
              </a:rPr>
              <a:t>devtools</a:t>
            </a:r>
            <a:r>
              <a:rPr lang="en-US" altLang="ko-KR" sz="1400" b="1" dirty="0" smtClean="0">
                <a:latin typeface="+mn-ea"/>
              </a:rPr>
              <a:t> dependency </a:t>
            </a:r>
            <a:r>
              <a:rPr lang="ko-KR" altLang="en-US" sz="1400" b="1" dirty="0" smtClean="0">
                <a:latin typeface="+mn-ea"/>
              </a:rPr>
              <a:t>추가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&lt;dependency&gt;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  &lt;</a:t>
            </a:r>
            <a:r>
              <a:rPr lang="en-US" altLang="ko-KR" sz="1200" dirty="0" err="1" smtClean="0">
                <a:latin typeface="+mn-ea"/>
              </a:rPr>
              <a:t>groupId</a:t>
            </a:r>
            <a:r>
              <a:rPr lang="en-US" altLang="ko-KR" sz="1200" dirty="0" smtClean="0">
                <a:latin typeface="+mn-ea"/>
              </a:rPr>
              <a:t>&gt;</a:t>
            </a:r>
            <a:r>
              <a:rPr lang="en-US" altLang="ko-KR" sz="1200" dirty="0" err="1" smtClean="0">
                <a:latin typeface="+mn-ea"/>
              </a:rPr>
              <a:t>org.springframework.boot</a:t>
            </a:r>
            <a:r>
              <a:rPr lang="en-US" altLang="ko-KR" sz="1200" dirty="0" smtClean="0">
                <a:latin typeface="+mn-ea"/>
              </a:rPr>
              <a:t>&lt;/</a:t>
            </a:r>
            <a:r>
              <a:rPr lang="en-US" altLang="ko-KR" sz="1200" dirty="0" err="1" smtClean="0">
                <a:latin typeface="+mn-ea"/>
              </a:rPr>
              <a:t>groupId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  &lt;</a:t>
            </a:r>
            <a:r>
              <a:rPr lang="en-US" altLang="ko-KR" sz="1200" dirty="0" err="1" smtClean="0">
                <a:latin typeface="+mn-ea"/>
              </a:rPr>
              <a:t>artifactId</a:t>
            </a:r>
            <a:r>
              <a:rPr lang="en-US" altLang="ko-KR" sz="1200" dirty="0" smtClean="0">
                <a:latin typeface="+mn-ea"/>
              </a:rPr>
              <a:t>&gt;spring-boot-</a:t>
            </a:r>
            <a:r>
              <a:rPr lang="en-US" altLang="ko-KR" sz="1200" dirty="0" err="1" smtClean="0">
                <a:latin typeface="+mn-ea"/>
              </a:rPr>
              <a:t>devtools</a:t>
            </a:r>
            <a:r>
              <a:rPr lang="en-US" altLang="ko-KR" sz="1200" dirty="0" smtClean="0">
                <a:latin typeface="+mn-ea"/>
              </a:rPr>
              <a:t>&lt;/</a:t>
            </a:r>
            <a:r>
              <a:rPr lang="en-US" altLang="ko-KR" sz="1200" dirty="0" err="1" smtClean="0">
                <a:latin typeface="+mn-ea"/>
              </a:rPr>
              <a:t>artifactId</a:t>
            </a:r>
            <a:r>
              <a:rPr lang="en-US" altLang="ko-KR" sz="1200" dirty="0" smtClean="0">
                <a:latin typeface="+mn-ea"/>
              </a:rPr>
              <a:t>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  &lt;version&gt;2.4.3&lt;/version&gt;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&lt;/dependency&gt;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271463" indent="-271463" fontAlgn="base">
              <a:lnSpc>
                <a:spcPts val="1800"/>
              </a:lnSpc>
            </a:pPr>
            <a:r>
              <a:rPr lang="en-US" altLang="ko-KR" sz="1200" b="1" dirty="0" smtClean="0">
                <a:latin typeface="+mn-ea"/>
              </a:rPr>
              <a:t>2)  </a:t>
            </a:r>
            <a:r>
              <a:rPr lang="en-US" altLang="ko-KR" sz="1200" b="1" dirty="0" err="1">
                <a:latin typeface="+mn-ea"/>
              </a:rPr>
              <a:t>application.properties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파일 </a:t>
            </a:r>
            <a:r>
              <a:rPr lang="ko-KR" altLang="en-US" sz="1200" b="1" dirty="0" smtClean="0">
                <a:latin typeface="+mn-ea"/>
              </a:rPr>
              <a:t>수정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spring.devtools.livereload.enabled</a:t>
            </a:r>
            <a:r>
              <a:rPr lang="en-US" altLang="ko-KR" sz="1200" dirty="0" smtClean="0">
                <a:latin typeface="+mn-ea"/>
              </a:rPr>
              <a:t>=true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spring.freemarker.cache</a:t>
            </a:r>
            <a:r>
              <a:rPr lang="en-US" altLang="ko-KR" sz="1200" dirty="0">
                <a:latin typeface="+mn-ea"/>
              </a:rPr>
              <a:t>=false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spring.thymeleaf.cache</a:t>
            </a:r>
            <a:r>
              <a:rPr lang="en-US" altLang="ko-KR" sz="1200" dirty="0" smtClean="0">
                <a:latin typeface="+mn-ea"/>
              </a:rPr>
              <a:t>=false -&gt; </a:t>
            </a:r>
            <a:r>
              <a:rPr lang="ko-KR" altLang="en-US" sz="1200" dirty="0" smtClean="0">
                <a:latin typeface="+mn-ea"/>
              </a:rPr>
              <a:t>필요시 사용</a:t>
            </a:r>
            <a:r>
              <a:rPr lang="en-US" altLang="ko-KR" sz="1200" dirty="0" smtClean="0">
                <a:latin typeface="+mn-ea"/>
              </a:rPr>
              <a:t>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73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43" y="152400"/>
            <a:ext cx="3288157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 smtClean="0"/>
              <a:t>Spring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811160"/>
            <a:ext cx="7620000" cy="601446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013" indent="-3429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b="1" dirty="0">
                <a:latin typeface="+mn-ea"/>
                <a:cs typeface="Verdana"/>
              </a:rPr>
              <a:t>*** dependency </a:t>
            </a:r>
            <a:r>
              <a:rPr lang="ko-KR" altLang="en-US" b="1" dirty="0">
                <a:latin typeface="+mn-ea"/>
                <a:cs typeface="Verdana"/>
              </a:rPr>
              <a:t>버전 지정하기</a:t>
            </a:r>
          </a:p>
          <a:p>
            <a:pPr marL="354013" indent="-342900">
              <a:lnSpc>
                <a:spcPts val="1000"/>
              </a:lnSpc>
              <a:spcBef>
                <a:spcPts val="600"/>
              </a:spcBef>
              <a:tabLst>
                <a:tab pos="176213" algn="l"/>
              </a:tabLst>
            </a:pPr>
            <a:endParaRPr lang="ko-KR" altLang="en-US" sz="1200" dirty="0">
              <a:latin typeface="+mn-ea"/>
              <a:cs typeface="Verdana"/>
            </a:endParaRP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=&gt; </a:t>
            </a:r>
            <a:r>
              <a:rPr lang="ko-KR" altLang="en-US" sz="1200" dirty="0">
                <a:latin typeface="+mn-ea"/>
                <a:cs typeface="Verdana"/>
              </a:rPr>
              <a:t>버전의 숫자 포함 </a:t>
            </a:r>
            <a:r>
              <a:rPr lang="ko-KR" altLang="en-US" sz="1200" b="1" dirty="0">
                <a:latin typeface="+mn-ea"/>
                <a:cs typeface="Verdana"/>
              </a:rPr>
              <a:t>범위를 지정</a:t>
            </a:r>
            <a:r>
              <a:rPr lang="ko-KR" altLang="en-US" sz="1200" dirty="0">
                <a:latin typeface="+mn-ea"/>
                <a:cs typeface="Verdana"/>
              </a:rPr>
              <a:t>하여 의존성 설정하기 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&lt;dependency&gt;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  &lt;</a:t>
            </a:r>
            <a:r>
              <a:rPr lang="en-US" altLang="ko-KR" sz="1200" dirty="0" err="1">
                <a:latin typeface="+mn-ea"/>
                <a:cs typeface="Verdana"/>
              </a:rPr>
              <a:t>groupId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  <a:r>
              <a:rPr lang="en-US" altLang="ko-KR" sz="1200" dirty="0" err="1">
                <a:latin typeface="+mn-ea"/>
                <a:cs typeface="Verdana"/>
              </a:rPr>
              <a:t>junit</a:t>
            </a:r>
            <a:r>
              <a:rPr lang="en-US" altLang="ko-KR" sz="1200" dirty="0">
                <a:latin typeface="+mn-ea"/>
                <a:cs typeface="Verdana"/>
              </a:rPr>
              <a:t>&lt;/</a:t>
            </a:r>
            <a:r>
              <a:rPr lang="en-US" altLang="ko-KR" sz="1200" dirty="0" err="1">
                <a:latin typeface="+mn-ea"/>
                <a:cs typeface="Verdana"/>
              </a:rPr>
              <a:t>groupId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  &lt;</a:t>
            </a:r>
            <a:r>
              <a:rPr lang="en-US" altLang="ko-KR" sz="1200" dirty="0" err="1">
                <a:latin typeface="+mn-ea"/>
                <a:cs typeface="Verdana"/>
              </a:rPr>
              <a:t>artifactId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  <a:r>
              <a:rPr lang="en-US" altLang="ko-KR" sz="1200" dirty="0" err="1">
                <a:latin typeface="+mn-ea"/>
                <a:cs typeface="Verdana"/>
              </a:rPr>
              <a:t>junit</a:t>
            </a:r>
            <a:r>
              <a:rPr lang="en-US" altLang="ko-KR" sz="1200" dirty="0">
                <a:latin typeface="+mn-ea"/>
                <a:cs typeface="Verdana"/>
              </a:rPr>
              <a:t>&lt;/</a:t>
            </a:r>
            <a:r>
              <a:rPr lang="en-US" altLang="ko-KR" sz="1200" dirty="0" err="1">
                <a:latin typeface="+mn-ea"/>
                <a:cs typeface="Verdana"/>
              </a:rPr>
              <a:t>artifactId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  &lt;version&gt;[3.8,4.8)&lt;/version&gt;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&lt;/dependency&gt;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-&gt; 3.8 </a:t>
            </a:r>
            <a:r>
              <a:rPr lang="ko-KR" altLang="en-US" sz="1200" dirty="0">
                <a:latin typeface="+mn-ea"/>
                <a:cs typeface="Verdana"/>
              </a:rPr>
              <a:t>버전보다 크거나 같고</a:t>
            </a:r>
            <a:r>
              <a:rPr lang="en-US" altLang="ko-KR" sz="1200" dirty="0">
                <a:latin typeface="+mn-ea"/>
                <a:cs typeface="Verdana"/>
              </a:rPr>
              <a:t>, 4.8 </a:t>
            </a:r>
            <a:r>
              <a:rPr lang="ko-KR" altLang="en-US" sz="1200" dirty="0">
                <a:latin typeface="+mn-ea"/>
                <a:cs typeface="Verdana"/>
              </a:rPr>
              <a:t>버전보다 작은 버전 중에서 배포된 최신 버전을 사용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endParaRPr lang="ko-KR" altLang="en-US" sz="1200" dirty="0">
              <a:latin typeface="+mn-ea"/>
              <a:cs typeface="Verdana"/>
            </a:endParaRP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=&gt; </a:t>
            </a:r>
            <a:r>
              <a:rPr lang="ko-KR" altLang="en-US" sz="1200" dirty="0">
                <a:latin typeface="+mn-ea"/>
                <a:cs typeface="Verdana"/>
              </a:rPr>
              <a:t>배포된 마지막 버전에 대한 의존성 설정하기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&lt;dependency&gt;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  &lt;</a:t>
            </a:r>
            <a:r>
              <a:rPr lang="en-US" altLang="ko-KR" sz="1200" dirty="0" err="1">
                <a:latin typeface="+mn-ea"/>
                <a:cs typeface="Verdana"/>
              </a:rPr>
              <a:t>groupId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  <a:r>
              <a:rPr lang="en-US" altLang="ko-KR" sz="1200" dirty="0" err="1">
                <a:latin typeface="+mn-ea"/>
                <a:cs typeface="Verdana"/>
              </a:rPr>
              <a:t>junit</a:t>
            </a:r>
            <a:r>
              <a:rPr lang="en-US" altLang="ko-KR" sz="1200" dirty="0">
                <a:latin typeface="+mn-ea"/>
                <a:cs typeface="Verdana"/>
              </a:rPr>
              <a:t>&lt;/</a:t>
            </a:r>
            <a:r>
              <a:rPr lang="en-US" altLang="ko-KR" sz="1200" dirty="0" err="1">
                <a:latin typeface="+mn-ea"/>
                <a:cs typeface="Verdana"/>
              </a:rPr>
              <a:t>groupId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  &lt;</a:t>
            </a:r>
            <a:r>
              <a:rPr lang="en-US" altLang="ko-KR" sz="1200" dirty="0" err="1">
                <a:latin typeface="+mn-ea"/>
                <a:cs typeface="Verdana"/>
              </a:rPr>
              <a:t>artifactId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  <a:r>
              <a:rPr lang="en-US" altLang="ko-KR" sz="1200" dirty="0" err="1">
                <a:latin typeface="+mn-ea"/>
                <a:cs typeface="Verdana"/>
              </a:rPr>
              <a:t>junit</a:t>
            </a:r>
            <a:r>
              <a:rPr lang="en-US" altLang="ko-KR" sz="1200" dirty="0">
                <a:latin typeface="+mn-ea"/>
                <a:cs typeface="Verdana"/>
              </a:rPr>
              <a:t>&lt;/</a:t>
            </a:r>
            <a:r>
              <a:rPr lang="en-US" altLang="ko-KR" sz="1200" dirty="0" err="1">
                <a:latin typeface="+mn-ea"/>
                <a:cs typeface="Verdana"/>
              </a:rPr>
              <a:t>artifactId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  &lt;version&gt;LATEST&lt;/version&gt;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&lt;/dependency&gt;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-&gt; </a:t>
            </a:r>
            <a:r>
              <a:rPr lang="ko-KR" altLang="en-US" sz="1200" dirty="0">
                <a:latin typeface="+mn-ea"/>
                <a:cs typeface="Verdana"/>
              </a:rPr>
              <a:t>배포된 최신 버전을 사용한다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    'LATEST'</a:t>
            </a:r>
            <a:r>
              <a:rPr lang="ko-KR" altLang="en-US" sz="1200" dirty="0">
                <a:latin typeface="+mn-ea"/>
                <a:cs typeface="Verdana"/>
              </a:rPr>
              <a:t>와 같은 의미인 </a:t>
            </a:r>
            <a:r>
              <a:rPr lang="en-US" altLang="ko-KR" sz="1200" dirty="0">
                <a:latin typeface="+mn-ea"/>
                <a:cs typeface="Verdana"/>
              </a:rPr>
              <a:t>'RELEASE'</a:t>
            </a:r>
            <a:r>
              <a:rPr lang="ko-KR" altLang="en-US" sz="1200" dirty="0">
                <a:latin typeface="+mn-ea"/>
                <a:cs typeface="Verdana"/>
              </a:rPr>
              <a:t>를 사용해도 된다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endParaRPr lang="en-US" altLang="ko-KR" sz="1200" dirty="0">
              <a:latin typeface="+mn-ea"/>
              <a:cs typeface="Verdana"/>
            </a:endParaRP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=&gt; </a:t>
            </a:r>
            <a:r>
              <a:rPr lang="ko-KR" altLang="en-US" sz="1200" dirty="0">
                <a:latin typeface="+mn-ea"/>
                <a:cs typeface="Verdana"/>
              </a:rPr>
              <a:t>지정된 </a:t>
            </a:r>
            <a:r>
              <a:rPr lang="en-US" altLang="ko-KR" sz="1200" dirty="0">
                <a:latin typeface="+mn-ea"/>
                <a:cs typeface="Verdana"/>
              </a:rPr>
              <a:t>Major </a:t>
            </a:r>
            <a:r>
              <a:rPr lang="ko-KR" altLang="en-US" sz="1200" dirty="0">
                <a:latin typeface="+mn-ea"/>
                <a:cs typeface="Verdana"/>
              </a:rPr>
              <a:t>버전에 대한 마지막 </a:t>
            </a:r>
            <a:r>
              <a:rPr lang="en-US" altLang="ko-KR" sz="1200" dirty="0">
                <a:latin typeface="+mn-ea"/>
                <a:cs typeface="Verdana"/>
              </a:rPr>
              <a:t>Minor </a:t>
            </a:r>
            <a:r>
              <a:rPr lang="ko-KR" altLang="en-US" sz="1200" dirty="0">
                <a:latin typeface="+mn-ea"/>
                <a:cs typeface="Verdana"/>
              </a:rPr>
              <a:t>버전 설정하기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&lt;dependency&gt;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  &lt;</a:t>
            </a:r>
            <a:r>
              <a:rPr lang="en-US" altLang="ko-KR" sz="1200" dirty="0" err="1">
                <a:latin typeface="+mn-ea"/>
                <a:cs typeface="Verdana"/>
              </a:rPr>
              <a:t>groupId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  <a:r>
              <a:rPr lang="en-US" altLang="ko-KR" sz="1200" dirty="0" err="1">
                <a:latin typeface="+mn-ea"/>
                <a:cs typeface="Verdana"/>
              </a:rPr>
              <a:t>junit</a:t>
            </a:r>
            <a:r>
              <a:rPr lang="en-US" altLang="ko-KR" sz="1200" dirty="0">
                <a:latin typeface="+mn-ea"/>
                <a:cs typeface="Verdana"/>
              </a:rPr>
              <a:t>&lt;/</a:t>
            </a:r>
            <a:r>
              <a:rPr lang="en-US" altLang="ko-KR" sz="1200" dirty="0" err="1">
                <a:latin typeface="+mn-ea"/>
                <a:cs typeface="Verdana"/>
              </a:rPr>
              <a:t>groupId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  &lt;</a:t>
            </a:r>
            <a:r>
              <a:rPr lang="en-US" altLang="ko-KR" sz="1200" dirty="0" err="1">
                <a:latin typeface="+mn-ea"/>
                <a:cs typeface="Verdana"/>
              </a:rPr>
              <a:t>artifactId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  <a:r>
              <a:rPr lang="en-US" altLang="ko-KR" sz="1200" dirty="0" err="1">
                <a:latin typeface="+mn-ea"/>
                <a:cs typeface="Verdana"/>
              </a:rPr>
              <a:t>junit</a:t>
            </a:r>
            <a:r>
              <a:rPr lang="en-US" altLang="ko-KR" sz="1200" dirty="0">
                <a:latin typeface="+mn-ea"/>
                <a:cs typeface="Verdana"/>
              </a:rPr>
              <a:t>&lt;/</a:t>
            </a:r>
            <a:r>
              <a:rPr lang="en-US" altLang="ko-KR" sz="1200" dirty="0" err="1">
                <a:latin typeface="+mn-ea"/>
                <a:cs typeface="Verdana"/>
              </a:rPr>
              <a:t>artifactId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  &lt;version&gt;4.8.1.FINAL&lt;/version&gt;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&lt;/dependency&gt;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-&gt; </a:t>
            </a:r>
            <a:r>
              <a:rPr lang="ko-KR" altLang="en-US" sz="1200" dirty="0">
                <a:latin typeface="+mn-ea"/>
                <a:cs typeface="Verdana"/>
              </a:rPr>
              <a:t>배포된 최신 버전을 사용한다</a:t>
            </a:r>
            <a:r>
              <a:rPr lang="en-US" altLang="ko-KR" sz="1200" dirty="0" smtClean="0">
                <a:latin typeface="+mn-ea"/>
                <a:cs typeface="Verdana"/>
              </a:rPr>
              <a:t>.</a:t>
            </a:r>
            <a:endParaRPr lang="ko-KR" altLang="en-US" sz="1200" dirty="0"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0285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43" y="152400"/>
            <a:ext cx="3288157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 smtClean="0"/>
              <a:t>Spring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811160"/>
            <a:ext cx="7620000" cy="559127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013" indent="-3429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b="1" dirty="0">
                <a:latin typeface="+mn-ea"/>
                <a:cs typeface="Verdana"/>
              </a:rPr>
              <a:t>*** </a:t>
            </a:r>
            <a:r>
              <a:rPr lang="en-US" altLang="ko-KR" b="1" dirty="0" smtClean="0">
                <a:latin typeface="+mn-ea"/>
                <a:cs typeface="Verdana"/>
              </a:rPr>
              <a:t>S</a:t>
            </a:r>
            <a:r>
              <a:rPr lang="en-US" altLang="ko-KR" b="1" dirty="0">
                <a:latin typeface="+mn-ea"/>
                <a:cs typeface="Verdana"/>
              </a:rPr>
              <a:t>p</a:t>
            </a:r>
            <a:r>
              <a:rPr lang="en-US" altLang="ko-KR" b="1" dirty="0" smtClean="0">
                <a:latin typeface="+mn-ea"/>
                <a:cs typeface="Verdana"/>
              </a:rPr>
              <a:t>ring </a:t>
            </a:r>
            <a:r>
              <a:rPr lang="en-US" altLang="ko-KR" b="1" dirty="0">
                <a:latin typeface="+mn-ea"/>
                <a:cs typeface="Verdana"/>
              </a:rPr>
              <a:t>Project </a:t>
            </a:r>
            <a:r>
              <a:rPr lang="ko-KR" altLang="en-US" b="1" dirty="0">
                <a:latin typeface="+mn-ea"/>
                <a:cs typeface="Verdana"/>
              </a:rPr>
              <a:t>종류</a:t>
            </a:r>
          </a:p>
          <a:p>
            <a:pPr marL="354013" indent="-342900">
              <a:lnSpc>
                <a:spcPts val="1000"/>
              </a:lnSpc>
              <a:spcBef>
                <a:spcPts val="600"/>
              </a:spcBef>
              <a:tabLst>
                <a:tab pos="176213" algn="l"/>
              </a:tabLst>
            </a:pPr>
            <a:endParaRPr lang="ko-KR" altLang="en-US" sz="1200" dirty="0">
              <a:latin typeface="+mn-ea"/>
              <a:cs typeface="Verdana"/>
            </a:endParaRP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=&gt; </a:t>
            </a:r>
            <a:r>
              <a:rPr lang="en-US" altLang="ko-KR" sz="1200" b="1" dirty="0">
                <a:latin typeface="+mn-ea"/>
                <a:cs typeface="Verdana"/>
              </a:rPr>
              <a:t>Spring Starter Project (Spring Boot)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* 2014</a:t>
            </a:r>
            <a:r>
              <a:rPr lang="ko-KR" altLang="en-US" sz="1200" dirty="0">
                <a:latin typeface="+mn-ea"/>
                <a:cs typeface="Verdana"/>
              </a:rPr>
              <a:t>년에 개발된 </a:t>
            </a:r>
            <a:r>
              <a:rPr lang="en-US" altLang="ko-KR" sz="1200" dirty="0">
                <a:latin typeface="+mn-ea"/>
                <a:cs typeface="Verdana"/>
              </a:rPr>
              <a:t>Spring Boot </a:t>
            </a:r>
            <a:r>
              <a:rPr lang="ko-KR" altLang="en-US" sz="1200" dirty="0">
                <a:latin typeface="+mn-ea"/>
                <a:cs typeface="Verdana"/>
              </a:rPr>
              <a:t>라는 스프링의 하위 프로젝트를 이용해서 작성하는 방법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* </a:t>
            </a:r>
            <a:r>
              <a:rPr lang="ko-KR" altLang="en-US" sz="1200" dirty="0">
                <a:latin typeface="+mn-ea"/>
                <a:cs typeface="Verdana"/>
              </a:rPr>
              <a:t>특징 </a:t>
            </a:r>
            <a:r>
              <a:rPr lang="en-US" altLang="ko-KR" sz="1200" dirty="0">
                <a:latin typeface="+mn-ea"/>
                <a:cs typeface="Verdana"/>
              </a:rPr>
              <a:t>: 	</a:t>
            </a:r>
            <a:r>
              <a:rPr lang="ko-KR" altLang="en-US" sz="1200" dirty="0">
                <a:latin typeface="+mn-ea"/>
                <a:cs typeface="Verdana"/>
              </a:rPr>
              <a:t>단독 실행 가능한 스프링 애플리케이션 제작 가능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200" dirty="0">
                <a:latin typeface="+mn-ea"/>
                <a:cs typeface="Verdana"/>
              </a:rPr>
              <a:t>		내장된 </a:t>
            </a:r>
            <a:r>
              <a:rPr lang="en-US" altLang="ko-KR" sz="1200" dirty="0">
                <a:latin typeface="+mn-ea"/>
                <a:cs typeface="Verdana"/>
              </a:rPr>
              <a:t>Tomcat, Jetty, </a:t>
            </a:r>
            <a:r>
              <a:rPr lang="en-US" altLang="ko-KR" sz="1200" dirty="0" err="1">
                <a:latin typeface="+mn-ea"/>
                <a:cs typeface="Verdana"/>
              </a:rPr>
              <a:t>UnderTwo</a:t>
            </a:r>
            <a:r>
              <a:rPr lang="en-US" altLang="ko-KR" sz="1200" dirty="0">
                <a:latin typeface="+mn-ea"/>
                <a:cs typeface="Verdana"/>
              </a:rPr>
              <a:t> </a:t>
            </a:r>
            <a:r>
              <a:rPr lang="ko-KR" altLang="en-US" sz="1200" dirty="0">
                <a:latin typeface="+mn-ea"/>
                <a:cs typeface="Verdana"/>
              </a:rPr>
              <a:t>등의 서버 이용해서 별도의 서버 설치 없이 실행 가능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	</a:t>
            </a:r>
            <a:r>
              <a:rPr lang="ko-KR" altLang="en-US" sz="1200" dirty="0">
                <a:latin typeface="+mn-ea"/>
                <a:cs typeface="Verdana"/>
              </a:rPr>
              <a:t>최대한 자동화된 설정 제공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200" dirty="0">
                <a:latin typeface="+mn-ea"/>
                <a:cs typeface="Verdana"/>
              </a:rPr>
              <a:t>		</a:t>
            </a:r>
            <a:r>
              <a:rPr lang="ko-KR" altLang="en-US" sz="1200" dirty="0" smtClean="0">
                <a:latin typeface="+mn-ea"/>
                <a:cs typeface="Verdana"/>
              </a:rPr>
              <a:t> </a:t>
            </a:r>
            <a:r>
              <a:rPr lang="en-US" altLang="ko-KR" sz="1200" dirty="0" smtClean="0">
                <a:latin typeface="+mn-ea"/>
                <a:cs typeface="Verdana"/>
              </a:rPr>
              <a:t>XML </a:t>
            </a:r>
            <a:r>
              <a:rPr lang="ko-KR" altLang="en-US" sz="1200" dirty="0">
                <a:latin typeface="+mn-ea"/>
                <a:cs typeface="Verdana"/>
              </a:rPr>
              <a:t>설정 없이 단순한 설정 방식 제공   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200" dirty="0">
                <a:latin typeface="+mn-ea"/>
                <a:cs typeface="Verdana"/>
              </a:rPr>
              <a:t>	* 장점 </a:t>
            </a:r>
            <a:r>
              <a:rPr lang="en-US" altLang="ko-KR" sz="1200" dirty="0">
                <a:latin typeface="+mn-ea"/>
                <a:cs typeface="Verdana"/>
              </a:rPr>
              <a:t>: </a:t>
            </a:r>
            <a:r>
              <a:rPr lang="ko-KR" altLang="en-US" sz="1200" dirty="0" smtClean="0">
                <a:latin typeface="+mn-ea"/>
                <a:cs typeface="Verdana"/>
              </a:rPr>
              <a:t>별도의 </a:t>
            </a:r>
            <a:r>
              <a:rPr lang="ko-KR" altLang="en-US" sz="1200" dirty="0">
                <a:latin typeface="+mn-ea"/>
                <a:cs typeface="Verdana"/>
              </a:rPr>
              <a:t>설정이 </a:t>
            </a:r>
            <a:r>
              <a:rPr lang="ko-KR" altLang="en-US" sz="1200" dirty="0" err="1">
                <a:latin typeface="+mn-ea"/>
                <a:cs typeface="Verdana"/>
              </a:rPr>
              <a:t>필요없고</a:t>
            </a:r>
            <a:r>
              <a:rPr lang="ko-KR" altLang="en-US" sz="1200" dirty="0">
                <a:latin typeface="+mn-ea"/>
                <a:cs typeface="Verdana"/>
              </a:rPr>
              <a:t> </a:t>
            </a:r>
            <a:r>
              <a:rPr lang="en-US" altLang="ko-KR" sz="1200" dirty="0">
                <a:latin typeface="+mn-ea"/>
                <a:cs typeface="Verdana"/>
              </a:rPr>
              <a:t>WAS </a:t>
            </a:r>
            <a:r>
              <a:rPr lang="ko-KR" altLang="en-US" sz="1200" dirty="0">
                <a:latin typeface="+mn-ea"/>
                <a:cs typeface="Verdana"/>
              </a:rPr>
              <a:t>없이 실행 가능</a:t>
            </a:r>
            <a:r>
              <a:rPr lang="en-US" altLang="ko-KR" sz="1200" dirty="0">
                <a:latin typeface="+mn-ea"/>
                <a:cs typeface="Verdana"/>
              </a:rPr>
              <a:t>,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	</a:t>
            </a:r>
            <a:r>
              <a:rPr lang="ko-KR" altLang="en-US" sz="1200" dirty="0" err="1">
                <a:latin typeface="+mn-ea"/>
                <a:cs typeface="Verdana"/>
              </a:rPr>
              <a:t>로딩시간이</a:t>
            </a:r>
            <a:r>
              <a:rPr lang="ko-KR" altLang="en-US" sz="1200" dirty="0">
                <a:latin typeface="+mn-ea"/>
                <a:cs typeface="Verdana"/>
              </a:rPr>
              <a:t> 짧아 테스트 하기에 편리</a:t>
            </a:r>
            <a:r>
              <a:rPr lang="en-US" altLang="ko-KR" sz="1200" dirty="0">
                <a:latin typeface="+mn-ea"/>
                <a:cs typeface="Verdana"/>
              </a:rPr>
              <a:t>, 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	</a:t>
            </a:r>
            <a:r>
              <a:rPr lang="ko-KR" altLang="en-US" sz="1200" dirty="0">
                <a:latin typeface="+mn-ea"/>
                <a:cs typeface="Verdana"/>
              </a:rPr>
              <a:t>초급 개발자도 쉽게 접근 가능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* </a:t>
            </a:r>
            <a:r>
              <a:rPr lang="ko-KR" altLang="en-US" sz="1200" dirty="0">
                <a:latin typeface="+mn-ea"/>
                <a:cs typeface="Verdana"/>
              </a:rPr>
              <a:t>단점 </a:t>
            </a:r>
            <a:r>
              <a:rPr lang="en-US" altLang="ko-KR" sz="1200" dirty="0" smtClean="0">
                <a:latin typeface="+mn-ea"/>
                <a:cs typeface="Verdana"/>
              </a:rPr>
              <a:t>: </a:t>
            </a:r>
            <a:r>
              <a:rPr lang="ko-KR" altLang="en-US" sz="1200" dirty="0" smtClean="0">
                <a:latin typeface="+mn-ea"/>
                <a:cs typeface="Verdana"/>
              </a:rPr>
              <a:t>기존의 </a:t>
            </a:r>
            <a:r>
              <a:rPr lang="ko-KR" altLang="en-US" sz="1200" dirty="0">
                <a:latin typeface="+mn-ea"/>
                <a:cs typeface="Verdana"/>
              </a:rPr>
              <a:t>설정과 다른 방식으로 사용</a:t>
            </a:r>
            <a:r>
              <a:rPr lang="en-US" altLang="ko-KR" sz="1200" dirty="0">
                <a:latin typeface="+mn-ea"/>
                <a:cs typeface="Verdana"/>
              </a:rPr>
              <a:t>, JSP</a:t>
            </a:r>
            <a:r>
              <a:rPr lang="ko-KR" altLang="en-US" sz="1200" dirty="0">
                <a:latin typeface="+mn-ea"/>
                <a:cs typeface="Verdana"/>
              </a:rPr>
              <a:t>설정 등은 별도로 </a:t>
            </a:r>
            <a:r>
              <a:rPr lang="ko-KR" altLang="en-US" sz="1200" dirty="0" smtClean="0">
                <a:latin typeface="+mn-ea"/>
                <a:cs typeface="Verdana"/>
              </a:rPr>
              <a:t>해야 됨</a:t>
            </a:r>
            <a:r>
              <a:rPr lang="en-US" altLang="ko-KR" sz="1200" dirty="0">
                <a:latin typeface="+mn-ea"/>
                <a:cs typeface="Verdana"/>
              </a:rPr>
              <a:t>. 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endParaRPr lang="en-US" altLang="ko-KR" sz="1200" dirty="0">
              <a:latin typeface="+mn-ea"/>
              <a:cs typeface="Verdana"/>
            </a:endParaRP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=&gt; </a:t>
            </a:r>
            <a:r>
              <a:rPr lang="en-US" altLang="ko-KR" sz="1200" b="1" dirty="0">
                <a:latin typeface="+mn-ea"/>
                <a:cs typeface="Verdana"/>
              </a:rPr>
              <a:t>Spring Legacy Project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* </a:t>
            </a:r>
            <a:r>
              <a:rPr lang="ko-KR" altLang="en-US" sz="1200" dirty="0">
                <a:latin typeface="+mn-ea"/>
                <a:cs typeface="Verdana"/>
              </a:rPr>
              <a:t>장점 </a:t>
            </a:r>
            <a:r>
              <a:rPr lang="en-US" altLang="ko-KR" sz="1200" dirty="0">
                <a:latin typeface="+mn-ea"/>
                <a:cs typeface="Verdana"/>
              </a:rPr>
              <a:t>:	</a:t>
            </a:r>
            <a:r>
              <a:rPr lang="ko-KR" altLang="en-US" sz="1200" dirty="0">
                <a:latin typeface="+mn-ea"/>
                <a:cs typeface="Verdana"/>
              </a:rPr>
              <a:t>현재까지 실무에서 많이 사용되고 있으며</a:t>
            </a:r>
            <a:r>
              <a:rPr lang="en-US" altLang="ko-KR" sz="1200" dirty="0">
                <a:latin typeface="+mn-ea"/>
                <a:cs typeface="Verdana"/>
              </a:rPr>
              <a:t>, </a:t>
            </a:r>
            <a:r>
              <a:rPr lang="ko-KR" altLang="en-US" sz="1200" dirty="0">
                <a:latin typeface="+mn-ea"/>
                <a:cs typeface="Verdana"/>
              </a:rPr>
              <a:t>다양한 자료가 존재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	</a:t>
            </a:r>
            <a:r>
              <a:rPr lang="ko-KR" altLang="en-US" sz="1200" dirty="0">
                <a:latin typeface="+mn-ea"/>
                <a:cs typeface="Verdana"/>
              </a:rPr>
              <a:t>기존 프로젝트를 이해 하는데 도움이 됨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	</a:t>
            </a:r>
            <a:r>
              <a:rPr lang="ko-KR" altLang="en-US" sz="1200" dirty="0">
                <a:latin typeface="+mn-ea"/>
                <a:cs typeface="Verdana"/>
              </a:rPr>
              <a:t>모든 </a:t>
            </a:r>
            <a:r>
              <a:rPr lang="ko-KR" altLang="en-US" sz="1200" dirty="0" err="1">
                <a:latin typeface="+mn-ea"/>
                <a:cs typeface="Verdana"/>
              </a:rPr>
              <a:t>버젼의</a:t>
            </a:r>
            <a:r>
              <a:rPr lang="ko-KR" altLang="en-US" sz="1200" dirty="0">
                <a:latin typeface="+mn-ea"/>
                <a:cs typeface="Verdana"/>
              </a:rPr>
              <a:t> 스프링에서 사용 가능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* </a:t>
            </a:r>
            <a:r>
              <a:rPr lang="ko-KR" altLang="en-US" sz="1200" dirty="0">
                <a:latin typeface="+mn-ea"/>
                <a:cs typeface="Verdana"/>
              </a:rPr>
              <a:t>단점 </a:t>
            </a:r>
            <a:r>
              <a:rPr lang="en-US" altLang="ko-KR" sz="1200" dirty="0">
                <a:latin typeface="+mn-ea"/>
                <a:cs typeface="Verdana"/>
              </a:rPr>
              <a:t>:	</a:t>
            </a:r>
            <a:r>
              <a:rPr lang="ko-KR" altLang="en-US" sz="1200" dirty="0">
                <a:latin typeface="+mn-ea"/>
                <a:cs typeface="Verdana"/>
              </a:rPr>
              <a:t>초반 테스트 환경 구성이 어려움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	WAS </a:t>
            </a:r>
            <a:r>
              <a:rPr lang="ko-KR" altLang="en-US" sz="1200" dirty="0">
                <a:latin typeface="+mn-ea"/>
                <a:cs typeface="Verdana"/>
              </a:rPr>
              <a:t>와 연동하는 경우 결과 확인에 많은 리소스를 소모함</a:t>
            </a:r>
            <a:r>
              <a:rPr lang="en-US" altLang="ko-KR" sz="1200" dirty="0">
                <a:latin typeface="+mn-ea"/>
                <a:cs typeface="Verdana"/>
              </a:rPr>
              <a:t>.  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endParaRPr lang="en-US" altLang="ko-KR" sz="1200" dirty="0">
              <a:latin typeface="+mn-ea"/>
              <a:cs typeface="Verdana"/>
            </a:endParaRP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=&gt; </a:t>
            </a:r>
            <a:r>
              <a:rPr lang="ko-KR" altLang="en-US" sz="1200" dirty="0">
                <a:latin typeface="+mn-ea"/>
                <a:cs typeface="Verdana"/>
              </a:rPr>
              <a:t>라이브러리 초기화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200" dirty="0">
                <a:latin typeface="+mn-ea"/>
                <a:cs typeface="Verdana"/>
              </a:rPr>
              <a:t>	</a:t>
            </a:r>
            <a:r>
              <a:rPr lang="en-US" altLang="ko-KR" sz="1200" dirty="0">
                <a:latin typeface="+mn-ea"/>
                <a:cs typeface="Verdana"/>
              </a:rPr>
              <a:t>STS</a:t>
            </a:r>
            <a:r>
              <a:rPr lang="ko-KR" altLang="en-US" sz="1200" dirty="0">
                <a:latin typeface="+mn-ea"/>
                <a:cs typeface="Verdana"/>
              </a:rPr>
              <a:t>는 기본적으로 </a:t>
            </a:r>
            <a:r>
              <a:rPr lang="en-US" altLang="ko-KR" sz="1200" dirty="0">
                <a:latin typeface="+mn-ea"/>
                <a:cs typeface="Verdana"/>
              </a:rPr>
              <a:t>maven </a:t>
            </a:r>
            <a:r>
              <a:rPr lang="ko-KR" altLang="en-US" sz="1200" dirty="0">
                <a:latin typeface="+mn-ea"/>
                <a:cs typeface="Verdana"/>
              </a:rPr>
              <a:t>을 내장하고 있기 때문에</a:t>
            </a:r>
            <a:r>
              <a:rPr lang="en-US" altLang="ko-KR" sz="1200" dirty="0">
                <a:latin typeface="+mn-ea"/>
                <a:cs typeface="Verdana"/>
              </a:rPr>
              <a:t>, 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</a:t>
            </a:r>
            <a:r>
              <a:rPr lang="ko-KR" altLang="en-US" sz="1200" dirty="0">
                <a:latin typeface="+mn-ea"/>
                <a:cs typeface="Verdana"/>
              </a:rPr>
              <a:t>프로젝트 생성시 바로 </a:t>
            </a:r>
            <a:r>
              <a:rPr lang="en-US" altLang="ko-KR" sz="1200" dirty="0">
                <a:latin typeface="+mn-ea"/>
                <a:cs typeface="Verdana"/>
              </a:rPr>
              <a:t>maven</a:t>
            </a:r>
            <a:r>
              <a:rPr lang="ko-KR" altLang="en-US" sz="1200" dirty="0">
                <a:latin typeface="+mn-ea"/>
                <a:cs typeface="Verdana"/>
              </a:rPr>
              <a:t>이 </a:t>
            </a:r>
            <a:r>
              <a:rPr lang="en-US" altLang="ko-KR" sz="1200" dirty="0">
                <a:latin typeface="+mn-ea"/>
                <a:cs typeface="Verdana"/>
              </a:rPr>
              <a:t>pom.xml</a:t>
            </a:r>
            <a:r>
              <a:rPr lang="ko-KR" altLang="en-US" sz="1200" dirty="0">
                <a:latin typeface="+mn-ea"/>
                <a:cs typeface="Verdana"/>
              </a:rPr>
              <a:t>을 이용해서 관련 라이브러리가 다운로드 됨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* </a:t>
            </a:r>
            <a:r>
              <a:rPr lang="ko-KR" altLang="en-US" sz="1200" dirty="0">
                <a:latin typeface="+mn-ea"/>
                <a:cs typeface="Verdana"/>
              </a:rPr>
              <a:t>라이브러리 경로 </a:t>
            </a:r>
            <a:r>
              <a:rPr lang="en-US" altLang="ko-KR" sz="1200" dirty="0">
                <a:latin typeface="+mn-ea"/>
                <a:cs typeface="Verdana"/>
              </a:rPr>
              <a:t>:  .m2</a:t>
            </a: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* pom.xml </a:t>
            </a:r>
            <a:r>
              <a:rPr lang="ko-KR" altLang="en-US" sz="1200" dirty="0">
                <a:latin typeface="+mn-ea"/>
                <a:cs typeface="Verdana"/>
              </a:rPr>
              <a:t>에 계속 오류 발생시 </a:t>
            </a:r>
            <a:r>
              <a:rPr lang="en-US" altLang="ko-KR" sz="1200" dirty="0">
                <a:latin typeface="+mn-ea"/>
                <a:cs typeface="Verdana"/>
              </a:rPr>
              <a:t>-&gt; .m2 </a:t>
            </a:r>
            <a:r>
              <a:rPr lang="ko-KR" altLang="en-US" sz="1200" dirty="0">
                <a:latin typeface="+mn-ea"/>
                <a:cs typeface="Verdana"/>
              </a:rPr>
              <a:t>의 하위 폴더를 삭제하고 재실행하여 다시 받는다</a:t>
            </a:r>
            <a:r>
              <a:rPr lang="en-US" altLang="ko-KR" sz="1200" dirty="0">
                <a:latin typeface="+mn-ea"/>
                <a:cs typeface="Verdana"/>
              </a:rPr>
              <a:t>. </a:t>
            </a:r>
            <a:endParaRPr lang="ko-KR" altLang="en-US" sz="1200" dirty="0"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2492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43" y="152400"/>
            <a:ext cx="3288157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 smtClean="0"/>
              <a:t>Spring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811160"/>
            <a:ext cx="7620000" cy="22826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013" indent="-342900">
              <a:lnSpc>
                <a:spcPts val="2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b="1" dirty="0">
                <a:latin typeface="+mn-ea"/>
                <a:cs typeface="Verdana"/>
              </a:rPr>
              <a:t>*** </a:t>
            </a:r>
            <a:r>
              <a:rPr lang="en-US" altLang="ko-KR" b="1" dirty="0" smtClean="0">
                <a:latin typeface="+mn-ea"/>
                <a:cs typeface="Verdana"/>
              </a:rPr>
              <a:t>POM.xml </a:t>
            </a:r>
            <a:r>
              <a:rPr lang="en-US" altLang="ko-KR" b="1" dirty="0">
                <a:latin typeface="+mn-ea"/>
                <a:cs typeface="Verdana"/>
              </a:rPr>
              <a:t>(Project of Model)</a:t>
            </a:r>
            <a:endParaRPr lang="ko-KR" altLang="en-US" sz="1200" dirty="0">
              <a:latin typeface="+mn-ea"/>
              <a:cs typeface="Verdana"/>
            </a:endParaRPr>
          </a:p>
          <a:p>
            <a:pPr marL="354013" indent="-3429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endParaRPr lang="en-US" altLang="ko-KR" sz="1200" dirty="0" smtClean="0">
              <a:latin typeface="+mn-ea"/>
              <a:cs typeface="Verdana"/>
            </a:endParaRPr>
          </a:p>
          <a:p>
            <a:pPr marL="354013" indent="-342900">
              <a:lnSpc>
                <a:spcPts val="15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 smtClean="0">
                <a:latin typeface="+mn-ea"/>
                <a:cs typeface="Verdana"/>
              </a:rPr>
              <a:t>=&gt; </a:t>
            </a:r>
            <a:r>
              <a:rPr lang="ko-KR" altLang="en-US" sz="1200" dirty="0" smtClean="0">
                <a:latin typeface="+mn-ea"/>
                <a:cs typeface="Verdana"/>
              </a:rPr>
              <a:t>주요 </a:t>
            </a:r>
            <a:r>
              <a:rPr lang="ko-KR" altLang="en-US" sz="1200" dirty="0">
                <a:latin typeface="+mn-ea"/>
                <a:cs typeface="Verdana"/>
              </a:rPr>
              <a:t>기능  </a:t>
            </a:r>
            <a:r>
              <a:rPr lang="en-US" altLang="ko-KR" sz="1200" dirty="0">
                <a:latin typeface="+mn-ea"/>
                <a:cs typeface="Verdana"/>
              </a:rPr>
              <a:t>( Maven : </a:t>
            </a:r>
            <a:r>
              <a:rPr lang="ko-KR" altLang="en-US" sz="1200" dirty="0">
                <a:latin typeface="+mn-ea"/>
                <a:cs typeface="Verdana"/>
              </a:rPr>
              <a:t>라이브러리 관리 </a:t>
            </a:r>
            <a:r>
              <a:rPr lang="en-US" altLang="ko-KR" sz="1200" dirty="0">
                <a:latin typeface="+mn-ea"/>
                <a:cs typeface="Verdana"/>
              </a:rPr>
              <a:t>, </a:t>
            </a:r>
            <a:r>
              <a:rPr lang="ko-KR" altLang="en-US" sz="1200" dirty="0">
                <a:latin typeface="+mn-ea"/>
                <a:cs typeface="Verdana"/>
              </a:rPr>
              <a:t>빌드 </a:t>
            </a:r>
            <a:r>
              <a:rPr lang="en-US" altLang="ko-KR" sz="1200" dirty="0" smtClean="0">
                <a:latin typeface="+mn-ea"/>
                <a:cs typeface="Verdana"/>
              </a:rPr>
              <a:t>)</a:t>
            </a:r>
            <a:br>
              <a:rPr lang="en-US" altLang="ko-KR" sz="1200" dirty="0" smtClean="0">
                <a:latin typeface="+mn-ea"/>
                <a:cs typeface="Verdana"/>
              </a:rPr>
            </a:br>
            <a:r>
              <a:rPr lang="en-US" altLang="ko-KR" sz="1200" dirty="0" smtClean="0">
                <a:latin typeface="+mn-ea"/>
                <a:cs typeface="Verdana"/>
              </a:rPr>
              <a:t>1</a:t>
            </a:r>
            <a:r>
              <a:rPr lang="en-US" altLang="ko-KR" sz="1200" dirty="0">
                <a:latin typeface="+mn-ea"/>
                <a:cs typeface="Verdana"/>
              </a:rPr>
              <a:t>) </a:t>
            </a:r>
            <a:r>
              <a:rPr lang="ko-KR" altLang="en-US" sz="1200" dirty="0">
                <a:latin typeface="+mn-ea"/>
                <a:cs typeface="Verdana"/>
              </a:rPr>
              <a:t>프로젝트 관계 설정  </a:t>
            </a:r>
            <a:r>
              <a:rPr lang="en-US" altLang="ko-KR" sz="1200" dirty="0" smtClean="0">
                <a:latin typeface="+mn-ea"/>
                <a:cs typeface="Verdana"/>
              </a:rPr>
              <a:t/>
            </a:r>
            <a:br>
              <a:rPr lang="en-US" altLang="ko-KR" sz="1200" dirty="0" smtClean="0">
                <a:latin typeface="+mn-ea"/>
                <a:cs typeface="Verdana"/>
              </a:rPr>
            </a:br>
            <a:r>
              <a:rPr lang="en-US" altLang="ko-KR" sz="1200" dirty="0" smtClean="0">
                <a:latin typeface="+mn-ea"/>
                <a:cs typeface="Verdana"/>
              </a:rPr>
              <a:t>2</a:t>
            </a:r>
            <a:r>
              <a:rPr lang="en-US" altLang="ko-KR" sz="1200" dirty="0">
                <a:latin typeface="+mn-ea"/>
                <a:cs typeface="Verdana"/>
              </a:rPr>
              <a:t>) </a:t>
            </a:r>
            <a:r>
              <a:rPr lang="ko-KR" altLang="en-US" sz="1200" dirty="0">
                <a:latin typeface="+mn-ea"/>
                <a:cs typeface="Verdana"/>
              </a:rPr>
              <a:t>프로젝트 기본 </a:t>
            </a:r>
            <a:r>
              <a:rPr lang="ko-KR" altLang="en-US" sz="1200" dirty="0" smtClean="0">
                <a:latin typeface="+mn-ea"/>
                <a:cs typeface="Verdana"/>
              </a:rPr>
              <a:t>정보</a:t>
            </a:r>
            <a:r>
              <a:rPr lang="en-US" altLang="ko-KR" sz="1200" dirty="0" smtClean="0">
                <a:latin typeface="+mn-ea"/>
                <a:cs typeface="Verdana"/>
              </a:rPr>
              <a:t/>
            </a:r>
            <a:br>
              <a:rPr lang="en-US" altLang="ko-KR" sz="1200" dirty="0" smtClean="0">
                <a:latin typeface="+mn-ea"/>
                <a:cs typeface="Verdana"/>
              </a:rPr>
            </a:br>
            <a:r>
              <a:rPr lang="en-US" altLang="ko-KR" sz="1200" dirty="0" smtClean="0">
                <a:latin typeface="+mn-ea"/>
                <a:cs typeface="Verdana"/>
              </a:rPr>
              <a:t>3</a:t>
            </a:r>
            <a:r>
              <a:rPr lang="en-US" altLang="ko-KR" sz="1200" dirty="0">
                <a:latin typeface="+mn-ea"/>
                <a:cs typeface="Verdana"/>
              </a:rPr>
              <a:t>) </a:t>
            </a:r>
            <a:r>
              <a:rPr lang="ko-KR" altLang="en-US" sz="1200" dirty="0">
                <a:latin typeface="+mn-ea"/>
                <a:cs typeface="Verdana"/>
              </a:rPr>
              <a:t>의존 라이브러리 </a:t>
            </a:r>
            <a:r>
              <a:rPr lang="ko-KR" altLang="en-US" sz="1200" dirty="0" smtClean="0">
                <a:latin typeface="+mn-ea"/>
                <a:cs typeface="Verdana"/>
              </a:rPr>
              <a:t>관리</a:t>
            </a:r>
            <a:r>
              <a:rPr lang="en-US" altLang="ko-KR" sz="1200" dirty="0" smtClean="0">
                <a:latin typeface="+mn-ea"/>
                <a:cs typeface="Verdana"/>
              </a:rPr>
              <a:t/>
            </a:r>
            <a:br>
              <a:rPr lang="en-US" altLang="ko-KR" sz="1200" dirty="0" smtClean="0">
                <a:latin typeface="+mn-ea"/>
                <a:cs typeface="Verdana"/>
              </a:rPr>
            </a:br>
            <a:r>
              <a:rPr lang="en-US" altLang="ko-KR" sz="1200" dirty="0" smtClean="0">
                <a:latin typeface="+mn-ea"/>
                <a:cs typeface="Verdana"/>
              </a:rPr>
              <a:t>4</a:t>
            </a:r>
            <a:r>
              <a:rPr lang="en-US" altLang="ko-KR" sz="1200" dirty="0">
                <a:latin typeface="+mn-ea"/>
                <a:cs typeface="Verdana"/>
              </a:rPr>
              <a:t>) </a:t>
            </a:r>
            <a:r>
              <a:rPr lang="ko-KR" altLang="en-US" sz="1200" dirty="0">
                <a:latin typeface="+mn-ea"/>
                <a:cs typeface="Verdana"/>
              </a:rPr>
              <a:t>빌드 설정 </a:t>
            </a:r>
            <a:r>
              <a:rPr lang="en-US" altLang="ko-KR" sz="1200" dirty="0">
                <a:latin typeface="+mn-ea"/>
                <a:cs typeface="Verdana"/>
              </a:rPr>
              <a:t>: </a:t>
            </a:r>
            <a:r>
              <a:rPr lang="ko-KR" altLang="en-US" sz="1200" dirty="0">
                <a:latin typeface="+mn-ea"/>
                <a:cs typeface="Verdana"/>
              </a:rPr>
              <a:t>소스</a:t>
            </a:r>
            <a:r>
              <a:rPr lang="en-US" altLang="ko-KR" sz="1200" dirty="0">
                <a:latin typeface="+mn-ea"/>
                <a:cs typeface="Verdana"/>
              </a:rPr>
              <a:t>/</a:t>
            </a:r>
            <a:r>
              <a:rPr lang="ko-KR" altLang="en-US" sz="1200" dirty="0">
                <a:latin typeface="+mn-ea"/>
                <a:cs typeface="Verdana"/>
              </a:rPr>
              <a:t>테스트 </a:t>
            </a:r>
            <a:r>
              <a:rPr lang="en-US" altLang="ko-KR" sz="1200" dirty="0">
                <a:latin typeface="+mn-ea"/>
                <a:cs typeface="Verdana"/>
              </a:rPr>
              <a:t>&amp; </a:t>
            </a:r>
            <a:r>
              <a:rPr lang="ko-KR" altLang="en-US" sz="1200" dirty="0">
                <a:latin typeface="+mn-ea"/>
                <a:cs typeface="Verdana"/>
              </a:rPr>
              <a:t>리소스 디렉토리 </a:t>
            </a:r>
            <a:r>
              <a:rPr lang="en-US" altLang="ko-KR" sz="1200" dirty="0">
                <a:latin typeface="+mn-ea"/>
                <a:cs typeface="Verdana"/>
              </a:rPr>
              <a:t>, </a:t>
            </a:r>
            <a:r>
              <a:rPr lang="ko-KR" altLang="en-US" sz="1200" dirty="0" smtClean="0">
                <a:latin typeface="+mn-ea"/>
                <a:cs typeface="Verdana"/>
              </a:rPr>
              <a:t>플러그인</a:t>
            </a:r>
            <a:r>
              <a:rPr lang="en-US" altLang="ko-KR" sz="1200" dirty="0" smtClean="0">
                <a:latin typeface="+mn-ea"/>
                <a:cs typeface="Verdana"/>
              </a:rPr>
              <a:t/>
            </a:r>
            <a:br>
              <a:rPr lang="en-US" altLang="ko-KR" sz="1200" dirty="0" smtClean="0">
                <a:latin typeface="+mn-ea"/>
                <a:cs typeface="Verdana"/>
              </a:rPr>
            </a:br>
            <a:r>
              <a:rPr lang="en-US" altLang="ko-KR" sz="1200" dirty="0" smtClean="0">
                <a:latin typeface="+mn-ea"/>
                <a:cs typeface="Verdana"/>
              </a:rPr>
              <a:t>5</a:t>
            </a:r>
            <a:r>
              <a:rPr lang="en-US" altLang="ko-KR" sz="1200" dirty="0">
                <a:latin typeface="+mn-ea"/>
                <a:cs typeface="Verdana"/>
              </a:rPr>
              <a:t>) </a:t>
            </a:r>
            <a:r>
              <a:rPr lang="ko-KR" altLang="en-US" sz="1200" dirty="0">
                <a:latin typeface="+mn-ea"/>
                <a:cs typeface="Verdana"/>
              </a:rPr>
              <a:t>빌드 환경 </a:t>
            </a:r>
            <a:r>
              <a:rPr lang="en-US" altLang="ko-KR" sz="1200" dirty="0">
                <a:latin typeface="+mn-ea"/>
                <a:cs typeface="Verdana"/>
              </a:rPr>
              <a:t>: </a:t>
            </a:r>
            <a:r>
              <a:rPr lang="ko-KR" altLang="en-US" sz="1200" dirty="0" err="1">
                <a:latin typeface="+mn-ea"/>
                <a:cs typeface="Verdana"/>
              </a:rPr>
              <a:t>빌드환경</a:t>
            </a:r>
            <a:r>
              <a:rPr lang="ko-KR" altLang="en-US" sz="1200" dirty="0">
                <a:latin typeface="+mn-ea"/>
                <a:cs typeface="Verdana"/>
              </a:rPr>
              <a:t> 정보</a:t>
            </a:r>
            <a:r>
              <a:rPr lang="en-US" altLang="ko-KR" sz="1200" dirty="0">
                <a:latin typeface="+mn-ea"/>
                <a:cs typeface="Verdana"/>
              </a:rPr>
              <a:t>, </a:t>
            </a:r>
            <a:r>
              <a:rPr lang="ko-KR" altLang="en-US" sz="1200" dirty="0">
                <a:latin typeface="+mn-ea"/>
                <a:cs typeface="Verdana"/>
              </a:rPr>
              <a:t>프로파일 </a:t>
            </a:r>
            <a:r>
              <a:rPr lang="en-US" altLang="ko-KR" sz="1200" dirty="0" smtClean="0">
                <a:latin typeface="+mn-ea"/>
                <a:cs typeface="Verdana"/>
              </a:rPr>
              <a:t/>
            </a:r>
            <a:br>
              <a:rPr lang="en-US" altLang="ko-KR" sz="1200" dirty="0" smtClean="0">
                <a:latin typeface="+mn-ea"/>
                <a:cs typeface="Verdana"/>
              </a:rPr>
            </a:br>
            <a:endParaRPr lang="en-US" altLang="ko-KR" sz="1200" dirty="0" smtClean="0">
              <a:latin typeface="+mn-ea"/>
              <a:cs typeface="Verdana"/>
            </a:endParaRPr>
          </a:p>
          <a:p>
            <a:pPr marL="354013" indent="-342900">
              <a:lnSpc>
                <a:spcPts val="15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=&gt; </a:t>
            </a:r>
            <a:r>
              <a:rPr lang="en-US" altLang="ko-KR" sz="1200" dirty="0" smtClean="0">
                <a:latin typeface="+mn-ea"/>
                <a:cs typeface="Verdana"/>
              </a:rPr>
              <a:t> </a:t>
            </a:r>
            <a:r>
              <a:rPr lang="ko-KR" altLang="en-US" sz="1200" dirty="0">
                <a:latin typeface="+mn-ea"/>
                <a:cs typeface="Verdana"/>
              </a:rPr>
              <a:t>최신  </a:t>
            </a:r>
            <a:r>
              <a:rPr lang="en-US" altLang="ko-KR" sz="1200" dirty="0" err="1">
                <a:latin typeface="+mn-ea"/>
                <a:cs typeface="Verdana"/>
              </a:rPr>
              <a:t>pom</a:t>
            </a:r>
            <a:r>
              <a:rPr lang="ko-KR" altLang="en-US" sz="1200" dirty="0">
                <a:latin typeface="+mn-ea"/>
                <a:cs typeface="Verdana"/>
              </a:rPr>
              <a:t>정보는 </a:t>
            </a:r>
            <a:r>
              <a:rPr lang="en-US" altLang="ko-KR" sz="1200" dirty="0">
                <a:latin typeface="+mn-ea"/>
                <a:cs typeface="Verdana"/>
              </a:rPr>
              <a:t>(maven.apache.org/pom.html)</a:t>
            </a:r>
            <a:r>
              <a:rPr lang="ko-KR" altLang="en-US" sz="1200" dirty="0">
                <a:latin typeface="+mn-ea"/>
                <a:cs typeface="Verdana"/>
              </a:rPr>
              <a:t>에서 얻을 수 있음 </a:t>
            </a:r>
          </a:p>
        </p:txBody>
      </p:sp>
    </p:spTree>
    <p:extLst>
      <p:ext uri="{BB962C8B-B14F-4D97-AF65-F5344CB8AC3E}">
        <p14:creationId xmlns:p14="http://schemas.microsoft.com/office/powerpoint/2010/main" val="34718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43" y="152400"/>
            <a:ext cx="3288157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 smtClean="0"/>
              <a:t>Spring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811160"/>
            <a:ext cx="8915400" cy="552715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76213" indent="-165100">
              <a:lnSpc>
                <a:spcPts val="15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 smtClean="0">
                <a:latin typeface="+mn-ea"/>
                <a:cs typeface="Verdana"/>
              </a:rPr>
              <a:t>=&gt; </a:t>
            </a:r>
            <a:r>
              <a:rPr lang="ko-KR" altLang="en-US" sz="1200" dirty="0">
                <a:latin typeface="+mn-ea"/>
                <a:cs typeface="Verdana"/>
              </a:rPr>
              <a:t>주요 </a:t>
            </a:r>
            <a:r>
              <a:rPr lang="ko-KR" altLang="en-US" sz="1200" dirty="0" err="1">
                <a:latin typeface="+mn-ea"/>
                <a:cs typeface="Verdana"/>
              </a:rPr>
              <a:t>엘리먼트</a:t>
            </a:r>
            <a:r>
              <a:rPr lang="en-US" altLang="ko-KR" sz="1200" dirty="0">
                <a:latin typeface="+mn-ea"/>
                <a:cs typeface="Verdana"/>
              </a:rPr>
              <a:t>(</a:t>
            </a:r>
            <a:r>
              <a:rPr lang="ko-KR" altLang="en-US" sz="1200" dirty="0">
                <a:latin typeface="+mn-ea"/>
                <a:cs typeface="Verdana"/>
              </a:rPr>
              <a:t>태그</a:t>
            </a:r>
            <a:r>
              <a:rPr lang="en-US" altLang="ko-KR" sz="1200" dirty="0">
                <a:latin typeface="+mn-ea"/>
                <a:cs typeface="Verdana"/>
              </a:rPr>
              <a:t>)</a:t>
            </a:r>
          </a:p>
          <a:p>
            <a:pPr marL="176213" indent="-165100">
              <a:lnSpc>
                <a:spcPts val="1500"/>
              </a:lnSpc>
              <a:spcBef>
                <a:spcPts val="600"/>
              </a:spcBef>
              <a:tabLst>
                <a:tab pos="176213" algn="l"/>
              </a:tabLst>
            </a:pPr>
            <a:endParaRPr lang="en-US" altLang="ko-KR" sz="1200" dirty="0">
              <a:latin typeface="+mn-ea"/>
              <a:cs typeface="Verdana"/>
            </a:endParaRP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&lt;project ...&gt; ~~~ &lt;/project</a:t>
            </a:r>
            <a:r>
              <a:rPr lang="en-US" altLang="ko-KR" sz="1200" dirty="0" smtClean="0">
                <a:latin typeface="+mn-ea"/>
                <a:cs typeface="Verdana"/>
              </a:rPr>
              <a:t>&gt;   		: pom.xml </a:t>
            </a:r>
            <a:r>
              <a:rPr lang="ko-KR" altLang="en-US" sz="1200" dirty="0">
                <a:latin typeface="+mn-ea"/>
                <a:cs typeface="Verdana"/>
              </a:rPr>
              <a:t>의 최상위 </a:t>
            </a:r>
            <a:r>
              <a:rPr lang="ko-KR" altLang="en-US" sz="1200" dirty="0" err="1">
                <a:latin typeface="+mn-ea"/>
                <a:cs typeface="Verdana"/>
              </a:rPr>
              <a:t>엘리먼트</a:t>
            </a:r>
            <a:endParaRPr lang="ko-KR" altLang="en-US" sz="1200" dirty="0">
              <a:latin typeface="+mn-ea"/>
              <a:cs typeface="Verdana"/>
            </a:endParaRP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200" dirty="0">
                <a:latin typeface="+mn-ea"/>
                <a:cs typeface="Verdana"/>
              </a:rPr>
              <a:t>	</a:t>
            </a:r>
            <a:r>
              <a:rPr lang="en-US" altLang="ko-KR" sz="1200" dirty="0">
                <a:latin typeface="+mn-ea"/>
                <a:cs typeface="Verdana"/>
              </a:rPr>
              <a:t>&lt;</a:t>
            </a:r>
            <a:r>
              <a:rPr lang="en-US" altLang="ko-KR" sz="1200" dirty="0" err="1">
                <a:latin typeface="+mn-ea"/>
                <a:cs typeface="Verdana"/>
              </a:rPr>
              <a:t>modelVersion</a:t>
            </a:r>
            <a:r>
              <a:rPr lang="en-US" altLang="ko-KR" sz="1200" dirty="0">
                <a:latin typeface="+mn-ea"/>
                <a:cs typeface="Verdana"/>
              </a:rPr>
              <a:t>&gt;4.0.0&lt;/</a:t>
            </a:r>
            <a:r>
              <a:rPr lang="en-US" altLang="ko-KR" sz="1200" dirty="0" err="1">
                <a:latin typeface="+mn-ea"/>
                <a:cs typeface="Verdana"/>
              </a:rPr>
              <a:t>modelVersion</a:t>
            </a:r>
            <a:r>
              <a:rPr lang="en-US" altLang="ko-KR" sz="1200" dirty="0" smtClean="0">
                <a:latin typeface="+mn-ea"/>
                <a:cs typeface="Verdana"/>
              </a:rPr>
              <a:t>&gt;	: </a:t>
            </a:r>
            <a:r>
              <a:rPr lang="en-US" altLang="ko-KR" sz="1200" dirty="0" err="1">
                <a:latin typeface="+mn-ea"/>
                <a:cs typeface="Verdana"/>
              </a:rPr>
              <a:t>pom</a:t>
            </a:r>
            <a:r>
              <a:rPr lang="en-US" altLang="ko-KR" sz="1200" dirty="0">
                <a:latin typeface="+mn-ea"/>
                <a:cs typeface="Verdana"/>
              </a:rPr>
              <a:t> </a:t>
            </a:r>
            <a:r>
              <a:rPr lang="ko-KR" altLang="en-US" sz="1200" dirty="0">
                <a:latin typeface="+mn-ea"/>
                <a:cs typeface="Verdana"/>
              </a:rPr>
              <a:t>모델의 </a:t>
            </a:r>
            <a:r>
              <a:rPr lang="ko-KR" altLang="en-US" sz="1200" dirty="0" err="1">
                <a:latin typeface="+mn-ea"/>
                <a:cs typeface="Verdana"/>
              </a:rPr>
              <a:t>버젼</a:t>
            </a:r>
            <a:r>
              <a:rPr lang="ko-KR" altLang="en-US" sz="1200" dirty="0">
                <a:latin typeface="+mn-ea"/>
                <a:cs typeface="Verdana"/>
              </a:rPr>
              <a:t> </a:t>
            </a:r>
            <a:r>
              <a:rPr lang="en-US" altLang="ko-KR" sz="1200" dirty="0">
                <a:latin typeface="+mn-ea"/>
                <a:cs typeface="Verdana"/>
              </a:rPr>
              <a:t>(</a:t>
            </a:r>
            <a:r>
              <a:rPr lang="ko-KR" altLang="en-US" sz="1200" dirty="0" err="1">
                <a:latin typeface="+mn-ea"/>
                <a:cs typeface="Verdana"/>
              </a:rPr>
              <a:t>최신버젼</a:t>
            </a:r>
            <a:r>
              <a:rPr lang="ko-KR" altLang="en-US" sz="1200" dirty="0">
                <a:latin typeface="+mn-ea"/>
                <a:cs typeface="Verdana"/>
              </a:rPr>
              <a:t> </a:t>
            </a:r>
            <a:r>
              <a:rPr lang="en-US" altLang="ko-KR" sz="1200" dirty="0">
                <a:latin typeface="+mn-ea"/>
                <a:cs typeface="Verdana"/>
              </a:rPr>
              <a:t>4.0.0)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</a:t>
            </a:r>
            <a:r>
              <a:rPr lang="en-US" altLang="ko-KR" sz="1200" dirty="0" smtClean="0">
                <a:latin typeface="+mn-ea"/>
                <a:cs typeface="Verdana"/>
              </a:rPr>
              <a:t>&lt;</a:t>
            </a:r>
            <a:r>
              <a:rPr lang="en-US" altLang="ko-KR" sz="1200" dirty="0" err="1">
                <a:latin typeface="+mn-ea"/>
                <a:cs typeface="Verdana"/>
              </a:rPr>
              <a:t>groupId</a:t>
            </a:r>
            <a:r>
              <a:rPr lang="en-US" altLang="ko-KR" sz="1200" dirty="0">
                <a:latin typeface="+mn-ea"/>
                <a:cs typeface="Verdana"/>
              </a:rPr>
              <a:t>&gt;</a:t>
            </a:r>
            <a:r>
              <a:rPr lang="en-US" altLang="ko-KR" sz="1200" dirty="0" err="1">
                <a:latin typeface="+mn-ea"/>
                <a:cs typeface="Verdana"/>
              </a:rPr>
              <a:t>com.ncs</a:t>
            </a:r>
            <a:r>
              <a:rPr lang="en-US" altLang="ko-KR" sz="1200" dirty="0">
                <a:latin typeface="+mn-ea"/>
                <a:cs typeface="Verdana"/>
              </a:rPr>
              <a:t>&lt;/</a:t>
            </a:r>
            <a:r>
              <a:rPr lang="en-US" altLang="ko-KR" sz="1200" dirty="0" err="1">
                <a:latin typeface="+mn-ea"/>
                <a:cs typeface="Verdana"/>
              </a:rPr>
              <a:t>groupId</a:t>
            </a:r>
            <a:r>
              <a:rPr lang="en-US" altLang="ko-KR" sz="1200" dirty="0" smtClean="0">
                <a:latin typeface="+mn-ea"/>
                <a:cs typeface="Verdana"/>
              </a:rPr>
              <a:t>&gt;		: </a:t>
            </a:r>
            <a:r>
              <a:rPr lang="ko-KR" altLang="en-US" sz="1200" dirty="0">
                <a:latin typeface="+mn-ea"/>
                <a:cs typeface="Verdana"/>
              </a:rPr>
              <a:t>프로젝트 </a:t>
            </a:r>
            <a:r>
              <a:rPr lang="ko-KR" altLang="en-US" sz="1200" dirty="0" err="1">
                <a:latin typeface="+mn-ea"/>
                <a:cs typeface="Verdana"/>
              </a:rPr>
              <a:t>생성팀의</a:t>
            </a:r>
            <a:r>
              <a:rPr lang="ko-KR" altLang="en-US" sz="1200" dirty="0">
                <a:latin typeface="+mn-ea"/>
                <a:cs typeface="Verdana"/>
              </a:rPr>
              <a:t> </a:t>
            </a:r>
            <a:r>
              <a:rPr lang="en-US" altLang="ko-KR" sz="1200" dirty="0">
                <a:latin typeface="+mn-ea"/>
                <a:cs typeface="Verdana"/>
              </a:rPr>
              <a:t>ID </a:t>
            </a:r>
            <a:r>
              <a:rPr lang="ko-KR" altLang="en-US" sz="1200" dirty="0">
                <a:latin typeface="+mn-ea"/>
                <a:cs typeface="Verdana"/>
              </a:rPr>
              <a:t>로서</a:t>
            </a:r>
            <a:r>
              <a:rPr lang="en-US" altLang="ko-KR" sz="1200" dirty="0">
                <a:latin typeface="+mn-ea"/>
                <a:cs typeface="Verdana"/>
              </a:rPr>
              <a:t>, </a:t>
            </a:r>
            <a:r>
              <a:rPr lang="ko-KR" altLang="en-US" sz="1200" dirty="0" err="1">
                <a:latin typeface="+mn-ea"/>
                <a:cs typeface="Verdana"/>
              </a:rPr>
              <a:t>메이븐</a:t>
            </a:r>
            <a:r>
              <a:rPr lang="ko-KR" altLang="en-US" sz="1200" dirty="0">
                <a:latin typeface="+mn-ea"/>
                <a:cs typeface="Verdana"/>
              </a:rPr>
              <a:t> 프로젝트를 구분하기 위한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200" dirty="0">
                <a:latin typeface="+mn-ea"/>
                <a:cs typeface="Verdana"/>
              </a:rPr>
              <a:t>		 </a:t>
            </a:r>
            <a:r>
              <a:rPr lang="en-US" altLang="ko-KR" sz="1200" dirty="0" smtClean="0">
                <a:latin typeface="+mn-ea"/>
                <a:cs typeface="Verdana"/>
              </a:rPr>
              <a:t>			</a:t>
            </a:r>
            <a:r>
              <a:rPr lang="ko-KR" altLang="en-US" sz="1200" dirty="0" smtClean="0">
                <a:latin typeface="+mn-ea"/>
                <a:cs typeface="Verdana"/>
              </a:rPr>
              <a:t>가장 </a:t>
            </a:r>
            <a:r>
              <a:rPr lang="ko-KR" altLang="en-US" sz="1200" dirty="0">
                <a:latin typeface="+mn-ea"/>
                <a:cs typeface="Verdana"/>
              </a:rPr>
              <a:t>첫 번째 항목으로 일반적으로 </a:t>
            </a:r>
            <a:r>
              <a:rPr lang="ko-KR" altLang="en-US" sz="1200" dirty="0" err="1">
                <a:latin typeface="+mn-ea"/>
                <a:cs typeface="Verdana"/>
              </a:rPr>
              <a:t>도메인명을</a:t>
            </a:r>
            <a:r>
              <a:rPr lang="ko-KR" altLang="en-US" sz="1200" dirty="0">
                <a:latin typeface="+mn-ea"/>
                <a:cs typeface="Verdana"/>
              </a:rPr>
              <a:t> 주로 사용</a:t>
            </a:r>
            <a:r>
              <a:rPr lang="en-US" altLang="ko-KR" sz="1200" dirty="0">
                <a:latin typeface="+mn-ea"/>
                <a:cs typeface="Verdana"/>
              </a:rPr>
              <a:t>. 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</a:t>
            </a:r>
            <a:r>
              <a:rPr lang="en-US" altLang="ko-KR" sz="1200" dirty="0" smtClean="0">
                <a:latin typeface="+mn-ea"/>
                <a:cs typeface="Verdana"/>
              </a:rPr>
              <a:t>				</a:t>
            </a:r>
            <a:r>
              <a:rPr lang="ko-KR" altLang="en-US" sz="1200" dirty="0" smtClean="0">
                <a:latin typeface="+mn-ea"/>
                <a:cs typeface="Verdana"/>
              </a:rPr>
              <a:t>전 </a:t>
            </a:r>
            <a:r>
              <a:rPr lang="ko-KR" altLang="en-US" sz="1200" dirty="0">
                <a:latin typeface="+mn-ea"/>
                <a:cs typeface="Verdana"/>
              </a:rPr>
              <a:t>세계의 수많은 개발자들이 만들어내고 있는 </a:t>
            </a:r>
            <a:r>
              <a:rPr lang="ko-KR" altLang="en-US" sz="1200" dirty="0" err="1">
                <a:latin typeface="+mn-ea"/>
                <a:cs typeface="Verdana"/>
              </a:rPr>
              <a:t>메이븐</a:t>
            </a:r>
            <a:r>
              <a:rPr lang="ko-KR" altLang="en-US" sz="1200" dirty="0">
                <a:latin typeface="+mn-ea"/>
                <a:cs typeface="Verdana"/>
              </a:rPr>
              <a:t> 기반의 </a:t>
            </a:r>
            <a:r>
              <a:rPr lang="ko-KR" altLang="en-US" sz="1200" dirty="0" smtClean="0">
                <a:latin typeface="+mn-ea"/>
                <a:cs typeface="Verdana"/>
              </a:rPr>
              <a:t>프로젝트들과</a:t>
            </a:r>
            <a:endParaRPr lang="en-US" altLang="ko-KR" sz="1200" dirty="0" smtClean="0">
              <a:latin typeface="+mn-ea"/>
              <a:cs typeface="Verdana"/>
            </a:endParaRP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</a:t>
            </a:r>
            <a:r>
              <a:rPr lang="en-US" altLang="ko-KR" sz="1200" dirty="0" smtClean="0">
                <a:latin typeface="+mn-ea"/>
                <a:cs typeface="Verdana"/>
              </a:rPr>
              <a:t>				</a:t>
            </a:r>
            <a:r>
              <a:rPr lang="ko-KR" altLang="en-US" sz="1200" dirty="0" smtClean="0">
                <a:latin typeface="+mn-ea"/>
                <a:cs typeface="Verdana"/>
              </a:rPr>
              <a:t>중복되지 </a:t>
            </a:r>
            <a:r>
              <a:rPr lang="ko-KR" altLang="en-US" sz="1200" dirty="0">
                <a:latin typeface="+mn-ea"/>
                <a:cs typeface="Verdana"/>
              </a:rPr>
              <a:t>않도록 하기 위해 정의하는 명명 규칙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200" dirty="0">
                <a:latin typeface="+mn-ea"/>
                <a:cs typeface="Verdana"/>
              </a:rPr>
              <a:t>	</a:t>
            </a:r>
            <a:r>
              <a:rPr lang="en-US" altLang="ko-KR" sz="1200" dirty="0">
                <a:latin typeface="+mn-ea"/>
                <a:cs typeface="Verdana"/>
              </a:rPr>
              <a:t>&lt;</a:t>
            </a:r>
            <a:r>
              <a:rPr lang="en-US" altLang="ko-KR" sz="1200" dirty="0" err="1">
                <a:latin typeface="+mn-ea"/>
                <a:cs typeface="Verdana"/>
              </a:rPr>
              <a:t>artifactId</a:t>
            </a:r>
            <a:r>
              <a:rPr lang="en-US" altLang="ko-KR" sz="1200" dirty="0">
                <a:latin typeface="+mn-ea"/>
                <a:cs typeface="Verdana"/>
              </a:rPr>
              <a:t>&gt;interceptor&lt;/</a:t>
            </a:r>
            <a:r>
              <a:rPr lang="en-US" altLang="ko-KR" sz="1200" dirty="0" err="1">
                <a:latin typeface="+mn-ea"/>
                <a:cs typeface="Verdana"/>
              </a:rPr>
              <a:t>artifactId</a:t>
            </a:r>
            <a:r>
              <a:rPr lang="en-US" altLang="ko-KR" sz="1200" dirty="0" smtClean="0">
                <a:latin typeface="+mn-ea"/>
                <a:cs typeface="Verdana"/>
              </a:rPr>
              <a:t>&gt;		: </a:t>
            </a:r>
            <a:r>
              <a:rPr lang="ko-KR" altLang="en-US" sz="1200" dirty="0">
                <a:latin typeface="+mn-ea"/>
                <a:cs typeface="Verdana"/>
              </a:rPr>
              <a:t>프로젝트를 식별하는 유일한 </a:t>
            </a:r>
            <a:r>
              <a:rPr lang="en-US" altLang="ko-KR" sz="1200" dirty="0">
                <a:latin typeface="+mn-ea"/>
                <a:cs typeface="Verdana"/>
              </a:rPr>
              <a:t>ID</a:t>
            </a:r>
            <a:r>
              <a:rPr lang="ko-KR" altLang="en-US" sz="1200" dirty="0">
                <a:latin typeface="+mn-ea"/>
                <a:cs typeface="Verdana"/>
              </a:rPr>
              <a:t>로서 주로 프로젝트 이름으로 인식함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	  </a:t>
            </a:r>
            <a:r>
              <a:rPr lang="en-US" altLang="ko-KR" sz="1200" dirty="0" smtClean="0">
                <a:latin typeface="+mn-ea"/>
                <a:cs typeface="Verdana"/>
              </a:rPr>
              <a:t>			</a:t>
            </a:r>
            <a:r>
              <a:rPr lang="en-US" altLang="ko-KR" sz="1200" dirty="0" err="1" smtClean="0">
                <a:latin typeface="+mn-ea"/>
                <a:cs typeface="Verdana"/>
              </a:rPr>
              <a:t>groupId</a:t>
            </a:r>
            <a:r>
              <a:rPr lang="en-US" altLang="ko-KR" sz="1200" dirty="0" smtClean="0">
                <a:latin typeface="+mn-ea"/>
                <a:cs typeface="Verdana"/>
              </a:rPr>
              <a:t> </a:t>
            </a:r>
            <a:r>
              <a:rPr lang="ko-KR" altLang="en-US" sz="1200" dirty="0">
                <a:latin typeface="+mn-ea"/>
                <a:cs typeface="Verdana"/>
              </a:rPr>
              <a:t>와 </a:t>
            </a:r>
            <a:r>
              <a:rPr lang="en-US" altLang="ko-KR" sz="1200" dirty="0" err="1">
                <a:latin typeface="+mn-ea"/>
                <a:cs typeface="Verdana"/>
              </a:rPr>
              <a:t>artifactId</a:t>
            </a:r>
            <a:r>
              <a:rPr lang="ko-KR" altLang="en-US" sz="1200" dirty="0">
                <a:latin typeface="+mn-ea"/>
                <a:cs typeface="Verdana"/>
              </a:rPr>
              <a:t>를 조합해서 </a:t>
            </a:r>
            <a:r>
              <a:rPr lang="ko-KR" altLang="en-US" sz="1200" dirty="0" err="1">
                <a:latin typeface="+mn-ea"/>
                <a:cs typeface="Verdana"/>
              </a:rPr>
              <a:t>식별자로</a:t>
            </a:r>
            <a:r>
              <a:rPr lang="ko-KR" altLang="en-US" sz="1200" dirty="0">
                <a:latin typeface="+mn-ea"/>
                <a:cs typeface="Verdana"/>
              </a:rPr>
              <a:t> 사용</a:t>
            </a:r>
            <a:r>
              <a:rPr lang="en-US" altLang="ko-KR" sz="1200" dirty="0">
                <a:latin typeface="+mn-ea"/>
                <a:cs typeface="Verdana"/>
              </a:rPr>
              <a:t>.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	</a:t>
            </a:r>
            <a:r>
              <a:rPr lang="en-US" altLang="ko-KR" sz="1200" dirty="0" smtClean="0">
                <a:latin typeface="+mn-ea"/>
                <a:cs typeface="Verdana"/>
              </a:rPr>
              <a:t>			(</a:t>
            </a:r>
            <a:r>
              <a:rPr lang="ko-KR" altLang="en-US" sz="1200" dirty="0">
                <a:latin typeface="+mn-ea"/>
                <a:cs typeface="Verdana"/>
              </a:rPr>
              <a:t>위의 그룹 </a:t>
            </a:r>
            <a:r>
              <a:rPr lang="en-US" altLang="ko-KR" sz="1200" dirty="0" err="1">
                <a:latin typeface="+mn-ea"/>
                <a:cs typeface="Verdana"/>
              </a:rPr>
              <a:t>com.ncs</a:t>
            </a:r>
            <a:r>
              <a:rPr lang="en-US" altLang="ko-KR" sz="1200" dirty="0">
                <a:latin typeface="+mn-ea"/>
                <a:cs typeface="Verdana"/>
              </a:rPr>
              <a:t> </a:t>
            </a:r>
            <a:r>
              <a:rPr lang="ko-KR" altLang="en-US" sz="1200" dirty="0" err="1">
                <a:latin typeface="+mn-ea"/>
                <a:cs typeface="Verdana"/>
              </a:rPr>
              <a:t>조직내에</a:t>
            </a:r>
            <a:r>
              <a:rPr lang="ko-KR" altLang="en-US" sz="1200" dirty="0">
                <a:latin typeface="+mn-ea"/>
                <a:cs typeface="Verdana"/>
              </a:rPr>
              <a:t> 여러 프로젝트가 있을 수 있음</a:t>
            </a:r>
            <a:r>
              <a:rPr lang="en-US" altLang="ko-KR" sz="1200" dirty="0">
                <a:latin typeface="+mn-ea"/>
                <a:cs typeface="Verdana"/>
              </a:rPr>
              <a:t>) 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	 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&lt;name&gt;</a:t>
            </a:r>
            <a:r>
              <a:rPr lang="en-US" altLang="ko-KR" sz="1200" dirty="0" err="1">
                <a:latin typeface="+mn-ea"/>
                <a:cs typeface="Verdana"/>
              </a:rPr>
              <a:t>SpringIT</a:t>
            </a:r>
            <a:r>
              <a:rPr lang="en-US" altLang="ko-KR" sz="1200" dirty="0">
                <a:latin typeface="+mn-ea"/>
                <a:cs typeface="Verdana"/>
              </a:rPr>
              <a:t>&lt;/name</a:t>
            </a:r>
            <a:r>
              <a:rPr lang="en-US" altLang="ko-KR" sz="1200" dirty="0" smtClean="0">
                <a:latin typeface="+mn-ea"/>
                <a:cs typeface="Verdana"/>
              </a:rPr>
              <a:t>&gt;		: </a:t>
            </a:r>
            <a:r>
              <a:rPr lang="ko-KR" altLang="en-US" sz="1200" dirty="0">
                <a:latin typeface="+mn-ea"/>
                <a:cs typeface="Verdana"/>
              </a:rPr>
              <a:t>프로젝트 이름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200" dirty="0">
                <a:latin typeface="+mn-ea"/>
                <a:cs typeface="Verdana"/>
              </a:rPr>
              <a:t>	</a:t>
            </a:r>
            <a:r>
              <a:rPr lang="en-US" altLang="ko-KR" sz="1200" dirty="0">
                <a:latin typeface="+mn-ea"/>
                <a:cs typeface="Verdana"/>
              </a:rPr>
              <a:t>&lt;packaging&gt;war&lt;/packaging</a:t>
            </a:r>
            <a:r>
              <a:rPr lang="en-US" altLang="ko-KR" sz="1200" dirty="0" smtClean="0">
                <a:latin typeface="+mn-ea"/>
                <a:cs typeface="Verdana"/>
              </a:rPr>
              <a:t>&gt;		: </a:t>
            </a:r>
            <a:r>
              <a:rPr lang="ko-KR" altLang="en-US" sz="1200" dirty="0">
                <a:latin typeface="+mn-ea"/>
                <a:cs typeface="Verdana"/>
              </a:rPr>
              <a:t>프로젝트 </a:t>
            </a:r>
            <a:r>
              <a:rPr lang="ko-KR" altLang="en-US" sz="1200" dirty="0" err="1">
                <a:latin typeface="+mn-ea"/>
                <a:cs typeface="Verdana"/>
              </a:rPr>
              <a:t>패키징</a:t>
            </a:r>
            <a:r>
              <a:rPr lang="ko-KR" altLang="en-US" sz="1200" dirty="0">
                <a:latin typeface="+mn-ea"/>
                <a:cs typeface="Verdana"/>
              </a:rPr>
              <a:t> 형태를 지정 </a:t>
            </a:r>
            <a:r>
              <a:rPr lang="en-US" altLang="ko-KR" sz="1200" dirty="0">
                <a:latin typeface="+mn-ea"/>
                <a:cs typeface="Verdana"/>
              </a:rPr>
              <a:t>( war, jar, ear, </a:t>
            </a:r>
            <a:r>
              <a:rPr lang="en-US" altLang="ko-KR" sz="1200" dirty="0" err="1">
                <a:latin typeface="+mn-ea"/>
                <a:cs typeface="Verdana"/>
              </a:rPr>
              <a:t>pom</a:t>
            </a:r>
            <a:r>
              <a:rPr lang="en-US" altLang="ko-KR" sz="1200" dirty="0">
                <a:latin typeface="+mn-ea"/>
                <a:cs typeface="Verdana"/>
              </a:rPr>
              <a:t> </a:t>
            </a:r>
            <a:r>
              <a:rPr lang="ko-KR" altLang="en-US" sz="1200" dirty="0">
                <a:latin typeface="+mn-ea"/>
                <a:cs typeface="Verdana"/>
              </a:rPr>
              <a:t>등 </a:t>
            </a:r>
            <a:r>
              <a:rPr lang="en-US" altLang="ko-KR" sz="1200" dirty="0">
                <a:latin typeface="+mn-ea"/>
                <a:cs typeface="Verdana"/>
              </a:rPr>
              <a:t>) 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&lt;version&gt;1.0.0-BUILD-SNAPSHOT&lt;/version</a:t>
            </a:r>
            <a:r>
              <a:rPr lang="en-US" altLang="ko-KR" sz="1200" dirty="0" smtClean="0">
                <a:latin typeface="+mn-ea"/>
                <a:cs typeface="Verdana"/>
              </a:rPr>
              <a:t>&gt;	: </a:t>
            </a:r>
            <a:r>
              <a:rPr lang="ko-KR" altLang="en-US" sz="1200" dirty="0">
                <a:latin typeface="+mn-ea"/>
                <a:cs typeface="Verdana"/>
              </a:rPr>
              <a:t>프로젝트 의 현재 </a:t>
            </a:r>
            <a:r>
              <a:rPr lang="ko-KR" altLang="en-US" sz="1200" dirty="0" smtClean="0">
                <a:latin typeface="+mn-ea"/>
                <a:cs typeface="Verdana"/>
              </a:rPr>
              <a:t>버전</a:t>
            </a:r>
            <a:r>
              <a:rPr lang="en-US" altLang="ko-KR" sz="1200" dirty="0" smtClean="0">
                <a:latin typeface="+mn-ea"/>
                <a:cs typeface="Verdana"/>
              </a:rPr>
              <a:t/>
            </a:r>
            <a:br>
              <a:rPr lang="en-US" altLang="ko-KR" sz="1200" dirty="0" smtClean="0">
                <a:latin typeface="+mn-ea"/>
                <a:cs typeface="Verdana"/>
              </a:rPr>
            </a:br>
            <a:r>
              <a:rPr lang="en-US" altLang="ko-KR" sz="1200" dirty="0" smtClean="0">
                <a:latin typeface="+mn-ea"/>
                <a:cs typeface="Verdana"/>
              </a:rPr>
              <a:t/>
            </a:r>
            <a:br>
              <a:rPr lang="en-US" altLang="ko-KR" sz="1200" dirty="0" smtClean="0">
                <a:latin typeface="+mn-ea"/>
                <a:cs typeface="Verdana"/>
              </a:rPr>
            </a:b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**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메이븐에서는 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버전에 대한 명명 규칙을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SNAPSHOT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(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완성되지 않은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버전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 )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과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RELEASE (</a:t>
            </a:r>
            <a:r>
              <a:rPr lang="ko-KR" altLang="en-US" sz="10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완성후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 공식 </a:t>
            </a:r>
            <a:r>
              <a:rPr lang="ko-KR" altLang="en-US" sz="10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배포버전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)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으로 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구분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.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/>
            </a:r>
            <a:b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</a:b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  ( </a:t>
            </a:r>
            <a:r>
              <a:rPr lang="ko-KR" altLang="en-US" sz="10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개발중에는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 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SNAPSHOT 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을 접미사로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사용하며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, SNAPSHOT 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은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maven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의 </a:t>
            </a:r>
            <a:r>
              <a:rPr lang="ko-KR" altLang="en-US" sz="10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예약어로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 이를 사용하면 이에 맞게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 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라이브러리를 관리함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  <a:t>)</a:t>
            </a:r>
            <a:b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Verdana"/>
              </a:rPr>
            </a:b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  <a:cs typeface="Verdana"/>
            </a:endParaRP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&lt;</a:t>
            </a:r>
            <a:r>
              <a:rPr lang="en-US" altLang="ko-KR" sz="1200" dirty="0" err="1">
                <a:latin typeface="+mn-ea"/>
                <a:cs typeface="Verdana"/>
              </a:rPr>
              <a:t>url</a:t>
            </a:r>
            <a:r>
              <a:rPr lang="en-US" altLang="ko-KR" sz="1200" dirty="0">
                <a:latin typeface="+mn-ea"/>
                <a:cs typeface="Verdana"/>
              </a:rPr>
              <a:t>&gt; </a:t>
            </a:r>
            <a:r>
              <a:rPr lang="en-US" altLang="ko-KR" sz="1200" dirty="0" smtClean="0">
                <a:latin typeface="+mn-ea"/>
                <a:cs typeface="Verdana"/>
              </a:rPr>
              <a:t>	: </a:t>
            </a:r>
            <a:r>
              <a:rPr lang="ko-KR" altLang="en-US" sz="1200" dirty="0">
                <a:latin typeface="+mn-ea"/>
                <a:cs typeface="Verdana"/>
              </a:rPr>
              <a:t>프로젝트 사이트가 있다면 이를 등록 한다</a:t>
            </a:r>
            <a:r>
              <a:rPr lang="en-US" altLang="ko-KR" sz="1200" dirty="0">
                <a:latin typeface="+mn-ea"/>
                <a:cs typeface="Verdana"/>
              </a:rPr>
              <a:t>. </a:t>
            </a:r>
          </a:p>
          <a:p>
            <a:pPr marL="176213" indent="-165100">
              <a:lnSpc>
                <a:spcPts val="13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&lt;</a:t>
            </a:r>
            <a:r>
              <a:rPr lang="en-US" altLang="ko-KR" sz="1200" dirty="0" err="1">
                <a:latin typeface="+mn-ea"/>
                <a:cs typeface="Verdana"/>
              </a:rPr>
              <a:t>scm</a:t>
            </a:r>
            <a:r>
              <a:rPr lang="en-US" altLang="ko-KR" sz="1200" dirty="0">
                <a:latin typeface="+mn-ea"/>
                <a:cs typeface="Verdana"/>
              </a:rPr>
              <a:t>&gt;	: </a:t>
            </a:r>
            <a:r>
              <a:rPr lang="ko-KR" altLang="en-US" sz="1200" dirty="0">
                <a:latin typeface="+mn-ea"/>
                <a:cs typeface="Verdana"/>
              </a:rPr>
              <a:t>버전 관리 시스템과 연계하기 위한 정보를 </a:t>
            </a:r>
            <a:r>
              <a:rPr lang="ko-KR" altLang="en-US" sz="1200" dirty="0" smtClean="0">
                <a:latin typeface="+mn-ea"/>
                <a:cs typeface="Verdana"/>
              </a:rPr>
              <a:t>기술</a:t>
            </a:r>
            <a:r>
              <a:rPr lang="en-US" altLang="ko-KR" sz="1200" dirty="0" smtClean="0">
                <a:latin typeface="+mn-ea"/>
                <a:cs typeface="Verdana"/>
              </a:rPr>
              <a:t/>
            </a:r>
            <a:br>
              <a:rPr lang="en-US" altLang="ko-KR" sz="1200" dirty="0" smtClean="0">
                <a:latin typeface="+mn-ea"/>
                <a:cs typeface="Verdana"/>
              </a:rPr>
            </a:br>
            <a:r>
              <a:rPr lang="en-US" altLang="ko-KR" sz="1200" dirty="0" smtClean="0">
                <a:latin typeface="+mn-ea"/>
                <a:cs typeface="Verdana"/>
              </a:rPr>
              <a:t/>
            </a:r>
            <a:br>
              <a:rPr lang="en-US" altLang="ko-KR" sz="1200" dirty="0" smtClean="0">
                <a:latin typeface="+mn-ea"/>
                <a:cs typeface="Verdana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**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이들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중 </a:t>
            </a:r>
            <a:r>
              <a:rPr lang="en-US" altLang="ko-KR" sz="1100" b="1" dirty="0">
                <a:latin typeface="+mn-ea"/>
                <a:cs typeface="Verdana"/>
              </a:rPr>
              <a:t>&lt;</a:t>
            </a:r>
            <a:r>
              <a:rPr lang="en-US" altLang="ko-KR" sz="1100" b="1" dirty="0" err="1">
                <a:latin typeface="+mn-ea"/>
                <a:cs typeface="Verdana"/>
              </a:rPr>
              <a:t>groupId</a:t>
            </a:r>
            <a:r>
              <a:rPr lang="en-US" altLang="ko-KR" sz="1100" b="1" dirty="0">
                <a:latin typeface="+mn-ea"/>
                <a:cs typeface="Verdana"/>
              </a:rPr>
              <a:t>&gt;, &lt;</a:t>
            </a:r>
            <a:r>
              <a:rPr lang="en-US" altLang="ko-KR" sz="1100" b="1" dirty="0" err="1">
                <a:latin typeface="+mn-ea"/>
                <a:cs typeface="Verdana"/>
              </a:rPr>
              <a:t>artifactId</a:t>
            </a:r>
            <a:r>
              <a:rPr lang="en-US" altLang="ko-KR" sz="1100" b="1" dirty="0">
                <a:latin typeface="+mn-ea"/>
                <a:cs typeface="Verdana"/>
              </a:rPr>
              <a:t>&gt;, &lt;version&gt;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정보는 프로젝트 배포 및 배포 후 이를 참조할 때 사용한다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. </a:t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</a:b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즉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,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메이븐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저장소나 다른 저장소에 등록할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경우 등록을 위한 필수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키에 해당하며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, </a:t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pom.xml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내에서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Verdana"/>
              </a:rPr>
              <a:t>&lt;</a:t>
            </a:r>
            <a:r>
              <a:rPr lang="en-US" altLang="ko-KR" sz="1100" b="1" dirty="0" err="1">
                <a:solidFill>
                  <a:srgbClr val="0000FF"/>
                </a:solidFill>
                <a:latin typeface="+mn-ea"/>
                <a:cs typeface="Verdana"/>
              </a:rPr>
              <a:t>groupId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Verdana"/>
              </a:rPr>
              <a:t>&gt;+&lt;</a:t>
            </a:r>
            <a:r>
              <a:rPr lang="en-US" altLang="ko-KR" sz="1100" b="1" dirty="0" err="1">
                <a:solidFill>
                  <a:srgbClr val="0000FF"/>
                </a:solidFill>
                <a:latin typeface="+mn-ea"/>
                <a:cs typeface="Verdana"/>
              </a:rPr>
              <a:t>artifactId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  <a:cs typeface="Verdana"/>
              </a:rPr>
              <a:t>&gt;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는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유일해야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하고 </a:t>
            </a:r>
            <a:r>
              <a:rPr lang="en-US" altLang="ko-KR" sz="1100" b="1" dirty="0" err="1" smtClean="0">
                <a:latin typeface="+mn-ea"/>
                <a:cs typeface="Verdana"/>
              </a:rPr>
              <a:t>groupId:artifactId:version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형식을 </a:t>
            </a:r>
            <a:r>
              <a:rPr lang="ko-KR" altLang="en-US" sz="1100" b="1" dirty="0" err="1" smtClean="0">
                <a:latin typeface="+mn-ea"/>
                <a:cs typeface="Verdana"/>
              </a:rPr>
              <a:t>메이븐</a:t>
            </a:r>
            <a:r>
              <a:rPr lang="ko-KR" altLang="en-US" sz="1100" b="1" dirty="0" smtClean="0">
                <a:latin typeface="+mn-ea"/>
                <a:cs typeface="Verdana"/>
              </a:rPr>
              <a:t> </a:t>
            </a:r>
            <a:r>
              <a:rPr lang="ko-KR" altLang="en-US" sz="1100" b="1" dirty="0" err="1" smtClean="0">
                <a:latin typeface="+mn-ea"/>
                <a:cs typeface="Verdana"/>
              </a:rPr>
              <a:t>주소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라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 한다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Verdana"/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9530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43" y="152400"/>
            <a:ext cx="3288157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 smtClean="0"/>
              <a:t>Spring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950590"/>
            <a:ext cx="8153400" cy="54502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200" dirty="0">
                <a:latin typeface="+mn-ea"/>
                <a:cs typeface="Verdana"/>
              </a:rPr>
              <a:t>	</a:t>
            </a:r>
            <a:r>
              <a:rPr lang="en-US" altLang="ko-KR" sz="1100" dirty="0">
                <a:latin typeface="+mn-ea"/>
                <a:cs typeface="Verdana"/>
              </a:rPr>
              <a:t>&lt;properties&gt;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&lt;java-version&gt;1.6&lt;/java-version&gt;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&lt;</a:t>
            </a:r>
            <a:r>
              <a:rPr lang="en-US" altLang="ko-KR" sz="1100" dirty="0" err="1">
                <a:latin typeface="+mn-ea"/>
                <a:cs typeface="Verdana"/>
              </a:rPr>
              <a:t>org.springframework</a:t>
            </a:r>
            <a:r>
              <a:rPr lang="en-US" altLang="ko-KR" sz="1100" dirty="0">
                <a:latin typeface="+mn-ea"/>
                <a:cs typeface="Verdana"/>
              </a:rPr>
              <a:t>-version&gt;3.1.1.RELEASE&lt;/</a:t>
            </a:r>
            <a:r>
              <a:rPr lang="en-US" altLang="ko-KR" sz="1100" dirty="0" err="1">
                <a:latin typeface="+mn-ea"/>
                <a:cs typeface="Verdana"/>
              </a:rPr>
              <a:t>org.springframework</a:t>
            </a:r>
            <a:r>
              <a:rPr lang="en-US" altLang="ko-KR" sz="1100" dirty="0">
                <a:latin typeface="+mn-ea"/>
                <a:cs typeface="Verdana"/>
              </a:rPr>
              <a:t>-version&gt;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&lt;</a:t>
            </a:r>
            <a:r>
              <a:rPr lang="en-US" altLang="ko-KR" sz="1100" dirty="0" err="1">
                <a:latin typeface="+mn-ea"/>
                <a:cs typeface="Verdana"/>
              </a:rPr>
              <a:t>org.aspectj</a:t>
            </a:r>
            <a:r>
              <a:rPr lang="en-US" altLang="ko-KR" sz="1100" dirty="0">
                <a:latin typeface="+mn-ea"/>
                <a:cs typeface="Verdana"/>
              </a:rPr>
              <a:t>-version&gt;1.6.10&lt;/</a:t>
            </a:r>
            <a:r>
              <a:rPr lang="en-US" altLang="ko-KR" sz="1100" dirty="0" err="1">
                <a:latin typeface="+mn-ea"/>
                <a:cs typeface="Verdana"/>
              </a:rPr>
              <a:t>org.aspectj</a:t>
            </a:r>
            <a:r>
              <a:rPr lang="en-US" altLang="ko-KR" sz="1100" dirty="0">
                <a:latin typeface="+mn-ea"/>
                <a:cs typeface="Verdana"/>
              </a:rPr>
              <a:t>-version&gt;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&lt;org.slf4j-version&gt;1.6.6&lt;/org.slf4j-version&gt;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&lt;/properties&gt;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: pom.xml </a:t>
            </a:r>
            <a:r>
              <a:rPr lang="ko-KR" altLang="en-US" sz="1100" dirty="0">
                <a:latin typeface="+mn-ea"/>
                <a:cs typeface="Verdana"/>
              </a:rPr>
              <a:t>파일 내부에서 사용할 속성을 정의</a:t>
            </a:r>
            <a:r>
              <a:rPr lang="en-US" altLang="ko-KR" sz="1100" dirty="0">
                <a:latin typeface="+mn-ea"/>
                <a:cs typeface="Verdana"/>
              </a:rPr>
              <a:t>.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 </a:t>
            </a:r>
            <a:r>
              <a:rPr lang="ko-KR" altLang="en-US" sz="1100" dirty="0">
                <a:latin typeface="+mn-ea"/>
                <a:cs typeface="Verdana"/>
              </a:rPr>
              <a:t>주로 버전 정보 같이 공통적으로 많이 사용하는 내용을 속성으로 정의</a:t>
            </a:r>
            <a:r>
              <a:rPr lang="en-US" altLang="ko-KR" sz="1100" dirty="0">
                <a:latin typeface="+mn-ea"/>
                <a:cs typeface="Verdana"/>
              </a:rPr>
              <a:t>.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endParaRPr lang="en-US" altLang="ko-KR" sz="1100" dirty="0">
              <a:latin typeface="+mn-ea"/>
              <a:cs typeface="Verdana"/>
            </a:endParaRP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&lt;dependencies&gt; ~~~ &lt;/dependencies&gt;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 smtClean="0">
                <a:latin typeface="+mn-ea"/>
                <a:cs typeface="Verdana"/>
              </a:rPr>
              <a:t>	 </a:t>
            </a:r>
            <a:r>
              <a:rPr lang="en-US" altLang="ko-KR" sz="1100" dirty="0">
                <a:latin typeface="+mn-ea"/>
                <a:cs typeface="Verdana"/>
              </a:rPr>
              <a:t>	: </a:t>
            </a:r>
            <a:r>
              <a:rPr lang="ko-KR" altLang="en-US" sz="1100" dirty="0">
                <a:latin typeface="+mn-ea"/>
                <a:cs typeface="Verdana"/>
              </a:rPr>
              <a:t>라이브러리 관리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endParaRPr lang="ko-KR" altLang="en-US" sz="1100" dirty="0">
              <a:latin typeface="+mn-ea"/>
              <a:cs typeface="Verdana"/>
            </a:endParaRP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100" dirty="0">
                <a:latin typeface="+mn-ea"/>
                <a:cs typeface="Verdana"/>
              </a:rPr>
              <a:t>	</a:t>
            </a:r>
            <a:r>
              <a:rPr lang="en-US" altLang="ko-KR" sz="1100" dirty="0">
                <a:latin typeface="+mn-ea"/>
                <a:cs typeface="Verdana"/>
              </a:rPr>
              <a:t>&lt;repositories&gt;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: </a:t>
            </a:r>
            <a:r>
              <a:rPr lang="ko-KR" altLang="en-US" sz="1100" dirty="0" err="1">
                <a:latin typeface="+mn-ea"/>
                <a:cs typeface="Verdana"/>
              </a:rPr>
              <a:t>메이븐</a:t>
            </a:r>
            <a:r>
              <a:rPr lang="ko-KR" altLang="en-US" sz="1100" dirty="0">
                <a:latin typeface="+mn-ea"/>
                <a:cs typeface="Verdana"/>
              </a:rPr>
              <a:t> 저장소 정보를 기술</a:t>
            </a:r>
            <a:r>
              <a:rPr lang="en-US" altLang="ko-KR" sz="1100" dirty="0">
                <a:latin typeface="+mn-ea"/>
                <a:cs typeface="Verdana"/>
              </a:rPr>
              <a:t>, </a:t>
            </a:r>
            <a:r>
              <a:rPr lang="ko-KR" altLang="en-US" sz="1100" dirty="0">
                <a:latin typeface="+mn-ea"/>
                <a:cs typeface="Verdana"/>
              </a:rPr>
              <a:t>주로 사내 사설 저장소를 사용할 때 사용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endParaRPr lang="ko-KR" altLang="en-US" sz="1100" dirty="0">
              <a:latin typeface="+mn-ea"/>
              <a:cs typeface="Verdana"/>
            </a:endParaRP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100" dirty="0">
                <a:latin typeface="+mn-ea"/>
                <a:cs typeface="Verdana"/>
              </a:rPr>
              <a:t>	</a:t>
            </a:r>
            <a:r>
              <a:rPr lang="en-US" altLang="ko-KR" sz="1100" dirty="0">
                <a:latin typeface="+mn-ea"/>
                <a:cs typeface="Verdana"/>
              </a:rPr>
              <a:t>&lt;build&gt;~~~~ &lt;/build&gt;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: </a:t>
            </a:r>
            <a:r>
              <a:rPr lang="ko-KR" altLang="en-US" sz="1100" dirty="0">
                <a:latin typeface="+mn-ea"/>
                <a:cs typeface="Verdana"/>
              </a:rPr>
              <a:t>프로젝트 빌드를 위한 기본 소스 디렉토리 구조</a:t>
            </a:r>
            <a:r>
              <a:rPr lang="en-US" altLang="ko-KR" sz="1100" dirty="0">
                <a:latin typeface="+mn-ea"/>
                <a:cs typeface="Verdana"/>
              </a:rPr>
              <a:t>,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  </a:t>
            </a:r>
            <a:r>
              <a:rPr lang="ko-KR" altLang="en-US" sz="1100" dirty="0">
                <a:latin typeface="+mn-ea"/>
                <a:cs typeface="Verdana"/>
              </a:rPr>
              <a:t>빌드 산출물의 디렉토리 구조</a:t>
            </a:r>
            <a:r>
              <a:rPr lang="en-US" altLang="ko-KR" sz="1100" dirty="0">
                <a:latin typeface="+mn-ea"/>
                <a:cs typeface="Verdana"/>
              </a:rPr>
              <a:t>, </a:t>
            </a:r>
            <a:r>
              <a:rPr lang="ko-KR" altLang="en-US" sz="1100" dirty="0" err="1">
                <a:latin typeface="+mn-ea"/>
                <a:cs typeface="Verdana"/>
              </a:rPr>
              <a:t>빌드시</a:t>
            </a:r>
            <a:r>
              <a:rPr lang="ko-KR" altLang="en-US" sz="1100" dirty="0">
                <a:latin typeface="+mn-ea"/>
                <a:cs typeface="Verdana"/>
              </a:rPr>
              <a:t> 사용할 플러그인 정보를 관리함</a:t>
            </a:r>
            <a:r>
              <a:rPr lang="en-US" altLang="ko-KR" sz="1100" dirty="0">
                <a:latin typeface="+mn-ea"/>
                <a:cs typeface="Verdana"/>
              </a:rPr>
              <a:t>.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endParaRPr lang="en-US" altLang="ko-KR" sz="1100" dirty="0">
              <a:latin typeface="+mn-ea"/>
              <a:cs typeface="Verdana"/>
            </a:endParaRP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&lt;</a:t>
            </a:r>
            <a:r>
              <a:rPr lang="en-US" altLang="ko-KR" sz="1100" dirty="0" err="1">
                <a:latin typeface="+mn-ea"/>
                <a:cs typeface="Verdana"/>
              </a:rPr>
              <a:t>distributionManagement</a:t>
            </a:r>
            <a:r>
              <a:rPr lang="en-US" altLang="ko-KR" sz="1100" dirty="0">
                <a:latin typeface="+mn-ea"/>
                <a:cs typeface="Verdana"/>
              </a:rPr>
              <a:t>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: </a:t>
            </a:r>
            <a:r>
              <a:rPr lang="ko-KR" altLang="en-US" sz="1100" dirty="0">
                <a:latin typeface="+mn-ea"/>
                <a:cs typeface="Verdana"/>
              </a:rPr>
              <a:t>빌드의 결과물을 배포할 위치를 지정</a:t>
            </a:r>
            <a:r>
              <a:rPr lang="en-US" altLang="ko-KR" sz="1100" dirty="0">
                <a:latin typeface="+mn-ea"/>
                <a:cs typeface="Verdana"/>
              </a:rPr>
              <a:t>. </a:t>
            </a:r>
            <a:r>
              <a:rPr lang="ko-KR" altLang="en-US" sz="1100" dirty="0">
                <a:latin typeface="+mn-ea"/>
                <a:cs typeface="Verdana"/>
              </a:rPr>
              <a:t>주로 사내 사설 저장소의 정보를 사용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endParaRPr lang="ko-KR" altLang="en-US" sz="1100" dirty="0">
              <a:latin typeface="+mn-ea"/>
              <a:cs typeface="Verdana"/>
            </a:endParaRP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ko-KR" altLang="en-US" sz="1100" dirty="0">
                <a:latin typeface="+mn-ea"/>
                <a:cs typeface="Verdana"/>
              </a:rPr>
              <a:t>	</a:t>
            </a:r>
            <a:r>
              <a:rPr lang="en-US" altLang="ko-KR" sz="1100" dirty="0">
                <a:latin typeface="+mn-ea"/>
                <a:cs typeface="Verdana"/>
              </a:rPr>
              <a:t>&lt;profiles&gt;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: </a:t>
            </a:r>
            <a:r>
              <a:rPr lang="ko-KR" altLang="en-US" sz="1100" dirty="0">
                <a:latin typeface="+mn-ea"/>
                <a:cs typeface="Verdana"/>
              </a:rPr>
              <a:t>특정 항목 혹은 특정 속성에 따라 빌드를 다르게 수행할 수 있다</a:t>
            </a:r>
            <a:r>
              <a:rPr lang="en-US" altLang="ko-KR" sz="1100" dirty="0">
                <a:latin typeface="+mn-ea"/>
                <a:cs typeface="Verdana"/>
              </a:rPr>
              <a:t>.</a:t>
            </a:r>
          </a:p>
          <a:p>
            <a:pPr marL="176213" indent="-165100">
              <a:lnSpc>
                <a:spcPts val="1100"/>
              </a:lnSpc>
              <a:spcBef>
                <a:spcPts val="600"/>
              </a:spcBef>
              <a:tabLst>
                <a:tab pos="176213" algn="l"/>
              </a:tabLst>
            </a:pPr>
            <a:r>
              <a:rPr lang="en-US" altLang="ko-KR" sz="1100" dirty="0">
                <a:latin typeface="+mn-ea"/>
                <a:cs typeface="Verdana"/>
              </a:rPr>
              <a:t>		 </a:t>
            </a:r>
            <a:r>
              <a:rPr lang="ko-KR" altLang="en-US" sz="1100" dirty="0">
                <a:latin typeface="+mn-ea"/>
                <a:cs typeface="Verdana"/>
              </a:rPr>
              <a:t>주로 하나의 </a:t>
            </a:r>
            <a:r>
              <a:rPr lang="en-US" altLang="ko-KR" sz="1100" dirty="0">
                <a:latin typeface="+mn-ea"/>
                <a:cs typeface="Verdana"/>
              </a:rPr>
              <a:t>pom.xml </a:t>
            </a:r>
            <a:r>
              <a:rPr lang="ko-KR" altLang="en-US" sz="1100" dirty="0">
                <a:latin typeface="+mn-ea"/>
                <a:cs typeface="Verdana"/>
              </a:rPr>
              <a:t>파일로 개발</a:t>
            </a:r>
            <a:r>
              <a:rPr lang="en-US" altLang="ko-KR" sz="1100" dirty="0">
                <a:latin typeface="+mn-ea"/>
                <a:cs typeface="Verdana"/>
              </a:rPr>
              <a:t>, </a:t>
            </a:r>
            <a:r>
              <a:rPr lang="ko-KR" altLang="en-US" sz="1100" dirty="0">
                <a:latin typeface="+mn-ea"/>
                <a:cs typeface="Verdana"/>
              </a:rPr>
              <a:t>테스트</a:t>
            </a:r>
            <a:r>
              <a:rPr lang="en-US" altLang="ko-KR" sz="1100" dirty="0">
                <a:latin typeface="+mn-ea"/>
                <a:cs typeface="Verdana"/>
              </a:rPr>
              <a:t>, </a:t>
            </a:r>
            <a:r>
              <a:rPr lang="ko-KR" altLang="en-US" sz="1100" dirty="0">
                <a:latin typeface="+mn-ea"/>
                <a:cs typeface="Verdana"/>
              </a:rPr>
              <a:t>운영환경에서 모두 실행 가능하도록 할 때 유용하게 </a:t>
            </a:r>
            <a:r>
              <a:rPr lang="ko-KR" altLang="en-US" sz="1100" dirty="0" smtClean="0">
                <a:latin typeface="+mn-ea"/>
                <a:cs typeface="Verdana"/>
              </a:rPr>
              <a:t>사용한다</a:t>
            </a:r>
            <a:r>
              <a:rPr lang="en-US" altLang="ko-KR" sz="1100" dirty="0" smtClean="0">
                <a:latin typeface="+mn-ea"/>
                <a:cs typeface="Verdana"/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8808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3288157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</a:t>
            </a:r>
            <a:r>
              <a:rPr sz="2900" spc="-5" dirty="0" smtClean="0"/>
              <a:t>란</a:t>
            </a:r>
            <a:r>
              <a:rPr sz="2900" spc="-5" dirty="0"/>
              <a:t>?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8686800" cy="441550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7188" indent="-346075">
              <a:lnSpc>
                <a:spcPts val="23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ko-KR" altLang="en-US" b="1" dirty="0">
                <a:latin typeface="+mn-ea"/>
                <a:cs typeface="Verdana"/>
              </a:rPr>
              <a:t>*** 스프링 </a:t>
            </a:r>
            <a:r>
              <a:rPr lang="ko-KR" altLang="en-US" b="1" dirty="0" smtClean="0">
                <a:latin typeface="+mn-ea"/>
                <a:cs typeface="Verdana"/>
              </a:rPr>
              <a:t>부트</a:t>
            </a:r>
            <a:r>
              <a:rPr lang="en-US" altLang="ko-KR" dirty="0" smtClean="0">
                <a:latin typeface="+mn-ea"/>
                <a:cs typeface="Verdana"/>
              </a:rPr>
              <a:t/>
            </a:r>
            <a:br>
              <a:rPr lang="en-US" altLang="ko-KR" dirty="0" smtClean="0">
                <a:latin typeface="+mn-ea"/>
                <a:cs typeface="Verdana"/>
              </a:rPr>
            </a:br>
            <a:r>
              <a:rPr lang="en-US" altLang="ko-KR" dirty="0" smtClean="0">
                <a:latin typeface="+mn-ea"/>
                <a:cs typeface="Verdana"/>
              </a:rPr>
              <a:t/>
            </a:r>
            <a:br>
              <a:rPr lang="en-US" altLang="ko-KR" dirty="0" smtClean="0">
                <a:latin typeface="+mn-ea"/>
                <a:cs typeface="Verdana"/>
              </a:rPr>
            </a:br>
            <a:r>
              <a:rPr lang="ko-KR" altLang="en-US" dirty="0" smtClean="0">
                <a:latin typeface="+mn-ea"/>
                <a:cs typeface="Verdana"/>
              </a:rPr>
              <a:t>스프링 </a:t>
            </a:r>
            <a:r>
              <a:rPr lang="ko-KR" altLang="en-US" dirty="0">
                <a:latin typeface="+mn-ea"/>
                <a:cs typeface="Verdana"/>
              </a:rPr>
              <a:t>프레임워크를 쉽고 간편하게 설정하고 빠르게 프로젝트를 </a:t>
            </a:r>
            <a:r>
              <a:rPr lang="ko-KR" altLang="en-US" dirty="0" smtClean="0">
                <a:latin typeface="+mn-ea"/>
                <a:cs typeface="Verdana"/>
              </a:rPr>
              <a:t>만들어 준다</a:t>
            </a:r>
            <a:r>
              <a:rPr lang="en-US" altLang="ko-KR" dirty="0" smtClean="0">
                <a:latin typeface="+mn-ea"/>
                <a:cs typeface="Verdana"/>
              </a:rPr>
              <a:t>.</a:t>
            </a:r>
            <a:br>
              <a:rPr lang="en-US" altLang="ko-KR" dirty="0" smtClean="0">
                <a:latin typeface="+mn-ea"/>
                <a:cs typeface="Verdana"/>
              </a:rPr>
            </a:br>
            <a:r>
              <a:rPr lang="ko-KR" altLang="en-US" dirty="0" smtClean="0">
                <a:latin typeface="+mn-ea"/>
                <a:cs typeface="Verdana"/>
              </a:rPr>
              <a:t>기존 </a:t>
            </a:r>
            <a:r>
              <a:rPr lang="ko-KR" altLang="en-US" dirty="0">
                <a:latin typeface="+mn-ea"/>
                <a:cs typeface="Verdana"/>
              </a:rPr>
              <a:t>스프링 프레임워크에서는 기본 설정을 위해 많은 </a:t>
            </a:r>
            <a:r>
              <a:rPr lang="en-US" altLang="ko-KR" dirty="0">
                <a:latin typeface="+mn-ea"/>
                <a:cs typeface="Verdana"/>
              </a:rPr>
              <a:t>XML </a:t>
            </a:r>
            <a:r>
              <a:rPr lang="ko-KR" altLang="en-US" dirty="0">
                <a:latin typeface="+mn-ea"/>
                <a:cs typeface="Verdana"/>
              </a:rPr>
              <a:t>파일을 작성해야 하며 설정 방법도 </a:t>
            </a:r>
            <a:r>
              <a:rPr lang="ko-KR" altLang="en-US" dirty="0" smtClean="0">
                <a:latin typeface="+mn-ea"/>
                <a:cs typeface="Verdana"/>
              </a:rPr>
              <a:t>어려운 편인데 이런 </a:t>
            </a:r>
            <a:r>
              <a:rPr lang="ko-KR" altLang="en-US" dirty="0">
                <a:latin typeface="+mn-ea"/>
                <a:cs typeface="Verdana"/>
              </a:rPr>
              <a:t>반복되는 </a:t>
            </a:r>
            <a:r>
              <a:rPr lang="ko-KR" altLang="en-US" dirty="0" smtClean="0">
                <a:latin typeface="+mn-ea"/>
                <a:cs typeface="Verdana"/>
              </a:rPr>
              <a:t>개발환경 구축을 </a:t>
            </a:r>
            <a:r>
              <a:rPr lang="ko-KR" altLang="en-US" dirty="0">
                <a:latin typeface="+mn-ea"/>
                <a:cs typeface="Verdana"/>
              </a:rPr>
              <a:t>어느정도 미리 만들어주며 쉽고 빠르게 설정할 수 있도록 도와 준다</a:t>
            </a:r>
            <a:r>
              <a:rPr lang="en-US" altLang="ko-KR" dirty="0">
                <a:latin typeface="+mn-ea"/>
                <a:cs typeface="Verdana"/>
              </a:rPr>
              <a:t>.</a:t>
            </a:r>
          </a:p>
          <a:p>
            <a:pPr marL="185738" indent="-174625">
              <a:lnSpc>
                <a:spcPts val="23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endParaRPr lang="en-US" altLang="ko-KR" dirty="0">
              <a:latin typeface="+mn-ea"/>
              <a:cs typeface="Verdana"/>
            </a:endParaRPr>
          </a:p>
          <a:p>
            <a:pPr marL="185738" indent="-174625">
              <a:lnSpc>
                <a:spcPts val="23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en-US" altLang="ko-KR" b="1" dirty="0" smtClean="0">
                <a:latin typeface="+mn-ea"/>
                <a:cs typeface="Verdana"/>
              </a:rPr>
              <a:t>​*** </a:t>
            </a:r>
            <a:r>
              <a:rPr lang="ko-KR" altLang="en-US" b="1" dirty="0">
                <a:latin typeface="+mn-ea"/>
                <a:cs typeface="Verdana"/>
              </a:rPr>
              <a:t>스프링 부트 </a:t>
            </a:r>
            <a:r>
              <a:rPr lang="ko-KR" altLang="en-US" b="1" dirty="0" smtClean="0">
                <a:latin typeface="+mn-ea"/>
                <a:cs typeface="Verdana"/>
              </a:rPr>
              <a:t>장점</a:t>
            </a:r>
            <a:r>
              <a:rPr lang="en-US" altLang="ko-KR" dirty="0" smtClean="0">
                <a:latin typeface="+mn-ea"/>
                <a:cs typeface="Verdana"/>
              </a:rPr>
              <a:t/>
            </a:r>
            <a:br>
              <a:rPr lang="en-US" altLang="ko-KR" dirty="0" smtClean="0">
                <a:latin typeface="+mn-ea"/>
                <a:cs typeface="Verdana"/>
              </a:rPr>
            </a:br>
            <a:r>
              <a:rPr lang="en-US" altLang="ko-KR" dirty="0" smtClean="0">
                <a:latin typeface="+mn-ea"/>
                <a:cs typeface="Verdana"/>
              </a:rPr>
              <a:t/>
            </a:r>
            <a:br>
              <a:rPr lang="en-US" altLang="ko-KR" dirty="0" smtClean="0">
                <a:latin typeface="+mn-ea"/>
                <a:cs typeface="Verdana"/>
              </a:rPr>
            </a:br>
            <a:r>
              <a:rPr lang="en-US" altLang="ko-KR" dirty="0" smtClean="0">
                <a:latin typeface="+mn-ea"/>
                <a:cs typeface="Verdana"/>
              </a:rPr>
              <a:t>1. </a:t>
            </a:r>
            <a:r>
              <a:rPr lang="ko-KR" altLang="en-US" dirty="0" smtClean="0">
                <a:latin typeface="+mn-ea"/>
                <a:cs typeface="Verdana"/>
              </a:rPr>
              <a:t>단독 </a:t>
            </a:r>
            <a:r>
              <a:rPr lang="ko-KR" altLang="en-US" dirty="0">
                <a:latin typeface="+mn-ea"/>
                <a:cs typeface="Verdana"/>
              </a:rPr>
              <a:t>실행 가능한 스프링 애플리케이션 </a:t>
            </a:r>
            <a:r>
              <a:rPr lang="ko-KR" altLang="en-US" dirty="0" smtClean="0">
                <a:latin typeface="+mn-ea"/>
                <a:cs typeface="Verdana"/>
              </a:rPr>
              <a:t>생성</a:t>
            </a:r>
            <a:r>
              <a:rPr lang="en-US" altLang="ko-KR" dirty="0" smtClean="0">
                <a:latin typeface="+mn-ea"/>
                <a:cs typeface="Verdana"/>
              </a:rPr>
              <a:t/>
            </a:r>
            <a:br>
              <a:rPr lang="en-US" altLang="ko-KR" dirty="0" smtClean="0">
                <a:latin typeface="+mn-ea"/>
                <a:cs typeface="Verdana"/>
              </a:rPr>
            </a:br>
            <a:r>
              <a:rPr lang="en-US" altLang="ko-KR" dirty="0" smtClean="0">
                <a:latin typeface="+mn-ea"/>
                <a:cs typeface="Verdana"/>
              </a:rPr>
              <a:t>2. </a:t>
            </a:r>
            <a:r>
              <a:rPr lang="ko-KR" altLang="en-US" dirty="0" smtClean="0">
                <a:latin typeface="+mn-ea"/>
                <a:cs typeface="Verdana"/>
              </a:rPr>
              <a:t>내장 </a:t>
            </a:r>
            <a:r>
              <a:rPr lang="ko-KR" altLang="en-US" dirty="0" err="1">
                <a:latin typeface="+mn-ea"/>
                <a:cs typeface="Verdana"/>
              </a:rPr>
              <a:t>서블릿</a:t>
            </a:r>
            <a:r>
              <a:rPr lang="ko-KR" altLang="en-US" dirty="0">
                <a:latin typeface="+mn-ea"/>
                <a:cs typeface="Verdana"/>
              </a:rPr>
              <a:t> 컨테이너 </a:t>
            </a:r>
            <a:r>
              <a:rPr lang="ko-KR" altLang="en-US" dirty="0" smtClean="0">
                <a:latin typeface="+mn-ea"/>
                <a:cs typeface="Verdana"/>
              </a:rPr>
              <a:t>사용</a:t>
            </a:r>
            <a:r>
              <a:rPr lang="en-US" altLang="ko-KR" dirty="0" smtClean="0">
                <a:latin typeface="+mn-ea"/>
                <a:cs typeface="Verdana"/>
              </a:rPr>
              <a:t/>
            </a:r>
            <a:br>
              <a:rPr lang="en-US" altLang="ko-KR" dirty="0" smtClean="0">
                <a:latin typeface="+mn-ea"/>
                <a:cs typeface="Verdana"/>
              </a:rPr>
            </a:br>
            <a:r>
              <a:rPr lang="en-US" altLang="ko-KR" dirty="0" smtClean="0">
                <a:latin typeface="+mn-ea"/>
                <a:cs typeface="Verdana"/>
              </a:rPr>
              <a:t>    (</a:t>
            </a:r>
            <a:r>
              <a:rPr lang="ko-KR" altLang="en-US" dirty="0">
                <a:latin typeface="+mn-ea"/>
                <a:cs typeface="Verdana"/>
              </a:rPr>
              <a:t>디폴트는 </a:t>
            </a:r>
            <a:r>
              <a:rPr lang="ko-KR" altLang="en-US" dirty="0" err="1">
                <a:latin typeface="+mn-ea"/>
                <a:cs typeface="Verdana"/>
              </a:rPr>
              <a:t>톰캣이며</a:t>
            </a:r>
            <a:r>
              <a:rPr lang="ko-KR" altLang="en-US" dirty="0">
                <a:latin typeface="+mn-ea"/>
                <a:cs typeface="Verdana"/>
              </a:rPr>
              <a:t> </a:t>
            </a:r>
            <a:r>
              <a:rPr lang="ko-KR" altLang="en-US" dirty="0" err="1">
                <a:latin typeface="+mn-ea"/>
                <a:cs typeface="Verdana"/>
              </a:rPr>
              <a:t>제티</a:t>
            </a:r>
            <a:r>
              <a:rPr lang="en-US" altLang="ko-KR" dirty="0">
                <a:latin typeface="+mn-ea"/>
                <a:cs typeface="Verdana"/>
              </a:rPr>
              <a:t>, </a:t>
            </a:r>
            <a:r>
              <a:rPr lang="ko-KR" altLang="en-US" dirty="0" err="1">
                <a:latin typeface="+mn-ea"/>
                <a:cs typeface="Verdana"/>
              </a:rPr>
              <a:t>언더토우등으로</a:t>
            </a:r>
            <a:r>
              <a:rPr lang="ko-KR" altLang="en-US" dirty="0">
                <a:latin typeface="+mn-ea"/>
                <a:cs typeface="Verdana"/>
              </a:rPr>
              <a:t> 교체 가능</a:t>
            </a:r>
            <a:r>
              <a:rPr lang="en-US" altLang="ko-KR" dirty="0" smtClean="0">
                <a:latin typeface="+mn-ea"/>
                <a:cs typeface="Verdana"/>
              </a:rPr>
              <a:t>)</a:t>
            </a:r>
            <a:br>
              <a:rPr lang="en-US" altLang="ko-KR" dirty="0" smtClean="0">
                <a:latin typeface="+mn-ea"/>
                <a:cs typeface="Verdana"/>
              </a:rPr>
            </a:br>
            <a:r>
              <a:rPr lang="en-US" altLang="ko-KR" dirty="0" smtClean="0">
                <a:latin typeface="+mn-ea"/>
                <a:cs typeface="Verdana"/>
              </a:rPr>
              <a:t>3</a:t>
            </a:r>
            <a:r>
              <a:rPr lang="en-US" altLang="ko-KR" dirty="0">
                <a:latin typeface="+mn-ea"/>
                <a:cs typeface="Verdana"/>
              </a:rPr>
              <a:t>. </a:t>
            </a:r>
            <a:r>
              <a:rPr lang="ko-KR" altLang="en-US" dirty="0" err="1">
                <a:latin typeface="+mn-ea"/>
                <a:cs typeface="Verdana"/>
              </a:rPr>
              <a:t>스타터</a:t>
            </a:r>
            <a:r>
              <a:rPr lang="en-US" altLang="ko-KR" dirty="0">
                <a:latin typeface="+mn-ea"/>
                <a:cs typeface="Verdana"/>
              </a:rPr>
              <a:t>(starter)</a:t>
            </a:r>
            <a:r>
              <a:rPr lang="ko-KR" altLang="en-US" dirty="0">
                <a:latin typeface="+mn-ea"/>
                <a:cs typeface="Verdana"/>
              </a:rPr>
              <a:t>를 통해 간결한 의존성 구성 지원</a:t>
            </a:r>
          </a:p>
          <a:p>
            <a:pPr marL="185738" indent="-174625">
              <a:lnSpc>
                <a:spcPts val="23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ko-KR" altLang="en-US" dirty="0">
                <a:latin typeface="+mn-ea"/>
                <a:cs typeface="Verdana"/>
              </a:rPr>
              <a:t>  </a:t>
            </a:r>
            <a:r>
              <a:rPr lang="en-US" altLang="ko-KR" dirty="0">
                <a:latin typeface="+mn-ea"/>
                <a:cs typeface="Verdana"/>
              </a:rPr>
              <a:t>4. </a:t>
            </a:r>
            <a:r>
              <a:rPr lang="ko-KR" altLang="en-US" dirty="0">
                <a:latin typeface="+mn-ea"/>
                <a:cs typeface="Verdana"/>
              </a:rPr>
              <a:t>라이브러리 의존성 버전 관리</a:t>
            </a:r>
            <a:endParaRPr sz="1800" dirty="0"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9903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3288157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lang="en-US" sz="2900" spc="-110" dirty="0" smtClean="0"/>
              <a:t>Boot </a:t>
            </a:r>
            <a:r>
              <a:rPr sz="2900" spc="-5" dirty="0" smtClean="0"/>
              <a:t>란</a:t>
            </a:r>
            <a:r>
              <a:rPr sz="2900" spc="-5" dirty="0"/>
              <a:t>?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8686800" cy="155170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7188" indent="-346075">
              <a:lnSpc>
                <a:spcPts val="2300"/>
              </a:lnSpc>
              <a:spcBef>
                <a:spcPts val="600"/>
              </a:spcBef>
              <a:tabLst>
                <a:tab pos="355600" algn="l"/>
                <a:tab pos="356235" algn="l"/>
              </a:tabLst>
            </a:pPr>
            <a:r>
              <a:rPr lang="ko-KR" altLang="en-US" b="1" dirty="0">
                <a:latin typeface="+mn-ea"/>
                <a:cs typeface="Verdana"/>
              </a:rPr>
              <a:t>*** 스프링 </a:t>
            </a:r>
            <a:r>
              <a:rPr lang="ko-KR" altLang="en-US" b="1" dirty="0" smtClean="0">
                <a:latin typeface="+mn-ea"/>
                <a:cs typeface="Verdana"/>
              </a:rPr>
              <a:t> 특징</a:t>
            </a:r>
            <a:r>
              <a:rPr lang="en-US" altLang="ko-KR" b="1" dirty="0" smtClean="0">
                <a:latin typeface="+mn-ea"/>
                <a:cs typeface="Verdana"/>
              </a:rPr>
              <a:t/>
            </a:r>
            <a:br>
              <a:rPr lang="en-US" altLang="ko-KR" b="1" dirty="0" smtClean="0">
                <a:latin typeface="+mn-ea"/>
                <a:cs typeface="Verdana"/>
              </a:rPr>
            </a:br>
            <a:r>
              <a:rPr lang="en-US" altLang="ko-KR" b="1" dirty="0" smtClean="0">
                <a:latin typeface="+mn-ea"/>
                <a:cs typeface="Verdana"/>
              </a:rPr>
              <a:t/>
            </a:r>
            <a:br>
              <a:rPr lang="en-US" altLang="ko-KR" b="1" dirty="0" smtClean="0">
                <a:latin typeface="+mn-ea"/>
                <a:cs typeface="Verdana"/>
              </a:rPr>
            </a:br>
            <a:r>
              <a:rPr lang="en-US" altLang="ko-KR" dirty="0" smtClean="0">
                <a:latin typeface="+mn-ea"/>
                <a:cs typeface="Verdana"/>
              </a:rPr>
              <a:t>1. </a:t>
            </a:r>
            <a:r>
              <a:rPr lang="ko-KR" altLang="en-US" dirty="0" smtClean="0">
                <a:latin typeface="+mn-ea"/>
                <a:cs typeface="Verdana"/>
              </a:rPr>
              <a:t>스프링 부트는 기본적으로 </a:t>
            </a:r>
            <a:r>
              <a:rPr lang="en-US" altLang="ko-KR" dirty="0" smtClean="0">
                <a:latin typeface="+mn-ea"/>
                <a:cs typeface="Verdana"/>
              </a:rPr>
              <a:t>xml </a:t>
            </a:r>
            <a:r>
              <a:rPr lang="ko-KR" altLang="en-US" dirty="0" smtClean="0">
                <a:latin typeface="+mn-ea"/>
                <a:cs typeface="Verdana"/>
              </a:rPr>
              <a:t>을 사용하지 않고 설정을 하며</a:t>
            </a:r>
            <a:r>
              <a:rPr lang="en-US" altLang="ko-KR" dirty="0" smtClean="0">
                <a:latin typeface="+mn-ea"/>
                <a:cs typeface="Verdana"/>
              </a:rPr>
              <a:t>,</a:t>
            </a:r>
            <a:br>
              <a:rPr lang="en-US" altLang="ko-KR" dirty="0" smtClean="0">
                <a:latin typeface="+mn-ea"/>
                <a:cs typeface="Verdana"/>
              </a:rPr>
            </a:br>
            <a:r>
              <a:rPr lang="en-US" altLang="ko-KR" dirty="0" smtClean="0">
                <a:latin typeface="+mn-ea"/>
                <a:cs typeface="Verdana"/>
              </a:rPr>
              <a:t>   </a:t>
            </a:r>
            <a:r>
              <a:rPr lang="ko-KR" altLang="en-US" dirty="0" smtClean="0">
                <a:latin typeface="+mn-ea"/>
                <a:cs typeface="Verdana"/>
              </a:rPr>
              <a:t>필요한 경우엔 </a:t>
            </a:r>
            <a:r>
              <a:rPr lang="en-US" altLang="ko-KR" b="1" dirty="0" err="1">
                <a:latin typeface="+mn-ea"/>
              </a:rPr>
              <a:t>application.properties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파일 </a:t>
            </a:r>
            <a:r>
              <a:rPr lang="ko-KR" altLang="en-US" dirty="0" smtClean="0">
                <a:latin typeface="+mn-ea"/>
                <a:cs typeface="Verdana"/>
              </a:rPr>
              <a:t>사용</a:t>
            </a:r>
            <a:r>
              <a:rPr lang="en-US" altLang="ko-KR" dirty="0" smtClean="0">
                <a:latin typeface="+mn-ea"/>
                <a:cs typeface="Verdana"/>
              </a:rPr>
              <a:t/>
            </a:r>
            <a:br>
              <a:rPr lang="en-US" altLang="ko-KR" dirty="0" smtClean="0">
                <a:latin typeface="+mn-ea"/>
                <a:cs typeface="Verdana"/>
              </a:rPr>
            </a:br>
            <a:r>
              <a:rPr lang="en-US" altLang="ko-KR" dirty="0" smtClean="0">
                <a:latin typeface="+mn-ea"/>
                <a:cs typeface="Verdana"/>
              </a:rPr>
              <a:t>     </a:t>
            </a:r>
            <a:endParaRPr sz="1800" dirty="0"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6440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5725</TotalTime>
  <Words>667</Words>
  <Application>Microsoft Office PowerPoint</Application>
  <PresentationFormat>화면 슬라이드 쇼(4:3)</PresentationFormat>
  <Paragraphs>296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Symbol</vt:lpstr>
      <vt:lpstr>Verdana</vt:lpstr>
      <vt:lpstr>Office Theme</vt:lpstr>
      <vt:lpstr>Spring Boot  . 이클립스에서 프로젝트 생성  . Ioc/DI</vt:lpstr>
      <vt:lpstr>Spring</vt:lpstr>
      <vt:lpstr>Spring</vt:lpstr>
      <vt:lpstr>Spring</vt:lpstr>
      <vt:lpstr>Spring</vt:lpstr>
      <vt:lpstr>Spring</vt:lpstr>
      <vt:lpstr>Spring</vt:lpstr>
      <vt:lpstr>Spring Boot 란?</vt:lpstr>
      <vt:lpstr>Spring Boot 란?</vt:lpstr>
      <vt:lpstr>  이클립스 개발 환경  =&gt; 이클립스에서 스프링부트를 생성하기 위해서는 마켓플레이스에서 스프링 툴 플러그인을 설치해야 한다.  1) JDK1.8사용 : 환경 변수 설정도 같이 진행할 것  2) 개발 도구 – Eclipse, STS(Spring Tool Suite) -&gt; Eclipse의 경우 : STS 플러그인 추가 설치 후 사용  -&gt; 메뉴 :  Help -&gt; Eclipse Marketplace 클릭 </vt:lpstr>
      <vt:lpstr>Spring Boot 목차 _ 실 습 순 서</vt:lpstr>
      <vt:lpstr>Spring Boot 프로젝트 생성</vt:lpstr>
      <vt:lpstr>Spring Boot 프로젝트 생성</vt:lpstr>
      <vt:lpstr>Spring Boot 프로젝트 생성</vt:lpstr>
      <vt:lpstr>Spring Boot 프로젝트 구조</vt:lpstr>
      <vt:lpstr>Spring Boot 프로젝트 실행</vt:lpstr>
      <vt:lpstr>Spring Boot 프로젝트 실행</vt:lpstr>
      <vt:lpstr>Spring Boot _ DataSource 설정</vt:lpstr>
      <vt:lpstr>PowerPoint 프레젠테이션</vt:lpstr>
      <vt:lpstr>Spring Boot _Test 하기</vt:lpstr>
      <vt:lpstr>Spring Boot _ Mybatis 설정</vt:lpstr>
      <vt:lpstr>Spring Boot _ View 처리1  JSP</vt:lpstr>
      <vt:lpstr>Spring Boot _ Security1 : PasswordEncoder </vt:lpstr>
      <vt:lpstr>Spring Boot _ Filter 처리</vt:lpstr>
      <vt:lpstr>Spring Boot _ 인터셉터 설정</vt:lpstr>
      <vt:lpstr>Spring Boot _ View 처리2  Thymeleaf</vt:lpstr>
      <vt:lpstr>Spring Boot _ Thymeleaf 사용시 서버 재시작 없이 정적소스 반영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Framework과  Ajax</dc:title>
  <dc:creator>kgmyh</dc:creator>
  <cp:lastModifiedBy>user</cp:lastModifiedBy>
  <cp:revision>154</cp:revision>
  <dcterms:created xsi:type="dcterms:W3CDTF">2021-12-20T20:26:36Z</dcterms:created>
  <dcterms:modified xsi:type="dcterms:W3CDTF">2023-11-07T00:47:24Z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2021-12-20T00:00:00Z</vt:filetime>
  </property>
</Properties>
</file>