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8" autoAdjust="0"/>
    <p:restoredTop sz="94660"/>
  </p:normalViewPr>
  <p:slideViewPr>
    <p:cSldViewPr>
      <p:cViewPr varScale="1">
        <p:scale>
          <a:sx n="86" d="100"/>
          <a:sy n="86" d="100"/>
        </p:scale>
        <p:origin x="41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8515" y="512445"/>
            <a:ext cx="265239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1232" y="2065401"/>
            <a:ext cx="8012430" cy="2367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2353" y="6671236"/>
            <a:ext cx="236220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schema/p" TargetMode="External"/><Relationship Id="rId7" Type="http://schemas.openxmlformats.org/officeDocument/2006/relationships/hyperlink" Target="http://www.springframework.org/schema/aop/spring-aop-2.5.xsd" TargetMode="External"/><Relationship Id="rId2" Type="http://schemas.openxmlformats.org/officeDocument/2006/relationships/hyperlink" Target="http://www.springframework.org/schema/bea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pringframework.org/schema/beans/spring-beans-2.5.xsd" TargetMode="External"/><Relationship Id="rId5" Type="http://schemas.openxmlformats.org/officeDocument/2006/relationships/hyperlink" Target="http://www.w3.org/2001/XMLSchema-instance" TargetMode="External"/><Relationship Id="rId4" Type="http://schemas.openxmlformats.org/officeDocument/2006/relationships/hyperlink" Target="http://www.springframework.org/schema/ao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schema/p" TargetMode="External"/><Relationship Id="rId7" Type="http://schemas.openxmlformats.org/officeDocument/2006/relationships/hyperlink" Target="http://www.springframework.org/schema/aop/spring-aop-2.5.xsd" TargetMode="External"/><Relationship Id="rId2" Type="http://schemas.openxmlformats.org/officeDocument/2006/relationships/hyperlink" Target="http://www.springframework.org/schema/bea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pringframework.org/schema/beans/spring-beans-2.5.xsd" TargetMode="External"/><Relationship Id="rId5" Type="http://schemas.openxmlformats.org/officeDocument/2006/relationships/hyperlink" Target="http://www.w3.org/2001/XMLSchema-instance" TargetMode="External"/><Relationship Id="rId4" Type="http://schemas.openxmlformats.org/officeDocument/2006/relationships/hyperlink" Target="http://www.springframework.org/schema/ao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1</a:t>
            </a:fld>
            <a:endParaRPr sz="8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981200"/>
            <a:ext cx="7345553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Spring</a:t>
            </a:r>
            <a:r>
              <a:rPr sz="4400" spc="-114" dirty="0"/>
              <a:t> </a:t>
            </a:r>
            <a:r>
              <a:rPr sz="4400" spc="-25" dirty="0" smtClean="0"/>
              <a:t>AOP</a:t>
            </a:r>
            <a:r>
              <a:rPr lang="en-US" spc="-25" dirty="0" smtClean="0"/>
              <a:t/>
            </a:r>
            <a:br>
              <a:rPr lang="en-US" spc="-25" dirty="0" smtClean="0"/>
            </a:b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Aspect Oriented Programming </a:t>
            </a:r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  <a:latin typeface="+mn-ea"/>
              </a:rPr>
              <a:t>관점지향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프로그래밍</a:t>
            </a:r>
            <a:endParaRPr spc="-25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10</a:t>
            </a:fld>
            <a:endParaRPr sz="8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80264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POJO</a:t>
            </a:r>
            <a:r>
              <a:rPr spc="-40" dirty="0"/>
              <a:t> </a:t>
            </a:r>
            <a:r>
              <a:rPr dirty="0"/>
              <a:t>기반</a:t>
            </a:r>
            <a:r>
              <a:rPr spc="-15" dirty="0"/>
              <a:t> AOP구현</a:t>
            </a:r>
            <a:r>
              <a:rPr dirty="0"/>
              <a:t> -</a:t>
            </a:r>
            <a:r>
              <a:rPr spc="-10" dirty="0"/>
              <a:t> </a:t>
            </a:r>
            <a:r>
              <a:rPr dirty="0"/>
              <a:t>&lt;aop:aspect&gt;</a:t>
            </a:r>
            <a:r>
              <a:rPr spc="-80" dirty="0"/>
              <a:t> </a:t>
            </a:r>
            <a:r>
              <a:rPr dirty="0"/>
              <a:t>(4/5)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121511"/>
            <a:ext cx="6771005" cy="321754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spc="-10" dirty="0">
                <a:latin typeface="굴림"/>
                <a:cs typeface="굴림"/>
              </a:rPr>
              <a:t>한</a:t>
            </a:r>
            <a:r>
              <a:rPr sz="2400" spc="45" dirty="0">
                <a:latin typeface="굴림"/>
                <a:cs typeface="굴림"/>
              </a:rPr>
              <a:t> </a:t>
            </a:r>
            <a:r>
              <a:rPr sz="2400" spc="-10" dirty="0">
                <a:latin typeface="굴림"/>
                <a:cs typeface="굴림"/>
              </a:rPr>
              <a:t>개의</a:t>
            </a:r>
            <a:r>
              <a:rPr sz="2400" spc="45" dirty="0">
                <a:latin typeface="굴림"/>
                <a:cs typeface="굴림"/>
              </a:rPr>
              <a:t> </a:t>
            </a:r>
            <a:r>
              <a:rPr sz="2400" spc="-10" dirty="0">
                <a:latin typeface="Verdana"/>
                <a:cs typeface="Verdana"/>
              </a:rPr>
              <a:t>Aspect</a:t>
            </a:r>
            <a:r>
              <a:rPr sz="2400" spc="4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(advice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+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pointcut)</a:t>
            </a:r>
            <a:r>
              <a:rPr sz="2400" spc="-10" dirty="0">
                <a:latin typeface="굴림"/>
                <a:cs typeface="굴림"/>
              </a:rPr>
              <a:t>을</a:t>
            </a:r>
            <a:r>
              <a:rPr sz="2400" spc="114" dirty="0">
                <a:latin typeface="굴림"/>
                <a:cs typeface="굴림"/>
              </a:rPr>
              <a:t> </a:t>
            </a:r>
            <a:r>
              <a:rPr sz="2400" spc="-10" dirty="0">
                <a:latin typeface="굴림"/>
                <a:cs typeface="굴림"/>
              </a:rPr>
              <a:t>설정</a:t>
            </a:r>
            <a:endParaRPr sz="2400">
              <a:latin typeface="굴림"/>
              <a:cs typeface="굴림"/>
            </a:endParaRPr>
          </a:p>
          <a:p>
            <a:pPr marL="355600" indent="-3435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spc="-10" dirty="0">
                <a:latin typeface="굴림"/>
                <a:cs typeface="굴림"/>
              </a:rPr>
              <a:t>속성</a:t>
            </a:r>
            <a:endParaRPr sz="240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spcBef>
                <a:spcPts val="7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Verdana"/>
                <a:cs typeface="Verdana"/>
              </a:rPr>
              <a:t>ref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: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공통관심사항을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설정한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Verdana"/>
                <a:cs typeface="Verdana"/>
              </a:rPr>
              <a:t>Bean(Advice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빈</a:t>
            </a:r>
            <a:r>
              <a:rPr sz="2000" spc="-5" dirty="0">
                <a:latin typeface="Verdana"/>
                <a:cs typeface="Verdana"/>
              </a:rPr>
              <a:t>)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참조</a:t>
            </a:r>
            <a:endParaRPr sz="200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Verdana"/>
                <a:cs typeface="Verdana"/>
              </a:rPr>
              <a:t>id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: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식별자</a:t>
            </a:r>
            <a:endParaRPr sz="200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latin typeface="굴림"/>
                <a:cs typeface="굴림"/>
              </a:rPr>
              <a:t>다른</a:t>
            </a:r>
            <a:r>
              <a:rPr sz="1800" spc="-5" dirty="0">
                <a:latin typeface="굴림"/>
                <a:cs typeface="굴림"/>
              </a:rPr>
              <a:t> </a:t>
            </a:r>
            <a:r>
              <a:rPr sz="1800" spc="-5" dirty="0">
                <a:latin typeface="Verdana"/>
                <a:cs typeface="Verdana"/>
              </a:rPr>
              <a:t>Aspect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굴림"/>
                <a:cs typeface="굴림"/>
              </a:rPr>
              <a:t>태그와</a:t>
            </a:r>
            <a:r>
              <a:rPr sz="1800" spc="1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구별하기</a:t>
            </a:r>
            <a:r>
              <a:rPr sz="1800" spc="3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위한</a:t>
            </a:r>
            <a:r>
              <a:rPr sz="1800" spc="1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식별자</a:t>
            </a:r>
            <a:endParaRPr sz="1800">
              <a:latin typeface="굴림"/>
              <a:cs typeface="굴림"/>
            </a:endParaRPr>
          </a:p>
          <a:p>
            <a:pPr marL="355600" indent="-343535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spc="-10" dirty="0">
                <a:latin typeface="굴림"/>
                <a:cs typeface="굴림"/>
              </a:rPr>
              <a:t>자식태그</a:t>
            </a:r>
            <a:endParaRPr sz="240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spcBef>
                <a:spcPts val="760"/>
              </a:spcBef>
              <a:buFont typeface="Arial"/>
              <a:buChar char="–"/>
              <a:tabLst>
                <a:tab pos="755015" algn="l"/>
                <a:tab pos="755650" algn="l"/>
                <a:tab pos="4292600" algn="l"/>
              </a:tabLst>
            </a:pPr>
            <a:r>
              <a:rPr sz="2000" spc="-10" dirty="0">
                <a:latin typeface="Verdana"/>
                <a:cs typeface="Verdana"/>
              </a:rPr>
              <a:t>&lt;aop:pointcut&gt;</a:t>
            </a:r>
            <a:r>
              <a:rPr sz="2000" spc="4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:</a:t>
            </a:r>
            <a:r>
              <a:rPr sz="2000" spc="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pointcut	</a:t>
            </a:r>
            <a:r>
              <a:rPr sz="2000" spc="-5" dirty="0">
                <a:latin typeface="굴림"/>
                <a:cs typeface="굴림"/>
              </a:rPr>
              <a:t>지정</a:t>
            </a:r>
            <a:endParaRPr sz="200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Verdana"/>
                <a:cs typeface="Verdana"/>
              </a:rPr>
              <a:t>advice</a:t>
            </a:r>
            <a:r>
              <a:rPr sz="2000" spc="-5" dirty="0">
                <a:latin typeface="굴림"/>
                <a:cs typeface="굴림"/>
              </a:rPr>
              <a:t>관련</a:t>
            </a:r>
            <a:r>
              <a:rPr sz="2000" spc="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태그가</a:t>
            </a:r>
            <a:r>
              <a:rPr sz="2000" spc="4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올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수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있다</a:t>
            </a:r>
            <a:r>
              <a:rPr sz="2000" spc="-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564" y="4581106"/>
            <a:ext cx="7891145" cy="19443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765"/>
              </a:spcBef>
            </a:pPr>
            <a:r>
              <a:rPr sz="1400" b="1" dirty="0">
                <a:latin typeface="Verdana"/>
                <a:cs typeface="Verdana"/>
              </a:rPr>
              <a:t>&lt;aop:config&gt;</a:t>
            </a:r>
            <a:endParaRPr sz="1400">
              <a:latin typeface="Verdana"/>
              <a:cs typeface="Verdana"/>
            </a:endParaRPr>
          </a:p>
          <a:p>
            <a:pPr marL="716915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Verdana"/>
                <a:cs typeface="Verdana"/>
              </a:rPr>
              <a:t>&lt;aop:aspect</a:t>
            </a:r>
            <a:r>
              <a:rPr sz="1400" b="1" spc="-7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id=“logingAspect”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ref=“writelog”&gt;</a:t>
            </a:r>
            <a:endParaRPr sz="1400">
              <a:latin typeface="Verdana"/>
              <a:cs typeface="Verdana"/>
            </a:endParaRPr>
          </a:p>
          <a:p>
            <a:pPr marL="1149350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latin typeface="Verdana"/>
                <a:cs typeface="Verdana"/>
              </a:rPr>
              <a:t>&lt;aop:pointcut</a:t>
            </a:r>
            <a:r>
              <a:rPr sz="1400" b="1" spc="-9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id=“publicmethod”</a:t>
            </a:r>
            <a:endParaRPr sz="1400">
              <a:latin typeface="Verdana"/>
              <a:cs typeface="Verdana"/>
            </a:endParaRPr>
          </a:p>
          <a:p>
            <a:pPr marL="2573655">
              <a:lnSpc>
                <a:spcPct val="100000"/>
              </a:lnSpc>
              <a:spcBef>
                <a:spcPts val="334"/>
              </a:spcBef>
            </a:pPr>
            <a:r>
              <a:rPr sz="1400" spc="-5" dirty="0">
                <a:latin typeface="Verdana"/>
                <a:cs typeface="Verdana"/>
              </a:rPr>
              <a:t>expression=“execution(public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*</a:t>
            </a:r>
            <a:r>
              <a:rPr sz="1400" spc="-5" dirty="0">
                <a:latin typeface="Verdana"/>
                <a:cs typeface="Verdana"/>
              </a:rPr>
              <a:t> org.myspring..*.* (..))”/&gt;</a:t>
            </a:r>
            <a:endParaRPr sz="1400">
              <a:latin typeface="Verdana"/>
              <a:cs typeface="Verdana"/>
            </a:endParaRPr>
          </a:p>
          <a:p>
            <a:pPr marL="112395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Verdana"/>
                <a:cs typeface="Verdana"/>
              </a:rPr>
              <a:t>&lt;aop:around</a:t>
            </a:r>
            <a:r>
              <a:rPr sz="1400" b="1" spc="-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pointcut-ref=“publicmethod”</a:t>
            </a:r>
            <a:r>
              <a:rPr sz="1400" dirty="0">
                <a:latin typeface="Verdana"/>
                <a:cs typeface="Verdana"/>
              </a:rPr>
              <a:t> method=“logging”/&gt;</a:t>
            </a:r>
            <a:endParaRPr sz="1400">
              <a:latin typeface="Verdana"/>
              <a:cs typeface="Verdana"/>
            </a:endParaRPr>
          </a:p>
          <a:p>
            <a:pPr marL="716915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latin typeface="Verdana"/>
                <a:cs typeface="Verdana"/>
              </a:rPr>
              <a:t>&lt;/aop:aspect&gt;</a:t>
            </a:r>
            <a:endParaRPr sz="1400">
              <a:latin typeface="Verdana"/>
              <a:cs typeface="Verdana"/>
            </a:endParaRPr>
          </a:p>
          <a:p>
            <a:pPr marL="99695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Verdana"/>
                <a:cs typeface="Verdana"/>
              </a:rPr>
              <a:t>&lt;/aop:config&gt;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11</a:t>
            </a:fld>
            <a:endParaRPr sz="8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762508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10" dirty="0"/>
              <a:t>POJO </a:t>
            </a:r>
            <a:r>
              <a:rPr sz="2900" spc="-5" dirty="0"/>
              <a:t>기반</a:t>
            </a:r>
            <a:r>
              <a:rPr sz="2900" dirty="0"/>
              <a:t> </a:t>
            </a:r>
            <a:r>
              <a:rPr sz="2900" spc="-15" dirty="0"/>
              <a:t>AOP구현</a:t>
            </a:r>
            <a:r>
              <a:rPr sz="2900" spc="20" dirty="0"/>
              <a:t> </a:t>
            </a:r>
            <a:r>
              <a:rPr sz="2900" spc="-5" dirty="0"/>
              <a:t>-</a:t>
            </a:r>
            <a:r>
              <a:rPr sz="2900" spc="5" dirty="0"/>
              <a:t> </a:t>
            </a:r>
            <a:r>
              <a:rPr sz="2900" spc="-10" dirty="0"/>
              <a:t>&lt;aop:pointcut&gt;</a:t>
            </a:r>
            <a:r>
              <a:rPr sz="2900" spc="20" dirty="0"/>
              <a:t> </a:t>
            </a:r>
            <a:r>
              <a:rPr sz="2900" spc="-5" dirty="0"/>
              <a:t>(5/5)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536219" y="1187717"/>
            <a:ext cx="8039734" cy="284162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spc="-10" dirty="0">
                <a:latin typeface="Verdana"/>
                <a:cs typeface="Verdana"/>
              </a:rPr>
              <a:t>Pointcut(</a:t>
            </a:r>
            <a:r>
              <a:rPr sz="2400" spc="-10" dirty="0">
                <a:latin typeface="굴림"/>
                <a:cs typeface="굴림"/>
              </a:rPr>
              <a:t>공통기능이</a:t>
            </a:r>
            <a:r>
              <a:rPr sz="2400" spc="114" dirty="0">
                <a:latin typeface="굴림"/>
                <a:cs typeface="굴림"/>
              </a:rPr>
              <a:t> </a:t>
            </a:r>
            <a:r>
              <a:rPr sz="2400" spc="-10" dirty="0">
                <a:latin typeface="굴림"/>
                <a:cs typeface="굴림"/>
              </a:rPr>
              <a:t>적용될</a:t>
            </a:r>
            <a:r>
              <a:rPr sz="2400" spc="55" dirty="0">
                <a:latin typeface="굴림"/>
                <a:cs typeface="굴림"/>
              </a:rPr>
              <a:t> </a:t>
            </a:r>
            <a:r>
              <a:rPr sz="2400" spc="-10" dirty="0">
                <a:latin typeface="굴림"/>
                <a:cs typeface="굴림"/>
              </a:rPr>
              <a:t>곳</a:t>
            </a:r>
            <a:r>
              <a:rPr sz="2400" spc="-10" dirty="0">
                <a:latin typeface="Verdana"/>
                <a:cs typeface="Verdana"/>
              </a:rPr>
              <a:t>)</a:t>
            </a:r>
            <a:r>
              <a:rPr sz="2400" spc="-10" dirty="0">
                <a:latin typeface="굴림"/>
                <a:cs typeface="굴림"/>
              </a:rPr>
              <a:t>을</a:t>
            </a:r>
            <a:r>
              <a:rPr sz="2400" spc="70" dirty="0">
                <a:latin typeface="굴림"/>
                <a:cs typeface="굴림"/>
              </a:rPr>
              <a:t> </a:t>
            </a:r>
            <a:r>
              <a:rPr sz="2400" spc="-10" dirty="0">
                <a:latin typeface="굴림"/>
                <a:cs typeface="굴림"/>
              </a:rPr>
              <a:t>지정하는</a:t>
            </a:r>
            <a:r>
              <a:rPr sz="2400" spc="55" dirty="0">
                <a:latin typeface="굴림"/>
                <a:cs typeface="굴림"/>
              </a:rPr>
              <a:t> </a:t>
            </a:r>
            <a:r>
              <a:rPr sz="2400" spc="-10" dirty="0">
                <a:latin typeface="굴림"/>
                <a:cs typeface="굴림"/>
              </a:rPr>
              <a:t>태그</a:t>
            </a:r>
            <a:endParaRPr sz="240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spcBef>
                <a:spcPts val="7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Verdana"/>
                <a:cs typeface="Verdana"/>
              </a:rPr>
              <a:t>&lt;aop:config&gt;</a:t>
            </a:r>
            <a:r>
              <a:rPr sz="2000" spc="-5" dirty="0">
                <a:latin typeface="굴림"/>
                <a:cs typeface="굴림"/>
              </a:rPr>
              <a:t>나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Verdana"/>
                <a:cs typeface="Verdana"/>
              </a:rPr>
              <a:t>&lt;aop:aspect&gt;</a:t>
            </a:r>
            <a:r>
              <a:rPr sz="2000" spc="-5" dirty="0">
                <a:latin typeface="굴림"/>
                <a:cs typeface="굴림"/>
              </a:rPr>
              <a:t>의</a:t>
            </a:r>
            <a:r>
              <a:rPr sz="2000" spc="2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자식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태그</a:t>
            </a:r>
            <a:endParaRPr sz="200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Verdana"/>
                <a:cs typeface="Verdana"/>
              </a:rPr>
              <a:t>AspectJ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표현식을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통해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Verdana"/>
                <a:cs typeface="Verdana"/>
              </a:rPr>
              <a:t>pointcut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지정</a:t>
            </a:r>
            <a:endParaRPr sz="200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굴림"/>
                <a:cs typeface="굴림"/>
              </a:rPr>
              <a:t>속성</a:t>
            </a:r>
            <a:r>
              <a:rPr sz="2000" spc="-30" dirty="0">
                <a:latin typeface="굴림"/>
                <a:cs typeface="굴림"/>
              </a:rPr>
              <a:t> </a:t>
            </a:r>
            <a:r>
              <a:rPr sz="2000" spc="-5" dirty="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1155700" lvl="2" indent="-22987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spc="-15" dirty="0">
                <a:latin typeface="Verdana"/>
                <a:cs typeface="Verdana"/>
              </a:rPr>
              <a:t>id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: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10" dirty="0">
                <a:latin typeface="굴림"/>
                <a:cs typeface="굴림"/>
              </a:rPr>
              <a:t>식별자로</a:t>
            </a:r>
            <a:r>
              <a:rPr sz="1700" spc="70" dirty="0">
                <a:latin typeface="굴림"/>
                <a:cs typeface="굴림"/>
              </a:rPr>
              <a:t> </a:t>
            </a:r>
            <a:r>
              <a:rPr sz="1700" spc="-10" dirty="0">
                <a:latin typeface="Verdana"/>
                <a:cs typeface="Verdana"/>
              </a:rPr>
              <a:t>advice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0" dirty="0">
                <a:latin typeface="굴림"/>
                <a:cs typeface="굴림"/>
              </a:rPr>
              <a:t>태그에서</a:t>
            </a:r>
            <a:r>
              <a:rPr sz="1700" spc="55" dirty="0">
                <a:latin typeface="굴림"/>
                <a:cs typeface="굴림"/>
              </a:rPr>
              <a:t> </a:t>
            </a:r>
            <a:r>
              <a:rPr sz="1700" spc="-15" dirty="0">
                <a:latin typeface="굴림"/>
                <a:cs typeface="굴림"/>
              </a:rPr>
              <a:t>사용됨</a:t>
            </a:r>
            <a:endParaRPr sz="170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spc="-10" dirty="0">
                <a:latin typeface="Verdana"/>
                <a:cs typeface="Verdana"/>
              </a:rPr>
              <a:t>expression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: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pointcut</a:t>
            </a:r>
            <a:r>
              <a:rPr sz="1700" spc="55" dirty="0">
                <a:latin typeface="Verdana"/>
                <a:cs typeface="Verdana"/>
              </a:rPr>
              <a:t> </a:t>
            </a:r>
            <a:r>
              <a:rPr sz="1700" spc="-10" dirty="0">
                <a:latin typeface="굴림"/>
                <a:cs typeface="굴림"/>
              </a:rPr>
              <a:t>지정</a:t>
            </a:r>
            <a:endParaRPr sz="1700">
              <a:latin typeface="굴림"/>
              <a:cs typeface="굴림"/>
            </a:endParaRPr>
          </a:p>
          <a:p>
            <a:pPr marL="608965">
              <a:lnSpc>
                <a:spcPct val="100000"/>
              </a:lnSpc>
              <a:spcBef>
                <a:spcPts val="365"/>
              </a:spcBef>
            </a:pPr>
            <a:r>
              <a:rPr sz="1600" spc="-10" dirty="0">
                <a:latin typeface="Verdana"/>
                <a:cs typeface="Verdana"/>
              </a:rPr>
              <a:t>&lt;aop:pointcut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id=“publicmethod”</a:t>
            </a:r>
            <a:endParaRPr sz="1600">
              <a:latin typeface="Verdana"/>
              <a:cs typeface="Verdana"/>
            </a:endParaRPr>
          </a:p>
          <a:p>
            <a:pPr marL="2111375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Verdana"/>
                <a:cs typeface="Verdana"/>
              </a:rPr>
              <a:t>expression=“execution(public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*</a:t>
            </a:r>
            <a:r>
              <a:rPr sz="1600" spc="-5" dirty="0">
                <a:latin typeface="Verdana"/>
                <a:cs typeface="Verdana"/>
              </a:rPr>
              <a:t> org.myspring..*.*(..))”/&gt;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564" y="4293108"/>
            <a:ext cx="7995920" cy="223964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99695">
              <a:lnSpc>
                <a:spcPct val="100000"/>
              </a:lnSpc>
            </a:pPr>
            <a:r>
              <a:rPr sz="1400" b="1" dirty="0">
                <a:latin typeface="Verdana"/>
                <a:cs typeface="Verdana"/>
              </a:rPr>
              <a:t>&lt;aop:config&gt;</a:t>
            </a:r>
            <a:endParaRPr sz="1400">
              <a:latin typeface="Verdana"/>
              <a:cs typeface="Verdana"/>
            </a:endParaRPr>
          </a:p>
          <a:p>
            <a:pPr marL="716915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Verdana"/>
                <a:cs typeface="Verdana"/>
              </a:rPr>
              <a:t>&lt;aop:aspect</a:t>
            </a:r>
            <a:r>
              <a:rPr sz="1400" b="1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id=“logingAspect”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ref=“writelog”&gt;</a:t>
            </a:r>
            <a:endParaRPr sz="1400">
              <a:latin typeface="Verdana"/>
              <a:cs typeface="Verdana"/>
            </a:endParaRPr>
          </a:p>
          <a:p>
            <a:pPr marL="1149350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latin typeface="Verdana"/>
                <a:cs typeface="Verdana"/>
              </a:rPr>
              <a:t>&lt;aop:pointcut</a:t>
            </a:r>
            <a:r>
              <a:rPr sz="1400" b="1" spc="-9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id=“publicmethod”</a:t>
            </a:r>
            <a:endParaRPr sz="1400">
              <a:latin typeface="Verdana"/>
              <a:cs typeface="Verdana"/>
            </a:endParaRPr>
          </a:p>
          <a:p>
            <a:pPr marL="263588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Verdana"/>
                <a:cs typeface="Verdana"/>
              </a:rPr>
              <a:t>expression=“execution(public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*</a:t>
            </a:r>
            <a:r>
              <a:rPr sz="1400" spc="-5" dirty="0">
                <a:latin typeface="Verdana"/>
                <a:cs typeface="Verdana"/>
              </a:rPr>
              <a:t> org.myspring..*.*(..))”/&gt;</a:t>
            </a:r>
            <a:endParaRPr sz="1400">
              <a:latin typeface="Verdana"/>
              <a:cs typeface="Verdana"/>
            </a:endParaRPr>
          </a:p>
          <a:p>
            <a:pPr marL="112395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Verdana"/>
                <a:cs typeface="Verdana"/>
              </a:rPr>
              <a:t>&lt;aop:around</a:t>
            </a:r>
            <a:r>
              <a:rPr sz="1400" b="1" spc="-4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pointcut-ref=“publicmethod”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method=“logging”/&gt;</a:t>
            </a:r>
            <a:endParaRPr sz="1400">
              <a:latin typeface="Verdana"/>
              <a:cs typeface="Verdana"/>
            </a:endParaRPr>
          </a:p>
          <a:p>
            <a:pPr marL="716915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latin typeface="Verdana"/>
                <a:cs typeface="Verdana"/>
              </a:rPr>
              <a:t>&lt;/aop:aspect&gt;</a:t>
            </a:r>
            <a:endParaRPr sz="1400">
              <a:latin typeface="Verdana"/>
              <a:cs typeface="Verdana"/>
            </a:endParaRPr>
          </a:p>
          <a:p>
            <a:pPr marL="99695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Verdana"/>
                <a:cs typeface="Verdana"/>
              </a:rPr>
              <a:t>&lt;/aop:config&gt;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12</a:t>
            </a:fld>
            <a:endParaRPr sz="8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82137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POJO</a:t>
            </a:r>
            <a:r>
              <a:rPr dirty="0"/>
              <a:t> 기반</a:t>
            </a:r>
            <a:r>
              <a:rPr spc="-35" dirty="0"/>
              <a:t> </a:t>
            </a:r>
            <a:r>
              <a:rPr spc="-15" dirty="0"/>
              <a:t>AOP구현</a:t>
            </a:r>
            <a:r>
              <a:rPr spc="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AspectJ 표현식</a:t>
            </a:r>
            <a:r>
              <a:rPr spc="5" dirty="0"/>
              <a:t> </a:t>
            </a:r>
            <a:r>
              <a:rPr spc="-5" dirty="0"/>
              <a:t>(1/3)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210666"/>
            <a:ext cx="5979795" cy="93599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spc="-10" dirty="0">
                <a:latin typeface="Verdana"/>
                <a:cs typeface="Verdana"/>
              </a:rPr>
              <a:t>AspectJ</a:t>
            </a:r>
            <a:r>
              <a:rPr sz="2400" spc="-10" dirty="0">
                <a:latin typeface="굴림"/>
                <a:cs typeface="굴림"/>
              </a:rPr>
              <a:t>에서</a:t>
            </a:r>
            <a:r>
              <a:rPr sz="2400" spc="65" dirty="0">
                <a:latin typeface="굴림"/>
                <a:cs typeface="굴림"/>
              </a:rPr>
              <a:t> </a:t>
            </a:r>
            <a:r>
              <a:rPr sz="2400" spc="-10" dirty="0">
                <a:latin typeface="굴림"/>
                <a:cs typeface="굴림"/>
              </a:rPr>
              <a:t>지원하는</a:t>
            </a:r>
            <a:r>
              <a:rPr sz="2400" spc="70" dirty="0">
                <a:latin typeface="굴림"/>
                <a:cs typeface="굴림"/>
              </a:rPr>
              <a:t> </a:t>
            </a:r>
            <a:r>
              <a:rPr sz="2400" spc="-10" dirty="0">
                <a:latin typeface="굴림"/>
                <a:cs typeface="굴림"/>
              </a:rPr>
              <a:t>패턴</a:t>
            </a:r>
            <a:r>
              <a:rPr sz="2400" spc="50" dirty="0">
                <a:latin typeface="굴림"/>
                <a:cs typeface="굴림"/>
              </a:rPr>
              <a:t> </a:t>
            </a:r>
            <a:r>
              <a:rPr sz="2400" spc="-10" dirty="0">
                <a:latin typeface="굴림"/>
                <a:cs typeface="굴림"/>
              </a:rPr>
              <a:t>표현식</a:t>
            </a:r>
            <a:endParaRPr sz="2400">
              <a:latin typeface="굴림"/>
              <a:cs typeface="굴림"/>
            </a:endParaRPr>
          </a:p>
          <a:p>
            <a:pPr marL="355600" indent="-3435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spc="-10" dirty="0">
                <a:latin typeface="굴림"/>
                <a:cs typeface="굴림"/>
              </a:rPr>
              <a:t>스프링은</a:t>
            </a:r>
            <a:r>
              <a:rPr sz="2400" spc="55" dirty="0">
                <a:latin typeface="굴림"/>
                <a:cs typeface="굴림"/>
              </a:rPr>
              <a:t> </a:t>
            </a:r>
            <a:r>
              <a:rPr sz="2400" spc="-10" dirty="0">
                <a:latin typeface="굴림"/>
                <a:cs typeface="굴림"/>
              </a:rPr>
              <a:t>메서드</a:t>
            </a:r>
            <a:r>
              <a:rPr sz="2400" spc="55" dirty="0">
                <a:latin typeface="굴림"/>
                <a:cs typeface="굴림"/>
              </a:rPr>
              <a:t> </a:t>
            </a:r>
            <a:r>
              <a:rPr sz="2400" spc="-10" dirty="0">
                <a:latin typeface="굴림"/>
                <a:cs typeface="굴림"/>
              </a:rPr>
              <a:t>호출관련</a:t>
            </a:r>
            <a:r>
              <a:rPr sz="2400" spc="60" dirty="0">
                <a:latin typeface="굴림"/>
                <a:cs typeface="굴림"/>
              </a:rPr>
              <a:t> </a:t>
            </a:r>
            <a:r>
              <a:rPr sz="2400" spc="-10" dirty="0">
                <a:latin typeface="굴림"/>
                <a:cs typeface="굴림"/>
              </a:rPr>
              <a:t>명시자만</a:t>
            </a:r>
            <a:r>
              <a:rPr sz="2400" spc="70" dirty="0">
                <a:latin typeface="굴림"/>
                <a:cs typeface="굴림"/>
              </a:rPr>
              <a:t> </a:t>
            </a:r>
            <a:r>
              <a:rPr sz="2400" spc="-10" dirty="0">
                <a:latin typeface="굴림"/>
                <a:cs typeface="굴림"/>
              </a:rPr>
              <a:t>지원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19" y="3455545"/>
            <a:ext cx="7898130" cy="194437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spc="-10" dirty="0">
                <a:latin typeface="굴림"/>
                <a:cs typeface="굴림"/>
              </a:rPr>
              <a:t>명시자</a:t>
            </a:r>
            <a:endParaRPr sz="240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spcBef>
                <a:spcPts val="76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Verdana"/>
                <a:cs typeface="Verdana"/>
              </a:rPr>
              <a:t>execution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: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메소드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구문을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기준으로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지정</a:t>
            </a:r>
            <a:endParaRPr sz="200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Verdana"/>
                <a:cs typeface="Verdana"/>
              </a:rPr>
              <a:t>within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: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Class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명을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기준으로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지정</a:t>
            </a:r>
            <a:endParaRPr sz="2000">
              <a:latin typeface="굴림"/>
              <a:cs typeface="굴림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Verdana"/>
                <a:cs typeface="Verdana"/>
              </a:rPr>
              <a:t>bean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: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설정파일에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지정된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빈의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이름</a:t>
            </a:r>
            <a:r>
              <a:rPr sz="2000" spc="-5" dirty="0">
                <a:latin typeface="Verdana"/>
                <a:cs typeface="Verdana"/>
              </a:rPr>
              <a:t>(name</a:t>
            </a:r>
            <a:r>
              <a:rPr sz="2000" spc="-5" dirty="0">
                <a:latin typeface="굴림"/>
                <a:cs typeface="굴림"/>
              </a:rPr>
              <a:t>속성</a:t>
            </a:r>
            <a:r>
              <a:rPr sz="2000" spc="-5" dirty="0">
                <a:latin typeface="Verdana"/>
                <a:cs typeface="Verdana"/>
              </a:rPr>
              <a:t>)</a:t>
            </a:r>
            <a:r>
              <a:rPr sz="2000" spc="-5" dirty="0">
                <a:latin typeface="굴림"/>
                <a:cs typeface="굴림"/>
              </a:rPr>
              <a:t>을</a:t>
            </a:r>
            <a:r>
              <a:rPr sz="2000" spc="7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이용해</a:t>
            </a:r>
            <a:r>
              <a:rPr sz="2000" spc="4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지 </a:t>
            </a:r>
            <a:r>
              <a:rPr sz="2000" spc="-65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정</a:t>
            </a:r>
            <a:r>
              <a:rPr sz="2000" spc="-5" dirty="0">
                <a:latin typeface="Verdana"/>
                <a:cs typeface="Verdana"/>
              </a:rPr>
              <a:t>.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2.5</a:t>
            </a:r>
            <a:r>
              <a:rPr sz="2000" spc="-5" dirty="0">
                <a:latin typeface="굴림"/>
                <a:cs typeface="굴림"/>
              </a:rPr>
              <a:t>버전에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추가됨</a:t>
            </a:r>
            <a:r>
              <a:rPr sz="2000" spc="-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591" y="2285987"/>
            <a:ext cx="3672840" cy="85534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730"/>
              </a:spcBef>
            </a:pPr>
            <a:r>
              <a:rPr sz="2000" b="1" spc="-5" dirty="0">
                <a:latin typeface="굴림체"/>
                <a:cs typeface="굴림체"/>
              </a:rPr>
              <a:t>명시자</a:t>
            </a:r>
            <a:r>
              <a:rPr sz="2000" spc="-5" dirty="0">
                <a:latin typeface="Verdana"/>
                <a:cs typeface="Verdana"/>
              </a:rPr>
              <a:t>(pattern)</a:t>
            </a:r>
            <a:endParaRPr sz="2000">
              <a:latin typeface="Verdana"/>
              <a:cs typeface="Verdana"/>
            </a:endParaRPr>
          </a:p>
          <a:p>
            <a:pPr marL="99695">
              <a:lnSpc>
                <a:spcPct val="100000"/>
              </a:lnSpc>
              <a:spcBef>
                <a:spcPts val="480"/>
              </a:spcBef>
            </a:pPr>
            <a:r>
              <a:rPr sz="2000" spc="-15" dirty="0">
                <a:latin typeface="Verdana"/>
                <a:cs typeface="Verdana"/>
              </a:rPr>
              <a:t>-</a:t>
            </a:r>
            <a:r>
              <a:rPr sz="2000" dirty="0">
                <a:latin typeface="Verdana"/>
                <a:cs typeface="Verdana"/>
              </a:rPr>
              <a:t>?</a:t>
            </a:r>
            <a:r>
              <a:rPr sz="2000" spc="-5" dirty="0">
                <a:latin typeface="굴림체"/>
                <a:cs typeface="굴림체"/>
              </a:rPr>
              <a:t>는</a:t>
            </a:r>
            <a:r>
              <a:rPr sz="2000" spc="-320" dirty="0">
                <a:latin typeface="굴림체"/>
                <a:cs typeface="굴림체"/>
              </a:rPr>
              <a:t> </a:t>
            </a:r>
            <a:r>
              <a:rPr sz="2000" spc="10" dirty="0">
                <a:latin typeface="굴림체"/>
                <a:cs typeface="굴림체"/>
              </a:rPr>
              <a:t>생략가능</a:t>
            </a:r>
            <a:endParaRPr sz="2000">
              <a:latin typeface="굴림체"/>
              <a:cs typeface="굴림체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13</a:t>
            </a:fld>
            <a:endParaRPr sz="8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82137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POJO</a:t>
            </a:r>
            <a:r>
              <a:rPr dirty="0"/>
              <a:t> 기반</a:t>
            </a:r>
            <a:r>
              <a:rPr spc="-35" dirty="0"/>
              <a:t> </a:t>
            </a:r>
            <a:r>
              <a:rPr spc="-15" dirty="0"/>
              <a:t>AOP구현</a:t>
            </a:r>
            <a:r>
              <a:rPr spc="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AspectJ 표현식</a:t>
            </a:r>
            <a:r>
              <a:rPr spc="5" dirty="0"/>
              <a:t> </a:t>
            </a:r>
            <a:r>
              <a:rPr spc="-5" dirty="0"/>
              <a:t>(2/4)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175740"/>
            <a:ext cx="798195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1700" spc="-15" dirty="0">
                <a:latin typeface="굴림"/>
                <a:cs typeface="굴림"/>
              </a:rPr>
              <a:t>표현</a:t>
            </a:r>
            <a:endParaRPr sz="17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19" y="2413536"/>
            <a:ext cx="4812665" cy="213169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1700" spc="-10" dirty="0">
                <a:latin typeface="굴림"/>
                <a:cs typeface="굴림"/>
              </a:rPr>
              <a:t>패턴문자</a:t>
            </a:r>
            <a:r>
              <a:rPr sz="1700" spc="-10" dirty="0"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400" dirty="0">
                <a:latin typeface="Verdana"/>
                <a:cs typeface="Verdana"/>
              </a:rPr>
              <a:t>*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: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1</a:t>
            </a:r>
            <a:r>
              <a:rPr sz="1400" spc="5" dirty="0">
                <a:latin typeface="굴림"/>
                <a:cs typeface="굴림"/>
              </a:rPr>
              <a:t>개의</a:t>
            </a:r>
            <a:r>
              <a:rPr sz="1400" spc="-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모든</a:t>
            </a:r>
            <a:r>
              <a:rPr sz="1400" spc="-2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값을</a:t>
            </a:r>
            <a:r>
              <a:rPr sz="1400" spc="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표현</a:t>
            </a:r>
            <a:endParaRPr sz="140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200" dirty="0">
                <a:latin typeface="Verdana"/>
                <a:cs typeface="Verdana"/>
              </a:rPr>
              <a:t>argument</a:t>
            </a:r>
            <a:r>
              <a:rPr sz="1200" dirty="0">
                <a:latin typeface="굴림"/>
                <a:cs typeface="굴림"/>
              </a:rPr>
              <a:t>에서</a:t>
            </a:r>
            <a:r>
              <a:rPr sz="1200" spc="-2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쓰인</a:t>
            </a:r>
            <a:r>
              <a:rPr sz="120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경우</a:t>
            </a:r>
            <a:r>
              <a:rPr sz="1200" dirty="0">
                <a:latin typeface="굴림"/>
                <a:cs typeface="굴림"/>
              </a:rPr>
              <a:t> </a:t>
            </a:r>
            <a:r>
              <a:rPr sz="1200" dirty="0">
                <a:latin typeface="Verdana"/>
                <a:cs typeface="Verdana"/>
              </a:rPr>
              <a:t>: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1</a:t>
            </a:r>
            <a:r>
              <a:rPr sz="1200" spc="5" dirty="0">
                <a:latin typeface="굴림"/>
                <a:cs typeface="굴림"/>
              </a:rPr>
              <a:t>개의</a:t>
            </a:r>
            <a:r>
              <a:rPr sz="1200" spc="-20" dirty="0">
                <a:latin typeface="굴림"/>
                <a:cs typeface="굴림"/>
              </a:rPr>
              <a:t> </a:t>
            </a:r>
            <a:r>
              <a:rPr sz="1200" dirty="0">
                <a:latin typeface="Verdana"/>
                <a:cs typeface="Verdana"/>
              </a:rPr>
              <a:t>argument</a:t>
            </a:r>
            <a:endParaRPr sz="1200">
              <a:latin typeface="Verdana"/>
              <a:cs typeface="Verdana"/>
            </a:endParaRPr>
          </a:p>
          <a:p>
            <a:pPr marL="1155700" lvl="2" indent="-229870">
              <a:lnSpc>
                <a:spcPct val="10000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200" dirty="0">
                <a:latin typeface="Verdana"/>
                <a:cs typeface="Verdana"/>
              </a:rPr>
              <a:t>package</a:t>
            </a:r>
            <a:r>
              <a:rPr sz="1200" dirty="0">
                <a:latin typeface="굴림"/>
                <a:cs typeface="굴림"/>
              </a:rPr>
              <a:t>에</a:t>
            </a:r>
            <a:r>
              <a:rPr sz="1200" spc="-3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쓰인</a:t>
            </a:r>
            <a:r>
              <a:rPr sz="1200" spc="1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경우 </a:t>
            </a:r>
            <a:r>
              <a:rPr sz="1200" dirty="0">
                <a:latin typeface="Verdana"/>
                <a:cs typeface="Verdana"/>
              </a:rPr>
              <a:t>: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1</a:t>
            </a:r>
            <a:r>
              <a:rPr sz="1200" spc="5" dirty="0">
                <a:latin typeface="굴림"/>
                <a:cs typeface="굴림"/>
              </a:rPr>
              <a:t>개의</a:t>
            </a:r>
            <a:r>
              <a:rPr sz="1200" spc="-1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하위 </a:t>
            </a:r>
            <a:r>
              <a:rPr sz="1200" dirty="0">
                <a:latin typeface="Verdana"/>
                <a:cs typeface="Verdana"/>
              </a:rPr>
              <a:t>package</a:t>
            </a:r>
            <a:endParaRPr sz="1200">
              <a:latin typeface="Verdana"/>
              <a:cs typeface="Verdana"/>
            </a:endParaRPr>
          </a:p>
          <a:p>
            <a:pPr marL="1155700" lvl="2" indent="-229870">
              <a:lnSpc>
                <a:spcPct val="10000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200" dirty="0">
                <a:latin typeface="굴림"/>
                <a:cs typeface="굴림"/>
              </a:rPr>
              <a:t>이름</a:t>
            </a:r>
            <a:r>
              <a:rPr sz="1200" dirty="0">
                <a:latin typeface="Verdana"/>
                <a:cs typeface="Verdana"/>
              </a:rPr>
              <a:t>(</a:t>
            </a:r>
            <a:r>
              <a:rPr sz="1200" dirty="0">
                <a:latin typeface="굴림"/>
                <a:cs typeface="굴림"/>
              </a:rPr>
              <a:t>메소드</a:t>
            </a:r>
            <a:r>
              <a:rPr sz="1200" dirty="0">
                <a:latin typeface="Verdana"/>
                <a:cs typeface="Verdana"/>
              </a:rPr>
              <a:t>,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dirty="0">
                <a:latin typeface="굴림"/>
                <a:cs typeface="굴림"/>
              </a:rPr>
              <a:t>클래스</a:t>
            </a:r>
            <a:r>
              <a:rPr sz="1200" dirty="0">
                <a:latin typeface="Verdana"/>
                <a:cs typeface="Verdana"/>
              </a:rPr>
              <a:t>)</a:t>
            </a:r>
            <a:r>
              <a:rPr sz="1200" dirty="0">
                <a:latin typeface="굴림"/>
                <a:cs typeface="굴림"/>
              </a:rPr>
              <a:t>에</a:t>
            </a:r>
            <a:r>
              <a:rPr sz="1200" spc="5" dirty="0">
                <a:latin typeface="굴림"/>
                <a:cs typeface="굴림"/>
              </a:rPr>
              <a:t> 쓰일 경우 </a:t>
            </a:r>
            <a:r>
              <a:rPr sz="1200" dirty="0">
                <a:latin typeface="Verdana"/>
                <a:cs typeface="Verdana"/>
              </a:rPr>
              <a:t>: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5" dirty="0">
                <a:latin typeface="굴림"/>
                <a:cs typeface="굴림"/>
              </a:rPr>
              <a:t>모든</a:t>
            </a:r>
            <a:r>
              <a:rPr sz="120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글자들</a:t>
            </a:r>
            <a:endParaRPr sz="1200">
              <a:latin typeface="굴림"/>
              <a:cs typeface="굴림"/>
            </a:endParaRPr>
          </a:p>
          <a:p>
            <a:pPr marL="469900">
              <a:lnSpc>
                <a:spcPts val="1680"/>
              </a:lnSpc>
              <a:tabLst>
                <a:tab pos="755015" algn="l"/>
              </a:tabLst>
            </a:pPr>
            <a:r>
              <a:rPr sz="1400" dirty="0">
                <a:latin typeface="Arial"/>
                <a:cs typeface="Arial"/>
              </a:rPr>
              <a:t>–	</a:t>
            </a:r>
            <a:r>
              <a:rPr sz="1400" spc="-5" dirty="0">
                <a:latin typeface="Verdana"/>
                <a:cs typeface="Verdana"/>
              </a:rPr>
              <a:t>..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: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0</a:t>
            </a:r>
            <a:r>
              <a:rPr sz="1400" spc="10" dirty="0">
                <a:latin typeface="굴림"/>
                <a:cs typeface="굴림"/>
              </a:rPr>
              <a:t>개</a:t>
            </a:r>
            <a:r>
              <a:rPr sz="1400" spc="-2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이상</a:t>
            </a:r>
            <a:endParaRPr sz="1400">
              <a:latin typeface="굴림"/>
              <a:cs typeface="굴림"/>
            </a:endParaRPr>
          </a:p>
          <a:p>
            <a:pPr marL="1155700" lvl="2" indent="-229870">
              <a:lnSpc>
                <a:spcPts val="144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200" dirty="0">
                <a:latin typeface="Verdana"/>
                <a:cs typeface="Verdana"/>
              </a:rPr>
              <a:t>argument</a:t>
            </a:r>
            <a:r>
              <a:rPr sz="1200" dirty="0">
                <a:latin typeface="굴림"/>
                <a:cs typeface="굴림"/>
              </a:rPr>
              <a:t>에서</a:t>
            </a:r>
            <a:r>
              <a:rPr sz="1200" spc="-15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쓰인</a:t>
            </a:r>
            <a:r>
              <a:rPr sz="120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경우</a:t>
            </a:r>
            <a:r>
              <a:rPr sz="1200" dirty="0">
                <a:latin typeface="굴림"/>
                <a:cs typeface="굴림"/>
              </a:rPr>
              <a:t> </a:t>
            </a:r>
            <a:r>
              <a:rPr sz="1200" dirty="0">
                <a:latin typeface="Verdana"/>
                <a:cs typeface="Verdana"/>
              </a:rPr>
              <a:t>: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0</a:t>
            </a:r>
            <a:r>
              <a:rPr sz="1200" spc="5" dirty="0">
                <a:latin typeface="굴림"/>
                <a:cs typeface="굴림"/>
              </a:rPr>
              <a:t>개</a:t>
            </a:r>
            <a:r>
              <a:rPr sz="1200" spc="-15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이상의</a:t>
            </a:r>
            <a:r>
              <a:rPr sz="1200" dirty="0">
                <a:latin typeface="굴림"/>
                <a:cs typeface="굴림"/>
              </a:rPr>
              <a:t> </a:t>
            </a:r>
            <a:r>
              <a:rPr sz="1200" dirty="0">
                <a:latin typeface="Verdana"/>
                <a:cs typeface="Verdana"/>
              </a:rPr>
              <a:t>argument</a:t>
            </a:r>
            <a:endParaRPr sz="1200">
              <a:latin typeface="Verdana"/>
              <a:cs typeface="Verdana"/>
            </a:endParaRPr>
          </a:p>
          <a:p>
            <a:pPr marL="1155700" lvl="2" indent="-229870">
              <a:lnSpc>
                <a:spcPct val="10000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200" dirty="0">
                <a:latin typeface="Verdana"/>
                <a:cs typeface="Verdana"/>
              </a:rPr>
              <a:t>package</a:t>
            </a:r>
            <a:r>
              <a:rPr sz="1200" dirty="0">
                <a:latin typeface="굴림"/>
                <a:cs typeface="굴림"/>
              </a:rPr>
              <a:t>에</a:t>
            </a:r>
            <a:r>
              <a:rPr sz="1200" spc="-3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쓰인</a:t>
            </a:r>
            <a:r>
              <a:rPr sz="1200" spc="1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경우 </a:t>
            </a:r>
            <a:r>
              <a:rPr sz="1200" dirty="0">
                <a:latin typeface="Verdana"/>
                <a:cs typeface="Verdana"/>
              </a:rPr>
              <a:t>: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0</a:t>
            </a:r>
            <a:r>
              <a:rPr sz="1200" spc="5" dirty="0">
                <a:latin typeface="굴림"/>
                <a:cs typeface="굴림"/>
              </a:rPr>
              <a:t>개의</a:t>
            </a:r>
            <a:r>
              <a:rPr sz="1200" spc="-1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이상의 하위</a:t>
            </a:r>
            <a:r>
              <a:rPr sz="1200" spc="10" dirty="0">
                <a:latin typeface="굴림"/>
                <a:cs typeface="굴림"/>
              </a:rPr>
              <a:t> </a:t>
            </a:r>
            <a:r>
              <a:rPr sz="1200" dirty="0">
                <a:latin typeface="Verdana"/>
                <a:cs typeface="Verdana"/>
              </a:rPr>
              <a:t>package</a:t>
            </a:r>
            <a:endParaRPr sz="12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1900" dirty="0">
                <a:latin typeface="Verdana"/>
                <a:cs typeface="Verdana"/>
              </a:rPr>
              <a:t>execution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32" y="4565015"/>
            <a:ext cx="7592059" cy="194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750">
              <a:lnSpc>
                <a:spcPts val="1725"/>
              </a:lnSpc>
              <a:spcBef>
                <a:spcPts val="10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1600" spc="-5" dirty="0">
                <a:latin typeface="Verdana"/>
                <a:cs typeface="Verdana"/>
              </a:rPr>
              <a:t>execution(</a:t>
            </a:r>
            <a:r>
              <a:rPr sz="1600" spc="-5" dirty="0">
                <a:latin typeface="굴림"/>
                <a:cs typeface="굴림"/>
              </a:rPr>
              <a:t>수식어패턴</a:t>
            </a:r>
            <a:r>
              <a:rPr sz="1600" spc="-5" dirty="0">
                <a:latin typeface="Verdana"/>
                <a:cs typeface="Verdana"/>
              </a:rPr>
              <a:t>?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리턴타입패턴</a:t>
            </a:r>
            <a:r>
              <a:rPr sz="1600" spc="1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패키지패턴</a:t>
            </a:r>
            <a:r>
              <a:rPr sz="1600" dirty="0">
                <a:latin typeface="Verdana"/>
                <a:cs typeface="Verdana"/>
              </a:rPr>
              <a:t>?.</a:t>
            </a:r>
            <a:r>
              <a:rPr sz="1600" dirty="0">
                <a:latin typeface="굴림"/>
                <a:cs typeface="굴림"/>
              </a:rPr>
              <a:t>클래스명패턴</a:t>
            </a:r>
            <a:r>
              <a:rPr sz="1600" dirty="0">
                <a:latin typeface="Verdana"/>
                <a:cs typeface="Verdana"/>
              </a:rPr>
              <a:t>.</a:t>
            </a:r>
            <a:r>
              <a:rPr sz="1600" dirty="0">
                <a:latin typeface="굴림"/>
                <a:cs typeface="굴림"/>
              </a:rPr>
              <a:t>메소드명패턴</a:t>
            </a:r>
            <a:endParaRPr sz="1600">
              <a:latin typeface="굴림"/>
              <a:cs typeface="굴림"/>
            </a:endParaRPr>
          </a:p>
          <a:p>
            <a:pPr marL="297815">
              <a:lnSpc>
                <a:spcPts val="1725"/>
              </a:lnSpc>
            </a:pPr>
            <a:r>
              <a:rPr sz="1600" spc="-5" dirty="0">
                <a:latin typeface="Verdana"/>
                <a:cs typeface="Verdana"/>
              </a:rPr>
              <a:t>(argument</a:t>
            </a:r>
            <a:r>
              <a:rPr sz="1600" spc="-5" dirty="0">
                <a:latin typeface="굴림"/>
                <a:cs typeface="굴림"/>
              </a:rPr>
              <a:t>패턴</a:t>
            </a:r>
            <a:r>
              <a:rPr sz="1600" spc="-5" dirty="0">
                <a:latin typeface="Verdana"/>
                <a:cs typeface="Verdana"/>
              </a:rPr>
              <a:t>))</a:t>
            </a:r>
            <a:endParaRPr sz="1600">
              <a:latin typeface="Verdana"/>
              <a:cs typeface="Verdana"/>
            </a:endParaRPr>
          </a:p>
          <a:p>
            <a:pPr marL="297815" indent="-28575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297815" algn="l"/>
                <a:tab pos="298450" algn="l"/>
                <a:tab pos="1617345" algn="l"/>
              </a:tabLst>
            </a:pPr>
            <a:r>
              <a:rPr sz="1600" dirty="0">
                <a:latin typeface="굴림"/>
                <a:cs typeface="굴림"/>
              </a:rPr>
              <a:t>수식어패턴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Verdana"/>
                <a:cs typeface="Verdana"/>
              </a:rPr>
              <a:t>:	</a:t>
            </a:r>
            <a:r>
              <a:rPr sz="1600" spc="-10" dirty="0">
                <a:latin typeface="Verdana"/>
                <a:cs typeface="Verdana"/>
              </a:rPr>
              <a:t>public,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protected,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생략</a:t>
            </a:r>
            <a:endParaRPr sz="1600">
              <a:latin typeface="굴림"/>
              <a:cs typeface="굴림"/>
            </a:endParaRPr>
          </a:p>
          <a:p>
            <a:pPr marL="297815" indent="-28575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1600" spc="-5" dirty="0">
                <a:latin typeface="Verdana"/>
                <a:cs typeface="Verdana"/>
              </a:rPr>
              <a:t>argument</a:t>
            </a:r>
            <a:r>
              <a:rPr sz="1600" spc="-5" dirty="0">
                <a:latin typeface="굴림"/>
                <a:cs typeface="굴림"/>
              </a:rPr>
              <a:t>에</a:t>
            </a:r>
            <a:r>
              <a:rPr sz="1600" spc="15" dirty="0">
                <a:latin typeface="굴림"/>
                <a:cs typeface="굴림"/>
              </a:rPr>
              <a:t> </a:t>
            </a:r>
            <a:r>
              <a:rPr sz="1600" spc="-5" dirty="0">
                <a:latin typeface="Verdana"/>
                <a:cs typeface="Verdana"/>
              </a:rPr>
              <a:t>type</a:t>
            </a:r>
            <a:r>
              <a:rPr sz="1600" spc="-5" dirty="0">
                <a:latin typeface="굴림"/>
                <a:cs typeface="굴림"/>
              </a:rPr>
              <a:t>을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명시할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경우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객체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타입은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spc="-5" dirty="0">
                <a:latin typeface="Verdana"/>
                <a:cs typeface="Verdana"/>
              </a:rPr>
              <a:t>fullyName</a:t>
            </a:r>
            <a:r>
              <a:rPr sz="1600" spc="-5" dirty="0">
                <a:latin typeface="굴림"/>
                <a:cs typeface="굴림"/>
              </a:rPr>
              <a:t>으로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넣어야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한다</a:t>
            </a:r>
            <a:r>
              <a:rPr sz="1600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758190" lvl="1" indent="-28956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758190" algn="l"/>
                <a:tab pos="758825" algn="l"/>
              </a:tabLst>
            </a:pPr>
            <a:r>
              <a:rPr sz="1400" spc="-10" dirty="0">
                <a:latin typeface="Verdana"/>
                <a:cs typeface="Verdana"/>
              </a:rPr>
              <a:t>java.lang</a:t>
            </a:r>
            <a:r>
              <a:rPr sz="1400" spc="-10" dirty="0">
                <a:latin typeface="굴림"/>
                <a:cs typeface="굴림"/>
              </a:rPr>
              <a:t>은</a:t>
            </a:r>
            <a:r>
              <a:rPr sz="1400" dirty="0">
                <a:latin typeface="굴림"/>
                <a:cs typeface="굴림"/>
              </a:rPr>
              <a:t> 생략가능</a:t>
            </a:r>
            <a:endParaRPr sz="1400">
              <a:latin typeface="굴림"/>
              <a:cs typeface="굴림"/>
            </a:endParaRPr>
          </a:p>
          <a:p>
            <a:pPr marL="297815" indent="-285750">
              <a:lnSpc>
                <a:spcPts val="1680"/>
              </a:lnSpc>
              <a:spcBef>
                <a:spcPts val="1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1400" dirty="0">
                <a:latin typeface="굴림"/>
                <a:cs typeface="굴림"/>
              </a:rPr>
              <a:t>위</a:t>
            </a:r>
            <a:r>
              <a:rPr sz="1400" spc="-3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예</a:t>
            </a:r>
            <a:r>
              <a:rPr sz="1400" spc="-1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설명</a:t>
            </a:r>
            <a:endParaRPr sz="1400">
              <a:latin typeface="굴림"/>
              <a:cs typeface="굴림"/>
            </a:endParaRPr>
          </a:p>
          <a:p>
            <a:pPr marL="698500" marR="6985" indent="-229235">
              <a:lnSpc>
                <a:spcPts val="1150"/>
              </a:lnSpc>
              <a:spcBef>
                <a:spcPts val="280"/>
              </a:spcBef>
            </a:pPr>
            <a:r>
              <a:rPr sz="1200" spc="5" dirty="0">
                <a:latin typeface="굴림"/>
                <a:cs typeface="굴림"/>
              </a:rPr>
              <a:t>적용</a:t>
            </a:r>
            <a:r>
              <a:rPr sz="1200" spc="-5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하려는</a:t>
            </a:r>
            <a:r>
              <a:rPr sz="1200" spc="10" dirty="0">
                <a:latin typeface="굴림"/>
                <a:cs typeface="굴림"/>
              </a:rPr>
              <a:t> </a:t>
            </a:r>
            <a:r>
              <a:rPr sz="1200" dirty="0">
                <a:latin typeface="굴림"/>
                <a:cs typeface="굴림"/>
              </a:rPr>
              <a:t>메소드들의</a:t>
            </a:r>
            <a:r>
              <a:rPr sz="1200" spc="-25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패턴은</a:t>
            </a:r>
            <a:r>
              <a:rPr sz="1200" spc="10" dirty="0">
                <a:latin typeface="굴림"/>
                <a:cs typeface="굴림"/>
              </a:rPr>
              <a:t> </a:t>
            </a:r>
            <a:r>
              <a:rPr sz="1200" spc="-5" dirty="0">
                <a:latin typeface="Verdana"/>
                <a:cs typeface="Verdana"/>
              </a:rPr>
              <a:t>public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굴림"/>
                <a:cs typeface="굴림"/>
              </a:rPr>
              <a:t>제한자를</a:t>
            </a:r>
            <a:r>
              <a:rPr sz="1200" spc="1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가지며</a:t>
            </a:r>
            <a:r>
              <a:rPr sz="1200" spc="-5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리턴</a:t>
            </a:r>
            <a:r>
              <a:rPr sz="1200" spc="10" dirty="0">
                <a:latin typeface="굴림"/>
                <a:cs typeface="굴림"/>
              </a:rPr>
              <a:t> </a:t>
            </a:r>
            <a:r>
              <a:rPr sz="1200" dirty="0">
                <a:latin typeface="굴림"/>
                <a:cs typeface="굴림"/>
              </a:rPr>
              <a:t>타입에는</a:t>
            </a:r>
            <a:r>
              <a:rPr sz="1200" spc="-5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모든</a:t>
            </a:r>
            <a:r>
              <a:rPr sz="1200" spc="15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타입이</a:t>
            </a:r>
            <a:r>
              <a:rPr sz="1200" spc="15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다</a:t>
            </a:r>
            <a:r>
              <a:rPr sz="1200" spc="1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올</a:t>
            </a:r>
            <a:r>
              <a:rPr sz="1200" spc="1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수</a:t>
            </a:r>
            <a:r>
              <a:rPr sz="1200" spc="30" dirty="0">
                <a:latin typeface="굴림"/>
                <a:cs typeface="굴림"/>
              </a:rPr>
              <a:t> </a:t>
            </a:r>
            <a:r>
              <a:rPr sz="1200" dirty="0">
                <a:latin typeface="굴림"/>
                <a:cs typeface="굴림"/>
              </a:rPr>
              <a:t>있다</a:t>
            </a:r>
            <a:r>
              <a:rPr sz="1200" dirty="0">
                <a:latin typeface="Verdana"/>
                <a:cs typeface="Verdana"/>
              </a:rPr>
              <a:t>.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dirty="0">
                <a:latin typeface="굴림"/>
                <a:cs typeface="굴림"/>
              </a:rPr>
              <a:t>이름 </a:t>
            </a:r>
            <a:r>
              <a:rPr sz="1200" spc="-385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은</a:t>
            </a:r>
            <a:r>
              <a:rPr sz="1200" spc="25" dirty="0">
                <a:latin typeface="굴림"/>
                <a:cs typeface="굴림"/>
              </a:rPr>
              <a:t> </a:t>
            </a:r>
            <a:r>
              <a:rPr sz="1200" dirty="0">
                <a:latin typeface="Verdana"/>
                <a:cs typeface="Verdana"/>
              </a:rPr>
              <a:t>abc.def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5" dirty="0">
                <a:latin typeface="굴림"/>
                <a:cs typeface="굴림"/>
              </a:rPr>
              <a:t>패키지와</a:t>
            </a:r>
            <a:r>
              <a:rPr sz="1200" spc="15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그</a:t>
            </a:r>
            <a:r>
              <a:rPr sz="1200" spc="1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하위</a:t>
            </a:r>
            <a:r>
              <a:rPr sz="1200" spc="1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패키지에</a:t>
            </a:r>
            <a:r>
              <a:rPr sz="1200" spc="-5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있는 모든</a:t>
            </a:r>
            <a:r>
              <a:rPr sz="1200" spc="15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클래스</a:t>
            </a:r>
            <a:r>
              <a:rPr sz="1200" spc="1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중</a:t>
            </a:r>
            <a:r>
              <a:rPr sz="1200" spc="40" dirty="0">
                <a:latin typeface="굴림"/>
                <a:cs typeface="굴림"/>
              </a:rPr>
              <a:t> </a:t>
            </a:r>
            <a:r>
              <a:rPr sz="1200" dirty="0">
                <a:latin typeface="Verdana"/>
                <a:cs typeface="Verdana"/>
              </a:rPr>
              <a:t>Service</a:t>
            </a:r>
            <a:r>
              <a:rPr sz="1200" dirty="0">
                <a:latin typeface="굴림"/>
                <a:cs typeface="굴림"/>
              </a:rPr>
              <a:t>로</a:t>
            </a:r>
            <a:r>
              <a:rPr sz="1200" spc="-25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끝나는</a:t>
            </a:r>
            <a:r>
              <a:rPr sz="1200" spc="-5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클래스들 에서</a:t>
            </a:r>
            <a:r>
              <a:rPr sz="1200" spc="-5" dirty="0">
                <a:latin typeface="굴림"/>
                <a:cs typeface="굴림"/>
              </a:rPr>
              <a:t> </a:t>
            </a:r>
            <a:r>
              <a:rPr sz="1200" dirty="0">
                <a:latin typeface="Verdana"/>
                <a:cs typeface="Verdana"/>
              </a:rPr>
              <a:t>set 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5" dirty="0">
                <a:latin typeface="굴림"/>
                <a:cs typeface="굴림"/>
              </a:rPr>
              <a:t>으로</a:t>
            </a:r>
            <a:r>
              <a:rPr sz="1200" spc="-1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시작하는</a:t>
            </a:r>
            <a:r>
              <a:rPr sz="1200" spc="-5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메소드이며</a:t>
            </a:r>
            <a:r>
              <a:rPr sz="1200" spc="-5" dirty="0">
                <a:latin typeface="굴림"/>
                <a:cs typeface="굴림"/>
              </a:rPr>
              <a:t> </a:t>
            </a:r>
            <a:r>
              <a:rPr sz="1200" dirty="0">
                <a:latin typeface="Verdana"/>
                <a:cs typeface="Verdana"/>
              </a:rPr>
              <a:t>argument</a:t>
            </a:r>
            <a:r>
              <a:rPr sz="1200" dirty="0">
                <a:latin typeface="굴림"/>
                <a:cs typeface="굴림"/>
              </a:rPr>
              <a:t>는</a:t>
            </a:r>
            <a:r>
              <a:rPr sz="1200" spc="10" dirty="0">
                <a:latin typeface="굴림"/>
                <a:cs typeface="굴림"/>
              </a:rPr>
              <a:t> </a:t>
            </a:r>
            <a:r>
              <a:rPr sz="1200" spc="5" dirty="0">
                <a:latin typeface="Verdana"/>
                <a:cs typeface="Verdana"/>
              </a:rPr>
              <a:t>0</a:t>
            </a:r>
            <a:r>
              <a:rPr sz="1200" spc="5" dirty="0">
                <a:latin typeface="굴림"/>
                <a:cs typeface="굴림"/>
              </a:rPr>
              <a:t>개 이상</a:t>
            </a:r>
            <a:r>
              <a:rPr sz="1200" spc="15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오며</a:t>
            </a:r>
            <a:r>
              <a:rPr sz="1200" spc="1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타입은</a:t>
            </a:r>
            <a:r>
              <a:rPr sz="1200" spc="-5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상관 </a:t>
            </a:r>
            <a:r>
              <a:rPr sz="1200" dirty="0">
                <a:latin typeface="굴림"/>
                <a:cs typeface="굴림"/>
              </a:rPr>
              <a:t>없다</a:t>
            </a:r>
            <a:r>
              <a:rPr sz="1200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4349" y="1500162"/>
            <a:ext cx="7572375" cy="9931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650"/>
              </a:spcBef>
            </a:pPr>
            <a:r>
              <a:rPr sz="1600" spc="5" dirty="0">
                <a:latin typeface="굴림체"/>
                <a:cs typeface="굴림체"/>
              </a:rPr>
              <a:t>명시자</a:t>
            </a:r>
            <a:r>
              <a:rPr sz="1600" b="1" spc="5" dirty="0">
                <a:latin typeface="Verdana"/>
                <a:cs typeface="Verdana"/>
              </a:rPr>
              <a:t>(</a:t>
            </a:r>
            <a:r>
              <a:rPr sz="1600" b="1" spc="5" dirty="0">
                <a:latin typeface="굴림체"/>
                <a:cs typeface="굴림체"/>
              </a:rPr>
              <a:t>패턴</a:t>
            </a:r>
            <a:r>
              <a:rPr sz="1600" b="1" spc="5" dirty="0"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  <a:p>
            <a:pPr marL="99695">
              <a:lnSpc>
                <a:spcPct val="100000"/>
              </a:lnSpc>
              <a:spcBef>
                <a:spcPts val="385"/>
              </a:spcBef>
            </a:pPr>
            <a:r>
              <a:rPr sz="1600" b="1" spc="5" dirty="0">
                <a:latin typeface="Verdana"/>
                <a:cs typeface="Verdana"/>
              </a:rPr>
              <a:t>-</a:t>
            </a:r>
            <a:r>
              <a:rPr sz="1600" b="1" spc="15" dirty="0">
                <a:latin typeface="굴림체"/>
                <a:cs typeface="굴림체"/>
              </a:rPr>
              <a:t>패턴</a:t>
            </a:r>
            <a:r>
              <a:rPr sz="1600" b="1" dirty="0">
                <a:latin typeface="굴림체"/>
                <a:cs typeface="굴림체"/>
              </a:rPr>
              <a:t>은</a:t>
            </a:r>
            <a:r>
              <a:rPr sz="1600" b="1" spc="-265" dirty="0">
                <a:latin typeface="굴림체"/>
                <a:cs typeface="굴림체"/>
              </a:rPr>
              <a:t> </a:t>
            </a:r>
            <a:r>
              <a:rPr sz="1600" b="1" spc="15" dirty="0">
                <a:latin typeface="굴림체"/>
                <a:cs typeface="굴림체"/>
              </a:rPr>
              <a:t>명</a:t>
            </a:r>
            <a:r>
              <a:rPr sz="1600" b="1" dirty="0">
                <a:latin typeface="굴림체"/>
                <a:cs typeface="굴림체"/>
              </a:rPr>
              <a:t>시자</a:t>
            </a:r>
            <a:r>
              <a:rPr sz="1600" b="1" spc="-245" dirty="0">
                <a:latin typeface="굴림체"/>
                <a:cs typeface="굴림체"/>
              </a:rPr>
              <a:t> </a:t>
            </a:r>
            <a:r>
              <a:rPr sz="1600" b="1" spc="15" dirty="0">
                <a:latin typeface="굴림체"/>
                <a:cs typeface="굴림체"/>
              </a:rPr>
              <a:t>마</a:t>
            </a:r>
            <a:r>
              <a:rPr sz="1600" b="1" dirty="0">
                <a:latin typeface="굴림체"/>
                <a:cs typeface="굴림체"/>
              </a:rPr>
              <a:t>다</a:t>
            </a:r>
            <a:r>
              <a:rPr sz="1600" b="1" spc="-320" dirty="0">
                <a:latin typeface="굴림체"/>
                <a:cs typeface="굴림체"/>
              </a:rPr>
              <a:t> </a:t>
            </a:r>
            <a:r>
              <a:rPr sz="1600" b="1" spc="35" dirty="0">
                <a:latin typeface="굴림체"/>
                <a:cs typeface="굴림체"/>
              </a:rPr>
              <a:t>다름</a:t>
            </a:r>
            <a:r>
              <a:rPr sz="1600" b="1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99695">
              <a:lnSpc>
                <a:spcPct val="100000"/>
              </a:lnSpc>
              <a:spcBef>
                <a:spcPts val="385"/>
              </a:spcBef>
            </a:pPr>
            <a:r>
              <a:rPr sz="1600" b="1" spc="15" dirty="0">
                <a:latin typeface="굴림체"/>
                <a:cs typeface="굴림체"/>
              </a:rPr>
              <a:t>예</a:t>
            </a:r>
            <a:r>
              <a:rPr sz="1600" b="1" spc="15" dirty="0">
                <a:latin typeface="Verdana"/>
                <a:cs typeface="Verdana"/>
              </a:rPr>
              <a:t>)</a:t>
            </a:r>
            <a:r>
              <a:rPr sz="1600" b="1" spc="-5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execution(public</a:t>
            </a:r>
            <a:r>
              <a:rPr sz="1600" b="1" spc="5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* </a:t>
            </a:r>
            <a:r>
              <a:rPr sz="1600" b="1" spc="-5" dirty="0">
                <a:latin typeface="Verdana"/>
                <a:cs typeface="Verdana"/>
              </a:rPr>
              <a:t>abc.def..*Service.set*(..)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14</a:t>
            </a:fld>
            <a:endParaRPr sz="8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82137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POJO</a:t>
            </a:r>
            <a:r>
              <a:rPr dirty="0"/>
              <a:t> 기반</a:t>
            </a:r>
            <a:r>
              <a:rPr spc="-35" dirty="0"/>
              <a:t> </a:t>
            </a:r>
            <a:r>
              <a:rPr spc="-15" dirty="0"/>
              <a:t>AOP구현</a:t>
            </a:r>
            <a:r>
              <a:rPr spc="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AspectJ 표현식</a:t>
            </a:r>
            <a:r>
              <a:rPr spc="5" dirty="0"/>
              <a:t> </a:t>
            </a:r>
            <a:r>
              <a:rPr spc="-5" dirty="0"/>
              <a:t>(3/4)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973151"/>
            <a:ext cx="4647565" cy="172402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9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spc="-10" dirty="0">
                <a:latin typeface="Verdana"/>
                <a:cs typeface="Verdana"/>
              </a:rPr>
              <a:t>within</a:t>
            </a:r>
            <a:endParaRPr sz="240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spcBef>
                <a:spcPts val="7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Verdana"/>
                <a:cs typeface="Verdana"/>
              </a:rPr>
              <a:t>within(</a:t>
            </a:r>
            <a:r>
              <a:rPr sz="2000" spc="-5" dirty="0">
                <a:latin typeface="굴림"/>
                <a:cs typeface="굴림"/>
              </a:rPr>
              <a:t>패키지패턴</a:t>
            </a:r>
            <a:r>
              <a:rPr sz="2000" spc="-5" dirty="0">
                <a:latin typeface="Verdana"/>
                <a:cs typeface="Verdana"/>
              </a:rPr>
              <a:t>.</a:t>
            </a:r>
            <a:r>
              <a:rPr sz="2000" spc="-5" dirty="0">
                <a:latin typeface="굴림"/>
                <a:cs typeface="굴림"/>
              </a:rPr>
              <a:t>클래스명패턴</a:t>
            </a:r>
            <a:r>
              <a:rPr sz="2000" spc="-5" dirty="0"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spc="-10" dirty="0">
                <a:latin typeface="Verdana"/>
                <a:cs typeface="Verdana"/>
              </a:rPr>
              <a:t>bean</a:t>
            </a:r>
            <a:endParaRPr sz="240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spcBef>
                <a:spcPts val="74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Verdana"/>
                <a:cs typeface="Verdana"/>
              </a:rPr>
              <a:t>bean(bean</a:t>
            </a:r>
            <a:r>
              <a:rPr sz="2000" spc="-10" dirty="0">
                <a:latin typeface="굴림"/>
                <a:cs typeface="굴림"/>
              </a:rPr>
              <a:t>이름</a:t>
            </a:r>
            <a:r>
              <a:rPr sz="2000" spc="1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패턴</a:t>
            </a:r>
            <a:r>
              <a:rPr sz="2000" spc="-5" dirty="0"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82137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POJO</a:t>
            </a:r>
            <a:r>
              <a:rPr dirty="0"/>
              <a:t> 기반</a:t>
            </a:r>
            <a:r>
              <a:rPr spc="-35" dirty="0"/>
              <a:t> </a:t>
            </a:r>
            <a:r>
              <a:rPr spc="-15" dirty="0"/>
              <a:t>AOP구현</a:t>
            </a:r>
            <a:r>
              <a:rPr spc="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AspectJ 표현식</a:t>
            </a:r>
            <a:r>
              <a:rPr spc="5" dirty="0"/>
              <a:t> </a:t>
            </a:r>
            <a:r>
              <a:rPr spc="-5" dirty="0"/>
              <a:t>(4/4)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519" y="1067663"/>
            <a:ext cx="67310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굴림"/>
                <a:cs typeface="굴림"/>
              </a:rPr>
              <a:t>예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5787" y="1556854"/>
            <a:ext cx="7891145" cy="4968875"/>
          </a:xfrm>
          <a:custGeom>
            <a:avLst/>
            <a:gdLst/>
            <a:ahLst/>
            <a:cxnLst/>
            <a:rect l="l" t="t" r="r" b="b"/>
            <a:pathLst>
              <a:path w="7891145" h="4968875">
                <a:moveTo>
                  <a:pt x="0" y="4968494"/>
                </a:moveTo>
                <a:lnTo>
                  <a:pt x="7890636" y="4968494"/>
                </a:lnTo>
                <a:lnTo>
                  <a:pt x="7890636" y="0"/>
                </a:lnTo>
                <a:lnTo>
                  <a:pt x="0" y="0"/>
                </a:lnTo>
                <a:lnTo>
                  <a:pt x="0" y="4968494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125" y="1582292"/>
            <a:ext cx="6424295" cy="4758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execution(*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test.spring.*.*())</a:t>
            </a:r>
            <a:endParaRPr sz="1600">
              <a:latin typeface="Verdana"/>
              <a:cs typeface="Verdana"/>
            </a:endParaRPr>
          </a:p>
          <a:p>
            <a:pPr marL="12700" marR="2618740">
              <a:lnSpc>
                <a:spcPts val="3279"/>
              </a:lnSpc>
              <a:spcBef>
                <a:spcPts val="315"/>
              </a:spcBef>
            </a:pPr>
            <a:r>
              <a:rPr sz="1600" spc="-10" dirty="0">
                <a:latin typeface="Verdana"/>
                <a:cs typeface="Verdana"/>
              </a:rPr>
              <a:t>execution(public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*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test.spring..*.*())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execution(public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*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test.*.*.get*(*))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spc="-5" dirty="0">
                <a:latin typeface="Verdana"/>
                <a:cs typeface="Verdana"/>
              </a:rPr>
              <a:t>execution(String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test.spring.MemberService.registMember(..))</a:t>
            </a:r>
            <a:endParaRPr sz="1600">
              <a:latin typeface="Verdana"/>
              <a:cs typeface="Verdana"/>
            </a:endParaRPr>
          </a:p>
          <a:p>
            <a:pPr marL="12700" marR="373380">
              <a:lnSpc>
                <a:spcPts val="3279"/>
              </a:lnSpc>
              <a:spcBef>
                <a:spcPts val="315"/>
              </a:spcBef>
            </a:pPr>
            <a:r>
              <a:rPr sz="1600" spc="-10" dirty="0">
                <a:latin typeface="Verdana"/>
                <a:cs typeface="Verdana"/>
              </a:rPr>
              <a:t>execution(* </a:t>
            </a:r>
            <a:r>
              <a:rPr sz="1600" spc="-5" dirty="0">
                <a:latin typeface="Verdana"/>
                <a:cs typeface="Verdana"/>
              </a:rPr>
              <a:t>test.spring..*Service.regist*(..))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execution(public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*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test.spring..*Service.regist*(String,</a:t>
            </a:r>
            <a:r>
              <a:rPr sz="1600" spc="7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..))</a:t>
            </a:r>
            <a:endParaRPr sz="1600">
              <a:latin typeface="Verdana"/>
              <a:cs typeface="Verdana"/>
            </a:endParaRPr>
          </a:p>
          <a:p>
            <a:pPr marL="12700" marR="2078355">
              <a:lnSpc>
                <a:spcPct val="159900"/>
              </a:lnSpc>
              <a:spcBef>
                <a:spcPts val="1580"/>
              </a:spcBef>
            </a:pPr>
            <a:r>
              <a:rPr sz="1600" spc="-5" dirty="0">
                <a:latin typeface="Verdana"/>
                <a:cs typeface="Verdana"/>
              </a:rPr>
              <a:t>within(test.spring.service.MemberService)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within(test.spring..MemberService)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within(test.spring.aop..*)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50">
              <a:latin typeface="Verdana"/>
              <a:cs typeface="Verdana"/>
            </a:endParaRPr>
          </a:p>
          <a:p>
            <a:pPr marL="12700" marR="4120515">
              <a:lnSpc>
                <a:spcPct val="150000"/>
              </a:lnSpc>
            </a:pPr>
            <a:r>
              <a:rPr sz="1600" spc="-10" dirty="0">
                <a:latin typeface="Verdana"/>
                <a:cs typeface="Verdana"/>
              </a:rPr>
              <a:t>b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an</a:t>
            </a:r>
            <a:r>
              <a:rPr sz="1600" spc="-5" dirty="0">
                <a:latin typeface="Verdana"/>
                <a:cs typeface="Verdana"/>
              </a:rPr>
              <a:t>(</a:t>
            </a:r>
            <a:r>
              <a:rPr sz="1600" spc="5" dirty="0">
                <a:latin typeface="Verdana"/>
                <a:cs typeface="Verdana"/>
              </a:rPr>
              <a:t>m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5" dirty="0">
                <a:latin typeface="Verdana"/>
                <a:cs typeface="Verdana"/>
              </a:rPr>
              <a:t>m</a:t>
            </a:r>
            <a:r>
              <a:rPr sz="1600" spc="-10" dirty="0">
                <a:latin typeface="Verdana"/>
                <a:cs typeface="Verdana"/>
              </a:rPr>
              <a:t>b</a:t>
            </a:r>
            <a:r>
              <a:rPr sz="1600" dirty="0">
                <a:latin typeface="Verdana"/>
                <a:cs typeface="Verdana"/>
              </a:rPr>
              <a:t>erSer</a:t>
            </a:r>
            <a:r>
              <a:rPr sz="1600" spc="5" dirty="0">
                <a:latin typeface="Verdana"/>
                <a:cs typeface="Verdana"/>
              </a:rPr>
              <a:t>v</a:t>
            </a:r>
            <a:r>
              <a:rPr sz="1600" spc="-10" dirty="0">
                <a:latin typeface="Verdana"/>
                <a:cs typeface="Verdana"/>
              </a:rPr>
              <a:t>ic</a:t>
            </a:r>
            <a:r>
              <a:rPr sz="1600" spc="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)  </a:t>
            </a:r>
            <a:r>
              <a:rPr sz="1600" spc="-5" dirty="0">
                <a:latin typeface="Verdana"/>
                <a:cs typeface="Verdana"/>
              </a:rPr>
              <a:t>bean(*Service)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15</a:t>
            </a:fld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16</a:t>
            </a:fld>
            <a:endParaRPr sz="8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3830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POJO</a:t>
            </a:r>
            <a:r>
              <a:rPr spc="-70" dirty="0"/>
              <a:t> </a:t>
            </a:r>
            <a:r>
              <a:rPr dirty="0"/>
              <a:t>기반</a:t>
            </a:r>
            <a:r>
              <a:rPr spc="-45" dirty="0"/>
              <a:t> </a:t>
            </a:r>
            <a:r>
              <a:rPr spc="-15" dirty="0"/>
              <a:t>AOP구현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365" y="1525082"/>
            <a:ext cx="7971790" cy="214249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5" dirty="0">
                <a:latin typeface="Verdana"/>
                <a:cs typeface="Verdana"/>
              </a:rPr>
              <a:t>POJO</a:t>
            </a:r>
            <a:r>
              <a:rPr sz="2700" spc="-40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기반</a:t>
            </a:r>
            <a:r>
              <a:rPr sz="2700" spc="35" dirty="0">
                <a:latin typeface="굴림"/>
                <a:cs typeface="굴림"/>
              </a:rPr>
              <a:t> </a:t>
            </a:r>
            <a:r>
              <a:rPr sz="2700" spc="-5" dirty="0">
                <a:latin typeface="Verdana"/>
                <a:cs typeface="Verdana"/>
              </a:rPr>
              <a:t>Advice</a:t>
            </a:r>
            <a:r>
              <a:rPr sz="2700" spc="-5" dirty="0">
                <a:latin typeface="굴림"/>
                <a:cs typeface="굴림"/>
              </a:rPr>
              <a:t>클래스</a:t>
            </a:r>
            <a:r>
              <a:rPr sz="2700" spc="3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작성</a:t>
            </a:r>
            <a:endParaRPr sz="2700">
              <a:latin typeface="굴림"/>
              <a:cs typeface="굴림"/>
            </a:endParaRPr>
          </a:p>
          <a:p>
            <a:pPr marL="355600" indent="-34353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dirty="0">
                <a:latin typeface="굴림"/>
                <a:cs typeface="굴림"/>
              </a:rPr>
              <a:t>설정파일에</a:t>
            </a:r>
            <a:r>
              <a:rPr sz="2700" spc="-5" dirty="0">
                <a:latin typeface="굴림"/>
                <a:cs typeface="굴림"/>
              </a:rPr>
              <a:t> </a:t>
            </a:r>
            <a:r>
              <a:rPr sz="2700" dirty="0">
                <a:latin typeface="Verdana"/>
                <a:cs typeface="Verdana"/>
              </a:rPr>
              <a:t>AOP</a:t>
            </a:r>
            <a:r>
              <a:rPr sz="2700" spc="-30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설정</a:t>
            </a:r>
            <a:endParaRPr sz="2700">
              <a:latin typeface="굴림"/>
              <a:cs typeface="굴림"/>
            </a:endParaRPr>
          </a:p>
          <a:p>
            <a:pPr marL="755650" lvl="1" indent="-28638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756285" algn="l"/>
              </a:tabLst>
            </a:pPr>
            <a:r>
              <a:rPr sz="2300" spc="5" dirty="0">
                <a:latin typeface="Verdana"/>
                <a:cs typeface="Verdana"/>
              </a:rPr>
              <a:t>Advice</a:t>
            </a:r>
            <a:r>
              <a:rPr sz="2300" spc="-70" dirty="0">
                <a:latin typeface="Verdana"/>
                <a:cs typeface="Verdana"/>
              </a:rPr>
              <a:t> </a:t>
            </a:r>
            <a:r>
              <a:rPr sz="2300" spc="5" dirty="0">
                <a:latin typeface="Verdana"/>
                <a:cs typeface="Verdana"/>
              </a:rPr>
              <a:t>class</a:t>
            </a:r>
            <a:r>
              <a:rPr sz="2300" spc="5" dirty="0">
                <a:latin typeface="굴림"/>
                <a:cs typeface="굴림"/>
              </a:rPr>
              <a:t>를</a:t>
            </a:r>
            <a:r>
              <a:rPr sz="2300" spc="-10" dirty="0">
                <a:latin typeface="굴림"/>
                <a:cs typeface="굴림"/>
              </a:rPr>
              <a:t> </a:t>
            </a:r>
            <a:r>
              <a:rPr sz="2300" dirty="0">
                <a:latin typeface="Verdana"/>
                <a:cs typeface="Verdana"/>
              </a:rPr>
              <a:t>Bean</a:t>
            </a:r>
            <a:r>
              <a:rPr sz="2300" dirty="0">
                <a:latin typeface="굴림"/>
                <a:cs typeface="굴림"/>
              </a:rPr>
              <a:t>으로</a:t>
            </a:r>
            <a:r>
              <a:rPr sz="2300" spc="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설정</a:t>
            </a:r>
            <a:endParaRPr sz="2300">
              <a:latin typeface="굴림"/>
              <a:cs typeface="굴림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756285" algn="l"/>
              </a:tabLst>
            </a:pPr>
            <a:r>
              <a:rPr sz="2300" dirty="0">
                <a:latin typeface="Verdana"/>
                <a:cs typeface="Verdana"/>
              </a:rPr>
              <a:t>&lt;aop:aspect&gt;</a:t>
            </a:r>
            <a:r>
              <a:rPr sz="2300" spc="-20" dirty="0">
                <a:latin typeface="Verdana"/>
                <a:cs typeface="Verdana"/>
              </a:rPr>
              <a:t> </a:t>
            </a:r>
            <a:r>
              <a:rPr sz="2300" dirty="0">
                <a:latin typeface="굴림"/>
                <a:cs typeface="굴림"/>
              </a:rPr>
              <a:t>태그를</a:t>
            </a:r>
            <a:r>
              <a:rPr sz="2300" spc="3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이용해</a:t>
            </a:r>
            <a:r>
              <a:rPr sz="2300" spc="15" dirty="0">
                <a:latin typeface="굴림"/>
                <a:cs typeface="굴림"/>
              </a:rPr>
              <a:t> </a:t>
            </a:r>
            <a:r>
              <a:rPr sz="2300" dirty="0">
                <a:latin typeface="Verdana"/>
                <a:cs typeface="Verdana"/>
              </a:rPr>
              <a:t>Advice,</a:t>
            </a:r>
            <a:r>
              <a:rPr sz="2300" spc="-30" dirty="0">
                <a:latin typeface="Verdana"/>
                <a:cs typeface="Verdana"/>
              </a:rPr>
              <a:t> </a:t>
            </a:r>
            <a:r>
              <a:rPr sz="2300" spc="-5" dirty="0">
                <a:latin typeface="Verdana"/>
                <a:cs typeface="Verdana"/>
              </a:rPr>
              <a:t>Pointcut</a:t>
            </a:r>
            <a:r>
              <a:rPr sz="2300" spc="-5" dirty="0">
                <a:latin typeface="굴림"/>
                <a:cs typeface="굴림"/>
              </a:rPr>
              <a:t>을</a:t>
            </a:r>
            <a:r>
              <a:rPr sz="2300" dirty="0">
                <a:latin typeface="굴림"/>
                <a:cs typeface="굴림"/>
              </a:rPr>
              <a:t> 설 </a:t>
            </a:r>
            <a:r>
              <a:rPr sz="2300" spc="-75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정한다</a:t>
            </a:r>
            <a:r>
              <a:rPr sz="2300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766064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10" dirty="0"/>
              <a:t>POJO</a:t>
            </a:r>
            <a:r>
              <a:rPr sz="2900" spc="-15" dirty="0"/>
              <a:t> </a:t>
            </a:r>
            <a:r>
              <a:rPr sz="2900" spc="-5" dirty="0"/>
              <a:t>기반</a:t>
            </a:r>
            <a:r>
              <a:rPr sz="2900" dirty="0"/>
              <a:t> </a:t>
            </a:r>
            <a:r>
              <a:rPr sz="2900" spc="-15" dirty="0"/>
              <a:t>AOP구현</a:t>
            </a:r>
            <a:r>
              <a:rPr sz="2900" spc="20" dirty="0"/>
              <a:t> </a:t>
            </a:r>
            <a:r>
              <a:rPr sz="2900" spc="-5" dirty="0"/>
              <a:t>-</a:t>
            </a:r>
            <a:r>
              <a:rPr sz="2900" dirty="0"/>
              <a:t> </a:t>
            </a:r>
            <a:r>
              <a:rPr sz="2900" spc="-10" dirty="0"/>
              <a:t>Advice</a:t>
            </a:r>
            <a:r>
              <a:rPr sz="2900" spc="25" dirty="0"/>
              <a:t> </a:t>
            </a:r>
            <a:r>
              <a:rPr sz="2900" spc="-5" dirty="0"/>
              <a:t>설정</a:t>
            </a:r>
            <a:r>
              <a:rPr sz="2900" dirty="0"/>
              <a:t> </a:t>
            </a:r>
            <a:r>
              <a:rPr sz="2900" spc="-5" dirty="0"/>
              <a:t>관련 태그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435927" y="931729"/>
            <a:ext cx="6223000" cy="20300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900" spc="10" dirty="0">
                <a:latin typeface="굴림"/>
                <a:cs typeface="굴림"/>
              </a:rPr>
              <a:t>시점에</a:t>
            </a:r>
            <a:r>
              <a:rPr sz="1900" spc="-55" dirty="0">
                <a:latin typeface="굴림"/>
                <a:cs typeface="굴림"/>
              </a:rPr>
              <a:t> </a:t>
            </a:r>
            <a:r>
              <a:rPr sz="1900" spc="10" dirty="0">
                <a:latin typeface="굴림"/>
                <a:cs typeface="굴림"/>
              </a:rPr>
              <a:t>따른</a:t>
            </a:r>
            <a:r>
              <a:rPr sz="1900" spc="-15" dirty="0">
                <a:latin typeface="굴림"/>
                <a:cs typeface="굴림"/>
              </a:rPr>
              <a:t> </a:t>
            </a:r>
            <a:r>
              <a:rPr sz="1900" spc="5" dirty="0">
                <a:latin typeface="Verdana"/>
                <a:cs typeface="Verdana"/>
              </a:rPr>
              <a:t>5</a:t>
            </a:r>
            <a:r>
              <a:rPr sz="1900" spc="5" dirty="0">
                <a:latin typeface="굴림"/>
                <a:cs typeface="굴림"/>
              </a:rPr>
              <a:t>가지 </a:t>
            </a:r>
            <a:r>
              <a:rPr sz="1900" spc="10" dirty="0">
                <a:latin typeface="굴림"/>
                <a:cs typeface="굴림"/>
              </a:rPr>
              <a:t>태그</a:t>
            </a:r>
            <a:endParaRPr sz="1900">
              <a:latin typeface="굴림"/>
              <a:cs typeface="굴림"/>
            </a:endParaRPr>
          </a:p>
          <a:p>
            <a:pPr marL="824230" lvl="1" indent="-354965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824230" algn="l"/>
                <a:tab pos="824865" algn="l"/>
              </a:tabLst>
            </a:pPr>
            <a:r>
              <a:rPr sz="1600" spc="-5" dirty="0">
                <a:latin typeface="Verdana"/>
                <a:cs typeface="Verdana"/>
              </a:rPr>
              <a:t>before,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after-returning,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after-throwing,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after,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around</a:t>
            </a:r>
            <a:endParaRPr sz="16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900" spc="5" dirty="0">
                <a:latin typeface="굴림"/>
                <a:cs typeface="굴림"/>
              </a:rPr>
              <a:t>공통</a:t>
            </a:r>
            <a:r>
              <a:rPr sz="1900" spc="-50" dirty="0">
                <a:latin typeface="굴림"/>
                <a:cs typeface="굴림"/>
              </a:rPr>
              <a:t> </a:t>
            </a:r>
            <a:r>
              <a:rPr sz="1900" spc="5" dirty="0">
                <a:latin typeface="굴림"/>
                <a:cs typeface="굴림"/>
              </a:rPr>
              <a:t>속성</a:t>
            </a:r>
            <a:endParaRPr sz="1900">
              <a:latin typeface="굴림"/>
              <a:cs typeface="굴림"/>
            </a:endParaRPr>
          </a:p>
          <a:p>
            <a:pPr marL="755650" lvl="1" indent="-286385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600" spc="-10" dirty="0">
                <a:latin typeface="Verdana"/>
                <a:cs typeface="Verdana"/>
              </a:rPr>
              <a:t>pointcut-ref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 </a:t>
            </a:r>
            <a:r>
              <a:rPr sz="1600" spc="-10" dirty="0">
                <a:latin typeface="Verdana"/>
                <a:cs typeface="Verdana"/>
              </a:rPr>
              <a:t>pointcut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참조</a:t>
            </a:r>
            <a:r>
              <a:rPr sz="1600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1155700" lvl="2" indent="-229235">
              <a:lnSpc>
                <a:spcPts val="1555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300" spc="-5" dirty="0">
                <a:latin typeface="Verdana"/>
                <a:cs typeface="Verdana"/>
              </a:rPr>
              <a:t>&lt;aop:pointcut&gt;</a:t>
            </a:r>
            <a:r>
              <a:rPr sz="1300" spc="-5" dirty="0">
                <a:latin typeface="굴림"/>
                <a:cs typeface="굴림"/>
              </a:rPr>
              <a:t>태그의</a:t>
            </a:r>
            <a:r>
              <a:rPr sz="1300" spc="-15" dirty="0">
                <a:latin typeface="굴림"/>
                <a:cs typeface="굴림"/>
              </a:rPr>
              <a:t> </a:t>
            </a:r>
            <a:r>
              <a:rPr sz="1300" dirty="0">
                <a:latin typeface="Verdana"/>
                <a:cs typeface="Verdana"/>
              </a:rPr>
              <a:t>id</a:t>
            </a:r>
            <a:r>
              <a:rPr sz="1300" dirty="0">
                <a:latin typeface="굴림"/>
                <a:cs typeface="굴림"/>
              </a:rPr>
              <a:t>명을</a:t>
            </a:r>
            <a:r>
              <a:rPr sz="1300" spc="3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넣어</a:t>
            </a:r>
            <a:r>
              <a:rPr sz="1300" spc="25" dirty="0">
                <a:latin typeface="굴림"/>
                <a:cs typeface="굴림"/>
              </a:rPr>
              <a:t> </a:t>
            </a:r>
            <a:r>
              <a:rPr sz="1300" dirty="0">
                <a:latin typeface="Verdana"/>
                <a:cs typeface="Verdana"/>
              </a:rPr>
              <a:t>pointcut</a:t>
            </a:r>
            <a:r>
              <a:rPr sz="1300" dirty="0">
                <a:latin typeface="굴림"/>
                <a:cs typeface="굴림"/>
              </a:rPr>
              <a:t>지정</a:t>
            </a:r>
            <a:endParaRPr sz="1300">
              <a:latin typeface="굴림"/>
              <a:cs typeface="굴림"/>
            </a:endParaRPr>
          </a:p>
          <a:p>
            <a:pPr marL="755650" lvl="1" indent="-286385">
              <a:lnSpc>
                <a:spcPts val="1914"/>
              </a:lnSpc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600" spc="-10" dirty="0">
                <a:latin typeface="Verdana"/>
                <a:cs typeface="Verdana"/>
              </a:rPr>
              <a:t>pointcut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직접</a:t>
            </a:r>
            <a:r>
              <a:rPr sz="1600" spc="15" dirty="0">
                <a:latin typeface="굴림"/>
                <a:cs typeface="굴림"/>
              </a:rPr>
              <a:t> </a:t>
            </a:r>
            <a:r>
              <a:rPr sz="1600" spc="-5" dirty="0">
                <a:latin typeface="Verdana"/>
                <a:cs typeface="Verdana"/>
              </a:rPr>
              <a:t>pointcut</a:t>
            </a:r>
            <a:r>
              <a:rPr sz="1600" spc="-5" dirty="0">
                <a:latin typeface="굴림"/>
                <a:cs typeface="굴림"/>
              </a:rPr>
              <a:t>을</a:t>
            </a:r>
            <a:r>
              <a:rPr sz="1600" spc="5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설정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한다</a:t>
            </a:r>
            <a:r>
              <a:rPr sz="1600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600" dirty="0">
                <a:latin typeface="Verdana"/>
                <a:cs typeface="Verdana"/>
              </a:rPr>
              <a:t>method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Advice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bean</a:t>
            </a:r>
            <a:r>
              <a:rPr sz="1600" spc="-5" dirty="0">
                <a:latin typeface="굴림"/>
                <a:cs typeface="굴림"/>
              </a:rPr>
              <a:t>에서</a:t>
            </a:r>
            <a:r>
              <a:rPr sz="1600" spc="3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호출할</a:t>
            </a:r>
            <a:r>
              <a:rPr sz="1600" spc="1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메소드명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spc="-5" dirty="0">
                <a:latin typeface="굴림"/>
                <a:cs typeface="굴림"/>
              </a:rPr>
              <a:t>지정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541" y="3143846"/>
            <a:ext cx="8496935" cy="323786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9969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Verdana"/>
                <a:cs typeface="Verdana"/>
              </a:rPr>
              <a:t>&lt;bean id=“writelog”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class=“org.kosta.spring.LogAspect”/&gt;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Verdana"/>
              <a:cs typeface="Verdana"/>
            </a:endParaRPr>
          </a:p>
          <a:p>
            <a:pPr marL="99695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&lt;aop:config&gt;</a:t>
            </a:r>
            <a:endParaRPr sz="1600">
              <a:latin typeface="Verdana"/>
              <a:cs typeface="Verdana"/>
            </a:endParaRPr>
          </a:p>
          <a:p>
            <a:pPr marL="669290">
              <a:lnSpc>
                <a:spcPct val="100000"/>
              </a:lnSpc>
              <a:spcBef>
                <a:spcPts val="390"/>
              </a:spcBef>
            </a:pPr>
            <a:r>
              <a:rPr sz="1600" spc="-10" dirty="0">
                <a:latin typeface="Verdana"/>
                <a:cs typeface="Verdana"/>
              </a:rPr>
              <a:t>&lt;aop:aspect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id=“logingAspect”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ref=“writelog”&gt;</a:t>
            </a:r>
            <a:endParaRPr sz="1600">
              <a:latin typeface="Verdana"/>
              <a:cs typeface="Verdana"/>
            </a:endParaRPr>
          </a:p>
          <a:p>
            <a:pPr marL="1014094">
              <a:lnSpc>
                <a:spcPct val="100000"/>
              </a:lnSpc>
              <a:spcBef>
                <a:spcPts val="380"/>
              </a:spcBef>
            </a:pPr>
            <a:r>
              <a:rPr sz="1600" spc="-10" dirty="0">
                <a:latin typeface="Verdana"/>
                <a:cs typeface="Verdana"/>
              </a:rPr>
              <a:t>&lt;aop:pointcut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id=“publicmethod”</a:t>
            </a:r>
            <a:endParaRPr sz="1600">
              <a:latin typeface="Verdana"/>
              <a:cs typeface="Verdana"/>
            </a:endParaRPr>
          </a:p>
          <a:p>
            <a:pPr marL="1883410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Verdana"/>
                <a:cs typeface="Verdana"/>
              </a:rPr>
              <a:t>expression=“execution(public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*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org.my.spring..*.*(..))”/&gt;</a:t>
            </a:r>
            <a:endParaRPr sz="1600">
              <a:latin typeface="Verdana"/>
              <a:cs typeface="Verdana"/>
            </a:endParaRPr>
          </a:p>
          <a:p>
            <a:pPr marL="1025525">
              <a:lnSpc>
                <a:spcPct val="100000"/>
              </a:lnSpc>
              <a:spcBef>
                <a:spcPts val="384"/>
              </a:spcBef>
            </a:pPr>
            <a:r>
              <a:rPr sz="1600" b="1" spc="-5" dirty="0">
                <a:latin typeface="Verdana"/>
                <a:cs typeface="Verdana"/>
              </a:rPr>
              <a:t>&lt;aop:before</a:t>
            </a:r>
            <a:r>
              <a:rPr sz="1600" b="1" spc="4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pointcut-ref=“publicmethod”</a:t>
            </a:r>
            <a:r>
              <a:rPr sz="1600" b="1" spc="4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method=“logging”/&gt;</a:t>
            </a:r>
            <a:endParaRPr sz="1600">
              <a:latin typeface="Verdana"/>
              <a:cs typeface="Verdana"/>
            </a:endParaRPr>
          </a:p>
          <a:p>
            <a:pPr marL="669290">
              <a:lnSpc>
                <a:spcPct val="100000"/>
              </a:lnSpc>
              <a:spcBef>
                <a:spcPts val="380"/>
              </a:spcBef>
            </a:pPr>
            <a:r>
              <a:rPr sz="1600" spc="-10" dirty="0">
                <a:latin typeface="Verdana"/>
                <a:cs typeface="Verdana"/>
              </a:rPr>
              <a:t>&lt;/aop:aspect&gt;</a:t>
            </a:r>
            <a:endParaRPr sz="1600">
              <a:latin typeface="Verdana"/>
              <a:cs typeface="Verdana"/>
            </a:endParaRPr>
          </a:p>
          <a:p>
            <a:pPr marL="99695">
              <a:lnSpc>
                <a:spcPct val="100000"/>
              </a:lnSpc>
              <a:spcBef>
                <a:spcPts val="390"/>
              </a:spcBef>
            </a:pPr>
            <a:r>
              <a:rPr sz="1600" spc="-10" dirty="0">
                <a:latin typeface="Verdana"/>
                <a:cs typeface="Verdana"/>
              </a:rPr>
              <a:t>&lt;/aop:config&gt;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94148" y="4866766"/>
            <a:ext cx="165100" cy="362585"/>
          </a:xfrm>
          <a:custGeom>
            <a:avLst/>
            <a:gdLst/>
            <a:ahLst/>
            <a:cxnLst/>
            <a:rect l="l" t="t" r="r" b="b"/>
            <a:pathLst>
              <a:path w="165100" h="362585">
                <a:moveTo>
                  <a:pt x="76708" y="289305"/>
                </a:moveTo>
                <a:lnTo>
                  <a:pt x="72771" y="289813"/>
                </a:lnTo>
                <a:lnTo>
                  <a:pt x="68452" y="295401"/>
                </a:lnTo>
                <a:lnTo>
                  <a:pt x="68961" y="299338"/>
                </a:lnTo>
                <a:lnTo>
                  <a:pt x="149860" y="362457"/>
                </a:lnTo>
                <a:lnTo>
                  <a:pt x="151259" y="353059"/>
                </a:lnTo>
                <a:lnTo>
                  <a:pt x="139318" y="353059"/>
                </a:lnTo>
                <a:lnTo>
                  <a:pt x="130612" y="331290"/>
                </a:lnTo>
                <a:lnTo>
                  <a:pt x="76708" y="289305"/>
                </a:lnTo>
                <a:close/>
              </a:path>
              <a:path w="165100" h="362585">
                <a:moveTo>
                  <a:pt x="130612" y="331290"/>
                </a:moveTo>
                <a:lnTo>
                  <a:pt x="139318" y="353059"/>
                </a:lnTo>
                <a:lnTo>
                  <a:pt x="147299" y="349884"/>
                </a:lnTo>
                <a:lnTo>
                  <a:pt x="138937" y="349884"/>
                </a:lnTo>
                <a:lnTo>
                  <a:pt x="140547" y="339031"/>
                </a:lnTo>
                <a:lnTo>
                  <a:pt x="130612" y="331290"/>
                </a:lnTo>
                <a:close/>
              </a:path>
              <a:path w="165100" h="362585">
                <a:moveTo>
                  <a:pt x="155575" y="256666"/>
                </a:moveTo>
                <a:lnTo>
                  <a:pt x="152400" y="259079"/>
                </a:lnTo>
                <a:lnTo>
                  <a:pt x="142397" y="326546"/>
                </a:lnTo>
                <a:lnTo>
                  <a:pt x="151129" y="348360"/>
                </a:lnTo>
                <a:lnTo>
                  <a:pt x="139318" y="353059"/>
                </a:lnTo>
                <a:lnTo>
                  <a:pt x="151259" y="353059"/>
                </a:lnTo>
                <a:lnTo>
                  <a:pt x="164973" y="260984"/>
                </a:lnTo>
                <a:lnTo>
                  <a:pt x="162560" y="257682"/>
                </a:lnTo>
                <a:lnTo>
                  <a:pt x="155575" y="256666"/>
                </a:lnTo>
                <a:close/>
              </a:path>
              <a:path w="165100" h="362585">
                <a:moveTo>
                  <a:pt x="140547" y="339031"/>
                </a:moveTo>
                <a:lnTo>
                  <a:pt x="138937" y="349884"/>
                </a:lnTo>
                <a:lnTo>
                  <a:pt x="149098" y="345693"/>
                </a:lnTo>
                <a:lnTo>
                  <a:pt x="140547" y="339031"/>
                </a:lnTo>
                <a:close/>
              </a:path>
              <a:path w="165100" h="362585">
                <a:moveTo>
                  <a:pt x="142397" y="326546"/>
                </a:moveTo>
                <a:lnTo>
                  <a:pt x="140547" y="339031"/>
                </a:lnTo>
                <a:lnTo>
                  <a:pt x="149098" y="345693"/>
                </a:lnTo>
                <a:lnTo>
                  <a:pt x="138937" y="349884"/>
                </a:lnTo>
                <a:lnTo>
                  <a:pt x="147299" y="349884"/>
                </a:lnTo>
                <a:lnTo>
                  <a:pt x="151129" y="348360"/>
                </a:lnTo>
                <a:lnTo>
                  <a:pt x="142397" y="326546"/>
                </a:lnTo>
                <a:close/>
              </a:path>
              <a:path w="165100" h="362585">
                <a:moveTo>
                  <a:pt x="11684" y="0"/>
                </a:moveTo>
                <a:lnTo>
                  <a:pt x="0" y="4698"/>
                </a:lnTo>
                <a:lnTo>
                  <a:pt x="130612" y="331290"/>
                </a:lnTo>
                <a:lnTo>
                  <a:pt x="140547" y="339031"/>
                </a:lnTo>
                <a:lnTo>
                  <a:pt x="142397" y="326546"/>
                </a:lnTo>
                <a:lnTo>
                  <a:pt x="11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38323" y="3710813"/>
            <a:ext cx="2522220" cy="613410"/>
          </a:xfrm>
          <a:custGeom>
            <a:avLst/>
            <a:gdLst/>
            <a:ahLst/>
            <a:cxnLst/>
            <a:rect l="l" t="t" r="r" b="b"/>
            <a:pathLst>
              <a:path w="2522220" h="613410">
                <a:moveTo>
                  <a:pt x="2485112" y="580464"/>
                </a:moveTo>
                <a:lnTo>
                  <a:pt x="2423414" y="599820"/>
                </a:lnTo>
                <a:lnTo>
                  <a:pt x="2419985" y="600837"/>
                </a:lnTo>
                <a:lnTo>
                  <a:pt x="2418206" y="604393"/>
                </a:lnTo>
                <a:lnTo>
                  <a:pt x="2419223" y="607694"/>
                </a:lnTo>
                <a:lnTo>
                  <a:pt x="2420239" y="611124"/>
                </a:lnTo>
                <a:lnTo>
                  <a:pt x="2423795" y="612901"/>
                </a:lnTo>
                <a:lnTo>
                  <a:pt x="2510748" y="585724"/>
                </a:lnTo>
                <a:lnTo>
                  <a:pt x="2508123" y="585724"/>
                </a:lnTo>
                <a:lnTo>
                  <a:pt x="2485112" y="580464"/>
                </a:lnTo>
                <a:close/>
              </a:path>
              <a:path w="2522220" h="613410">
                <a:moveTo>
                  <a:pt x="2497181" y="576678"/>
                </a:moveTo>
                <a:lnTo>
                  <a:pt x="2485112" y="580464"/>
                </a:lnTo>
                <a:lnTo>
                  <a:pt x="2508123" y="585724"/>
                </a:lnTo>
                <a:lnTo>
                  <a:pt x="2508493" y="584073"/>
                </a:lnTo>
                <a:lnTo>
                  <a:pt x="2505075" y="584073"/>
                </a:lnTo>
                <a:lnTo>
                  <a:pt x="2497181" y="576678"/>
                </a:lnTo>
                <a:close/>
              </a:path>
              <a:path w="2522220" h="613410">
                <a:moveTo>
                  <a:pt x="2446909" y="512191"/>
                </a:moveTo>
                <a:lnTo>
                  <a:pt x="2442845" y="512318"/>
                </a:lnTo>
                <a:lnTo>
                  <a:pt x="2438018" y="517398"/>
                </a:lnTo>
                <a:lnTo>
                  <a:pt x="2438146" y="521462"/>
                </a:lnTo>
                <a:lnTo>
                  <a:pt x="2440686" y="523748"/>
                </a:lnTo>
                <a:lnTo>
                  <a:pt x="2487949" y="568028"/>
                </a:lnTo>
                <a:lnTo>
                  <a:pt x="2510916" y="573278"/>
                </a:lnTo>
                <a:lnTo>
                  <a:pt x="2508123" y="585724"/>
                </a:lnTo>
                <a:lnTo>
                  <a:pt x="2510748" y="585724"/>
                </a:lnTo>
                <a:lnTo>
                  <a:pt x="2521712" y="582294"/>
                </a:lnTo>
                <a:lnTo>
                  <a:pt x="2449449" y="514476"/>
                </a:lnTo>
                <a:lnTo>
                  <a:pt x="2446909" y="512191"/>
                </a:lnTo>
                <a:close/>
              </a:path>
              <a:path w="2522220" h="613410">
                <a:moveTo>
                  <a:pt x="2507615" y="573405"/>
                </a:moveTo>
                <a:lnTo>
                  <a:pt x="2497181" y="576678"/>
                </a:lnTo>
                <a:lnTo>
                  <a:pt x="2505075" y="584073"/>
                </a:lnTo>
                <a:lnTo>
                  <a:pt x="2507615" y="573405"/>
                </a:lnTo>
                <a:close/>
              </a:path>
              <a:path w="2522220" h="613410">
                <a:moveTo>
                  <a:pt x="2510888" y="573405"/>
                </a:moveTo>
                <a:lnTo>
                  <a:pt x="2507615" y="573405"/>
                </a:lnTo>
                <a:lnTo>
                  <a:pt x="2505075" y="584073"/>
                </a:lnTo>
                <a:lnTo>
                  <a:pt x="2508493" y="584073"/>
                </a:lnTo>
                <a:lnTo>
                  <a:pt x="2510888" y="573405"/>
                </a:lnTo>
                <a:close/>
              </a:path>
              <a:path w="2522220" h="613410">
                <a:moveTo>
                  <a:pt x="2793" y="0"/>
                </a:moveTo>
                <a:lnTo>
                  <a:pt x="0" y="12445"/>
                </a:lnTo>
                <a:lnTo>
                  <a:pt x="2485112" y="580464"/>
                </a:lnTo>
                <a:lnTo>
                  <a:pt x="2497181" y="576678"/>
                </a:lnTo>
                <a:lnTo>
                  <a:pt x="2487949" y="568028"/>
                </a:lnTo>
                <a:lnTo>
                  <a:pt x="2793" y="0"/>
                </a:lnTo>
                <a:close/>
              </a:path>
              <a:path w="2522220" h="613410">
                <a:moveTo>
                  <a:pt x="2487949" y="568028"/>
                </a:moveTo>
                <a:lnTo>
                  <a:pt x="2497181" y="576678"/>
                </a:lnTo>
                <a:lnTo>
                  <a:pt x="2507615" y="573405"/>
                </a:lnTo>
                <a:lnTo>
                  <a:pt x="2510888" y="573405"/>
                </a:lnTo>
                <a:lnTo>
                  <a:pt x="2487949" y="568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17</a:t>
            </a:fld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18</a:t>
            </a:fld>
            <a:endParaRPr sz="8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805053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10" dirty="0"/>
              <a:t>POJO </a:t>
            </a:r>
            <a:r>
              <a:rPr sz="2900" spc="-5" dirty="0"/>
              <a:t>기반</a:t>
            </a:r>
            <a:r>
              <a:rPr sz="2900" dirty="0"/>
              <a:t> </a:t>
            </a:r>
            <a:r>
              <a:rPr sz="2900" spc="-15" dirty="0"/>
              <a:t>AOP구현</a:t>
            </a:r>
            <a:r>
              <a:rPr sz="2900" spc="20" dirty="0"/>
              <a:t> </a:t>
            </a:r>
            <a:r>
              <a:rPr sz="2900" spc="-5" dirty="0"/>
              <a:t>–</a:t>
            </a:r>
            <a:r>
              <a:rPr sz="2900" spc="5" dirty="0"/>
              <a:t> </a:t>
            </a:r>
            <a:r>
              <a:rPr sz="2900" spc="-10" dirty="0"/>
              <a:t>Advice</a:t>
            </a:r>
            <a:r>
              <a:rPr sz="2900" spc="25" dirty="0"/>
              <a:t> </a:t>
            </a:r>
            <a:r>
              <a:rPr sz="2900" spc="-5" dirty="0"/>
              <a:t>클래스</a:t>
            </a:r>
            <a:r>
              <a:rPr sz="2900" dirty="0"/>
              <a:t> </a:t>
            </a:r>
            <a:r>
              <a:rPr sz="2900" spc="-5" dirty="0"/>
              <a:t>작성(1/6)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507365" y="1137943"/>
            <a:ext cx="7835900" cy="214503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5" dirty="0">
                <a:latin typeface="Verdana"/>
                <a:cs typeface="Verdana"/>
              </a:rPr>
              <a:t>POJO</a:t>
            </a:r>
            <a:r>
              <a:rPr sz="2700" spc="-45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기반의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클래스로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작성한다</a:t>
            </a:r>
            <a:r>
              <a:rPr sz="2700" spc="-5" dirty="0"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545"/>
              </a:spcBef>
              <a:buFont typeface="Arial"/>
              <a:buChar char="–"/>
              <a:tabLst>
                <a:tab pos="756285" algn="l"/>
              </a:tabLst>
            </a:pPr>
            <a:r>
              <a:rPr sz="2300" dirty="0">
                <a:latin typeface="굴림"/>
                <a:cs typeface="굴림"/>
              </a:rPr>
              <a:t>클래스 명이나</a:t>
            </a:r>
            <a:r>
              <a:rPr sz="2300" spc="3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메서드</a:t>
            </a:r>
            <a:r>
              <a:rPr sz="2300" spc="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명에</a:t>
            </a:r>
            <a:r>
              <a:rPr sz="2300" spc="3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대한</a:t>
            </a:r>
            <a:r>
              <a:rPr sz="2300" spc="3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제한은</a:t>
            </a:r>
            <a:r>
              <a:rPr sz="2300" spc="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없다</a:t>
            </a:r>
            <a:r>
              <a:rPr sz="2300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756285" algn="l"/>
                <a:tab pos="2712720" algn="l"/>
              </a:tabLst>
            </a:pPr>
            <a:r>
              <a:rPr sz="2300" dirty="0">
                <a:latin typeface="굴림"/>
                <a:cs typeface="굴림"/>
              </a:rPr>
              <a:t>설정파일에서	</a:t>
            </a:r>
            <a:r>
              <a:rPr sz="2300" spc="5" dirty="0">
                <a:latin typeface="Verdana"/>
                <a:cs typeface="Verdana"/>
              </a:rPr>
              <a:t>Advice</a:t>
            </a:r>
            <a:r>
              <a:rPr sz="2300" spc="-50" dirty="0">
                <a:latin typeface="Verdana"/>
                <a:cs typeface="Verdana"/>
              </a:rPr>
              <a:t> </a:t>
            </a:r>
            <a:r>
              <a:rPr sz="2300" dirty="0">
                <a:latin typeface="굴림"/>
                <a:cs typeface="굴림"/>
              </a:rPr>
              <a:t>등록시</a:t>
            </a:r>
            <a:r>
              <a:rPr sz="2300" spc="1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메소드</a:t>
            </a:r>
            <a:r>
              <a:rPr sz="2300" spc="3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명을</a:t>
            </a:r>
            <a:r>
              <a:rPr sz="2300" spc="3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등록한다</a:t>
            </a:r>
            <a:r>
              <a:rPr sz="2300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1155700" algn="l"/>
                <a:tab pos="1156335" algn="l"/>
                <a:tab pos="3016885" algn="l"/>
              </a:tabLst>
            </a:pPr>
            <a:r>
              <a:rPr sz="2000" spc="-5" dirty="0">
                <a:latin typeface="Verdana"/>
                <a:cs typeface="Verdana"/>
              </a:rPr>
              <a:t>Advice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태그의	</a:t>
            </a:r>
            <a:r>
              <a:rPr sz="2000" spc="-5" dirty="0">
                <a:latin typeface="Verdana"/>
                <a:cs typeface="Verdana"/>
              </a:rPr>
              <a:t>method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속성에서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설정한다</a:t>
            </a:r>
            <a:r>
              <a:rPr sz="2000" spc="-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756285" algn="l"/>
              </a:tabLst>
            </a:pPr>
            <a:r>
              <a:rPr sz="2300" spc="5" dirty="0">
                <a:latin typeface="굴림"/>
                <a:cs typeface="굴림"/>
              </a:rPr>
              <a:t>메소드</a:t>
            </a:r>
            <a:r>
              <a:rPr sz="2300" spc="-10" dirty="0">
                <a:latin typeface="굴림"/>
                <a:cs typeface="굴림"/>
              </a:rPr>
              <a:t> </a:t>
            </a:r>
            <a:r>
              <a:rPr sz="2300" spc="5" dirty="0">
                <a:latin typeface="굴림"/>
                <a:cs typeface="굴림"/>
              </a:rPr>
              <a:t>구문은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spc="5" dirty="0">
                <a:latin typeface="굴림"/>
                <a:cs typeface="굴림"/>
              </a:rPr>
              <a:t>호출되는</a:t>
            </a:r>
            <a:r>
              <a:rPr sz="2300" spc="10" dirty="0">
                <a:latin typeface="굴림"/>
                <a:cs typeface="굴림"/>
              </a:rPr>
              <a:t> </a:t>
            </a:r>
            <a:r>
              <a:rPr sz="2300" spc="5" dirty="0">
                <a:latin typeface="굴림"/>
                <a:cs typeface="굴림"/>
              </a:rPr>
              <a:t>시점에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spc="5" dirty="0">
                <a:latin typeface="굴림"/>
                <a:cs typeface="굴림"/>
              </a:rPr>
              <a:t>따라</a:t>
            </a:r>
            <a:r>
              <a:rPr sz="2300" spc="10" dirty="0">
                <a:latin typeface="굴림"/>
                <a:cs typeface="굴림"/>
              </a:rPr>
              <a:t> </a:t>
            </a:r>
            <a:r>
              <a:rPr sz="2300" spc="5" dirty="0">
                <a:latin typeface="굴림"/>
                <a:cs typeface="굴림"/>
              </a:rPr>
              <a:t>달라</a:t>
            </a:r>
            <a:r>
              <a:rPr sz="2300" spc="30" dirty="0">
                <a:latin typeface="굴림"/>
                <a:cs typeface="굴림"/>
              </a:rPr>
              <a:t> </a:t>
            </a:r>
            <a:r>
              <a:rPr sz="2300" spc="5" dirty="0">
                <a:latin typeface="굴림"/>
                <a:cs typeface="굴림"/>
              </a:rPr>
              <a:t>질</a:t>
            </a:r>
            <a:r>
              <a:rPr sz="2300" spc="30" dirty="0">
                <a:latin typeface="굴림"/>
                <a:cs typeface="굴림"/>
              </a:rPr>
              <a:t> </a:t>
            </a:r>
            <a:r>
              <a:rPr sz="2300" spc="5" dirty="0">
                <a:latin typeface="굴림"/>
                <a:cs typeface="굴림"/>
              </a:rPr>
              <a:t>수</a:t>
            </a:r>
            <a:r>
              <a:rPr sz="2300" spc="3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있다</a:t>
            </a:r>
            <a:r>
              <a:rPr sz="2300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805053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10" dirty="0"/>
              <a:t>POJO </a:t>
            </a:r>
            <a:r>
              <a:rPr sz="2900" spc="-5" dirty="0"/>
              <a:t>기반</a:t>
            </a:r>
            <a:r>
              <a:rPr sz="2900" dirty="0"/>
              <a:t> </a:t>
            </a:r>
            <a:r>
              <a:rPr sz="2900" spc="-15" dirty="0"/>
              <a:t>AOP구현</a:t>
            </a:r>
            <a:r>
              <a:rPr sz="2900" spc="20" dirty="0"/>
              <a:t> </a:t>
            </a:r>
            <a:r>
              <a:rPr sz="2900" spc="-5" dirty="0"/>
              <a:t>–</a:t>
            </a:r>
            <a:r>
              <a:rPr sz="2900" spc="5" dirty="0"/>
              <a:t> </a:t>
            </a:r>
            <a:r>
              <a:rPr sz="2900" spc="-10" dirty="0"/>
              <a:t>Advice</a:t>
            </a:r>
            <a:r>
              <a:rPr sz="2900" spc="25" dirty="0"/>
              <a:t> </a:t>
            </a:r>
            <a:r>
              <a:rPr sz="2900" spc="-5" dirty="0"/>
              <a:t>클래스</a:t>
            </a:r>
            <a:r>
              <a:rPr sz="2900" dirty="0"/>
              <a:t> </a:t>
            </a:r>
            <a:r>
              <a:rPr sz="2900" spc="-5" dirty="0"/>
              <a:t>작성(2/6)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507365" y="1132979"/>
            <a:ext cx="6882765" cy="1783714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dirty="0">
                <a:latin typeface="Verdana"/>
                <a:cs typeface="Verdana"/>
              </a:rPr>
              <a:t>Before</a:t>
            </a:r>
            <a:r>
              <a:rPr sz="2700" spc="-6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Advice</a:t>
            </a:r>
            <a:endParaRPr sz="270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756285" algn="l"/>
              </a:tabLst>
            </a:pPr>
            <a:r>
              <a:rPr sz="2300" dirty="0">
                <a:latin typeface="굴림"/>
                <a:cs typeface="굴림"/>
              </a:rPr>
              <a:t>핵심</a:t>
            </a:r>
            <a:r>
              <a:rPr sz="2300" spc="2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관심사항</a:t>
            </a:r>
            <a:r>
              <a:rPr sz="2300" spc="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메소드가</a:t>
            </a:r>
            <a:r>
              <a:rPr sz="2300" spc="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실행되기</a:t>
            </a:r>
            <a:r>
              <a:rPr sz="2300" spc="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전에</a:t>
            </a:r>
            <a:r>
              <a:rPr sz="2300" spc="3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실행됨</a:t>
            </a:r>
            <a:endParaRPr sz="2300">
              <a:latin typeface="굴림"/>
              <a:cs typeface="굴림"/>
            </a:endParaRPr>
          </a:p>
          <a:p>
            <a:pPr marL="755650" lvl="1" indent="-28638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756285" algn="l"/>
              </a:tabLst>
            </a:pPr>
            <a:r>
              <a:rPr sz="2300" dirty="0">
                <a:latin typeface="Verdana"/>
                <a:cs typeface="Verdana"/>
              </a:rPr>
              <a:t>return</a:t>
            </a:r>
            <a:r>
              <a:rPr sz="2300" spc="-25" dirty="0">
                <a:latin typeface="Verdana"/>
                <a:cs typeface="Verdana"/>
              </a:rPr>
              <a:t> </a:t>
            </a:r>
            <a:r>
              <a:rPr sz="2300" spc="-5" dirty="0">
                <a:latin typeface="Verdana"/>
                <a:cs typeface="Verdana"/>
              </a:rPr>
              <a:t>type</a:t>
            </a:r>
            <a:r>
              <a:rPr sz="2300" spc="1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: </a:t>
            </a:r>
            <a:r>
              <a:rPr sz="2300" dirty="0">
                <a:latin typeface="굴림"/>
                <a:cs typeface="굴림"/>
              </a:rPr>
              <a:t>상관없으나</a:t>
            </a:r>
            <a:r>
              <a:rPr sz="2300" spc="10" dirty="0">
                <a:latin typeface="굴림"/>
                <a:cs typeface="굴림"/>
              </a:rPr>
              <a:t> </a:t>
            </a:r>
            <a:r>
              <a:rPr sz="2300" dirty="0">
                <a:latin typeface="Verdana"/>
                <a:cs typeface="Verdana"/>
              </a:rPr>
              <a:t>void</a:t>
            </a:r>
            <a:r>
              <a:rPr sz="2300" dirty="0">
                <a:latin typeface="굴림"/>
                <a:cs typeface="굴림"/>
              </a:rPr>
              <a:t>로 한다</a:t>
            </a:r>
            <a:r>
              <a:rPr sz="2300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756285" algn="l"/>
              </a:tabLst>
            </a:pPr>
            <a:r>
              <a:rPr sz="2300" dirty="0">
                <a:latin typeface="Verdana"/>
                <a:cs typeface="Verdana"/>
              </a:rPr>
              <a:t>argument</a:t>
            </a:r>
            <a:r>
              <a:rPr sz="2300" spc="-4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:</a:t>
            </a:r>
            <a:r>
              <a:rPr sz="2300" spc="10" dirty="0">
                <a:latin typeface="Verdana"/>
                <a:cs typeface="Verdana"/>
              </a:rPr>
              <a:t> </a:t>
            </a:r>
            <a:r>
              <a:rPr sz="2300" dirty="0">
                <a:latin typeface="굴림"/>
                <a:cs typeface="굴림"/>
              </a:rPr>
              <a:t>없거나</a:t>
            </a:r>
            <a:r>
              <a:rPr sz="2300" spc="20" dirty="0">
                <a:latin typeface="굴림"/>
                <a:cs typeface="굴림"/>
              </a:rPr>
              <a:t> </a:t>
            </a:r>
            <a:r>
              <a:rPr sz="2300" spc="-5" dirty="0">
                <a:latin typeface="Verdana"/>
                <a:cs typeface="Verdana"/>
              </a:rPr>
              <a:t>JoinPoint</a:t>
            </a:r>
            <a:r>
              <a:rPr sz="2300" spc="-50" dirty="0">
                <a:latin typeface="Verdana"/>
                <a:cs typeface="Verdana"/>
              </a:rPr>
              <a:t> </a:t>
            </a:r>
            <a:r>
              <a:rPr sz="2300" dirty="0">
                <a:latin typeface="굴림"/>
                <a:cs typeface="굴림"/>
              </a:rPr>
              <a:t>객체를</a:t>
            </a:r>
            <a:r>
              <a:rPr sz="2300" spc="2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받는다</a:t>
            </a:r>
            <a:r>
              <a:rPr sz="2300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564" y="3428962"/>
            <a:ext cx="7891145" cy="244856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marL="99695">
              <a:lnSpc>
                <a:spcPct val="100000"/>
              </a:lnSpc>
              <a:tabLst>
                <a:tab pos="1876425" algn="l"/>
              </a:tabLst>
            </a:pPr>
            <a:r>
              <a:rPr sz="2000" spc="-10" dirty="0">
                <a:latin typeface="Verdana"/>
                <a:cs typeface="Verdana"/>
              </a:rPr>
              <a:t>&lt;aop:before	</a:t>
            </a:r>
            <a:r>
              <a:rPr sz="2000" b="1" spc="-5" dirty="0">
                <a:latin typeface="Verdana"/>
                <a:cs typeface="Verdana"/>
              </a:rPr>
              <a:t>pointcut-ref</a:t>
            </a:r>
            <a:r>
              <a:rPr sz="2000" spc="-5" dirty="0">
                <a:latin typeface="Verdana"/>
                <a:cs typeface="Verdana"/>
              </a:rPr>
              <a:t>=“publicmethod”</a:t>
            </a:r>
            <a:endParaRPr sz="2000">
              <a:latin typeface="Verdana"/>
              <a:cs typeface="Verdana"/>
            </a:endParaRPr>
          </a:p>
          <a:p>
            <a:pPr marR="379730" algn="ctr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Verdana"/>
                <a:cs typeface="Verdana"/>
              </a:rPr>
              <a:t>method</a:t>
            </a:r>
            <a:r>
              <a:rPr sz="2000" spc="-5" dirty="0">
                <a:latin typeface="Verdana"/>
                <a:cs typeface="Verdana"/>
              </a:rPr>
              <a:t>=“beforeLogging”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/&gt;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Verdana"/>
              <a:cs typeface="Verdana"/>
            </a:endParaRPr>
          </a:p>
          <a:p>
            <a:pPr marL="99695">
              <a:lnSpc>
                <a:spcPct val="100000"/>
              </a:lnSpc>
            </a:pPr>
            <a:r>
              <a:rPr sz="2000" spc="-10" dirty="0">
                <a:latin typeface="Verdana"/>
                <a:cs typeface="Verdana"/>
              </a:rPr>
              <a:t>public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void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beforeLogging(){</a:t>
            </a:r>
            <a:r>
              <a:rPr sz="2000" spc="5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}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43783" y="4575428"/>
            <a:ext cx="1299210" cy="644525"/>
          </a:xfrm>
          <a:custGeom>
            <a:avLst/>
            <a:gdLst/>
            <a:ahLst/>
            <a:cxnLst/>
            <a:rect l="l" t="t" r="r" b="b"/>
            <a:pathLst>
              <a:path w="1299210" h="644525">
                <a:moveTo>
                  <a:pt x="60960" y="550672"/>
                </a:moveTo>
                <a:lnTo>
                  <a:pt x="57023" y="551434"/>
                </a:lnTo>
                <a:lnTo>
                  <a:pt x="55032" y="554482"/>
                </a:lnTo>
                <a:lnTo>
                  <a:pt x="0" y="636651"/>
                </a:lnTo>
                <a:lnTo>
                  <a:pt x="102362" y="644398"/>
                </a:lnTo>
                <a:lnTo>
                  <a:pt x="105410" y="641731"/>
                </a:lnTo>
                <a:lnTo>
                  <a:pt x="105760" y="636905"/>
                </a:lnTo>
                <a:lnTo>
                  <a:pt x="14097" y="636905"/>
                </a:lnTo>
                <a:lnTo>
                  <a:pt x="8509" y="625475"/>
                </a:lnTo>
                <a:lnTo>
                  <a:pt x="29725" y="615146"/>
                </a:lnTo>
                <a:lnTo>
                  <a:pt x="65659" y="561340"/>
                </a:lnTo>
                <a:lnTo>
                  <a:pt x="67564" y="558419"/>
                </a:lnTo>
                <a:lnTo>
                  <a:pt x="66802" y="554482"/>
                </a:lnTo>
                <a:lnTo>
                  <a:pt x="60960" y="550672"/>
                </a:lnTo>
                <a:close/>
              </a:path>
              <a:path w="1299210" h="644525">
                <a:moveTo>
                  <a:pt x="29725" y="615146"/>
                </a:moveTo>
                <a:lnTo>
                  <a:pt x="8509" y="625475"/>
                </a:lnTo>
                <a:lnTo>
                  <a:pt x="14097" y="636905"/>
                </a:lnTo>
                <a:lnTo>
                  <a:pt x="18532" y="634746"/>
                </a:lnTo>
                <a:lnTo>
                  <a:pt x="16637" y="634746"/>
                </a:lnTo>
                <a:lnTo>
                  <a:pt x="11811" y="624840"/>
                </a:lnTo>
                <a:lnTo>
                  <a:pt x="23252" y="624840"/>
                </a:lnTo>
                <a:lnTo>
                  <a:pt x="29725" y="615146"/>
                </a:lnTo>
                <a:close/>
              </a:path>
              <a:path w="1299210" h="644525">
                <a:moveTo>
                  <a:pt x="35267" y="626599"/>
                </a:moveTo>
                <a:lnTo>
                  <a:pt x="14097" y="636905"/>
                </a:lnTo>
                <a:lnTo>
                  <a:pt x="105760" y="636905"/>
                </a:lnTo>
                <a:lnTo>
                  <a:pt x="105918" y="634746"/>
                </a:lnTo>
                <a:lnTo>
                  <a:pt x="103251" y="631698"/>
                </a:lnTo>
                <a:lnTo>
                  <a:pt x="35267" y="626599"/>
                </a:lnTo>
                <a:close/>
              </a:path>
              <a:path w="1299210" h="644525">
                <a:moveTo>
                  <a:pt x="11811" y="624840"/>
                </a:moveTo>
                <a:lnTo>
                  <a:pt x="16637" y="634746"/>
                </a:lnTo>
                <a:lnTo>
                  <a:pt x="22706" y="625657"/>
                </a:lnTo>
                <a:lnTo>
                  <a:pt x="11811" y="624840"/>
                </a:lnTo>
                <a:close/>
              </a:path>
              <a:path w="1299210" h="644525">
                <a:moveTo>
                  <a:pt x="22706" y="625657"/>
                </a:moveTo>
                <a:lnTo>
                  <a:pt x="16637" y="634746"/>
                </a:lnTo>
                <a:lnTo>
                  <a:pt x="18532" y="634746"/>
                </a:lnTo>
                <a:lnTo>
                  <a:pt x="35267" y="626599"/>
                </a:lnTo>
                <a:lnTo>
                  <a:pt x="22706" y="625657"/>
                </a:lnTo>
                <a:close/>
              </a:path>
              <a:path w="1299210" h="644525">
                <a:moveTo>
                  <a:pt x="1293368" y="0"/>
                </a:moveTo>
                <a:lnTo>
                  <a:pt x="29725" y="615146"/>
                </a:lnTo>
                <a:lnTo>
                  <a:pt x="22706" y="625657"/>
                </a:lnTo>
                <a:lnTo>
                  <a:pt x="35267" y="626599"/>
                </a:lnTo>
                <a:lnTo>
                  <a:pt x="1298956" y="11430"/>
                </a:lnTo>
                <a:lnTo>
                  <a:pt x="1293368" y="0"/>
                </a:lnTo>
                <a:close/>
              </a:path>
              <a:path w="1299210" h="644525">
                <a:moveTo>
                  <a:pt x="23252" y="624840"/>
                </a:moveTo>
                <a:lnTo>
                  <a:pt x="11811" y="624840"/>
                </a:lnTo>
                <a:lnTo>
                  <a:pt x="22706" y="625657"/>
                </a:lnTo>
                <a:lnTo>
                  <a:pt x="23252" y="6248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19</a:t>
            </a:fld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2</a:t>
            </a:fld>
            <a:endParaRPr sz="8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43103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</a:t>
            </a:r>
            <a:r>
              <a:rPr spc="-75" dirty="0"/>
              <a:t> </a:t>
            </a:r>
            <a:r>
              <a:rPr spc="-20" dirty="0"/>
              <a:t>AOP</a:t>
            </a:r>
            <a:r>
              <a:rPr spc="-10" dirty="0"/>
              <a:t> </a:t>
            </a:r>
            <a:r>
              <a:rPr dirty="0"/>
              <a:t>개요</a:t>
            </a:r>
            <a:r>
              <a:rPr spc="-25" dirty="0"/>
              <a:t> </a:t>
            </a:r>
            <a:r>
              <a:rPr dirty="0"/>
              <a:t>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878663"/>
            <a:ext cx="8226781" cy="3399649"/>
          </a:xfrm>
          <a:prstGeom prst="rect">
            <a:avLst/>
          </a:prstGeom>
        </p:spPr>
        <p:txBody>
          <a:bodyPr vert="horz" wrap="square" lIns="0" tIns="2273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79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dirty="0">
                <a:latin typeface="Verdana"/>
                <a:cs typeface="Verdana"/>
              </a:rPr>
              <a:t>Application</a:t>
            </a:r>
            <a:r>
              <a:rPr sz="2700" dirty="0">
                <a:latin typeface="굴림"/>
                <a:cs typeface="굴림"/>
              </a:rPr>
              <a:t>을</a:t>
            </a:r>
            <a:r>
              <a:rPr sz="2700" spc="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두가지</a:t>
            </a:r>
            <a:r>
              <a:rPr sz="2700" spc="4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관점에</a:t>
            </a:r>
            <a:r>
              <a:rPr sz="2700" spc="2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따라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구현</a:t>
            </a:r>
            <a:endParaRPr sz="2700" dirty="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spcBef>
                <a:spcPts val="1440"/>
              </a:spcBef>
              <a:buFont typeface="Arial"/>
              <a:buChar char="–"/>
              <a:tabLst>
                <a:tab pos="755650" algn="l"/>
              </a:tabLst>
            </a:pPr>
            <a:r>
              <a:rPr sz="2300" dirty="0">
                <a:latin typeface="굴림"/>
                <a:cs typeface="굴림"/>
              </a:rPr>
              <a:t>핵심</a:t>
            </a:r>
            <a:r>
              <a:rPr sz="2300" spc="1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관심</a:t>
            </a:r>
            <a:r>
              <a:rPr sz="2300" spc="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사항</a:t>
            </a:r>
            <a:r>
              <a:rPr sz="2300" dirty="0">
                <a:latin typeface="Verdana"/>
                <a:cs typeface="Verdana"/>
              </a:rPr>
              <a:t>(core</a:t>
            </a:r>
            <a:r>
              <a:rPr sz="2300" spc="-1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concern)</a:t>
            </a:r>
          </a:p>
          <a:p>
            <a:pPr marL="755015" lvl="1" indent="-285750">
              <a:lnSpc>
                <a:spcPct val="100000"/>
              </a:lnSpc>
              <a:spcBef>
                <a:spcPts val="1385"/>
              </a:spcBef>
              <a:buFont typeface="Arial"/>
              <a:buChar char="–"/>
              <a:tabLst>
                <a:tab pos="755650" algn="l"/>
              </a:tabLst>
            </a:pPr>
            <a:r>
              <a:rPr sz="2300" dirty="0">
                <a:latin typeface="굴림"/>
                <a:cs typeface="굴림"/>
              </a:rPr>
              <a:t>공통</a:t>
            </a:r>
            <a:r>
              <a:rPr sz="2300" spc="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관심</a:t>
            </a:r>
            <a:r>
              <a:rPr sz="2300" spc="2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사항</a:t>
            </a:r>
            <a:r>
              <a:rPr sz="2300" spc="40" dirty="0">
                <a:latin typeface="굴림"/>
                <a:cs typeface="굴림"/>
              </a:rPr>
              <a:t> </a:t>
            </a:r>
            <a:r>
              <a:rPr sz="2300" dirty="0">
                <a:latin typeface="Verdana"/>
                <a:cs typeface="Verdana"/>
              </a:rPr>
              <a:t>(cross-cutting</a:t>
            </a:r>
            <a:r>
              <a:rPr sz="2300" spc="-3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concern)</a:t>
            </a:r>
          </a:p>
          <a:p>
            <a:pPr marL="355600" indent="-343535">
              <a:lnSpc>
                <a:spcPct val="100000"/>
              </a:lnSpc>
              <a:spcBef>
                <a:spcPts val="155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굴림"/>
                <a:cs typeface="굴림"/>
              </a:rPr>
              <a:t>기존</a:t>
            </a:r>
            <a:r>
              <a:rPr sz="2700" spc="5" dirty="0">
                <a:latin typeface="굴림"/>
                <a:cs typeface="굴림"/>
              </a:rPr>
              <a:t> </a:t>
            </a:r>
            <a:r>
              <a:rPr sz="2700" spc="-5" dirty="0">
                <a:latin typeface="Verdana"/>
                <a:cs typeface="Verdana"/>
              </a:rPr>
              <a:t>OOP</a:t>
            </a:r>
            <a:r>
              <a:rPr sz="2700" spc="-35" dirty="0">
                <a:latin typeface="Verdana"/>
                <a:cs typeface="Verdana"/>
              </a:rPr>
              <a:t> </a:t>
            </a:r>
            <a:r>
              <a:rPr sz="2700" spc="-5" dirty="0">
                <a:latin typeface="굴림"/>
                <a:cs typeface="굴림"/>
              </a:rPr>
              <a:t>보완</a:t>
            </a:r>
            <a:endParaRPr sz="2700" dirty="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spcBef>
                <a:spcPts val="1445"/>
              </a:spcBef>
              <a:buFont typeface="Arial"/>
              <a:buChar char="–"/>
              <a:tabLst>
                <a:tab pos="755650" algn="l"/>
              </a:tabLst>
            </a:pPr>
            <a:r>
              <a:rPr sz="2300" dirty="0">
                <a:latin typeface="굴림"/>
                <a:cs typeface="굴림"/>
              </a:rPr>
              <a:t>공통관심사항을</a:t>
            </a:r>
            <a:r>
              <a:rPr sz="2300" spc="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여러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모듈에서</a:t>
            </a:r>
            <a:r>
              <a:rPr sz="2300" spc="4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적용하는데</a:t>
            </a:r>
            <a:r>
              <a:rPr sz="2300" spc="2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한계가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존재</a:t>
            </a:r>
          </a:p>
          <a:p>
            <a:pPr marL="755015" lvl="1" indent="-285750">
              <a:lnSpc>
                <a:spcPct val="100000"/>
              </a:lnSpc>
              <a:spcBef>
                <a:spcPts val="1385"/>
              </a:spcBef>
              <a:buFont typeface="Arial"/>
              <a:buChar char="–"/>
              <a:tabLst>
                <a:tab pos="755650" algn="l"/>
              </a:tabLst>
            </a:pPr>
            <a:r>
              <a:rPr sz="2300" dirty="0">
                <a:latin typeface="Verdana"/>
                <a:cs typeface="Verdana"/>
              </a:rPr>
              <a:t>AOP</a:t>
            </a:r>
            <a:r>
              <a:rPr sz="2300" spc="-35" dirty="0">
                <a:latin typeface="Verdana"/>
                <a:cs typeface="Verdana"/>
              </a:rPr>
              <a:t> </a:t>
            </a:r>
            <a:r>
              <a:rPr sz="2300" dirty="0">
                <a:latin typeface="굴림"/>
                <a:cs typeface="굴림"/>
              </a:rPr>
              <a:t>는</a:t>
            </a:r>
            <a:r>
              <a:rPr sz="2300" spc="4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핵심</a:t>
            </a:r>
            <a:r>
              <a:rPr sz="2300" spc="4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관심</a:t>
            </a:r>
            <a:r>
              <a:rPr sz="2300" spc="3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사항과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공통관심</a:t>
            </a:r>
            <a:r>
              <a:rPr sz="2300" spc="3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사항</a:t>
            </a:r>
            <a:r>
              <a:rPr sz="2300" spc="4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분리하여</a:t>
            </a:r>
            <a:r>
              <a:rPr sz="2300" spc="2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구현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805053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10" dirty="0"/>
              <a:t>POJO </a:t>
            </a:r>
            <a:r>
              <a:rPr sz="2900" spc="-5" dirty="0"/>
              <a:t>기반</a:t>
            </a:r>
            <a:r>
              <a:rPr sz="2900" dirty="0"/>
              <a:t> </a:t>
            </a:r>
            <a:r>
              <a:rPr sz="2900" spc="-15" dirty="0"/>
              <a:t>AOP구현</a:t>
            </a:r>
            <a:r>
              <a:rPr sz="2900" spc="20" dirty="0"/>
              <a:t> </a:t>
            </a:r>
            <a:r>
              <a:rPr sz="2900" spc="-5" dirty="0"/>
              <a:t>–</a:t>
            </a:r>
            <a:r>
              <a:rPr sz="2900" spc="5" dirty="0"/>
              <a:t> </a:t>
            </a:r>
            <a:r>
              <a:rPr sz="2900" spc="-10" dirty="0"/>
              <a:t>Advice</a:t>
            </a:r>
            <a:r>
              <a:rPr sz="2900" spc="25" dirty="0"/>
              <a:t> </a:t>
            </a:r>
            <a:r>
              <a:rPr sz="2900" spc="-5" dirty="0"/>
              <a:t>클래스</a:t>
            </a:r>
            <a:r>
              <a:rPr sz="2900" dirty="0"/>
              <a:t> </a:t>
            </a:r>
            <a:r>
              <a:rPr sz="2900" spc="-5" dirty="0"/>
              <a:t>작성(3/6)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507365" y="1275148"/>
            <a:ext cx="7941945" cy="28282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  <a:tab pos="356235" algn="l"/>
                <a:tab pos="3235960" algn="l"/>
              </a:tabLst>
            </a:pPr>
            <a:r>
              <a:rPr sz="2700" dirty="0">
                <a:latin typeface="Verdana"/>
                <a:cs typeface="Verdana"/>
              </a:rPr>
              <a:t>After</a:t>
            </a:r>
            <a:r>
              <a:rPr sz="2700" spc="-10" dirty="0">
                <a:latin typeface="Verdana"/>
                <a:cs typeface="Verdana"/>
              </a:rPr>
              <a:t> Returning	</a:t>
            </a:r>
            <a:r>
              <a:rPr sz="2700" dirty="0">
                <a:latin typeface="Verdana"/>
                <a:cs typeface="Verdana"/>
              </a:rPr>
              <a:t>Advice</a:t>
            </a:r>
            <a:endParaRPr sz="270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000" spc="-5" dirty="0">
                <a:latin typeface="굴림"/>
                <a:cs typeface="굴림"/>
              </a:rPr>
              <a:t>핵심</a:t>
            </a:r>
            <a:r>
              <a:rPr sz="2000" spc="1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관심사항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메소드</a:t>
            </a:r>
            <a:r>
              <a:rPr sz="2000" spc="4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실행이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정상적으로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끝난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뒤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실행됨</a:t>
            </a:r>
            <a:endParaRPr sz="2000">
              <a:latin typeface="굴림"/>
              <a:cs typeface="굴림"/>
            </a:endParaRPr>
          </a:p>
          <a:p>
            <a:pPr marL="755650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000" spc="-5" dirty="0">
                <a:latin typeface="Verdana"/>
                <a:cs typeface="Verdana"/>
              </a:rPr>
              <a:t>return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type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: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상관없으나</a:t>
            </a:r>
            <a:r>
              <a:rPr sz="2000" spc="40" dirty="0">
                <a:latin typeface="굴림"/>
                <a:cs typeface="굴림"/>
              </a:rPr>
              <a:t> </a:t>
            </a:r>
            <a:r>
              <a:rPr sz="2000" spc="-10" dirty="0">
                <a:latin typeface="Verdana"/>
                <a:cs typeface="Verdana"/>
              </a:rPr>
              <a:t>void</a:t>
            </a:r>
            <a:r>
              <a:rPr sz="2000" spc="-10" dirty="0">
                <a:latin typeface="굴림"/>
                <a:cs typeface="굴림"/>
              </a:rPr>
              <a:t>로</a:t>
            </a:r>
            <a:r>
              <a:rPr sz="2000" spc="4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한다</a:t>
            </a:r>
            <a:r>
              <a:rPr sz="2000" spc="-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000" spc="-5" dirty="0">
                <a:latin typeface="Verdana"/>
                <a:cs typeface="Verdana"/>
              </a:rPr>
              <a:t>argument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latin typeface="굴림"/>
                <a:cs typeface="굴림"/>
              </a:rPr>
              <a:t>없거나</a:t>
            </a:r>
            <a:r>
              <a:rPr sz="1800" spc="5" dirty="0">
                <a:latin typeface="굴림"/>
                <a:cs typeface="굴림"/>
              </a:rPr>
              <a:t> </a:t>
            </a:r>
            <a:r>
              <a:rPr sz="1800" spc="-10" dirty="0">
                <a:latin typeface="Verdana"/>
                <a:cs typeface="Verdana"/>
              </a:rPr>
              <a:t>JoinPoint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굴림"/>
                <a:cs typeface="굴림"/>
              </a:rPr>
              <a:t>객체를</a:t>
            </a:r>
            <a:r>
              <a:rPr sz="1800" spc="40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받는다</a:t>
            </a:r>
            <a:r>
              <a:rPr sz="1800" spc="-5" dirty="0">
                <a:latin typeface="Verdana"/>
                <a:cs typeface="Verdana"/>
              </a:rPr>
              <a:t>.</a:t>
            </a:r>
            <a:r>
              <a:rPr sz="1800" spc="-10" dirty="0">
                <a:latin typeface="Verdana"/>
                <a:cs typeface="Verdana"/>
              </a:rPr>
              <a:t> JoinPoint</a:t>
            </a:r>
            <a:r>
              <a:rPr sz="1800" spc="-10" dirty="0">
                <a:latin typeface="굴림"/>
                <a:cs typeface="굴림"/>
              </a:rPr>
              <a:t>는</a:t>
            </a:r>
            <a:r>
              <a:rPr sz="1800" spc="6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항상</a:t>
            </a:r>
            <a:r>
              <a:rPr sz="1800" spc="4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첫</a:t>
            </a:r>
            <a:r>
              <a:rPr sz="1800" spc="30" dirty="0">
                <a:latin typeface="굴림"/>
                <a:cs typeface="굴림"/>
              </a:rPr>
              <a:t> </a:t>
            </a:r>
            <a:r>
              <a:rPr sz="1800" spc="-5" dirty="0">
                <a:latin typeface="Verdana"/>
                <a:cs typeface="Verdana"/>
              </a:rPr>
              <a:t>argument</a:t>
            </a:r>
            <a:endParaRPr sz="1800">
              <a:latin typeface="Verdana"/>
              <a:cs typeface="Verdana"/>
            </a:endParaRPr>
          </a:p>
          <a:p>
            <a:pPr marL="1155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굴림"/>
                <a:cs typeface="굴림"/>
              </a:rPr>
              <a:t>로</a:t>
            </a:r>
            <a:r>
              <a:rPr sz="1800" spc="-30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사용된다</a:t>
            </a:r>
            <a:r>
              <a:rPr sz="1800" spc="-5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latin typeface="굴림"/>
                <a:cs typeface="굴림"/>
              </a:rPr>
              <a:t>대상</a:t>
            </a:r>
            <a:r>
              <a:rPr sz="1800" spc="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메소드에서</a:t>
            </a:r>
            <a:r>
              <a:rPr sz="1800" spc="3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리턴</a:t>
            </a:r>
            <a:r>
              <a:rPr sz="1800" spc="2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되는</a:t>
            </a:r>
            <a:r>
              <a:rPr sz="1800" spc="3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값을</a:t>
            </a:r>
            <a:r>
              <a:rPr sz="1800" spc="20" dirty="0">
                <a:latin typeface="굴림"/>
                <a:cs typeface="굴림"/>
              </a:rPr>
              <a:t> </a:t>
            </a:r>
            <a:r>
              <a:rPr sz="1800" spc="-5" dirty="0">
                <a:latin typeface="Verdana"/>
                <a:cs typeface="Verdana"/>
              </a:rPr>
              <a:t>argument</a:t>
            </a:r>
            <a:r>
              <a:rPr sz="1800" spc="-5" dirty="0">
                <a:latin typeface="굴림"/>
                <a:cs typeface="굴림"/>
              </a:rPr>
              <a:t>로</a:t>
            </a:r>
            <a:r>
              <a:rPr sz="1800" spc="4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받을</a:t>
            </a:r>
            <a:r>
              <a:rPr sz="1800" spc="2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수</a:t>
            </a:r>
            <a:r>
              <a:rPr sz="1800" spc="4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있다</a:t>
            </a:r>
            <a:r>
              <a:rPr sz="1800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155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type</a:t>
            </a:r>
            <a:r>
              <a:rPr sz="1800" dirty="0">
                <a:latin typeface="Verdana"/>
                <a:cs typeface="Verdana"/>
              </a:rPr>
              <a:t> :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Object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굴림"/>
                <a:cs typeface="굴림"/>
              </a:rPr>
              <a:t>또는</a:t>
            </a:r>
            <a:r>
              <a:rPr sz="1800" spc="2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대상</a:t>
            </a:r>
            <a:r>
              <a:rPr sz="1800" spc="4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메소드에서</a:t>
            </a:r>
            <a:r>
              <a:rPr sz="1800" spc="15" dirty="0">
                <a:latin typeface="굴림"/>
                <a:cs typeface="굴림"/>
              </a:rPr>
              <a:t> </a:t>
            </a:r>
            <a:r>
              <a:rPr sz="1800" spc="-5" dirty="0">
                <a:latin typeface="Verdana"/>
                <a:cs typeface="Verdana"/>
              </a:rPr>
              <a:t>return</a:t>
            </a:r>
            <a:r>
              <a:rPr sz="1800" spc="-5" dirty="0">
                <a:latin typeface="굴림"/>
                <a:cs typeface="굴림"/>
              </a:rPr>
              <a:t>하는</a:t>
            </a:r>
            <a:r>
              <a:rPr sz="1800" spc="20" dirty="0">
                <a:latin typeface="굴림"/>
                <a:cs typeface="굴림"/>
              </a:rPr>
              <a:t> </a:t>
            </a:r>
            <a:r>
              <a:rPr sz="1800" spc="-10" dirty="0">
                <a:latin typeface="Verdana"/>
                <a:cs typeface="Verdana"/>
              </a:rPr>
              <a:t>value</a:t>
            </a:r>
            <a:r>
              <a:rPr sz="1800" spc="-10" dirty="0">
                <a:latin typeface="굴림"/>
                <a:cs typeface="굴림"/>
              </a:rPr>
              <a:t>의</a:t>
            </a:r>
            <a:r>
              <a:rPr sz="1800" spc="40" dirty="0">
                <a:latin typeface="굴림"/>
                <a:cs typeface="굴림"/>
              </a:rPr>
              <a:t> </a:t>
            </a:r>
            <a:r>
              <a:rPr sz="1800" spc="-5" dirty="0">
                <a:latin typeface="Verdana"/>
                <a:cs typeface="Verdana"/>
              </a:rPr>
              <a:t>type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862" y="4429087"/>
            <a:ext cx="7891145" cy="20243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670"/>
              </a:spcBef>
            </a:pPr>
            <a:r>
              <a:rPr sz="1600" spc="-10" dirty="0">
                <a:latin typeface="Verdana"/>
                <a:cs typeface="Verdana"/>
              </a:rPr>
              <a:t>&lt;aop:after-returning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pointcut-ref</a:t>
            </a:r>
            <a:r>
              <a:rPr sz="1600" spc="-5" dirty="0">
                <a:latin typeface="Verdana"/>
                <a:cs typeface="Verdana"/>
              </a:rPr>
              <a:t>=“publicmethod”</a:t>
            </a:r>
            <a:endParaRPr sz="1600">
              <a:latin typeface="Verdana"/>
              <a:cs typeface="Verdana"/>
            </a:endParaRPr>
          </a:p>
          <a:p>
            <a:pPr marL="2313305">
              <a:lnSpc>
                <a:spcPct val="100000"/>
              </a:lnSpc>
              <a:spcBef>
                <a:spcPts val="384"/>
              </a:spcBef>
            </a:pPr>
            <a:r>
              <a:rPr sz="1600" b="1" spc="-5" dirty="0">
                <a:latin typeface="Verdana"/>
                <a:cs typeface="Verdana"/>
              </a:rPr>
              <a:t>method</a:t>
            </a:r>
            <a:r>
              <a:rPr sz="1600" spc="-5" dirty="0">
                <a:latin typeface="Verdana"/>
                <a:cs typeface="Verdana"/>
              </a:rPr>
              <a:t>=“returnLogging”</a:t>
            </a:r>
            <a:endParaRPr sz="1600">
              <a:latin typeface="Verdana"/>
              <a:cs typeface="Verdana"/>
            </a:endParaRPr>
          </a:p>
          <a:p>
            <a:pPr marL="2333625">
              <a:lnSpc>
                <a:spcPct val="100000"/>
              </a:lnSpc>
              <a:spcBef>
                <a:spcPts val="385"/>
              </a:spcBef>
            </a:pPr>
            <a:r>
              <a:rPr sz="1600" b="1" spc="-10" dirty="0">
                <a:latin typeface="Verdana"/>
                <a:cs typeface="Verdana"/>
              </a:rPr>
              <a:t>returning=“</a:t>
            </a:r>
            <a:r>
              <a:rPr sz="1600" spc="-10" dirty="0">
                <a:latin typeface="Verdana"/>
                <a:cs typeface="Verdana"/>
              </a:rPr>
              <a:t>retValue”/&gt;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Verdana"/>
              <a:cs typeface="Verdana"/>
            </a:endParaRPr>
          </a:p>
          <a:p>
            <a:pPr marL="99695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public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void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returnLogging(Object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retValue</a:t>
            </a:r>
            <a:r>
              <a:rPr sz="1600" spc="-10" dirty="0">
                <a:latin typeface="Verdana"/>
                <a:cs typeface="Verdana"/>
              </a:rPr>
              <a:t>){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Verdana"/>
              <a:cs typeface="Verdana"/>
            </a:endParaRPr>
          </a:p>
          <a:p>
            <a:pPr marL="99695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44009" y="5368290"/>
            <a:ext cx="436245" cy="347980"/>
          </a:xfrm>
          <a:custGeom>
            <a:avLst/>
            <a:gdLst/>
            <a:ahLst/>
            <a:cxnLst/>
            <a:rect l="l" t="t" r="r" b="b"/>
            <a:pathLst>
              <a:path w="436245" h="347979">
                <a:moveTo>
                  <a:pt x="40893" y="250672"/>
                </a:moveTo>
                <a:lnTo>
                  <a:pt x="37211" y="252285"/>
                </a:lnTo>
                <a:lnTo>
                  <a:pt x="0" y="347878"/>
                </a:lnTo>
                <a:lnTo>
                  <a:pt x="19855" y="345020"/>
                </a:lnTo>
                <a:lnTo>
                  <a:pt x="13842" y="345020"/>
                </a:lnTo>
                <a:lnTo>
                  <a:pt x="5841" y="335076"/>
                </a:lnTo>
                <a:lnTo>
                  <a:pt x="24277" y="320448"/>
                </a:lnTo>
                <a:lnTo>
                  <a:pt x="49021" y="256895"/>
                </a:lnTo>
                <a:lnTo>
                  <a:pt x="47498" y="253212"/>
                </a:lnTo>
                <a:lnTo>
                  <a:pt x="40893" y="250672"/>
                </a:lnTo>
                <a:close/>
              </a:path>
              <a:path w="436245" h="347979">
                <a:moveTo>
                  <a:pt x="24277" y="320448"/>
                </a:moveTo>
                <a:lnTo>
                  <a:pt x="5841" y="335076"/>
                </a:lnTo>
                <a:lnTo>
                  <a:pt x="13842" y="345020"/>
                </a:lnTo>
                <a:lnTo>
                  <a:pt x="17202" y="342353"/>
                </a:lnTo>
                <a:lnTo>
                  <a:pt x="15748" y="342353"/>
                </a:lnTo>
                <a:lnTo>
                  <a:pt x="8889" y="333756"/>
                </a:lnTo>
                <a:lnTo>
                  <a:pt x="19700" y="332201"/>
                </a:lnTo>
                <a:lnTo>
                  <a:pt x="24277" y="320448"/>
                </a:lnTo>
                <a:close/>
              </a:path>
              <a:path w="436245" h="347979">
                <a:moveTo>
                  <a:pt x="99694" y="320700"/>
                </a:moveTo>
                <a:lnTo>
                  <a:pt x="32267" y="330394"/>
                </a:lnTo>
                <a:lnTo>
                  <a:pt x="13842" y="345020"/>
                </a:lnTo>
                <a:lnTo>
                  <a:pt x="19855" y="345020"/>
                </a:lnTo>
                <a:lnTo>
                  <a:pt x="98135" y="333756"/>
                </a:lnTo>
                <a:lnTo>
                  <a:pt x="101600" y="333273"/>
                </a:lnTo>
                <a:lnTo>
                  <a:pt x="103886" y="330047"/>
                </a:lnTo>
                <a:lnTo>
                  <a:pt x="103504" y="326580"/>
                </a:lnTo>
                <a:lnTo>
                  <a:pt x="102996" y="323113"/>
                </a:lnTo>
                <a:lnTo>
                  <a:pt x="99694" y="320700"/>
                </a:lnTo>
                <a:close/>
              </a:path>
              <a:path w="436245" h="347979">
                <a:moveTo>
                  <a:pt x="19700" y="332201"/>
                </a:moveTo>
                <a:lnTo>
                  <a:pt x="8889" y="333756"/>
                </a:lnTo>
                <a:lnTo>
                  <a:pt x="15748" y="342353"/>
                </a:lnTo>
                <a:lnTo>
                  <a:pt x="19700" y="332201"/>
                </a:lnTo>
                <a:close/>
              </a:path>
              <a:path w="436245" h="347979">
                <a:moveTo>
                  <a:pt x="32267" y="330394"/>
                </a:moveTo>
                <a:lnTo>
                  <a:pt x="19700" y="332201"/>
                </a:lnTo>
                <a:lnTo>
                  <a:pt x="15748" y="342353"/>
                </a:lnTo>
                <a:lnTo>
                  <a:pt x="17202" y="342353"/>
                </a:lnTo>
                <a:lnTo>
                  <a:pt x="32267" y="330394"/>
                </a:lnTo>
                <a:close/>
              </a:path>
              <a:path w="436245" h="347979">
                <a:moveTo>
                  <a:pt x="428116" y="0"/>
                </a:moveTo>
                <a:lnTo>
                  <a:pt x="24277" y="320448"/>
                </a:lnTo>
                <a:lnTo>
                  <a:pt x="19700" y="332201"/>
                </a:lnTo>
                <a:lnTo>
                  <a:pt x="32267" y="330394"/>
                </a:lnTo>
                <a:lnTo>
                  <a:pt x="435990" y="9906"/>
                </a:lnTo>
                <a:lnTo>
                  <a:pt x="428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9766" y="5007609"/>
            <a:ext cx="1278890" cy="711200"/>
          </a:xfrm>
          <a:custGeom>
            <a:avLst/>
            <a:gdLst/>
            <a:ahLst/>
            <a:cxnLst/>
            <a:rect l="l" t="t" r="r" b="b"/>
            <a:pathLst>
              <a:path w="1278889" h="711200">
                <a:moveTo>
                  <a:pt x="56514" y="619518"/>
                </a:moveTo>
                <a:lnTo>
                  <a:pt x="52704" y="620496"/>
                </a:lnTo>
                <a:lnTo>
                  <a:pt x="50926" y="623506"/>
                </a:lnTo>
                <a:lnTo>
                  <a:pt x="0" y="708558"/>
                </a:lnTo>
                <a:lnTo>
                  <a:pt x="102615" y="711060"/>
                </a:lnTo>
                <a:lnTo>
                  <a:pt x="105536" y="708291"/>
                </a:lnTo>
                <a:lnTo>
                  <a:pt x="105536" y="708037"/>
                </a:lnTo>
                <a:lnTo>
                  <a:pt x="14096" y="708037"/>
                </a:lnTo>
                <a:lnTo>
                  <a:pt x="8000" y="696912"/>
                </a:lnTo>
                <a:lnTo>
                  <a:pt x="28539" y="685593"/>
                </a:lnTo>
                <a:lnTo>
                  <a:pt x="61721" y="630021"/>
                </a:lnTo>
                <a:lnTo>
                  <a:pt x="63626" y="627011"/>
                </a:lnTo>
                <a:lnTo>
                  <a:pt x="62610" y="623112"/>
                </a:lnTo>
                <a:lnTo>
                  <a:pt x="56514" y="619518"/>
                </a:lnTo>
                <a:close/>
              </a:path>
              <a:path w="1278889" h="711200">
                <a:moveTo>
                  <a:pt x="28539" y="685593"/>
                </a:moveTo>
                <a:lnTo>
                  <a:pt x="8000" y="696912"/>
                </a:lnTo>
                <a:lnTo>
                  <a:pt x="14096" y="708037"/>
                </a:lnTo>
                <a:lnTo>
                  <a:pt x="18268" y="705738"/>
                </a:lnTo>
                <a:lnTo>
                  <a:pt x="16509" y="705738"/>
                </a:lnTo>
                <a:lnTo>
                  <a:pt x="11175" y="696125"/>
                </a:lnTo>
                <a:lnTo>
                  <a:pt x="22250" y="696125"/>
                </a:lnTo>
                <a:lnTo>
                  <a:pt x="28539" y="685593"/>
                </a:lnTo>
                <a:close/>
              </a:path>
              <a:path w="1278889" h="711200">
                <a:moveTo>
                  <a:pt x="34676" y="696697"/>
                </a:moveTo>
                <a:lnTo>
                  <a:pt x="14096" y="708037"/>
                </a:lnTo>
                <a:lnTo>
                  <a:pt x="105536" y="708037"/>
                </a:lnTo>
                <a:lnTo>
                  <a:pt x="105536" y="704786"/>
                </a:lnTo>
                <a:lnTo>
                  <a:pt x="105663" y="701268"/>
                </a:lnTo>
                <a:lnTo>
                  <a:pt x="102869" y="698360"/>
                </a:lnTo>
                <a:lnTo>
                  <a:pt x="34676" y="696697"/>
                </a:lnTo>
                <a:close/>
              </a:path>
              <a:path w="1278889" h="711200">
                <a:moveTo>
                  <a:pt x="11175" y="696125"/>
                </a:moveTo>
                <a:lnTo>
                  <a:pt x="16509" y="705738"/>
                </a:lnTo>
                <a:lnTo>
                  <a:pt x="22091" y="696391"/>
                </a:lnTo>
                <a:lnTo>
                  <a:pt x="11175" y="696125"/>
                </a:lnTo>
                <a:close/>
              </a:path>
              <a:path w="1278889" h="711200">
                <a:moveTo>
                  <a:pt x="22091" y="696391"/>
                </a:moveTo>
                <a:lnTo>
                  <a:pt x="16509" y="705738"/>
                </a:lnTo>
                <a:lnTo>
                  <a:pt x="18268" y="705738"/>
                </a:lnTo>
                <a:lnTo>
                  <a:pt x="34676" y="696697"/>
                </a:lnTo>
                <a:lnTo>
                  <a:pt x="22091" y="696391"/>
                </a:lnTo>
                <a:close/>
              </a:path>
              <a:path w="1278889" h="711200">
                <a:moveTo>
                  <a:pt x="1272539" y="0"/>
                </a:moveTo>
                <a:lnTo>
                  <a:pt x="28539" y="685593"/>
                </a:lnTo>
                <a:lnTo>
                  <a:pt x="22091" y="696391"/>
                </a:lnTo>
                <a:lnTo>
                  <a:pt x="34676" y="696697"/>
                </a:lnTo>
                <a:lnTo>
                  <a:pt x="1278762" y="11175"/>
                </a:lnTo>
                <a:lnTo>
                  <a:pt x="1272539" y="0"/>
                </a:lnTo>
                <a:close/>
              </a:path>
              <a:path w="1278889" h="711200">
                <a:moveTo>
                  <a:pt x="22250" y="696125"/>
                </a:moveTo>
                <a:lnTo>
                  <a:pt x="11175" y="696125"/>
                </a:lnTo>
                <a:lnTo>
                  <a:pt x="22091" y="696391"/>
                </a:lnTo>
                <a:lnTo>
                  <a:pt x="22250" y="696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20</a:t>
            </a:fld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805053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10" dirty="0"/>
              <a:t>POJO </a:t>
            </a:r>
            <a:r>
              <a:rPr sz="2900" spc="-5" dirty="0"/>
              <a:t>기반</a:t>
            </a:r>
            <a:r>
              <a:rPr sz="2900" dirty="0"/>
              <a:t> </a:t>
            </a:r>
            <a:r>
              <a:rPr sz="2900" spc="-15" dirty="0"/>
              <a:t>AOP구현</a:t>
            </a:r>
            <a:r>
              <a:rPr sz="2900" spc="20" dirty="0"/>
              <a:t> </a:t>
            </a:r>
            <a:r>
              <a:rPr sz="2900" spc="-5" dirty="0"/>
              <a:t>–</a:t>
            </a:r>
            <a:r>
              <a:rPr sz="2900" spc="5" dirty="0"/>
              <a:t> </a:t>
            </a:r>
            <a:r>
              <a:rPr sz="2900" spc="-10" dirty="0"/>
              <a:t>Advice</a:t>
            </a:r>
            <a:r>
              <a:rPr sz="2900" spc="25" dirty="0"/>
              <a:t> </a:t>
            </a:r>
            <a:r>
              <a:rPr sz="2900" spc="-5" dirty="0"/>
              <a:t>클래스</a:t>
            </a:r>
            <a:r>
              <a:rPr sz="2900" dirty="0"/>
              <a:t> </a:t>
            </a:r>
            <a:r>
              <a:rPr sz="2900" spc="-5" dirty="0"/>
              <a:t>작성(4/6)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507365" y="1275148"/>
            <a:ext cx="7941945" cy="255397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  <a:tab pos="356235" algn="l"/>
                <a:tab pos="3148330" algn="l"/>
              </a:tabLst>
            </a:pPr>
            <a:r>
              <a:rPr sz="2700" dirty="0">
                <a:latin typeface="Verdana"/>
                <a:cs typeface="Verdana"/>
              </a:rPr>
              <a:t>After</a:t>
            </a:r>
            <a:r>
              <a:rPr sz="2700" spc="-5" dirty="0">
                <a:latin typeface="Verdana"/>
                <a:cs typeface="Verdana"/>
              </a:rPr>
              <a:t> Throwing	</a:t>
            </a:r>
            <a:r>
              <a:rPr sz="2700" dirty="0">
                <a:latin typeface="Verdana"/>
                <a:cs typeface="Verdana"/>
              </a:rPr>
              <a:t>Advice</a:t>
            </a:r>
            <a:endParaRPr sz="270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000" spc="-5" dirty="0">
                <a:latin typeface="굴림"/>
                <a:cs typeface="굴림"/>
              </a:rPr>
              <a:t>핵심</a:t>
            </a:r>
            <a:r>
              <a:rPr sz="2000" spc="1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관심사항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메소드</a:t>
            </a:r>
            <a:r>
              <a:rPr sz="2000" spc="4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실행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중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예외가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발생한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경우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실행됨</a:t>
            </a:r>
            <a:endParaRPr sz="2000">
              <a:latin typeface="굴림"/>
              <a:cs typeface="굴림"/>
            </a:endParaRPr>
          </a:p>
          <a:p>
            <a:pPr marL="755650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000" spc="-5" dirty="0">
                <a:latin typeface="Verdana"/>
                <a:cs typeface="Verdana"/>
              </a:rPr>
              <a:t>return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type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: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상관없으나</a:t>
            </a:r>
            <a:r>
              <a:rPr sz="2000" spc="40" dirty="0">
                <a:latin typeface="굴림"/>
                <a:cs typeface="굴림"/>
              </a:rPr>
              <a:t> </a:t>
            </a:r>
            <a:r>
              <a:rPr sz="2000" spc="-10" dirty="0">
                <a:latin typeface="Verdana"/>
                <a:cs typeface="Verdana"/>
              </a:rPr>
              <a:t>void</a:t>
            </a:r>
            <a:r>
              <a:rPr sz="2000" spc="-10" dirty="0">
                <a:latin typeface="굴림"/>
                <a:cs typeface="굴림"/>
              </a:rPr>
              <a:t>로</a:t>
            </a:r>
            <a:r>
              <a:rPr sz="2000" spc="4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한다</a:t>
            </a:r>
            <a:r>
              <a:rPr sz="2000" spc="-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000" spc="-5" dirty="0">
                <a:latin typeface="Verdana"/>
                <a:cs typeface="Verdana"/>
              </a:rPr>
              <a:t>argument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latin typeface="굴림"/>
                <a:cs typeface="굴림"/>
              </a:rPr>
              <a:t>없거나</a:t>
            </a:r>
            <a:r>
              <a:rPr sz="1800" spc="5" dirty="0">
                <a:latin typeface="굴림"/>
                <a:cs typeface="굴림"/>
              </a:rPr>
              <a:t> </a:t>
            </a:r>
            <a:r>
              <a:rPr sz="1800" spc="-10" dirty="0">
                <a:latin typeface="Verdana"/>
                <a:cs typeface="Verdana"/>
              </a:rPr>
              <a:t>JoinPoint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굴림"/>
                <a:cs typeface="굴림"/>
              </a:rPr>
              <a:t>객체를</a:t>
            </a:r>
            <a:r>
              <a:rPr sz="1800" spc="40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받는다</a:t>
            </a:r>
            <a:r>
              <a:rPr sz="1800" spc="-5" dirty="0">
                <a:latin typeface="Verdana"/>
                <a:cs typeface="Verdana"/>
              </a:rPr>
              <a:t>.</a:t>
            </a:r>
            <a:r>
              <a:rPr sz="1800" spc="-10" dirty="0">
                <a:latin typeface="Verdana"/>
                <a:cs typeface="Verdana"/>
              </a:rPr>
              <a:t> JoinPoint</a:t>
            </a:r>
            <a:r>
              <a:rPr sz="1800" spc="-10" dirty="0">
                <a:latin typeface="굴림"/>
                <a:cs typeface="굴림"/>
              </a:rPr>
              <a:t>는</a:t>
            </a:r>
            <a:r>
              <a:rPr sz="1800" spc="6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항상</a:t>
            </a:r>
            <a:r>
              <a:rPr sz="1800" spc="4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첫</a:t>
            </a:r>
            <a:r>
              <a:rPr sz="1800" spc="30" dirty="0">
                <a:latin typeface="굴림"/>
                <a:cs typeface="굴림"/>
              </a:rPr>
              <a:t> </a:t>
            </a:r>
            <a:r>
              <a:rPr sz="1800" spc="-5" dirty="0">
                <a:latin typeface="Verdana"/>
                <a:cs typeface="Verdana"/>
              </a:rPr>
              <a:t>argument</a:t>
            </a:r>
            <a:endParaRPr sz="1800">
              <a:latin typeface="Verdana"/>
              <a:cs typeface="Verdana"/>
            </a:endParaRPr>
          </a:p>
          <a:p>
            <a:pPr marL="1155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굴림"/>
                <a:cs typeface="굴림"/>
              </a:rPr>
              <a:t>로</a:t>
            </a:r>
            <a:r>
              <a:rPr sz="1800" spc="-30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사용된다</a:t>
            </a:r>
            <a:r>
              <a:rPr sz="1800" spc="-5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latin typeface="굴림"/>
                <a:cs typeface="굴림"/>
              </a:rPr>
              <a:t>대상메소드에서</a:t>
            </a:r>
            <a:r>
              <a:rPr sz="1800" spc="-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전달되는</a:t>
            </a:r>
            <a:r>
              <a:rPr sz="1800" spc="3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예외객체를</a:t>
            </a:r>
            <a:r>
              <a:rPr sz="1800" spc="15" dirty="0">
                <a:latin typeface="굴림"/>
                <a:cs typeface="굴림"/>
              </a:rPr>
              <a:t> </a:t>
            </a:r>
            <a:r>
              <a:rPr sz="1800" spc="-5" dirty="0">
                <a:latin typeface="Verdana"/>
                <a:cs typeface="Verdana"/>
              </a:rPr>
              <a:t>argument</a:t>
            </a:r>
            <a:r>
              <a:rPr sz="1800" spc="-5" dirty="0">
                <a:latin typeface="굴림"/>
                <a:cs typeface="굴림"/>
              </a:rPr>
              <a:t>로</a:t>
            </a:r>
            <a:r>
              <a:rPr sz="1800" spc="4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받을</a:t>
            </a:r>
            <a:r>
              <a:rPr sz="1800" spc="4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수</a:t>
            </a:r>
            <a:r>
              <a:rPr sz="1800" spc="2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있다</a:t>
            </a:r>
            <a:r>
              <a:rPr sz="1800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0425" y="4214825"/>
            <a:ext cx="7891145" cy="245491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635"/>
              </a:spcBef>
            </a:pPr>
            <a:r>
              <a:rPr sz="1600" spc="-5" dirty="0">
                <a:latin typeface="Verdana"/>
                <a:cs typeface="Verdana"/>
              </a:rPr>
              <a:t>&lt;aop:after-throwing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pointcut-ref</a:t>
            </a:r>
            <a:r>
              <a:rPr sz="1600" spc="-5" dirty="0">
                <a:latin typeface="Verdana"/>
                <a:cs typeface="Verdana"/>
              </a:rPr>
              <a:t>=“publicmethod”</a:t>
            </a:r>
            <a:endParaRPr sz="1600">
              <a:latin typeface="Verdana"/>
              <a:cs typeface="Verdana"/>
            </a:endParaRPr>
          </a:p>
          <a:p>
            <a:pPr marL="2262505" marR="2727325" indent="-22860">
              <a:lnSpc>
                <a:spcPct val="120000"/>
              </a:lnSpc>
            </a:pPr>
            <a:r>
              <a:rPr sz="1600" b="1" spc="-5" dirty="0">
                <a:latin typeface="Verdana"/>
                <a:cs typeface="Verdana"/>
              </a:rPr>
              <a:t>me</a:t>
            </a:r>
            <a:r>
              <a:rPr sz="1600" b="1" dirty="0">
                <a:latin typeface="Verdana"/>
                <a:cs typeface="Verdana"/>
              </a:rPr>
              <a:t>t</a:t>
            </a:r>
            <a:r>
              <a:rPr sz="1600" b="1" spc="-10" dirty="0">
                <a:latin typeface="Verdana"/>
                <a:cs typeface="Verdana"/>
              </a:rPr>
              <a:t>h</a:t>
            </a:r>
            <a:r>
              <a:rPr sz="1600" b="1" dirty="0">
                <a:latin typeface="Verdana"/>
                <a:cs typeface="Verdana"/>
              </a:rPr>
              <a:t>o</a:t>
            </a:r>
            <a:r>
              <a:rPr sz="1600" b="1" spc="-5" dirty="0">
                <a:latin typeface="Verdana"/>
                <a:cs typeface="Verdana"/>
              </a:rPr>
              <a:t>d</a:t>
            </a:r>
            <a:r>
              <a:rPr sz="1600" dirty="0">
                <a:latin typeface="Verdana"/>
                <a:cs typeface="Verdana"/>
              </a:rPr>
              <a:t>=“</a:t>
            </a:r>
            <a:r>
              <a:rPr sz="1600" spc="-5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h</a:t>
            </a:r>
            <a:r>
              <a:rPr sz="1600" dirty="0">
                <a:latin typeface="Verdana"/>
                <a:cs typeface="Verdana"/>
              </a:rPr>
              <a:t>rowi</a:t>
            </a:r>
            <a:r>
              <a:rPr sz="1600" spc="-10" dirty="0">
                <a:latin typeface="Verdana"/>
                <a:cs typeface="Verdana"/>
              </a:rPr>
              <a:t>ng</a:t>
            </a:r>
            <a:r>
              <a:rPr sz="1600" spc="5" dirty="0">
                <a:latin typeface="Verdana"/>
                <a:cs typeface="Verdana"/>
              </a:rPr>
              <a:t>L</a:t>
            </a:r>
            <a:r>
              <a:rPr sz="1600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ggin</a:t>
            </a:r>
            <a:r>
              <a:rPr sz="1600" spc="-5" dirty="0">
                <a:latin typeface="Verdana"/>
                <a:cs typeface="Verdana"/>
              </a:rPr>
              <a:t>g</a:t>
            </a:r>
            <a:r>
              <a:rPr sz="1600" dirty="0">
                <a:latin typeface="Verdana"/>
                <a:cs typeface="Verdana"/>
              </a:rPr>
              <a:t>”  </a:t>
            </a:r>
            <a:r>
              <a:rPr sz="1600" b="1" spc="-5" dirty="0">
                <a:latin typeface="Verdana"/>
                <a:cs typeface="Verdana"/>
              </a:rPr>
              <a:t>throwing=“</a:t>
            </a:r>
            <a:r>
              <a:rPr sz="1600" spc="-5" dirty="0">
                <a:latin typeface="Verdana"/>
                <a:cs typeface="Verdana"/>
              </a:rPr>
              <a:t>ex”/&gt;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Verdana"/>
              <a:cs typeface="Verdana"/>
            </a:endParaRPr>
          </a:p>
          <a:p>
            <a:pPr marL="99695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public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void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throwingLogging(MyException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ex</a:t>
            </a:r>
            <a:r>
              <a:rPr sz="1600" spc="-5" dirty="0">
                <a:latin typeface="Verdana"/>
                <a:cs typeface="Verdana"/>
              </a:rPr>
              <a:t>){</a:t>
            </a:r>
            <a:endParaRPr sz="1600">
              <a:latin typeface="Verdana"/>
              <a:cs typeface="Verdana"/>
            </a:endParaRPr>
          </a:p>
          <a:p>
            <a:pPr marL="454025">
              <a:lnSpc>
                <a:spcPct val="100000"/>
              </a:lnSpc>
              <a:spcBef>
                <a:spcPts val="400"/>
              </a:spcBef>
            </a:pPr>
            <a:r>
              <a:rPr sz="1600" spc="-10" dirty="0">
                <a:latin typeface="Verdana"/>
                <a:cs typeface="Verdana"/>
              </a:rPr>
              <a:t>//</a:t>
            </a:r>
            <a:r>
              <a:rPr sz="1600" spc="15" dirty="0">
                <a:latin typeface="굴림체"/>
                <a:cs typeface="굴림체"/>
              </a:rPr>
              <a:t>대상객체</a:t>
            </a:r>
            <a:r>
              <a:rPr sz="1600" dirty="0">
                <a:latin typeface="굴림체"/>
                <a:cs typeface="굴림체"/>
              </a:rPr>
              <a:t>에서</a:t>
            </a:r>
            <a:r>
              <a:rPr sz="1600" spc="-320" dirty="0">
                <a:latin typeface="굴림체"/>
                <a:cs typeface="굴림체"/>
              </a:rPr>
              <a:t> </a:t>
            </a:r>
            <a:r>
              <a:rPr sz="1600" spc="20" dirty="0">
                <a:latin typeface="굴림체"/>
                <a:cs typeface="굴림체"/>
              </a:rPr>
              <a:t>리턴되</a:t>
            </a:r>
            <a:r>
              <a:rPr sz="1600" dirty="0">
                <a:latin typeface="굴림체"/>
                <a:cs typeface="굴림체"/>
              </a:rPr>
              <a:t>는</a:t>
            </a:r>
            <a:r>
              <a:rPr sz="1600" spc="-305" dirty="0">
                <a:latin typeface="굴림체"/>
                <a:cs typeface="굴림체"/>
              </a:rPr>
              <a:t> </a:t>
            </a:r>
            <a:r>
              <a:rPr sz="1600" spc="20" dirty="0">
                <a:latin typeface="굴림체"/>
                <a:cs typeface="굴림체"/>
              </a:rPr>
              <a:t>값</a:t>
            </a:r>
            <a:r>
              <a:rPr sz="1600" dirty="0">
                <a:latin typeface="굴림체"/>
                <a:cs typeface="굴림체"/>
              </a:rPr>
              <a:t>을</a:t>
            </a:r>
            <a:r>
              <a:rPr sz="1600" spc="-265" dirty="0">
                <a:latin typeface="굴림체"/>
                <a:cs typeface="굴림체"/>
              </a:rPr>
              <a:t> </a:t>
            </a:r>
            <a:r>
              <a:rPr sz="1600" spc="20" dirty="0">
                <a:latin typeface="굴림체"/>
                <a:cs typeface="굴림체"/>
              </a:rPr>
              <a:t>받</a:t>
            </a:r>
            <a:r>
              <a:rPr sz="1600" dirty="0">
                <a:latin typeface="굴림체"/>
                <a:cs typeface="굴림체"/>
              </a:rPr>
              <a:t>을</a:t>
            </a:r>
            <a:r>
              <a:rPr sz="1600" spc="-265" dirty="0">
                <a:latin typeface="굴림체"/>
                <a:cs typeface="굴림체"/>
              </a:rPr>
              <a:t> </a:t>
            </a:r>
            <a:r>
              <a:rPr sz="1600" spc="20" dirty="0">
                <a:latin typeface="굴림체"/>
                <a:cs typeface="굴림체"/>
              </a:rPr>
              <a:t>수</a:t>
            </a:r>
            <a:r>
              <a:rPr sz="1600" dirty="0">
                <a:latin typeface="굴림체"/>
                <a:cs typeface="굴림체"/>
              </a:rPr>
              <a:t>는</a:t>
            </a:r>
            <a:r>
              <a:rPr sz="1600" spc="-265" dirty="0">
                <a:latin typeface="굴림체"/>
                <a:cs typeface="굴림체"/>
              </a:rPr>
              <a:t> </a:t>
            </a:r>
            <a:r>
              <a:rPr sz="1600" spc="20" dirty="0">
                <a:latin typeface="굴림체"/>
                <a:cs typeface="굴림체"/>
              </a:rPr>
              <a:t>있지</a:t>
            </a:r>
            <a:r>
              <a:rPr sz="1600" dirty="0">
                <a:latin typeface="굴림체"/>
                <a:cs typeface="굴림체"/>
              </a:rPr>
              <a:t>만</a:t>
            </a:r>
            <a:r>
              <a:rPr sz="1600" spc="-285" dirty="0">
                <a:latin typeface="굴림체"/>
                <a:cs typeface="굴림체"/>
              </a:rPr>
              <a:t> </a:t>
            </a:r>
            <a:r>
              <a:rPr sz="1600" spc="20" dirty="0">
                <a:latin typeface="굴림체"/>
                <a:cs typeface="굴림체"/>
              </a:rPr>
              <a:t>수정</a:t>
            </a:r>
            <a:r>
              <a:rPr sz="1600" dirty="0">
                <a:latin typeface="굴림체"/>
                <a:cs typeface="굴림체"/>
              </a:rPr>
              <a:t>할</a:t>
            </a:r>
            <a:r>
              <a:rPr sz="1600" spc="-285" dirty="0">
                <a:latin typeface="굴림체"/>
                <a:cs typeface="굴림체"/>
              </a:rPr>
              <a:t> </a:t>
            </a:r>
            <a:r>
              <a:rPr sz="1600" spc="20" dirty="0">
                <a:latin typeface="굴림체"/>
                <a:cs typeface="굴림체"/>
              </a:rPr>
              <a:t>수</a:t>
            </a:r>
            <a:r>
              <a:rPr sz="1600" dirty="0">
                <a:latin typeface="굴림체"/>
                <a:cs typeface="굴림체"/>
              </a:rPr>
              <a:t>는</a:t>
            </a:r>
            <a:r>
              <a:rPr sz="1600" spc="-265" dirty="0">
                <a:latin typeface="굴림체"/>
                <a:cs typeface="굴림체"/>
              </a:rPr>
              <a:t> </a:t>
            </a:r>
            <a:r>
              <a:rPr sz="1600" spc="20" dirty="0">
                <a:latin typeface="굴림체"/>
                <a:cs typeface="굴림체"/>
              </a:rPr>
              <a:t>없</a:t>
            </a:r>
            <a:r>
              <a:rPr sz="1600" spc="15" dirty="0">
                <a:latin typeface="굴림체"/>
                <a:cs typeface="굴림체"/>
              </a:rPr>
              <a:t>다</a:t>
            </a:r>
            <a:r>
              <a:rPr sz="1600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99695">
              <a:lnSpc>
                <a:spcPct val="100000"/>
              </a:lnSpc>
              <a:spcBef>
                <a:spcPts val="365"/>
              </a:spcBef>
            </a:pPr>
            <a:r>
              <a:rPr sz="1600" dirty="0"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48479" y="5151373"/>
            <a:ext cx="511809" cy="654050"/>
          </a:xfrm>
          <a:custGeom>
            <a:avLst/>
            <a:gdLst/>
            <a:ahLst/>
            <a:cxnLst/>
            <a:rect l="l" t="t" r="r" b="b"/>
            <a:pathLst>
              <a:path w="511810" h="654050">
                <a:moveTo>
                  <a:pt x="416814" y="595350"/>
                </a:moveTo>
                <a:lnTo>
                  <a:pt x="411225" y="597712"/>
                </a:lnTo>
                <a:lnTo>
                  <a:pt x="409321" y="602602"/>
                </a:lnTo>
                <a:lnTo>
                  <a:pt x="407289" y="607479"/>
                </a:lnTo>
                <a:lnTo>
                  <a:pt x="409702" y="613029"/>
                </a:lnTo>
                <a:lnTo>
                  <a:pt x="511556" y="653922"/>
                </a:lnTo>
                <a:lnTo>
                  <a:pt x="510344" y="644855"/>
                </a:lnTo>
                <a:lnTo>
                  <a:pt x="492506" y="644855"/>
                </a:lnTo>
                <a:lnTo>
                  <a:pt x="470883" y="617057"/>
                </a:lnTo>
                <a:lnTo>
                  <a:pt x="416814" y="595350"/>
                </a:lnTo>
                <a:close/>
              </a:path>
              <a:path w="511810" h="654050">
                <a:moveTo>
                  <a:pt x="470883" y="617057"/>
                </a:moveTo>
                <a:lnTo>
                  <a:pt x="492506" y="644855"/>
                </a:lnTo>
                <a:lnTo>
                  <a:pt x="498379" y="640270"/>
                </a:lnTo>
                <a:lnTo>
                  <a:pt x="490474" y="640270"/>
                </a:lnTo>
                <a:lnTo>
                  <a:pt x="488305" y="624045"/>
                </a:lnTo>
                <a:lnTo>
                  <a:pt x="470883" y="617057"/>
                </a:lnTo>
                <a:close/>
              </a:path>
              <a:path w="511810" h="654050">
                <a:moveTo>
                  <a:pt x="492252" y="541426"/>
                </a:moveTo>
                <a:lnTo>
                  <a:pt x="481838" y="542823"/>
                </a:lnTo>
                <a:lnTo>
                  <a:pt x="478155" y="547611"/>
                </a:lnTo>
                <a:lnTo>
                  <a:pt x="478790" y="552831"/>
                </a:lnTo>
                <a:lnTo>
                  <a:pt x="485796" y="605267"/>
                </a:lnTo>
                <a:lnTo>
                  <a:pt x="507492" y="633158"/>
                </a:lnTo>
                <a:lnTo>
                  <a:pt x="492506" y="644855"/>
                </a:lnTo>
                <a:lnTo>
                  <a:pt x="510344" y="644855"/>
                </a:lnTo>
                <a:lnTo>
                  <a:pt x="497713" y="550303"/>
                </a:lnTo>
                <a:lnTo>
                  <a:pt x="497078" y="545084"/>
                </a:lnTo>
                <a:lnTo>
                  <a:pt x="492252" y="541426"/>
                </a:lnTo>
                <a:close/>
              </a:path>
              <a:path w="511810" h="654050">
                <a:moveTo>
                  <a:pt x="488305" y="624045"/>
                </a:moveTo>
                <a:lnTo>
                  <a:pt x="490474" y="640270"/>
                </a:lnTo>
                <a:lnTo>
                  <a:pt x="503555" y="630161"/>
                </a:lnTo>
                <a:lnTo>
                  <a:pt x="488305" y="624045"/>
                </a:lnTo>
                <a:close/>
              </a:path>
              <a:path w="511810" h="654050">
                <a:moveTo>
                  <a:pt x="485796" y="605267"/>
                </a:moveTo>
                <a:lnTo>
                  <a:pt x="488305" y="624045"/>
                </a:lnTo>
                <a:lnTo>
                  <a:pt x="503555" y="630161"/>
                </a:lnTo>
                <a:lnTo>
                  <a:pt x="490474" y="640270"/>
                </a:lnTo>
                <a:lnTo>
                  <a:pt x="498379" y="640270"/>
                </a:lnTo>
                <a:lnTo>
                  <a:pt x="507492" y="633158"/>
                </a:lnTo>
                <a:lnTo>
                  <a:pt x="485796" y="605267"/>
                </a:lnTo>
                <a:close/>
              </a:path>
              <a:path w="511810" h="654050">
                <a:moveTo>
                  <a:pt x="14986" y="0"/>
                </a:moveTo>
                <a:lnTo>
                  <a:pt x="0" y="11683"/>
                </a:lnTo>
                <a:lnTo>
                  <a:pt x="470883" y="617057"/>
                </a:lnTo>
                <a:lnTo>
                  <a:pt x="488305" y="624045"/>
                </a:lnTo>
                <a:lnTo>
                  <a:pt x="485796" y="605267"/>
                </a:lnTo>
                <a:lnTo>
                  <a:pt x="149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7711" y="4860671"/>
            <a:ext cx="1732914" cy="880110"/>
          </a:xfrm>
          <a:custGeom>
            <a:avLst/>
            <a:gdLst/>
            <a:ahLst/>
            <a:cxnLst/>
            <a:rect l="l" t="t" r="r" b="b"/>
            <a:pathLst>
              <a:path w="1732914" h="880110">
                <a:moveTo>
                  <a:pt x="66039" y="779462"/>
                </a:moveTo>
                <a:lnTo>
                  <a:pt x="60070" y="780694"/>
                </a:lnTo>
                <a:lnTo>
                  <a:pt x="57075" y="785215"/>
                </a:lnTo>
                <a:lnTo>
                  <a:pt x="0" y="872604"/>
                </a:lnTo>
                <a:lnTo>
                  <a:pt x="109600" y="879665"/>
                </a:lnTo>
                <a:lnTo>
                  <a:pt x="114045" y="875690"/>
                </a:lnTo>
                <a:lnTo>
                  <a:pt x="114265" y="872667"/>
                </a:lnTo>
                <a:lnTo>
                  <a:pt x="21208" y="872667"/>
                </a:lnTo>
                <a:lnTo>
                  <a:pt x="12573" y="855637"/>
                </a:lnTo>
                <a:lnTo>
                  <a:pt x="44199" y="839825"/>
                </a:lnTo>
                <a:lnTo>
                  <a:pt x="73151" y="795527"/>
                </a:lnTo>
                <a:lnTo>
                  <a:pt x="76073" y="791121"/>
                </a:lnTo>
                <a:lnTo>
                  <a:pt x="74802" y="785215"/>
                </a:lnTo>
                <a:lnTo>
                  <a:pt x="70357" y="782345"/>
                </a:lnTo>
                <a:lnTo>
                  <a:pt x="66039" y="779462"/>
                </a:lnTo>
                <a:close/>
              </a:path>
              <a:path w="1732914" h="880110">
                <a:moveTo>
                  <a:pt x="44199" y="839825"/>
                </a:moveTo>
                <a:lnTo>
                  <a:pt x="12573" y="855637"/>
                </a:lnTo>
                <a:lnTo>
                  <a:pt x="21208" y="872667"/>
                </a:lnTo>
                <a:lnTo>
                  <a:pt x="27813" y="869365"/>
                </a:lnTo>
                <a:lnTo>
                  <a:pt x="24892" y="869365"/>
                </a:lnTo>
                <a:lnTo>
                  <a:pt x="17525" y="854646"/>
                </a:lnTo>
                <a:lnTo>
                  <a:pt x="34512" y="854646"/>
                </a:lnTo>
                <a:lnTo>
                  <a:pt x="44199" y="839825"/>
                </a:lnTo>
                <a:close/>
              </a:path>
              <a:path w="1732914" h="880110">
                <a:moveTo>
                  <a:pt x="52708" y="856918"/>
                </a:moveTo>
                <a:lnTo>
                  <a:pt x="21208" y="872667"/>
                </a:lnTo>
                <a:lnTo>
                  <a:pt x="114265" y="872667"/>
                </a:lnTo>
                <a:lnTo>
                  <a:pt x="114807" y="865187"/>
                </a:lnTo>
                <a:lnTo>
                  <a:pt x="110743" y="860666"/>
                </a:lnTo>
                <a:lnTo>
                  <a:pt x="52708" y="856918"/>
                </a:lnTo>
                <a:close/>
              </a:path>
              <a:path w="1732914" h="880110">
                <a:moveTo>
                  <a:pt x="17525" y="854646"/>
                </a:moveTo>
                <a:lnTo>
                  <a:pt x="24892" y="869365"/>
                </a:lnTo>
                <a:lnTo>
                  <a:pt x="33824" y="855699"/>
                </a:lnTo>
                <a:lnTo>
                  <a:pt x="17525" y="854646"/>
                </a:lnTo>
                <a:close/>
              </a:path>
              <a:path w="1732914" h="880110">
                <a:moveTo>
                  <a:pt x="33824" y="855699"/>
                </a:moveTo>
                <a:lnTo>
                  <a:pt x="24892" y="869365"/>
                </a:lnTo>
                <a:lnTo>
                  <a:pt x="27813" y="869365"/>
                </a:lnTo>
                <a:lnTo>
                  <a:pt x="52708" y="856918"/>
                </a:lnTo>
                <a:lnTo>
                  <a:pt x="33824" y="855699"/>
                </a:lnTo>
                <a:close/>
              </a:path>
              <a:path w="1732914" h="880110">
                <a:moveTo>
                  <a:pt x="1724025" y="0"/>
                </a:moveTo>
                <a:lnTo>
                  <a:pt x="44199" y="839825"/>
                </a:lnTo>
                <a:lnTo>
                  <a:pt x="33824" y="855699"/>
                </a:lnTo>
                <a:lnTo>
                  <a:pt x="52708" y="856918"/>
                </a:lnTo>
                <a:lnTo>
                  <a:pt x="1732534" y="17017"/>
                </a:lnTo>
                <a:lnTo>
                  <a:pt x="1724025" y="0"/>
                </a:lnTo>
                <a:close/>
              </a:path>
              <a:path w="1732914" h="880110">
                <a:moveTo>
                  <a:pt x="34512" y="854646"/>
                </a:moveTo>
                <a:lnTo>
                  <a:pt x="17525" y="854646"/>
                </a:lnTo>
                <a:lnTo>
                  <a:pt x="33824" y="855699"/>
                </a:lnTo>
                <a:lnTo>
                  <a:pt x="34512" y="8546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21</a:t>
            </a:fld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805053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10" dirty="0"/>
              <a:t>POJO </a:t>
            </a:r>
            <a:r>
              <a:rPr sz="2900" spc="-5" dirty="0"/>
              <a:t>기반</a:t>
            </a:r>
            <a:r>
              <a:rPr sz="2900" dirty="0"/>
              <a:t> </a:t>
            </a:r>
            <a:r>
              <a:rPr sz="2900" spc="-15" dirty="0"/>
              <a:t>AOP구현</a:t>
            </a:r>
            <a:r>
              <a:rPr sz="2900" spc="20" dirty="0"/>
              <a:t> </a:t>
            </a:r>
            <a:r>
              <a:rPr sz="2900" spc="-5" dirty="0"/>
              <a:t>–</a:t>
            </a:r>
            <a:r>
              <a:rPr sz="2900" spc="5" dirty="0"/>
              <a:t> </a:t>
            </a:r>
            <a:r>
              <a:rPr sz="2900" spc="-10" dirty="0"/>
              <a:t>Advice</a:t>
            </a:r>
            <a:r>
              <a:rPr sz="2900" spc="25" dirty="0"/>
              <a:t> </a:t>
            </a:r>
            <a:r>
              <a:rPr sz="2900" spc="-5" dirty="0"/>
              <a:t>클래스</a:t>
            </a:r>
            <a:r>
              <a:rPr sz="2900" dirty="0"/>
              <a:t> </a:t>
            </a:r>
            <a:r>
              <a:rPr sz="2900" spc="-5" dirty="0"/>
              <a:t>작성(5/6)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507365" y="1275148"/>
            <a:ext cx="8084184" cy="22542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dirty="0">
                <a:latin typeface="Verdana"/>
                <a:cs typeface="Verdana"/>
              </a:rPr>
              <a:t>After</a:t>
            </a:r>
            <a:r>
              <a:rPr sz="2700" spc="-6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Advice</a:t>
            </a:r>
            <a:endParaRPr sz="2700">
              <a:latin typeface="Verdana"/>
              <a:cs typeface="Verdana"/>
            </a:endParaRPr>
          </a:p>
          <a:p>
            <a:pPr marL="755650" marR="5080" lvl="1" indent="-285750">
              <a:lnSpc>
                <a:spcPct val="100499"/>
              </a:lnSpc>
              <a:spcBef>
                <a:spcPts val="470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000" spc="-5" dirty="0">
                <a:latin typeface="굴림"/>
                <a:cs typeface="굴림"/>
              </a:rPr>
              <a:t>핵심</a:t>
            </a:r>
            <a:r>
              <a:rPr sz="2000" spc="1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관심사항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메소드</a:t>
            </a:r>
            <a:r>
              <a:rPr sz="2000" spc="4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실행이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종료된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뒤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오류발생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여부와</a:t>
            </a:r>
            <a:r>
              <a:rPr sz="2000" spc="4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상관없 </a:t>
            </a:r>
            <a:r>
              <a:rPr sz="2000" spc="-65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이</a:t>
            </a:r>
            <a:r>
              <a:rPr sz="2000" spc="1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무조건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실행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된다</a:t>
            </a:r>
            <a:r>
              <a:rPr sz="2000" spc="-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000" spc="-5" dirty="0">
                <a:latin typeface="Verdana"/>
                <a:cs typeface="Verdana"/>
              </a:rPr>
              <a:t>return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type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: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상관없으나</a:t>
            </a:r>
            <a:r>
              <a:rPr sz="2000" spc="40" dirty="0">
                <a:latin typeface="굴림"/>
                <a:cs typeface="굴림"/>
              </a:rPr>
              <a:t> </a:t>
            </a:r>
            <a:r>
              <a:rPr sz="2000" spc="-10" dirty="0">
                <a:latin typeface="Verdana"/>
                <a:cs typeface="Verdana"/>
              </a:rPr>
              <a:t>void</a:t>
            </a:r>
            <a:r>
              <a:rPr sz="2000" spc="-10" dirty="0">
                <a:latin typeface="굴림"/>
                <a:cs typeface="굴림"/>
              </a:rPr>
              <a:t>로</a:t>
            </a:r>
            <a:r>
              <a:rPr sz="2000" spc="4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한다</a:t>
            </a:r>
            <a:r>
              <a:rPr sz="2000" spc="-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465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000" spc="-5" dirty="0">
                <a:latin typeface="Verdana"/>
                <a:cs typeface="Verdana"/>
              </a:rPr>
              <a:t>argument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latin typeface="굴림"/>
                <a:cs typeface="굴림"/>
              </a:rPr>
              <a:t>없거나</a:t>
            </a:r>
            <a:r>
              <a:rPr sz="1800" spc="-5" dirty="0">
                <a:latin typeface="굴림"/>
                <a:cs typeface="굴림"/>
              </a:rPr>
              <a:t> </a:t>
            </a:r>
            <a:r>
              <a:rPr sz="1800" spc="-10" dirty="0">
                <a:latin typeface="Verdana"/>
                <a:cs typeface="Verdana"/>
              </a:rPr>
              <a:t>JoinPoint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dirty="0">
                <a:latin typeface="굴림"/>
                <a:cs typeface="굴림"/>
              </a:rPr>
              <a:t>객체를</a:t>
            </a:r>
            <a:r>
              <a:rPr sz="1800" spc="30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받는다</a:t>
            </a:r>
            <a:r>
              <a:rPr sz="1800" spc="-5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0425" y="4214825"/>
            <a:ext cx="7891145" cy="245491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255"/>
              </a:spcBef>
              <a:tabLst>
                <a:tab pos="1663700" algn="l"/>
              </a:tabLst>
            </a:pPr>
            <a:r>
              <a:rPr sz="2000" spc="-5" dirty="0">
                <a:latin typeface="Verdana"/>
                <a:cs typeface="Verdana"/>
              </a:rPr>
              <a:t>&lt;aop:after	</a:t>
            </a:r>
            <a:r>
              <a:rPr sz="2000" b="1" spc="-5" dirty="0">
                <a:latin typeface="Verdana"/>
                <a:cs typeface="Verdana"/>
              </a:rPr>
              <a:t>pointcut-ref</a:t>
            </a:r>
            <a:r>
              <a:rPr sz="2000" spc="-5" dirty="0">
                <a:latin typeface="Verdana"/>
                <a:cs typeface="Verdana"/>
              </a:rPr>
              <a:t>=“publicmethod”</a:t>
            </a:r>
            <a:endParaRPr sz="2000">
              <a:latin typeface="Verdana"/>
              <a:cs typeface="Verdana"/>
            </a:endParaRPr>
          </a:p>
          <a:p>
            <a:pPr marL="160909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Verdana"/>
                <a:cs typeface="Verdana"/>
              </a:rPr>
              <a:t>method</a:t>
            </a:r>
            <a:r>
              <a:rPr sz="2000" spc="-5" dirty="0">
                <a:latin typeface="Verdana"/>
                <a:cs typeface="Verdana"/>
              </a:rPr>
              <a:t>=“afterLogging”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/&gt;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Verdana"/>
              <a:cs typeface="Verdana"/>
            </a:endParaRPr>
          </a:p>
          <a:p>
            <a:pPr marL="99695">
              <a:lnSpc>
                <a:spcPct val="100000"/>
              </a:lnSpc>
            </a:pPr>
            <a:r>
              <a:rPr sz="2000" spc="-10" dirty="0">
                <a:latin typeface="Verdana"/>
                <a:cs typeface="Verdana"/>
              </a:rPr>
              <a:t>public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void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afterLogging(){</a:t>
            </a:r>
            <a:endParaRPr sz="2000">
              <a:latin typeface="Verdana"/>
              <a:cs typeface="Verdana"/>
            </a:endParaRPr>
          </a:p>
          <a:p>
            <a:pPr marL="99695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latin typeface="Verdana"/>
                <a:cs typeface="Verdana"/>
              </a:rPr>
              <a:t>}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31820" y="5077967"/>
            <a:ext cx="942340" cy="799465"/>
          </a:xfrm>
          <a:custGeom>
            <a:avLst/>
            <a:gdLst/>
            <a:ahLst/>
            <a:cxnLst/>
            <a:rect l="l" t="t" r="r" b="b"/>
            <a:pathLst>
              <a:path w="942339" h="799464">
                <a:moveTo>
                  <a:pt x="42037" y="693229"/>
                </a:moveTo>
                <a:lnTo>
                  <a:pt x="36703" y="695832"/>
                </a:lnTo>
                <a:lnTo>
                  <a:pt x="34925" y="700785"/>
                </a:lnTo>
                <a:lnTo>
                  <a:pt x="0" y="799325"/>
                </a:lnTo>
                <a:lnTo>
                  <a:pt x="28024" y="794397"/>
                </a:lnTo>
                <a:lnTo>
                  <a:pt x="20574" y="794397"/>
                </a:lnTo>
                <a:lnTo>
                  <a:pt x="8255" y="779856"/>
                </a:lnTo>
                <a:lnTo>
                  <a:pt x="35122" y="757125"/>
                </a:lnTo>
                <a:lnTo>
                  <a:pt x="52831" y="707148"/>
                </a:lnTo>
                <a:lnTo>
                  <a:pt x="54610" y="702182"/>
                </a:lnTo>
                <a:lnTo>
                  <a:pt x="52069" y="696747"/>
                </a:lnTo>
                <a:lnTo>
                  <a:pt x="42037" y="693229"/>
                </a:lnTo>
                <a:close/>
              </a:path>
              <a:path w="942339" h="799464">
                <a:moveTo>
                  <a:pt x="35122" y="757125"/>
                </a:moveTo>
                <a:lnTo>
                  <a:pt x="8255" y="779856"/>
                </a:lnTo>
                <a:lnTo>
                  <a:pt x="20574" y="794397"/>
                </a:lnTo>
                <a:lnTo>
                  <a:pt x="25421" y="790295"/>
                </a:lnTo>
                <a:lnTo>
                  <a:pt x="23368" y="790295"/>
                </a:lnTo>
                <a:lnTo>
                  <a:pt x="12827" y="777735"/>
                </a:lnTo>
                <a:lnTo>
                  <a:pt x="28816" y="774920"/>
                </a:lnTo>
                <a:lnTo>
                  <a:pt x="35122" y="757125"/>
                </a:lnTo>
                <a:close/>
              </a:path>
              <a:path w="942339" h="799464">
                <a:moveTo>
                  <a:pt x="104775" y="761530"/>
                </a:moveTo>
                <a:lnTo>
                  <a:pt x="47470" y="771637"/>
                </a:lnTo>
                <a:lnTo>
                  <a:pt x="20574" y="794397"/>
                </a:lnTo>
                <a:lnTo>
                  <a:pt x="28024" y="794397"/>
                </a:lnTo>
                <a:lnTo>
                  <a:pt x="108077" y="780300"/>
                </a:lnTo>
                <a:lnTo>
                  <a:pt x="111632" y="775360"/>
                </a:lnTo>
                <a:lnTo>
                  <a:pt x="110617" y="770178"/>
                </a:lnTo>
                <a:lnTo>
                  <a:pt x="109728" y="764997"/>
                </a:lnTo>
                <a:lnTo>
                  <a:pt x="104775" y="761530"/>
                </a:lnTo>
                <a:close/>
              </a:path>
              <a:path w="942339" h="799464">
                <a:moveTo>
                  <a:pt x="28816" y="774920"/>
                </a:moveTo>
                <a:lnTo>
                  <a:pt x="12827" y="777735"/>
                </a:lnTo>
                <a:lnTo>
                  <a:pt x="23368" y="790295"/>
                </a:lnTo>
                <a:lnTo>
                  <a:pt x="28816" y="774920"/>
                </a:lnTo>
                <a:close/>
              </a:path>
              <a:path w="942339" h="799464">
                <a:moveTo>
                  <a:pt x="47470" y="771637"/>
                </a:moveTo>
                <a:lnTo>
                  <a:pt x="28816" y="774920"/>
                </a:lnTo>
                <a:lnTo>
                  <a:pt x="23368" y="790295"/>
                </a:lnTo>
                <a:lnTo>
                  <a:pt x="25421" y="790295"/>
                </a:lnTo>
                <a:lnTo>
                  <a:pt x="47470" y="771637"/>
                </a:lnTo>
                <a:close/>
              </a:path>
              <a:path w="942339" h="799464">
                <a:moveTo>
                  <a:pt x="930020" y="0"/>
                </a:moveTo>
                <a:lnTo>
                  <a:pt x="35122" y="757125"/>
                </a:lnTo>
                <a:lnTo>
                  <a:pt x="28816" y="774920"/>
                </a:lnTo>
                <a:lnTo>
                  <a:pt x="47470" y="771637"/>
                </a:lnTo>
                <a:lnTo>
                  <a:pt x="942213" y="14477"/>
                </a:lnTo>
                <a:lnTo>
                  <a:pt x="930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30641" y="6679024"/>
            <a:ext cx="217170" cy="147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22</a:t>
            </a:fld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805053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10" dirty="0"/>
              <a:t>POJO </a:t>
            </a:r>
            <a:r>
              <a:rPr sz="2900" spc="-5" dirty="0"/>
              <a:t>기반</a:t>
            </a:r>
            <a:r>
              <a:rPr sz="2900" dirty="0"/>
              <a:t> </a:t>
            </a:r>
            <a:r>
              <a:rPr sz="2900" spc="-15" dirty="0"/>
              <a:t>AOP구현</a:t>
            </a:r>
            <a:r>
              <a:rPr sz="2900" spc="20" dirty="0"/>
              <a:t> </a:t>
            </a:r>
            <a:r>
              <a:rPr sz="2900" spc="-5" dirty="0"/>
              <a:t>–</a:t>
            </a:r>
            <a:r>
              <a:rPr sz="2900" spc="5" dirty="0"/>
              <a:t> </a:t>
            </a:r>
            <a:r>
              <a:rPr sz="2900" spc="-10" dirty="0"/>
              <a:t>Advice</a:t>
            </a:r>
            <a:r>
              <a:rPr sz="2900" spc="25" dirty="0"/>
              <a:t> </a:t>
            </a:r>
            <a:r>
              <a:rPr sz="2900" spc="-5" dirty="0"/>
              <a:t>클래스</a:t>
            </a:r>
            <a:r>
              <a:rPr sz="2900" dirty="0"/>
              <a:t> </a:t>
            </a:r>
            <a:r>
              <a:rPr sz="2900" spc="-5" dirty="0"/>
              <a:t>작성(6/6)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364490" y="825193"/>
            <a:ext cx="8214995" cy="169481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dirty="0">
                <a:latin typeface="Verdana"/>
                <a:cs typeface="Verdana"/>
              </a:rPr>
              <a:t>Around</a:t>
            </a:r>
            <a:r>
              <a:rPr sz="2700" spc="-6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Advice</a:t>
            </a:r>
            <a:endParaRPr sz="270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395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600" spc="-5" dirty="0">
                <a:latin typeface="굴림"/>
                <a:cs typeface="굴림"/>
              </a:rPr>
              <a:t>앞의</a:t>
            </a:r>
            <a:r>
              <a:rPr sz="1600" dirty="0">
                <a:latin typeface="굴림"/>
                <a:cs typeface="굴림"/>
              </a:rPr>
              <a:t> 네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가지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spc="-5" dirty="0">
                <a:latin typeface="Verdana"/>
                <a:cs typeface="Verdana"/>
              </a:rPr>
              <a:t>Advice</a:t>
            </a:r>
            <a:r>
              <a:rPr sz="1600" spc="-5" dirty="0">
                <a:latin typeface="굴림"/>
                <a:cs typeface="굴림"/>
              </a:rPr>
              <a:t>를</a:t>
            </a:r>
            <a:r>
              <a:rPr sz="1600" spc="4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다</a:t>
            </a:r>
            <a:r>
              <a:rPr sz="1600" spc="3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구현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할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수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있는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spc="-5" dirty="0">
                <a:latin typeface="Verdana"/>
                <a:cs typeface="Verdana"/>
              </a:rPr>
              <a:t>Advice.</a:t>
            </a:r>
            <a:endParaRPr sz="160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600" spc="-5" dirty="0">
                <a:latin typeface="Verdana"/>
                <a:cs typeface="Verdana"/>
              </a:rPr>
              <a:t>return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type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5" dirty="0">
                <a:latin typeface="Verdana"/>
                <a:cs typeface="Verdana"/>
              </a:rPr>
              <a:t> Object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또는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spc="-10" dirty="0">
                <a:latin typeface="Verdana"/>
                <a:cs typeface="Verdana"/>
              </a:rPr>
              <a:t>void</a:t>
            </a:r>
            <a:endParaRPr sz="160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600" spc="-5" dirty="0">
                <a:latin typeface="Verdana"/>
                <a:cs typeface="Verdana"/>
              </a:rPr>
              <a:t>argument</a:t>
            </a:r>
            <a:endParaRPr sz="16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Verdana"/>
                <a:cs typeface="Verdana"/>
              </a:rPr>
              <a:t>[</a:t>
            </a:r>
            <a:r>
              <a:rPr sz="1600" spc="-5" dirty="0">
                <a:latin typeface="굴림"/>
                <a:cs typeface="굴림"/>
              </a:rPr>
              <a:t>없거나</a:t>
            </a:r>
            <a:r>
              <a:rPr sz="1600" spc="-5" dirty="0">
                <a:latin typeface="Verdana"/>
                <a:cs typeface="Verdana"/>
              </a:rPr>
              <a:t>]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org.aspectj.lang.ProceedingJoinPoint</a:t>
            </a:r>
            <a:r>
              <a:rPr sz="1600" spc="-5" dirty="0">
                <a:latin typeface="굴림"/>
                <a:cs typeface="굴림"/>
              </a:rPr>
              <a:t>를</a:t>
            </a:r>
            <a:r>
              <a:rPr sz="1600" spc="95" dirty="0">
                <a:latin typeface="굴림"/>
                <a:cs typeface="굴림"/>
              </a:rPr>
              <a:t> </a:t>
            </a:r>
            <a:r>
              <a:rPr sz="1600" spc="-5" dirty="0">
                <a:latin typeface="Verdana"/>
                <a:cs typeface="Verdana"/>
              </a:rPr>
              <a:t>argument</a:t>
            </a:r>
            <a:r>
              <a:rPr sz="1600" spc="-5" dirty="0">
                <a:latin typeface="굴림"/>
                <a:cs typeface="굴림"/>
              </a:rPr>
              <a:t>로</a:t>
            </a:r>
            <a:r>
              <a:rPr sz="1600" spc="4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지정한다</a:t>
            </a:r>
            <a:r>
              <a:rPr sz="1600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0425" y="2708859"/>
            <a:ext cx="7891145" cy="396049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635"/>
              </a:spcBef>
            </a:pPr>
            <a:r>
              <a:rPr sz="1400" spc="-5" dirty="0">
                <a:latin typeface="Verdana"/>
                <a:cs typeface="Verdana"/>
              </a:rPr>
              <a:t>&lt;aop:around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pointcut-ref</a:t>
            </a:r>
            <a:r>
              <a:rPr sz="1400" dirty="0">
                <a:latin typeface="Verdana"/>
                <a:cs typeface="Verdana"/>
              </a:rPr>
              <a:t>=“publicmethod”</a:t>
            </a:r>
            <a:r>
              <a:rPr sz="1400" spc="39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method</a:t>
            </a:r>
            <a:r>
              <a:rPr sz="1400" dirty="0">
                <a:latin typeface="Verdana"/>
                <a:cs typeface="Verdana"/>
              </a:rPr>
              <a:t>=“aroundLogging”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/&gt;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Verdana"/>
              <a:cs typeface="Verdana"/>
            </a:endParaRPr>
          </a:p>
          <a:p>
            <a:pPr marL="9969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Verdana"/>
                <a:cs typeface="Verdana"/>
              </a:rPr>
              <a:t>public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Object aroundLogging(ProceedingJoinPoint</a:t>
            </a:r>
            <a:r>
              <a:rPr sz="1400" spc="8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joinPoint)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throws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Throwable{</a:t>
            </a:r>
            <a:endParaRPr sz="1400">
              <a:latin typeface="Verdana"/>
              <a:cs typeface="Verdana"/>
            </a:endParaRPr>
          </a:p>
          <a:p>
            <a:pPr marL="344805">
              <a:lnSpc>
                <a:spcPct val="100000"/>
              </a:lnSpc>
              <a:spcBef>
                <a:spcPts val="350"/>
              </a:spcBef>
            </a:pPr>
            <a:r>
              <a:rPr sz="1400" spc="-5" dirty="0">
                <a:latin typeface="Verdana"/>
                <a:cs typeface="Verdana"/>
              </a:rPr>
              <a:t>//before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굴림체"/>
                <a:cs typeface="굴림체"/>
              </a:rPr>
              <a:t>코드</a:t>
            </a:r>
            <a:endParaRPr sz="1400">
              <a:latin typeface="굴림체"/>
              <a:cs typeface="굴림체"/>
            </a:endParaRPr>
          </a:p>
          <a:p>
            <a:pPr marL="344805">
              <a:lnSpc>
                <a:spcPct val="100000"/>
              </a:lnSpc>
              <a:spcBef>
                <a:spcPts val="325"/>
              </a:spcBef>
            </a:pPr>
            <a:r>
              <a:rPr sz="1400" spc="-5" dirty="0">
                <a:latin typeface="Verdana"/>
                <a:cs typeface="Verdana"/>
              </a:rPr>
              <a:t>try{</a:t>
            </a:r>
            <a:endParaRPr sz="1400">
              <a:latin typeface="Verdana"/>
              <a:cs typeface="Verdana"/>
            </a:endParaRPr>
          </a:p>
          <a:p>
            <a:pPr marL="532130">
              <a:lnSpc>
                <a:spcPct val="100000"/>
              </a:lnSpc>
              <a:spcBef>
                <a:spcPts val="350"/>
              </a:spcBef>
            </a:pPr>
            <a:r>
              <a:rPr sz="1400" b="1" spc="-5" dirty="0">
                <a:latin typeface="Verdana"/>
                <a:cs typeface="Verdana"/>
              </a:rPr>
              <a:t>Object</a:t>
            </a:r>
            <a:r>
              <a:rPr sz="1400" b="1" spc="-30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retValue</a:t>
            </a:r>
            <a:r>
              <a:rPr sz="1400" b="1" spc="-5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= </a:t>
            </a:r>
            <a:r>
              <a:rPr sz="1400" b="1" spc="-5" dirty="0">
                <a:latin typeface="Verdana"/>
                <a:cs typeface="Verdana"/>
              </a:rPr>
              <a:t>joinPoint.proceed();</a:t>
            </a:r>
            <a:r>
              <a:rPr sz="1400" b="1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//</a:t>
            </a:r>
            <a:r>
              <a:rPr sz="1400" dirty="0">
                <a:latin typeface="굴림체"/>
                <a:cs typeface="굴림체"/>
              </a:rPr>
              <a:t>대상객체의</a:t>
            </a:r>
            <a:r>
              <a:rPr sz="1400" spc="-204" dirty="0">
                <a:latin typeface="굴림체"/>
                <a:cs typeface="굴림체"/>
              </a:rPr>
              <a:t> </a:t>
            </a:r>
            <a:r>
              <a:rPr sz="1400" dirty="0">
                <a:latin typeface="굴림체"/>
                <a:cs typeface="굴림체"/>
              </a:rPr>
              <a:t>메소드</a:t>
            </a:r>
            <a:r>
              <a:rPr sz="1400" spc="-215" dirty="0">
                <a:latin typeface="굴림체"/>
                <a:cs typeface="굴림체"/>
              </a:rPr>
              <a:t> </a:t>
            </a:r>
            <a:r>
              <a:rPr sz="1400" dirty="0">
                <a:latin typeface="굴림체"/>
                <a:cs typeface="굴림체"/>
              </a:rPr>
              <a:t>호출</a:t>
            </a:r>
            <a:endParaRPr sz="1400">
              <a:latin typeface="굴림체"/>
              <a:cs typeface="굴림체"/>
            </a:endParaRPr>
          </a:p>
          <a:p>
            <a:pPr marL="532130">
              <a:lnSpc>
                <a:spcPct val="100000"/>
              </a:lnSpc>
              <a:spcBef>
                <a:spcPts val="340"/>
              </a:spcBef>
            </a:pPr>
            <a:r>
              <a:rPr sz="1400" spc="-10" dirty="0">
                <a:latin typeface="Verdana"/>
                <a:cs typeface="Verdana"/>
              </a:rPr>
              <a:t>//after-returning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dirty="0">
                <a:latin typeface="굴림체"/>
                <a:cs typeface="굴림체"/>
              </a:rPr>
              <a:t>코드</a:t>
            </a:r>
            <a:endParaRPr sz="1400">
              <a:latin typeface="굴림체"/>
              <a:cs typeface="굴림체"/>
            </a:endParaRPr>
          </a:p>
          <a:p>
            <a:pPr marL="532130">
              <a:lnSpc>
                <a:spcPct val="100000"/>
              </a:lnSpc>
              <a:spcBef>
                <a:spcPts val="334"/>
              </a:spcBef>
            </a:pPr>
            <a:r>
              <a:rPr sz="1400" spc="-5" dirty="0">
                <a:latin typeface="Verdana"/>
                <a:cs typeface="Verdana"/>
              </a:rPr>
              <a:t>return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retValue;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//</a:t>
            </a:r>
            <a:r>
              <a:rPr sz="1400" spc="-5" dirty="0">
                <a:latin typeface="굴림체"/>
                <a:cs typeface="굴림체"/>
              </a:rPr>
              <a:t>호출</a:t>
            </a:r>
            <a:r>
              <a:rPr sz="1400" spc="-195" dirty="0">
                <a:latin typeface="굴림체"/>
                <a:cs typeface="굴림체"/>
              </a:rPr>
              <a:t> </a:t>
            </a:r>
            <a:r>
              <a:rPr sz="1400" dirty="0">
                <a:latin typeface="굴림체"/>
                <a:cs typeface="굴림체"/>
              </a:rPr>
              <a:t>한</a:t>
            </a:r>
            <a:r>
              <a:rPr sz="1400" spc="-210" dirty="0">
                <a:latin typeface="굴림체"/>
                <a:cs typeface="굴림체"/>
              </a:rPr>
              <a:t> </a:t>
            </a:r>
            <a:r>
              <a:rPr sz="1400" dirty="0">
                <a:latin typeface="굴림체"/>
                <a:cs typeface="굴림체"/>
              </a:rPr>
              <a:t>곳으로</a:t>
            </a:r>
            <a:r>
              <a:rPr sz="1400" spc="-235" dirty="0">
                <a:latin typeface="굴림체"/>
                <a:cs typeface="굴림체"/>
              </a:rPr>
              <a:t> </a:t>
            </a:r>
            <a:r>
              <a:rPr sz="1400" dirty="0">
                <a:latin typeface="굴림체"/>
                <a:cs typeface="굴림체"/>
              </a:rPr>
              <a:t>리턴</a:t>
            </a:r>
            <a:r>
              <a:rPr sz="1400" spc="-215" dirty="0">
                <a:latin typeface="굴림체"/>
                <a:cs typeface="굴림체"/>
              </a:rPr>
              <a:t> </a:t>
            </a:r>
            <a:r>
              <a:rPr sz="1400" dirty="0">
                <a:latin typeface="굴림체"/>
                <a:cs typeface="굴림체"/>
              </a:rPr>
              <a:t>값</a:t>
            </a:r>
            <a:r>
              <a:rPr sz="1400" spc="-210" dirty="0">
                <a:latin typeface="굴림체"/>
                <a:cs typeface="굴림체"/>
              </a:rPr>
              <a:t> </a:t>
            </a:r>
            <a:r>
              <a:rPr sz="1400" dirty="0">
                <a:latin typeface="굴림체"/>
                <a:cs typeface="굴림체"/>
              </a:rPr>
              <a:t>넘긴다</a:t>
            </a:r>
            <a:r>
              <a:rPr sz="1400" dirty="0">
                <a:latin typeface="Verdana"/>
                <a:cs typeface="Verdana"/>
              </a:rPr>
              <a:t>.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–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굴림체"/>
                <a:cs typeface="굴림체"/>
              </a:rPr>
              <a:t>넘기기</a:t>
            </a:r>
            <a:r>
              <a:rPr sz="1400" spc="-235" dirty="0">
                <a:latin typeface="굴림체"/>
                <a:cs typeface="굴림체"/>
              </a:rPr>
              <a:t> </a:t>
            </a:r>
            <a:r>
              <a:rPr sz="1400" dirty="0">
                <a:latin typeface="굴림체"/>
                <a:cs typeface="굴림체"/>
              </a:rPr>
              <a:t>전</a:t>
            </a:r>
            <a:r>
              <a:rPr sz="1400" spc="-210" dirty="0">
                <a:latin typeface="굴림체"/>
                <a:cs typeface="굴림체"/>
              </a:rPr>
              <a:t> </a:t>
            </a:r>
            <a:r>
              <a:rPr sz="1400" dirty="0">
                <a:latin typeface="굴림체"/>
                <a:cs typeface="굴림체"/>
              </a:rPr>
              <a:t>수정</a:t>
            </a:r>
            <a:r>
              <a:rPr sz="1400" spc="-215" dirty="0">
                <a:latin typeface="굴림체"/>
                <a:cs typeface="굴림체"/>
              </a:rPr>
              <a:t> </a:t>
            </a:r>
            <a:r>
              <a:rPr sz="1400" dirty="0">
                <a:latin typeface="굴림체"/>
                <a:cs typeface="굴림체"/>
              </a:rPr>
              <a:t>가능</a:t>
            </a:r>
            <a:endParaRPr sz="1400">
              <a:latin typeface="굴림체"/>
              <a:cs typeface="굴림체"/>
            </a:endParaRPr>
          </a:p>
          <a:p>
            <a:pPr marL="282575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Verdana"/>
                <a:cs typeface="Verdana"/>
              </a:rPr>
              <a:t>}catch(Throwable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e){</a:t>
            </a:r>
            <a:endParaRPr sz="1400">
              <a:latin typeface="Verdana"/>
              <a:cs typeface="Verdana"/>
            </a:endParaRPr>
          </a:p>
          <a:p>
            <a:pPr marL="467995">
              <a:lnSpc>
                <a:spcPct val="100000"/>
              </a:lnSpc>
              <a:spcBef>
                <a:spcPts val="355"/>
              </a:spcBef>
            </a:pPr>
            <a:r>
              <a:rPr sz="1400" spc="-15" dirty="0">
                <a:latin typeface="Verdana"/>
                <a:cs typeface="Verdana"/>
              </a:rPr>
              <a:t>//after-Throwing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dirty="0">
                <a:latin typeface="굴림체"/>
                <a:cs typeface="굴림체"/>
              </a:rPr>
              <a:t>코드</a:t>
            </a:r>
            <a:endParaRPr sz="1400">
              <a:latin typeface="굴림체"/>
              <a:cs typeface="굴림체"/>
            </a:endParaRPr>
          </a:p>
          <a:p>
            <a:pPr marL="467995">
              <a:lnSpc>
                <a:spcPct val="100000"/>
              </a:lnSpc>
              <a:spcBef>
                <a:spcPts val="315"/>
              </a:spcBef>
            </a:pPr>
            <a:r>
              <a:rPr sz="1400" spc="-5" dirty="0">
                <a:latin typeface="Verdana"/>
                <a:cs typeface="Verdana"/>
              </a:rPr>
              <a:t>throw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e;</a:t>
            </a:r>
            <a:endParaRPr sz="1400">
              <a:latin typeface="Verdana"/>
              <a:cs typeface="Verdana"/>
            </a:endParaRPr>
          </a:p>
          <a:p>
            <a:pPr marL="282575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Verdana"/>
                <a:cs typeface="Verdana"/>
              </a:rPr>
              <a:t>}finally{</a:t>
            </a:r>
            <a:endParaRPr sz="1400">
              <a:latin typeface="Verdana"/>
              <a:cs typeface="Verdana"/>
            </a:endParaRPr>
          </a:p>
          <a:p>
            <a:pPr marL="467995">
              <a:lnSpc>
                <a:spcPct val="100000"/>
              </a:lnSpc>
              <a:spcBef>
                <a:spcPts val="355"/>
              </a:spcBef>
            </a:pPr>
            <a:r>
              <a:rPr sz="1400" spc="-5" dirty="0">
                <a:latin typeface="Verdana"/>
                <a:cs typeface="Verdana"/>
              </a:rPr>
              <a:t>//after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굴림체"/>
                <a:cs typeface="굴림체"/>
              </a:rPr>
              <a:t>코드</a:t>
            </a:r>
            <a:endParaRPr sz="1400">
              <a:latin typeface="굴림체"/>
              <a:cs typeface="굴림체"/>
            </a:endParaRPr>
          </a:p>
          <a:p>
            <a:pPr marL="282575"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  <a:p>
            <a:pPr marL="99695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79901" y="3062604"/>
            <a:ext cx="2953385" cy="337185"/>
          </a:xfrm>
          <a:custGeom>
            <a:avLst/>
            <a:gdLst/>
            <a:ahLst/>
            <a:cxnLst/>
            <a:rect l="l" t="t" r="r" b="b"/>
            <a:pathLst>
              <a:path w="2953384" h="337185">
                <a:moveTo>
                  <a:pt x="83185" y="234315"/>
                </a:moveTo>
                <a:lnTo>
                  <a:pt x="0" y="294386"/>
                </a:lnTo>
                <a:lnTo>
                  <a:pt x="90043" y="335788"/>
                </a:lnTo>
                <a:lnTo>
                  <a:pt x="93218" y="337185"/>
                </a:lnTo>
                <a:lnTo>
                  <a:pt x="97027" y="335788"/>
                </a:lnTo>
                <a:lnTo>
                  <a:pt x="98425" y="332613"/>
                </a:lnTo>
                <a:lnTo>
                  <a:pt x="99949" y="329438"/>
                </a:lnTo>
                <a:lnTo>
                  <a:pt x="98551" y="325755"/>
                </a:lnTo>
                <a:lnTo>
                  <a:pt x="95376" y="324231"/>
                </a:lnTo>
                <a:lnTo>
                  <a:pt x="41406" y="299466"/>
                </a:lnTo>
                <a:lnTo>
                  <a:pt x="13081" y="299466"/>
                </a:lnTo>
                <a:lnTo>
                  <a:pt x="11937" y="286893"/>
                </a:lnTo>
                <a:lnTo>
                  <a:pt x="35203" y="284622"/>
                </a:lnTo>
                <a:lnTo>
                  <a:pt x="90550" y="244602"/>
                </a:lnTo>
                <a:lnTo>
                  <a:pt x="91186" y="240665"/>
                </a:lnTo>
                <a:lnTo>
                  <a:pt x="89153" y="237871"/>
                </a:lnTo>
                <a:lnTo>
                  <a:pt x="87122" y="234950"/>
                </a:lnTo>
                <a:lnTo>
                  <a:pt x="83185" y="234315"/>
                </a:lnTo>
                <a:close/>
              </a:path>
              <a:path w="2953384" h="337185">
                <a:moveTo>
                  <a:pt x="35203" y="284622"/>
                </a:moveTo>
                <a:lnTo>
                  <a:pt x="11937" y="286893"/>
                </a:lnTo>
                <a:lnTo>
                  <a:pt x="13081" y="299466"/>
                </a:lnTo>
                <a:lnTo>
                  <a:pt x="24799" y="298323"/>
                </a:lnTo>
                <a:lnTo>
                  <a:pt x="16256" y="298323"/>
                </a:lnTo>
                <a:lnTo>
                  <a:pt x="15112" y="287400"/>
                </a:lnTo>
                <a:lnTo>
                  <a:pt x="31360" y="287400"/>
                </a:lnTo>
                <a:lnTo>
                  <a:pt x="35203" y="284622"/>
                </a:lnTo>
                <a:close/>
              </a:path>
              <a:path w="2953384" h="337185">
                <a:moveTo>
                  <a:pt x="36440" y="297187"/>
                </a:moveTo>
                <a:lnTo>
                  <a:pt x="13081" y="299466"/>
                </a:lnTo>
                <a:lnTo>
                  <a:pt x="41406" y="299466"/>
                </a:lnTo>
                <a:lnTo>
                  <a:pt x="36440" y="297187"/>
                </a:lnTo>
                <a:close/>
              </a:path>
              <a:path w="2953384" h="337185">
                <a:moveTo>
                  <a:pt x="15112" y="287400"/>
                </a:moveTo>
                <a:lnTo>
                  <a:pt x="16256" y="298323"/>
                </a:lnTo>
                <a:lnTo>
                  <a:pt x="25053" y="291962"/>
                </a:lnTo>
                <a:lnTo>
                  <a:pt x="15112" y="287400"/>
                </a:lnTo>
                <a:close/>
              </a:path>
              <a:path w="2953384" h="337185">
                <a:moveTo>
                  <a:pt x="25053" y="291962"/>
                </a:moveTo>
                <a:lnTo>
                  <a:pt x="16256" y="298323"/>
                </a:lnTo>
                <a:lnTo>
                  <a:pt x="24799" y="298323"/>
                </a:lnTo>
                <a:lnTo>
                  <a:pt x="36440" y="297187"/>
                </a:lnTo>
                <a:lnTo>
                  <a:pt x="25053" y="291962"/>
                </a:lnTo>
                <a:close/>
              </a:path>
              <a:path w="2953384" h="337185">
                <a:moveTo>
                  <a:pt x="2951733" y="0"/>
                </a:moveTo>
                <a:lnTo>
                  <a:pt x="35203" y="284622"/>
                </a:lnTo>
                <a:lnTo>
                  <a:pt x="25053" y="291962"/>
                </a:lnTo>
                <a:lnTo>
                  <a:pt x="36440" y="297187"/>
                </a:lnTo>
                <a:lnTo>
                  <a:pt x="2953004" y="12700"/>
                </a:lnTo>
                <a:lnTo>
                  <a:pt x="2951733" y="0"/>
                </a:lnTo>
                <a:close/>
              </a:path>
              <a:path w="2953384" h="337185">
                <a:moveTo>
                  <a:pt x="31360" y="287400"/>
                </a:moveTo>
                <a:lnTo>
                  <a:pt x="15112" y="287400"/>
                </a:lnTo>
                <a:lnTo>
                  <a:pt x="25053" y="291962"/>
                </a:lnTo>
                <a:lnTo>
                  <a:pt x="31360" y="287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30641" y="6679024"/>
            <a:ext cx="217170" cy="147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23</a:t>
            </a:fld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412353" y="6624944"/>
            <a:ext cx="236220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24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1816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JoinPoint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365" y="1274013"/>
            <a:ext cx="7832090" cy="2115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25299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굴림"/>
                <a:cs typeface="굴림"/>
              </a:rPr>
              <a:t>대상객체에</a:t>
            </a:r>
            <a:r>
              <a:rPr sz="2000" spc="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대한</a:t>
            </a:r>
            <a:r>
              <a:rPr sz="2000" spc="4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정보를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가지고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있는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객체로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Verdana"/>
                <a:cs typeface="Verdana"/>
              </a:rPr>
              <a:t>Spring</a:t>
            </a:r>
            <a:r>
              <a:rPr sz="2000" spc="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container</a:t>
            </a:r>
            <a:r>
              <a:rPr sz="2000" spc="-5" dirty="0">
                <a:latin typeface="굴림"/>
                <a:cs typeface="굴림"/>
              </a:rPr>
              <a:t>로 </a:t>
            </a:r>
            <a:r>
              <a:rPr sz="2000" spc="-65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부터</a:t>
            </a:r>
            <a:r>
              <a:rPr sz="2000" spc="1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받는다</a:t>
            </a:r>
            <a:r>
              <a:rPr sz="2000" spc="-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0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Verdana"/>
                <a:cs typeface="Verdana"/>
              </a:rPr>
              <a:t>org.aspectj.lang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패키지에</a:t>
            </a:r>
            <a:r>
              <a:rPr sz="2000" spc="1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있음</a:t>
            </a:r>
            <a:endParaRPr sz="2000">
              <a:latin typeface="굴림"/>
              <a:cs typeface="굴림"/>
            </a:endParaRPr>
          </a:p>
          <a:p>
            <a:pPr marL="355600" indent="-343535">
              <a:lnSpc>
                <a:spcPct val="100000"/>
              </a:lnSpc>
              <a:spcBef>
                <a:spcPts val="10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굴림"/>
                <a:cs typeface="굴림"/>
              </a:rPr>
              <a:t>반드시</a:t>
            </a:r>
            <a:r>
              <a:rPr sz="2000" spc="5" dirty="0">
                <a:latin typeface="굴림"/>
                <a:cs typeface="굴림"/>
              </a:rPr>
              <a:t> </a:t>
            </a:r>
            <a:r>
              <a:rPr sz="2000" spc="-5" dirty="0">
                <a:latin typeface="Verdana"/>
                <a:cs typeface="Verdana"/>
              </a:rPr>
              <a:t>Advice </a:t>
            </a:r>
            <a:r>
              <a:rPr sz="2000" spc="-5" dirty="0">
                <a:latin typeface="굴림"/>
                <a:cs typeface="굴림"/>
              </a:rPr>
              <a:t>메소드의</a:t>
            </a:r>
            <a:r>
              <a:rPr sz="2000" spc="4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첫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10" dirty="0">
                <a:latin typeface="Verdana"/>
                <a:cs typeface="Verdana"/>
              </a:rPr>
              <a:t>argument</a:t>
            </a:r>
            <a:r>
              <a:rPr sz="2000" spc="-10" dirty="0">
                <a:latin typeface="굴림"/>
                <a:cs typeface="굴림"/>
              </a:rPr>
              <a:t>로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와야</a:t>
            </a:r>
            <a:r>
              <a:rPr sz="2000" spc="5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한다</a:t>
            </a:r>
            <a:r>
              <a:rPr sz="2000" spc="-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0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굴림"/>
                <a:cs typeface="굴림"/>
              </a:rPr>
              <a:t>메소드들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365" y="4493514"/>
            <a:ext cx="751268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Verdana"/>
                <a:cs typeface="Verdana"/>
              </a:rPr>
              <a:t>Sig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tur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: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15" dirty="0">
                <a:latin typeface="굴림체"/>
                <a:cs typeface="굴림체"/>
              </a:rPr>
              <a:t>호</a:t>
            </a:r>
            <a:r>
              <a:rPr sz="2000" spc="-5" dirty="0">
                <a:latin typeface="굴림체"/>
                <a:cs typeface="굴림체"/>
              </a:rPr>
              <a:t>출</a:t>
            </a:r>
            <a:r>
              <a:rPr sz="2000" spc="-320" dirty="0">
                <a:latin typeface="굴림체"/>
                <a:cs typeface="굴림체"/>
              </a:rPr>
              <a:t> </a:t>
            </a:r>
            <a:r>
              <a:rPr sz="2000" spc="15" dirty="0">
                <a:latin typeface="굴림체"/>
                <a:cs typeface="굴림체"/>
              </a:rPr>
              <a:t>되</a:t>
            </a:r>
            <a:r>
              <a:rPr sz="2000" spc="-5" dirty="0">
                <a:latin typeface="굴림체"/>
                <a:cs typeface="굴림체"/>
              </a:rPr>
              <a:t>는</a:t>
            </a:r>
            <a:r>
              <a:rPr sz="2000" spc="-320" dirty="0">
                <a:latin typeface="굴림체"/>
                <a:cs typeface="굴림체"/>
              </a:rPr>
              <a:t> </a:t>
            </a:r>
            <a:r>
              <a:rPr sz="2000" spc="15" dirty="0">
                <a:latin typeface="굴림체"/>
                <a:cs typeface="굴림체"/>
              </a:rPr>
              <a:t>대상객체</a:t>
            </a:r>
            <a:r>
              <a:rPr sz="2000" spc="-5" dirty="0">
                <a:latin typeface="굴림체"/>
                <a:cs typeface="굴림체"/>
              </a:rPr>
              <a:t>에</a:t>
            </a:r>
            <a:r>
              <a:rPr sz="2000" spc="-360" dirty="0">
                <a:latin typeface="굴림체"/>
                <a:cs typeface="굴림체"/>
              </a:rPr>
              <a:t> </a:t>
            </a:r>
            <a:r>
              <a:rPr sz="2000" spc="15" dirty="0">
                <a:latin typeface="굴림체"/>
                <a:cs typeface="굴림체"/>
              </a:rPr>
              <a:t>대</a:t>
            </a:r>
            <a:r>
              <a:rPr sz="2000" spc="-5" dirty="0">
                <a:latin typeface="굴림체"/>
                <a:cs typeface="굴림체"/>
              </a:rPr>
              <a:t>한</a:t>
            </a:r>
            <a:r>
              <a:rPr sz="2000" spc="-320" dirty="0">
                <a:latin typeface="굴림체"/>
                <a:cs typeface="굴림체"/>
              </a:rPr>
              <a:t> </a:t>
            </a:r>
            <a:r>
              <a:rPr sz="2000" spc="15" dirty="0">
                <a:latin typeface="굴림체"/>
                <a:cs typeface="굴림체"/>
              </a:rPr>
              <a:t>구문정보</a:t>
            </a:r>
            <a:r>
              <a:rPr sz="2000" spc="-5" dirty="0">
                <a:latin typeface="굴림체"/>
                <a:cs typeface="굴림체"/>
              </a:rPr>
              <a:t>를</a:t>
            </a:r>
            <a:r>
              <a:rPr sz="2000" spc="-380" dirty="0">
                <a:latin typeface="굴림체"/>
                <a:cs typeface="굴림체"/>
              </a:rPr>
              <a:t> </a:t>
            </a:r>
            <a:r>
              <a:rPr sz="2000" spc="15" dirty="0">
                <a:latin typeface="굴림체"/>
                <a:cs typeface="굴림체"/>
              </a:rPr>
              <a:t>가</a:t>
            </a:r>
            <a:r>
              <a:rPr sz="2000" spc="-5" dirty="0">
                <a:latin typeface="굴림체"/>
                <a:cs typeface="굴림체"/>
              </a:rPr>
              <a:t>진</a:t>
            </a:r>
            <a:r>
              <a:rPr sz="2000" spc="-320" dirty="0">
                <a:latin typeface="굴림체"/>
                <a:cs typeface="굴림체"/>
              </a:rPr>
              <a:t> </a:t>
            </a:r>
            <a:r>
              <a:rPr sz="2000" spc="15" dirty="0">
                <a:latin typeface="굴림체"/>
                <a:cs typeface="굴림체"/>
              </a:rPr>
              <a:t>객체</a:t>
            </a:r>
            <a:endParaRPr sz="2000">
              <a:latin typeface="굴림체"/>
              <a:cs typeface="굴림체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6175" y="3500501"/>
            <a:ext cx="7891145" cy="8572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001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945"/>
              </a:spcBef>
            </a:pPr>
            <a:r>
              <a:rPr sz="1200" dirty="0">
                <a:latin typeface="Verdana"/>
                <a:cs typeface="Verdana"/>
              </a:rPr>
              <a:t>O</a:t>
            </a:r>
            <a:r>
              <a:rPr sz="1200" spc="5" dirty="0">
                <a:latin typeface="Verdana"/>
                <a:cs typeface="Verdana"/>
              </a:rPr>
              <a:t>b</a:t>
            </a:r>
            <a:r>
              <a:rPr sz="1200" spc="-5" dirty="0">
                <a:latin typeface="Verdana"/>
                <a:cs typeface="Verdana"/>
              </a:rPr>
              <a:t>jec</a:t>
            </a:r>
            <a:r>
              <a:rPr sz="1200" dirty="0">
                <a:latin typeface="Verdana"/>
                <a:cs typeface="Verdana"/>
              </a:rPr>
              <a:t>t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get</a:t>
            </a:r>
            <a:r>
              <a:rPr sz="1200" spc="-150" dirty="0">
                <a:latin typeface="Verdana"/>
                <a:cs typeface="Verdana"/>
              </a:rPr>
              <a:t>T</a:t>
            </a:r>
            <a:r>
              <a:rPr sz="1200" spc="-5" dirty="0">
                <a:latin typeface="Verdana"/>
                <a:cs typeface="Verdana"/>
              </a:rPr>
              <a:t>a</a:t>
            </a:r>
            <a:r>
              <a:rPr sz="1200" spc="5" dirty="0">
                <a:latin typeface="Verdana"/>
                <a:cs typeface="Verdana"/>
              </a:rPr>
              <a:t>r</a:t>
            </a:r>
            <a:r>
              <a:rPr sz="1200" spc="-5" dirty="0">
                <a:latin typeface="Verdana"/>
                <a:cs typeface="Verdana"/>
              </a:rPr>
              <a:t>get</a:t>
            </a:r>
            <a:r>
              <a:rPr sz="1200" spc="-10" dirty="0">
                <a:latin typeface="Verdana"/>
                <a:cs typeface="Verdana"/>
              </a:rPr>
              <a:t>(</a:t>
            </a:r>
            <a:r>
              <a:rPr sz="1200" dirty="0">
                <a:latin typeface="Verdana"/>
                <a:cs typeface="Verdana"/>
              </a:rPr>
              <a:t>) : </a:t>
            </a:r>
            <a:r>
              <a:rPr sz="1200" spc="15" dirty="0">
                <a:latin typeface="굴림체"/>
                <a:cs typeface="굴림체"/>
              </a:rPr>
              <a:t>대상</a:t>
            </a:r>
            <a:r>
              <a:rPr sz="1200" spc="5" dirty="0">
                <a:latin typeface="굴림체"/>
                <a:cs typeface="굴림체"/>
              </a:rPr>
              <a:t>객</a:t>
            </a:r>
            <a:r>
              <a:rPr sz="1200" dirty="0">
                <a:latin typeface="굴림체"/>
                <a:cs typeface="굴림체"/>
              </a:rPr>
              <a:t>체</a:t>
            </a:r>
            <a:r>
              <a:rPr sz="1200" spc="5" dirty="0">
                <a:latin typeface="굴림체"/>
                <a:cs typeface="굴림체"/>
              </a:rPr>
              <a:t>를</a:t>
            </a:r>
            <a:r>
              <a:rPr sz="1200" spc="-240" dirty="0">
                <a:latin typeface="굴림체"/>
                <a:cs typeface="굴림체"/>
              </a:rPr>
              <a:t> </a:t>
            </a:r>
            <a:r>
              <a:rPr sz="1200" spc="20" dirty="0">
                <a:latin typeface="굴림체"/>
                <a:cs typeface="굴림체"/>
              </a:rPr>
              <a:t>리턴</a:t>
            </a:r>
            <a:endParaRPr sz="1200">
              <a:latin typeface="굴림체"/>
              <a:cs typeface="굴림체"/>
            </a:endParaRPr>
          </a:p>
          <a:p>
            <a:pPr marL="99695" marR="274955">
              <a:lnSpc>
                <a:spcPct val="120000"/>
              </a:lnSpc>
            </a:pPr>
            <a:r>
              <a:rPr sz="1200" spc="-5" dirty="0">
                <a:latin typeface="Verdana"/>
                <a:cs typeface="Verdana"/>
              </a:rPr>
              <a:t>Object[]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getArgs()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: </a:t>
            </a:r>
            <a:r>
              <a:rPr sz="1200" spc="15" dirty="0">
                <a:latin typeface="굴림체"/>
                <a:cs typeface="굴림체"/>
              </a:rPr>
              <a:t>파라미터로</a:t>
            </a:r>
            <a:r>
              <a:rPr sz="1200" spc="-254" dirty="0">
                <a:latin typeface="굴림체"/>
                <a:cs typeface="굴림체"/>
              </a:rPr>
              <a:t> </a:t>
            </a:r>
            <a:r>
              <a:rPr sz="1200" spc="15" dirty="0">
                <a:latin typeface="굴림체"/>
                <a:cs typeface="굴림체"/>
              </a:rPr>
              <a:t>넘겨진</a:t>
            </a:r>
            <a:r>
              <a:rPr sz="1200" spc="-225" dirty="0">
                <a:latin typeface="굴림체"/>
                <a:cs typeface="굴림체"/>
              </a:rPr>
              <a:t> </a:t>
            </a:r>
            <a:r>
              <a:rPr sz="1200" spc="15" dirty="0">
                <a:latin typeface="굴림체"/>
                <a:cs typeface="굴림체"/>
              </a:rPr>
              <a:t>값들을</a:t>
            </a:r>
            <a:r>
              <a:rPr sz="1200" spc="-240" dirty="0">
                <a:latin typeface="굴림체"/>
                <a:cs typeface="굴림체"/>
              </a:rPr>
              <a:t> </a:t>
            </a:r>
            <a:r>
              <a:rPr sz="1200" spc="15" dirty="0">
                <a:latin typeface="굴림체"/>
                <a:cs typeface="굴림체"/>
              </a:rPr>
              <a:t>배열로</a:t>
            </a:r>
            <a:r>
              <a:rPr sz="1200" spc="-225" dirty="0">
                <a:latin typeface="굴림체"/>
                <a:cs typeface="굴림체"/>
              </a:rPr>
              <a:t> </a:t>
            </a:r>
            <a:r>
              <a:rPr sz="1200" spc="10" dirty="0">
                <a:latin typeface="굴림체"/>
                <a:cs typeface="굴림체"/>
              </a:rPr>
              <a:t>리턴</a:t>
            </a:r>
            <a:r>
              <a:rPr sz="1200" spc="10" dirty="0">
                <a:latin typeface="Verdana"/>
                <a:cs typeface="Verdana"/>
              </a:rPr>
              <a:t>.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15" dirty="0">
                <a:latin typeface="굴림체"/>
                <a:cs typeface="굴림체"/>
              </a:rPr>
              <a:t>넘어온</a:t>
            </a:r>
            <a:r>
              <a:rPr sz="1200" spc="-225" dirty="0">
                <a:latin typeface="굴림체"/>
                <a:cs typeface="굴림체"/>
              </a:rPr>
              <a:t> </a:t>
            </a:r>
            <a:r>
              <a:rPr sz="1200" spc="10" dirty="0">
                <a:latin typeface="굴림체"/>
                <a:cs typeface="굴림체"/>
              </a:rPr>
              <a:t>값이</a:t>
            </a:r>
            <a:r>
              <a:rPr sz="1200" spc="-204" dirty="0">
                <a:latin typeface="굴림체"/>
                <a:cs typeface="굴림체"/>
              </a:rPr>
              <a:t> </a:t>
            </a:r>
            <a:r>
              <a:rPr sz="1200" spc="15" dirty="0">
                <a:latin typeface="굴림체"/>
                <a:cs typeface="굴림체"/>
              </a:rPr>
              <a:t>없으면</a:t>
            </a:r>
            <a:r>
              <a:rPr sz="1200" spc="-240" dirty="0">
                <a:latin typeface="굴림체"/>
                <a:cs typeface="굴림체"/>
              </a:rPr>
              <a:t> </a:t>
            </a:r>
            <a:r>
              <a:rPr sz="1200" spc="5" dirty="0">
                <a:latin typeface="굴림체"/>
                <a:cs typeface="굴림체"/>
              </a:rPr>
              <a:t>빈</a:t>
            </a:r>
            <a:r>
              <a:rPr sz="1200" spc="-190" dirty="0">
                <a:latin typeface="굴림체"/>
                <a:cs typeface="굴림체"/>
              </a:rPr>
              <a:t> </a:t>
            </a:r>
            <a:r>
              <a:rPr sz="1200" spc="15" dirty="0">
                <a:latin typeface="굴림체"/>
                <a:cs typeface="굴림체"/>
              </a:rPr>
              <a:t>배열개체가</a:t>
            </a:r>
            <a:r>
              <a:rPr sz="1200" spc="-254" dirty="0">
                <a:latin typeface="굴림체"/>
                <a:cs typeface="굴림체"/>
              </a:rPr>
              <a:t> </a:t>
            </a:r>
            <a:r>
              <a:rPr sz="1200" dirty="0">
                <a:latin typeface="Verdana"/>
                <a:cs typeface="Verdana"/>
              </a:rPr>
              <a:t>return </a:t>
            </a:r>
            <a:r>
              <a:rPr sz="1200" spc="10" dirty="0">
                <a:latin typeface="굴림체"/>
                <a:cs typeface="굴림체"/>
              </a:rPr>
              <a:t>됨</a:t>
            </a:r>
            <a:r>
              <a:rPr sz="1200" spc="10" dirty="0">
                <a:latin typeface="Verdana"/>
                <a:cs typeface="Verdana"/>
              </a:rPr>
              <a:t>. </a:t>
            </a:r>
            <a:r>
              <a:rPr sz="1200" spc="-409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Signature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getSignature ()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: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10" dirty="0">
                <a:latin typeface="굴림체"/>
                <a:cs typeface="굴림체"/>
              </a:rPr>
              <a:t>호출</a:t>
            </a:r>
            <a:r>
              <a:rPr sz="1200" spc="-204" dirty="0">
                <a:latin typeface="굴림체"/>
                <a:cs typeface="굴림체"/>
              </a:rPr>
              <a:t> </a:t>
            </a:r>
            <a:r>
              <a:rPr sz="1200" spc="10" dirty="0">
                <a:latin typeface="굴림체"/>
                <a:cs typeface="굴림체"/>
              </a:rPr>
              <a:t>되는</a:t>
            </a:r>
            <a:r>
              <a:rPr sz="1200" spc="-204" dirty="0">
                <a:latin typeface="굴림체"/>
                <a:cs typeface="굴림체"/>
              </a:rPr>
              <a:t> </a:t>
            </a:r>
            <a:r>
              <a:rPr sz="1200" spc="10" dirty="0">
                <a:latin typeface="굴림체"/>
                <a:cs typeface="굴림체"/>
              </a:rPr>
              <a:t>메소드의</a:t>
            </a:r>
            <a:r>
              <a:rPr sz="1200" spc="-240" dirty="0">
                <a:latin typeface="굴림체"/>
                <a:cs typeface="굴림체"/>
              </a:rPr>
              <a:t> </a:t>
            </a:r>
            <a:r>
              <a:rPr sz="1200" spc="20" dirty="0">
                <a:latin typeface="굴림체"/>
                <a:cs typeface="굴림체"/>
              </a:rPr>
              <a:t>정보</a:t>
            </a:r>
            <a:endParaRPr sz="1200">
              <a:latin typeface="굴림체"/>
              <a:cs typeface="굴림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175" y="5000625"/>
            <a:ext cx="7891145" cy="10718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930"/>
              </a:spcBef>
            </a:pPr>
            <a:r>
              <a:rPr sz="1200" spc="5" dirty="0">
                <a:latin typeface="Verdana"/>
                <a:cs typeface="Verdana"/>
              </a:rPr>
              <a:t>S</a:t>
            </a:r>
            <a:r>
              <a:rPr sz="1200" spc="-10" dirty="0">
                <a:latin typeface="Verdana"/>
                <a:cs typeface="Verdana"/>
              </a:rPr>
              <a:t>t</a:t>
            </a:r>
            <a:r>
              <a:rPr sz="1200" spc="5" dirty="0">
                <a:latin typeface="Verdana"/>
                <a:cs typeface="Verdana"/>
              </a:rPr>
              <a:t>r</a:t>
            </a:r>
            <a:r>
              <a:rPr sz="1200" spc="-10" dirty="0">
                <a:latin typeface="Verdana"/>
                <a:cs typeface="Verdana"/>
              </a:rPr>
              <a:t>in</a:t>
            </a:r>
            <a:r>
              <a:rPr sz="1200" spc="5" dirty="0">
                <a:latin typeface="Verdana"/>
                <a:cs typeface="Verdana"/>
              </a:rPr>
              <a:t>g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getNam</a:t>
            </a:r>
            <a:r>
              <a:rPr sz="1200" dirty="0">
                <a:latin typeface="Verdana"/>
                <a:cs typeface="Verdana"/>
              </a:rPr>
              <a:t>e</a:t>
            </a:r>
            <a:r>
              <a:rPr sz="1200" spc="-10" dirty="0">
                <a:latin typeface="Verdana"/>
                <a:cs typeface="Verdana"/>
              </a:rPr>
              <a:t>(</a:t>
            </a:r>
            <a:r>
              <a:rPr sz="1200" dirty="0">
                <a:latin typeface="Verdana"/>
                <a:cs typeface="Verdana"/>
              </a:rPr>
              <a:t>) : </a:t>
            </a:r>
            <a:r>
              <a:rPr sz="1200" spc="20" dirty="0">
                <a:latin typeface="굴림체"/>
                <a:cs typeface="굴림체"/>
              </a:rPr>
              <a:t>대</a:t>
            </a:r>
            <a:r>
              <a:rPr sz="1200" spc="5" dirty="0">
                <a:latin typeface="굴림체"/>
                <a:cs typeface="굴림체"/>
              </a:rPr>
              <a:t>상</a:t>
            </a:r>
            <a:r>
              <a:rPr sz="1200" spc="-210" dirty="0">
                <a:latin typeface="굴림체"/>
                <a:cs typeface="굴림체"/>
              </a:rPr>
              <a:t> </a:t>
            </a:r>
            <a:r>
              <a:rPr sz="1200" spc="20" dirty="0">
                <a:latin typeface="굴림체"/>
                <a:cs typeface="굴림체"/>
              </a:rPr>
              <a:t>메소</a:t>
            </a:r>
            <a:r>
              <a:rPr sz="1200" spc="5" dirty="0">
                <a:latin typeface="굴림체"/>
                <a:cs typeface="굴림체"/>
              </a:rPr>
              <a:t>드</a:t>
            </a:r>
            <a:r>
              <a:rPr sz="1200" spc="-225" dirty="0">
                <a:latin typeface="굴림체"/>
                <a:cs typeface="굴림체"/>
              </a:rPr>
              <a:t> </a:t>
            </a:r>
            <a:r>
              <a:rPr sz="1200" spc="5" dirty="0">
                <a:latin typeface="굴림체"/>
                <a:cs typeface="굴림체"/>
              </a:rPr>
              <a:t>명</a:t>
            </a:r>
            <a:r>
              <a:rPr sz="1200" spc="-190" dirty="0">
                <a:latin typeface="굴림체"/>
                <a:cs typeface="굴림체"/>
              </a:rPr>
              <a:t> </a:t>
            </a:r>
            <a:r>
              <a:rPr sz="1200" spc="20" dirty="0">
                <a:latin typeface="굴림체"/>
                <a:cs typeface="굴림체"/>
              </a:rPr>
              <a:t>리턴</a:t>
            </a:r>
            <a:endParaRPr sz="1200">
              <a:latin typeface="굴림체"/>
              <a:cs typeface="굴림체"/>
            </a:endParaRPr>
          </a:p>
          <a:p>
            <a:pPr marL="99695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Verdana"/>
                <a:cs typeface="Verdana"/>
              </a:rPr>
              <a:t>S</a:t>
            </a:r>
            <a:r>
              <a:rPr sz="1200" spc="-5" dirty="0">
                <a:latin typeface="Verdana"/>
                <a:cs typeface="Verdana"/>
              </a:rPr>
              <a:t>t</a:t>
            </a:r>
            <a:r>
              <a:rPr sz="1200" spc="5" dirty="0">
                <a:latin typeface="Verdana"/>
                <a:cs typeface="Verdana"/>
              </a:rPr>
              <a:t>r</a:t>
            </a:r>
            <a:r>
              <a:rPr sz="1200" spc="-10" dirty="0">
                <a:latin typeface="Verdana"/>
                <a:cs typeface="Verdana"/>
              </a:rPr>
              <a:t>in</a:t>
            </a:r>
            <a:r>
              <a:rPr sz="1200" dirty="0">
                <a:latin typeface="Verdana"/>
                <a:cs typeface="Verdana"/>
              </a:rPr>
              <a:t>g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</a:t>
            </a:r>
            <a:r>
              <a:rPr sz="1200" dirty="0">
                <a:latin typeface="Verdana"/>
                <a:cs typeface="Verdana"/>
              </a:rPr>
              <a:t>oS</a:t>
            </a:r>
            <a:r>
              <a:rPr sz="1200" spc="-5" dirty="0">
                <a:latin typeface="Verdana"/>
                <a:cs typeface="Verdana"/>
              </a:rPr>
              <a:t>h</a:t>
            </a:r>
            <a:r>
              <a:rPr sz="1200" dirty="0">
                <a:latin typeface="Verdana"/>
                <a:cs typeface="Verdana"/>
              </a:rPr>
              <a:t>o</a:t>
            </a:r>
            <a:r>
              <a:rPr sz="1200" spc="5" dirty="0">
                <a:latin typeface="Verdana"/>
                <a:cs typeface="Verdana"/>
              </a:rPr>
              <a:t>r</a:t>
            </a:r>
            <a:r>
              <a:rPr sz="1200" spc="-10" dirty="0">
                <a:latin typeface="Verdana"/>
                <a:cs typeface="Verdana"/>
              </a:rPr>
              <a:t>t</a:t>
            </a:r>
            <a:r>
              <a:rPr sz="1200" dirty="0">
                <a:latin typeface="Verdana"/>
                <a:cs typeface="Verdana"/>
              </a:rPr>
              <a:t>S</a:t>
            </a:r>
            <a:r>
              <a:rPr sz="1200" spc="-5" dirty="0">
                <a:latin typeface="Verdana"/>
                <a:cs typeface="Verdana"/>
              </a:rPr>
              <a:t>t</a:t>
            </a:r>
            <a:r>
              <a:rPr sz="1200" spc="5" dirty="0">
                <a:latin typeface="Verdana"/>
                <a:cs typeface="Verdana"/>
              </a:rPr>
              <a:t>r</a:t>
            </a:r>
            <a:r>
              <a:rPr sz="1200" spc="-10" dirty="0">
                <a:latin typeface="Verdana"/>
                <a:cs typeface="Verdana"/>
              </a:rPr>
              <a:t>in</a:t>
            </a:r>
            <a:r>
              <a:rPr sz="1200" spc="5" dirty="0">
                <a:latin typeface="Verdana"/>
                <a:cs typeface="Verdana"/>
              </a:rPr>
              <a:t>g</a:t>
            </a:r>
            <a:r>
              <a:rPr sz="1200" spc="-10" dirty="0">
                <a:latin typeface="Verdana"/>
                <a:cs typeface="Verdana"/>
              </a:rPr>
              <a:t>(</a:t>
            </a:r>
            <a:r>
              <a:rPr sz="1200" dirty="0">
                <a:latin typeface="Verdana"/>
                <a:cs typeface="Verdana"/>
              </a:rPr>
              <a:t>) : </a:t>
            </a:r>
            <a:r>
              <a:rPr sz="1200" spc="20" dirty="0">
                <a:latin typeface="굴림체"/>
                <a:cs typeface="굴림체"/>
              </a:rPr>
              <a:t>대</a:t>
            </a:r>
            <a:r>
              <a:rPr sz="1200" spc="5" dirty="0">
                <a:latin typeface="굴림체"/>
                <a:cs typeface="굴림체"/>
              </a:rPr>
              <a:t>상</a:t>
            </a:r>
            <a:r>
              <a:rPr sz="1200" spc="-204" dirty="0">
                <a:latin typeface="굴림체"/>
                <a:cs typeface="굴림체"/>
              </a:rPr>
              <a:t> </a:t>
            </a:r>
            <a:r>
              <a:rPr sz="1200" spc="20" dirty="0">
                <a:latin typeface="굴림체"/>
                <a:cs typeface="굴림체"/>
              </a:rPr>
              <a:t>메소</a:t>
            </a:r>
            <a:r>
              <a:rPr sz="1200" spc="5" dirty="0">
                <a:latin typeface="굴림체"/>
                <a:cs typeface="굴림체"/>
              </a:rPr>
              <a:t>드</a:t>
            </a:r>
            <a:r>
              <a:rPr sz="1200" spc="-225" dirty="0">
                <a:latin typeface="굴림체"/>
                <a:cs typeface="굴림체"/>
              </a:rPr>
              <a:t> </a:t>
            </a:r>
            <a:r>
              <a:rPr sz="1200" spc="5" dirty="0">
                <a:latin typeface="굴림체"/>
                <a:cs typeface="굴림체"/>
              </a:rPr>
              <a:t>명</a:t>
            </a:r>
            <a:r>
              <a:rPr sz="1200" spc="-190" dirty="0">
                <a:latin typeface="굴림체"/>
                <a:cs typeface="굴림체"/>
              </a:rPr>
              <a:t> </a:t>
            </a:r>
            <a:r>
              <a:rPr sz="1200" spc="20" dirty="0">
                <a:latin typeface="굴림체"/>
                <a:cs typeface="굴림체"/>
              </a:rPr>
              <a:t>리턴</a:t>
            </a:r>
            <a:endParaRPr sz="1200">
              <a:latin typeface="굴림체"/>
              <a:cs typeface="굴림체"/>
            </a:endParaRPr>
          </a:p>
          <a:p>
            <a:pPr marL="99695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Verdana"/>
                <a:cs typeface="Verdana"/>
              </a:rPr>
              <a:t>String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toLongString()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: </a:t>
            </a:r>
            <a:r>
              <a:rPr sz="1200" spc="10" dirty="0">
                <a:latin typeface="굴림체"/>
                <a:cs typeface="굴림체"/>
              </a:rPr>
              <a:t>대상</a:t>
            </a:r>
            <a:r>
              <a:rPr sz="1200" spc="-200" dirty="0">
                <a:latin typeface="굴림체"/>
                <a:cs typeface="굴림체"/>
              </a:rPr>
              <a:t> </a:t>
            </a:r>
            <a:r>
              <a:rPr sz="1200" spc="15" dirty="0">
                <a:latin typeface="굴림체"/>
                <a:cs typeface="굴림체"/>
              </a:rPr>
              <a:t>메서드</a:t>
            </a:r>
            <a:r>
              <a:rPr sz="1200" spc="-235" dirty="0">
                <a:latin typeface="굴림체"/>
                <a:cs typeface="굴림체"/>
              </a:rPr>
              <a:t> </a:t>
            </a:r>
            <a:r>
              <a:rPr sz="1200" spc="10" dirty="0">
                <a:latin typeface="굴림체"/>
                <a:cs typeface="굴림체"/>
              </a:rPr>
              <a:t>전체</a:t>
            </a:r>
            <a:r>
              <a:rPr sz="1200" spc="-204" dirty="0">
                <a:latin typeface="굴림체"/>
                <a:cs typeface="굴림체"/>
              </a:rPr>
              <a:t> </a:t>
            </a:r>
            <a:r>
              <a:rPr sz="1200" dirty="0">
                <a:latin typeface="Verdana"/>
                <a:cs typeface="Verdana"/>
              </a:rPr>
              <a:t>syntax</a:t>
            </a:r>
            <a:r>
              <a:rPr sz="1200" dirty="0">
                <a:latin typeface="굴림체"/>
                <a:cs typeface="굴림체"/>
              </a:rPr>
              <a:t>를</a:t>
            </a:r>
            <a:r>
              <a:rPr sz="1200" spc="-165" dirty="0">
                <a:latin typeface="굴림체"/>
                <a:cs typeface="굴림체"/>
              </a:rPr>
              <a:t> </a:t>
            </a:r>
            <a:r>
              <a:rPr sz="1200" spc="20" dirty="0">
                <a:latin typeface="굴림체"/>
                <a:cs typeface="굴림체"/>
              </a:rPr>
              <a:t>리턴</a:t>
            </a:r>
            <a:endParaRPr sz="1200">
              <a:latin typeface="굴림체"/>
              <a:cs typeface="굴림체"/>
            </a:endParaRPr>
          </a:p>
          <a:p>
            <a:pPr marL="99695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Verdana"/>
                <a:cs typeface="Verdana"/>
              </a:rPr>
              <a:t>String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getDeclaringTypeName()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: </a:t>
            </a:r>
            <a:r>
              <a:rPr sz="1200" spc="5" dirty="0">
                <a:latin typeface="굴림"/>
                <a:cs typeface="굴림"/>
              </a:rPr>
              <a:t>대상메소드가</a:t>
            </a:r>
            <a:r>
              <a:rPr sz="120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포함된</a:t>
            </a:r>
            <a:r>
              <a:rPr sz="1200" spc="-5" dirty="0">
                <a:latin typeface="굴림"/>
                <a:cs typeface="굴림"/>
              </a:rPr>
              <a:t> </a:t>
            </a:r>
            <a:r>
              <a:rPr sz="1200" dirty="0">
                <a:latin typeface="Verdana"/>
                <a:cs typeface="Verdana"/>
              </a:rPr>
              <a:t>type</a:t>
            </a:r>
            <a:r>
              <a:rPr sz="1200" dirty="0">
                <a:latin typeface="굴림"/>
                <a:cs typeface="굴림"/>
              </a:rPr>
              <a:t>을</a:t>
            </a:r>
            <a:r>
              <a:rPr sz="1200" spc="15" dirty="0">
                <a:latin typeface="굴림"/>
                <a:cs typeface="굴림"/>
              </a:rPr>
              <a:t> </a:t>
            </a:r>
            <a:r>
              <a:rPr sz="1200" dirty="0">
                <a:latin typeface="Verdana"/>
                <a:cs typeface="Verdana"/>
              </a:rPr>
              <a:t>return.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(package</a:t>
            </a:r>
            <a:r>
              <a:rPr sz="1200" dirty="0">
                <a:latin typeface="굴림"/>
                <a:cs typeface="굴림"/>
              </a:rPr>
              <a:t>명</a:t>
            </a:r>
            <a:r>
              <a:rPr sz="1200" dirty="0">
                <a:latin typeface="Verdana"/>
                <a:cs typeface="Verdana"/>
              </a:rPr>
              <a:t>.type</a:t>
            </a:r>
            <a:r>
              <a:rPr sz="1200" dirty="0">
                <a:latin typeface="굴림"/>
                <a:cs typeface="굴림"/>
              </a:rPr>
              <a:t>명</a:t>
            </a:r>
            <a:r>
              <a:rPr sz="1200" dirty="0">
                <a:latin typeface="Verdana"/>
                <a:cs typeface="Verdana"/>
              </a:rPr>
              <a:t>)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2353" y="6624944"/>
            <a:ext cx="236220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25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66598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@Aspect</a:t>
            </a:r>
            <a:r>
              <a:rPr spc="-45" dirty="0"/>
              <a:t> </a:t>
            </a:r>
            <a:r>
              <a:rPr dirty="0"/>
              <a:t>어노테이션을</a:t>
            </a:r>
            <a:r>
              <a:rPr spc="-35" dirty="0"/>
              <a:t> </a:t>
            </a:r>
            <a:r>
              <a:rPr dirty="0"/>
              <a:t>이용한</a:t>
            </a:r>
            <a:r>
              <a:rPr spc="-25" dirty="0"/>
              <a:t> AOP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924280"/>
            <a:ext cx="7946390" cy="563753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300" dirty="0">
                <a:latin typeface="Verdana"/>
                <a:cs typeface="Verdana"/>
              </a:rPr>
              <a:t>@Aspect</a:t>
            </a:r>
            <a:r>
              <a:rPr sz="2300" spc="-15" dirty="0">
                <a:latin typeface="Verdana"/>
                <a:cs typeface="Verdana"/>
              </a:rPr>
              <a:t> </a:t>
            </a:r>
            <a:r>
              <a:rPr sz="2300" dirty="0">
                <a:latin typeface="굴림"/>
                <a:cs typeface="굴림"/>
              </a:rPr>
              <a:t>어노테이션을</a:t>
            </a:r>
            <a:r>
              <a:rPr sz="2300" spc="3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이용하여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Verdana"/>
                <a:cs typeface="Verdana"/>
              </a:rPr>
              <a:t>Aspect</a:t>
            </a:r>
            <a:r>
              <a:rPr sz="2300" spc="5" dirty="0">
                <a:latin typeface="Verdana"/>
                <a:cs typeface="Verdana"/>
              </a:rPr>
              <a:t> </a:t>
            </a:r>
            <a:r>
              <a:rPr sz="2300" dirty="0">
                <a:latin typeface="굴림"/>
                <a:cs typeface="굴림"/>
              </a:rPr>
              <a:t>클래스에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직접</a:t>
            </a:r>
            <a:endParaRPr sz="2300">
              <a:latin typeface="굴림"/>
              <a:cs typeface="굴림"/>
            </a:endParaRPr>
          </a:p>
          <a:p>
            <a:pPr marL="355600">
              <a:lnSpc>
                <a:spcPct val="100000"/>
              </a:lnSpc>
              <a:spcBef>
                <a:spcPts val="250"/>
              </a:spcBef>
            </a:pPr>
            <a:r>
              <a:rPr sz="2300" dirty="0">
                <a:latin typeface="Verdana"/>
                <a:cs typeface="Verdana"/>
              </a:rPr>
              <a:t>Advice</a:t>
            </a:r>
            <a:r>
              <a:rPr sz="2300" spc="-55" dirty="0">
                <a:latin typeface="Verdana"/>
                <a:cs typeface="Verdana"/>
              </a:rPr>
              <a:t> </a:t>
            </a:r>
            <a:r>
              <a:rPr sz="2300" dirty="0">
                <a:latin typeface="굴림"/>
                <a:cs typeface="굴림"/>
              </a:rPr>
              <a:t>및</a:t>
            </a:r>
            <a:r>
              <a:rPr sz="2300" spc="35" dirty="0">
                <a:latin typeface="굴림"/>
                <a:cs typeface="굴림"/>
              </a:rPr>
              <a:t> </a:t>
            </a:r>
            <a:r>
              <a:rPr sz="2300" spc="-5" dirty="0">
                <a:latin typeface="Verdana"/>
                <a:cs typeface="Verdana"/>
              </a:rPr>
              <a:t>Pointcut</a:t>
            </a:r>
            <a:r>
              <a:rPr sz="2300" spc="-5" dirty="0">
                <a:latin typeface="굴림"/>
                <a:cs typeface="굴림"/>
              </a:rPr>
              <a:t>등을</a:t>
            </a:r>
            <a:r>
              <a:rPr sz="2300" spc="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직접</a:t>
            </a:r>
            <a:r>
              <a:rPr sz="2300" spc="4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설정</a:t>
            </a:r>
            <a:endParaRPr sz="2300">
              <a:latin typeface="굴림"/>
              <a:cs typeface="굴림"/>
            </a:endParaRPr>
          </a:p>
          <a:p>
            <a:pPr marL="355600" indent="-343535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300" dirty="0">
                <a:latin typeface="굴림"/>
                <a:cs typeface="굴림"/>
              </a:rPr>
              <a:t>설정파일에 </a:t>
            </a:r>
            <a:r>
              <a:rPr sz="2300" dirty="0">
                <a:latin typeface="Verdana"/>
                <a:cs typeface="Verdana"/>
              </a:rPr>
              <a:t>&lt;aop:aspectj-autoproxy/&gt;</a:t>
            </a:r>
            <a:r>
              <a:rPr sz="2300" spc="-25" dirty="0">
                <a:latin typeface="Verdana"/>
                <a:cs typeface="Verdana"/>
              </a:rPr>
              <a:t> </a:t>
            </a:r>
            <a:r>
              <a:rPr sz="2300" dirty="0">
                <a:latin typeface="굴림"/>
                <a:cs typeface="굴림"/>
              </a:rPr>
              <a:t>를</a:t>
            </a:r>
            <a:r>
              <a:rPr sz="2300" spc="3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추가</a:t>
            </a:r>
            <a:r>
              <a:rPr sz="2300" spc="3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해야함</a:t>
            </a:r>
            <a:endParaRPr sz="2300">
              <a:latin typeface="굴림"/>
              <a:cs typeface="굴림"/>
            </a:endParaRPr>
          </a:p>
          <a:p>
            <a:pPr marL="355600" indent="-34353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300" dirty="0">
                <a:latin typeface="Verdana"/>
                <a:cs typeface="Verdana"/>
              </a:rPr>
              <a:t>Aspect</a:t>
            </a:r>
            <a:r>
              <a:rPr sz="2300" spc="-35" dirty="0">
                <a:latin typeface="Verdana"/>
                <a:cs typeface="Verdana"/>
              </a:rPr>
              <a:t> </a:t>
            </a:r>
            <a:r>
              <a:rPr sz="2300" spc="5" dirty="0">
                <a:latin typeface="Verdana"/>
                <a:cs typeface="Verdana"/>
              </a:rPr>
              <a:t>class</a:t>
            </a:r>
            <a:r>
              <a:rPr sz="2300" spc="5" dirty="0">
                <a:latin typeface="굴림"/>
                <a:cs typeface="굴림"/>
              </a:rPr>
              <a:t>를 </a:t>
            </a:r>
            <a:r>
              <a:rPr sz="2300" dirty="0">
                <a:latin typeface="Verdana"/>
                <a:cs typeface="Verdana"/>
              </a:rPr>
              <a:t>&lt;bean&gt;</a:t>
            </a:r>
            <a:r>
              <a:rPr sz="2300" dirty="0">
                <a:latin typeface="굴림"/>
                <a:cs typeface="굴림"/>
              </a:rPr>
              <a:t>으로</a:t>
            </a:r>
            <a:r>
              <a:rPr sz="2300" spc="2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등록</a:t>
            </a:r>
            <a:endParaRPr sz="2300">
              <a:latin typeface="굴림"/>
              <a:cs typeface="굴림"/>
            </a:endParaRPr>
          </a:p>
          <a:p>
            <a:pPr marL="355600" indent="-34353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300" dirty="0">
                <a:latin typeface="굴림"/>
                <a:cs typeface="굴림"/>
              </a:rPr>
              <a:t>어노테이션</a:t>
            </a:r>
            <a:r>
              <a:rPr sz="2300" dirty="0">
                <a:latin typeface="Verdana"/>
                <a:cs typeface="Verdana"/>
              </a:rPr>
              <a:t>(Annotation)</a:t>
            </a:r>
            <a:endParaRPr sz="2300">
              <a:latin typeface="Verdana"/>
              <a:cs typeface="Verdana"/>
            </a:endParaRPr>
          </a:p>
          <a:p>
            <a:pPr marL="755015" lvl="1" indent="-285750">
              <a:lnSpc>
                <a:spcPts val="2395"/>
              </a:lnSpc>
              <a:spcBef>
                <a:spcPts val="27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Verdana"/>
                <a:cs typeface="Verdana"/>
              </a:rPr>
              <a:t>@Aspect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: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Aspect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클래스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선언</a:t>
            </a:r>
            <a:endParaRPr sz="2000">
              <a:latin typeface="굴림"/>
              <a:cs typeface="굴림"/>
            </a:endParaRPr>
          </a:p>
          <a:p>
            <a:pPr marL="755015" lvl="1" indent="-285750">
              <a:lnSpc>
                <a:spcPts val="2395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Verdana"/>
                <a:cs typeface="Verdana"/>
              </a:rPr>
              <a:t>@Before(“pointcut”)</a:t>
            </a:r>
            <a:endParaRPr sz="2000">
              <a:latin typeface="Verdana"/>
              <a:cs typeface="Verdana"/>
            </a:endParaRPr>
          </a:p>
          <a:p>
            <a:pPr marL="755015" lvl="1" indent="-285750">
              <a:lnSpc>
                <a:spcPts val="24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5" dirty="0">
                <a:latin typeface="Verdana"/>
                <a:cs typeface="Verdana"/>
              </a:rPr>
              <a:t>@AfterReturning(pointcut=“”,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returning=“”)</a:t>
            </a:r>
            <a:endParaRPr sz="2000">
              <a:latin typeface="Verdana"/>
              <a:cs typeface="Verdana"/>
            </a:endParaRPr>
          </a:p>
          <a:p>
            <a:pPr marL="755015" lvl="1" indent="-285750">
              <a:lnSpc>
                <a:spcPts val="2400"/>
              </a:lnSpc>
              <a:spcBef>
                <a:spcPts val="1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5" dirty="0">
                <a:latin typeface="Verdana"/>
                <a:cs typeface="Verdana"/>
              </a:rPr>
              <a:t>@AfterThrowing(pointcut=“”,</a:t>
            </a:r>
            <a:r>
              <a:rPr sz="2000" spc="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throwing=“”)</a:t>
            </a:r>
            <a:endParaRPr sz="2000">
              <a:latin typeface="Verdana"/>
              <a:cs typeface="Verdana"/>
            </a:endParaRPr>
          </a:p>
          <a:p>
            <a:pPr marL="755015" lvl="1" indent="-285750">
              <a:lnSpc>
                <a:spcPts val="2395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Verdana"/>
                <a:cs typeface="Verdana"/>
              </a:rPr>
              <a:t>@After(“pointcut”)</a:t>
            </a:r>
            <a:endParaRPr sz="2000">
              <a:latin typeface="Verdana"/>
              <a:cs typeface="Verdana"/>
            </a:endParaRPr>
          </a:p>
          <a:p>
            <a:pPr marL="755015" lvl="1" indent="-285750">
              <a:lnSpc>
                <a:spcPts val="2395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Verdana"/>
                <a:cs typeface="Verdana"/>
              </a:rPr>
              <a:t>@Around(“pointcut”)</a:t>
            </a:r>
            <a:endParaRPr sz="2000">
              <a:latin typeface="Verdana"/>
              <a:cs typeface="Verdana"/>
            </a:endParaRPr>
          </a:p>
          <a:p>
            <a:pPr marL="355600" marR="494030" indent="-343535">
              <a:lnSpc>
                <a:spcPct val="109000"/>
              </a:lnSpc>
              <a:spcBef>
                <a:spcPts val="27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300" spc="5" dirty="0">
                <a:latin typeface="Verdana"/>
                <a:cs typeface="Verdana"/>
              </a:rPr>
              <a:t>Around</a:t>
            </a:r>
            <a:r>
              <a:rPr sz="2300" spc="5" dirty="0">
                <a:latin typeface="굴림"/>
                <a:cs typeface="굴림"/>
              </a:rPr>
              <a:t>를</a:t>
            </a:r>
            <a:r>
              <a:rPr sz="2300" spc="-2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제외한</a:t>
            </a:r>
            <a:r>
              <a:rPr sz="2300" spc="4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나머지</a:t>
            </a:r>
            <a:r>
              <a:rPr sz="2300" spc="2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메소드들은</a:t>
            </a:r>
            <a:r>
              <a:rPr sz="2300" spc="2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첫</a:t>
            </a:r>
            <a:r>
              <a:rPr sz="2300" spc="40" dirty="0">
                <a:latin typeface="굴림"/>
                <a:cs typeface="굴림"/>
              </a:rPr>
              <a:t> </a:t>
            </a:r>
            <a:r>
              <a:rPr sz="2300" dirty="0">
                <a:latin typeface="Verdana"/>
                <a:cs typeface="Verdana"/>
              </a:rPr>
              <a:t>argument</a:t>
            </a:r>
            <a:r>
              <a:rPr sz="2300" dirty="0">
                <a:latin typeface="굴림"/>
                <a:cs typeface="굴림"/>
              </a:rPr>
              <a:t>로 </a:t>
            </a:r>
            <a:r>
              <a:rPr sz="2300" spc="-755" dirty="0">
                <a:latin typeface="굴림"/>
                <a:cs typeface="굴림"/>
              </a:rPr>
              <a:t> </a:t>
            </a:r>
            <a:r>
              <a:rPr sz="2300" spc="-5" dirty="0">
                <a:latin typeface="Verdana"/>
                <a:cs typeface="Verdana"/>
              </a:rPr>
              <a:t>JoinPoint</a:t>
            </a:r>
            <a:r>
              <a:rPr sz="2300" spc="-5" dirty="0">
                <a:latin typeface="굴림"/>
                <a:cs typeface="굴림"/>
              </a:rPr>
              <a:t>를</a:t>
            </a:r>
            <a:r>
              <a:rPr sz="2300" spc="-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가질</a:t>
            </a:r>
            <a:r>
              <a:rPr sz="2300" spc="4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수</a:t>
            </a:r>
            <a:r>
              <a:rPr sz="2300" spc="4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있다</a:t>
            </a:r>
            <a:r>
              <a:rPr sz="2300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  <a:p>
            <a:pPr marL="355600" marR="18415" indent="-343535">
              <a:lnSpc>
                <a:spcPct val="109000"/>
              </a:lnSpc>
              <a:spcBef>
                <a:spcPts val="540"/>
              </a:spcBef>
              <a:buFont typeface="Arial"/>
              <a:buChar char="•"/>
              <a:tabLst>
                <a:tab pos="455930" algn="l"/>
                <a:tab pos="456565" algn="l"/>
              </a:tabLst>
            </a:pPr>
            <a:r>
              <a:rPr dirty="0"/>
              <a:t>	</a:t>
            </a:r>
            <a:r>
              <a:rPr sz="2300" dirty="0">
                <a:latin typeface="Verdana"/>
                <a:cs typeface="Verdana"/>
              </a:rPr>
              <a:t>Around</a:t>
            </a:r>
            <a:r>
              <a:rPr sz="2300" spc="-10" dirty="0">
                <a:latin typeface="Verdana"/>
                <a:cs typeface="Verdana"/>
              </a:rPr>
              <a:t> </a:t>
            </a:r>
            <a:r>
              <a:rPr sz="2300" dirty="0">
                <a:latin typeface="굴림"/>
                <a:cs typeface="굴림"/>
              </a:rPr>
              <a:t>메소드는</a:t>
            </a:r>
            <a:r>
              <a:rPr sz="2300" spc="60" dirty="0">
                <a:latin typeface="굴림"/>
                <a:cs typeface="굴림"/>
              </a:rPr>
              <a:t> </a:t>
            </a:r>
            <a:r>
              <a:rPr sz="2300" dirty="0">
                <a:latin typeface="Verdana"/>
                <a:cs typeface="Verdana"/>
              </a:rPr>
              <a:t>argument</a:t>
            </a:r>
            <a:r>
              <a:rPr sz="2300" dirty="0">
                <a:latin typeface="굴림"/>
                <a:cs typeface="굴림"/>
              </a:rPr>
              <a:t>로</a:t>
            </a:r>
            <a:r>
              <a:rPr sz="2300" spc="45" dirty="0">
                <a:latin typeface="굴림"/>
                <a:cs typeface="굴림"/>
              </a:rPr>
              <a:t> </a:t>
            </a:r>
            <a:r>
              <a:rPr sz="2300" spc="-5" dirty="0">
                <a:latin typeface="Verdana"/>
                <a:cs typeface="Verdana"/>
              </a:rPr>
              <a:t>ProceedingJoinPoint</a:t>
            </a:r>
            <a:r>
              <a:rPr sz="2300" spc="-5" dirty="0">
                <a:latin typeface="굴림"/>
                <a:cs typeface="굴림"/>
              </a:rPr>
              <a:t>를 </a:t>
            </a:r>
            <a:r>
              <a:rPr sz="2300" spc="-75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가질</a:t>
            </a:r>
            <a:r>
              <a:rPr sz="2300" spc="2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수</a:t>
            </a:r>
            <a:r>
              <a:rPr sz="2300" spc="4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있다</a:t>
            </a:r>
            <a:r>
              <a:rPr sz="2300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412353" y="6624944"/>
            <a:ext cx="236220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26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2241" y="851702"/>
            <a:ext cx="7310755" cy="139573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sz="2000" spc="-5" dirty="0">
                <a:latin typeface="Verdana"/>
                <a:cs typeface="Verdana"/>
              </a:rPr>
              <a:t>ContextLoaderListener</a:t>
            </a:r>
            <a:endParaRPr sz="2000">
              <a:latin typeface="Verdana"/>
              <a:cs typeface="Verdana"/>
            </a:endParaRPr>
          </a:p>
          <a:p>
            <a:pPr marL="755650" marR="5080" indent="-285750">
              <a:lnSpc>
                <a:spcPct val="120100"/>
              </a:lnSpc>
              <a:spcBef>
                <a:spcPts val="445"/>
              </a:spcBef>
              <a:tabLst>
                <a:tab pos="755650" algn="l"/>
              </a:tabLst>
            </a:pPr>
            <a:r>
              <a:rPr sz="1600" dirty="0">
                <a:latin typeface="Arial"/>
                <a:cs typeface="Arial"/>
              </a:rPr>
              <a:t>–	</a:t>
            </a:r>
            <a:r>
              <a:rPr sz="1600" dirty="0">
                <a:latin typeface="굴림"/>
                <a:cs typeface="굴림"/>
              </a:rPr>
              <a:t>설정파일 </a:t>
            </a:r>
            <a:r>
              <a:rPr sz="1600" spc="-10" dirty="0">
                <a:latin typeface="Verdana"/>
                <a:cs typeface="Verdana"/>
              </a:rPr>
              <a:t>&lt;context-param&gt;</a:t>
            </a:r>
            <a:r>
              <a:rPr sz="1600" spc="-10" dirty="0">
                <a:latin typeface="굴림"/>
                <a:cs typeface="굴림"/>
              </a:rPr>
              <a:t>으로</a:t>
            </a:r>
            <a:r>
              <a:rPr sz="1600" spc="6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등록된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설정파일을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바탕으로 </a:t>
            </a:r>
            <a:r>
              <a:rPr sz="1600" spc="5" dirty="0">
                <a:latin typeface="굴림"/>
                <a:cs typeface="굴림"/>
              </a:rPr>
              <a:t> </a:t>
            </a:r>
            <a:r>
              <a:rPr sz="1600" spc="-10" dirty="0">
                <a:latin typeface="Verdana"/>
                <a:cs typeface="Verdana"/>
              </a:rPr>
              <a:t>WebApplicationContext</a:t>
            </a:r>
            <a:r>
              <a:rPr sz="1600" spc="-10" dirty="0">
                <a:latin typeface="굴림"/>
                <a:cs typeface="굴림"/>
              </a:rPr>
              <a:t>객체를</a:t>
            </a:r>
            <a:r>
              <a:rPr sz="1600" spc="8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생성해</a:t>
            </a:r>
            <a:r>
              <a:rPr sz="1600" spc="45" dirty="0">
                <a:latin typeface="굴림"/>
                <a:cs typeface="굴림"/>
              </a:rPr>
              <a:t> </a:t>
            </a:r>
            <a:r>
              <a:rPr sz="1600" spc="-10" dirty="0">
                <a:latin typeface="Verdana"/>
                <a:cs typeface="Verdana"/>
              </a:rPr>
              <a:t>ApplicationScope</a:t>
            </a:r>
            <a:r>
              <a:rPr sz="1600" spc="-10" dirty="0">
                <a:latin typeface="굴림"/>
                <a:cs typeface="굴림"/>
              </a:rPr>
              <a:t>에</a:t>
            </a:r>
            <a:r>
              <a:rPr sz="1600" spc="114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속성으로 </a:t>
            </a:r>
            <a:r>
              <a:rPr sz="1600" spc="-515" dirty="0">
                <a:latin typeface="굴림"/>
                <a:cs typeface="굴림"/>
              </a:rPr>
              <a:t> </a:t>
            </a:r>
            <a:r>
              <a:rPr sz="1600" spc="-10" dirty="0">
                <a:latin typeface="Verdana"/>
                <a:cs typeface="Verdana"/>
              </a:rPr>
              <a:t>binding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523" y="2348864"/>
            <a:ext cx="8641080" cy="18002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latin typeface="Verdana"/>
                <a:cs typeface="Verdana"/>
              </a:rPr>
              <a:t>&lt;listener&gt;</a:t>
            </a:r>
            <a:endParaRPr sz="1800">
              <a:latin typeface="Verdana"/>
              <a:cs typeface="Verdana"/>
            </a:endParaRPr>
          </a:p>
          <a:p>
            <a:pPr marL="339725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Verdana"/>
                <a:cs typeface="Verdana"/>
              </a:rPr>
              <a:t>&lt;listener-class&gt;</a:t>
            </a:r>
            <a:endParaRPr sz="1800">
              <a:latin typeface="Verdana"/>
              <a:cs typeface="Verdana"/>
            </a:endParaRPr>
          </a:p>
          <a:p>
            <a:pPr marL="1014094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Verdana"/>
                <a:cs typeface="Verdana"/>
              </a:rPr>
              <a:t>org.springframework.web.context.ContextLoaderListener</a:t>
            </a:r>
            <a:endParaRPr sz="1800">
              <a:latin typeface="Verdana"/>
              <a:cs typeface="Verdana"/>
            </a:endParaRPr>
          </a:p>
          <a:p>
            <a:pPr marL="259715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Verdana"/>
                <a:cs typeface="Verdana"/>
              </a:rPr>
              <a:t>&lt;/listener-class&gt;</a:t>
            </a:r>
            <a:endParaRPr sz="1800">
              <a:latin typeface="Verdana"/>
              <a:cs typeface="Verdana"/>
            </a:endParaRPr>
          </a:p>
          <a:p>
            <a:pPr marL="99695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Verdana"/>
                <a:cs typeface="Verdana"/>
              </a:rPr>
              <a:t>&lt;/listener&gt;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523" y="4293069"/>
            <a:ext cx="8641080" cy="21602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85"/>
              </a:spcBef>
            </a:pPr>
            <a:r>
              <a:rPr sz="1800" spc="-10" dirty="0">
                <a:latin typeface="Verdana"/>
                <a:cs typeface="Verdana"/>
              </a:rPr>
              <a:t>&lt;context-param&gt;</a:t>
            </a:r>
            <a:endParaRPr sz="1800">
              <a:latin typeface="Verdana"/>
              <a:cs typeface="Verdana"/>
            </a:endParaRPr>
          </a:p>
          <a:p>
            <a:pPr marL="556895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Verdana"/>
                <a:cs typeface="Verdana"/>
              </a:rPr>
              <a:t>&lt;param-name&gt;contextConfigLocation&lt;/param-name&gt;</a:t>
            </a:r>
            <a:endParaRPr sz="1800">
              <a:latin typeface="Verdana"/>
              <a:cs typeface="Verdana"/>
            </a:endParaRPr>
          </a:p>
          <a:p>
            <a:pPr marL="556895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Verdana"/>
                <a:cs typeface="Verdana"/>
              </a:rPr>
              <a:t>&lt;param-value&gt;/WEB-INF/service-service.xml</a:t>
            </a:r>
            <a:endParaRPr sz="1800">
              <a:latin typeface="Verdana"/>
              <a:cs typeface="Verdana"/>
            </a:endParaRPr>
          </a:p>
          <a:p>
            <a:pPr marL="2256155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Verdana"/>
                <a:cs typeface="Verdana"/>
              </a:rPr>
              <a:t>/WEB-INF/dao-data.xml</a:t>
            </a:r>
            <a:endParaRPr sz="1800">
              <a:latin typeface="Verdana"/>
              <a:cs typeface="Verdana"/>
            </a:endParaRPr>
          </a:p>
          <a:p>
            <a:pPr marL="556895">
              <a:lnSpc>
                <a:spcPct val="100000"/>
              </a:lnSpc>
              <a:spcBef>
                <a:spcPts val="434"/>
              </a:spcBef>
            </a:pPr>
            <a:r>
              <a:rPr sz="1800" spc="-15" dirty="0">
                <a:latin typeface="Verdana"/>
                <a:cs typeface="Verdana"/>
              </a:rPr>
              <a:t>&lt;/param-value&gt;</a:t>
            </a:r>
            <a:endParaRPr sz="1800">
              <a:latin typeface="Verdana"/>
              <a:cs typeface="Verdana"/>
            </a:endParaRPr>
          </a:p>
          <a:p>
            <a:pPr marL="99695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Verdana"/>
                <a:cs typeface="Verdana"/>
              </a:rPr>
              <a:t>&lt;/context-param&gt;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4490" y="401408"/>
            <a:ext cx="273177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5" dirty="0"/>
              <a:t>Web에서</a:t>
            </a:r>
            <a:r>
              <a:rPr sz="2800" spc="-150" dirty="0"/>
              <a:t> </a:t>
            </a:r>
            <a:r>
              <a:rPr sz="2800" dirty="0"/>
              <a:t>Spring</a:t>
            </a:r>
            <a:endParaRPr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31191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Web에서</a:t>
            </a:r>
            <a:r>
              <a:rPr spc="-110" dirty="0"/>
              <a:t> </a:t>
            </a:r>
            <a:r>
              <a:rPr dirty="0"/>
              <a:t>Spring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003655"/>
            <a:ext cx="7317740" cy="1586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311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10" dirty="0">
                <a:latin typeface="Verdana"/>
                <a:cs typeface="Verdana"/>
              </a:rPr>
              <a:t>WebApplicationContextUtil</a:t>
            </a:r>
            <a:r>
              <a:rPr sz="2700" spc="5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를</a:t>
            </a:r>
            <a:r>
              <a:rPr sz="2700" spc="4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통해</a:t>
            </a:r>
            <a:endParaRPr sz="2700">
              <a:latin typeface="굴림"/>
              <a:cs typeface="굴림"/>
            </a:endParaRPr>
          </a:p>
          <a:p>
            <a:pPr marL="355600">
              <a:lnSpc>
                <a:spcPts val="3115"/>
              </a:lnSpc>
            </a:pPr>
            <a:r>
              <a:rPr sz="2700" spc="-10" dirty="0">
                <a:latin typeface="Verdana"/>
                <a:cs typeface="Verdana"/>
              </a:rPr>
              <a:t>WebApplicationContext</a:t>
            </a:r>
            <a:r>
              <a:rPr sz="2700" spc="-5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조회</a:t>
            </a:r>
            <a:endParaRPr sz="2700">
              <a:latin typeface="굴림"/>
              <a:cs typeface="굴림"/>
            </a:endParaRPr>
          </a:p>
          <a:p>
            <a:pPr marL="755015" marR="5080" indent="-285750">
              <a:lnSpc>
                <a:spcPct val="100000"/>
              </a:lnSpc>
              <a:spcBef>
                <a:spcPts val="550"/>
              </a:spcBef>
            </a:pPr>
            <a:r>
              <a:rPr sz="2300" dirty="0">
                <a:latin typeface="Arial"/>
                <a:cs typeface="Arial"/>
              </a:rPr>
              <a:t>–</a:t>
            </a:r>
            <a:r>
              <a:rPr sz="2300" spc="355" dirty="0">
                <a:latin typeface="Arial"/>
                <a:cs typeface="Arial"/>
              </a:rPr>
              <a:t> </a:t>
            </a:r>
            <a:r>
              <a:rPr sz="2300" spc="-5" dirty="0">
                <a:latin typeface="Verdana"/>
                <a:cs typeface="Verdana"/>
              </a:rPr>
              <a:t>getWebApplicationContext(ServletContext)</a:t>
            </a:r>
            <a:r>
              <a:rPr sz="2300" spc="-1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: </a:t>
            </a:r>
            <a:r>
              <a:rPr sz="2300" spc="-79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WebApplicationContext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43103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</a:t>
            </a:r>
            <a:r>
              <a:rPr spc="-75" dirty="0"/>
              <a:t> </a:t>
            </a:r>
            <a:r>
              <a:rPr spc="-20" dirty="0"/>
              <a:t>AOP</a:t>
            </a:r>
            <a:r>
              <a:rPr spc="-10" dirty="0"/>
              <a:t> </a:t>
            </a:r>
            <a:r>
              <a:rPr dirty="0"/>
              <a:t>개요</a:t>
            </a:r>
            <a:r>
              <a:rPr spc="-25" dirty="0"/>
              <a:t> </a:t>
            </a:r>
            <a:r>
              <a:rPr dirty="0"/>
              <a:t>(2/2)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676" y="1428750"/>
            <a:ext cx="6337842" cy="25960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4497" y="4255515"/>
            <a:ext cx="744537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400"/>
              </a:lnSpc>
              <a:spcBef>
                <a:spcPts val="95"/>
              </a:spcBef>
            </a:pPr>
            <a:r>
              <a:rPr sz="2000" spc="-5" dirty="0">
                <a:latin typeface="굴림"/>
                <a:cs typeface="굴림"/>
              </a:rPr>
              <a:t>핵심관심사항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Verdana"/>
                <a:cs typeface="Verdana"/>
              </a:rPr>
              <a:t>: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CourseService,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StudentService,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MiscService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ts val="2400"/>
              </a:lnSpc>
            </a:pPr>
            <a:r>
              <a:rPr sz="2000" spc="-5" dirty="0">
                <a:latin typeface="굴림"/>
                <a:cs typeface="굴림"/>
              </a:rPr>
              <a:t>공통관심사항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Verdana"/>
                <a:cs typeface="Verdana"/>
              </a:rPr>
              <a:t>: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Security,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Transactions,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Other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 dirty="0">
              <a:latin typeface="Verdana"/>
              <a:cs typeface="Verdana"/>
            </a:endParaRPr>
          </a:p>
          <a:p>
            <a:pPr marL="99060">
              <a:lnSpc>
                <a:spcPts val="2395"/>
              </a:lnSpc>
            </a:pPr>
            <a:r>
              <a:rPr sz="2000" b="1" dirty="0">
                <a:latin typeface="Verdana"/>
                <a:cs typeface="Verdana"/>
              </a:rPr>
              <a:t>-</a:t>
            </a:r>
            <a:r>
              <a:rPr sz="2000" b="1" spc="5" dirty="0">
                <a:latin typeface="Verdana"/>
                <a:cs typeface="Verdana"/>
              </a:rPr>
              <a:t> </a:t>
            </a:r>
            <a:r>
              <a:rPr sz="2000" b="1" spc="10" dirty="0">
                <a:latin typeface="굴림"/>
                <a:cs typeface="굴림"/>
              </a:rPr>
              <a:t>핵심관심사항에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공통관심사항을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어떻게</a:t>
            </a:r>
            <a:r>
              <a:rPr sz="2000" b="1" spc="-3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적용시킬</a:t>
            </a:r>
            <a:r>
              <a:rPr sz="2000" b="1" spc="-6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것인가</a:t>
            </a:r>
            <a:endParaRPr sz="2000" dirty="0">
              <a:latin typeface="굴림"/>
              <a:cs typeface="굴림"/>
            </a:endParaRPr>
          </a:p>
          <a:p>
            <a:pPr marL="970280">
              <a:lnSpc>
                <a:spcPts val="2395"/>
              </a:lnSpc>
            </a:pPr>
            <a:r>
              <a:rPr sz="2000" b="1" spc="-5" dirty="0">
                <a:latin typeface="Verdana"/>
                <a:cs typeface="Verdana"/>
              </a:rPr>
              <a:t>-&gt;</a:t>
            </a:r>
            <a:r>
              <a:rPr sz="2000" b="1" spc="-35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AOP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3</a:t>
            </a:fld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4</a:t>
            </a:fld>
            <a:endParaRPr sz="8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32264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</a:t>
            </a:r>
            <a:r>
              <a:rPr spc="-90" dirty="0"/>
              <a:t> </a:t>
            </a:r>
            <a:r>
              <a:rPr spc="-20" dirty="0"/>
              <a:t>AOP </a:t>
            </a:r>
            <a:r>
              <a:rPr dirty="0"/>
              <a:t>용어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479" y="1319402"/>
            <a:ext cx="8475345" cy="4665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45" dirty="0">
                <a:latin typeface="Verdana"/>
                <a:cs typeface="Verdana"/>
              </a:rPr>
              <a:t>Target</a:t>
            </a:r>
            <a:r>
              <a:rPr sz="2000" spc="-5" dirty="0">
                <a:latin typeface="Verdana"/>
                <a:cs typeface="Verdana"/>
              </a:rPr>
              <a:t> –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핵심사항</a:t>
            </a:r>
            <a:r>
              <a:rPr sz="2000" spc="-5" dirty="0">
                <a:latin typeface="Verdana"/>
                <a:cs typeface="Verdana"/>
              </a:rPr>
              <a:t>( Core)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가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구현된</a:t>
            </a:r>
            <a:r>
              <a:rPr sz="2000" spc="5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객체</a:t>
            </a:r>
            <a:endParaRPr sz="2000" dirty="0">
              <a:latin typeface="굴림"/>
              <a:cs typeface="굴림"/>
            </a:endParaRPr>
          </a:p>
          <a:p>
            <a:pPr marL="355600" marR="148590" indent="-342900">
              <a:lnSpc>
                <a:spcPct val="150000"/>
              </a:lnSpc>
              <a:spcBef>
                <a:spcPts val="4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Verdana"/>
                <a:cs typeface="Verdana"/>
              </a:rPr>
              <a:t>JoinPoint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–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공통관심사항이</a:t>
            </a:r>
            <a:r>
              <a:rPr sz="2000" spc="5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적용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될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수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있는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지점</a:t>
            </a:r>
            <a:r>
              <a:rPr sz="2000" spc="-5" dirty="0">
                <a:latin typeface="Verdana"/>
                <a:cs typeface="Verdana"/>
              </a:rPr>
              <a:t>(ex:</a:t>
            </a:r>
            <a:r>
              <a:rPr sz="2000" spc="-5" dirty="0">
                <a:latin typeface="굴림"/>
                <a:cs typeface="굴림"/>
              </a:rPr>
              <a:t>메소드</a:t>
            </a:r>
            <a:r>
              <a:rPr sz="2000" spc="6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호출시</a:t>
            </a:r>
            <a:r>
              <a:rPr sz="2000" spc="-5" dirty="0">
                <a:latin typeface="Verdana"/>
                <a:cs typeface="Verdana"/>
              </a:rPr>
              <a:t>,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객체생성시</a:t>
            </a:r>
            <a:r>
              <a:rPr sz="2000" spc="1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등</a:t>
            </a:r>
            <a:r>
              <a:rPr sz="2000" spc="-5" dirty="0"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Verdana"/>
                <a:cs typeface="Verdana"/>
              </a:rPr>
              <a:t>Pointcut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– </a:t>
            </a:r>
            <a:r>
              <a:rPr sz="2000" spc="-15" dirty="0">
                <a:latin typeface="Verdana"/>
                <a:cs typeface="Verdana"/>
              </a:rPr>
              <a:t>JoinPoint</a:t>
            </a:r>
            <a:r>
              <a:rPr sz="2000" spc="25" dirty="0">
                <a:latin typeface="Verdana"/>
                <a:cs typeface="Verdana"/>
              </a:rPr>
              <a:t> </a:t>
            </a:r>
            <a:r>
              <a:rPr sz="2000" dirty="0">
                <a:latin typeface="굴림"/>
                <a:cs typeface="굴림"/>
              </a:rPr>
              <a:t>중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실제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공통사항이</a:t>
            </a:r>
            <a:r>
              <a:rPr sz="2000" spc="4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적용될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대상을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지정</a:t>
            </a:r>
            <a:r>
              <a:rPr sz="2000" spc="-5" dirty="0"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Verdana"/>
                <a:cs typeface="Verdana"/>
              </a:rPr>
              <a:t>Advice</a:t>
            </a:r>
            <a:endParaRPr sz="2000" dirty="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1440"/>
              </a:spcBef>
              <a:buFont typeface="Arial"/>
              <a:buChar char="–"/>
              <a:tabLst>
                <a:tab pos="755015" algn="l"/>
                <a:tab pos="756285" algn="l"/>
              </a:tabLst>
            </a:pPr>
            <a:r>
              <a:rPr sz="1600" spc="-5" dirty="0">
                <a:latin typeface="굴림"/>
                <a:cs typeface="굴림"/>
              </a:rPr>
              <a:t>공통관심사항</a:t>
            </a:r>
            <a:r>
              <a:rPr sz="1600" spc="-5" dirty="0">
                <a:latin typeface="Verdana"/>
                <a:cs typeface="Verdana"/>
              </a:rPr>
              <a:t>(Cross-Cutting)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구현</a:t>
            </a:r>
            <a:r>
              <a:rPr sz="1600" spc="1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코드</a:t>
            </a:r>
            <a:r>
              <a:rPr sz="1600" spc="15" dirty="0">
                <a:latin typeface="굴림"/>
                <a:cs typeface="굴림"/>
              </a:rPr>
              <a:t> </a:t>
            </a:r>
            <a:r>
              <a:rPr sz="1600" dirty="0">
                <a:latin typeface="Verdana"/>
                <a:cs typeface="Verdana"/>
              </a:rPr>
              <a:t>+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적용시점</a:t>
            </a:r>
            <a:r>
              <a:rPr sz="1600" dirty="0">
                <a:latin typeface="Verdana"/>
                <a:cs typeface="Verdana"/>
              </a:rPr>
              <a:t>.</a:t>
            </a:r>
          </a:p>
          <a:p>
            <a:pPr marL="755650" lvl="1" indent="-286385">
              <a:lnSpc>
                <a:spcPct val="100000"/>
              </a:lnSpc>
              <a:spcBef>
                <a:spcPts val="1360"/>
              </a:spcBef>
              <a:buFont typeface="Arial"/>
              <a:buChar char="–"/>
              <a:tabLst>
                <a:tab pos="755015" algn="l"/>
                <a:tab pos="756285" algn="l"/>
              </a:tabLst>
            </a:pPr>
            <a:r>
              <a:rPr sz="1600" dirty="0">
                <a:latin typeface="굴림"/>
                <a:cs typeface="굴림"/>
              </a:rPr>
              <a:t>적용 시점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dirty="0">
                <a:latin typeface="Verdana"/>
                <a:cs typeface="Verdana"/>
              </a:rPr>
              <a:t>: </a:t>
            </a:r>
            <a:r>
              <a:rPr sz="1600" dirty="0">
                <a:latin typeface="굴림"/>
                <a:cs typeface="굴림"/>
              </a:rPr>
              <a:t>핵심로직</a:t>
            </a:r>
            <a:r>
              <a:rPr sz="1600" spc="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실행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전</a:t>
            </a:r>
            <a:r>
              <a:rPr sz="1600" dirty="0">
                <a:latin typeface="Verdana"/>
                <a:cs typeface="Verdana"/>
              </a:rPr>
              <a:t>, </a:t>
            </a:r>
            <a:r>
              <a:rPr sz="1600" dirty="0">
                <a:latin typeface="굴림"/>
                <a:cs typeface="굴림"/>
              </a:rPr>
              <a:t>후</a:t>
            </a:r>
            <a:r>
              <a:rPr sz="1600" dirty="0">
                <a:latin typeface="Verdana"/>
                <a:cs typeface="Verdana"/>
              </a:rPr>
              <a:t>,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정상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종료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후</a:t>
            </a:r>
            <a:r>
              <a:rPr sz="1600" dirty="0">
                <a:latin typeface="Verdana"/>
                <a:cs typeface="Verdana"/>
              </a:rPr>
              <a:t>,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비정상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종료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후</a:t>
            </a:r>
            <a:r>
              <a:rPr sz="1600" dirty="0">
                <a:latin typeface="Verdana"/>
                <a:cs typeface="Verdana"/>
              </a:rPr>
              <a:t>,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굴림"/>
                <a:cs typeface="굴림"/>
              </a:rPr>
              <a:t>전</a:t>
            </a:r>
            <a:r>
              <a:rPr sz="1600" spc="-5" dirty="0">
                <a:latin typeface="Verdana"/>
                <a:cs typeface="Verdana"/>
              </a:rPr>
              <a:t>/</a:t>
            </a:r>
            <a:r>
              <a:rPr sz="1600" spc="-5" dirty="0">
                <a:latin typeface="굴림"/>
                <a:cs typeface="굴림"/>
              </a:rPr>
              <a:t>후가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있다</a:t>
            </a:r>
            <a:r>
              <a:rPr sz="1600" dirty="0">
                <a:latin typeface="Verdana"/>
                <a:cs typeface="Verdana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Verdana"/>
                <a:cs typeface="Verdana"/>
              </a:rPr>
              <a:t>Aspect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–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Advice +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Pointcut</a:t>
            </a:r>
            <a:endParaRPr sz="20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latin typeface="Verdana"/>
                <a:cs typeface="Verdana"/>
              </a:rPr>
              <a:t>Weaving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–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Proxy</a:t>
            </a:r>
            <a:r>
              <a:rPr sz="2000" spc="-10" dirty="0">
                <a:latin typeface="굴림"/>
                <a:cs typeface="굴림"/>
              </a:rPr>
              <a:t>를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생성하는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것</a:t>
            </a:r>
            <a:r>
              <a:rPr sz="2000" spc="-5" dirty="0">
                <a:latin typeface="Verdana"/>
                <a:cs typeface="Verdana"/>
              </a:rPr>
              <a:t>.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(</a:t>
            </a:r>
            <a:r>
              <a:rPr sz="2000" spc="-5" dirty="0">
                <a:latin typeface="굴림"/>
                <a:cs typeface="굴림"/>
              </a:rPr>
              <a:t>컴파일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시점</a:t>
            </a:r>
            <a:r>
              <a:rPr sz="2000" spc="-5" dirty="0">
                <a:latin typeface="Verdana"/>
                <a:cs typeface="Verdana"/>
              </a:rPr>
              <a:t>,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Class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Loading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시점</a:t>
            </a:r>
            <a:r>
              <a:rPr sz="2000" spc="-5" dirty="0">
                <a:latin typeface="Verdana"/>
                <a:cs typeface="Verdana"/>
              </a:rPr>
              <a:t>,</a:t>
            </a:r>
            <a:endParaRPr sz="2000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굴림"/>
                <a:cs typeface="굴림"/>
              </a:rPr>
              <a:t>런타임</a:t>
            </a:r>
            <a:r>
              <a:rPr sz="200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시점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20" dirty="0">
                <a:latin typeface="Verdana"/>
                <a:cs typeface="Verdana"/>
              </a:rPr>
              <a:t>Weaving</a:t>
            </a:r>
            <a:r>
              <a:rPr sz="2000" spc="-20" dirty="0">
                <a:latin typeface="굴림"/>
                <a:cs typeface="굴림"/>
              </a:rPr>
              <a:t>이</a:t>
            </a:r>
            <a:r>
              <a:rPr sz="2000" spc="40" dirty="0">
                <a:latin typeface="굴림"/>
                <a:cs typeface="굴림"/>
              </a:rPr>
              <a:t> </a:t>
            </a:r>
            <a:r>
              <a:rPr sz="2000" spc="-10" dirty="0">
                <a:latin typeface="굴림"/>
                <a:cs typeface="굴림"/>
              </a:rPr>
              <a:t>있다</a:t>
            </a:r>
            <a:r>
              <a:rPr sz="2000" spc="-10" dirty="0">
                <a:latin typeface="Verdana"/>
                <a:cs typeface="Verdana"/>
              </a:rPr>
              <a:t>.)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5</a:t>
            </a:fld>
            <a:endParaRPr sz="8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4996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Spring에서</a:t>
            </a:r>
            <a:r>
              <a:rPr spc="-65" dirty="0"/>
              <a:t> </a:t>
            </a:r>
            <a:r>
              <a:rPr spc="-20" dirty="0"/>
              <a:t>AOP </a:t>
            </a:r>
            <a:r>
              <a:rPr dirty="0"/>
              <a:t>구현</a:t>
            </a:r>
            <a:r>
              <a:rPr spc="-25" dirty="0"/>
              <a:t> </a:t>
            </a:r>
            <a:r>
              <a:rPr dirty="0"/>
              <a:t>방법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137943"/>
            <a:ext cx="5755640" cy="208978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dirty="0">
                <a:latin typeface="Verdana"/>
                <a:cs typeface="Verdana"/>
              </a:rPr>
              <a:t>AOP</a:t>
            </a:r>
            <a:r>
              <a:rPr sz="2700" spc="-75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구현</a:t>
            </a:r>
          </a:p>
          <a:p>
            <a:pPr marL="755015" lvl="1" indent="-285750">
              <a:lnSpc>
                <a:spcPct val="100000"/>
              </a:lnSpc>
              <a:spcBef>
                <a:spcPts val="545"/>
              </a:spcBef>
              <a:buFont typeface="Arial"/>
              <a:buChar char="–"/>
              <a:tabLst>
                <a:tab pos="755650" algn="l"/>
              </a:tabLst>
            </a:pPr>
            <a:r>
              <a:rPr sz="2300" spc="-5" dirty="0">
                <a:latin typeface="Verdana"/>
                <a:cs typeface="Verdana"/>
              </a:rPr>
              <a:t>POJO</a:t>
            </a:r>
            <a:r>
              <a:rPr sz="2300" spc="-2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Class</a:t>
            </a:r>
            <a:r>
              <a:rPr sz="2300" dirty="0">
                <a:latin typeface="굴림"/>
                <a:cs typeface="굴림"/>
              </a:rPr>
              <a:t>를 이용한</a:t>
            </a:r>
            <a:r>
              <a:rPr sz="2300" spc="20" dirty="0">
                <a:latin typeface="굴림"/>
                <a:cs typeface="굴림"/>
              </a:rPr>
              <a:t> </a:t>
            </a:r>
            <a:r>
              <a:rPr sz="2300" dirty="0">
                <a:latin typeface="Verdana"/>
                <a:cs typeface="Verdana"/>
              </a:rPr>
              <a:t>AOP</a:t>
            </a:r>
            <a:r>
              <a:rPr sz="2300" dirty="0">
                <a:latin typeface="굴림"/>
                <a:cs typeface="굴림"/>
              </a:rPr>
              <a:t>구현</a:t>
            </a:r>
          </a:p>
          <a:p>
            <a:pPr marL="1155700" lvl="2" indent="-229870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Verdana"/>
                <a:cs typeface="Verdana"/>
              </a:rPr>
              <a:t>Spring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설정</a:t>
            </a:r>
            <a:r>
              <a:rPr sz="2000" spc="2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파일을</a:t>
            </a:r>
            <a:r>
              <a:rPr sz="2000" spc="4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이용한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</a:t>
            </a:r>
            <a:endParaRPr sz="2000" dirty="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굴림"/>
                <a:cs typeface="굴림"/>
              </a:rPr>
              <a:t>어노테이션</a:t>
            </a:r>
            <a:r>
              <a:rPr sz="2000" spc="-5" dirty="0">
                <a:latin typeface="Verdana"/>
                <a:cs typeface="Verdana"/>
              </a:rPr>
              <a:t>(Annotation)</a:t>
            </a:r>
            <a:r>
              <a:rPr sz="2000" spc="-5" dirty="0">
                <a:latin typeface="굴림"/>
                <a:cs typeface="굴림"/>
              </a:rPr>
              <a:t>을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이용한 설정</a:t>
            </a:r>
            <a:endParaRPr sz="2000" dirty="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755650" algn="l"/>
              </a:tabLst>
            </a:pPr>
            <a:r>
              <a:rPr sz="2300" dirty="0">
                <a:latin typeface="굴림"/>
                <a:cs typeface="굴림"/>
              </a:rPr>
              <a:t>스프링</a:t>
            </a:r>
            <a:r>
              <a:rPr sz="2300" spc="-10" dirty="0">
                <a:latin typeface="굴림"/>
                <a:cs typeface="굴림"/>
              </a:rPr>
              <a:t> </a:t>
            </a:r>
            <a:r>
              <a:rPr sz="2300" dirty="0">
                <a:latin typeface="Verdana"/>
                <a:cs typeface="Verdana"/>
              </a:rPr>
              <a:t>API</a:t>
            </a:r>
            <a:r>
              <a:rPr sz="2300" dirty="0">
                <a:latin typeface="굴림"/>
                <a:cs typeface="굴림"/>
              </a:rPr>
              <a:t>를</a:t>
            </a:r>
            <a:r>
              <a:rPr sz="2300" spc="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이용한</a:t>
            </a:r>
            <a:r>
              <a:rPr sz="2300" spc="30" dirty="0">
                <a:latin typeface="굴림"/>
                <a:cs typeface="굴림"/>
              </a:rPr>
              <a:t> </a:t>
            </a:r>
            <a:r>
              <a:rPr sz="2300" dirty="0">
                <a:latin typeface="Verdana"/>
                <a:cs typeface="Verdana"/>
              </a:rPr>
              <a:t>AOP</a:t>
            </a:r>
            <a:r>
              <a:rPr sz="2300" dirty="0">
                <a:latin typeface="굴림"/>
                <a:cs typeface="굴림"/>
              </a:rPr>
              <a:t>구현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6</a:t>
            </a:fld>
            <a:endParaRPr sz="8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3830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POJO</a:t>
            </a:r>
            <a:r>
              <a:rPr spc="-70" dirty="0"/>
              <a:t> </a:t>
            </a:r>
            <a:r>
              <a:rPr dirty="0"/>
              <a:t>기반</a:t>
            </a:r>
            <a:r>
              <a:rPr spc="-45" dirty="0"/>
              <a:t> </a:t>
            </a:r>
            <a:r>
              <a:rPr spc="-15" dirty="0"/>
              <a:t>AOP구현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365" y="1352150"/>
            <a:ext cx="7550150" cy="140017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dirty="0">
                <a:latin typeface="굴림"/>
                <a:cs typeface="굴림"/>
              </a:rPr>
              <a:t>설정파일에</a:t>
            </a:r>
            <a:r>
              <a:rPr sz="2700" spc="-5" dirty="0">
                <a:latin typeface="굴림"/>
                <a:cs typeface="굴림"/>
              </a:rPr>
              <a:t> </a:t>
            </a:r>
            <a:r>
              <a:rPr sz="2700" dirty="0">
                <a:latin typeface="Verdana"/>
                <a:cs typeface="Verdana"/>
              </a:rPr>
              <a:t>AOP</a:t>
            </a:r>
            <a:r>
              <a:rPr sz="2700" spc="-35" dirty="0">
                <a:latin typeface="Verdana"/>
                <a:cs typeface="Verdana"/>
              </a:rPr>
              <a:t> </a:t>
            </a:r>
            <a:r>
              <a:rPr sz="2700" spc="-5" dirty="0">
                <a:latin typeface="굴림"/>
                <a:cs typeface="굴림"/>
              </a:rPr>
              <a:t>설정</a:t>
            </a:r>
            <a:r>
              <a:rPr sz="2700" spc="-5" dirty="0"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50"/>
              </a:spcBef>
            </a:pPr>
            <a:r>
              <a:rPr sz="2300" dirty="0">
                <a:latin typeface="Arial"/>
                <a:cs typeface="Arial"/>
              </a:rPr>
              <a:t>–</a:t>
            </a:r>
            <a:r>
              <a:rPr sz="2300" spc="310" dirty="0">
                <a:latin typeface="Arial"/>
                <a:cs typeface="Arial"/>
              </a:rPr>
              <a:t> </a:t>
            </a:r>
            <a:r>
              <a:rPr sz="2300" dirty="0">
                <a:latin typeface="Verdana"/>
                <a:cs typeface="Verdana"/>
              </a:rPr>
              <a:t>XML</a:t>
            </a:r>
            <a:r>
              <a:rPr sz="2300" spc="-45" dirty="0">
                <a:latin typeface="Verdana"/>
                <a:cs typeface="Verdana"/>
              </a:rPr>
              <a:t> </a:t>
            </a:r>
            <a:r>
              <a:rPr sz="2300" spc="5" dirty="0">
                <a:latin typeface="굴림"/>
                <a:cs typeface="굴림"/>
              </a:rPr>
              <a:t>스키마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spc="5" dirty="0">
                <a:latin typeface="굴림"/>
                <a:cs typeface="굴림"/>
              </a:rPr>
              <a:t>확장기법을</a:t>
            </a:r>
            <a:r>
              <a:rPr sz="2300" spc="10" dirty="0">
                <a:latin typeface="굴림"/>
                <a:cs typeface="굴림"/>
              </a:rPr>
              <a:t> </a:t>
            </a:r>
            <a:r>
              <a:rPr sz="2300" spc="5" dirty="0">
                <a:latin typeface="굴림"/>
                <a:cs typeface="굴림"/>
              </a:rPr>
              <a:t>통해</a:t>
            </a:r>
            <a:r>
              <a:rPr sz="2300" spc="10" dirty="0">
                <a:latin typeface="굴림"/>
                <a:cs typeface="굴림"/>
              </a:rPr>
              <a:t> </a:t>
            </a:r>
            <a:r>
              <a:rPr sz="2300" spc="5" dirty="0">
                <a:latin typeface="굴림"/>
                <a:cs typeface="굴림"/>
              </a:rPr>
              <a:t>설정파일을</a:t>
            </a:r>
            <a:r>
              <a:rPr sz="2300" spc="1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작성한다</a:t>
            </a:r>
            <a:r>
              <a:rPr sz="2300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5" dirty="0">
                <a:latin typeface="Verdana"/>
                <a:cs typeface="Verdana"/>
              </a:rPr>
              <a:t>POJO</a:t>
            </a:r>
            <a:r>
              <a:rPr sz="2700" spc="-45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기반</a:t>
            </a:r>
            <a:r>
              <a:rPr sz="2700" spc="3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공통관심사항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로직</a:t>
            </a:r>
            <a:r>
              <a:rPr sz="2700" spc="3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클래스</a:t>
            </a:r>
            <a:r>
              <a:rPr sz="2700" spc="1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작성</a:t>
            </a:r>
            <a:endParaRPr sz="2700">
              <a:latin typeface="굴림"/>
              <a:cs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7</a:t>
            </a:fld>
            <a:endParaRPr sz="8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79527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POJO</a:t>
            </a:r>
            <a:r>
              <a:rPr spc="-40" dirty="0"/>
              <a:t> </a:t>
            </a:r>
            <a:r>
              <a:rPr dirty="0"/>
              <a:t>기반</a:t>
            </a:r>
            <a:r>
              <a:rPr spc="-15" dirty="0"/>
              <a:t> AOP구현</a:t>
            </a:r>
            <a:r>
              <a:rPr spc="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설정파일</a:t>
            </a:r>
            <a:r>
              <a:rPr spc="-10" dirty="0"/>
              <a:t> </a:t>
            </a:r>
            <a:r>
              <a:rPr dirty="0"/>
              <a:t>작성</a:t>
            </a:r>
            <a:r>
              <a:rPr spc="-15" dirty="0"/>
              <a:t> </a:t>
            </a:r>
            <a:r>
              <a:rPr dirty="0"/>
              <a:t>(1/5)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280520"/>
            <a:ext cx="5934075" cy="937894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Verdana"/>
                <a:cs typeface="Verdana"/>
              </a:rPr>
              <a:t>XML</a:t>
            </a:r>
            <a:r>
              <a:rPr sz="2700" spc="-45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스키마를</a:t>
            </a:r>
            <a:r>
              <a:rPr sz="2700" spc="3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이용한</a:t>
            </a:r>
            <a:r>
              <a:rPr sz="2700" spc="35" dirty="0">
                <a:latin typeface="굴림"/>
                <a:cs typeface="굴림"/>
              </a:rPr>
              <a:t> </a:t>
            </a:r>
            <a:r>
              <a:rPr sz="2700" dirty="0">
                <a:latin typeface="Verdana"/>
                <a:cs typeface="Verdana"/>
              </a:rPr>
              <a:t>AOP</a:t>
            </a:r>
            <a:r>
              <a:rPr sz="2700" spc="-20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설정</a:t>
            </a:r>
            <a:endParaRPr sz="27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545"/>
              </a:spcBef>
              <a:tabLst>
                <a:tab pos="1496060" algn="l"/>
              </a:tabLst>
            </a:pPr>
            <a:r>
              <a:rPr sz="2300" dirty="0">
                <a:latin typeface="Arial"/>
                <a:cs typeface="Arial"/>
              </a:rPr>
              <a:t>–</a:t>
            </a:r>
            <a:r>
              <a:rPr sz="2300" spc="330" dirty="0">
                <a:latin typeface="Arial"/>
                <a:cs typeface="Arial"/>
              </a:rPr>
              <a:t> </a:t>
            </a:r>
            <a:r>
              <a:rPr sz="2300" dirty="0">
                <a:latin typeface="Verdana"/>
                <a:cs typeface="Verdana"/>
              </a:rPr>
              <a:t>aop	</a:t>
            </a:r>
            <a:r>
              <a:rPr sz="2300" dirty="0">
                <a:latin typeface="굴림"/>
                <a:cs typeface="굴림"/>
              </a:rPr>
              <a:t>네임스페이스와</a:t>
            </a:r>
            <a:r>
              <a:rPr sz="2300" spc="15" dirty="0">
                <a:latin typeface="굴림"/>
                <a:cs typeface="굴림"/>
              </a:rPr>
              <a:t> </a:t>
            </a:r>
            <a:r>
              <a:rPr sz="2300" dirty="0">
                <a:latin typeface="Verdana"/>
                <a:cs typeface="Verdana"/>
              </a:rPr>
              <a:t>XML</a:t>
            </a:r>
            <a:r>
              <a:rPr sz="2300" spc="-35" dirty="0">
                <a:latin typeface="Verdana"/>
                <a:cs typeface="Verdana"/>
              </a:rPr>
              <a:t> </a:t>
            </a:r>
            <a:r>
              <a:rPr sz="2300" dirty="0">
                <a:latin typeface="굴림"/>
                <a:cs typeface="굴림"/>
              </a:rPr>
              <a:t>스키마</a:t>
            </a:r>
            <a:r>
              <a:rPr sz="2300" spc="1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추가</a:t>
            </a:r>
            <a:endParaRPr sz="23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349" y="2571750"/>
            <a:ext cx="7000875" cy="207200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568960" marR="980440" indent="-469265">
              <a:lnSpc>
                <a:spcPct val="100000"/>
              </a:lnSpc>
              <a:spcBef>
                <a:spcPts val="950"/>
              </a:spcBef>
            </a:pPr>
            <a:r>
              <a:rPr sz="1200" dirty="0">
                <a:latin typeface="Verdana"/>
                <a:cs typeface="Verdana"/>
              </a:rPr>
              <a:t>&lt;beans xmlns=</a:t>
            </a:r>
            <a:r>
              <a:rPr sz="1200" i="1" dirty="0">
                <a:latin typeface="Verdana"/>
                <a:cs typeface="Verdana"/>
                <a:hlinkClick r:id="rId2"/>
              </a:rPr>
              <a:t>"h</a:t>
            </a:r>
            <a:r>
              <a:rPr sz="1200" i="1" dirty="0">
                <a:latin typeface="Verdana"/>
                <a:cs typeface="Verdana"/>
              </a:rPr>
              <a:t>t</a:t>
            </a:r>
            <a:r>
              <a:rPr sz="1200" i="1" dirty="0">
                <a:latin typeface="Verdana"/>
                <a:cs typeface="Verdana"/>
                <a:hlinkClick r:id="rId2"/>
              </a:rPr>
              <a:t>tp://www.springframework.org/schema/beans" </a:t>
            </a:r>
            <a:r>
              <a:rPr sz="1200" i="1" spc="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xmlns:p=</a:t>
            </a:r>
            <a:r>
              <a:rPr sz="1200" i="1" dirty="0">
                <a:latin typeface="Verdana"/>
                <a:cs typeface="Verdana"/>
              </a:rPr>
              <a:t>"</a:t>
            </a:r>
            <a:r>
              <a:rPr sz="1200" i="1" dirty="0">
                <a:latin typeface="Verdana"/>
                <a:cs typeface="Verdana"/>
                <a:hlinkClick r:id="rId3"/>
              </a:rPr>
              <a:t>http://www.springframework.org/schema/p</a:t>
            </a:r>
            <a:r>
              <a:rPr sz="1200" i="1" dirty="0">
                <a:latin typeface="Verdana"/>
                <a:cs typeface="Verdana"/>
              </a:rPr>
              <a:t>" </a:t>
            </a:r>
            <a:r>
              <a:rPr sz="1200" i="1" spc="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xmlns:aop=</a:t>
            </a:r>
            <a:r>
              <a:rPr sz="1200" b="1" i="1" spc="-5" dirty="0">
                <a:latin typeface="Verdana"/>
                <a:cs typeface="Verdana"/>
              </a:rPr>
              <a:t>"</a:t>
            </a:r>
            <a:r>
              <a:rPr sz="1200" b="1" i="1" spc="-5" dirty="0">
                <a:latin typeface="Verdana"/>
                <a:cs typeface="Verdana"/>
                <a:hlinkClick r:id="rId4"/>
              </a:rPr>
              <a:t>http://www.springframework.org/schema/aop</a:t>
            </a:r>
            <a:r>
              <a:rPr sz="1200" b="1" i="1" spc="-5" dirty="0">
                <a:latin typeface="Verdana"/>
                <a:cs typeface="Verdana"/>
              </a:rPr>
              <a:t>" </a:t>
            </a:r>
            <a:r>
              <a:rPr sz="1200" b="1" i="1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xmlns:xsi=</a:t>
            </a:r>
            <a:r>
              <a:rPr sz="1200" i="1" dirty="0">
                <a:latin typeface="Verdana"/>
                <a:cs typeface="Verdana"/>
              </a:rPr>
              <a:t>"</a:t>
            </a:r>
            <a:r>
              <a:rPr sz="1200" i="1" dirty="0">
                <a:latin typeface="Verdana"/>
                <a:cs typeface="Verdana"/>
                <a:hlinkClick r:id="rId5"/>
              </a:rPr>
              <a:t>http://www.w3.org/2001/XMLSchema-instance" </a:t>
            </a:r>
            <a:r>
              <a:rPr sz="1200" i="1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xsi:schemaLocation=</a:t>
            </a:r>
            <a:r>
              <a:rPr sz="1200" i="1" spc="-5" dirty="0">
                <a:latin typeface="Verdana"/>
                <a:cs typeface="Verdana"/>
              </a:rPr>
              <a:t>"</a:t>
            </a:r>
            <a:r>
              <a:rPr sz="1200" i="1" spc="-5" dirty="0">
                <a:latin typeface="Verdana"/>
                <a:cs typeface="Verdana"/>
                <a:hlinkClick r:id="rId2"/>
              </a:rPr>
              <a:t>http://www.springframework.org/schema/beans</a:t>
            </a:r>
            <a:endParaRPr sz="1200">
              <a:latin typeface="Verdana"/>
              <a:cs typeface="Verdana"/>
            </a:endParaRPr>
          </a:p>
          <a:p>
            <a:pPr marL="831850" marR="83820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latin typeface="Verdana"/>
                <a:cs typeface="Verdana"/>
                <a:hlinkClick r:id="rId6"/>
              </a:rPr>
              <a:t>http://www.springframework.org/schema/beans/spring-beans-2.5.xsd </a:t>
            </a:r>
            <a:r>
              <a:rPr sz="1200" i="1" spc="5" dirty="0">
                <a:latin typeface="Verdana"/>
                <a:cs typeface="Verdana"/>
              </a:rPr>
              <a:t> </a:t>
            </a:r>
            <a:r>
              <a:rPr sz="1200" b="1" i="1" spc="-5" dirty="0">
                <a:latin typeface="Verdana"/>
                <a:cs typeface="Verdana"/>
                <a:hlinkClick r:id="rId4"/>
              </a:rPr>
              <a:t>http://www.springframework.org/schema/aop </a:t>
            </a:r>
            <a:r>
              <a:rPr sz="1200" b="1" i="1" dirty="0">
                <a:latin typeface="Verdana"/>
                <a:cs typeface="Verdana"/>
              </a:rPr>
              <a:t> </a:t>
            </a:r>
            <a:r>
              <a:rPr sz="1200" b="1" i="1" spc="-5" dirty="0">
                <a:latin typeface="Verdana"/>
                <a:cs typeface="Verdana"/>
                <a:hlinkClick r:id="rId7"/>
              </a:rPr>
              <a:t>http://www.springframework.org/schema/aop/spring-aop-2.5.xsd</a:t>
            </a:r>
            <a:r>
              <a:rPr sz="1200" b="1" i="1" spc="-5" dirty="0">
                <a:latin typeface="Verdana"/>
                <a:cs typeface="Verdana"/>
              </a:rPr>
              <a:t>"</a:t>
            </a:r>
            <a:r>
              <a:rPr sz="1200" i="1" spc="-5" dirty="0">
                <a:latin typeface="Verdana"/>
                <a:cs typeface="Verdana"/>
              </a:rPr>
              <a:t>&gt;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Verdana"/>
              <a:cs typeface="Verdana"/>
            </a:endParaRPr>
          </a:p>
          <a:p>
            <a:pPr marL="99695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&lt;/beans&gt;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8</a:t>
            </a:fld>
            <a:endParaRPr sz="8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79527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POJO</a:t>
            </a:r>
            <a:r>
              <a:rPr spc="-40" dirty="0"/>
              <a:t> </a:t>
            </a:r>
            <a:r>
              <a:rPr dirty="0"/>
              <a:t>기반</a:t>
            </a:r>
            <a:r>
              <a:rPr spc="-15" dirty="0"/>
              <a:t> AOP구현</a:t>
            </a:r>
            <a:r>
              <a:rPr spc="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설정파일</a:t>
            </a:r>
            <a:r>
              <a:rPr spc="-10" dirty="0"/>
              <a:t> </a:t>
            </a:r>
            <a:r>
              <a:rPr dirty="0"/>
              <a:t>작성</a:t>
            </a:r>
            <a:r>
              <a:rPr spc="-15" dirty="0"/>
              <a:t> </a:t>
            </a:r>
            <a:r>
              <a:rPr dirty="0"/>
              <a:t>(2/5)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361185"/>
            <a:ext cx="58267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Verdana"/>
                <a:cs typeface="Verdana"/>
              </a:rPr>
              <a:t>XML</a:t>
            </a:r>
            <a:r>
              <a:rPr sz="2700" spc="-45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스키마를</a:t>
            </a:r>
            <a:r>
              <a:rPr sz="2700" spc="3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이용한</a:t>
            </a:r>
            <a:r>
              <a:rPr sz="2700" spc="35" dirty="0">
                <a:latin typeface="굴림"/>
                <a:cs typeface="굴림"/>
              </a:rPr>
              <a:t> </a:t>
            </a:r>
            <a:r>
              <a:rPr sz="2700" dirty="0">
                <a:latin typeface="Verdana"/>
                <a:cs typeface="Verdana"/>
              </a:rPr>
              <a:t>AOP</a:t>
            </a:r>
            <a:r>
              <a:rPr sz="2700" spc="-15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설정</a:t>
            </a:r>
            <a:r>
              <a:rPr sz="2700" spc="3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예</a:t>
            </a:r>
            <a:endParaRPr sz="27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037" y="2143074"/>
            <a:ext cx="7891145" cy="392937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483870" marR="2846705" indent="-384175">
              <a:lnSpc>
                <a:spcPct val="100099"/>
              </a:lnSpc>
            </a:pPr>
            <a:r>
              <a:rPr sz="1000" dirty="0">
                <a:latin typeface="Verdana"/>
                <a:cs typeface="Verdana"/>
              </a:rPr>
              <a:t>&lt;beans </a:t>
            </a:r>
            <a:r>
              <a:rPr sz="1000" spc="-5" dirty="0">
                <a:latin typeface="Verdana"/>
                <a:cs typeface="Verdana"/>
              </a:rPr>
              <a:t>xmlns=</a:t>
            </a:r>
            <a:r>
              <a:rPr sz="1000" i="1" spc="-5" dirty="0">
                <a:latin typeface="Verdana"/>
                <a:cs typeface="Verdana"/>
              </a:rPr>
              <a:t>"</a:t>
            </a:r>
            <a:r>
              <a:rPr sz="1000" i="1" spc="-5" dirty="0">
                <a:latin typeface="Verdana"/>
                <a:cs typeface="Verdana"/>
                <a:hlinkClick r:id="rId2"/>
              </a:rPr>
              <a:t>http://www.springframework.org/schema/beans</a:t>
            </a:r>
            <a:r>
              <a:rPr sz="1000" i="1" spc="-5" dirty="0">
                <a:latin typeface="Verdana"/>
                <a:cs typeface="Verdana"/>
              </a:rPr>
              <a:t>" </a:t>
            </a:r>
            <a:r>
              <a:rPr sz="1000" i="1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xmlns:p=</a:t>
            </a:r>
            <a:r>
              <a:rPr sz="1000" i="1" spc="-5" dirty="0">
                <a:latin typeface="Verdana"/>
                <a:cs typeface="Verdana"/>
              </a:rPr>
              <a:t>"</a:t>
            </a:r>
            <a:r>
              <a:rPr sz="1000" i="1" spc="-5" dirty="0">
                <a:latin typeface="Verdana"/>
                <a:cs typeface="Verdana"/>
                <a:hlinkClick r:id="rId3"/>
              </a:rPr>
              <a:t>http://www.springframework.org/schema/p" </a:t>
            </a:r>
            <a:r>
              <a:rPr sz="1000" i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xmlns:aop=</a:t>
            </a:r>
            <a:r>
              <a:rPr sz="1000" b="1" i="1" spc="-5" dirty="0">
                <a:latin typeface="Verdana"/>
                <a:cs typeface="Verdana"/>
                <a:hlinkClick r:id="rId4"/>
              </a:rPr>
              <a:t>"h</a:t>
            </a:r>
            <a:r>
              <a:rPr sz="1000" b="1" i="1" spc="-5" dirty="0">
                <a:latin typeface="Verdana"/>
                <a:cs typeface="Verdana"/>
              </a:rPr>
              <a:t>t</a:t>
            </a:r>
            <a:r>
              <a:rPr sz="1000" b="1" i="1" spc="-5" dirty="0">
                <a:latin typeface="Verdana"/>
                <a:cs typeface="Verdana"/>
                <a:hlinkClick r:id="rId4"/>
              </a:rPr>
              <a:t>tp://www.springframework.org/schema/aop" </a:t>
            </a:r>
            <a:r>
              <a:rPr sz="1000" b="1" i="1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xmlns:xsi=</a:t>
            </a:r>
            <a:r>
              <a:rPr sz="1000" i="1" spc="-5" dirty="0">
                <a:latin typeface="Verdana"/>
                <a:cs typeface="Verdana"/>
              </a:rPr>
              <a:t>"</a:t>
            </a:r>
            <a:r>
              <a:rPr sz="1000" i="1" spc="-5" dirty="0">
                <a:latin typeface="Verdana"/>
                <a:cs typeface="Verdana"/>
                <a:hlinkClick r:id="rId5"/>
              </a:rPr>
              <a:t>http://www.w3.org/2001/XMLSchema-instance</a:t>
            </a:r>
            <a:r>
              <a:rPr sz="1000" i="1" spc="-5" dirty="0">
                <a:latin typeface="Verdana"/>
                <a:cs typeface="Verdana"/>
              </a:rPr>
              <a:t>" </a:t>
            </a:r>
            <a:r>
              <a:rPr sz="1000" i="1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xsi:schemaLocation=</a:t>
            </a:r>
            <a:r>
              <a:rPr sz="1000" i="1" dirty="0">
                <a:latin typeface="Verdana"/>
                <a:cs typeface="Verdana"/>
              </a:rPr>
              <a:t>"</a:t>
            </a:r>
            <a:r>
              <a:rPr sz="1000" i="1" dirty="0">
                <a:latin typeface="Verdana"/>
                <a:cs typeface="Verdana"/>
                <a:hlinkClick r:id="rId2"/>
              </a:rPr>
              <a:t>http://www.springframework.org/schema/beans</a:t>
            </a:r>
            <a:endParaRPr sz="1000">
              <a:latin typeface="Verdana"/>
              <a:cs typeface="Verdana"/>
            </a:endParaRPr>
          </a:p>
          <a:p>
            <a:pPr marL="696595" marR="2117725" indent="24765">
              <a:lnSpc>
                <a:spcPts val="1210"/>
              </a:lnSpc>
              <a:spcBef>
                <a:spcPts val="20"/>
              </a:spcBef>
            </a:pPr>
            <a:r>
              <a:rPr sz="1000" i="1" dirty="0">
                <a:latin typeface="Verdana"/>
                <a:cs typeface="Verdana"/>
                <a:hlinkClick r:id="rId6"/>
              </a:rPr>
              <a:t>http://www.springframework.org/schema/beans/spring-beans-2.5.xsd </a:t>
            </a:r>
            <a:r>
              <a:rPr sz="1000" i="1" spc="5" dirty="0">
                <a:latin typeface="Verdana"/>
                <a:cs typeface="Verdana"/>
              </a:rPr>
              <a:t> </a:t>
            </a:r>
            <a:r>
              <a:rPr sz="1000" b="1" i="1" spc="-5" dirty="0">
                <a:latin typeface="Verdana"/>
                <a:cs typeface="Verdana"/>
                <a:hlinkClick r:id="rId4"/>
              </a:rPr>
              <a:t>http://www.springframework.org/schema/aop </a:t>
            </a:r>
            <a:r>
              <a:rPr sz="1000" b="1" i="1" dirty="0">
                <a:latin typeface="Verdana"/>
                <a:cs typeface="Verdana"/>
              </a:rPr>
              <a:t> </a:t>
            </a:r>
            <a:r>
              <a:rPr sz="1000" b="1" i="1" spc="-5" dirty="0">
                <a:latin typeface="Verdana"/>
                <a:cs typeface="Verdana"/>
                <a:hlinkClick r:id="rId7"/>
              </a:rPr>
              <a:t>http://www.springframework.org/schema/aop/spring-aop-2.5.xsd"&gt;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Verdana"/>
              <a:cs typeface="Verdana"/>
            </a:endParaRPr>
          </a:p>
          <a:p>
            <a:pPr marL="319405">
              <a:lnSpc>
                <a:spcPct val="100000"/>
              </a:lnSpc>
            </a:pPr>
            <a:r>
              <a:rPr sz="1000" dirty="0">
                <a:latin typeface="Verdana"/>
                <a:cs typeface="Verdana"/>
              </a:rPr>
              <a:t>&lt;bean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id=“writelog”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class=“org.kosta.spring.LogAspect”/&gt;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312420">
              <a:lnSpc>
                <a:spcPct val="100000"/>
              </a:lnSpc>
              <a:spcBef>
                <a:spcPts val="5"/>
              </a:spcBef>
            </a:pPr>
            <a:r>
              <a:rPr sz="1000" b="1" dirty="0">
                <a:latin typeface="Verdana"/>
                <a:cs typeface="Verdana"/>
              </a:rPr>
              <a:t>&lt;aop:config&gt;</a:t>
            </a:r>
            <a:endParaRPr sz="1000">
              <a:latin typeface="Verdana"/>
              <a:cs typeface="Verdana"/>
            </a:endParaRPr>
          </a:p>
          <a:p>
            <a:pPr marL="525145">
              <a:lnSpc>
                <a:spcPct val="100000"/>
              </a:lnSpc>
              <a:spcBef>
                <a:spcPts val="240"/>
              </a:spcBef>
            </a:pPr>
            <a:r>
              <a:rPr sz="1000" b="1" dirty="0">
                <a:latin typeface="Verdana"/>
                <a:cs typeface="Verdana"/>
              </a:rPr>
              <a:t>&lt;aop:pointcut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id=“publicmethod”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expression=“execution(public</a:t>
            </a:r>
            <a:r>
              <a:rPr sz="1000" spc="8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*</a:t>
            </a:r>
            <a:r>
              <a:rPr sz="1000" spc="4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org.kosta.spring..*.*(..))”/&gt;</a:t>
            </a:r>
            <a:endParaRPr sz="1000">
              <a:latin typeface="Verdana"/>
              <a:cs typeface="Verdana"/>
            </a:endParaRPr>
          </a:p>
          <a:p>
            <a:pPr marL="542925">
              <a:lnSpc>
                <a:spcPct val="100000"/>
              </a:lnSpc>
              <a:spcBef>
                <a:spcPts val="240"/>
              </a:spcBef>
            </a:pPr>
            <a:r>
              <a:rPr sz="1000" b="1" spc="10" dirty="0">
                <a:latin typeface="Verdana"/>
                <a:cs typeface="Verdana"/>
              </a:rPr>
              <a:t>&lt;</a:t>
            </a:r>
            <a:r>
              <a:rPr sz="1000" b="1" spc="-5" dirty="0">
                <a:latin typeface="Verdana"/>
                <a:cs typeface="Verdana"/>
              </a:rPr>
              <a:t>ao</a:t>
            </a:r>
            <a:r>
              <a:rPr sz="1000" b="1" dirty="0">
                <a:latin typeface="Verdana"/>
                <a:cs typeface="Verdana"/>
              </a:rPr>
              <a:t>p:</a:t>
            </a:r>
            <a:r>
              <a:rPr sz="1000" b="1" spc="-5" dirty="0">
                <a:latin typeface="Verdana"/>
                <a:cs typeface="Verdana"/>
              </a:rPr>
              <a:t>a</a:t>
            </a:r>
            <a:r>
              <a:rPr sz="1000" b="1" dirty="0">
                <a:latin typeface="Verdana"/>
                <a:cs typeface="Verdana"/>
              </a:rPr>
              <a:t>sp</a:t>
            </a:r>
            <a:r>
              <a:rPr sz="1000" b="1" spc="-5" dirty="0">
                <a:latin typeface="Verdana"/>
                <a:cs typeface="Verdana"/>
              </a:rPr>
              <a:t>ec</a:t>
            </a:r>
            <a:r>
              <a:rPr sz="1000" b="1" dirty="0">
                <a:latin typeface="Verdana"/>
                <a:cs typeface="Verdana"/>
              </a:rPr>
              <a:t>t</a:t>
            </a:r>
            <a:r>
              <a:rPr sz="1000" b="1" spc="-8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i</a:t>
            </a:r>
            <a:r>
              <a:rPr sz="1000" spc="5" dirty="0">
                <a:latin typeface="Verdana"/>
                <a:cs typeface="Verdana"/>
              </a:rPr>
              <a:t>d=“</a:t>
            </a:r>
            <a:r>
              <a:rPr sz="1000" spc="-10" dirty="0">
                <a:latin typeface="Verdana"/>
                <a:cs typeface="Verdana"/>
              </a:rPr>
              <a:t>l</a:t>
            </a:r>
            <a:r>
              <a:rPr sz="1000" dirty="0">
                <a:latin typeface="Verdana"/>
                <a:cs typeface="Verdana"/>
              </a:rPr>
              <a:t>og</a:t>
            </a:r>
            <a:r>
              <a:rPr sz="1000" spc="-5" dirty="0">
                <a:latin typeface="Verdana"/>
                <a:cs typeface="Verdana"/>
              </a:rPr>
              <a:t>in</a:t>
            </a:r>
            <a:r>
              <a:rPr sz="1000" spc="5" dirty="0">
                <a:latin typeface="Verdana"/>
                <a:cs typeface="Verdana"/>
              </a:rPr>
              <a:t>g</a:t>
            </a:r>
            <a:r>
              <a:rPr sz="1000" spc="-5" dirty="0">
                <a:latin typeface="Verdana"/>
                <a:cs typeface="Verdana"/>
              </a:rPr>
              <a:t>As</a:t>
            </a:r>
            <a:r>
              <a:rPr sz="1000" spc="5" dirty="0">
                <a:latin typeface="Verdana"/>
                <a:cs typeface="Verdana"/>
              </a:rPr>
              <a:t>p</a:t>
            </a:r>
            <a:r>
              <a:rPr sz="1000" spc="-10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c</a:t>
            </a:r>
            <a:r>
              <a:rPr sz="1000" dirty="0">
                <a:latin typeface="Verdana"/>
                <a:cs typeface="Verdana"/>
              </a:rPr>
              <a:t>t”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</a:t>
            </a:r>
            <a:r>
              <a:rPr sz="1000" spc="-5" dirty="0">
                <a:latin typeface="Verdana"/>
                <a:cs typeface="Verdana"/>
              </a:rPr>
              <a:t>e</a:t>
            </a:r>
            <a:r>
              <a:rPr sz="1000" dirty="0">
                <a:latin typeface="Verdana"/>
                <a:cs typeface="Verdana"/>
              </a:rPr>
              <a:t>f=</a:t>
            </a:r>
            <a:r>
              <a:rPr sz="1000" spc="15" dirty="0">
                <a:latin typeface="Verdana"/>
                <a:cs typeface="Verdana"/>
              </a:rPr>
              <a:t>“</a:t>
            </a:r>
            <a:r>
              <a:rPr sz="1000" spc="5" dirty="0">
                <a:latin typeface="Verdana"/>
                <a:cs typeface="Verdana"/>
              </a:rPr>
              <a:t>wr</a:t>
            </a:r>
            <a:r>
              <a:rPr sz="1000" spc="-5" dirty="0">
                <a:latin typeface="Verdana"/>
                <a:cs typeface="Verdana"/>
              </a:rPr>
              <a:t>i</a:t>
            </a:r>
            <a:r>
              <a:rPr sz="1000" dirty="0">
                <a:latin typeface="Verdana"/>
                <a:cs typeface="Verdana"/>
              </a:rPr>
              <a:t>t</a:t>
            </a:r>
            <a:r>
              <a:rPr sz="1000" spc="-10" dirty="0">
                <a:latin typeface="Verdana"/>
                <a:cs typeface="Verdana"/>
              </a:rPr>
              <a:t>el</a:t>
            </a:r>
            <a:r>
              <a:rPr sz="1000" dirty="0">
                <a:latin typeface="Verdana"/>
                <a:cs typeface="Verdana"/>
              </a:rPr>
              <a:t>og</a:t>
            </a:r>
            <a:r>
              <a:rPr sz="1000" spc="10" dirty="0">
                <a:latin typeface="Verdana"/>
                <a:cs typeface="Verdana"/>
              </a:rPr>
              <a:t>”&gt;</a:t>
            </a:r>
            <a:endParaRPr sz="1000">
              <a:latin typeface="Verdana"/>
              <a:cs typeface="Verdana"/>
            </a:endParaRPr>
          </a:p>
          <a:p>
            <a:pPr marL="1014094">
              <a:lnSpc>
                <a:spcPct val="100000"/>
              </a:lnSpc>
              <a:spcBef>
                <a:spcPts val="240"/>
              </a:spcBef>
            </a:pPr>
            <a:r>
              <a:rPr sz="1000" b="1" dirty="0">
                <a:latin typeface="Verdana"/>
                <a:cs typeface="Verdana"/>
              </a:rPr>
              <a:t>&lt;aop:around</a:t>
            </a:r>
            <a:r>
              <a:rPr sz="1000" b="1" spc="-8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pointcut-ref=“publicmethod”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method=“logging”/&gt;</a:t>
            </a:r>
            <a:endParaRPr sz="1000">
              <a:latin typeface="Verdana"/>
              <a:cs typeface="Verdana"/>
            </a:endParaRPr>
          </a:p>
          <a:p>
            <a:pPr marL="54292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Verdana"/>
                <a:cs typeface="Verdana"/>
              </a:rPr>
              <a:t>&lt;/aop:aspect&gt;</a:t>
            </a:r>
            <a:endParaRPr sz="1000">
              <a:latin typeface="Verdana"/>
              <a:cs typeface="Verdana"/>
            </a:endParaRPr>
          </a:p>
          <a:p>
            <a:pPr marL="312420">
              <a:lnSpc>
                <a:spcPct val="100000"/>
              </a:lnSpc>
              <a:spcBef>
                <a:spcPts val="240"/>
              </a:spcBef>
            </a:pPr>
            <a:r>
              <a:rPr sz="1000" b="1" dirty="0">
                <a:latin typeface="Verdana"/>
                <a:cs typeface="Verdana"/>
              </a:rPr>
              <a:t>&lt;/aop:config&gt;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319405">
              <a:lnSpc>
                <a:spcPct val="100000"/>
              </a:lnSpc>
            </a:pPr>
            <a:r>
              <a:rPr sz="1000" dirty="0">
                <a:latin typeface="Verdana"/>
                <a:cs typeface="Verdana"/>
              </a:rPr>
              <a:t>&lt;bean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id=“targetclass”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class=“org.kosta.spring.TargetClass”/&gt;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99695">
              <a:lnSpc>
                <a:spcPct val="100000"/>
              </a:lnSpc>
            </a:pPr>
            <a:r>
              <a:rPr sz="1000" dirty="0">
                <a:latin typeface="Verdana"/>
                <a:cs typeface="Verdana"/>
              </a:rPr>
              <a:t>&lt;/beans&gt;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9</a:t>
            </a:fld>
            <a:endParaRPr sz="8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79527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POJO</a:t>
            </a:r>
            <a:r>
              <a:rPr spc="-40" dirty="0"/>
              <a:t> </a:t>
            </a:r>
            <a:r>
              <a:rPr dirty="0"/>
              <a:t>기반</a:t>
            </a:r>
            <a:r>
              <a:rPr spc="-15" dirty="0"/>
              <a:t> AOP구현</a:t>
            </a:r>
            <a:r>
              <a:rPr spc="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설정파일</a:t>
            </a:r>
            <a:r>
              <a:rPr spc="-10" dirty="0"/>
              <a:t> </a:t>
            </a:r>
            <a:r>
              <a:rPr dirty="0"/>
              <a:t>작성</a:t>
            </a:r>
            <a:r>
              <a:rPr spc="-15" dirty="0"/>
              <a:t> </a:t>
            </a:r>
            <a:r>
              <a:rPr dirty="0"/>
              <a:t>(3/5)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432559"/>
            <a:ext cx="26917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dirty="0">
                <a:latin typeface="Verdana"/>
                <a:cs typeface="Verdana"/>
              </a:rPr>
              <a:t>AOP</a:t>
            </a:r>
            <a:r>
              <a:rPr sz="2700" spc="-70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설정</a:t>
            </a:r>
            <a:r>
              <a:rPr sz="2700" spc="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태그</a:t>
            </a:r>
            <a:endParaRPr sz="27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3444" y="2548508"/>
            <a:ext cx="112395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5" dirty="0">
                <a:latin typeface="Wingdings"/>
                <a:cs typeface="Wingdings"/>
              </a:rPr>
              <a:t>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32" y="1844130"/>
            <a:ext cx="7036434" cy="161734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526415" indent="-514350">
              <a:lnSpc>
                <a:spcPct val="100000"/>
              </a:lnSpc>
              <a:spcBef>
                <a:spcPts val="53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1800" spc="-5" dirty="0">
                <a:latin typeface="Verdana"/>
                <a:cs typeface="Verdana"/>
              </a:rPr>
              <a:t>&lt;aop:config&gt; </a:t>
            </a:r>
            <a:r>
              <a:rPr sz="1800" dirty="0">
                <a:latin typeface="Verdana"/>
                <a:cs typeface="Verdana"/>
              </a:rPr>
              <a:t>: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aop</a:t>
            </a:r>
            <a:r>
              <a:rPr sz="1800" spc="-5" dirty="0">
                <a:latin typeface="굴림"/>
                <a:cs typeface="굴림"/>
              </a:rPr>
              <a:t>설정의</a:t>
            </a:r>
            <a:r>
              <a:rPr sz="1800" spc="25" dirty="0">
                <a:latin typeface="굴림"/>
                <a:cs typeface="굴림"/>
              </a:rPr>
              <a:t> </a:t>
            </a:r>
            <a:r>
              <a:rPr sz="1800" dirty="0">
                <a:latin typeface="Verdana"/>
                <a:cs typeface="Verdana"/>
              </a:rPr>
              <a:t>root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굴림"/>
                <a:cs typeface="굴림"/>
              </a:rPr>
              <a:t>태그</a:t>
            </a:r>
            <a:r>
              <a:rPr sz="1800" spc="-5" dirty="0">
                <a:latin typeface="Verdana"/>
                <a:cs typeface="Verdana"/>
              </a:rPr>
              <a:t>.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Aspect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굴림"/>
                <a:cs typeface="굴림"/>
              </a:rPr>
              <a:t>설정들의</a:t>
            </a:r>
            <a:r>
              <a:rPr sz="1800" spc="40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묶음</a:t>
            </a:r>
            <a:endParaRPr sz="1800">
              <a:latin typeface="굴림"/>
              <a:cs typeface="굴림"/>
            </a:endParaRPr>
          </a:p>
          <a:p>
            <a:pPr marL="526415" indent="-51435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1800" spc="-5" dirty="0">
                <a:latin typeface="Verdana"/>
                <a:cs typeface="Verdana"/>
              </a:rPr>
              <a:t>&lt;aop:aspect&gt;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Aspect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굴림"/>
                <a:cs typeface="굴림"/>
              </a:rPr>
              <a:t>설정</a:t>
            </a:r>
            <a:r>
              <a:rPr sz="1800" spc="20" dirty="0">
                <a:latin typeface="굴림"/>
                <a:cs typeface="굴림"/>
              </a:rPr>
              <a:t> </a:t>
            </a:r>
            <a:r>
              <a:rPr sz="1800" dirty="0">
                <a:latin typeface="Verdana"/>
                <a:cs typeface="Verdana"/>
              </a:rPr>
              <a:t>–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굴림"/>
                <a:cs typeface="굴림"/>
              </a:rPr>
              <a:t>하나의</a:t>
            </a:r>
            <a:r>
              <a:rPr sz="1800" spc="20" dirty="0">
                <a:latin typeface="굴림"/>
                <a:cs typeface="굴림"/>
              </a:rPr>
              <a:t> </a:t>
            </a:r>
            <a:r>
              <a:rPr sz="1800" spc="-5" dirty="0">
                <a:latin typeface="Verdana"/>
                <a:cs typeface="Verdana"/>
              </a:rPr>
              <a:t>Aspect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굴림"/>
                <a:cs typeface="굴림"/>
              </a:rPr>
              <a:t>설정</a:t>
            </a:r>
            <a:endParaRPr sz="1800">
              <a:latin typeface="굴림"/>
              <a:cs typeface="굴림"/>
            </a:endParaRPr>
          </a:p>
          <a:p>
            <a:pPr marL="279400" algn="ctr">
              <a:lnSpc>
                <a:spcPct val="100000"/>
              </a:lnSpc>
              <a:spcBef>
                <a:spcPts val="355"/>
              </a:spcBef>
            </a:pPr>
            <a:r>
              <a:rPr sz="1500" spc="-10" dirty="0">
                <a:latin typeface="Verdana"/>
                <a:cs typeface="Verdana"/>
              </a:rPr>
              <a:t>Aspect</a:t>
            </a:r>
            <a:r>
              <a:rPr sz="1500" spc="-10" dirty="0">
                <a:latin typeface="굴림"/>
                <a:cs typeface="굴림"/>
              </a:rPr>
              <a:t>가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여러</a:t>
            </a:r>
            <a:r>
              <a:rPr sz="1500" spc="4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개일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경우</a:t>
            </a:r>
            <a:r>
              <a:rPr sz="1500" spc="20" dirty="0">
                <a:latin typeface="굴림"/>
                <a:cs typeface="굴림"/>
              </a:rPr>
              <a:t> </a:t>
            </a:r>
            <a:r>
              <a:rPr sz="1500" spc="-5" dirty="0">
                <a:latin typeface="Verdana"/>
                <a:cs typeface="Verdana"/>
              </a:rPr>
              <a:t>&lt;aop:aspect&gt;</a:t>
            </a:r>
            <a:r>
              <a:rPr sz="1500" spc="50" dirty="0">
                <a:latin typeface="Verdana"/>
                <a:cs typeface="Verdana"/>
              </a:rPr>
              <a:t> </a:t>
            </a:r>
            <a:r>
              <a:rPr sz="1500" spc="-10" dirty="0">
                <a:latin typeface="굴림"/>
                <a:cs typeface="굴림"/>
              </a:rPr>
              <a:t>태그가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여러</a:t>
            </a:r>
            <a:r>
              <a:rPr sz="1500" spc="4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개</a:t>
            </a:r>
            <a:r>
              <a:rPr sz="1500" spc="20" dirty="0">
                <a:latin typeface="굴림"/>
                <a:cs typeface="굴림"/>
              </a:rPr>
              <a:t> </a:t>
            </a:r>
            <a:r>
              <a:rPr sz="1500" spc="-5" dirty="0">
                <a:latin typeface="굴림"/>
                <a:cs typeface="굴림"/>
              </a:rPr>
              <a:t>온다</a:t>
            </a:r>
            <a:r>
              <a:rPr sz="1500" spc="-5" dirty="0">
                <a:latin typeface="Verdana"/>
                <a:cs typeface="Verdana"/>
              </a:rPr>
              <a:t>.</a:t>
            </a:r>
            <a:endParaRPr sz="1500">
              <a:latin typeface="Verdana"/>
              <a:cs typeface="Verdana"/>
            </a:endParaRPr>
          </a:p>
          <a:p>
            <a:pPr marL="526415" indent="-514350">
              <a:lnSpc>
                <a:spcPct val="100000"/>
              </a:lnSpc>
              <a:spcBef>
                <a:spcPts val="440"/>
              </a:spcBef>
              <a:buAutoNum type="arabicPeriod" startAt="3"/>
              <a:tabLst>
                <a:tab pos="526415" algn="l"/>
                <a:tab pos="527050" algn="l"/>
              </a:tabLst>
            </a:pPr>
            <a:r>
              <a:rPr sz="1800" spc="-10" dirty="0">
                <a:latin typeface="Verdana"/>
                <a:cs typeface="Verdana"/>
              </a:rPr>
              <a:t>&lt;aop:pointcut&gt;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Advice</a:t>
            </a:r>
            <a:r>
              <a:rPr sz="1800" spc="-5" dirty="0">
                <a:latin typeface="굴림"/>
                <a:cs typeface="굴림"/>
              </a:rPr>
              <a:t>에서</a:t>
            </a:r>
            <a:r>
              <a:rPr sz="1800" spc="65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참조할</a:t>
            </a:r>
            <a:r>
              <a:rPr sz="1800" spc="30" dirty="0">
                <a:latin typeface="굴림"/>
                <a:cs typeface="굴림"/>
              </a:rPr>
              <a:t> </a:t>
            </a:r>
            <a:r>
              <a:rPr sz="1800" spc="-5" dirty="0">
                <a:latin typeface="Verdana"/>
                <a:cs typeface="Verdana"/>
              </a:rPr>
              <a:t>pointcut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spc="-5" dirty="0">
                <a:latin typeface="굴림"/>
                <a:cs typeface="굴림"/>
              </a:rPr>
              <a:t>설정</a:t>
            </a:r>
            <a:endParaRPr sz="1800">
              <a:latin typeface="굴림"/>
              <a:cs typeface="굴림"/>
            </a:endParaRPr>
          </a:p>
          <a:p>
            <a:pPr marL="526415" indent="-514350">
              <a:lnSpc>
                <a:spcPct val="100000"/>
              </a:lnSpc>
              <a:spcBef>
                <a:spcPts val="430"/>
              </a:spcBef>
              <a:buAutoNum type="arabicPeriod" startAt="3"/>
              <a:tabLst>
                <a:tab pos="526415" algn="l"/>
                <a:tab pos="527050" algn="l"/>
              </a:tabLst>
            </a:pPr>
            <a:r>
              <a:rPr sz="1800" spc="-10" dirty="0">
                <a:latin typeface="Verdana"/>
                <a:cs typeface="Verdana"/>
              </a:rPr>
              <a:t>Advice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굴림"/>
                <a:cs typeface="굴림"/>
              </a:rPr>
              <a:t>설정태그들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3444" y="3434562"/>
            <a:ext cx="6849109" cy="13068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27050" indent="-514984">
              <a:lnSpc>
                <a:spcPct val="100000"/>
              </a:lnSpc>
              <a:spcBef>
                <a:spcPts val="434"/>
              </a:spcBef>
              <a:buAutoNum type="alphaUcPeriod"/>
              <a:tabLst>
                <a:tab pos="527050" algn="l"/>
                <a:tab pos="527685" algn="l"/>
              </a:tabLst>
            </a:pPr>
            <a:r>
              <a:rPr sz="1400" spc="-5" dirty="0">
                <a:latin typeface="Verdana"/>
                <a:cs typeface="Verdana"/>
              </a:rPr>
              <a:t>&lt;aop:before&gt;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-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굴림"/>
                <a:cs typeface="굴림"/>
              </a:rPr>
              <a:t>메소드</a:t>
            </a:r>
            <a:r>
              <a:rPr sz="1400" spc="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실행</a:t>
            </a:r>
            <a:r>
              <a:rPr sz="1400" spc="1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전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실행될</a:t>
            </a:r>
            <a:r>
              <a:rPr sz="1400" spc="15" dirty="0">
                <a:latin typeface="굴림"/>
                <a:cs typeface="굴림"/>
              </a:rPr>
              <a:t> </a:t>
            </a:r>
            <a:r>
              <a:rPr sz="1400" dirty="0">
                <a:latin typeface="Verdana"/>
                <a:cs typeface="Verdana"/>
              </a:rPr>
              <a:t>Advice</a:t>
            </a:r>
            <a:endParaRPr sz="1400">
              <a:latin typeface="Verdana"/>
              <a:cs typeface="Verdana"/>
            </a:endParaRPr>
          </a:p>
          <a:p>
            <a:pPr marL="527050" indent="-514984">
              <a:lnSpc>
                <a:spcPct val="100000"/>
              </a:lnSpc>
              <a:spcBef>
                <a:spcPts val="340"/>
              </a:spcBef>
              <a:buAutoNum type="alphaUcPeriod"/>
              <a:tabLst>
                <a:tab pos="527050" algn="l"/>
                <a:tab pos="527685" algn="l"/>
              </a:tabLst>
            </a:pPr>
            <a:r>
              <a:rPr sz="1400" spc="-5" dirty="0">
                <a:latin typeface="Verdana"/>
                <a:cs typeface="Verdana"/>
              </a:rPr>
              <a:t>&lt;aop:after-returning&gt;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-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dirty="0">
                <a:latin typeface="굴림"/>
                <a:cs typeface="굴림"/>
              </a:rPr>
              <a:t>메소드 정상</a:t>
            </a:r>
            <a:r>
              <a:rPr sz="1400" spc="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실행 후</a:t>
            </a:r>
            <a:r>
              <a:rPr sz="1400" spc="1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실행될</a:t>
            </a:r>
            <a:r>
              <a:rPr sz="1400" spc="20" dirty="0">
                <a:latin typeface="굴림"/>
                <a:cs typeface="굴림"/>
              </a:rPr>
              <a:t> </a:t>
            </a:r>
            <a:r>
              <a:rPr sz="1400" dirty="0">
                <a:latin typeface="Verdana"/>
                <a:cs typeface="Verdana"/>
              </a:rPr>
              <a:t>Advice</a:t>
            </a:r>
            <a:endParaRPr sz="1400">
              <a:latin typeface="Verdana"/>
              <a:cs typeface="Verdana"/>
            </a:endParaRPr>
          </a:p>
          <a:p>
            <a:pPr marL="527050" indent="-514984">
              <a:lnSpc>
                <a:spcPct val="100000"/>
              </a:lnSpc>
              <a:spcBef>
                <a:spcPts val="335"/>
              </a:spcBef>
              <a:buAutoNum type="alphaUcPeriod"/>
              <a:tabLst>
                <a:tab pos="527050" algn="l"/>
                <a:tab pos="527685" algn="l"/>
              </a:tabLst>
            </a:pPr>
            <a:r>
              <a:rPr sz="1400" spc="-5" dirty="0">
                <a:latin typeface="Verdana"/>
                <a:cs typeface="Verdana"/>
              </a:rPr>
              <a:t>&lt;aop:after-throwing&gt; </a:t>
            </a:r>
            <a:r>
              <a:rPr sz="1400" dirty="0">
                <a:latin typeface="Verdana"/>
                <a:cs typeface="Verdana"/>
              </a:rPr>
              <a:t>- </a:t>
            </a:r>
            <a:r>
              <a:rPr sz="1400" dirty="0">
                <a:latin typeface="굴림"/>
                <a:cs typeface="굴림"/>
              </a:rPr>
              <a:t>메소드에서 예외 발생시</a:t>
            </a:r>
            <a:r>
              <a:rPr sz="1400" spc="2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실행될 </a:t>
            </a:r>
            <a:r>
              <a:rPr sz="1400" dirty="0">
                <a:latin typeface="Verdana"/>
                <a:cs typeface="Verdana"/>
              </a:rPr>
              <a:t>Advice</a:t>
            </a:r>
            <a:endParaRPr sz="1400">
              <a:latin typeface="Verdana"/>
              <a:cs typeface="Verdana"/>
            </a:endParaRPr>
          </a:p>
          <a:p>
            <a:pPr marL="527050" indent="-514984">
              <a:lnSpc>
                <a:spcPct val="100000"/>
              </a:lnSpc>
              <a:spcBef>
                <a:spcPts val="335"/>
              </a:spcBef>
              <a:buAutoNum type="alphaUcPeriod"/>
              <a:tabLst>
                <a:tab pos="527050" algn="l"/>
                <a:tab pos="527685" algn="l"/>
              </a:tabLst>
            </a:pPr>
            <a:r>
              <a:rPr sz="1400" dirty="0">
                <a:latin typeface="Verdana"/>
                <a:cs typeface="Verdana"/>
              </a:rPr>
              <a:t>&lt;aop:after&gt;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-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굴림"/>
                <a:cs typeface="굴림"/>
              </a:rPr>
              <a:t>메소드</a:t>
            </a:r>
            <a:r>
              <a:rPr sz="1400" spc="2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정상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또는</a:t>
            </a:r>
            <a:r>
              <a:rPr sz="1400" spc="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예외</a:t>
            </a:r>
            <a:r>
              <a:rPr sz="1400" spc="2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발생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상관없이 실행될</a:t>
            </a:r>
            <a:r>
              <a:rPr sz="1400" spc="15" dirty="0">
                <a:latin typeface="굴림"/>
                <a:cs typeface="굴림"/>
              </a:rPr>
              <a:t> </a:t>
            </a:r>
            <a:r>
              <a:rPr sz="1400" dirty="0">
                <a:latin typeface="Verdana"/>
                <a:cs typeface="Verdana"/>
              </a:rPr>
              <a:t>Advice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–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finally</a:t>
            </a:r>
            <a:endParaRPr sz="1400">
              <a:latin typeface="Verdana"/>
              <a:cs typeface="Verdana"/>
            </a:endParaRPr>
          </a:p>
          <a:p>
            <a:pPr marL="527050" indent="-514984">
              <a:lnSpc>
                <a:spcPct val="100000"/>
              </a:lnSpc>
              <a:spcBef>
                <a:spcPts val="340"/>
              </a:spcBef>
              <a:buAutoNum type="alphaUcPeriod"/>
              <a:tabLst>
                <a:tab pos="527050" algn="l"/>
                <a:tab pos="527685" algn="l"/>
              </a:tabLst>
            </a:pPr>
            <a:r>
              <a:rPr sz="1400" spc="-5" dirty="0">
                <a:latin typeface="Verdana"/>
                <a:cs typeface="Verdana"/>
              </a:rPr>
              <a:t>&lt;aop:around&gt;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-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굴림"/>
                <a:cs typeface="굴림"/>
              </a:rPr>
              <a:t>모든</a:t>
            </a:r>
            <a:r>
              <a:rPr sz="1400" spc="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시점에서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적용시킬</a:t>
            </a:r>
            <a:r>
              <a:rPr sz="1400" spc="5" dirty="0">
                <a:latin typeface="굴림"/>
                <a:cs typeface="굴림"/>
              </a:rPr>
              <a:t> 수</a:t>
            </a:r>
            <a:r>
              <a:rPr sz="1400" spc="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있는</a:t>
            </a:r>
            <a:r>
              <a:rPr sz="1400" spc="25" dirty="0">
                <a:latin typeface="굴림"/>
                <a:cs typeface="굴림"/>
              </a:rPr>
              <a:t> </a:t>
            </a:r>
            <a:r>
              <a:rPr sz="1400" spc="-5" dirty="0">
                <a:latin typeface="Verdana"/>
                <a:cs typeface="Verdana"/>
              </a:rPr>
              <a:t>Advice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굴림"/>
                <a:cs typeface="굴림"/>
              </a:rPr>
              <a:t>구현</a:t>
            </a:r>
            <a:endParaRPr sz="14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</TotalTime>
  <Words>1627</Words>
  <Application>Microsoft Office PowerPoint</Application>
  <PresentationFormat>화면 슬라이드 쇼(4:3)</PresentationFormat>
  <Paragraphs>324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굴림</vt:lpstr>
      <vt:lpstr>굴림체</vt:lpstr>
      <vt:lpstr>맑은 고딕</vt:lpstr>
      <vt:lpstr>Arial</vt:lpstr>
      <vt:lpstr>Calibri</vt:lpstr>
      <vt:lpstr>Times New Roman</vt:lpstr>
      <vt:lpstr>Verdana</vt:lpstr>
      <vt:lpstr>Wingdings</vt:lpstr>
      <vt:lpstr>Office Theme</vt:lpstr>
      <vt:lpstr>Spring AOP Aspect Oriented Programming 관점지향 프로그래밍</vt:lpstr>
      <vt:lpstr>Spring AOP 개요 (1/2)</vt:lpstr>
      <vt:lpstr>Spring AOP 개요 (2/2)</vt:lpstr>
      <vt:lpstr>Spring AOP 용어</vt:lpstr>
      <vt:lpstr>Spring에서 AOP 구현 방법</vt:lpstr>
      <vt:lpstr>POJO 기반 AOP구현</vt:lpstr>
      <vt:lpstr>POJO 기반 AOP구현 - 설정파일 작성 (1/5)</vt:lpstr>
      <vt:lpstr>POJO 기반 AOP구현 - 설정파일 작성 (2/5)</vt:lpstr>
      <vt:lpstr>POJO 기반 AOP구현 - 설정파일 작성 (3/5)</vt:lpstr>
      <vt:lpstr>POJO 기반 AOP구현 - &lt;aop:aspect&gt; (4/5)</vt:lpstr>
      <vt:lpstr>POJO 기반 AOP구현 - &lt;aop:pointcut&gt; (5/5)</vt:lpstr>
      <vt:lpstr>POJO 기반 AOP구현 - AspectJ 표현식 (1/3)</vt:lpstr>
      <vt:lpstr>POJO 기반 AOP구현 - AspectJ 표현식 (2/4)</vt:lpstr>
      <vt:lpstr>POJO 기반 AOP구현 - AspectJ 표현식 (3/4)</vt:lpstr>
      <vt:lpstr>POJO 기반 AOP구현 - AspectJ 표현식 (4/4)</vt:lpstr>
      <vt:lpstr>POJO 기반 AOP구현</vt:lpstr>
      <vt:lpstr>POJO 기반 AOP구현 - Advice 설정 관련 태그</vt:lpstr>
      <vt:lpstr>POJO 기반 AOP구현 – Advice 클래스 작성(1/6)</vt:lpstr>
      <vt:lpstr>POJO 기반 AOP구현 – Advice 클래스 작성(2/6)</vt:lpstr>
      <vt:lpstr>POJO 기반 AOP구현 – Advice 클래스 작성(3/6)</vt:lpstr>
      <vt:lpstr>POJO 기반 AOP구현 – Advice 클래스 작성(4/6)</vt:lpstr>
      <vt:lpstr>POJO 기반 AOP구현 – Advice 클래스 작성(5/6)</vt:lpstr>
      <vt:lpstr>POJO 기반 AOP구현 – Advice 클래스 작성(6/6)</vt:lpstr>
      <vt:lpstr>JoinPoint</vt:lpstr>
      <vt:lpstr>@Aspect 어노테이션을 이용한 AOP</vt:lpstr>
      <vt:lpstr>Web에서 Spring</vt:lpstr>
      <vt:lpstr>Web에서 Spring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Framework과  Ajax</dc:title>
  <dc:creator>kgmyh</dc:creator>
  <cp:lastModifiedBy>user</cp:lastModifiedBy>
  <cp:revision>7</cp:revision>
  <dcterms:created xsi:type="dcterms:W3CDTF">2021-12-20T20:26:36Z</dcterms:created>
  <dcterms:modified xsi:type="dcterms:W3CDTF">2023-11-06T03:11:34Z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2013-04-22T00:00:00Z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2021-12-20T00:00:00Z</vt:filetime>
  </property>
</Properties>
</file>