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sldIdLst>
    <p:sldId id="256" r:id="rId3"/>
    <p:sldId id="257" r:id="rId4"/>
    <p:sldId id="409" r:id="rId5"/>
    <p:sldId id="258" r:id="rId6"/>
    <p:sldId id="395" r:id="rId7"/>
    <p:sldId id="406" r:id="rId8"/>
    <p:sldId id="259" r:id="rId9"/>
    <p:sldId id="413" r:id="rId10"/>
    <p:sldId id="414" r:id="rId11"/>
    <p:sldId id="415" r:id="rId12"/>
    <p:sldId id="399" r:id="rId13"/>
    <p:sldId id="403" r:id="rId14"/>
    <p:sldId id="400" r:id="rId15"/>
    <p:sldId id="407" r:id="rId16"/>
    <p:sldId id="412" r:id="rId17"/>
    <p:sldId id="401" r:id="rId18"/>
    <p:sldId id="408" r:id="rId19"/>
    <p:sldId id="410" r:id="rId20"/>
    <p:sldId id="402" r:id="rId21"/>
    <p:sldId id="411" r:id="rId22"/>
    <p:sldId id="262" r:id="rId23"/>
    <p:sldId id="263" r:id="rId24"/>
    <p:sldId id="396" r:id="rId25"/>
    <p:sldId id="264" r:id="rId26"/>
    <p:sldId id="398" r:id="rId27"/>
    <p:sldId id="265" r:id="rId28"/>
    <p:sldId id="266" r:id="rId29"/>
    <p:sldId id="405" r:id="rId30"/>
    <p:sldId id="267" r:id="rId31"/>
    <p:sldId id="268" r:id="rId32"/>
    <p:sldId id="269" r:id="rId33"/>
    <p:sldId id="270" r:id="rId34"/>
    <p:sldId id="271" r:id="rId35"/>
    <p:sldId id="272" r:id="rId36"/>
    <p:sldId id="273" r:id="rId37"/>
    <p:sldId id="274" r:id="rId38"/>
    <p:sldId id="275" r:id="rId39"/>
    <p:sldId id="276" r:id="rId40"/>
    <p:sldId id="277" r:id="rId41"/>
    <p:sldId id="278" r:id="rId42"/>
    <p:sldId id="279" r:id="rId43"/>
    <p:sldId id="280" r:id="rId44"/>
    <p:sldId id="281" r:id="rId45"/>
    <p:sldId id="282" r:id="rId46"/>
    <p:sldId id="283" r:id="rId47"/>
    <p:sldId id="284" r:id="rId48"/>
    <p:sldId id="285" r:id="rId49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66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09" autoAdjust="0"/>
    <p:restoredTop sz="94660"/>
  </p:normalViewPr>
  <p:slideViewPr>
    <p:cSldViewPr>
      <p:cViewPr varScale="1">
        <p:scale>
          <a:sx n="91" d="100"/>
          <a:sy n="91" d="100"/>
        </p:scale>
        <p:origin x="29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081D3-FA10-4C19-AC0C-F1BA9874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87D5F-7899-42AE-9ABD-7F9A3D3E7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651D1-04E8-45EC-B0FE-7893E1A44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159105-7176-40C9-A375-CC37B152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10/19/2023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34702C-D041-46EB-AA18-B09B7A57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B1DB8-DAF7-419D-9FBA-080385C2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7889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AB1FC-2C5F-4C99-B84B-5E4BBF10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D3ADDD-AABA-42A8-B978-962DBA338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36338F-8435-46A5-B7FC-6BBEE57BF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F04FAD-6AC3-46F0-A872-7E131A5A5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DF50D0-11FA-4CCB-A946-9AE93E9E7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748B70-832A-4259-8B6A-FD0F5ABB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10/19/2023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951C94-A2C2-437C-94C0-BC5AC4DE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040CC7-CA24-456C-89A9-644B87BA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383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7D855-9778-4025-8472-B7FD483F3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922085-73FF-492D-972A-71C03460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10/19/2023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235222-00C4-4F22-8E5E-3D7DCA30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3C7B66-4352-43AB-B9C8-1296B6AA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538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115778-1272-4602-9D61-4AB6D7B9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10/19/2023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0D0BFA-FECB-4641-86B0-E227C118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97A137-EA4F-4F5D-9F7C-0024D522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5362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48AB7-550D-46C3-B511-B7D2970DF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E68EC4-BEAB-43B4-A111-7CD7733AF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F358C-9AD4-484E-8F7C-1596138FC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E11705-1E3C-4A9E-859E-C8604E84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10/19/2023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B337A6-2DB5-4E7D-8DE3-4FEE6454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8ABD2B-4CDE-4DB4-A2CD-D2D86CF8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4895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133A0-BCC7-4C46-B92B-861BD8CF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C435E8-BFEC-406E-8379-11A9AFB54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2EE4D1-D0BD-4571-957E-011558A80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F80EE1-365B-418D-9B1C-DF020D51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10/19/2023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A6DC5A-9B00-43F4-B430-D58CF6A0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6C18BA-1B19-4FBB-8DAE-711F09A2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0376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B0EE6-4133-4B66-8C25-87B5D462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B4F5A2-BD71-46AA-B391-07F035704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A84A0-0E70-4306-9E34-AF0B3685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10/19/2023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2B27C-CDDC-4635-BE30-30A8B7BA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D0AC32-D504-445F-B551-A5727FE6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9539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9087F8-3DAA-4FA0-824E-F732088D4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B8120B-3ABB-45BB-9E5F-B6A9E2CAF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DE9C4-3531-4611-BE92-1C0617D7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10/19/2023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B8CE-BF20-494C-B13D-B865768A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09F765-C89F-4B25-906F-A21A200B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398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하얀배경있는 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536" y="228600"/>
            <a:ext cx="8424936" cy="536104"/>
          </a:xfrm>
        </p:spPr>
        <p:txBody>
          <a:bodyPr/>
          <a:lstStyle>
            <a:lvl1pPr>
              <a:defRPr sz="2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0" name="내용 개체 틀 7"/>
          <p:cNvSpPr>
            <a:spLocks noGrp="1"/>
          </p:cNvSpPr>
          <p:nvPr>
            <p:ph sz="quarter" idx="1"/>
          </p:nvPr>
        </p:nvSpPr>
        <p:spPr>
          <a:xfrm>
            <a:off x="129020" y="977430"/>
            <a:ext cx="8856984" cy="5472608"/>
          </a:xfrm>
        </p:spPr>
        <p:txBody>
          <a:bodyPr/>
          <a:lstStyle>
            <a:lvl1pPr marL="288000" indent="-288000">
              <a:spcBef>
                <a:spcPts val="0"/>
              </a:spcBef>
              <a:defRPr sz="1800">
                <a:latin typeface="맑은 고딕" panose="020B0503020000020004" pitchFamily="50" charset="-127"/>
                <a:ea typeface="맑은 고딕" panose="020B0503020000020004" pitchFamily="50" charset="-127"/>
                <a:cs typeface="Meiryo" pitchFamily="34" charset="-128"/>
              </a:defRPr>
            </a:lvl1pPr>
            <a:lvl2pPr marL="576000" indent="-288000">
              <a:spcBef>
                <a:spcPts val="0"/>
              </a:spcBef>
              <a:defRPr sz="1800">
                <a:latin typeface="맑은 고딕" panose="020B0503020000020004" pitchFamily="50" charset="-127"/>
                <a:ea typeface="맑은 고딕" panose="020B0503020000020004" pitchFamily="50" charset="-127"/>
                <a:cs typeface="Meiryo" pitchFamily="34" charset="-128"/>
              </a:defRPr>
            </a:lvl2pPr>
            <a:lvl3pPr marL="864000" indent="-288000">
              <a:spcBef>
                <a:spcPts val="0"/>
              </a:spcBef>
              <a:defRPr sz="1800">
                <a:latin typeface="맑은 고딕" panose="020B0503020000020004" pitchFamily="50" charset="-127"/>
                <a:ea typeface="맑은 고딕" panose="020B0503020000020004" pitchFamily="50" charset="-127"/>
                <a:cs typeface="Meiryo" pitchFamily="34" charset="-128"/>
              </a:defRPr>
            </a:lvl3pPr>
            <a:lvl4pPr marL="1152000" indent="-288000">
              <a:spcBef>
                <a:spcPts val="0"/>
              </a:spcBef>
              <a:defRPr sz="1800">
                <a:latin typeface="맑은 고딕" panose="020B0503020000020004" pitchFamily="50" charset="-127"/>
                <a:ea typeface="맑은 고딕" panose="020B0503020000020004" pitchFamily="50" charset="-127"/>
                <a:cs typeface="Meiryo" pitchFamily="34" charset="-128"/>
              </a:defRPr>
            </a:lvl4pPr>
            <a:lvl5pPr marL="1440000" indent="-288000">
              <a:spcBef>
                <a:spcPts val="0"/>
              </a:spcBef>
              <a:defRPr sz="1800">
                <a:latin typeface="맑은 고딕" panose="020B0503020000020004" pitchFamily="50" charset="-127"/>
                <a:ea typeface="맑은 고딕" panose="020B0503020000020004" pitchFamily="50" charset="-127"/>
                <a:cs typeface="Meiryo" pitchFamily="34" charset="-128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134DD0-5565-4D3C-B7E0-BC6BC3BC3C36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651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6B4E9-E1EB-4072-AE16-9B910CABE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690052-237C-4377-9898-44113A2CA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72ED0-F4EC-48DB-AB10-62AA9349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10/19/2023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042F8C-E1C9-4F8F-A278-EAF60053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CB307F-9A4E-4614-B6CD-9EE51F0F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6601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48E77-011F-4FF5-89FE-D6884114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B401F1-83C7-4D14-9C61-A6EF0CB2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5B7B0C-B827-4E8A-B1D0-3E4B6101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10/19/2023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47E59E-1081-482A-97BF-DD3A183A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727A5-92F7-48E0-A8B0-53C98A8A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8689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6FBCB-624D-4FC1-8E4F-A14E6BCD2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36A310-CA06-4A7D-94AB-EDCDF1A3E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EBAE4-DBCE-4715-AAAE-3E4BC8C8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10/19/2023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425B6D-140B-419C-998F-923878F2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195F6-F4BD-4706-AB09-1E1AD6FB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258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8515" y="512445"/>
            <a:ext cx="2652395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21232" y="2065401"/>
            <a:ext cx="8012430" cy="2367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12353" y="6671236"/>
            <a:ext cx="236220" cy="164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8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7B9374-E4A8-46E5-A36E-E4E8DD57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DAD62B-FF23-45D9-8416-FC3DDE18F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EAF4D8-B170-45D2-8896-CE2077FF8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10/19/2023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A2E67A-5C6F-45C8-9001-2CBAE6CFC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1FF92D-F90F-4D90-BF82-B21568F45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786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pring.io/projects/spring-framework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www.springframework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01/XMLSchema-instance" TargetMode="External"/><Relationship Id="rId2" Type="http://schemas.openxmlformats.org/officeDocument/2006/relationships/hyperlink" Target="http://www.springframework.org/schema/bea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pringframework.org/schema/beans/spring-beans-2.5.xsd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01/XMLSchema-instance" TargetMode="External"/><Relationship Id="rId2" Type="http://schemas.openxmlformats.org/officeDocument/2006/relationships/hyperlink" Target="http://www.springframework.org/schema/bea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pringframework.org/schema/beans/spring-beans-2.5.xsd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ringframework.org/schema/p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01/XMLSchema-instance" TargetMode="External"/><Relationship Id="rId2" Type="http://schemas.openxmlformats.org/officeDocument/2006/relationships/hyperlink" Target="http://www.springframework.org/schema/bean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pringframework.org/schema/p" TargetMode="External"/><Relationship Id="rId4" Type="http://schemas.openxmlformats.org/officeDocument/2006/relationships/hyperlink" Target="http://www.springframework.org/schema/beans/spring-beans-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eclipse.org/downloads/packages/release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govframe.go.kr/home/sub.do?menuNo=65" TargetMode="External"/><Relationship Id="rId2" Type="http://schemas.openxmlformats.org/officeDocument/2006/relationships/hyperlink" Target="https://blog.naver.com/log_ngp/223076519294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2133600"/>
            <a:ext cx="5181600" cy="210634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105"/>
              </a:spcBef>
            </a:pPr>
            <a:r>
              <a:rPr sz="4000" dirty="0">
                <a:solidFill>
                  <a:srgbClr val="FF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</a:t>
            </a:r>
            <a:r>
              <a:rPr sz="4000" spc="-120" dirty="0">
                <a:solidFill>
                  <a:srgbClr val="FF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4000" dirty="0" smtClean="0">
                <a:solidFill>
                  <a:srgbClr val="FF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framework</a:t>
            </a:r>
            <a:r>
              <a:rPr lang="en-US" sz="4000" dirty="0" smtClean="0">
                <a:solidFill>
                  <a:srgbClr val="FF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</a:t>
            </a:r>
            <a:r>
              <a:rPr lang="en-US" sz="4000" dirty="0" smtClean="0">
                <a:solidFill>
                  <a:srgbClr val="FF66CC"/>
                </a:solidFill>
              </a:rPr>
              <a:t/>
            </a:r>
            <a:br>
              <a:rPr lang="en-US" sz="4000" dirty="0" smtClean="0">
                <a:solidFill>
                  <a:srgbClr val="FF66CC"/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. Start</a:t>
            </a:r>
            <a:br>
              <a:rPr lang="en-US" dirty="0" smtClean="0"/>
            </a:br>
            <a:r>
              <a:rPr lang="en-US" dirty="0" smtClean="0"/>
              <a:t>. </a:t>
            </a:r>
            <a:r>
              <a:rPr lang="en-US" dirty="0" err="1" smtClean="0"/>
              <a:t>Ioc</a:t>
            </a:r>
            <a:r>
              <a:rPr lang="en-US" dirty="0" smtClean="0"/>
              <a:t>/DI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85505" y="6624944"/>
            <a:ext cx="161925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900" dirty="0">
                <a:solidFill>
                  <a:srgbClr val="888888"/>
                </a:solidFill>
                <a:latin typeface="Verdana"/>
                <a:cs typeface="Verdana"/>
              </a:rPr>
              <a:t>1</a:t>
            </a:fld>
            <a:endParaRPr sz="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514600"/>
            <a:ext cx="5261869" cy="3810000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66034" y="380945"/>
            <a:ext cx="8424936" cy="369332"/>
          </a:xfrm>
        </p:spPr>
        <p:txBody>
          <a:bodyPr/>
          <a:lstStyle/>
          <a:p>
            <a:r>
              <a:rPr lang="en-US" altLang="ko-KR" b="1" dirty="0" smtClean="0">
                <a:latin typeface="+mn-ea"/>
                <a:ea typeface="+mn-ea"/>
              </a:rPr>
              <a:t>Spring </a:t>
            </a:r>
            <a:r>
              <a:rPr lang="ko-KR" altLang="en-US" b="1" dirty="0" smtClean="0">
                <a:latin typeface="+mn-ea"/>
                <a:ea typeface="+mn-ea"/>
              </a:rPr>
              <a:t>개발환경 구축</a:t>
            </a:r>
            <a:r>
              <a:rPr lang="en-US" altLang="ko-KR" b="1" dirty="0" smtClean="0">
                <a:latin typeface="+mn-ea"/>
                <a:ea typeface="+mn-ea"/>
              </a:rPr>
              <a:t> ( 2023</a:t>
            </a:r>
            <a:r>
              <a:rPr lang="ko-KR" altLang="en-US" b="1" dirty="0" smtClean="0">
                <a:latin typeface="+mn-ea"/>
                <a:ea typeface="+mn-ea"/>
              </a:rPr>
              <a:t>년도 </a:t>
            </a:r>
            <a:r>
              <a:rPr lang="en-US" altLang="ko-KR" b="1" dirty="0" smtClean="0">
                <a:latin typeface="+mn-ea"/>
                <a:ea typeface="+mn-ea"/>
              </a:rPr>
              <a:t>)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1000" y="914400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https://spring.io.xy2401.com/tools3/sts/all/  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=&gt; </a:t>
            </a:r>
            <a:r>
              <a:rPr lang="en-US" altLang="ko-KR" dirty="0" err="1"/>
              <a:t>sts</a:t>
            </a:r>
            <a:r>
              <a:rPr lang="en-US" altLang="ko-KR" dirty="0"/>
              <a:t> </a:t>
            </a:r>
            <a:r>
              <a:rPr lang="ko-KR" altLang="en-US" dirty="0" smtClean="0"/>
              <a:t>묶음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-&gt;  </a:t>
            </a:r>
            <a:r>
              <a:rPr lang="ko-KR" altLang="en-US" dirty="0" smtClean="0"/>
              <a:t>그림으로 표시된 메인 목록에서 해당 버전으로 선택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-&gt; </a:t>
            </a:r>
            <a:r>
              <a:rPr lang="ko-KR" altLang="en-US" dirty="0" smtClean="0"/>
              <a:t>하단의</a:t>
            </a:r>
            <a:r>
              <a:rPr lang="en-US" altLang="ko-KR" dirty="0" smtClean="0"/>
              <a:t> ~~update~~ </a:t>
            </a:r>
            <a:r>
              <a:rPr lang="ko-KR" altLang="en-US" dirty="0" smtClean="0"/>
              <a:t>선택하면 안됨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9371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9282" y="381000"/>
            <a:ext cx="8296885" cy="492443"/>
          </a:xfrm>
        </p:spPr>
        <p:txBody>
          <a:bodyPr/>
          <a:lstStyle/>
          <a:p>
            <a:r>
              <a:rPr lang="en-US" altLang="ko-KR" dirty="0" smtClean="0"/>
              <a:t>** </a:t>
            </a:r>
            <a:r>
              <a:rPr lang="en-US" altLang="ko-KR" dirty="0"/>
              <a:t>Spring </a:t>
            </a:r>
            <a:r>
              <a:rPr lang="ko-KR" altLang="en-US" dirty="0"/>
              <a:t>변천사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8610600" cy="2769989"/>
          </a:xfrm>
        </p:spPr>
        <p:txBody>
          <a:bodyPr/>
          <a:lstStyle/>
          <a:p>
            <a:r>
              <a:rPr lang="en-US" altLang="ko-KR" dirty="0"/>
              <a:t>=&gt; Spring 2.5 : </a:t>
            </a:r>
            <a:r>
              <a:rPr lang="en-US" altLang="ko-KR" b="1" dirty="0"/>
              <a:t>@ (Annotation) </a:t>
            </a:r>
            <a:r>
              <a:rPr lang="ko-KR" altLang="en-US" dirty="0"/>
              <a:t>을 활용한 설정 도입</a:t>
            </a:r>
          </a:p>
          <a:p>
            <a:r>
              <a:rPr lang="en-US" altLang="ko-KR" dirty="0"/>
              <a:t>=&gt; Spring 3.0 : </a:t>
            </a:r>
            <a:r>
              <a:rPr lang="ko-KR" altLang="en-US" dirty="0"/>
              <a:t>별도의 설정 없이 </a:t>
            </a:r>
            <a:r>
              <a:rPr lang="en-US" altLang="ko-KR" b="1" dirty="0"/>
              <a:t>Java </a:t>
            </a:r>
            <a:r>
              <a:rPr lang="ko-KR" altLang="en-US" b="1" dirty="0"/>
              <a:t>클래스</a:t>
            </a:r>
            <a:r>
              <a:rPr lang="ko-KR" altLang="en-US" dirty="0"/>
              <a:t> 만으로 </a:t>
            </a:r>
            <a:r>
              <a:rPr lang="ko-KR" altLang="en-US" dirty="0" err="1"/>
              <a:t>설정화일을</a:t>
            </a:r>
            <a:r>
              <a:rPr lang="ko-KR" altLang="en-US" dirty="0"/>
              <a:t> 대신할 수 있도록 지원</a:t>
            </a:r>
          </a:p>
          <a:p>
            <a:r>
              <a:rPr lang="en-US" altLang="ko-KR" dirty="0"/>
              <a:t>=&gt; Spring 4.0 : </a:t>
            </a:r>
            <a:r>
              <a:rPr lang="ko-KR" altLang="en-US" dirty="0"/>
              <a:t>모바일과 웹 에서 많이 </a:t>
            </a:r>
            <a:r>
              <a:rPr lang="ko-KR" altLang="en-US" b="1" dirty="0"/>
              <a:t>사용되는 </a:t>
            </a:r>
            <a:r>
              <a:rPr lang="en-US" altLang="ko-KR" b="1" dirty="0"/>
              <a:t>REST </a:t>
            </a:r>
            <a:r>
              <a:rPr lang="ko-KR" altLang="en-US" b="1" dirty="0"/>
              <a:t>방식의 </a:t>
            </a:r>
            <a:r>
              <a:rPr lang="ko-KR" altLang="en-US" dirty="0"/>
              <a:t>컨트롤러 지원</a:t>
            </a:r>
          </a:p>
          <a:p>
            <a:r>
              <a:rPr lang="ko-KR" altLang="en-US" dirty="0"/>
              <a:t>	</a:t>
            </a:r>
            <a:r>
              <a:rPr lang="en-US" altLang="ko-KR" dirty="0"/>
              <a:t>( REST : Representational State Transfer </a:t>
            </a:r>
            <a:r>
              <a:rPr lang="ko-KR" altLang="en-US" dirty="0"/>
              <a:t>의 약자 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		</a:t>
            </a:r>
            <a:r>
              <a:rPr lang="ko-KR" altLang="en-US" dirty="0"/>
              <a:t>하나의 </a:t>
            </a:r>
            <a:r>
              <a:rPr lang="en-US" altLang="ko-KR" dirty="0"/>
              <a:t>URI</a:t>
            </a:r>
            <a:r>
              <a:rPr lang="ko-KR" altLang="en-US" dirty="0"/>
              <a:t>는 하나의 고유한 리소스를 대표하도록 설계된다는 개념</a:t>
            </a:r>
          </a:p>
          <a:p>
            <a:r>
              <a:rPr lang="ko-KR" altLang="en-US" dirty="0"/>
              <a:t>		</a:t>
            </a:r>
            <a:r>
              <a:rPr lang="en-US" altLang="ko-KR" dirty="0"/>
              <a:t>-&gt; https://rokking1.blog.me/220896108118  )  </a:t>
            </a:r>
          </a:p>
          <a:p>
            <a:endParaRPr lang="en-US" altLang="ko-KR" dirty="0"/>
          </a:p>
          <a:p>
            <a:r>
              <a:rPr lang="en-US" altLang="ko-KR" dirty="0" smtClean="0"/>
              <a:t>** </a:t>
            </a:r>
            <a:r>
              <a:rPr lang="en-US" altLang="ko-KR" dirty="0"/>
              <a:t>Spring </a:t>
            </a:r>
            <a:r>
              <a:rPr lang="ko-KR" altLang="en-US" dirty="0"/>
              <a:t>최신 프레임워크 확인하기</a:t>
            </a:r>
          </a:p>
          <a:p>
            <a:r>
              <a:rPr lang="en-US" altLang="ko-KR" dirty="0"/>
              <a:t>=&gt; </a:t>
            </a: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spring.io/projects/spring-framework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=&gt; </a:t>
            </a:r>
            <a:r>
              <a:rPr lang="en-US" altLang="ko-KR" dirty="0"/>
              <a:t>https://spring.io/projects/spring-framework#learn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9138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96885" cy="492443"/>
          </a:xfrm>
        </p:spPr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** Spring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의 주요 모듈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399" y="1066800"/>
            <a:ext cx="8601685" cy="5329088"/>
          </a:xfrm>
        </p:spPr>
        <p:txBody>
          <a:bodyPr/>
          <a:lstStyle/>
          <a:p>
            <a:pPr marL="361950" indent="-361950">
              <a:lnSpc>
                <a:spcPts val="2200"/>
              </a:lnSpc>
            </a:pPr>
            <a:r>
              <a:rPr lang="en-US" altLang="ko-KR" sz="1400" dirty="0" smtClean="0">
                <a:latin typeface="+mn-ea"/>
              </a:rPr>
              <a:t>=&gt; </a:t>
            </a:r>
            <a:r>
              <a:rPr lang="ko-KR" altLang="en-US" sz="1400" b="1" dirty="0" smtClean="0">
                <a:latin typeface="+mn-ea"/>
              </a:rPr>
              <a:t>스프링 애플리케이션 프레임워크 </a:t>
            </a:r>
            <a:endParaRPr lang="en-US" altLang="ko-KR" sz="1400" b="1" dirty="0" smtClean="0">
              <a:latin typeface="+mn-ea"/>
            </a:endParaRPr>
          </a:p>
          <a:p>
            <a:pPr marL="361950" indent="-361950">
              <a:lnSpc>
                <a:spcPts val="2200"/>
              </a:lnSpc>
            </a:pPr>
            <a:endParaRPr lang="en-US" altLang="ko-KR" sz="1400" dirty="0" smtClean="0">
              <a:latin typeface="+mn-ea"/>
            </a:endParaRPr>
          </a:p>
          <a:p>
            <a:pPr marL="361950" indent="-361950">
              <a:lnSpc>
                <a:spcPts val="2200"/>
              </a:lnSpc>
            </a:pPr>
            <a:r>
              <a:rPr lang="en-US" altLang="ko-KR" sz="1400" dirty="0" smtClean="0">
                <a:latin typeface="+mn-ea"/>
              </a:rPr>
              <a:t>=&gt; </a:t>
            </a:r>
            <a:r>
              <a:rPr lang="ko-KR" altLang="en-US" sz="1400" b="1" dirty="0" smtClean="0">
                <a:latin typeface="+mn-ea"/>
              </a:rPr>
              <a:t>스프링 데이터</a:t>
            </a:r>
            <a:r>
              <a:rPr lang="en-US" altLang="ko-KR" sz="1400" b="1" dirty="0" smtClean="0">
                <a:latin typeface="+mn-ea"/>
              </a:rPr>
              <a:t/>
            </a:r>
            <a:br>
              <a:rPr lang="en-US" altLang="ko-KR" sz="1400" b="1" dirty="0" smtClean="0">
                <a:latin typeface="+mn-ea"/>
              </a:rPr>
            </a:br>
            <a:r>
              <a:rPr lang="ko-KR" altLang="en-US" sz="1400" dirty="0" smtClean="0">
                <a:latin typeface="+mn-ea"/>
              </a:rPr>
              <a:t>데이터 연동을 위한 단일 </a:t>
            </a:r>
            <a:r>
              <a:rPr lang="en-US" altLang="ko-KR" sz="1400" dirty="0" smtClean="0">
                <a:latin typeface="+mn-ea"/>
              </a:rPr>
              <a:t>API</a:t>
            </a:r>
            <a:r>
              <a:rPr lang="ko-KR" altLang="en-US" sz="1400" dirty="0" smtClean="0">
                <a:latin typeface="+mn-ea"/>
              </a:rPr>
              <a:t>를 제공하며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이 </a:t>
            </a:r>
            <a:r>
              <a:rPr lang="en-US" altLang="ko-KR" sz="1400" dirty="0" smtClean="0">
                <a:latin typeface="+mn-ea"/>
              </a:rPr>
              <a:t>API</a:t>
            </a:r>
            <a:r>
              <a:rPr lang="ko-KR" altLang="en-US" sz="1400" dirty="0" smtClean="0">
                <a:latin typeface="+mn-ea"/>
              </a:rPr>
              <a:t>를 기반으로 </a:t>
            </a:r>
            <a:r>
              <a:rPr lang="en-US" altLang="ko-KR" sz="1400" dirty="0" smtClean="0">
                <a:latin typeface="+mn-ea"/>
              </a:rPr>
              <a:t>JPA, MongoDB</a:t>
            </a:r>
            <a:r>
              <a:rPr lang="en-US" altLang="ko-KR" sz="1400" dirty="0">
                <a:latin typeface="+mn-ea"/>
              </a:rPr>
              <a:t>, </a:t>
            </a:r>
            <a:r>
              <a:rPr lang="en-US" altLang="ko-KR" sz="1400" dirty="0" smtClean="0">
                <a:latin typeface="+mn-ea"/>
              </a:rPr>
              <a:t>Neo4j, </a:t>
            </a:r>
            <a:r>
              <a:rPr lang="en-US" altLang="ko-KR" sz="1400" dirty="0" err="1" smtClean="0">
                <a:latin typeface="+mn-ea"/>
              </a:rPr>
              <a:t>Redis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등 </a:t>
            </a:r>
            <a:r>
              <a:rPr lang="en-US" altLang="ko-KR" sz="1400" dirty="0" smtClean="0">
                <a:latin typeface="+mn-ea"/>
              </a:rPr>
              <a:t>RDBMS </a:t>
            </a:r>
            <a:r>
              <a:rPr lang="ko-KR" altLang="en-US" sz="1400" dirty="0" smtClean="0">
                <a:latin typeface="+mn-ea"/>
              </a:rPr>
              <a:t>와 </a:t>
            </a:r>
            <a:r>
              <a:rPr lang="en-US" altLang="ko-KR" sz="1400" dirty="0" err="1" smtClean="0">
                <a:latin typeface="+mn-ea"/>
              </a:rPr>
              <a:t>NoSql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과의 연동을 </a:t>
            </a:r>
            <a:r>
              <a:rPr lang="ko-KR" altLang="en-US" sz="1400" dirty="0" err="1" smtClean="0">
                <a:latin typeface="+mn-ea"/>
              </a:rPr>
              <a:t>적은양의</a:t>
            </a:r>
            <a:r>
              <a:rPr lang="ko-KR" altLang="en-US" sz="1400" dirty="0" smtClean="0">
                <a:latin typeface="+mn-ea"/>
              </a:rPr>
              <a:t> 코드로 처리할 수 있도록 해준다</a:t>
            </a:r>
            <a:r>
              <a:rPr lang="en-US" altLang="ko-KR" sz="1400" dirty="0" smtClean="0">
                <a:latin typeface="+mn-ea"/>
              </a:rPr>
              <a:t>.</a:t>
            </a:r>
            <a:r>
              <a:rPr lang="ko-KR" altLang="en-US" sz="1400" dirty="0" smtClean="0">
                <a:latin typeface="+mn-ea"/>
              </a:rPr>
              <a:t> </a:t>
            </a:r>
            <a:endParaRPr lang="en-US" altLang="ko-KR" sz="1400" dirty="0" smtClean="0">
              <a:latin typeface="+mn-ea"/>
            </a:endParaRPr>
          </a:p>
          <a:p>
            <a:pPr marL="361950" indent="-361950">
              <a:lnSpc>
                <a:spcPts val="2200"/>
              </a:lnSpc>
            </a:pPr>
            <a:endParaRPr lang="en-US" altLang="ko-KR" sz="1400" dirty="0" smtClean="0">
              <a:latin typeface="+mn-ea"/>
            </a:endParaRPr>
          </a:p>
          <a:p>
            <a:pPr marL="361950" indent="-361950">
              <a:lnSpc>
                <a:spcPts val="2200"/>
              </a:lnSpc>
            </a:pPr>
            <a:r>
              <a:rPr lang="en-US" altLang="ko-KR" sz="1400" dirty="0" smtClean="0">
                <a:latin typeface="+mn-ea"/>
              </a:rPr>
              <a:t>=&gt; </a:t>
            </a:r>
            <a:r>
              <a:rPr lang="ko-KR" altLang="en-US" sz="1400" b="1" dirty="0" smtClean="0">
                <a:solidFill>
                  <a:srgbClr val="0000FF"/>
                </a:solidFill>
                <a:latin typeface="+mn-ea"/>
              </a:rPr>
              <a:t>스프링 </a:t>
            </a:r>
            <a:r>
              <a:rPr lang="ko-KR" altLang="en-US" sz="1400" b="1" dirty="0" err="1" smtClean="0">
                <a:solidFill>
                  <a:srgbClr val="0000FF"/>
                </a:solidFill>
                <a:latin typeface="+mn-ea"/>
              </a:rPr>
              <a:t>시큐리티</a:t>
            </a:r>
            <a:r>
              <a:rPr lang="en-US" altLang="ko-KR" sz="1400" dirty="0" smtClean="0">
                <a:solidFill>
                  <a:srgbClr val="0000FF"/>
                </a:solidFill>
                <a:latin typeface="+mn-ea"/>
              </a:rPr>
              <a:t/>
            </a:r>
            <a:br>
              <a:rPr lang="en-US" altLang="ko-KR" sz="1400" dirty="0" smtClean="0">
                <a:solidFill>
                  <a:srgbClr val="0000FF"/>
                </a:solidFill>
                <a:latin typeface="+mn-ea"/>
              </a:rPr>
            </a:br>
            <a:r>
              <a:rPr lang="ko-KR" altLang="en-US" sz="1400" dirty="0" smtClean="0">
                <a:solidFill>
                  <a:srgbClr val="0000FF"/>
                </a:solidFill>
                <a:latin typeface="+mn-ea"/>
              </a:rPr>
              <a:t>인증과 허가에 대한 기반 프레임워크 및 관련 모듈 제공한다</a:t>
            </a:r>
            <a:r>
              <a:rPr lang="en-US" altLang="ko-KR" sz="1400" dirty="0" smtClean="0">
                <a:solidFill>
                  <a:srgbClr val="0000FF"/>
                </a:solidFill>
                <a:latin typeface="+mn-ea"/>
              </a:rPr>
              <a:t>.</a:t>
            </a:r>
            <a:br>
              <a:rPr lang="en-US" altLang="ko-KR" sz="1400" dirty="0" smtClean="0">
                <a:solidFill>
                  <a:srgbClr val="0000FF"/>
                </a:solidFill>
                <a:latin typeface="+mn-ea"/>
              </a:rPr>
            </a:br>
            <a:r>
              <a:rPr lang="ko-KR" altLang="en-US" sz="1400" dirty="0" smtClean="0">
                <a:solidFill>
                  <a:srgbClr val="0000FF"/>
                </a:solidFill>
                <a:latin typeface="+mn-ea"/>
              </a:rPr>
              <a:t>웹 어플리케이션의 보안을 간단한 설정과 약간의 코드 구현으로 처리 할 수 있다</a:t>
            </a:r>
            <a:r>
              <a:rPr lang="en-US" altLang="ko-KR" sz="1400" dirty="0" smtClean="0">
                <a:solidFill>
                  <a:srgbClr val="0000FF"/>
                </a:solidFill>
                <a:latin typeface="+mn-ea"/>
              </a:rPr>
              <a:t>.</a:t>
            </a:r>
            <a:r>
              <a:rPr lang="ko-KR" altLang="en-US" sz="1400" dirty="0" smtClean="0">
                <a:solidFill>
                  <a:srgbClr val="0000FF"/>
                </a:solidFill>
                <a:latin typeface="+mn-ea"/>
              </a:rPr>
              <a:t>   </a:t>
            </a:r>
            <a:endParaRPr lang="en-US" altLang="ko-KR" sz="1400" dirty="0" smtClean="0">
              <a:solidFill>
                <a:srgbClr val="0000FF"/>
              </a:solidFill>
              <a:latin typeface="+mn-ea"/>
            </a:endParaRPr>
          </a:p>
          <a:p>
            <a:pPr marL="361950" indent="-361950">
              <a:lnSpc>
                <a:spcPts val="2200"/>
              </a:lnSpc>
            </a:pPr>
            <a:endParaRPr lang="en-US" altLang="ko-KR" sz="1400" dirty="0" smtClean="0">
              <a:latin typeface="+mn-ea"/>
            </a:endParaRPr>
          </a:p>
          <a:p>
            <a:pPr marL="361950" indent="-361950">
              <a:lnSpc>
                <a:spcPts val="2200"/>
              </a:lnSpc>
            </a:pPr>
            <a:r>
              <a:rPr lang="en-US" altLang="ko-KR" sz="1400" dirty="0" smtClean="0">
                <a:latin typeface="+mn-ea"/>
              </a:rPr>
              <a:t>=&gt; </a:t>
            </a:r>
            <a:r>
              <a:rPr lang="ko-KR" altLang="en-US" sz="1400" b="1" dirty="0" smtClean="0">
                <a:latin typeface="+mn-ea"/>
              </a:rPr>
              <a:t>스프링 배치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b="1" dirty="0" smtClean="0">
                <a:latin typeface="+mn-ea"/>
              </a:rPr>
              <a:t>(Batch, </a:t>
            </a:r>
            <a:r>
              <a:rPr lang="ko-KR" altLang="en-US" sz="1400" b="1" dirty="0" smtClean="0">
                <a:latin typeface="+mn-ea"/>
              </a:rPr>
              <a:t>일괄처리</a:t>
            </a:r>
            <a:r>
              <a:rPr lang="en-US" altLang="ko-KR" sz="1400" b="1" dirty="0" smtClean="0">
                <a:latin typeface="+mn-ea"/>
              </a:rPr>
              <a:t>)</a:t>
            </a:r>
            <a:br>
              <a:rPr lang="en-US" altLang="ko-KR" sz="1400" b="1" dirty="0" smtClean="0">
                <a:latin typeface="+mn-ea"/>
              </a:rPr>
            </a:br>
            <a:r>
              <a:rPr lang="ko-KR" altLang="en-US" sz="1400" dirty="0" err="1" smtClean="0">
                <a:latin typeface="+mn-ea"/>
              </a:rPr>
              <a:t>배치처리를</a:t>
            </a:r>
            <a:r>
              <a:rPr lang="ko-KR" altLang="en-US" sz="1400" dirty="0" smtClean="0">
                <a:latin typeface="+mn-ea"/>
              </a:rPr>
              <a:t> 위한 기반 프레임워크를 제공해준다</a:t>
            </a:r>
            <a:r>
              <a:rPr lang="en-US" altLang="ko-KR" sz="1400" dirty="0" smtClean="0">
                <a:latin typeface="+mn-ea"/>
              </a:rPr>
              <a:t>.</a:t>
            </a:r>
            <a:br>
              <a:rPr lang="en-US" altLang="ko-KR" sz="1400" dirty="0" smtClean="0">
                <a:latin typeface="+mn-ea"/>
              </a:rPr>
            </a:br>
            <a:r>
              <a:rPr lang="ko-KR" altLang="en-US" sz="1400" dirty="0" smtClean="0">
                <a:latin typeface="+mn-ea"/>
              </a:rPr>
              <a:t>데이터처리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err="1" smtClean="0">
                <a:latin typeface="+mn-ea"/>
              </a:rPr>
              <a:t>흐름제어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실패 재처리 등 배치처리에서 필요로 하는 기능을 기본으로 제공한다</a:t>
            </a:r>
            <a:r>
              <a:rPr lang="en-US" altLang="ko-KR" sz="1400" dirty="0" smtClean="0">
                <a:latin typeface="+mn-ea"/>
              </a:rPr>
              <a:t>.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</a:t>
            </a:r>
            <a:br>
              <a:rPr lang="en-US" altLang="ko-KR" sz="1400" dirty="0" smtClean="0">
                <a:latin typeface="+mn-ea"/>
              </a:rPr>
            </a:br>
            <a:endParaRPr lang="en-US" altLang="ko-KR" sz="1400" dirty="0" smtClean="0">
              <a:latin typeface="+mn-ea"/>
            </a:endParaRPr>
          </a:p>
          <a:p>
            <a:pPr marL="361950" indent="-361950">
              <a:lnSpc>
                <a:spcPts val="2200"/>
              </a:lnSpc>
            </a:pPr>
            <a:r>
              <a:rPr lang="en-US" altLang="ko-KR" sz="1400" dirty="0" smtClean="0">
                <a:latin typeface="+mn-ea"/>
              </a:rPr>
              <a:t>=&gt; </a:t>
            </a:r>
            <a:r>
              <a:rPr lang="ko-KR" altLang="en-US" sz="1400" b="1" dirty="0" smtClean="0">
                <a:latin typeface="+mn-ea"/>
              </a:rPr>
              <a:t>스프링 인터그레이션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ko-KR" altLang="en-US" sz="1400" dirty="0" smtClean="0">
                <a:latin typeface="+mn-ea"/>
              </a:rPr>
              <a:t>시스템간의 연동을 </a:t>
            </a:r>
            <a:r>
              <a:rPr lang="ko-KR" altLang="en-US" sz="1400" dirty="0">
                <a:latin typeface="+mn-ea"/>
              </a:rPr>
              <a:t>위한 </a:t>
            </a:r>
            <a:r>
              <a:rPr lang="ko-KR" altLang="en-US" sz="1400" dirty="0" err="1" smtClean="0">
                <a:latin typeface="+mn-ea"/>
              </a:rPr>
              <a:t>메시징</a:t>
            </a:r>
            <a:r>
              <a:rPr lang="ko-KR" altLang="en-US" sz="1400" dirty="0" smtClean="0">
                <a:latin typeface="+mn-ea"/>
              </a:rPr>
              <a:t> 프레임워크를 </a:t>
            </a:r>
            <a:r>
              <a:rPr lang="ko-KR" altLang="en-US" sz="1400" dirty="0">
                <a:latin typeface="+mn-ea"/>
              </a:rPr>
              <a:t>제공해준다</a:t>
            </a:r>
            <a:r>
              <a:rPr lang="en-US" altLang="ko-KR" sz="1400" dirty="0">
                <a:latin typeface="+mn-ea"/>
              </a:rPr>
              <a:t>.</a:t>
            </a:r>
            <a:br>
              <a:rPr lang="en-US" altLang="ko-KR" sz="1400" dirty="0">
                <a:latin typeface="+mn-ea"/>
              </a:rPr>
            </a:br>
            <a:endParaRPr lang="en-US" altLang="ko-KR" sz="1400" dirty="0" smtClean="0">
              <a:latin typeface="+mn-ea"/>
            </a:endParaRPr>
          </a:p>
          <a:p>
            <a:pPr marL="361950" indent="-361950">
              <a:lnSpc>
                <a:spcPts val="2200"/>
              </a:lnSpc>
            </a:pPr>
            <a:r>
              <a:rPr lang="en-US" altLang="ko-KR" sz="1400" dirty="0" smtClean="0">
                <a:latin typeface="+mn-ea"/>
              </a:rPr>
              <a:t>=&gt; </a:t>
            </a:r>
            <a:r>
              <a:rPr lang="ko-KR" altLang="en-US" sz="1400" b="1" dirty="0" smtClean="0">
                <a:latin typeface="+mn-ea"/>
              </a:rPr>
              <a:t>스프링 소셜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ko-KR" altLang="en-US" sz="1400" dirty="0" smtClean="0">
                <a:latin typeface="+mn-ea"/>
              </a:rPr>
              <a:t>트위터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페이스북 등 소셜 네트워크 연동을 </a:t>
            </a:r>
            <a:r>
              <a:rPr lang="ko-KR" altLang="en-US" sz="1400" dirty="0">
                <a:latin typeface="+mn-ea"/>
              </a:rPr>
              <a:t>위한 </a:t>
            </a:r>
            <a:r>
              <a:rPr lang="ko-KR" altLang="en-US" sz="1400" dirty="0" smtClean="0">
                <a:latin typeface="+mn-ea"/>
              </a:rPr>
              <a:t>기능을 제공해준다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4084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96885" cy="492443"/>
          </a:xfrm>
        </p:spPr>
        <p:txBody>
          <a:bodyPr/>
          <a:lstStyle/>
          <a:p>
            <a:r>
              <a:rPr lang="en-US" altLang="ko-KR" dirty="0" smtClean="0"/>
              <a:t>** S</a:t>
            </a:r>
            <a:r>
              <a:rPr lang="en-US" altLang="ko-KR" dirty="0"/>
              <a:t>p</a:t>
            </a:r>
            <a:r>
              <a:rPr lang="en-US" altLang="ko-KR" dirty="0" smtClean="0"/>
              <a:t>ring </a:t>
            </a:r>
            <a:r>
              <a:rPr lang="en-US" altLang="ko-KR" dirty="0"/>
              <a:t>Project </a:t>
            </a:r>
            <a:r>
              <a:rPr lang="ko-KR" altLang="en-US" dirty="0"/>
              <a:t>종류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8610600" cy="4154984"/>
          </a:xfrm>
        </p:spPr>
        <p:txBody>
          <a:bodyPr/>
          <a:lstStyle/>
          <a:p>
            <a:r>
              <a:rPr lang="en-US" altLang="ko-KR" sz="1400" b="1" dirty="0"/>
              <a:t>=&gt; Spring Starter Project (</a:t>
            </a:r>
            <a:r>
              <a:rPr lang="en-US" altLang="ko-KR" sz="1400" b="1" dirty="0">
                <a:solidFill>
                  <a:srgbClr val="C00000"/>
                </a:solidFill>
              </a:rPr>
              <a:t>Spring Boot</a:t>
            </a:r>
            <a:r>
              <a:rPr lang="en-US" altLang="ko-KR" sz="1400" b="1" dirty="0" smtClean="0"/>
              <a:t>)</a:t>
            </a:r>
            <a:br>
              <a:rPr lang="en-US" altLang="ko-KR" sz="1400" b="1" dirty="0" smtClean="0"/>
            </a:br>
            <a:endParaRPr lang="en-US" altLang="ko-KR" sz="1400" b="1" dirty="0"/>
          </a:p>
          <a:p>
            <a:r>
              <a:rPr lang="en-US" altLang="ko-KR" sz="1400" dirty="0" smtClean="0"/>
              <a:t>     	* </a:t>
            </a:r>
            <a:r>
              <a:rPr lang="en-US" altLang="ko-KR" sz="1400" dirty="0"/>
              <a:t>2014</a:t>
            </a:r>
            <a:r>
              <a:rPr lang="ko-KR" altLang="en-US" sz="1400" dirty="0"/>
              <a:t>년에 개발된 </a:t>
            </a:r>
            <a:r>
              <a:rPr lang="en-US" altLang="ko-KR" sz="1400" dirty="0"/>
              <a:t>Spring Boot </a:t>
            </a:r>
            <a:r>
              <a:rPr lang="ko-KR" altLang="en-US" sz="1400" dirty="0"/>
              <a:t>라는 스프링의 하위 프로젝트를 이용해서 작성하는 방법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smtClean="0"/>
              <a:t>	* </a:t>
            </a:r>
            <a:r>
              <a:rPr lang="ko-KR" altLang="en-US" sz="1400" dirty="0"/>
              <a:t>특징 </a:t>
            </a:r>
            <a:r>
              <a:rPr lang="en-US" altLang="ko-KR" sz="1400" dirty="0"/>
              <a:t>: 	</a:t>
            </a:r>
            <a:r>
              <a:rPr lang="ko-KR" altLang="en-US" sz="1400" dirty="0"/>
              <a:t>단독 실행 가능한 스프링 애플리케이션 제작 가능</a:t>
            </a:r>
          </a:p>
          <a:p>
            <a:r>
              <a:rPr lang="ko-KR" altLang="en-US" sz="1400" dirty="0"/>
              <a:t>		내장된 </a:t>
            </a:r>
            <a:r>
              <a:rPr lang="en-US" altLang="ko-KR" sz="1400" dirty="0"/>
              <a:t>Tomcat, Jetty, </a:t>
            </a:r>
            <a:r>
              <a:rPr lang="en-US" altLang="ko-KR" sz="1400" dirty="0" err="1"/>
              <a:t>UnderTwo</a:t>
            </a:r>
            <a:r>
              <a:rPr lang="en-US" altLang="ko-KR" sz="1400" dirty="0"/>
              <a:t> </a:t>
            </a:r>
            <a:r>
              <a:rPr lang="ko-KR" altLang="en-US" sz="1400" dirty="0"/>
              <a:t>등의 서버 이용해서 별도의 서버 설치 없이 실행 가능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		</a:t>
            </a:r>
            <a:r>
              <a:rPr lang="ko-KR" altLang="en-US" sz="1400" dirty="0"/>
              <a:t>최대한 자동화된 설정 제공</a:t>
            </a:r>
          </a:p>
          <a:p>
            <a:r>
              <a:rPr lang="ko-KR" altLang="en-US" sz="1400" dirty="0"/>
              <a:t>		</a:t>
            </a:r>
            <a:r>
              <a:rPr lang="en-US" altLang="ko-KR" sz="1400" dirty="0"/>
              <a:t>XML </a:t>
            </a:r>
            <a:r>
              <a:rPr lang="ko-KR" altLang="en-US" sz="1400" dirty="0"/>
              <a:t>설정 없이 단순한 설정 방식 제공   </a:t>
            </a:r>
          </a:p>
          <a:p>
            <a:r>
              <a:rPr lang="ko-KR" altLang="en-US" sz="1400" dirty="0"/>
              <a:t>	* 장점 </a:t>
            </a:r>
            <a:r>
              <a:rPr lang="en-US" altLang="ko-KR" sz="1400" dirty="0"/>
              <a:t>: 	</a:t>
            </a:r>
            <a:r>
              <a:rPr lang="ko-KR" altLang="en-US" sz="1400" dirty="0"/>
              <a:t>별도의 설정이 </a:t>
            </a:r>
            <a:r>
              <a:rPr lang="ko-KR" altLang="en-US" sz="1400" dirty="0" err="1"/>
              <a:t>필요없고</a:t>
            </a:r>
            <a:r>
              <a:rPr lang="ko-KR" altLang="en-US" sz="1400" dirty="0"/>
              <a:t> </a:t>
            </a:r>
            <a:r>
              <a:rPr lang="en-US" altLang="ko-KR" sz="1400" dirty="0"/>
              <a:t>WAS </a:t>
            </a:r>
            <a:r>
              <a:rPr lang="ko-KR" altLang="en-US" sz="1400" dirty="0"/>
              <a:t>없이 실행 가능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/>
              <a:t>		</a:t>
            </a:r>
            <a:r>
              <a:rPr lang="ko-KR" altLang="en-US" sz="1400" dirty="0" err="1"/>
              <a:t>로딩시간이</a:t>
            </a:r>
            <a:r>
              <a:rPr lang="ko-KR" altLang="en-US" sz="1400" dirty="0"/>
              <a:t> 짧아 테스트 하기에 편리</a:t>
            </a:r>
            <a:r>
              <a:rPr lang="en-US" altLang="ko-KR" sz="1400" dirty="0"/>
              <a:t>, </a:t>
            </a:r>
          </a:p>
          <a:p>
            <a:r>
              <a:rPr lang="en-US" altLang="ko-KR" sz="1400" dirty="0"/>
              <a:t>		</a:t>
            </a:r>
            <a:r>
              <a:rPr lang="ko-KR" altLang="en-US" sz="1400" dirty="0"/>
              <a:t>초급 개발자도 쉽게 접근 가능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	* </a:t>
            </a:r>
            <a:r>
              <a:rPr lang="ko-KR" altLang="en-US" sz="1400" dirty="0"/>
              <a:t>단점 </a:t>
            </a:r>
            <a:r>
              <a:rPr lang="en-US" altLang="ko-KR" sz="1400" dirty="0"/>
              <a:t>:	</a:t>
            </a:r>
            <a:r>
              <a:rPr lang="ko-KR" altLang="en-US" sz="1400" dirty="0"/>
              <a:t>기존의 설정과 다른 방식으로 사용</a:t>
            </a:r>
            <a:r>
              <a:rPr lang="en-US" altLang="ko-KR" sz="1400" dirty="0"/>
              <a:t>, JSP</a:t>
            </a:r>
            <a:r>
              <a:rPr lang="ko-KR" altLang="en-US" sz="1400" dirty="0"/>
              <a:t>설정 등은 별도로 </a:t>
            </a:r>
            <a:r>
              <a:rPr lang="ko-KR" altLang="en-US" sz="1400" dirty="0" smtClean="0"/>
              <a:t>해야 됨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en-US" altLang="ko-KR" sz="1400" b="1" dirty="0"/>
              <a:t>=&gt; Spring Legacy Project  </a:t>
            </a:r>
            <a:r>
              <a:rPr lang="en-US" altLang="ko-KR" sz="12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( Legacy : </a:t>
            </a:r>
            <a:r>
              <a:rPr lang="ko-KR" altLang="en-US" sz="12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유산</a:t>
            </a:r>
            <a:r>
              <a:rPr lang="en-US" altLang="ko-KR" sz="12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=inheritance ,  </a:t>
            </a:r>
            <a:r>
              <a:rPr lang="ko-KR" altLang="en-US" sz="12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과거의</a:t>
            </a:r>
            <a:r>
              <a:rPr lang="en-US" altLang="ko-KR" sz="12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_</a:t>
            </a:r>
            <a:r>
              <a:rPr lang="ko-KR" altLang="en-US" sz="12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유산  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</a:rPr>
              <a:t>Spring MVC </a:t>
            </a:r>
            <a:r>
              <a:rPr lang="en-US" altLang="ko-KR" sz="12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)</a:t>
            </a:r>
            <a:br>
              <a:rPr lang="en-US" altLang="ko-KR" sz="12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</a:br>
            <a:endParaRPr lang="en-US" altLang="ko-KR" sz="1200" b="1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r>
              <a:rPr lang="en-US" altLang="ko-KR" sz="1400" dirty="0"/>
              <a:t>	* </a:t>
            </a:r>
            <a:r>
              <a:rPr lang="ko-KR" altLang="en-US" sz="1400" dirty="0"/>
              <a:t>장점 </a:t>
            </a:r>
            <a:r>
              <a:rPr lang="en-US" altLang="ko-KR" sz="1400" dirty="0"/>
              <a:t>:	</a:t>
            </a:r>
            <a:r>
              <a:rPr lang="ko-KR" altLang="en-US" sz="1400" dirty="0"/>
              <a:t>현재까지 실무에서 많이 사용되고 있으며</a:t>
            </a:r>
            <a:r>
              <a:rPr lang="en-US" altLang="ko-KR" sz="1400" dirty="0"/>
              <a:t>, </a:t>
            </a:r>
            <a:r>
              <a:rPr lang="ko-KR" altLang="en-US" sz="1400" dirty="0"/>
              <a:t>다양한 자료가 존재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		</a:t>
            </a:r>
            <a:r>
              <a:rPr lang="ko-KR" altLang="en-US" sz="1400" dirty="0"/>
              <a:t>기존 프로젝트를 이해 하는데 도움이 됨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		</a:t>
            </a:r>
            <a:r>
              <a:rPr lang="ko-KR" altLang="en-US" sz="1400" dirty="0"/>
              <a:t>모든 </a:t>
            </a:r>
            <a:r>
              <a:rPr lang="ko-KR" altLang="en-US" sz="1400" dirty="0" err="1"/>
              <a:t>버젼의</a:t>
            </a:r>
            <a:r>
              <a:rPr lang="ko-KR" altLang="en-US" sz="1400" dirty="0"/>
              <a:t> 스프링에서 사용 가능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	* </a:t>
            </a:r>
            <a:r>
              <a:rPr lang="ko-KR" altLang="en-US" sz="1400" dirty="0"/>
              <a:t>단점 </a:t>
            </a:r>
            <a:r>
              <a:rPr lang="en-US" altLang="ko-KR" sz="1400" dirty="0"/>
              <a:t>:	</a:t>
            </a:r>
            <a:r>
              <a:rPr lang="ko-KR" altLang="en-US" sz="1400" dirty="0"/>
              <a:t>초반 테스트 환경 구성이 어려움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		WAS </a:t>
            </a:r>
            <a:r>
              <a:rPr lang="ko-KR" altLang="en-US" sz="1400" dirty="0"/>
              <a:t>와 연동하는 경우 결과 확인에 많은 리소스를 소모함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96197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14508-7A14-414E-BE60-270A6F6BC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87521"/>
            <a:ext cx="7886700" cy="777874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** </a:t>
            </a:r>
            <a:r>
              <a:rPr lang="ko-KR" altLang="en-US" sz="3200" b="1" dirty="0" smtClean="0"/>
              <a:t>스프링 </a:t>
            </a:r>
            <a:r>
              <a:rPr lang="ko-KR" altLang="en-US" sz="3200" b="1" dirty="0"/>
              <a:t>프로젝트 생성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AD2BBC-26FB-466F-AA32-015A81C17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Spring</a:t>
            </a:r>
            <a:r>
              <a:rPr lang="ko-KR" altLang="en-US" dirty="0"/>
              <a:t> 프로젝트 중에서 </a:t>
            </a:r>
            <a:r>
              <a:rPr lang="en-US" altLang="ko-KR" dirty="0"/>
              <a:t>‘Spring Legacy Project’ </a:t>
            </a:r>
            <a:r>
              <a:rPr lang="ko-KR" altLang="en-US" dirty="0"/>
              <a:t>생성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9A431E-7F13-4EAD-85FE-1F32577F0A2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95363" y="1906735"/>
            <a:ext cx="4895711" cy="41668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C3AC3B7-9892-4822-866D-83AA2E994DA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05168" y="5411669"/>
            <a:ext cx="4427771" cy="108120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47009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301522" cy="492443"/>
          </a:xfrm>
        </p:spPr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** </a:t>
            </a:r>
            <a:r>
              <a:rPr lang="ko-KR" altLang="en-US" dirty="0" smtClean="0">
                <a:latin typeface="+mn-ea"/>
                <a:ea typeface="+mn-ea"/>
              </a:rPr>
              <a:t>스프링 프로젝트 디렉토리 구조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56" t="15565" r="18512" b="-536"/>
          <a:stretch>
            <a:fillRect/>
          </a:stretch>
        </p:blipFill>
        <p:spPr bwMode="auto">
          <a:xfrm>
            <a:off x="914400" y="1219200"/>
            <a:ext cx="6019800" cy="5499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1536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421957"/>
            <a:ext cx="8296885" cy="492443"/>
          </a:xfrm>
        </p:spPr>
        <p:txBody>
          <a:bodyPr/>
          <a:lstStyle/>
          <a:p>
            <a:r>
              <a:rPr lang="en-US" altLang="ko-KR" dirty="0" smtClean="0"/>
              <a:t>** </a:t>
            </a:r>
            <a:r>
              <a:rPr lang="en-US" altLang="ko-KR" dirty="0"/>
              <a:t>POM.xml (Project of Model)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8610600" cy="3293209"/>
          </a:xfrm>
        </p:spPr>
        <p:txBody>
          <a:bodyPr/>
          <a:lstStyle/>
          <a:p>
            <a:r>
              <a:rPr lang="en-US" altLang="ko-KR" sz="1400" dirty="0"/>
              <a:t>=&gt; </a:t>
            </a:r>
            <a:r>
              <a:rPr lang="ko-KR" altLang="en-US" sz="1400" dirty="0"/>
              <a:t>주요 기능  </a:t>
            </a:r>
            <a:r>
              <a:rPr lang="en-US" altLang="ko-KR" sz="1400" b="1" dirty="0">
                <a:solidFill>
                  <a:srgbClr val="C00000"/>
                </a:solidFill>
              </a:rPr>
              <a:t>( Maven : </a:t>
            </a:r>
            <a:r>
              <a:rPr lang="ko-KR" altLang="en-US" sz="1400" b="1" dirty="0">
                <a:solidFill>
                  <a:srgbClr val="C00000"/>
                </a:solidFill>
              </a:rPr>
              <a:t>라이브러리 관리 </a:t>
            </a:r>
            <a:r>
              <a:rPr lang="en-US" altLang="ko-KR" sz="1400" b="1" dirty="0">
                <a:solidFill>
                  <a:srgbClr val="C00000"/>
                </a:solidFill>
              </a:rPr>
              <a:t>, </a:t>
            </a:r>
            <a:r>
              <a:rPr lang="ko-KR" altLang="en-US" sz="1400" b="1" dirty="0">
                <a:solidFill>
                  <a:srgbClr val="C00000"/>
                </a:solidFill>
              </a:rPr>
              <a:t>빌드 </a:t>
            </a:r>
            <a:r>
              <a:rPr lang="en-US" altLang="ko-KR" sz="1400" b="1" dirty="0">
                <a:solidFill>
                  <a:srgbClr val="C00000"/>
                </a:solidFill>
              </a:rPr>
              <a:t>)</a:t>
            </a:r>
          </a:p>
          <a:p>
            <a:r>
              <a:rPr lang="en-US" altLang="ko-KR" sz="1400" dirty="0"/>
              <a:t>1) </a:t>
            </a:r>
            <a:r>
              <a:rPr lang="ko-KR" altLang="en-US" sz="1400" dirty="0"/>
              <a:t>프로젝트 관계 설정  </a:t>
            </a:r>
          </a:p>
          <a:p>
            <a:r>
              <a:rPr lang="en-US" altLang="ko-KR" sz="1400" dirty="0"/>
              <a:t>2) </a:t>
            </a:r>
            <a:r>
              <a:rPr lang="ko-KR" altLang="en-US" sz="1400" dirty="0"/>
              <a:t>프로젝트 기본 정보</a:t>
            </a:r>
          </a:p>
          <a:p>
            <a:r>
              <a:rPr lang="en-US" altLang="ko-KR" sz="1400" dirty="0"/>
              <a:t>3) </a:t>
            </a:r>
            <a:r>
              <a:rPr lang="ko-KR" altLang="en-US" sz="1400" dirty="0"/>
              <a:t>의존 </a:t>
            </a:r>
            <a:r>
              <a:rPr lang="ko-KR" altLang="en-US" sz="1400" dirty="0" smtClean="0"/>
              <a:t>라이브러리 </a:t>
            </a:r>
            <a:r>
              <a:rPr lang="en-US" altLang="ko-KR" sz="1400" dirty="0" smtClean="0"/>
              <a:t>( </a:t>
            </a:r>
            <a:r>
              <a:rPr lang="en-US" altLang="ko-KR" u="sng" dirty="0" smtClean="0"/>
              <a:t>dependency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관리</a:t>
            </a:r>
          </a:p>
          <a:p>
            <a:r>
              <a:rPr lang="en-US" altLang="ko-KR" sz="1400" dirty="0"/>
              <a:t>4) </a:t>
            </a:r>
            <a:r>
              <a:rPr lang="ko-KR" altLang="en-US" sz="1400" dirty="0"/>
              <a:t>빌드 설정 </a:t>
            </a:r>
            <a:r>
              <a:rPr lang="en-US" altLang="ko-KR" sz="1400" dirty="0"/>
              <a:t>: </a:t>
            </a:r>
            <a:r>
              <a:rPr lang="ko-KR" altLang="en-US" sz="1400" dirty="0"/>
              <a:t>소스</a:t>
            </a:r>
            <a:r>
              <a:rPr lang="en-US" altLang="ko-KR" sz="1400" dirty="0"/>
              <a:t>/</a:t>
            </a:r>
            <a:r>
              <a:rPr lang="ko-KR" altLang="en-US" sz="1400" dirty="0"/>
              <a:t>테스트 </a:t>
            </a:r>
            <a:r>
              <a:rPr lang="en-US" altLang="ko-KR" sz="1400" dirty="0"/>
              <a:t>&amp; </a:t>
            </a:r>
            <a:r>
              <a:rPr lang="ko-KR" altLang="en-US" sz="1400" dirty="0"/>
              <a:t>리소스 디렉토리 </a:t>
            </a:r>
            <a:r>
              <a:rPr lang="en-US" altLang="ko-KR" sz="1400" dirty="0"/>
              <a:t>, </a:t>
            </a:r>
            <a:r>
              <a:rPr lang="ko-KR" altLang="en-US" sz="1400" dirty="0"/>
              <a:t>플러그인</a:t>
            </a:r>
          </a:p>
          <a:p>
            <a:r>
              <a:rPr lang="en-US" altLang="ko-KR" sz="1400" dirty="0"/>
              <a:t>5) </a:t>
            </a:r>
            <a:r>
              <a:rPr lang="ko-KR" altLang="en-US" sz="1400" dirty="0"/>
              <a:t>빌드 환경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빌드환경</a:t>
            </a:r>
            <a:r>
              <a:rPr lang="ko-KR" altLang="en-US" sz="1400" dirty="0"/>
              <a:t> 정보</a:t>
            </a:r>
            <a:r>
              <a:rPr lang="en-US" altLang="ko-KR" sz="1400" dirty="0"/>
              <a:t>, </a:t>
            </a:r>
            <a:r>
              <a:rPr lang="ko-KR" altLang="en-US" sz="1400" dirty="0"/>
              <a:t>프로파일 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=&gt; </a:t>
            </a:r>
            <a:r>
              <a:rPr lang="ko-KR" altLang="en-US" sz="1400" dirty="0"/>
              <a:t>라이브러리 초기화</a:t>
            </a:r>
          </a:p>
          <a:p>
            <a:r>
              <a:rPr lang="ko-KR" altLang="en-US" sz="1400" dirty="0"/>
              <a:t>	</a:t>
            </a:r>
            <a:r>
              <a:rPr lang="en-US" altLang="ko-KR" sz="1400" dirty="0"/>
              <a:t>STS</a:t>
            </a:r>
            <a:r>
              <a:rPr lang="ko-KR" altLang="en-US" sz="1400" dirty="0"/>
              <a:t>는 기본적으로 </a:t>
            </a:r>
            <a:r>
              <a:rPr lang="en-US" altLang="ko-KR" sz="1400" b="1" dirty="0">
                <a:solidFill>
                  <a:srgbClr val="C00000"/>
                </a:solidFill>
              </a:rPr>
              <a:t>Maven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을 내장하고 있기 때문에</a:t>
            </a:r>
            <a:r>
              <a:rPr lang="en-US" altLang="ko-KR" sz="1400" dirty="0"/>
              <a:t>, </a:t>
            </a:r>
            <a:r>
              <a:rPr lang="en-US" altLang="ko-KR" sz="1400" dirty="0" smtClean="0"/>
              <a:t> </a:t>
            </a:r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프로젝트 생성시 바로 </a:t>
            </a:r>
            <a:r>
              <a:rPr lang="en-US" altLang="ko-KR" sz="1400" b="1" dirty="0">
                <a:solidFill>
                  <a:srgbClr val="C00000"/>
                </a:solidFill>
              </a:rPr>
              <a:t>Maven </a:t>
            </a:r>
            <a:r>
              <a:rPr lang="ko-KR" altLang="en-US" sz="1400" dirty="0" smtClean="0"/>
              <a:t>이 </a:t>
            </a:r>
            <a:r>
              <a:rPr lang="en-US" altLang="ko-KR" sz="1400" dirty="0" smtClean="0"/>
              <a:t>pom.xml </a:t>
            </a:r>
            <a:r>
              <a:rPr lang="ko-KR" altLang="en-US" sz="1400" dirty="0" smtClean="0"/>
              <a:t>을 </a:t>
            </a:r>
            <a:r>
              <a:rPr lang="ko-KR" altLang="en-US" sz="1400" dirty="0"/>
              <a:t>이용해서 관련 라이브러리가 다운로드 됨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	* </a:t>
            </a:r>
            <a:r>
              <a:rPr lang="ko-KR" altLang="en-US" sz="1400" dirty="0"/>
              <a:t>라이브러리 경로 </a:t>
            </a:r>
            <a:r>
              <a:rPr lang="en-US" altLang="ko-KR" sz="1400" dirty="0"/>
              <a:t>:  .m2</a:t>
            </a:r>
          </a:p>
          <a:p>
            <a:r>
              <a:rPr lang="en-US" altLang="ko-KR" sz="1400" dirty="0"/>
              <a:t>	* pom.xml </a:t>
            </a:r>
            <a:r>
              <a:rPr lang="ko-KR" altLang="en-US" sz="1400" dirty="0"/>
              <a:t>에 계속 오류 발생시 </a:t>
            </a:r>
            <a:r>
              <a:rPr lang="en-US" altLang="ko-KR" sz="1400" dirty="0"/>
              <a:t>-&gt; .m2 </a:t>
            </a:r>
            <a:r>
              <a:rPr lang="ko-KR" altLang="en-US" sz="1400" dirty="0"/>
              <a:t>의 하위 폴더를 삭제하고 재실행하여 다시 받는다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=&gt; </a:t>
            </a:r>
            <a:r>
              <a:rPr lang="ko-KR" altLang="en-US" sz="1400" dirty="0" smtClean="0"/>
              <a:t>최신  </a:t>
            </a:r>
            <a:r>
              <a:rPr lang="en-US" altLang="ko-KR" sz="1400" dirty="0" err="1"/>
              <a:t>pom</a:t>
            </a:r>
            <a:r>
              <a:rPr lang="ko-KR" altLang="en-US" sz="1400" dirty="0"/>
              <a:t>정보는 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( maven.apache.org/pom.html ) </a:t>
            </a:r>
            <a:r>
              <a:rPr lang="ko-KR" altLang="en-US" sz="1400" dirty="0" smtClean="0"/>
              <a:t>에서 </a:t>
            </a:r>
            <a:r>
              <a:rPr lang="ko-KR" altLang="en-US" sz="1400" dirty="0"/>
              <a:t>얻을 수 있음 </a:t>
            </a:r>
            <a:endParaRPr lang="en-US" altLang="ko-KR" sz="1400" dirty="0" smtClean="0"/>
          </a:p>
          <a:p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209118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E8247D-BBDF-44AA-8676-6DD5C8A31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62000"/>
            <a:ext cx="7886700" cy="4908233"/>
          </a:xfrm>
        </p:spPr>
        <p:txBody>
          <a:bodyPr/>
          <a:lstStyle/>
          <a:p>
            <a:r>
              <a:rPr lang="en-US" altLang="ko-KR" sz="2400" b="1" dirty="0">
                <a:latin typeface="+mn-ea"/>
              </a:rPr>
              <a:t>pom.xml</a:t>
            </a:r>
            <a:r>
              <a:rPr lang="ko-KR" altLang="en-US" sz="2400" b="1" dirty="0">
                <a:latin typeface="+mn-ea"/>
              </a:rPr>
              <a:t>의 수정 </a:t>
            </a:r>
            <a:r>
              <a:rPr lang="ko-KR" altLang="en-US" sz="2400" b="1" dirty="0" smtClean="0">
                <a:latin typeface="+mn-ea"/>
              </a:rPr>
              <a:t> </a:t>
            </a:r>
            <a:r>
              <a:rPr lang="en-US" altLang="ko-KR" sz="2800" b="1" dirty="0" smtClean="0">
                <a:latin typeface="+mn-ea"/>
              </a:rPr>
              <a:t/>
            </a:r>
            <a:br>
              <a:rPr lang="en-US" altLang="ko-KR" sz="2800" b="1" dirty="0" smtClean="0">
                <a:latin typeface="+mn-ea"/>
              </a:rPr>
            </a:br>
            <a:r>
              <a:rPr lang="en-US" altLang="ko-KR" sz="2800" b="1" dirty="0" smtClean="0">
                <a:latin typeface="+mn-ea"/>
              </a:rPr>
              <a:t/>
            </a:r>
            <a:br>
              <a:rPr lang="en-US" altLang="ko-KR" sz="2800" b="1" dirty="0" smtClean="0">
                <a:latin typeface="+mn-ea"/>
              </a:rPr>
            </a:br>
            <a:r>
              <a:rPr lang="en-US" altLang="ko-KR" sz="2000" b="1" dirty="0" smtClean="0">
                <a:latin typeface="+mn-ea"/>
              </a:rPr>
              <a:t>=&gt; </a:t>
            </a:r>
            <a:r>
              <a:rPr lang="ko-KR" altLang="en-US" sz="2000" dirty="0" smtClean="0"/>
              <a:t>스프링 </a:t>
            </a:r>
            <a:r>
              <a:rPr lang="ko-KR" altLang="en-US" sz="2000" dirty="0"/>
              <a:t>프로젝트의 버전 변경 </a:t>
            </a:r>
            <a:r>
              <a:rPr lang="en-US" altLang="ko-KR" sz="2000"/>
              <a:t>=&gt; </a:t>
            </a:r>
            <a:r>
              <a:rPr lang="en-US" altLang="ko-KR" sz="2000" smtClean="0"/>
              <a:t>5.2.4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=&gt; </a:t>
            </a:r>
            <a:r>
              <a:rPr lang="en-US" altLang="ko-KR" dirty="0" smtClean="0"/>
              <a:t>Java </a:t>
            </a:r>
            <a:r>
              <a:rPr lang="ko-KR" altLang="en-US" dirty="0"/>
              <a:t>버전 변경 및 </a:t>
            </a:r>
            <a:r>
              <a:rPr lang="en-US" altLang="ko-KR" dirty="0"/>
              <a:t>‘Maven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Update Project’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BFE434-715B-4544-80AA-9DE8E4A6A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514600"/>
            <a:ext cx="6016915" cy="23811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781541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3400" y="990600"/>
            <a:ext cx="7886700" cy="4908233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latin typeface="+mn-ea"/>
              </a:rPr>
              <a:t>=&gt; 4</a:t>
            </a:r>
            <a:r>
              <a:rPr lang="ko-KR" altLang="en-US" b="1" dirty="0" smtClean="0">
                <a:latin typeface="+mn-ea"/>
              </a:rPr>
              <a:t>군데 수정</a:t>
            </a:r>
            <a:endParaRPr lang="en-US" altLang="ko-KR" b="1" dirty="0" smtClean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&lt;!-- </a:t>
            </a:r>
            <a:r>
              <a:rPr lang="en-US" altLang="ko-KR" dirty="0">
                <a:latin typeface="+mn-ea"/>
              </a:rPr>
              <a:t>1. Spring , Java Version </a:t>
            </a:r>
            <a:r>
              <a:rPr lang="ko-KR" altLang="en-US" dirty="0">
                <a:latin typeface="+mn-ea"/>
              </a:rPr>
              <a:t>수정 </a:t>
            </a:r>
            <a:r>
              <a:rPr lang="en-US" altLang="ko-KR" dirty="0" smtClean="0">
                <a:latin typeface="+mn-ea"/>
              </a:rPr>
              <a:t>--&gt;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&lt;!-- 2. log4j  </a:t>
            </a:r>
            <a:r>
              <a:rPr lang="ko-KR" altLang="en-US" dirty="0">
                <a:latin typeface="+mn-ea"/>
              </a:rPr>
              <a:t>수정 </a:t>
            </a:r>
            <a:r>
              <a:rPr lang="en-US" altLang="ko-KR" dirty="0">
                <a:latin typeface="+mn-ea"/>
              </a:rPr>
              <a:t>: &lt;version&gt;1.2.17&lt;/version&gt; </a:t>
            </a:r>
            <a:r>
              <a:rPr lang="en-US" altLang="ko-KR" dirty="0" smtClean="0">
                <a:latin typeface="+mn-ea"/>
              </a:rPr>
              <a:t>--&gt;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&lt;!-- 3. Servlet </a:t>
            </a:r>
            <a:r>
              <a:rPr lang="ko-KR" altLang="en-US" dirty="0">
                <a:latin typeface="+mn-ea"/>
              </a:rPr>
              <a:t>수정 </a:t>
            </a:r>
            <a:r>
              <a:rPr lang="en-US" altLang="ko-KR" dirty="0">
                <a:latin typeface="+mn-ea"/>
              </a:rPr>
              <a:t>: &lt;</a:t>
            </a:r>
            <a:r>
              <a:rPr lang="en-US" altLang="ko-KR" dirty="0" err="1">
                <a:latin typeface="+mn-ea"/>
              </a:rPr>
              <a:t>artifactId</a:t>
            </a:r>
            <a:r>
              <a:rPr lang="en-US" altLang="ko-KR" dirty="0">
                <a:latin typeface="+mn-ea"/>
              </a:rPr>
              <a:t>&gt; , &lt;version&gt; 3.1.0  --&gt;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en-US" altLang="ko-KR" b="1" dirty="0">
                <a:latin typeface="+mn-ea"/>
              </a:rPr>
              <a:t>=&gt; &lt;build</a:t>
            </a:r>
            <a:r>
              <a:rPr lang="en-US" altLang="ko-KR" b="1" dirty="0" smtClean="0">
                <a:latin typeface="+mn-ea"/>
              </a:rPr>
              <a:t>&gt;</a:t>
            </a:r>
          </a:p>
          <a:p>
            <a:pPr marL="0" indent="0">
              <a:buNone/>
            </a:pPr>
            <a:r>
              <a:rPr lang="en-US" altLang="ko-KR" b="1" dirty="0" smtClean="0">
                <a:latin typeface="+mn-ea"/>
              </a:rPr>
              <a:t>        </a:t>
            </a:r>
            <a:r>
              <a:rPr lang="en-US" altLang="ko-KR" b="1" dirty="0">
                <a:latin typeface="+mn-ea"/>
              </a:rPr>
              <a:t>&lt;plugins</a:t>
            </a:r>
            <a:r>
              <a:rPr lang="en-US" altLang="ko-KR" b="1" dirty="0" smtClean="0">
                <a:latin typeface="+mn-ea"/>
              </a:rPr>
              <a:t>&gt; ……</a:t>
            </a:r>
          </a:p>
          <a:p>
            <a:pPr marL="0" indent="0">
              <a:buNone/>
            </a:pPr>
            <a:r>
              <a:rPr lang="en-US" altLang="ko-KR" b="1" dirty="0" smtClean="0">
                <a:latin typeface="+mn-ea"/>
              </a:rPr>
              <a:t>            </a:t>
            </a:r>
            <a:r>
              <a:rPr lang="en-US" altLang="ko-KR" b="1" dirty="0">
                <a:latin typeface="+mn-ea"/>
              </a:rPr>
              <a:t>&lt;plugin</a:t>
            </a:r>
            <a:r>
              <a:rPr lang="en-US" altLang="ko-KR" b="1" dirty="0" smtClean="0">
                <a:latin typeface="+mn-ea"/>
              </a:rPr>
              <a:t>&gt;</a:t>
            </a:r>
          </a:p>
          <a:p>
            <a:pPr marL="0" indent="0">
              <a:buNone/>
            </a:pP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&lt;!-- 4. Java version </a:t>
            </a:r>
            <a:r>
              <a:rPr lang="ko-KR" altLang="en-US" dirty="0">
                <a:latin typeface="+mn-ea"/>
              </a:rPr>
              <a:t>수정 </a:t>
            </a:r>
            <a:r>
              <a:rPr lang="en-US" altLang="ko-KR" dirty="0">
                <a:latin typeface="+mn-ea"/>
              </a:rPr>
              <a:t>--&gt;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794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96885" cy="492443"/>
          </a:xfrm>
        </p:spPr>
        <p:txBody>
          <a:bodyPr/>
          <a:lstStyle/>
          <a:p>
            <a:r>
              <a:rPr lang="en-US" altLang="ko-KR" dirty="0"/>
              <a:t>**** dependency </a:t>
            </a:r>
            <a:r>
              <a:rPr lang="ko-KR" altLang="en-US" dirty="0"/>
              <a:t>버전 지정하기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04800" y="938510"/>
            <a:ext cx="8610600" cy="5386090"/>
          </a:xfrm>
        </p:spPr>
        <p:txBody>
          <a:bodyPr/>
          <a:lstStyle/>
          <a:p>
            <a:endParaRPr lang="ko-KR" altLang="en-US" sz="1400" dirty="0"/>
          </a:p>
          <a:p>
            <a:r>
              <a:rPr lang="en-US" altLang="ko-KR" sz="1400" dirty="0"/>
              <a:t>=&gt; </a:t>
            </a:r>
            <a:r>
              <a:rPr lang="ko-KR" altLang="en-US" sz="1400" dirty="0"/>
              <a:t>버전의 숫자 포함 범위를 지정하여 의존성 설정하기 </a:t>
            </a:r>
          </a:p>
          <a:p>
            <a:r>
              <a:rPr lang="en-US" altLang="ko-KR" sz="1400" dirty="0"/>
              <a:t>&lt;dependency&gt;</a:t>
            </a:r>
          </a:p>
          <a:p>
            <a:r>
              <a:rPr lang="en-US" altLang="ko-KR" sz="1400" dirty="0"/>
              <a:t>  &lt;</a:t>
            </a:r>
            <a:r>
              <a:rPr lang="en-US" altLang="ko-KR" sz="1400" dirty="0" err="1"/>
              <a:t>groupId</a:t>
            </a:r>
            <a:r>
              <a:rPr lang="en-US" altLang="ko-KR" sz="1400" dirty="0"/>
              <a:t>&gt;</a:t>
            </a:r>
            <a:r>
              <a:rPr lang="en-US" altLang="ko-KR" sz="1400" dirty="0" err="1"/>
              <a:t>junit</a:t>
            </a:r>
            <a:r>
              <a:rPr lang="en-US" altLang="ko-KR" sz="1400" dirty="0"/>
              <a:t>&lt;/</a:t>
            </a:r>
            <a:r>
              <a:rPr lang="en-US" altLang="ko-KR" sz="1400" dirty="0" err="1"/>
              <a:t>groupId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&lt;</a:t>
            </a:r>
            <a:r>
              <a:rPr lang="en-US" altLang="ko-KR" sz="1400" dirty="0" err="1"/>
              <a:t>artifactId</a:t>
            </a:r>
            <a:r>
              <a:rPr lang="en-US" altLang="ko-KR" sz="1400" dirty="0"/>
              <a:t>&gt;</a:t>
            </a:r>
            <a:r>
              <a:rPr lang="en-US" altLang="ko-KR" sz="1400" dirty="0" err="1"/>
              <a:t>junit</a:t>
            </a:r>
            <a:r>
              <a:rPr lang="en-US" altLang="ko-KR" sz="1400" dirty="0"/>
              <a:t>&lt;/</a:t>
            </a:r>
            <a:r>
              <a:rPr lang="en-US" altLang="ko-KR" sz="1400" dirty="0" err="1"/>
              <a:t>artifactId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&lt;version&gt;[3.8,4.8)&lt;/version&gt;</a:t>
            </a:r>
          </a:p>
          <a:p>
            <a:r>
              <a:rPr lang="en-US" altLang="ko-KR" sz="1400" dirty="0"/>
              <a:t>&lt;/dependency&gt;</a:t>
            </a:r>
          </a:p>
          <a:p>
            <a:r>
              <a:rPr lang="en-US" altLang="ko-KR" sz="1400" dirty="0"/>
              <a:t>-&gt; 3.8 </a:t>
            </a:r>
            <a:r>
              <a:rPr lang="ko-KR" altLang="en-US" sz="1400" dirty="0"/>
              <a:t>버전보다 크거나 같고</a:t>
            </a:r>
            <a:r>
              <a:rPr lang="en-US" altLang="ko-KR" sz="1400" dirty="0"/>
              <a:t>, 4.8 </a:t>
            </a:r>
            <a:r>
              <a:rPr lang="ko-KR" altLang="en-US" sz="1400" dirty="0"/>
              <a:t>버전보다 작은 버전 중에서 배포된 최신 버전을 사용</a:t>
            </a:r>
          </a:p>
          <a:p>
            <a:endParaRPr lang="ko-KR" altLang="en-US" sz="1400" dirty="0"/>
          </a:p>
          <a:p>
            <a:r>
              <a:rPr lang="en-US" altLang="ko-KR" sz="1400" dirty="0"/>
              <a:t>=&gt; </a:t>
            </a:r>
            <a:r>
              <a:rPr lang="ko-KR" altLang="en-US" sz="1400" dirty="0"/>
              <a:t>배포된 마지막 버전에 대한 의존성 설정하기</a:t>
            </a:r>
          </a:p>
          <a:p>
            <a:r>
              <a:rPr lang="en-US" altLang="ko-KR" sz="1400" dirty="0"/>
              <a:t>&lt;dependency&gt;</a:t>
            </a:r>
          </a:p>
          <a:p>
            <a:r>
              <a:rPr lang="en-US" altLang="ko-KR" sz="1400" dirty="0"/>
              <a:t>  &lt;</a:t>
            </a:r>
            <a:r>
              <a:rPr lang="en-US" altLang="ko-KR" sz="1400" dirty="0" err="1"/>
              <a:t>groupId</a:t>
            </a:r>
            <a:r>
              <a:rPr lang="en-US" altLang="ko-KR" sz="1400" dirty="0"/>
              <a:t>&gt;</a:t>
            </a:r>
            <a:r>
              <a:rPr lang="en-US" altLang="ko-KR" sz="1400" dirty="0" err="1"/>
              <a:t>junit</a:t>
            </a:r>
            <a:r>
              <a:rPr lang="en-US" altLang="ko-KR" sz="1400" dirty="0"/>
              <a:t>&lt;/</a:t>
            </a:r>
            <a:r>
              <a:rPr lang="en-US" altLang="ko-KR" sz="1400" dirty="0" err="1"/>
              <a:t>groupId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&lt;</a:t>
            </a:r>
            <a:r>
              <a:rPr lang="en-US" altLang="ko-KR" sz="1400" dirty="0" err="1"/>
              <a:t>artifactId</a:t>
            </a:r>
            <a:r>
              <a:rPr lang="en-US" altLang="ko-KR" sz="1400" dirty="0"/>
              <a:t>&gt;</a:t>
            </a:r>
            <a:r>
              <a:rPr lang="en-US" altLang="ko-KR" sz="1400" dirty="0" err="1"/>
              <a:t>junit</a:t>
            </a:r>
            <a:r>
              <a:rPr lang="en-US" altLang="ko-KR" sz="1400" dirty="0"/>
              <a:t>&lt;/</a:t>
            </a:r>
            <a:r>
              <a:rPr lang="en-US" altLang="ko-KR" sz="1400" dirty="0" err="1"/>
              <a:t>artifactId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&lt;version&gt;LATEST&lt;/version&gt;</a:t>
            </a:r>
          </a:p>
          <a:p>
            <a:r>
              <a:rPr lang="en-US" altLang="ko-KR" sz="1400" dirty="0"/>
              <a:t>&lt;/dependency&gt;</a:t>
            </a:r>
          </a:p>
          <a:p>
            <a:r>
              <a:rPr lang="en-US" altLang="ko-KR" sz="1400" dirty="0"/>
              <a:t>-&gt; </a:t>
            </a:r>
            <a:r>
              <a:rPr lang="ko-KR" altLang="en-US" sz="1400" dirty="0"/>
              <a:t>배포된 최신 버전을 사용한다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    'LATEST'</a:t>
            </a:r>
            <a:r>
              <a:rPr lang="ko-KR" altLang="en-US" sz="1400" dirty="0"/>
              <a:t>와 같은 의미인 </a:t>
            </a:r>
            <a:r>
              <a:rPr lang="en-US" altLang="ko-KR" sz="1400" dirty="0"/>
              <a:t>'RELEASE'</a:t>
            </a:r>
            <a:r>
              <a:rPr lang="ko-KR" altLang="en-US" sz="1400" dirty="0"/>
              <a:t>를 사용해도 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=&gt; </a:t>
            </a:r>
            <a:r>
              <a:rPr lang="ko-KR" altLang="en-US" sz="1400" dirty="0"/>
              <a:t>지정된 </a:t>
            </a:r>
            <a:r>
              <a:rPr lang="en-US" altLang="ko-KR" sz="1400" dirty="0"/>
              <a:t>Major </a:t>
            </a:r>
            <a:r>
              <a:rPr lang="ko-KR" altLang="en-US" sz="1400" dirty="0"/>
              <a:t>버전에 대한 마지막 </a:t>
            </a:r>
            <a:r>
              <a:rPr lang="en-US" altLang="ko-KR" sz="1400" dirty="0"/>
              <a:t>Minor </a:t>
            </a:r>
            <a:r>
              <a:rPr lang="ko-KR" altLang="en-US" sz="1400" dirty="0"/>
              <a:t>버전 설정하기</a:t>
            </a:r>
          </a:p>
          <a:p>
            <a:r>
              <a:rPr lang="en-US" altLang="ko-KR" sz="1400" dirty="0"/>
              <a:t>&lt;dependency&gt;</a:t>
            </a:r>
          </a:p>
          <a:p>
            <a:r>
              <a:rPr lang="en-US" altLang="ko-KR" sz="1400" dirty="0"/>
              <a:t>  &lt;</a:t>
            </a:r>
            <a:r>
              <a:rPr lang="en-US" altLang="ko-KR" sz="1400" dirty="0" err="1"/>
              <a:t>groupId</a:t>
            </a:r>
            <a:r>
              <a:rPr lang="en-US" altLang="ko-KR" sz="1400" dirty="0"/>
              <a:t>&gt;</a:t>
            </a:r>
            <a:r>
              <a:rPr lang="en-US" altLang="ko-KR" sz="1400" dirty="0" err="1"/>
              <a:t>junit</a:t>
            </a:r>
            <a:r>
              <a:rPr lang="en-US" altLang="ko-KR" sz="1400" dirty="0"/>
              <a:t>&lt;/</a:t>
            </a:r>
            <a:r>
              <a:rPr lang="en-US" altLang="ko-KR" sz="1400" dirty="0" err="1"/>
              <a:t>groupId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&lt;</a:t>
            </a:r>
            <a:r>
              <a:rPr lang="en-US" altLang="ko-KR" sz="1400" dirty="0" err="1"/>
              <a:t>artifactId</a:t>
            </a:r>
            <a:r>
              <a:rPr lang="en-US" altLang="ko-KR" sz="1400" dirty="0"/>
              <a:t>&gt;</a:t>
            </a:r>
            <a:r>
              <a:rPr lang="en-US" altLang="ko-KR" sz="1400" dirty="0" err="1"/>
              <a:t>junit</a:t>
            </a:r>
            <a:r>
              <a:rPr lang="en-US" altLang="ko-KR" sz="1400" dirty="0"/>
              <a:t>&lt;/</a:t>
            </a:r>
            <a:r>
              <a:rPr lang="en-US" altLang="ko-KR" sz="1400" dirty="0" err="1"/>
              <a:t>artifactId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&lt;version&gt;4.8.1.FINAL&lt;/version&gt;</a:t>
            </a:r>
          </a:p>
          <a:p>
            <a:r>
              <a:rPr lang="en-US" altLang="ko-KR" sz="1400" dirty="0"/>
              <a:t>&lt;/dependency&gt;</a:t>
            </a:r>
          </a:p>
          <a:p>
            <a:r>
              <a:rPr lang="en-US" altLang="ko-KR" sz="1400" dirty="0"/>
              <a:t>-&gt; </a:t>
            </a:r>
            <a:r>
              <a:rPr lang="ko-KR" altLang="en-US" sz="1400" dirty="0"/>
              <a:t>배포된 최신 버전을 사용한다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6035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4243" y="322160"/>
            <a:ext cx="2195195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dirty="0"/>
              <a:t>Spring</a:t>
            </a:r>
            <a:r>
              <a:rPr sz="2900" spc="-110" dirty="0"/>
              <a:t> </a:t>
            </a:r>
            <a:r>
              <a:rPr sz="2900" spc="-5" dirty="0"/>
              <a:t>이란?</a:t>
            </a:r>
            <a:endParaRPr sz="2900" dirty="0"/>
          </a:p>
        </p:txBody>
      </p:sp>
      <p:sp>
        <p:nvSpPr>
          <p:cNvPr id="3" name="object 3"/>
          <p:cNvSpPr txBox="1"/>
          <p:nvPr/>
        </p:nvSpPr>
        <p:spPr>
          <a:xfrm>
            <a:off x="612241" y="1517015"/>
            <a:ext cx="7650480" cy="419798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100" spc="5" dirty="0">
                <a:latin typeface="굴림"/>
                <a:cs typeface="굴림"/>
              </a:rPr>
              <a:t>오픈</a:t>
            </a:r>
            <a:r>
              <a:rPr sz="2100" spc="-30" dirty="0">
                <a:latin typeface="굴림"/>
                <a:cs typeface="굴림"/>
              </a:rPr>
              <a:t> </a:t>
            </a:r>
            <a:r>
              <a:rPr sz="2100" spc="5" dirty="0">
                <a:latin typeface="굴림"/>
                <a:cs typeface="굴림"/>
              </a:rPr>
              <a:t>소스 프레임워크</a:t>
            </a:r>
            <a:endParaRPr sz="2100" dirty="0">
              <a:latin typeface="굴림"/>
              <a:cs typeface="굴림"/>
            </a:endParaRPr>
          </a:p>
          <a:p>
            <a:pPr marL="755650" lvl="1" indent="-286385">
              <a:lnSpc>
                <a:spcPct val="100000"/>
              </a:lnSpc>
              <a:spcBef>
                <a:spcPts val="430"/>
              </a:spcBef>
              <a:buFont typeface="Arial"/>
              <a:buChar char="–"/>
              <a:tabLst>
                <a:tab pos="755650" algn="l"/>
                <a:tab pos="756285" algn="l"/>
              </a:tabLst>
            </a:pPr>
            <a:r>
              <a:rPr sz="1800" spc="-10" dirty="0">
                <a:latin typeface="Verdana"/>
                <a:cs typeface="Verdana"/>
              </a:rPr>
              <a:t>Rod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Johnson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5" dirty="0">
                <a:latin typeface="굴림"/>
                <a:cs typeface="굴림"/>
              </a:rPr>
              <a:t>창시</a:t>
            </a:r>
            <a:endParaRPr sz="1800" dirty="0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600" spc="-5" dirty="0">
                <a:latin typeface="Verdana"/>
                <a:cs typeface="Verdana"/>
              </a:rPr>
              <a:t>Expert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one-on-one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J2EE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Design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-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Development,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2002,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Wrox</a:t>
            </a:r>
            <a:endParaRPr sz="1600" dirty="0">
              <a:latin typeface="Verdana"/>
              <a:cs typeface="Verdana"/>
            </a:endParaRPr>
          </a:p>
          <a:p>
            <a:pPr marL="1155700" lvl="2" indent="-229235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600" spc="-5" dirty="0">
                <a:latin typeface="Verdana"/>
                <a:cs typeface="Verdana"/>
              </a:rPr>
              <a:t>Expert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one-on-one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J2EE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Development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without</a:t>
            </a:r>
            <a:r>
              <a:rPr sz="1600" spc="-10" dirty="0">
                <a:latin typeface="Verdana"/>
                <a:cs typeface="Verdana"/>
              </a:rPr>
              <a:t> EJB,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2004,</a:t>
            </a:r>
            <a:r>
              <a:rPr sz="1600" spc="-20" dirty="0">
                <a:latin typeface="Verdana"/>
                <a:cs typeface="Verdana"/>
              </a:rPr>
              <a:t> Wrox</a:t>
            </a:r>
            <a:endParaRPr sz="1600" dirty="0">
              <a:latin typeface="Verdana"/>
              <a:cs typeface="Verdana"/>
            </a:endParaRPr>
          </a:p>
          <a:p>
            <a:pPr marL="755650" lvl="1" indent="-286385">
              <a:lnSpc>
                <a:spcPct val="100000"/>
              </a:lnSpc>
              <a:spcBef>
                <a:spcPts val="434"/>
              </a:spcBef>
              <a:buFont typeface="Arial"/>
              <a:buChar char="–"/>
              <a:tabLst>
                <a:tab pos="755650" algn="l"/>
                <a:tab pos="756285" algn="l"/>
              </a:tabLst>
            </a:pPr>
            <a:r>
              <a:rPr sz="1800" spc="-5" dirty="0">
                <a:latin typeface="굴림"/>
                <a:cs typeface="굴림"/>
              </a:rPr>
              <a:t>엔터프라이즈</a:t>
            </a:r>
            <a:r>
              <a:rPr sz="1800" spc="5" dirty="0">
                <a:latin typeface="굴림"/>
                <a:cs typeface="굴림"/>
              </a:rPr>
              <a:t> </a:t>
            </a:r>
            <a:r>
              <a:rPr sz="1800" spc="-5" dirty="0">
                <a:latin typeface="굴림"/>
                <a:cs typeface="굴림"/>
              </a:rPr>
              <a:t>어플리케이션</a:t>
            </a:r>
            <a:r>
              <a:rPr sz="1800" spc="50" dirty="0">
                <a:latin typeface="굴림"/>
                <a:cs typeface="굴림"/>
              </a:rPr>
              <a:t> </a:t>
            </a:r>
            <a:r>
              <a:rPr sz="1800" spc="-5" dirty="0">
                <a:latin typeface="굴림"/>
                <a:cs typeface="굴림"/>
              </a:rPr>
              <a:t>개발의</a:t>
            </a:r>
            <a:r>
              <a:rPr sz="1800" spc="25" dirty="0">
                <a:latin typeface="굴림"/>
                <a:cs typeface="굴림"/>
              </a:rPr>
              <a:t> </a:t>
            </a:r>
            <a:r>
              <a:rPr sz="1800" spc="-5" dirty="0">
                <a:latin typeface="굴림"/>
                <a:cs typeface="굴림"/>
              </a:rPr>
              <a:t>복잡성을</a:t>
            </a:r>
            <a:r>
              <a:rPr sz="1800" spc="40" dirty="0">
                <a:latin typeface="굴림"/>
                <a:cs typeface="굴림"/>
              </a:rPr>
              <a:t> </a:t>
            </a:r>
            <a:r>
              <a:rPr sz="1800" spc="-5" dirty="0">
                <a:latin typeface="굴림"/>
                <a:cs typeface="굴림"/>
              </a:rPr>
              <a:t>줄여주기</a:t>
            </a:r>
            <a:r>
              <a:rPr sz="1800" spc="30" dirty="0">
                <a:latin typeface="굴림"/>
                <a:cs typeface="굴림"/>
              </a:rPr>
              <a:t> </a:t>
            </a:r>
            <a:r>
              <a:rPr sz="1800" spc="-5" dirty="0">
                <a:latin typeface="굴림"/>
                <a:cs typeface="굴림"/>
              </a:rPr>
              <a:t>위한</a:t>
            </a:r>
            <a:r>
              <a:rPr sz="1800" spc="45" dirty="0">
                <a:latin typeface="굴림"/>
                <a:cs typeface="굴림"/>
              </a:rPr>
              <a:t> </a:t>
            </a:r>
            <a:r>
              <a:rPr sz="1800" spc="-5" dirty="0">
                <a:latin typeface="굴림"/>
                <a:cs typeface="굴림"/>
              </a:rPr>
              <a:t>목적</a:t>
            </a:r>
            <a:endParaRPr sz="1800" dirty="0">
              <a:latin typeface="굴림"/>
              <a:cs typeface="굴림"/>
            </a:endParaRPr>
          </a:p>
          <a:p>
            <a:pPr marL="755650" marR="37465" lvl="1" indent="-285750">
              <a:lnSpc>
                <a:spcPct val="100000"/>
              </a:lnSpc>
              <a:spcBef>
                <a:spcPts val="434"/>
              </a:spcBef>
              <a:buFont typeface="Arial"/>
              <a:buChar char="–"/>
              <a:tabLst>
                <a:tab pos="755650" algn="l"/>
                <a:tab pos="756285" algn="l"/>
              </a:tabLst>
            </a:pPr>
            <a:r>
              <a:rPr sz="1800" spc="-10" dirty="0">
                <a:solidFill>
                  <a:schemeClr val="bg2">
                    <a:lumMod val="25000"/>
                  </a:schemeClr>
                </a:solidFill>
                <a:latin typeface="Verdana"/>
                <a:cs typeface="Verdana"/>
              </a:rPr>
              <a:t>EJB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굴림"/>
                <a:cs typeface="굴림"/>
              </a:rPr>
              <a:t>사용으로</a:t>
            </a:r>
            <a:r>
              <a:rPr sz="1800" spc="40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수행되었던</a:t>
            </a:r>
            <a:r>
              <a:rPr sz="1800" spc="20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모든</a:t>
            </a:r>
            <a:r>
              <a:rPr sz="1800" spc="45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기능을</a:t>
            </a:r>
            <a:r>
              <a:rPr sz="1800" spc="20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일반</a:t>
            </a:r>
            <a:r>
              <a:rPr sz="1800" spc="35" dirty="0">
                <a:latin typeface="굴림"/>
                <a:cs typeface="굴림"/>
              </a:rPr>
              <a:t> </a:t>
            </a:r>
            <a:r>
              <a:rPr sz="1800" spc="-5" dirty="0">
                <a:latin typeface="Verdana"/>
                <a:cs typeface="Verdana"/>
              </a:rPr>
              <a:t>POJO(Plain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Old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Java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Object)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굴림"/>
                <a:cs typeface="굴림"/>
              </a:rPr>
              <a:t>를</a:t>
            </a:r>
            <a:r>
              <a:rPr sz="1800" spc="30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사용해서</a:t>
            </a:r>
            <a:r>
              <a:rPr sz="1800" spc="25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가능하게</a:t>
            </a:r>
            <a:r>
              <a:rPr sz="1800" spc="50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함</a:t>
            </a:r>
            <a:r>
              <a:rPr sz="1800" dirty="0">
                <a:latin typeface="Verdana"/>
                <a:cs typeface="Verdana"/>
              </a:rPr>
              <a:t>.</a:t>
            </a:r>
          </a:p>
          <a:p>
            <a:pPr marL="927100">
              <a:lnSpc>
                <a:spcPct val="100000"/>
              </a:lnSpc>
              <a:spcBef>
                <a:spcPts val="380"/>
              </a:spcBef>
            </a:pPr>
            <a:r>
              <a:rPr sz="1600" dirty="0">
                <a:latin typeface="Arial"/>
                <a:cs typeface="Arial"/>
              </a:rPr>
              <a:t>–</a:t>
            </a:r>
            <a:r>
              <a:rPr sz="1600" spc="450" dirty="0">
                <a:latin typeface="Arial"/>
                <a:cs typeface="Arial"/>
              </a:rPr>
              <a:t> </a:t>
            </a:r>
            <a:r>
              <a:rPr sz="1600" dirty="0">
                <a:latin typeface="굴림"/>
                <a:cs typeface="굴림"/>
              </a:rPr>
              <a:t>경량</a:t>
            </a:r>
            <a:r>
              <a:rPr sz="1600" spc="-5" dirty="0">
                <a:latin typeface="굴림"/>
                <a:cs typeface="굴림"/>
              </a:rPr>
              <a:t> 컨테이너</a:t>
            </a:r>
            <a:r>
              <a:rPr sz="1600" spc="-5" dirty="0">
                <a:latin typeface="Verdana"/>
                <a:cs typeface="Verdana"/>
              </a:rPr>
              <a:t>(light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weight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container)</a:t>
            </a:r>
            <a:endParaRPr sz="1600" dirty="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420"/>
              </a:spcBef>
              <a:tabLst>
                <a:tab pos="755650" algn="l"/>
              </a:tabLst>
            </a:pPr>
            <a:r>
              <a:rPr sz="1800" dirty="0">
                <a:latin typeface="Arial"/>
                <a:cs typeface="Arial"/>
              </a:rPr>
              <a:t>–	</a:t>
            </a:r>
            <a:r>
              <a:rPr sz="18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2"/>
              </a:rPr>
              <a:t>www.springframework.org</a:t>
            </a:r>
            <a:endParaRPr sz="1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 dirty="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100" spc="5" dirty="0">
                <a:latin typeface="굴림"/>
                <a:cs typeface="굴림"/>
              </a:rPr>
              <a:t>주요</a:t>
            </a:r>
            <a:r>
              <a:rPr sz="2100" spc="-50" dirty="0">
                <a:latin typeface="굴림"/>
                <a:cs typeface="굴림"/>
              </a:rPr>
              <a:t> </a:t>
            </a:r>
            <a:r>
              <a:rPr sz="2100" spc="5" dirty="0">
                <a:latin typeface="굴림"/>
                <a:cs typeface="굴림"/>
              </a:rPr>
              <a:t>개념</a:t>
            </a:r>
            <a:endParaRPr sz="2100" dirty="0">
              <a:latin typeface="굴림"/>
              <a:cs typeface="굴림"/>
            </a:endParaRPr>
          </a:p>
          <a:p>
            <a:pPr marL="755650" lvl="1" indent="-286385">
              <a:lnSpc>
                <a:spcPct val="100000"/>
              </a:lnSpc>
              <a:spcBef>
                <a:spcPts val="325"/>
              </a:spcBef>
              <a:buSzPct val="94736"/>
              <a:buFont typeface="Arial"/>
              <a:buChar char="–"/>
              <a:tabLst>
                <a:tab pos="755650" algn="l"/>
                <a:tab pos="756285" algn="l"/>
              </a:tabLst>
            </a:pPr>
            <a:r>
              <a:rPr sz="1900" b="1" i="1" u="sng" spc="-65" dirty="0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의</a:t>
            </a:r>
            <a:r>
              <a:rPr sz="1900" b="1" i="1" u="sng" spc="-85" dirty="0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존</a:t>
            </a:r>
            <a:r>
              <a:rPr sz="1900" b="1" i="1" u="sng" spc="-65" dirty="0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성</a:t>
            </a:r>
            <a:r>
              <a:rPr sz="1900" b="1" i="1" u="sng" spc="-120" dirty="0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 </a:t>
            </a:r>
            <a:r>
              <a:rPr sz="1900" b="1" i="1" u="sng" spc="-65" dirty="0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주입</a:t>
            </a:r>
            <a:r>
              <a:rPr sz="1800" b="1" i="1" u="sng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(D</a:t>
            </a:r>
            <a:r>
              <a:rPr sz="1800" b="1" i="1" u="sng" spc="-1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e</a:t>
            </a:r>
            <a:r>
              <a:rPr sz="1800" b="1" i="1" u="sng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pe</a:t>
            </a:r>
            <a:r>
              <a:rPr sz="1800" b="1" i="1" u="sng" spc="-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n</a:t>
            </a:r>
            <a:r>
              <a:rPr sz="1800" b="1" i="1" u="sng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de</a:t>
            </a:r>
            <a:r>
              <a:rPr sz="1800" b="1" i="1" u="sng" spc="-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n</a:t>
            </a:r>
            <a:r>
              <a:rPr sz="1800" b="1" i="1" u="sng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c</a:t>
            </a:r>
            <a:r>
              <a:rPr sz="1800" b="1" i="1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y</a:t>
            </a:r>
            <a:r>
              <a:rPr sz="1800" b="1" i="1" u="sng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800" b="1" i="1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I</a:t>
            </a:r>
            <a:r>
              <a:rPr sz="1800" b="1" i="1" u="sng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n</a:t>
            </a:r>
            <a:r>
              <a:rPr sz="1800" b="1" i="1" u="sng" spc="-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je</a:t>
            </a:r>
            <a:r>
              <a:rPr sz="1800" b="1" i="1" u="sng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c</a:t>
            </a:r>
            <a:r>
              <a:rPr sz="1800" b="1" i="1" u="sng" spc="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t</a:t>
            </a:r>
            <a:r>
              <a:rPr sz="1800" b="1" i="1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ion)</a:t>
            </a:r>
            <a:endParaRPr sz="1800" dirty="0">
              <a:latin typeface="Verdana"/>
              <a:cs typeface="Verdana"/>
            </a:endParaRPr>
          </a:p>
          <a:p>
            <a:pPr marL="755650" lvl="1" indent="-286385">
              <a:lnSpc>
                <a:spcPct val="100000"/>
              </a:lnSpc>
              <a:spcBef>
                <a:spcPts val="315"/>
              </a:spcBef>
              <a:buSzPct val="94736"/>
              <a:buFont typeface="Arial"/>
              <a:buChar char="–"/>
              <a:tabLst>
                <a:tab pos="755650" algn="l"/>
                <a:tab pos="756285" algn="l"/>
                <a:tab pos="1882775" algn="l"/>
              </a:tabLst>
            </a:pPr>
            <a:r>
              <a:rPr sz="1900" b="1" i="1" u="sng" spc="-65" dirty="0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관점</a:t>
            </a:r>
            <a:r>
              <a:rPr sz="1900" b="1" i="1" u="sng" spc="-100" dirty="0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 </a:t>
            </a:r>
            <a:r>
              <a:rPr sz="1900" b="1" i="1" u="sng" spc="-65" dirty="0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지향	</a:t>
            </a:r>
            <a:r>
              <a:rPr sz="1900" b="1" i="1" u="sng" spc="-25" dirty="0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프로그래밍</a:t>
            </a:r>
            <a:r>
              <a:rPr sz="1800" b="1" i="1" u="sng" spc="-2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(Aspect-Oriented</a:t>
            </a:r>
            <a:r>
              <a:rPr sz="1800" b="1" i="1" u="sng" spc="-5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800" b="1" i="1" u="sng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Programming)</a:t>
            </a:r>
            <a:endParaRPr sz="1800"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86625" y="457200"/>
            <a:ext cx="1238250" cy="1524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485505" y="6624944"/>
            <a:ext cx="161925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900" dirty="0">
                <a:solidFill>
                  <a:srgbClr val="888888"/>
                </a:solidFill>
                <a:latin typeface="Verdana"/>
                <a:cs typeface="Verdana"/>
              </a:rPr>
              <a:t>2</a:t>
            </a:fld>
            <a:endParaRPr sz="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5934685" cy="554355"/>
          </a:xfrm>
        </p:spPr>
        <p:txBody>
          <a:bodyPr/>
          <a:lstStyle/>
          <a:p>
            <a:r>
              <a:rPr lang="en-US" altLang="ko-KR" dirty="0" smtClean="0"/>
              <a:t>** Maven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04800" y="914400"/>
            <a:ext cx="8153400" cy="5647252"/>
          </a:xfrm>
        </p:spPr>
        <p:txBody>
          <a:bodyPr/>
          <a:lstStyle/>
          <a:p>
            <a:pPr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 smtClean="0">
                <a:latin typeface="+mn-ea"/>
              </a:rPr>
              <a:t>*** </a:t>
            </a:r>
            <a:r>
              <a:rPr lang="ko-KR" altLang="en-US" sz="1200" b="1" dirty="0" smtClean="0">
                <a:latin typeface="+mn-ea"/>
              </a:rPr>
              <a:t>정의</a:t>
            </a:r>
            <a:endParaRPr lang="en-US" altLang="ko-KR" sz="1200" b="1" dirty="0">
              <a:latin typeface="+mn-ea"/>
            </a:endParaRPr>
          </a:p>
          <a:p>
            <a:pPr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latin typeface="+mn-ea"/>
              </a:rPr>
              <a:t>Project Object Model </a:t>
            </a:r>
            <a:r>
              <a:rPr lang="ko-KR" altLang="en-US" sz="1200" dirty="0">
                <a:latin typeface="+mn-ea"/>
              </a:rPr>
              <a:t>이란 개념을 바탕으로 </a:t>
            </a:r>
            <a:r>
              <a:rPr lang="ko-KR" altLang="en-US" sz="1200" dirty="0" err="1">
                <a:latin typeface="+mn-ea"/>
              </a:rPr>
              <a:t>아래기능을</a:t>
            </a:r>
            <a:r>
              <a:rPr lang="ko-KR" altLang="en-US" sz="1200" dirty="0">
                <a:latin typeface="+mn-ea"/>
              </a:rPr>
              <a:t> 제공하는 </a:t>
            </a:r>
            <a:r>
              <a:rPr lang="en-US" altLang="ko-KR" sz="1200" dirty="0">
                <a:latin typeface="+mn-ea"/>
              </a:rPr>
              <a:t>Project Management Framework.</a:t>
            </a:r>
            <a:r>
              <a:rPr lang="ko-KR" altLang="en-US" sz="1200" dirty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  <a:p>
            <a:pPr marL="636588" lvl="1" indent="-179388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1200" dirty="0">
                <a:latin typeface="+mn-ea"/>
              </a:rPr>
              <a:t>프로젝트 의존성 관리</a:t>
            </a:r>
            <a:endParaRPr lang="en-US" altLang="ko-KR" sz="1200" dirty="0">
              <a:latin typeface="+mn-ea"/>
            </a:endParaRPr>
          </a:p>
          <a:p>
            <a:pPr marL="636588" lvl="1" indent="-179388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1200" dirty="0">
                <a:latin typeface="+mn-ea"/>
              </a:rPr>
              <a:t>라이브러리 관리</a:t>
            </a:r>
            <a:endParaRPr lang="en-US" altLang="ko-KR" sz="1200" dirty="0">
              <a:latin typeface="+mn-ea"/>
            </a:endParaRPr>
          </a:p>
          <a:p>
            <a:pPr marL="636588" lvl="1" indent="-179388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1200" dirty="0">
                <a:latin typeface="+mn-ea"/>
              </a:rPr>
              <a:t>프로젝트 생명 주기 관리</a:t>
            </a:r>
            <a:endParaRPr lang="en-US" altLang="ko-KR" sz="1200" dirty="0">
              <a:latin typeface="+mn-ea"/>
            </a:endParaRPr>
          </a:p>
          <a:p>
            <a:pPr marL="636588" lvl="1" indent="-179388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1200" dirty="0" err="1">
                <a:latin typeface="+mn-ea"/>
              </a:rPr>
              <a:t>플러그인을</a:t>
            </a:r>
            <a:r>
              <a:rPr lang="ko-KR" altLang="en-US" sz="1200" dirty="0">
                <a:latin typeface="+mn-ea"/>
              </a:rPr>
              <a:t> 기반으로 소스 코드로부터 배포 가능한 산출물을 만들어 내는 빌드 기능</a:t>
            </a:r>
            <a:endParaRPr lang="en-US" altLang="ko-KR" sz="1200" dirty="0">
              <a:latin typeface="+mn-ea"/>
            </a:endParaRPr>
          </a:p>
          <a:p>
            <a:pPr marL="636588" lvl="1" indent="-179388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1200" dirty="0" err="1">
                <a:latin typeface="+mn-ea"/>
              </a:rPr>
              <a:t>레포팅</a:t>
            </a:r>
            <a:r>
              <a:rPr lang="ko-KR" altLang="en-US" sz="1200" dirty="0">
                <a:latin typeface="+mn-ea"/>
              </a:rPr>
              <a:t> 및 </a:t>
            </a:r>
            <a:r>
              <a:rPr lang="en-US" altLang="ko-KR" sz="1200" dirty="0">
                <a:latin typeface="+mn-ea"/>
              </a:rPr>
              <a:t>documentation </a:t>
            </a:r>
            <a:r>
              <a:rPr lang="ko-KR" altLang="en-US" sz="1200" dirty="0">
                <a:latin typeface="+mn-ea"/>
              </a:rPr>
              <a:t>작성 기능 </a:t>
            </a:r>
            <a:r>
              <a:rPr lang="en-US" altLang="ko-KR" sz="1200" dirty="0">
                <a:latin typeface="+mn-ea"/>
              </a:rPr>
              <a:t/>
            </a:r>
            <a:br>
              <a:rPr lang="en-US" altLang="ko-KR" sz="1200" dirty="0">
                <a:latin typeface="+mn-ea"/>
              </a:rPr>
            </a:br>
            <a:endParaRPr lang="en-US" altLang="ko-KR" sz="1200" dirty="0">
              <a:latin typeface="+mn-ea"/>
            </a:endParaRPr>
          </a:p>
          <a:p>
            <a:pPr lvl="1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Symbol" pitchFamily="18" charset="2"/>
              <a:buChar char="Þ"/>
              <a:defRPr/>
            </a:pPr>
            <a:r>
              <a:rPr lang="ko-KR" altLang="en-US" sz="1200" b="1" dirty="0">
                <a:latin typeface="+mn-ea"/>
              </a:rPr>
              <a:t>  필요한 </a:t>
            </a:r>
            <a:r>
              <a:rPr lang="en-US" altLang="ko-KR" sz="1200" b="1" dirty="0">
                <a:latin typeface="+mn-ea"/>
              </a:rPr>
              <a:t>jar </a:t>
            </a:r>
            <a:r>
              <a:rPr lang="ko-KR" altLang="en-US" sz="1200" b="1" dirty="0">
                <a:latin typeface="+mn-ea"/>
              </a:rPr>
              <a:t>화일들을 다운로드 받아서 프로젝트에 집어넣는 작업 해줌</a:t>
            </a:r>
            <a:r>
              <a:rPr lang="en-US" altLang="ko-KR" sz="1200" b="1" dirty="0">
                <a:latin typeface="+mn-ea"/>
              </a:rPr>
              <a:t>.</a:t>
            </a:r>
          </a:p>
          <a:p>
            <a:pPr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Symbol" pitchFamily="18" charset="2"/>
              <a:buChar char="Þ"/>
              <a:defRPr/>
            </a:pPr>
            <a:endParaRPr lang="en-US" altLang="ko-KR" sz="1200" b="1" dirty="0">
              <a:latin typeface="+mn-ea"/>
            </a:endParaRPr>
          </a:p>
          <a:p>
            <a:pPr marL="623888" indent="-623888" eaLnBrk="1" latinLnBrk="1" hangingPunct="1">
              <a:lnSpc>
                <a:spcPts val="1700"/>
              </a:lnSpc>
              <a:defRPr/>
            </a:pPr>
            <a:r>
              <a:rPr lang="ko-KR" altLang="en-US" sz="1200" b="1" dirty="0">
                <a:latin typeface="+mn-ea"/>
              </a:rPr>
              <a:t>장점</a:t>
            </a:r>
            <a:endParaRPr lang="en-US" altLang="ko-KR" sz="1200" b="1" dirty="0">
              <a:latin typeface="+mn-ea"/>
            </a:endParaRPr>
          </a:p>
          <a:p>
            <a:pPr marL="623888" indent="-180975" eaLnBrk="1" latinLnBrk="1" hangingPunct="1">
              <a:lnSpc>
                <a:spcPts val="1700"/>
              </a:lnSpc>
              <a:defRPr/>
            </a:pPr>
            <a:r>
              <a:rPr lang="en-US" altLang="ko-KR" sz="1200" dirty="0">
                <a:latin typeface="+mn-ea"/>
              </a:rPr>
              <a:t>• </a:t>
            </a:r>
            <a:r>
              <a:rPr lang="ko-KR" altLang="en-US" sz="1200" dirty="0">
                <a:latin typeface="+mn-ea"/>
              </a:rPr>
              <a:t>뛰어난 의존성 관리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>
                <a:latin typeface="+mn-ea"/>
              </a:rPr>
              <a:t>의존성 자동 업데이트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저장소를 통한 라이브리 일괄 관리 </a:t>
            </a:r>
            <a:endParaRPr lang="en-US" altLang="ko-KR" sz="1200" dirty="0">
              <a:latin typeface="+mn-ea"/>
            </a:endParaRPr>
          </a:p>
          <a:p>
            <a:pPr marL="623888" indent="-180975" eaLnBrk="1" latinLnBrk="1" hangingPunct="1">
              <a:lnSpc>
                <a:spcPts val="1700"/>
              </a:lnSpc>
              <a:defRPr/>
            </a:pPr>
            <a:r>
              <a:rPr lang="en-US" altLang="ko-KR" sz="1200" dirty="0">
                <a:latin typeface="+mn-ea"/>
              </a:rPr>
              <a:t>• </a:t>
            </a:r>
            <a:r>
              <a:rPr lang="ko-KR" altLang="en-US" sz="1200" dirty="0">
                <a:latin typeface="+mn-ea"/>
              </a:rPr>
              <a:t>여러 프로젝트에 쉽게 적용 가능한 일관적인 사용법 </a:t>
            </a:r>
            <a:endParaRPr lang="en-US" altLang="ko-KR" sz="1200" dirty="0">
              <a:latin typeface="+mn-ea"/>
            </a:endParaRPr>
          </a:p>
          <a:p>
            <a:pPr marL="623888" indent="-180975" eaLnBrk="1" latinLnBrk="1" hangingPunct="1">
              <a:lnSpc>
                <a:spcPts val="1700"/>
              </a:lnSpc>
              <a:defRPr/>
            </a:pPr>
            <a:r>
              <a:rPr lang="en-US" altLang="ko-KR" sz="1200" dirty="0">
                <a:latin typeface="+mn-ea"/>
              </a:rPr>
              <a:t>• </a:t>
            </a:r>
            <a:r>
              <a:rPr lang="ko-KR" altLang="en-US" sz="1200" dirty="0">
                <a:latin typeface="+mn-ea"/>
              </a:rPr>
              <a:t>쉽게 작성 가능한 </a:t>
            </a:r>
            <a:r>
              <a:rPr lang="ko-KR" altLang="en-US" sz="1200" dirty="0" err="1">
                <a:latin typeface="+mn-ea"/>
              </a:rPr>
              <a:t>플러그인을</a:t>
            </a:r>
            <a:r>
              <a:rPr lang="ko-KR" altLang="en-US" sz="1200" dirty="0">
                <a:latin typeface="+mn-ea"/>
              </a:rPr>
              <a:t> 통한 확장성 </a:t>
            </a:r>
            <a:endParaRPr lang="en-US" altLang="ko-KR" sz="1200" dirty="0">
              <a:latin typeface="+mn-ea"/>
            </a:endParaRPr>
          </a:p>
          <a:p>
            <a:pPr eaLnBrk="1" latinLnBrk="1" hangingPunct="1">
              <a:lnSpc>
                <a:spcPts val="1700"/>
              </a:lnSpc>
              <a:defRPr/>
            </a:pPr>
            <a:endParaRPr lang="en-US" altLang="ko-KR" sz="1200" dirty="0">
              <a:latin typeface="+mn-ea"/>
            </a:endParaRPr>
          </a:p>
          <a:p>
            <a:pPr eaLnBrk="1" latinLnBrk="1" hangingPunct="1">
              <a:lnSpc>
                <a:spcPts val="1700"/>
              </a:lnSpc>
              <a:defRPr/>
            </a:pPr>
            <a:r>
              <a:rPr lang="ko-KR" altLang="en-US" sz="1200" b="1" dirty="0">
                <a:latin typeface="+mn-ea"/>
              </a:rPr>
              <a:t>단점</a:t>
            </a:r>
            <a:endParaRPr lang="en-US" altLang="ko-KR" sz="1200" b="1" dirty="0">
              <a:latin typeface="+mn-ea"/>
            </a:endParaRPr>
          </a:p>
          <a:p>
            <a:pPr indent="442913" eaLnBrk="1" latinLnBrk="1" hangingPunct="1">
              <a:lnSpc>
                <a:spcPts val="1700"/>
              </a:lnSpc>
              <a:defRPr/>
            </a:pPr>
            <a:r>
              <a:rPr lang="en-US" altLang="ko-KR" sz="1200" dirty="0">
                <a:latin typeface="+mn-ea"/>
              </a:rPr>
              <a:t>• Repository </a:t>
            </a:r>
            <a:r>
              <a:rPr lang="ko-KR" altLang="en-US" sz="1200" dirty="0">
                <a:latin typeface="+mn-ea"/>
              </a:rPr>
              <a:t>관리의 불편함 </a:t>
            </a:r>
            <a:endParaRPr lang="en-US" altLang="ko-KR" sz="1200" dirty="0">
              <a:latin typeface="+mn-ea"/>
            </a:endParaRPr>
          </a:p>
          <a:p>
            <a:pPr indent="442913" eaLnBrk="1" latinLnBrk="1" hangingPunct="1">
              <a:lnSpc>
                <a:spcPts val="1700"/>
              </a:lnSpc>
              <a:defRPr/>
            </a:pPr>
            <a:r>
              <a:rPr lang="en-US" altLang="ko-KR" sz="1200" dirty="0">
                <a:latin typeface="+mn-ea"/>
              </a:rPr>
              <a:t>• pom.xml </a:t>
            </a:r>
            <a:r>
              <a:rPr lang="ko-KR" altLang="en-US" sz="1200" dirty="0">
                <a:latin typeface="+mn-ea"/>
              </a:rPr>
              <a:t>파일 관리 </a:t>
            </a:r>
            <a:r>
              <a:rPr lang="en-US" altLang="ko-KR" sz="1200" dirty="0">
                <a:latin typeface="+mn-ea"/>
              </a:rPr>
              <a:t/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	: </a:t>
            </a:r>
            <a:r>
              <a:rPr lang="ko-KR" altLang="en-US" sz="1200" dirty="0" err="1">
                <a:latin typeface="+mn-ea"/>
              </a:rPr>
              <a:t>메이븐</a:t>
            </a:r>
            <a:r>
              <a:rPr lang="ko-KR" altLang="en-US" sz="1200" dirty="0">
                <a:latin typeface="+mn-ea"/>
              </a:rPr>
              <a:t> 프로젝트 관리에 대한 모든 내용이 </a:t>
            </a:r>
            <a:r>
              <a:rPr lang="en-US" altLang="ko-KR" sz="1200" dirty="0">
                <a:latin typeface="+mn-ea"/>
              </a:rPr>
              <a:t/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                 pom.xml </a:t>
            </a:r>
            <a:r>
              <a:rPr lang="ko-KR" altLang="en-US" sz="1200" dirty="0">
                <a:latin typeface="+mn-ea"/>
              </a:rPr>
              <a:t>파일에 담기므로 길고 복잡해질 수 있음 </a:t>
            </a:r>
            <a:endParaRPr lang="en-US" altLang="ko-KR" sz="1200" dirty="0">
              <a:latin typeface="+mn-ea"/>
            </a:endParaRPr>
          </a:p>
          <a:p>
            <a:pPr indent="442913" eaLnBrk="1" latinLnBrk="1" hangingPunct="1">
              <a:lnSpc>
                <a:spcPts val="1700"/>
              </a:lnSpc>
              <a:defRPr/>
            </a:pPr>
            <a:r>
              <a:rPr lang="en-US" altLang="ko-KR" sz="1200" dirty="0">
                <a:latin typeface="+mn-ea"/>
              </a:rPr>
              <a:t>• </a:t>
            </a:r>
            <a:r>
              <a:rPr lang="ko-KR" altLang="en-US" sz="1200" dirty="0">
                <a:latin typeface="+mn-ea"/>
              </a:rPr>
              <a:t>프로젝트에 특화된 빌드 환경에 대한 지원이 미약함</a:t>
            </a:r>
            <a:endParaRPr lang="en-US" altLang="ko-KR" sz="1200" dirty="0">
              <a:latin typeface="+mn-ea"/>
            </a:endParaRPr>
          </a:p>
          <a:p>
            <a:pPr indent="442913" eaLnBrk="1" latinLnBrk="1" hangingPunct="1">
              <a:lnSpc>
                <a:spcPts val="1700"/>
              </a:lnSpc>
              <a:defRPr/>
            </a:pPr>
            <a:endParaRPr lang="en-US" altLang="ko-KR" sz="1200" dirty="0">
              <a:latin typeface="+mn-ea"/>
            </a:endParaRPr>
          </a:p>
          <a:p>
            <a:pPr eaLnBrk="1" latinLnBrk="1" hangingPunct="1">
              <a:lnSpc>
                <a:spcPts val="1700"/>
              </a:lnSpc>
              <a:defRPr/>
            </a:pPr>
            <a:r>
              <a:rPr lang="en-US" altLang="ko-KR" sz="1200" dirty="0">
                <a:latin typeface="+mn-ea"/>
              </a:rPr>
              <a:t>*** Maven &lt;dependency&gt; </a:t>
            </a:r>
            <a:r>
              <a:rPr lang="ko-KR" altLang="en-US" sz="1200" dirty="0">
                <a:latin typeface="+mn-ea"/>
              </a:rPr>
              <a:t>추가하기</a:t>
            </a:r>
            <a:endParaRPr lang="en-US" altLang="ko-KR" sz="1200" dirty="0">
              <a:latin typeface="+mn-ea"/>
            </a:endParaRPr>
          </a:p>
          <a:p>
            <a:pPr marL="263525" indent="-263525" eaLnBrk="1" latinLnBrk="1" hangingPunct="1">
              <a:lnSpc>
                <a:spcPts val="1700"/>
              </a:lnSpc>
              <a:defRPr/>
            </a:pPr>
            <a:r>
              <a:rPr lang="en-US" altLang="ko-KR" sz="1200" dirty="0">
                <a:latin typeface="+mn-ea"/>
              </a:rPr>
              <a:t>=&gt; http://mvnrepository.com/  :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프로그래밍 관련 화일 검색해서 쉽게 다운로드 가능</a:t>
            </a:r>
          </a:p>
          <a:p>
            <a:pPr>
              <a:lnSpc>
                <a:spcPts val="1700"/>
              </a:lnSpc>
            </a:pP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7733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485505" y="6624944"/>
            <a:ext cx="161925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900" dirty="0">
                <a:solidFill>
                  <a:srgbClr val="888888"/>
                </a:solidFill>
                <a:latin typeface="Verdana"/>
                <a:cs typeface="Verdana"/>
              </a:rPr>
              <a:t>21</a:t>
            </a:fld>
            <a:endParaRPr sz="900">
              <a:latin typeface="Verdana"/>
              <a:cs typeface="Verdan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165" y="2602992"/>
            <a:ext cx="68478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Dependency</a:t>
            </a:r>
            <a:r>
              <a:rPr spc="-45" dirty="0"/>
              <a:t> </a:t>
            </a:r>
            <a:r>
              <a:rPr spc="-5" dirty="0"/>
              <a:t>Injection</a:t>
            </a:r>
            <a:r>
              <a:rPr spc="-10" dirty="0"/>
              <a:t> </a:t>
            </a:r>
            <a:r>
              <a:rPr dirty="0"/>
              <a:t>(의존성</a:t>
            </a:r>
            <a:r>
              <a:rPr spc="-35" dirty="0"/>
              <a:t> </a:t>
            </a:r>
            <a:r>
              <a:rPr dirty="0"/>
              <a:t>주입)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241" y="1070658"/>
            <a:ext cx="8145780" cy="3611244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19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dirty="0">
                <a:latin typeface="굴림"/>
                <a:cs typeface="굴림"/>
              </a:rPr>
              <a:t>의존</a:t>
            </a:r>
            <a:r>
              <a:rPr sz="1600" spc="-10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관계</a:t>
            </a:r>
            <a:r>
              <a:rPr sz="1600" spc="5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주입</a:t>
            </a:r>
            <a:r>
              <a:rPr sz="1600" spc="10" dirty="0">
                <a:latin typeface="굴림"/>
                <a:cs typeface="굴림"/>
              </a:rPr>
              <a:t> </a:t>
            </a:r>
            <a:r>
              <a:rPr sz="1600" spc="-5" dirty="0">
                <a:latin typeface="Verdana"/>
                <a:cs typeface="Verdana"/>
              </a:rPr>
              <a:t>(dependency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injection)</a:t>
            </a:r>
            <a:endParaRPr sz="1600" dirty="0">
              <a:latin typeface="Verdana"/>
              <a:cs typeface="Verdana"/>
            </a:endParaRPr>
          </a:p>
          <a:p>
            <a:pPr marL="755650" lvl="1" indent="-286385">
              <a:lnSpc>
                <a:spcPct val="100000"/>
              </a:lnSpc>
              <a:spcBef>
                <a:spcPts val="740"/>
              </a:spcBef>
              <a:buFont typeface="Arial"/>
              <a:buChar char="–"/>
              <a:tabLst>
                <a:tab pos="755650" algn="l"/>
                <a:tab pos="756285" algn="l"/>
              </a:tabLst>
            </a:pPr>
            <a:r>
              <a:rPr sz="1300" b="1" spc="-5" dirty="0">
                <a:solidFill>
                  <a:srgbClr val="0000FF"/>
                </a:solidFill>
                <a:latin typeface="굴림"/>
                <a:cs typeface="굴림"/>
              </a:rPr>
              <a:t>객체간의</a:t>
            </a:r>
            <a:r>
              <a:rPr sz="1300" b="1" spc="25" dirty="0">
                <a:solidFill>
                  <a:srgbClr val="0000FF"/>
                </a:solidFill>
                <a:latin typeface="굴림"/>
                <a:cs typeface="굴림"/>
              </a:rPr>
              <a:t> </a:t>
            </a:r>
            <a:r>
              <a:rPr sz="1300" b="1" spc="-5" dirty="0">
                <a:solidFill>
                  <a:srgbClr val="0000FF"/>
                </a:solidFill>
                <a:latin typeface="굴림"/>
                <a:cs typeface="굴림"/>
              </a:rPr>
              <a:t>의존관계를</a:t>
            </a:r>
            <a:r>
              <a:rPr sz="1300" b="1" spc="25" dirty="0">
                <a:solidFill>
                  <a:srgbClr val="0000FF"/>
                </a:solidFill>
                <a:latin typeface="굴림"/>
                <a:cs typeface="굴림"/>
              </a:rPr>
              <a:t> </a:t>
            </a:r>
            <a:r>
              <a:rPr sz="1300" b="1" spc="-5" dirty="0">
                <a:solidFill>
                  <a:srgbClr val="0000FF"/>
                </a:solidFill>
                <a:latin typeface="굴림"/>
                <a:cs typeface="굴림"/>
              </a:rPr>
              <a:t>객체</a:t>
            </a:r>
            <a:r>
              <a:rPr sz="1300" b="1" spc="45" dirty="0">
                <a:solidFill>
                  <a:srgbClr val="0000FF"/>
                </a:solidFill>
                <a:latin typeface="굴림"/>
                <a:cs typeface="굴림"/>
              </a:rPr>
              <a:t> </a:t>
            </a:r>
            <a:r>
              <a:rPr sz="1300" b="1" spc="-5" dirty="0">
                <a:solidFill>
                  <a:srgbClr val="0000FF"/>
                </a:solidFill>
                <a:latin typeface="굴림"/>
                <a:cs typeface="굴림"/>
              </a:rPr>
              <a:t>자신이</a:t>
            </a:r>
            <a:r>
              <a:rPr sz="1300" b="1" spc="25" dirty="0">
                <a:solidFill>
                  <a:srgbClr val="0000FF"/>
                </a:solidFill>
                <a:latin typeface="굴림"/>
                <a:cs typeface="굴림"/>
              </a:rPr>
              <a:t> </a:t>
            </a:r>
            <a:r>
              <a:rPr sz="1300" b="1" spc="-5" dirty="0">
                <a:solidFill>
                  <a:srgbClr val="0000FF"/>
                </a:solidFill>
                <a:latin typeface="굴림"/>
                <a:cs typeface="굴림"/>
              </a:rPr>
              <a:t>아닌</a:t>
            </a:r>
            <a:r>
              <a:rPr sz="1300" b="1" spc="30" dirty="0">
                <a:solidFill>
                  <a:srgbClr val="0000FF"/>
                </a:solidFill>
                <a:latin typeface="굴림"/>
                <a:cs typeface="굴림"/>
              </a:rPr>
              <a:t> </a:t>
            </a:r>
            <a:r>
              <a:rPr sz="1300" b="1" spc="-5" dirty="0">
                <a:solidFill>
                  <a:srgbClr val="0000FF"/>
                </a:solidFill>
                <a:latin typeface="굴림"/>
                <a:cs typeface="굴림"/>
              </a:rPr>
              <a:t>외부의</a:t>
            </a:r>
            <a:r>
              <a:rPr sz="1300" b="1" spc="25" dirty="0">
                <a:solidFill>
                  <a:srgbClr val="0000FF"/>
                </a:solidFill>
                <a:latin typeface="굴림"/>
                <a:cs typeface="굴림"/>
              </a:rPr>
              <a:t> </a:t>
            </a:r>
            <a:r>
              <a:rPr sz="1300" b="1" spc="-5" dirty="0">
                <a:solidFill>
                  <a:srgbClr val="0000FF"/>
                </a:solidFill>
                <a:latin typeface="굴림"/>
                <a:cs typeface="굴림"/>
              </a:rPr>
              <a:t>조립기가</a:t>
            </a:r>
            <a:r>
              <a:rPr sz="1300" b="1" spc="45" dirty="0">
                <a:solidFill>
                  <a:srgbClr val="0000FF"/>
                </a:solidFill>
                <a:latin typeface="굴림"/>
                <a:cs typeface="굴림"/>
              </a:rPr>
              <a:t> </a:t>
            </a:r>
            <a:r>
              <a:rPr sz="1300" b="1" spc="-5" dirty="0">
                <a:solidFill>
                  <a:srgbClr val="0000FF"/>
                </a:solidFill>
                <a:latin typeface="굴림"/>
                <a:cs typeface="굴림"/>
              </a:rPr>
              <a:t>수행한다</a:t>
            </a:r>
            <a:r>
              <a:rPr sz="1300" b="1" spc="-5" dirty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endParaRPr sz="1300" b="1" dirty="0">
              <a:solidFill>
                <a:srgbClr val="0000FF"/>
              </a:solidFill>
              <a:latin typeface="Verdana"/>
              <a:cs typeface="Verdana"/>
            </a:endParaRPr>
          </a:p>
          <a:p>
            <a:pPr marL="755650" lvl="1" indent="-286385">
              <a:lnSpc>
                <a:spcPct val="100000"/>
              </a:lnSpc>
              <a:spcBef>
                <a:spcPts val="260"/>
              </a:spcBef>
              <a:buSzPct val="96296"/>
              <a:buFont typeface="Arial"/>
              <a:buChar char="–"/>
              <a:tabLst>
                <a:tab pos="755650" algn="l"/>
                <a:tab pos="756285" algn="l"/>
              </a:tabLst>
            </a:pPr>
            <a:r>
              <a:rPr sz="1350" b="1" i="1" u="sng" spc="-55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제어의</a:t>
            </a:r>
            <a:r>
              <a:rPr sz="1350" b="1" i="1" u="sng" spc="-5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 </a:t>
            </a:r>
            <a:r>
              <a:rPr sz="1350" b="1" i="1" u="sng" spc="-55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역행</a:t>
            </a:r>
            <a:r>
              <a:rPr sz="1350" b="1" i="1" u="sng" spc="15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 </a:t>
            </a:r>
            <a:r>
              <a:rPr sz="1300" b="1" i="1" u="sng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(inversion</a:t>
            </a:r>
            <a:r>
              <a:rPr sz="1300" b="1" i="1" u="sng" spc="-25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300" b="1" i="1" u="sng" spc="-5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of</a:t>
            </a:r>
            <a:r>
              <a:rPr sz="1300" b="1" i="1" u="sng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300" b="1" i="1" u="sng" spc="-5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control,</a:t>
            </a:r>
            <a:r>
              <a:rPr sz="1300" b="1" i="1" u="sng" spc="5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300" b="1" i="1" u="sng" spc="-10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IoC)</a:t>
            </a:r>
            <a:r>
              <a:rPr sz="1300" b="1" i="1" spc="2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latin typeface="굴림"/>
                <a:cs typeface="굴림"/>
              </a:rPr>
              <a:t>이라는</a:t>
            </a:r>
            <a:r>
              <a:rPr sz="1300" spc="30" dirty="0">
                <a:latin typeface="굴림"/>
                <a:cs typeface="굴림"/>
              </a:rPr>
              <a:t> </a:t>
            </a:r>
            <a:r>
              <a:rPr sz="1300" spc="-5" dirty="0">
                <a:latin typeface="굴림"/>
                <a:cs typeface="굴림"/>
              </a:rPr>
              <a:t>의미로</a:t>
            </a:r>
            <a:r>
              <a:rPr sz="1300" spc="35" dirty="0">
                <a:latin typeface="굴림"/>
                <a:cs typeface="굴림"/>
              </a:rPr>
              <a:t> </a:t>
            </a:r>
            <a:r>
              <a:rPr sz="1300" spc="-5" dirty="0">
                <a:latin typeface="굴림"/>
                <a:cs typeface="굴림"/>
              </a:rPr>
              <a:t>사용되었음</a:t>
            </a:r>
            <a:r>
              <a:rPr sz="1300" spc="-5" dirty="0">
                <a:latin typeface="Verdana"/>
                <a:cs typeface="Verdana"/>
              </a:rPr>
              <a:t>.</a:t>
            </a:r>
            <a:endParaRPr sz="1300" dirty="0">
              <a:latin typeface="Verdana"/>
              <a:cs typeface="Verdana"/>
            </a:endParaRPr>
          </a:p>
          <a:p>
            <a:pPr marL="755650" lvl="1" indent="-286385">
              <a:lnSpc>
                <a:spcPct val="100000"/>
              </a:lnSpc>
              <a:spcBef>
                <a:spcPts val="305"/>
              </a:spcBef>
              <a:buFont typeface="Arial"/>
              <a:buChar char="–"/>
              <a:tabLst>
                <a:tab pos="755650" algn="l"/>
                <a:tab pos="756285" algn="l"/>
              </a:tabLst>
            </a:pPr>
            <a:r>
              <a:rPr sz="1300" b="1" dirty="0">
                <a:latin typeface="Verdana"/>
                <a:cs typeface="Verdana"/>
              </a:rPr>
              <a:t>Martin</a:t>
            </a:r>
            <a:r>
              <a:rPr sz="1300" b="1" spc="-40" dirty="0">
                <a:latin typeface="Verdana"/>
                <a:cs typeface="Verdana"/>
              </a:rPr>
              <a:t> </a:t>
            </a:r>
            <a:r>
              <a:rPr sz="1300" b="1" spc="-35" dirty="0">
                <a:latin typeface="Verdana"/>
                <a:cs typeface="Verdana"/>
              </a:rPr>
              <a:t>Fowler,</a:t>
            </a:r>
            <a:r>
              <a:rPr sz="1300" b="1" spc="-30" dirty="0">
                <a:latin typeface="Verdana"/>
                <a:cs typeface="Verdana"/>
              </a:rPr>
              <a:t> </a:t>
            </a:r>
            <a:r>
              <a:rPr sz="1300" b="1" spc="-5" dirty="0">
                <a:latin typeface="Verdana"/>
                <a:cs typeface="Verdana"/>
              </a:rPr>
              <a:t>2004</a:t>
            </a:r>
            <a:endParaRPr sz="1300" b="1" dirty="0">
              <a:latin typeface="Verdana"/>
              <a:cs typeface="Verdana"/>
            </a:endParaRPr>
          </a:p>
          <a:p>
            <a:pPr marL="1155700" lvl="2" indent="-229235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100" spc="-5" dirty="0">
                <a:latin typeface="굴림"/>
                <a:cs typeface="굴림"/>
              </a:rPr>
              <a:t>제어의</a:t>
            </a:r>
            <a:r>
              <a:rPr sz="1100" spc="5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어떠한</a:t>
            </a:r>
            <a:r>
              <a:rPr sz="1100" spc="25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부분이</a:t>
            </a:r>
            <a:r>
              <a:rPr sz="1100" spc="3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반전되는가라는</a:t>
            </a:r>
            <a:r>
              <a:rPr sz="1100" spc="3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질문에</a:t>
            </a:r>
            <a:r>
              <a:rPr sz="1100" spc="20" dirty="0">
                <a:latin typeface="굴림"/>
                <a:cs typeface="굴림"/>
              </a:rPr>
              <a:t> </a:t>
            </a:r>
            <a:r>
              <a:rPr sz="1100" spc="-5" dirty="0">
                <a:latin typeface="Verdana"/>
                <a:cs typeface="Verdana"/>
              </a:rPr>
              <a:t>‘</a:t>
            </a:r>
            <a:r>
              <a:rPr sz="1100" spc="-5" dirty="0">
                <a:latin typeface="굴림"/>
                <a:cs typeface="굴림"/>
              </a:rPr>
              <a:t>의존</a:t>
            </a:r>
            <a:r>
              <a:rPr sz="1100" spc="42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관계</a:t>
            </a:r>
            <a:r>
              <a:rPr sz="1100" spc="1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주입</a:t>
            </a:r>
            <a:r>
              <a:rPr sz="1100" spc="-5" dirty="0">
                <a:latin typeface="Verdana"/>
                <a:cs typeface="Verdana"/>
              </a:rPr>
              <a:t>’</a:t>
            </a:r>
            <a:r>
              <a:rPr sz="1100" spc="-5" dirty="0">
                <a:latin typeface="굴림"/>
                <a:cs typeface="굴림"/>
              </a:rPr>
              <a:t>이라는</a:t>
            </a:r>
            <a:r>
              <a:rPr sz="1100" spc="45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용어를</a:t>
            </a:r>
            <a:r>
              <a:rPr sz="1100" spc="3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사용</a:t>
            </a:r>
            <a:endParaRPr sz="1100" dirty="0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100" spc="-5" dirty="0">
                <a:latin typeface="굴림"/>
                <a:cs typeface="굴림"/>
              </a:rPr>
              <a:t>복잡한</a:t>
            </a:r>
            <a:r>
              <a:rPr sz="1100" spc="1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어플리케이션은</a:t>
            </a:r>
            <a:r>
              <a:rPr sz="1100" spc="35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비즈니스</a:t>
            </a:r>
            <a:r>
              <a:rPr sz="1100" spc="25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로직을</a:t>
            </a:r>
            <a:r>
              <a:rPr sz="1100" spc="35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수행하기</a:t>
            </a:r>
            <a:r>
              <a:rPr sz="1100" spc="25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위해서</a:t>
            </a:r>
            <a:r>
              <a:rPr sz="1100" spc="35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두</a:t>
            </a:r>
            <a:r>
              <a:rPr sz="1100" spc="15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개</a:t>
            </a:r>
            <a:r>
              <a:rPr sz="1100" spc="25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이상의</a:t>
            </a:r>
            <a:r>
              <a:rPr sz="1100" spc="3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클래스들이</a:t>
            </a:r>
            <a:r>
              <a:rPr sz="1100" spc="3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서로</a:t>
            </a:r>
            <a:r>
              <a:rPr sz="1100" spc="3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협업을</a:t>
            </a:r>
            <a:r>
              <a:rPr sz="1100" spc="35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하면서</a:t>
            </a:r>
            <a:r>
              <a:rPr sz="1100" spc="25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구성됨</a:t>
            </a:r>
            <a:r>
              <a:rPr sz="1100" spc="-5" dirty="0">
                <a:latin typeface="Verdana"/>
                <a:cs typeface="Verdana"/>
              </a:rPr>
              <a:t>.</a:t>
            </a:r>
            <a:endParaRPr sz="1100" dirty="0">
              <a:latin typeface="Verdana"/>
              <a:cs typeface="Verdana"/>
            </a:endParaRPr>
          </a:p>
          <a:p>
            <a:pPr marL="1155700" lvl="2" indent="-229235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100" spc="-5" dirty="0">
                <a:latin typeface="굴림"/>
                <a:cs typeface="굴림"/>
              </a:rPr>
              <a:t>각각의</a:t>
            </a:r>
            <a:r>
              <a:rPr sz="1100" spc="5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객체는</a:t>
            </a:r>
            <a:r>
              <a:rPr sz="1100" spc="25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협업하고자</a:t>
            </a:r>
            <a:r>
              <a:rPr sz="1100" spc="3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하는</a:t>
            </a:r>
            <a:r>
              <a:rPr sz="1100" spc="25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객체의</a:t>
            </a:r>
            <a:r>
              <a:rPr sz="1100" spc="1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참조를</a:t>
            </a:r>
            <a:r>
              <a:rPr sz="1100" spc="2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얻는</a:t>
            </a:r>
            <a:r>
              <a:rPr sz="1100" spc="25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것에</a:t>
            </a:r>
            <a:r>
              <a:rPr sz="1100" spc="3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책임성이</a:t>
            </a:r>
            <a:r>
              <a:rPr sz="1100" spc="25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있음</a:t>
            </a:r>
            <a:r>
              <a:rPr sz="1100" spc="-5" dirty="0">
                <a:latin typeface="Verdana"/>
                <a:cs typeface="Verdana"/>
              </a:rPr>
              <a:t>.</a:t>
            </a:r>
            <a:endParaRPr sz="1100" dirty="0">
              <a:latin typeface="Verdana"/>
              <a:cs typeface="Verdana"/>
            </a:endParaRPr>
          </a:p>
          <a:p>
            <a:pPr marL="1155700" lvl="2" indent="-229235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200" spc="5" dirty="0">
                <a:latin typeface="굴림"/>
                <a:cs typeface="굴림"/>
              </a:rPr>
              <a:t>이</a:t>
            </a:r>
            <a:r>
              <a:rPr sz="1200" spc="-10" dirty="0">
                <a:latin typeface="굴림"/>
                <a:cs typeface="굴림"/>
              </a:rPr>
              <a:t> </a:t>
            </a:r>
            <a:r>
              <a:rPr sz="1200" spc="5" dirty="0">
                <a:latin typeface="굴림"/>
                <a:cs typeface="굴림"/>
              </a:rPr>
              <a:t>부분은</a:t>
            </a:r>
            <a:r>
              <a:rPr sz="1200" spc="10" dirty="0">
                <a:latin typeface="굴림"/>
                <a:cs typeface="굴림"/>
              </a:rPr>
              <a:t> </a:t>
            </a:r>
            <a:r>
              <a:rPr sz="1200" b="1" spc="25" dirty="0">
                <a:latin typeface="굴림"/>
                <a:cs typeface="굴림"/>
              </a:rPr>
              <a:t>높은</a:t>
            </a:r>
            <a:r>
              <a:rPr sz="1200" b="1" spc="-55" dirty="0">
                <a:latin typeface="굴림"/>
                <a:cs typeface="굴림"/>
              </a:rPr>
              <a:t> </a:t>
            </a:r>
            <a:r>
              <a:rPr sz="1200" b="1" dirty="0">
                <a:latin typeface="굴림"/>
                <a:cs typeface="굴림"/>
              </a:rPr>
              <a:t>결합도</a:t>
            </a:r>
            <a:r>
              <a:rPr sz="1200" b="1" dirty="0">
                <a:latin typeface="Verdana"/>
                <a:cs typeface="Verdana"/>
              </a:rPr>
              <a:t>(highly</a:t>
            </a:r>
            <a:r>
              <a:rPr sz="1200" b="1" spc="-75" dirty="0">
                <a:latin typeface="Verdana"/>
                <a:cs typeface="Verdana"/>
              </a:rPr>
              <a:t> </a:t>
            </a:r>
            <a:r>
              <a:rPr sz="1200" b="1" spc="5" dirty="0">
                <a:latin typeface="Verdana"/>
                <a:cs typeface="Verdana"/>
              </a:rPr>
              <a:t>coupling)</a:t>
            </a:r>
            <a:r>
              <a:rPr sz="1200" b="1" spc="5" dirty="0">
                <a:latin typeface="굴림"/>
                <a:cs typeface="굴림"/>
              </a:rPr>
              <a:t>와</a:t>
            </a:r>
            <a:r>
              <a:rPr sz="1200" b="1" spc="-75" dirty="0">
                <a:latin typeface="굴림"/>
                <a:cs typeface="굴림"/>
              </a:rPr>
              <a:t> </a:t>
            </a:r>
            <a:r>
              <a:rPr sz="1200" b="1" spc="15" dirty="0">
                <a:latin typeface="굴림"/>
                <a:cs typeface="굴림"/>
              </a:rPr>
              <a:t>테스트하기</a:t>
            </a:r>
            <a:r>
              <a:rPr sz="1200" b="1" spc="-90" dirty="0">
                <a:latin typeface="굴림"/>
                <a:cs typeface="굴림"/>
              </a:rPr>
              <a:t> </a:t>
            </a:r>
            <a:r>
              <a:rPr sz="1200" b="1" spc="25" dirty="0">
                <a:latin typeface="굴림"/>
                <a:cs typeface="굴림"/>
              </a:rPr>
              <a:t>어려운</a:t>
            </a:r>
            <a:r>
              <a:rPr sz="1200" b="1" spc="-75" dirty="0">
                <a:latin typeface="굴림"/>
                <a:cs typeface="굴림"/>
              </a:rPr>
              <a:t> </a:t>
            </a:r>
            <a:r>
              <a:rPr sz="1200" b="1" spc="20" dirty="0">
                <a:latin typeface="굴림"/>
                <a:cs typeface="굴림"/>
              </a:rPr>
              <a:t>코드를</a:t>
            </a:r>
            <a:r>
              <a:rPr sz="1200" b="1" spc="-65" dirty="0">
                <a:latin typeface="굴림"/>
                <a:cs typeface="굴림"/>
              </a:rPr>
              <a:t> </a:t>
            </a:r>
            <a:r>
              <a:rPr sz="1200" b="1" spc="10" dirty="0">
                <a:latin typeface="굴림"/>
                <a:cs typeface="굴림"/>
              </a:rPr>
              <a:t>양산</a:t>
            </a:r>
            <a:r>
              <a:rPr sz="1200" spc="10" dirty="0">
                <a:latin typeface="굴림"/>
                <a:cs typeface="굴림"/>
              </a:rPr>
              <a:t>함</a:t>
            </a:r>
            <a:r>
              <a:rPr sz="1200" spc="10" dirty="0">
                <a:latin typeface="Verdana"/>
                <a:cs typeface="Verdana"/>
              </a:rPr>
              <a:t>.</a:t>
            </a:r>
            <a:endParaRPr sz="1200" dirty="0">
              <a:latin typeface="Verdana"/>
              <a:cs typeface="Verdana"/>
            </a:endParaRPr>
          </a:p>
          <a:p>
            <a:pPr marL="755650" marR="149860" lvl="1" indent="-285750">
              <a:lnSpc>
                <a:spcPct val="100000"/>
              </a:lnSpc>
              <a:spcBef>
                <a:spcPts val="315"/>
              </a:spcBef>
              <a:buFont typeface="Arial"/>
              <a:buChar char="–"/>
              <a:tabLst>
                <a:tab pos="755650" algn="l"/>
                <a:tab pos="756285" algn="l"/>
              </a:tabLst>
            </a:pPr>
            <a:r>
              <a:rPr sz="1300" spc="-5" dirty="0">
                <a:latin typeface="Verdana"/>
                <a:cs typeface="Verdana"/>
              </a:rPr>
              <a:t>DI</a:t>
            </a:r>
            <a:r>
              <a:rPr sz="1300" spc="-5" dirty="0">
                <a:latin typeface="굴림"/>
                <a:cs typeface="굴림"/>
              </a:rPr>
              <a:t>를</a:t>
            </a:r>
            <a:r>
              <a:rPr sz="1300" spc="10" dirty="0">
                <a:latin typeface="굴림"/>
                <a:cs typeface="굴림"/>
              </a:rPr>
              <a:t> </a:t>
            </a:r>
            <a:r>
              <a:rPr sz="1300" spc="-5" dirty="0">
                <a:latin typeface="굴림"/>
                <a:cs typeface="굴림"/>
              </a:rPr>
              <a:t>통해</a:t>
            </a:r>
            <a:r>
              <a:rPr sz="1300" spc="30" dirty="0">
                <a:latin typeface="굴림"/>
                <a:cs typeface="굴림"/>
              </a:rPr>
              <a:t> </a:t>
            </a:r>
            <a:r>
              <a:rPr sz="1300" spc="-5" dirty="0">
                <a:latin typeface="굴림"/>
                <a:cs typeface="굴림"/>
              </a:rPr>
              <a:t>시스템에</a:t>
            </a:r>
            <a:r>
              <a:rPr sz="1300" spc="45" dirty="0">
                <a:latin typeface="굴림"/>
                <a:cs typeface="굴림"/>
              </a:rPr>
              <a:t> </a:t>
            </a:r>
            <a:r>
              <a:rPr sz="1300" spc="-5" dirty="0">
                <a:latin typeface="굴림"/>
                <a:cs typeface="굴림"/>
              </a:rPr>
              <a:t>있는</a:t>
            </a:r>
            <a:r>
              <a:rPr sz="1300" spc="30" dirty="0">
                <a:latin typeface="굴림"/>
                <a:cs typeface="굴림"/>
              </a:rPr>
              <a:t> </a:t>
            </a:r>
            <a:r>
              <a:rPr sz="1300" spc="-5" dirty="0">
                <a:latin typeface="굴림"/>
                <a:cs typeface="굴림"/>
              </a:rPr>
              <a:t>각</a:t>
            </a:r>
            <a:r>
              <a:rPr sz="1300" spc="30" dirty="0">
                <a:latin typeface="굴림"/>
                <a:cs typeface="굴림"/>
              </a:rPr>
              <a:t> </a:t>
            </a:r>
            <a:r>
              <a:rPr sz="1300" spc="-5" dirty="0">
                <a:latin typeface="굴림"/>
                <a:cs typeface="굴림"/>
              </a:rPr>
              <a:t>객체를</a:t>
            </a:r>
            <a:r>
              <a:rPr sz="1300" spc="30" dirty="0">
                <a:latin typeface="굴림"/>
                <a:cs typeface="굴림"/>
              </a:rPr>
              <a:t> </a:t>
            </a:r>
            <a:r>
              <a:rPr sz="1300" spc="-5" dirty="0">
                <a:latin typeface="굴림"/>
                <a:cs typeface="굴림"/>
              </a:rPr>
              <a:t>조정하는</a:t>
            </a:r>
            <a:r>
              <a:rPr sz="1300" spc="50" dirty="0">
                <a:latin typeface="굴림"/>
                <a:cs typeface="굴림"/>
              </a:rPr>
              <a:t> </a:t>
            </a:r>
            <a:r>
              <a:rPr sz="1300" spc="-5" dirty="0">
                <a:latin typeface="굴림"/>
                <a:cs typeface="굴림"/>
              </a:rPr>
              <a:t>외부</a:t>
            </a:r>
            <a:r>
              <a:rPr sz="1300" spc="35" dirty="0">
                <a:latin typeface="굴림"/>
                <a:cs typeface="굴림"/>
              </a:rPr>
              <a:t> </a:t>
            </a:r>
            <a:r>
              <a:rPr sz="1300" spc="-5" dirty="0">
                <a:latin typeface="굴림"/>
                <a:cs typeface="굴림"/>
              </a:rPr>
              <a:t>개체가</a:t>
            </a:r>
            <a:r>
              <a:rPr sz="1300" spc="30" dirty="0">
                <a:latin typeface="굴림"/>
                <a:cs typeface="굴림"/>
              </a:rPr>
              <a:t> </a:t>
            </a:r>
            <a:r>
              <a:rPr sz="1300" spc="-5" dirty="0">
                <a:latin typeface="굴림"/>
                <a:cs typeface="굴림"/>
              </a:rPr>
              <a:t>객체들에게</a:t>
            </a:r>
            <a:r>
              <a:rPr sz="1300" spc="50" dirty="0">
                <a:latin typeface="굴림"/>
                <a:cs typeface="굴림"/>
              </a:rPr>
              <a:t> </a:t>
            </a:r>
            <a:r>
              <a:rPr sz="1300" spc="-5" dirty="0">
                <a:latin typeface="굴림"/>
                <a:cs typeface="굴림"/>
              </a:rPr>
              <a:t>생성시에</a:t>
            </a:r>
            <a:r>
              <a:rPr sz="1300" spc="45" dirty="0">
                <a:latin typeface="굴림"/>
                <a:cs typeface="굴림"/>
              </a:rPr>
              <a:t> </a:t>
            </a:r>
            <a:r>
              <a:rPr sz="1300" spc="-5" dirty="0">
                <a:latin typeface="굴림"/>
                <a:cs typeface="굴림"/>
              </a:rPr>
              <a:t>의존관계를</a:t>
            </a:r>
            <a:r>
              <a:rPr sz="1300" spc="70" dirty="0">
                <a:latin typeface="굴림"/>
                <a:cs typeface="굴림"/>
              </a:rPr>
              <a:t> </a:t>
            </a:r>
            <a:r>
              <a:rPr sz="1300" spc="-5" dirty="0">
                <a:latin typeface="굴림"/>
                <a:cs typeface="굴림"/>
              </a:rPr>
              <a:t>주어 </a:t>
            </a:r>
            <a:r>
              <a:rPr sz="1300" spc="-420" dirty="0">
                <a:latin typeface="굴림"/>
                <a:cs typeface="굴림"/>
              </a:rPr>
              <a:t> </a:t>
            </a:r>
            <a:r>
              <a:rPr sz="1300" spc="-5" dirty="0">
                <a:latin typeface="굴림"/>
                <a:cs typeface="굴림"/>
              </a:rPr>
              <a:t>짐</a:t>
            </a:r>
            <a:r>
              <a:rPr sz="1300" spc="-5" dirty="0">
                <a:latin typeface="Verdana"/>
                <a:cs typeface="Verdana"/>
              </a:rPr>
              <a:t>.</a:t>
            </a:r>
            <a:endParaRPr sz="1300" dirty="0">
              <a:latin typeface="Verdana"/>
              <a:cs typeface="Verdana"/>
            </a:endParaRPr>
          </a:p>
          <a:p>
            <a:pPr marL="1155700" lvl="2" indent="-22923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100" spc="-5" dirty="0">
                <a:latin typeface="굴림"/>
                <a:cs typeface="굴림"/>
              </a:rPr>
              <a:t>즉</a:t>
            </a:r>
            <a:r>
              <a:rPr sz="1100" spc="-5" dirty="0">
                <a:latin typeface="Verdana"/>
                <a:cs typeface="Verdana"/>
              </a:rPr>
              <a:t>,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5" dirty="0">
                <a:latin typeface="굴림"/>
                <a:cs typeface="굴림"/>
              </a:rPr>
              <a:t>의존이</a:t>
            </a:r>
            <a:r>
              <a:rPr sz="1100" spc="5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객체로</a:t>
            </a:r>
            <a:r>
              <a:rPr sz="1100" spc="1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주입됨</a:t>
            </a:r>
            <a:r>
              <a:rPr sz="1100" spc="-5" dirty="0">
                <a:latin typeface="Verdana"/>
                <a:cs typeface="Verdana"/>
              </a:rPr>
              <a:t>.</a:t>
            </a:r>
            <a:endParaRPr sz="1100" dirty="0">
              <a:latin typeface="Verdana"/>
              <a:cs typeface="Verdana"/>
            </a:endParaRPr>
          </a:p>
          <a:p>
            <a:pPr marL="1155700" lvl="2" indent="-229235">
              <a:lnSpc>
                <a:spcPts val="1370"/>
              </a:lnSpc>
              <a:spcBef>
                <a:spcPts val="21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100" spc="-5" dirty="0">
                <a:latin typeface="굴림"/>
                <a:cs typeface="굴림"/>
              </a:rPr>
              <a:t>객체가</a:t>
            </a:r>
            <a:r>
              <a:rPr sz="110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협업하는</a:t>
            </a:r>
            <a:r>
              <a:rPr sz="1100" spc="2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객체의</a:t>
            </a:r>
            <a:r>
              <a:rPr sz="1100" spc="2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참조를</a:t>
            </a:r>
            <a:r>
              <a:rPr sz="1100" spc="2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어떻게</a:t>
            </a:r>
            <a:r>
              <a:rPr sz="1100" spc="5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얻어낼</a:t>
            </a:r>
            <a:r>
              <a:rPr sz="1100" spc="2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것인가라는</a:t>
            </a:r>
            <a:r>
              <a:rPr sz="1100" spc="2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관점에서</a:t>
            </a:r>
            <a:r>
              <a:rPr sz="1100" spc="20" dirty="0">
                <a:latin typeface="굴림"/>
                <a:cs typeface="굴림"/>
              </a:rPr>
              <a:t> </a:t>
            </a:r>
            <a:r>
              <a:rPr sz="1150" i="1" u="sng" spc="-55" dirty="0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책임성의</a:t>
            </a:r>
            <a:r>
              <a:rPr sz="1150" i="1" u="sng" spc="5" dirty="0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 </a:t>
            </a:r>
            <a:r>
              <a:rPr sz="1150" i="1" u="sng" spc="-10" dirty="0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역행</a:t>
            </a:r>
            <a:r>
              <a:rPr sz="1100" i="1" u="sng" spc="-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(inversion</a:t>
            </a:r>
            <a:r>
              <a:rPr sz="1100" i="1" u="sng" spc="-1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100" i="1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of</a:t>
            </a:r>
            <a:endParaRPr sz="1100" dirty="0">
              <a:latin typeface="Verdana"/>
              <a:cs typeface="Verdana"/>
            </a:endParaRPr>
          </a:p>
          <a:p>
            <a:pPr marL="1155700">
              <a:lnSpc>
                <a:spcPts val="1310"/>
              </a:lnSpc>
            </a:pPr>
            <a:r>
              <a:rPr sz="1100" i="1" u="sng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responsibility)</a:t>
            </a:r>
            <a:r>
              <a:rPr sz="1100" spc="-5" dirty="0">
                <a:latin typeface="굴림"/>
                <a:cs typeface="굴림"/>
              </a:rPr>
              <a:t>임</a:t>
            </a:r>
            <a:r>
              <a:rPr sz="1100" spc="-5" dirty="0">
                <a:latin typeface="Verdana"/>
                <a:cs typeface="Verdana"/>
              </a:rPr>
              <a:t>.</a:t>
            </a:r>
            <a:endParaRPr sz="1100" dirty="0">
              <a:latin typeface="Verdana"/>
              <a:cs typeface="Verdana"/>
            </a:endParaRPr>
          </a:p>
          <a:p>
            <a:pPr marL="755650" lvl="1" indent="-286385">
              <a:lnSpc>
                <a:spcPct val="100000"/>
              </a:lnSpc>
              <a:spcBef>
                <a:spcPts val="240"/>
              </a:spcBef>
              <a:buSzPct val="96000"/>
              <a:buFont typeface="Arial"/>
              <a:buChar char="–"/>
              <a:tabLst>
                <a:tab pos="755650" algn="l"/>
                <a:tab pos="756285" algn="l"/>
              </a:tabLst>
            </a:pPr>
            <a:r>
              <a:rPr sz="1250" b="1" i="1" u="sng" spc="-25" dirty="0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느</a:t>
            </a:r>
            <a:r>
              <a:rPr sz="1250" b="1" i="1" u="sng" spc="-45" dirty="0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슨</a:t>
            </a:r>
            <a:r>
              <a:rPr sz="1250" b="1" i="1" u="sng" spc="-25" dirty="0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한</a:t>
            </a:r>
            <a:r>
              <a:rPr sz="1250" b="1" i="1" u="sng" spc="-85" dirty="0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 </a:t>
            </a:r>
            <a:r>
              <a:rPr sz="1250" b="1" i="1" u="sng" spc="-25" dirty="0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결합</a:t>
            </a:r>
            <a:r>
              <a:rPr sz="1200" b="1" i="1" u="sng" spc="-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(</a:t>
            </a:r>
            <a:r>
              <a:rPr sz="1200" b="1" i="1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loo</a:t>
            </a:r>
            <a:r>
              <a:rPr sz="1200" b="1" i="1" u="sng" spc="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s</a:t>
            </a:r>
            <a:r>
              <a:rPr sz="1200" b="1" i="1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e</a:t>
            </a:r>
            <a:r>
              <a:rPr sz="1200" b="1" i="1" u="sng" spc="-8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200" b="1" i="1" u="sng" spc="-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c</a:t>
            </a:r>
            <a:r>
              <a:rPr sz="1200" b="1" i="1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o</a:t>
            </a:r>
            <a:r>
              <a:rPr sz="1200" b="1" i="1" u="sng" spc="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u</a:t>
            </a:r>
            <a:r>
              <a:rPr sz="1200" b="1" i="1" u="sng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p</a:t>
            </a:r>
            <a:r>
              <a:rPr sz="1200" b="1" i="1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li</a:t>
            </a:r>
            <a:r>
              <a:rPr sz="1200" b="1" i="1" u="sng" spc="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n</a:t>
            </a:r>
            <a:r>
              <a:rPr sz="1200" b="1" i="1" u="sng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g</a:t>
            </a:r>
            <a:r>
              <a:rPr sz="1200" b="1" i="1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)</a:t>
            </a:r>
            <a:r>
              <a:rPr sz="1200" b="1" spc="25" dirty="0">
                <a:latin typeface="굴림"/>
                <a:cs typeface="굴림"/>
              </a:rPr>
              <a:t>이</a:t>
            </a:r>
            <a:r>
              <a:rPr sz="1200" b="1" spc="-70" dirty="0">
                <a:latin typeface="굴림"/>
                <a:cs typeface="굴림"/>
              </a:rPr>
              <a:t> </a:t>
            </a:r>
            <a:r>
              <a:rPr sz="1200" b="1" spc="25" dirty="0">
                <a:latin typeface="굴림"/>
                <a:cs typeface="굴림"/>
              </a:rPr>
              <a:t>주요</a:t>
            </a:r>
            <a:r>
              <a:rPr sz="1200" b="1" spc="-35" dirty="0">
                <a:latin typeface="굴림"/>
                <a:cs typeface="굴림"/>
              </a:rPr>
              <a:t> </a:t>
            </a:r>
            <a:r>
              <a:rPr sz="1200" b="1" spc="25" dirty="0">
                <a:latin typeface="굴림"/>
                <a:cs typeface="굴림"/>
              </a:rPr>
              <a:t>강점</a:t>
            </a:r>
            <a:endParaRPr sz="1200" dirty="0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100" spc="-5" dirty="0">
                <a:latin typeface="굴림"/>
                <a:cs typeface="굴림"/>
              </a:rPr>
              <a:t>객체는</a:t>
            </a:r>
            <a:r>
              <a:rPr sz="1100" spc="395" dirty="0">
                <a:latin typeface="굴림"/>
                <a:cs typeface="굴림"/>
              </a:rPr>
              <a:t> </a:t>
            </a:r>
            <a:r>
              <a:rPr sz="1100" b="1" spc="-5" dirty="0">
                <a:latin typeface="굴림"/>
                <a:cs typeface="굴림"/>
              </a:rPr>
              <a:t>인터페이스에</a:t>
            </a:r>
            <a:r>
              <a:rPr sz="1100" b="1" spc="50" dirty="0">
                <a:latin typeface="굴림"/>
                <a:cs typeface="굴림"/>
              </a:rPr>
              <a:t> </a:t>
            </a:r>
            <a:r>
              <a:rPr sz="1100" b="1" spc="-5" dirty="0">
                <a:latin typeface="굴림"/>
                <a:cs typeface="굴림"/>
              </a:rPr>
              <a:t>의한</a:t>
            </a:r>
            <a:r>
              <a:rPr sz="1100" b="1" spc="15" dirty="0">
                <a:latin typeface="굴림"/>
                <a:cs typeface="굴림"/>
              </a:rPr>
              <a:t> </a:t>
            </a:r>
            <a:r>
              <a:rPr sz="1100" b="1" spc="-5" dirty="0">
                <a:latin typeface="굴림"/>
                <a:cs typeface="굴림"/>
              </a:rPr>
              <a:t>의존관계만을</a:t>
            </a:r>
            <a:r>
              <a:rPr sz="1100" b="1" spc="45" dirty="0">
                <a:latin typeface="굴림"/>
                <a:cs typeface="굴림"/>
              </a:rPr>
              <a:t> </a:t>
            </a:r>
            <a:r>
              <a:rPr sz="1100" b="1" spc="-5" dirty="0">
                <a:latin typeface="굴림"/>
                <a:cs typeface="굴림"/>
              </a:rPr>
              <a:t>알고</a:t>
            </a:r>
            <a:r>
              <a:rPr sz="1100" b="1" spc="10" dirty="0">
                <a:latin typeface="굴림"/>
                <a:cs typeface="굴림"/>
              </a:rPr>
              <a:t> </a:t>
            </a:r>
            <a:r>
              <a:rPr sz="1100" b="1" spc="-5" dirty="0">
                <a:latin typeface="굴림"/>
                <a:cs typeface="굴림"/>
              </a:rPr>
              <a:t>있으며</a:t>
            </a:r>
            <a:r>
              <a:rPr sz="1100" spc="-5" dirty="0">
                <a:latin typeface="Verdana"/>
                <a:cs typeface="Verdana"/>
              </a:rPr>
              <a:t>,</a:t>
            </a:r>
            <a:r>
              <a:rPr sz="1100" spc="409" dirty="0">
                <a:latin typeface="Verdana"/>
                <a:cs typeface="Verdana"/>
              </a:rPr>
              <a:t> </a:t>
            </a:r>
            <a:r>
              <a:rPr sz="1100" spc="-5" dirty="0">
                <a:latin typeface="굴림"/>
                <a:cs typeface="굴림"/>
              </a:rPr>
              <a:t>이</a:t>
            </a:r>
            <a:r>
              <a:rPr sz="1100" spc="25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의존관계는</a:t>
            </a:r>
            <a:r>
              <a:rPr sz="1100" spc="3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구현</a:t>
            </a:r>
            <a:r>
              <a:rPr sz="1100" spc="1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클래스에</a:t>
            </a:r>
            <a:r>
              <a:rPr sz="1100" spc="3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대한</a:t>
            </a:r>
            <a:r>
              <a:rPr sz="1100" spc="3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차이를</a:t>
            </a:r>
            <a:r>
              <a:rPr sz="1100" spc="3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모르는채</a:t>
            </a:r>
            <a:r>
              <a:rPr sz="1100" spc="35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서</a:t>
            </a:r>
            <a:endParaRPr sz="1100" dirty="0">
              <a:latin typeface="굴림"/>
              <a:cs typeface="굴림"/>
            </a:endParaRPr>
          </a:p>
          <a:p>
            <a:pPr marL="1155700">
              <a:lnSpc>
                <a:spcPct val="100000"/>
              </a:lnSpc>
              <a:spcBef>
                <a:spcPts val="10"/>
              </a:spcBef>
            </a:pPr>
            <a:r>
              <a:rPr sz="1100" dirty="0">
                <a:latin typeface="굴림"/>
                <a:cs typeface="굴림"/>
              </a:rPr>
              <a:t>로</a:t>
            </a:r>
            <a:r>
              <a:rPr sz="1100" spc="-15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다른 </a:t>
            </a:r>
            <a:r>
              <a:rPr sz="1100" b="1" spc="-5" dirty="0">
                <a:latin typeface="굴림"/>
                <a:cs typeface="굴림"/>
              </a:rPr>
              <a:t>구현으로</a:t>
            </a:r>
            <a:r>
              <a:rPr sz="1100" b="1" spc="5" dirty="0">
                <a:latin typeface="굴림"/>
                <a:cs typeface="굴림"/>
              </a:rPr>
              <a:t> </a:t>
            </a:r>
            <a:r>
              <a:rPr sz="1100" b="1" spc="-5" dirty="0">
                <a:latin typeface="굴림"/>
                <a:cs typeface="굴림"/>
              </a:rPr>
              <a:t>대체가</a:t>
            </a:r>
            <a:r>
              <a:rPr sz="1100" b="1" spc="10" dirty="0">
                <a:latin typeface="굴림"/>
                <a:cs typeface="굴림"/>
              </a:rPr>
              <a:t> </a:t>
            </a:r>
            <a:r>
              <a:rPr sz="1100" b="1" spc="-5" dirty="0">
                <a:latin typeface="굴림"/>
                <a:cs typeface="굴림"/>
              </a:rPr>
              <a:t>가능</a:t>
            </a:r>
            <a:endParaRPr sz="1100" b="1" dirty="0">
              <a:latin typeface="굴림"/>
              <a:cs typeface="굴림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28750" y="5300979"/>
            <a:ext cx="840740" cy="571500"/>
          </a:xfrm>
          <a:custGeom>
            <a:avLst/>
            <a:gdLst/>
            <a:ahLst/>
            <a:cxnLst/>
            <a:rect l="l" t="t" r="r" b="b"/>
            <a:pathLst>
              <a:path w="840739" h="571500">
                <a:moveTo>
                  <a:pt x="0" y="95250"/>
                </a:moveTo>
                <a:lnTo>
                  <a:pt x="7469" y="58185"/>
                </a:lnTo>
                <a:lnTo>
                  <a:pt x="27844" y="27908"/>
                </a:lnTo>
                <a:lnTo>
                  <a:pt x="58078" y="7489"/>
                </a:lnTo>
                <a:lnTo>
                  <a:pt x="95122" y="0"/>
                </a:lnTo>
                <a:lnTo>
                  <a:pt x="745236" y="0"/>
                </a:lnTo>
                <a:lnTo>
                  <a:pt x="782280" y="7489"/>
                </a:lnTo>
                <a:lnTo>
                  <a:pt x="812514" y="27908"/>
                </a:lnTo>
                <a:lnTo>
                  <a:pt x="832889" y="58185"/>
                </a:lnTo>
                <a:lnTo>
                  <a:pt x="840358" y="95250"/>
                </a:lnTo>
                <a:lnTo>
                  <a:pt x="840358" y="476008"/>
                </a:lnTo>
                <a:lnTo>
                  <a:pt x="832889" y="513072"/>
                </a:lnTo>
                <a:lnTo>
                  <a:pt x="812514" y="543336"/>
                </a:lnTo>
                <a:lnTo>
                  <a:pt x="782280" y="563739"/>
                </a:lnTo>
                <a:lnTo>
                  <a:pt x="745236" y="571220"/>
                </a:lnTo>
                <a:lnTo>
                  <a:pt x="95122" y="571220"/>
                </a:lnTo>
                <a:lnTo>
                  <a:pt x="58078" y="563739"/>
                </a:lnTo>
                <a:lnTo>
                  <a:pt x="27844" y="543336"/>
                </a:lnTo>
                <a:lnTo>
                  <a:pt x="7469" y="513072"/>
                </a:lnTo>
                <a:lnTo>
                  <a:pt x="0" y="476008"/>
                </a:lnTo>
                <a:lnTo>
                  <a:pt x="0" y="9525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35430" y="5464555"/>
            <a:ext cx="6311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맑은 고딕"/>
                <a:cs typeface="맑은 고딕"/>
              </a:rPr>
              <a:t>Se</a:t>
            </a:r>
            <a:r>
              <a:rPr sz="1400" b="1" spc="55" dirty="0">
                <a:latin typeface="맑은 고딕"/>
                <a:cs typeface="맑은 고딕"/>
              </a:rPr>
              <a:t>r</a:t>
            </a:r>
            <a:r>
              <a:rPr sz="1400" b="1" dirty="0">
                <a:latin typeface="맑은 고딕"/>
                <a:cs typeface="맑은 고딕"/>
              </a:rPr>
              <a:t>v</a:t>
            </a:r>
            <a:r>
              <a:rPr sz="1400" b="1" spc="-5" dirty="0">
                <a:latin typeface="맑은 고딕"/>
                <a:cs typeface="맑은 고딕"/>
              </a:rPr>
              <a:t>ice</a:t>
            </a:r>
            <a:endParaRPr sz="1400">
              <a:latin typeface="맑은 고딕"/>
              <a:cs typeface="맑은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79723" y="4872354"/>
            <a:ext cx="840740" cy="571500"/>
          </a:xfrm>
          <a:custGeom>
            <a:avLst/>
            <a:gdLst/>
            <a:ahLst/>
            <a:cxnLst/>
            <a:rect l="l" t="t" r="r" b="b"/>
            <a:pathLst>
              <a:path w="840739" h="571500">
                <a:moveTo>
                  <a:pt x="0" y="95250"/>
                </a:moveTo>
                <a:lnTo>
                  <a:pt x="7489" y="58185"/>
                </a:lnTo>
                <a:lnTo>
                  <a:pt x="27908" y="27908"/>
                </a:lnTo>
                <a:lnTo>
                  <a:pt x="58185" y="7489"/>
                </a:lnTo>
                <a:lnTo>
                  <a:pt x="95250" y="0"/>
                </a:lnTo>
                <a:lnTo>
                  <a:pt x="745236" y="0"/>
                </a:lnTo>
                <a:lnTo>
                  <a:pt x="782300" y="7489"/>
                </a:lnTo>
                <a:lnTo>
                  <a:pt x="812577" y="27908"/>
                </a:lnTo>
                <a:lnTo>
                  <a:pt x="832996" y="58185"/>
                </a:lnTo>
                <a:lnTo>
                  <a:pt x="840486" y="95250"/>
                </a:lnTo>
                <a:lnTo>
                  <a:pt x="840486" y="475996"/>
                </a:lnTo>
                <a:lnTo>
                  <a:pt x="832996" y="513060"/>
                </a:lnTo>
                <a:lnTo>
                  <a:pt x="812577" y="543337"/>
                </a:lnTo>
                <a:lnTo>
                  <a:pt x="782300" y="563756"/>
                </a:lnTo>
                <a:lnTo>
                  <a:pt x="745236" y="571246"/>
                </a:lnTo>
                <a:lnTo>
                  <a:pt x="95250" y="571246"/>
                </a:lnTo>
                <a:lnTo>
                  <a:pt x="58185" y="563756"/>
                </a:lnTo>
                <a:lnTo>
                  <a:pt x="27908" y="543337"/>
                </a:lnTo>
                <a:lnTo>
                  <a:pt x="7489" y="513060"/>
                </a:lnTo>
                <a:lnTo>
                  <a:pt x="0" y="475996"/>
                </a:lnTo>
                <a:lnTo>
                  <a:pt x="0" y="9525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39490" y="5035651"/>
            <a:ext cx="52260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25" dirty="0">
                <a:latin typeface="맑은 고딕"/>
                <a:cs typeface="맑은 고딕"/>
              </a:rPr>
              <a:t>D</a:t>
            </a:r>
            <a:r>
              <a:rPr sz="1400" b="1" spc="-20" dirty="0">
                <a:latin typeface="맑은 고딕"/>
                <a:cs typeface="맑은 고딕"/>
              </a:rPr>
              <a:t>A</a:t>
            </a:r>
            <a:r>
              <a:rPr sz="1400" b="1" spc="5" dirty="0">
                <a:latin typeface="맑은 고딕"/>
                <a:cs typeface="맑은 고딕"/>
              </a:rPr>
              <a:t>O</a:t>
            </a:r>
            <a:r>
              <a:rPr sz="1400" b="1" dirty="0">
                <a:latin typeface="맑은 고딕"/>
                <a:cs typeface="맑은 고딕"/>
              </a:rPr>
              <a:t>1</a:t>
            </a:r>
            <a:endParaRPr sz="1400" dirty="0">
              <a:latin typeface="맑은 고딕"/>
              <a:cs typeface="맑은 고딕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79723" y="5943904"/>
            <a:ext cx="840740" cy="571500"/>
          </a:xfrm>
          <a:custGeom>
            <a:avLst/>
            <a:gdLst/>
            <a:ahLst/>
            <a:cxnLst/>
            <a:rect l="l" t="t" r="r" b="b"/>
            <a:pathLst>
              <a:path w="840739" h="571500">
                <a:moveTo>
                  <a:pt x="0" y="95211"/>
                </a:moveTo>
                <a:lnTo>
                  <a:pt x="7489" y="58153"/>
                </a:lnTo>
                <a:lnTo>
                  <a:pt x="27908" y="27889"/>
                </a:lnTo>
                <a:lnTo>
                  <a:pt x="58185" y="7483"/>
                </a:lnTo>
                <a:lnTo>
                  <a:pt x="95250" y="0"/>
                </a:lnTo>
                <a:lnTo>
                  <a:pt x="745236" y="0"/>
                </a:lnTo>
                <a:lnTo>
                  <a:pt x="782300" y="7483"/>
                </a:lnTo>
                <a:lnTo>
                  <a:pt x="812577" y="27889"/>
                </a:lnTo>
                <a:lnTo>
                  <a:pt x="832996" y="58153"/>
                </a:lnTo>
                <a:lnTo>
                  <a:pt x="840486" y="95211"/>
                </a:lnTo>
                <a:lnTo>
                  <a:pt x="840486" y="476034"/>
                </a:lnTo>
                <a:lnTo>
                  <a:pt x="832996" y="513090"/>
                </a:lnTo>
                <a:lnTo>
                  <a:pt x="812577" y="543350"/>
                </a:lnTo>
                <a:lnTo>
                  <a:pt x="782300" y="563752"/>
                </a:lnTo>
                <a:lnTo>
                  <a:pt x="745236" y="571233"/>
                </a:lnTo>
                <a:lnTo>
                  <a:pt x="95250" y="571233"/>
                </a:lnTo>
                <a:lnTo>
                  <a:pt x="58185" y="563752"/>
                </a:lnTo>
                <a:lnTo>
                  <a:pt x="27908" y="543350"/>
                </a:lnTo>
                <a:lnTo>
                  <a:pt x="7489" y="513090"/>
                </a:lnTo>
                <a:lnTo>
                  <a:pt x="0" y="476034"/>
                </a:lnTo>
                <a:lnTo>
                  <a:pt x="0" y="9521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39490" y="6107772"/>
            <a:ext cx="5219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latin typeface="맑은 고딕"/>
                <a:cs typeface="맑은 고딕"/>
              </a:rPr>
              <a:t>D</a:t>
            </a:r>
            <a:r>
              <a:rPr sz="1400" b="1" spc="-20" dirty="0">
                <a:latin typeface="맑은 고딕"/>
                <a:cs typeface="맑은 고딕"/>
              </a:rPr>
              <a:t>A</a:t>
            </a:r>
            <a:r>
              <a:rPr sz="1400" b="1" spc="5" dirty="0">
                <a:latin typeface="맑은 고딕"/>
                <a:cs typeface="맑은 고딕"/>
              </a:rPr>
              <a:t>O</a:t>
            </a:r>
            <a:r>
              <a:rPr sz="1400" b="1" dirty="0">
                <a:latin typeface="맑은 고딕"/>
                <a:cs typeface="맑은 고딕"/>
              </a:rPr>
              <a:t>2</a:t>
            </a:r>
            <a:endParaRPr sz="1400" dirty="0">
              <a:latin typeface="맑은 고딕"/>
              <a:cs typeface="맑은 고딕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75154" y="5074665"/>
            <a:ext cx="1010285" cy="455295"/>
          </a:xfrm>
          <a:custGeom>
            <a:avLst/>
            <a:gdLst/>
            <a:ahLst/>
            <a:cxnLst/>
            <a:rect l="l" t="t" r="r" b="b"/>
            <a:pathLst>
              <a:path w="1010285" h="455295">
                <a:moveTo>
                  <a:pt x="77723" y="345312"/>
                </a:moveTo>
                <a:lnTo>
                  <a:pt x="69850" y="346455"/>
                </a:lnTo>
                <a:lnTo>
                  <a:pt x="65658" y="352170"/>
                </a:lnTo>
                <a:lnTo>
                  <a:pt x="0" y="440308"/>
                </a:lnTo>
                <a:lnTo>
                  <a:pt x="116077" y="454913"/>
                </a:lnTo>
                <a:lnTo>
                  <a:pt x="122427" y="449960"/>
                </a:lnTo>
                <a:lnTo>
                  <a:pt x="123423" y="442213"/>
                </a:lnTo>
                <a:lnTo>
                  <a:pt x="28066" y="442213"/>
                </a:lnTo>
                <a:lnTo>
                  <a:pt x="18160" y="418845"/>
                </a:lnTo>
                <a:lnTo>
                  <a:pt x="61263" y="400456"/>
                </a:lnTo>
                <a:lnTo>
                  <a:pt x="90169" y="361695"/>
                </a:lnTo>
                <a:lnTo>
                  <a:pt x="89026" y="353694"/>
                </a:lnTo>
                <a:lnTo>
                  <a:pt x="83312" y="349503"/>
                </a:lnTo>
                <a:lnTo>
                  <a:pt x="77723" y="345312"/>
                </a:lnTo>
                <a:close/>
              </a:path>
              <a:path w="1010285" h="455295">
                <a:moveTo>
                  <a:pt x="61263" y="400456"/>
                </a:moveTo>
                <a:lnTo>
                  <a:pt x="18160" y="418845"/>
                </a:lnTo>
                <a:lnTo>
                  <a:pt x="28066" y="442213"/>
                </a:lnTo>
                <a:lnTo>
                  <a:pt x="37891" y="438022"/>
                </a:lnTo>
                <a:lnTo>
                  <a:pt x="33273" y="438022"/>
                </a:lnTo>
                <a:lnTo>
                  <a:pt x="24764" y="417829"/>
                </a:lnTo>
                <a:lnTo>
                  <a:pt x="48319" y="417829"/>
                </a:lnTo>
                <a:lnTo>
                  <a:pt x="61263" y="400456"/>
                </a:lnTo>
                <a:close/>
              </a:path>
              <a:path w="1010285" h="455295">
                <a:moveTo>
                  <a:pt x="71411" y="423723"/>
                </a:moveTo>
                <a:lnTo>
                  <a:pt x="28066" y="442213"/>
                </a:lnTo>
                <a:lnTo>
                  <a:pt x="123423" y="442213"/>
                </a:lnTo>
                <a:lnTo>
                  <a:pt x="124206" y="436117"/>
                </a:lnTo>
                <a:lnTo>
                  <a:pt x="119252" y="429767"/>
                </a:lnTo>
                <a:lnTo>
                  <a:pt x="71411" y="423723"/>
                </a:lnTo>
                <a:close/>
              </a:path>
              <a:path w="1010285" h="455295">
                <a:moveTo>
                  <a:pt x="24764" y="417829"/>
                </a:moveTo>
                <a:lnTo>
                  <a:pt x="33273" y="438022"/>
                </a:lnTo>
                <a:lnTo>
                  <a:pt x="46292" y="420549"/>
                </a:lnTo>
                <a:lnTo>
                  <a:pt x="24764" y="417829"/>
                </a:lnTo>
                <a:close/>
              </a:path>
              <a:path w="1010285" h="455295">
                <a:moveTo>
                  <a:pt x="46292" y="420549"/>
                </a:moveTo>
                <a:lnTo>
                  <a:pt x="33273" y="438022"/>
                </a:lnTo>
                <a:lnTo>
                  <a:pt x="37891" y="438022"/>
                </a:lnTo>
                <a:lnTo>
                  <a:pt x="71411" y="423723"/>
                </a:lnTo>
                <a:lnTo>
                  <a:pt x="46292" y="420549"/>
                </a:lnTo>
                <a:close/>
              </a:path>
              <a:path w="1010285" h="455295">
                <a:moveTo>
                  <a:pt x="999870" y="0"/>
                </a:moveTo>
                <a:lnTo>
                  <a:pt x="61263" y="400456"/>
                </a:lnTo>
                <a:lnTo>
                  <a:pt x="46292" y="420549"/>
                </a:lnTo>
                <a:lnTo>
                  <a:pt x="71411" y="423723"/>
                </a:lnTo>
                <a:lnTo>
                  <a:pt x="1009904" y="23367"/>
                </a:lnTo>
                <a:lnTo>
                  <a:pt x="999870" y="0"/>
                </a:lnTo>
                <a:close/>
              </a:path>
              <a:path w="1010285" h="455295">
                <a:moveTo>
                  <a:pt x="48319" y="417829"/>
                </a:moveTo>
                <a:lnTo>
                  <a:pt x="24764" y="417829"/>
                </a:lnTo>
                <a:lnTo>
                  <a:pt x="46292" y="420549"/>
                </a:lnTo>
                <a:lnTo>
                  <a:pt x="48319" y="4178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75154" y="5586476"/>
            <a:ext cx="1012190" cy="654050"/>
          </a:xfrm>
          <a:custGeom>
            <a:avLst/>
            <a:gdLst/>
            <a:ahLst/>
            <a:cxnLst/>
            <a:rect l="l" t="t" r="r" b="b"/>
            <a:pathLst>
              <a:path w="1012189" h="654050">
                <a:moveTo>
                  <a:pt x="42445" y="27106"/>
                </a:moveTo>
                <a:lnTo>
                  <a:pt x="53959" y="49559"/>
                </a:lnTo>
                <a:lnTo>
                  <a:pt x="998093" y="653605"/>
                </a:lnTo>
                <a:lnTo>
                  <a:pt x="1011682" y="632218"/>
                </a:lnTo>
                <a:lnTo>
                  <a:pt x="67622" y="28142"/>
                </a:lnTo>
                <a:lnTo>
                  <a:pt x="42445" y="27106"/>
                </a:lnTo>
                <a:close/>
              </a:path>
              <a:path w="1012189" h="654050">
                <a:moveTo>
                  <a:pt x="0" y="0"/>
                </a:moveTo>
                <a:lnTo>
                  <a:pt x="50164" y="97828"/>
                </a:lnTo>
                <a:lnTo>
                  <a:pt x="53339" y="104063"/>
                </a:lnTo>
                <a:lnTo>
                  <a:pt x="60959" y="106540"/>
                </a:lnTo>
                <a:lnTo>
                  <a:pt x="73406" y="100139"/>
                </a:lnTo>
                <a:lnTo>
                  <a:pt x="75945" y="92481"/>
                </a:lnTo>
                <a:lnTo>
                  <a:pt x="72770" y="86245"/>
                </a:lnTo>
                <a:lnTo>
                  <a:pt x="53959" y="49559"/>
                </a:lnTo>
                <a:lnTo>
                  <a:pt x="14350" y="24218"/>
                </a:lnTo>
                <a:lnTo>
                  <a:pt x="28066" y="2832"/>
                </a:lnTo>
                <a:lnTo>
                  <a:pt x="69666" y="2832"/>
                </a:lnTo>
                <a:lnTo>
                  <a:pt x="0" y="0"/>
                </a:lnTo>
                <a:close/>
              </a:path>
              <a:path w="1012189" h="654050">
                <a:moveTo>
                  <a:pt x="28066" y="2832"/>
                </a:moveTo>
                <a:lnTo>
                  <a:pt x="14350" y="24218"/>
                </a:lnTo>
                <a:lnTo>
                  <a:pt x="53959" y="49559"/>
                </a:lnTo>
                <a:lnTo>
                  <a:pt x="42445" y="27106"/>
                </a:lnTo>
                <a:lnTo>
                  <a:pt x="20700" y="26212"/>
                </a:lnTo>
                <a:lnTo>
                  <a:pt x="32512" y="7734"/>
                </a:lnTo>
                <a:lnTo>
                  <a:pt x="35728" y="7734"/>
                </a:lnTo>
                <a:lnTo>
                  <a:pt x="28066" y="2832"/>
                </a:lnTo>
                <a:close/>
              </a:path>
              <a:path w="1012189" h="654050">
                <a:moveTo>
                  <a:pt x="69666" y="2832"/>
                </a:moveTo>
                <a:lnTo>
                  <a:pt x="28066" y="2832"/>
                </a:lnTo>
                <a:lnTo>
                  <a:pt x="67622" y="28142"/>
                </a:lnTo>
                <a:lnTo>
                  <a:pt x="115823" y="30124"/>
                </a:lnTo>
                <a:lnTo>
                  <a:pt x="121793" y="24676"/>
                </a:lnTo>
                <a:lnTo>
                  <a:pt x="122300" y="10668"/>
                </a:lnTo>
                <a:lnTo>
                  <a:pt x="116839" y="4749"/>
                </a:lnTo>
                <a:lnTo>
                  <a:pt x="69666" y="2832"/>
                </a:lnTo>
                <a:close/>
              </a:path>
              <a:path w="1012189" h="654050">
                <a:moveTo>
                  <a:pt x="35728" y="7734"/>
                </a:moveTo>
                <a:lnTo>
                  <a:pt x="32512" y="7734"/>
                </a:lnTo>
                <a:lnTo>
                  <a:pt x="42445" y="27106"/>
                </a:lnTo>
                <a:lnTo>
                  <a:pt x="67622" y="28142"/>
                </a:lnTo>
                <a:lnTo>
                  <a:pt x="35728" y="7734"/>
                </a:lnTo>
                <a:close/>
              </a:path>
              <a:path w="1012189" h="654050">
                <a:moveTo>
                  <a:pt x="32512" y="7734"/>
                </a:moveTo>
                <a:lnTo>
                  <a:pt x="20700" y="26212"/>
                </a:lnTo>
                <a:lnTo>
                  <a:pt x="42445" y="27106"/>
                </a:lnTo>
                <a:lnTo>
                  <a:pt x="32512" y="77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487041" y="4759325"/>
            <a:ext cx="739140" cy="45465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0500" marR="5080" indent="-178435">
              <a:lnSpc>
                <a:spcPct val="100699"/>
              </a:lnSpc>
              <a:spcBef>
                <a:spcPts val="90"/>
              </a:spcBef>
            </a:pPr>
            <a:r>
              <a:rPr sz="1400" dirty="0">
                <a:latin typeface="맑은 고딕"/>
                <a:cs typeface="맑은 고딕"/>
              </a:rPr>
              <a:t>의존관계  주입</a:t>
            </a:r>
            <a:endParaRPr sz="1400">
              <a:latin typeface="맑은 고딕"/>
              <a:cs typeface="맑은 고딕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87041" y="6080633"/>
            <a:ext cx="739140" cy="45465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0500" marR="5080" indent="-178435">
              <a:lnSpc>
                <a:spcPct val="100699"/>
              </a:lnSpc>
              <a:spcBef>
                <a:spcPts val="90"/>
              </a:spcBef>
            </a:pPr>
            <a:r>
              <a:rPr sz="1400" dirty="0">
                <a:latin typeface="맑은 고딕"/>
                <a:cs typeface="맑은 고딕"/>
              </a:rPr>
              <a:t>의존관계  주입</a:t>
            </a:r>
            <a:endParaRPr sz="1400">
              <a:latin typeface="맑은 고딕"/>
              <a:cs typeface="맑은 고딕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536219" y="302768"/>
            <a:ext cx="75260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의존성</a:t>
            </a:r>
            <a:r>
              <a:rPr spc="-35" dirty="0"/>
              <a:t> </a:t>
            </a:r>
            <a:r>
              <a:rPr dirty="0"/>
              <a:t>주입</a:t>
            </a:r>
            <a:r>
              <a:rPr spc="-20" dirty="0"/>
              <a:t> </a:t>
            </a:r>
            <a:r>
              <a:rPr dirty="0"/>
              <a:t>(Dependency</a:t>
            </a:r>
            <a:r>
              <a:rPr spc="-20" dirty="0"/>
              <a:t> </a:t>
            </a:r>
            <a:r>
              <a:rPr spc="-5" dirty="0"/>
              <a:t>Injection,</a:t>
            </a:r>
            <a:r>
              <a:rPr spc="-25" dirty="0"/>
              <a:t> </a:t>
            </a:r>
            <a:r>
              <a:rPr dirty="0"/>
              <a:t>DI)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BB24D90-D12F-492E-8B6F-885DAC80B270}"/>
              </a:ext>
            </a:extLst>
          </p:cNvPr>
          <p:cNvSpPr txBox="1">
            <a:spLocks/>
          </p:cNvSpPr>
          <p:nvPr/>
        </p:nvSpPr>
        <p:spPr>
          <a:xfrm>
            <a:off x="628650" y="365127"/>
            <a:ext cx="7886700" cy="777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3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의존성 주입 </a:t>
            </a:r>
            <a:r>
              <a:rPr kumimoji="0" lang="en-US" altLang="ko-KR" sz="33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(Dependency Injection)</a:t>
            </a:r>
            <a:endParaRPr kumimoji="0" lang="ko-KR" altLang="en-US" sz="33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2DFE933-8E73-4F62-A923-DE1EF80968A4}"/>
              </a:ext>
            </a:extLst>
          </p:cNvPr>
          <p:cNvSpPr txBox="1">
            <a:spLocks/>
          </p:cNvSpPr>
          <p:nvPr/>
        </p:nvSpPr>
        <p:spPr>
          <a:xfrm>
            <a:off x="628650" y="1268730"/>
            <a:ext cx="7886700" cy="4908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마틴 </a:t>
            </a:r>
            <a:r>
              <a:rPr kumimoji="0" lang="ko-KR" alt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파울러</a:t>
            </a:r>
            <a:endParaRPr kumimoji="0" lang="en-US" altLang="ko-KR" sz="21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514350" marR="0" lvl="1" indent="-171450" algn="l" defTabSz="685800" rtl="0" eaLnBrk="1" fontAlgn="auto" latinLnBrk="1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https://www.martinfowler.com/articles/injection.html#FormsOfDependencyInjection</a:t>
            </a:r>
          </a:p>
          <a:p>
            <a:pPr marL="171450" marR="0" lvl="0" indent="-17145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코드의 내부에서 객체간의 연결을 이루지 않고</a:t>
            </a:r>
            <a:r>
              <a:rPr kumimoji="0" lang="en-US" altLang="ko-KR" sz="2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외부에서 설정을 통해서 </a:t>
            </a:r>
            <a:r>
              <a:rPr kumimoji="0" lang="ko-KR" altLang="en-US" sz="21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객체간을</a:t>
            </a:r>
            <a:r>
              <a:rPr kumimoji="0" lang="ko-KR" alt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연결하는 패턴 </a:t>
            </a:r>
            <a:endParaRPr kumimoji="0" lang="en-US" altLang="ko-KR" sz="21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1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컴파일시가</a:t>
            </a:r>
            <a:r>
              <a:rPr kumimoji="0" lang="ko-KR" alt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아닌 </a:t>
            </a:r>
            <a:r>
              <a:rPr kumimoji="0" lang="ko-KR" altLang="en-US" sz="21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실행시에</a:t>
            </a:r>
            <a:r>
              <a:rPr kumimoji="0" lang="ko-KR" alt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의존 관계가 완성되는 방식 </a:t>
            </a:r>
            <a:endParaRPr kumimoji="0" lang="en-US" altLang="ko-KR" sz="21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스프링의 경우 의존성 주입을 쉽게 적용할 수 있는 프레임워크 </a:t>
            </a:r>
            <a:endParaRPr kumimoji="0" lang="en-US" altLang="ko-KR" sz="21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ko-KR" altLang="en-US" sz="21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8685E5F-62A8-4B9D-A79D-87BB1317BFC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9174" y="3858702"/>
            <a:ext cx="6835476" cy="213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061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85505" y="6624944"/>
            <a:ext cx="161925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900" dirty="0">
                <a:solidFill>
                  <a:srgbClr val="888888"/>
                </a:solidFill>
                <a:latin typeface="Verdana"/>
                <a:cs typeface="Verdana"/>
              </a:rPr>
              <a:t>24</a:t>
            </a:fld>
            <a:endParaRPr sz="900">
              <a:latin typeface="Verdana"/>
              <a:cs typeface="Verdan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19" y="302768"/>
            <a:ext cx="32175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Spring의</a:t>
            </a:r>
            <a:r>
              <a:rPr spc="-80" dirty="0"/>
              <a:t> </a:t>
            </a:r>
            <a:r>
              <a:rPr dirty="0"/>
              <a:t>DI</a:t>
            </a:r>
            <a:r>
              <a:rPr spc="-40" dirty="0"/>
              <a:t> </a:t>
            </a:r>
            <a:r>
              <a:rPr dirty="0"/>
              <a:t>지원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" y="1069340"/>
            <a:ext cx="8839200" cy="1627368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55600" marR="267335" indent="-343535">
              <a:lnSpc>
                <a:spcPts val="2990"/>
              </a:lnSpc>
              <a:spcBef>
                <a:spcPts val="409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700" dirty="0">
                <a:latin typeface="Verdana"/>
                <a:cs typeface="Verdana"/>
              </a:rPr>
              <a:t>Spring</a:t>
            </a:r>
            <a:r>
              <a:rPr sz="2700" spc="-30" dirty="0">
                <a:latin typeface="Verdana"/>
                <a:cs typeface="Verdana"/>
              </a:rPr>
              <a:t> </a:t>
            </a:r>
            <a:r>
              <a:rPr sz="2700" spc="-5" dirty="0">
                <a:latin typeface="Verdana"/>
                <a:cs typeface="Verdana"/>
              </a:rPr>
              <a:t>Container</a:t>
            </a:r>
            <a:r>
              <a:rPr sz="2700" spc="-5" dirty="0">
                <a:latin typeface="굴림"/>
                <a:cs typeface="굴림"/>
              </a:rPr>
              <a:t>가</a:t>
            </a:r>
            <a:r>
              <a:rPr sz="2700" spc="45" dirty="0">
                <a:latin typeface="굴림"/>
                <a:cs typeface="굴림"/>
              </a:rPr>
              <a:t> </a:t>
            </a:r>
            <a:r>
              <a:rPr sz="2700" dirty="0">
                <a:latin typeface="Verdana"/>
                <a:cs typeface="Verdana"/>
              </a:rPr>
              <a:t>DI</a:t>
            </a:r>
            <a:r>
              <a:rPr sz="2700" spc="-15" dirty="0">
                <a:latin typeface="Verdana"/>
                <a:cs typeface="Verdana"/>
              </a:rPr>
              <a:t> </a:t>
            </a:r>
            <a:r>
              <a:rPr sz="2700" spc="-5" dirty="0">
                <a:latin typeface="굴림"/>
                <a:cs typeface="굴림"/>
              </a:rPr>
              <a:t>조립기</a:t>
            </a:r>
            <a:r>
              <a:rPr sz="2700" spc="-5" dirty="0">
                <a:latin typeface="Verdana"/>
                <a:cs typeface="Verdana"/>
              </a:rPr>
              <a:t>(Assembler)</a:t>
            </a:r>
            <a:r>
              <a:rPr sz="2700" spc="-5" dirty="0">
                <a:latin typeface="굴림"/>
                <a:cs typeface="굴림"/>
              </a:rPr>
              <a:t>를 </a:t>
            </a:r>
            <a:r>
              <a:rPr sz="2700" spc="-885" dirty="0">
                <a:latin typeface="굴림"/>
                <a:cs typeface="굴림"/>
              </a:rPr>
              <a:t> </a:t>
            </a:r>
            <a:r>
              <a:rPr sz="2700" dirty="0">
                <a:latin typeface="굴림"/>
                <a:cs typeface="굴림"/>
              </a:rPr>
              <a:t>제공</a:t>
            </a:r>
          </a:p>
          <a:p>
            <a:pPr marL="755015" marR="5080" lvl="1" indent="-285750">
              <a:lnSpc>
                <a:spcPct val="100000"/>
              </a:lnSpc>
              <a:spcBef>
                <a:spcPts val="505"/>
              </a:spcBef>
              <a:buFont typeface="Arial"/>
              <a:buChar char="–"/>
              <a:tabLst>
                <a:tab pos="755650" algn="l"/>
              </a:tabLst>
            </a:pPr>
            <a:r>
              <a:rPr sz="2300" dirty="0">
                <a:latin typeface="굴림"/>
                <a:cs typeface="굴림"/>
              </a:rPr>
              <a:t>스프링</a:t>
            </a:r>
            <a:r>
              <a:rPr sz="2300" spc="-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설정파일을</a:t>
            </a:r>
            <a:r>
              <a:rPr sz="2300" spc="3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통하여</a:t>
            </a:r>
            <a:r>
              <a:rPr sz="2300" spc="10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객체간의</a:t>
            </a:r>
            <a:r>
              <a:rPr sz="2300" spc="1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의존관계를</a:t>
            </a:r>
            <a:r>
              <a:rPr sz="2300" spc="1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설정한 </a:t>
            </a:r>
            <a:r>
              <a:rPr sz="2300" spc="-750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다</a:t>
            </a:r>
            <a:r>
              <a:rPr sz="2300" dirty="0">
                <a:latin typeface="Verdana"/>
                <a:cs typeface="Verdana"/>
              </a:rPr>
              <a:t>.</a:t>
            </a:r>
          </a:p>
          <a:p>
            <a:pPr marL="755015" marR="8890" lvl="1" indent="-285750">
              <a:lnSpc>
                <a:spcPct val="100000"/>
              </a:lnSpc>
              <a:spcBef>
                <a:spcPts val="545"/>
              </a:spcBef>
              <a:buFont typeface="Arial"/>
              <a:buChar char="–"/>
              <a:tabLst>
                <a:tab pos="755650" algn="l"/>
              </a:tabLst>
            </a:pPr>
            <a:r>
              <a:rPr sz="2300" dirty="0">
                <a:latin typeface="Verdana"/>
                <a:cs typeface="Verdana"/>
              </a:rPr>
              <a:t>Spring</a:t>
            </a:r>
            <a:r>
              <a:rPr sz="2300" spc="-70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Container</a:t>
            </a:r>
            <a:r>
              <a:rPr sz="2300" dirty="0">
                <a:latin typeface="굴림"/>
                <a:cs typeface="굴림"/>
              </a:rPr>
              <a:t>가</a:t>
            </a:r>
            <a:r>
              <a:rPr sz="2300" spc="2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제공하는</a:t>
            </a:r>
            <a:r>
              <a:rPr sz="2300" spc="30" dirty="0">
                <a:latin typeface="굴림"/>
                <a:cs typeface="굴림"/>
              </a:rPr>
              <a:t> </a:t>
            </a:r>
            <a:r>
              <a:rPr sz="2300" spc="5" dirty="0">
                <a:latin typeface="Verdana"/>
                <a:cs typeface="Verdana"/>
              </a:rPr>
              <a:t>api</a:t>
            </a:r>
            <a:r>
              <a:rPr sz="2300" spc="5" dirty="0">
                <a:latin typeface="굴림"/>
                <a:cs typeface="굴림"/>
              </a:rPr>
              <a:t>를</a:t>
            </a:r>
            <a:r>
              <a:rPr sz="2300" spc="2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이용해</a:t>
            </a:r>
            <a:r>
              <a:rPr sz="2300" spc="25" dirty="0">
                <a:latin typeface="굴림"/>
                <a:cs typeface="굴림"/>
              </a:rPr>
              <a:t> </a:t>
            </a:r>
            <a:r>
              <a:rPr sz="2300" dirty="0" err="1">
                <a:latin typeface="굴림"/>
                <a:cs typeface="굴림"/>
              </a:rPr>
              <a:t>객체를</a:t>
            </a:r>
            <a:r>
              <a:rPr sz="2300" spc="50" dirty="0">
                <a:latin typeface="굴림"/>
                <a:cs typeface="굴림"/>
              </a:rPr>
              <a:t> </a:t>
            </a:r>
            <a:r>
              <a:rPr sz="2300" dirty="0" smtClean="0">
                <a:latin typeface="굴림"/>
                <a:cs typeface="굴림"/>
              </a:rPr>
              <a:t>사</a:t>
            </a:r>
            <a:r>
              <a:rPr sz="2300" spc="-755" dirty="0" smtClean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용한다</a:t>
            </a:r>
            <a:r>
              <a:rPr sz="2300" dirty="0">
                <a:latin typeface="Verdana"/>
                <a:cs typeface="Verdana"/>
              </a:rPr>
              <a:t>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6CC824A-C59A-4022-8C5B-375F7C1251AE}"/>
              </a:ext>
            </a:extLst>
          </p:cNvPr>
          <p:cNvSpPr txBox="1">
            <a:spLocks/>
          </p:cNvSpPr>
          <p:nvPr/>
        </p:nvSpPr>
        <p:spPr>
          <a:xfrm>
            <a:off x="628650" y="365127"/>
            <a:ext cx="7886700" cy="777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3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AOP(Aspect-Oriented Programming)</a:t>
            </a:r>
            <a:r>
              <a:rPr kumimoji="0" lang="ko-KR" altLang="en-US" sz="33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지원</a:t>
            </a:r>
            <a:endParaRPr kumimoji="0" lang="ko-KR" altLang="en-US" sz="33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D9BCCC9-478D-418C-9EF6-0E03AED22B2B}"/>
              </a:ext>
            </a:extLst>
          </p:cNvPr>
          <p:cNvSpPr txBox="1">
            <a:spLocks/>
          </p:cNvSpPr>
          <p:nvPr/>
        </p:nvSpPr>
        <p:spPr>
          <a:xfrm>
            <a:off x="628650" y="1268730"/>
            <a:ext cx="7886700" cy="4908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시스템 전반에 필요한 기능들을 모듈화 시키고</a:t>
            </a:r>
            <a:r>
              <a:rPr kumimoji="0" lang="en-US" altLang="ko-KR" sz="2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비즈니스 로직을 가지는 객체와 결합하는 방식 </a:t>
            </a:r>
            <a:endParaRPr kumimoji="0" lang="en-US" altLang="ko-KR" sz="21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crosss-concern: </a:t>
            </a:r>
            <a:r>
              <a:rPr kumimoji="0" lang="ko-KR" altLang="en-US" sz="2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횡단 관심사로 번역 </a:t>
            </a:r>
            <a:endParaRPr kumimoji="0" lang="en-US" altLang="ko-KR" sz="21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514350" marR="0" lvl="1" indent="-171450" algn="l" defTabSz="685800" rtl="0" eaLnBrk="1" fontAlgn="auto" latinLnBrk="1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보안이나 로깅과 같이 시스템 여기저기서 필요한 공통적인 기능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AOP</a:t>
            </a:r>
            <a:r>
              <a:rPr kumimoji="0" lang="ko-KR" altLang="en-US" sz="2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는 횡단 관심사를 분리하고</a:t>
            </a:r>
            <a:r>
              <a:rPr kumimoji="0" lang="en-US" altLang="ko-KR" sz="2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이를 결합하는 기능이 필요한데 스프링은 이러한 기능을 프레임워크에서 지원 </a:t>
            </a:r>
            <a:endParaRPr kumimoji="0" lang="en-US" altLang="ko-KR" sz="21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Spring AOP</a:t>
            </a:r>
            <a:r>
              <a:rPr kumimoji="0" lang="ko-KR" altLang="en-US" sz="2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는 </a:t>
            </a:r>
            <a:r>
              <a:rPr kumimoji="0" lang="en-US" altLang="ko-KR" sz="2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Proxy</a:t>
            </a:r>
            <a:r>
              <a:rPr kumimoji="0" lang="ko-KR" altLang="en-US" sz="2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객체를 생성</a:t>
            </a:r>
            <a:endParaRPr kumimoji="0" lang="en-US" altLang="ko-KR" sz="2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873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437753" y="6599804"/>
            <a:ext cx="172720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5" dirty="0">
                <a:solidFill>
                  <a:srgbClr val="888888"/>
                </a:solidFill>
                <a:latin typeface="Verdana"/>
                <a:cs typeface="Verdana"/>
              </a:rPr>
              <a:t>10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19" y="302768"/>
            <a:ext cx="30524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Spring</a:t>
            </a:r>
            <a:r>
              <a:rPr spc="-105" dirty="0"/>
              <a:t> </a:t>
            </a:r>
            <a:r>
              <a:rPr dirty="0"/>
              <a:t>설정파일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19" y="1003655"/>
            <a:ext cx="7875270" cy="340296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55600" marR="5080" indent="-343535">
              <a:lnSpc>
                <a:spcPts val="2990"/>
              </a:lnSpc>
              <a:spcBef>
                <a:spcPts val="409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700" dirty="0">
                <a:latin typeface="Verdana"/>
                <a:cs typeface="Verdana"/>
              </a:rPr>
              <a:t>Spring</a:t>
            </a:r>
            <a:r>
              <a:rPr sz="2700" spc="-30" dirty="0">
                <a:latin typeface="Verdana"/>
                <a:cs typeface="Verdana"/>
              </a:rPr>
              <a:t> </a:t>
            </a:r>
            <a:r>
              <a:rPr sz="2700" spc="-5" dirty="0">
                <a:latin typeface="Verdana"/>
                <a:cs typeface="Verdana"/>
              </a:rPr>
              <a:t>Container</a:t>
            </a:r>
            <a:r>
              <a:rPr sz="2700" spc="-5" dirty="0">
                <a:latin typeface="굴림"/>
                <a:cs typeface="굴림"/>
              </a:rPr>
              <a:t>가</a:t>
            </a:r>
            <a:r>
              <a:rPr sz="2700" spc="50" dirty="0">
                <a:latin typeface="굴림"/>
                <a:cs typeface="굴림"/>
              </a:rPr>
              <a:t> </a:t>
            </a:r>
            <a:r>
              <a:rPr sz="2700" spc="-5" dirty="0" err="1">
                <a:latin typeface="굴림"/>
                <a:cs typeface="굴림"/>
              </a:rPr>
              <a:t>어떻게</a:t>
            </a:r>
            <a:r>
              <a:rPr sz="2700" spc="30" dirty="0">
                <a:latin typeface="굴림"/>
                <a:cs typeface="굴림"/>
              </a:rPr>
              <a:t> </a:t>
            </a:r>
            <a:r>
              <a:rPr sz="2700" spc="-5" dirty="0" err="1" smtClean="0">
                <a:latin typeface="굴림"/>
                <a:cs typeface="굴림"/>
              </a:rPr>
              <a:t>일할지를</a:t>
            </a:r>
            <a:r>
              <a:rPr sz="2700" spc="45" dirty="0" smtClean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설정하는 </a:t>
            </a:r>
            <a:r>
              <a:rPr sz="2700" spc="-880" dirty="0">
                <a:latin typeface="굴림"/>
                <a:cs typeface="굴림"/>
              </a:rPr>
              <a:t> </a:t>
            </a:r>
            <a:r>
              <a:rPr sz="2700" dirty="0">
                <a:latin typeface="굴림"/>
                <a:cs typeface="굴림"/>
              </a:rPr>
              <a:t>파일</a:t>
            </a:r>
          </a:p>
          <a:p>
            <a:pPr marL="469900">
              <a:lnSpc>
                <a:spcPts val="2620"/>
              </a:lnSpc>
              <a:spcBef>
                <a:spcPts val="215"/>
              </a:spcBef>
            </a:pPr>
            <a:r>
              <a:rPr sz="2300" dirty="0">
                <a:latin typeface="Arial"/>
                <a:cs typeface="Arial"/>
              </a:rPr>
              <a:t>–</a:t>
            </a:r>
            <a:r>
              <a:rPr sz="2300" spc="320" dirty="0">
                <a:latin typeface="Arial"/>
                <a:cs typeface="Arial"/>
              </a:rPr>
              <a:t> </a:t>
            </a:r>
            <a:r>
              <a:rPr sz="2300" spc="5" dirty="0">
                <a:latin typeface="Verdana"/>
                <a:cs typeface="Verdana"/>
              </a:rPr>
              <a:t>Spring</a:t>
            </a:r>
            <a:r>
              <a:rPr sz="2300" spc="-75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container</a:t>
            </a:r>
            <a:r>
              <a:rPr sz="2300" dirty="0">
                <a:latin typeface="굴림"/>
                <a:cs typeface="굴림"/>
              </a:rPr>
              <a:t>는</a:t>
            </a:r>
            <a:r>
              <a:rPr sz="2300" spc="2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설정파일에</a:t>
            </a:r>
            <a:r>
              <a:rPr sz="2300" spc="2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설정된</a:t>
            </a:r>
            <a:r>
              <a:rPr sz="2300" spc="20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내용을</a:t>
            </a:r>
            <a:r>
              <a:rPr sz="2300" spc="4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읽어</a:t>
            </a:r>
          </a:p>
          <a:p>
            <a:pPr marL="755015">
              <a:lnSpc>
                <a:spcPts val="2620"/>
              </a:lnSpc>
            </a:pPr>
            <a:r>
              <a:rPr sz="2300" dirty="0">
                <a:latin typeface="Verdana"/>
                <a:cs typeface="Verdana"/>
              </a:rPr>
              <a:t>Application</a:t>
            </a:r>
            <a:r>
              <a:rPr sz="2300" dirty="0">
                <a:latin typeface="굴림"/>
                <a:cs typeface="굴림"/>
              </a:rPr>
              <a:t>에서</a:t>
            </a:r>
            <a:r>
              <a:rPr sz="2300" spc="-3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필요한</a:t>
            </a:r>
            <a:r>
              <a:rPr sz="2300" spc="2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기능들을</a:t>
            </a:r>
            <a:r>
              <a:rPr sz="2300" spc="40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제공한다</a:t>
            </a:r>
            <a:r>
              <a:rPr sz="2300" dirty="0">
                <a:latin typeface="Verdana"/>
                <a:cs typeface="Verdana"/>
              </a:rPr>
              <a:t>.</a:t>
            </a:r>
          </a:p>
          <a:p>
            <a:pPr marL="355600" indent="-343535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700" spc="-5" dirty="0">
                <a:latin typeface="Verdana"/>
                <a:cs typeface="Verdana"/>
              </a:rPr>
              <a:t>XML</a:t>
            </a:r>
            <a:r>
              <a:rPr sz="2700" spc="-60" dirty="0">
                <a:latin typeface="Verdana"/>
                <a:cs typeface="Verdana"/>
              </a:rPr>
              <a:t> </a:t>
            </a:r>
            <a:r>
              <a:rPr sz="2700" dirty="0">
                <a:latin typeface="굴림"/>
                <a:cs typeface="굴림"/>
              </a:rPr>
              <a:t>기반으로</a:t>
            </a:r>
            <a:r>
              <a:rPr sz="2700" spc="25" dirty="0">
                <a:latin typeface="굴림"/>
                <a:cs typeface="굴림"/>
              </a:rPr>
              <a:t> </a:t>
            </a:r>
            <a:r>
              <a:rPr sz="2700" dirty="0">
                <a:latin typeface="굴림"/>
                <a:cs typeface="굴림"/>
              </a:rPr>
              <a:t>작성한다</a:t>
            </a:r>
            <a:r>
              <a:rPr sz="2700" dirty="0">
                <a:latin typeface="Verdana"/>
                <a:cs typeface="Verdana"/>
              </a:rPr>
              <a:t>.</a:t>
            </a:r>
          </a:p>
          <a:p>
            <a:pPr marL="355600" indent="-343535">
              <a:lnSpc>
                <a:spcPct val="100000"/>
              </a:lnSpc>
              <a:spcBef>
                <a:spcPts val="39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700" spc="-20" dirty="0">
                <a:latin typeface="Verdana"/>
                <a:cs typeface="Verdana"/>
              </a:rPr>
              <a:t>Root</a:t>
            </a:r>
            <a:r>
              <a:rPr sz="2700" spc="-45" dirty="0">
                <a:latin typeface="Verdana"/>
                <a:cs typeface="Verdana"/>
              </a:rPr>
              <a:t> </a:t>
            </a:r>
            <a:r>
              <a:rPr sz="2700" spc="-5" dirty="0">
                <a:latin typeface="Verdana"/>
                <a:cs typeface="Verdana"/>
              </a:rPr>
              <a:t>tag</a:t>
            </a:r>
            <a:r>
              <a:rPr sz="2700" spc="-5" dirty="0">
                <a:latin typeface="굴림"/>
                <a:cs typeface="굴림"/>
              </a:rPr>
              <a:t>는</a:t>
            </a:r>
            <a:r>
              <a:rPr sz="2700" spc="45" dirty="0">
                <a:latin typeface="굴림"/>
                <a:cs typeface="굴림"/>
              </a:rPr>
              <a:t> </a:t>
            </a:r>
            <a:r>
              <a:rPr sz="2700" spc="-5" dirty="0">
                <a:latin typeface="Verdana"/>
                <a:cs typeface="Verdana"/>
              </a:rPr>
              <a:t>&lt;beans&gt;</a:t>
            </a:r>
            <a:r>
              <a:rPr sz="2700" spc="20" dirty="0">
                <a:latin typeface="Verdana"/>
                <a:cs typeface="Verdana"/>
              </a:rPr>
              <a:t> </a:t>
            </a:r>
            <a:r>
              <a:rPr sz="2700" dirty="0">
                <a:latin typeface="굴림"/>
                <a:cs typeface="굴림"/>
              </a:rPr>
              <a:t>이다</a:t>
            </a:r>
          </a:p>
          <a:p>
            <a:pPr marL="355600" indent="-343535">
              <a:lnSpc>
                <a:spcPct val="100000"/>
              </a:lnSpc>
              <a:spcBef>
                <a:spcPts val="41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700" spc="-5" dirty="0">
                <a:latin typeface="굴림"/>
                <a:cs typeface="굴림"/>
              </a:rPr>
              <a:t>파일명은 상관없다</a:t>
            </a:r>
            <a:r>
              <a:rPr sz="2700" spc="-5" dirty="0">
                <a:latin typeface="Verdana"/>
                <a:cs typeface="Verdana"/>
              </a:rPr>
              <a:t>.</a:t>
            </a:r>
            <a:endParaRPr sz="2700" dirty="0">
              <a:latin typeface="Verdana"/>
              <a:cs typeface="Verdana"/>
            </a:endParaRPr>
          </a:p>
          <a:p>
            <a:pPr marL="55244">
              <a:lnSpc>
                <a:spcPct val="100000"/>
              </a:lnSpc>
              <a:spcBef>
                <a:spcPts val="1725"/>
              </a:spcBef>
            </a:pPr>
            <a:r>
              <a:rPr sz="1800" dirty="0">
                <a:latin typeface="굴림"/>
                <a:cs typeface="굴림"/>
              </a:rPr>
              <a:t>예</a:t>
            </a:r>
            <a:r>
              <a:rPr sz="1800" dirty="0">
                <a:latin typeface="Verdana"/>
                <a:cs typeface="Verdana"/>
              </a:rPr>
              <a:t>)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applicationContext.xml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0037" y="4429087"/>
            <a:ext cx="8286750" cy="19291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73355" rIns="0" bIns="0" rtlCol="0">
            <a:spAutoFit/>
          </a:bodyPr>
          <a:lstStyle/>
          <a:p>
            <a:pPr marL="99695">
              <a:lnSpc>
                <a:spcPts val="1555"/>
              </a:lnSpc>
              <a:spcBef>
                <a:spcPts val="1365"/>
              </a:spcBef>
            </a:pPr>
            <a:r>
              <a:rPr sz="1300" spc="-5" dirty="0">
                <a:latin typeface="Verdana"/>
                <a:cs typeface="Verdana"/>
              </a:rPr>
              <a:t>&lt;?xml</a:t>
            </a:r>
            <a:r>
              <a:rPr sz="1300" dirty="0">
                <a:latin typeface="Verdana"/>
                <a:cs typeface="Verdana"/>
              </a:rPr>
              <a:t> version=</a:t>
            </a:r>
            <a:r>
              <a:rPr sz="1300" i="1" dirty="0">
                <a:latin typeface="Verdana"/>
                <a:cs typeface="Verdana"/>
              </a:rPr>
              <a:t>"1.0"</a:t>
            </a:r>
            <a:r>
              <a:rPr sz="1300" i="1" spc="-35" dirty="0">
                <a:latin typeface="Verdana"/>
                <a:cs typeface="Verdana"/>
              </a:rPr>
              <a:t> </a:t>
            </a:r>
            <a:r>
              <a:rPr sz="1300" i="1" spc="-5" dirty="0">
                <a:latin typeface="Verdana"/>
                <a:cs typeface="Verdana"/>
              </a:rPr>
              <a:t>encoding="UTF-8"?&gt;</a:t>
            </a:r>
            <a:endParaRPr sz="1300" dirty="0">
              <a:latin typeface="Verdana"/>
              <a:cs typeface="Verdana"/>
            </a:endParaRPr>
          </a:p>
          <a:p>
            <a:pPr marL="1014094" marR="1384300" indent="-915035">
              <a:lnSpc>
                <a:spcPts val="1570"/>
              </a:lnSpc>
              <a:spcBef>
                <a:spcPts val="35"/>
              </a:spcBef>
              <a:tabLst>
                <a:tab pos="1014094" algn="l"/>
              </a:tabLst>
            </a:pPr>
            <a:r>
              <a:rPr sz="1300" spc="-5" dirty="0">
                <a:latin typeface="Verdana"/>
                <a:cs typeface="Verdana"/>
              </a:rPr>
              <a:t>&lt;beans	xmlns=</a:t>
            </a:r>
            <a:r>
              <a:rPr sz="1300" i="1" spc="-5" dirty="0">
                <a:latin typeface="Verdana"/>
                <a:cs typeface="Verdana"/>
                <a:hlinkClick r:id="rId2"/>
              </a:rPr>
              <a:t>"h</a:t>
            </a:r>
            <a:r>
              <a:rPr sz="1300" i="1" spc="-5" dirty="0">
                <a:latin typeface="Verdana"/>
                <a:cs typeface="Verdana"/>
              </a:rPr>
              <a:t>t</a:t>
            </a:r>
            <a:r>
              <a:rPr sz="1300" i="1" spc="-5" dirty="0">
                <a:latin typeface="Verdana"/>
                <a:cs typeface="Verdana"/>
                <a:hlinkClick r:id="rId2"/>
              </a:rPr>
              <a:t>tp://www.springframework.org/schema/beans</a:t>
            </a:r>
            <a:r>
              <a:rPr sz="1300" i="1" spc="-5" dirty="0">
                <a:latin typeface="Verdana"/>
                <a:cs typeface="Verdana"/>
              </a:rPr>
              <a:t>" </a:t>
            </a:r>
            <a:r>
              <a:rPr sz="1300" i="1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xmlns:xsi=</a:t>
            </a:r>
            <a:r>
              <a:rPr sz="1300" i="1" spc="-5" dirty="0">
                <a:latin typeface="Verdana"/>
                <a:cs typeface="Verdana"/>
                <a:hlinkClick r:id="rId3"/>
              </a:rPr>
              <a:t>"h</a:t>
            </a:r>
            <a:r>
              <a:rPr sz="1300" i="1" spc="-5" dirty="0">
                <a:latin typeface="Verdana"/>
                <a:cs typeface="Verdana"/>
              </a:rPr>
              <a:t>t</a:t>
            </a:r>
            <a:r>
              <a:rPr sz="1300" i="1" spc="-5" dirty="0">
                <a:latin typeface="Verdana"/>
                <a:cs typeface="Verdana"/>
                <a:hlinkClick r:id="rId3"/>
              </a:rPr>
              <a:t>tp://www.w3.org/2001/XMLSchema-instance" </a:t>
            </a:r>
            <a:r>
              <a:rPr sz="1300" i="1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xsi:schemaLocation=</a:t>
            </a:r>
            <a:r>
              <a:rPr sz="1300" i="1" spc="-5" dirty="0">
                <a:latin typeface="Verdana"/>
                <a:cs typeface="Verdana"/>
                <a:hlinkClick r:id="rId2"/>
              </a:rPr>
              <a:t>"h</a:t>
            </a:r>
            <a:r>
              <a:rPr sz="1300" i="1" spc="-5" dirty="0">
                <a:latin typeface="Verdana"/>
                <a:cs typeface="Verdana"/>
              </a:rPr>
              <a:t>t</a:t>
            </a:r>
            <a:r>
              <a:rPr sz="1300" i="1" spc="-5" dirty="0">
                <a:latin typeface="Verdana"/>
                <a:cs typeface="Verdana"/>
                <a:hlinkClick r:id="rId2"/>
              </a:rPr>
              <a:t>tp://www.springframework.org/schema/beans</a:t>
            </a:r>
            <a:endParaRPr sz="1300" dirty="0">
              <a:latin typeface="Verdana"/>
              <a:cs typeface="Verdana"/>
            </a:endParaRPr>
          </a:p>
          <a:p>
            <a:pPr marL="1096645">
              <a:lnSpc>
                <a:spcPts val="1490"/>
              </a:lnSpc>
            </a:pPr>
            <a:r>
              <a:rPr sz="1300" i="1" spc="-5" dirty="0">
                <a:latin typeface="Verdana"/>
                <a:cs typeface="Verdana"/>
                <a:hlinkClick r:id="rId4"/>
              </a:rPr>
              <a:t>http://www.springframework.org/schema/beans/spring-beans-2.5.xsd"&gt;</a:t>
            </a:r>
            <a:endParaRPr sz="13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 dirty="0">
              <a:latin typeface="Verdana"/>
              <a:cs typeface="Verdana"/>
            </a:endParaRPr>
          </a:p>
          <a:p>
            <a:pPr marL="99695">
              <a:lnSpc>
                <a:spcPct val="100000"/>
              </a:lnSpc>
              <a:spcBef>
                <a:spcPts val="1175"/>
              </a:spcBef>
            </a:pPr>
            <a:r>
              <a:rPr sz="1300" spc="-5" dirty="0">
                <a:latin typeface="Verdana"/>
                <a:cs typeface="Verdana"/>
              </a:rPr>
              <a:t>&lt;/beans&gt;</a:t>
            </a:r>
            <a:endParaRPr sz="13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19" y="302768"/>
            <a:ext cx="77177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Bean객체</a:t>
            </a:r>
            <a:r>
              <a:rPr spc="-30" dirty="0"/>
              <a:t> </a:t>
            </a:r>
            <a:r>
              <a:rPr dirty="0"/>
              <a:t>주입</a:t>
            </a:r>
            <a:r>
              <a:rPr spc="-15" dirty="0"/>
              <a:t> </a:t>
            </a:r>
            <a:r>
              <a:rPr dirty="0"/>
              <a:t>받기</a:t>
            </a:r>
            <a:r>
              <a:rPr spc="-15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dirty="0"/>
              <a:t>설정파일</a:t>
            </a:r>
            <a:r>
              <a:rPr spc="-30" dirty="0"/>
              <a:t> </a:t>
            </a:r>
            <a:r>
              <a:rPr dirty="0"/>
              <a:t>설정(1/2)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19" y="949005"/>
            <a:ext cx="7068184" cy="267906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300" dirty="0">
                <a:latin typeface="굴림"/>
                <a:cs typeface="굴림"/>
              </a:rPr>
              <a:t>주입</a:t>
            </a:r>
            <a:r>
              <a:rPr sz="2300" spc="5" dirty="0">
                <a:latin typeface="굴림"/>
                <a:cs typeface="굴림"/>
              </a:rPr>
              <a:t> 할</a:t>
            </a:r>
            <a:r>
              <a:rPr sz="2300" spc="2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객체를</a:t>
            </a:r>
            <a:r>
              <a:rPr sz="2300" spc="1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설정파일에</a:t>
            </a:r>
            <a:r>
              <a:rPr sz="2300" spc="10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설정한다</a:t>
            </a:r>
            <a:r>
              <a:rPr sz="2300" dirty="0">
                <a:latin typeface="Verdana"/>
                <a:cs typeface="Verdana"/>
              </a:rPr>
              <a:t>.</a:t>
            </a:r>
          </a:p>
          <a:p>
            <a:pPr marL="755015" lvl="1" indent="-285750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10" dirty="0">
                <a:latin typeface="Verdana"/>
                <a:cs typeface="Verdana"/>
              </a:rPr>
              <a:t>&lt;bean&gt;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:</a:t>
            </a:r>
            <a:r>
              <a:rPr sz="2000" spc="20" dirty="0">
                <a:latin typeface="Verdana"/>
                <a:cs typeface="Verdana"/>
              </a:rPr>
              <a:t> </a:t>
            </a:r>
            <a:r>
              <a:rPr sz="2000" spc="-5" dirty="0">
                <a:latin typeface="굴림"/>
                <a:cs typeface="굴림"/>
              </a:rPr>
              <a:t>스프링컨테이너가</a:t>
            </a:r>
            <a:r>
              <a:rPr sz="2000" spc="3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관리할</a:t>
            </a:r>
            <a:r>
              <a:rPr sz="2000" spc="55" dirty="0">
                <a:latin typeface="굴림"/>
                <a:cs typeface="굴림"/>
              </a:rPr>
              <a:t> </a:t>
            </a:r>
            <a:r>
              <a:rPr sz="2000" spc="-5" dirty="0">
                <a:latin typeface="Verdana"/>
                <a:cs typeface="Verdana"/>
              </a:rPr>
              <a:t>Bean</a:t>
            </a:r>
            <a:r>
              <a:rPr sz="2000" spc="-5" dirty="0">
                <a:latin typeface="굴림"/>
                <a:cs typeface="굴림"/>
              </a:rPr>
              <a:t>객체를</a:t>
            </a:r>
            <a:r>
              <a:rPr sz="2000" spc="3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설정</a:t>
            </a:r>
            <a:endParaRPr sz="2000" dirty="0">
              <a:latin typeface="굴림"/>
              <a:cs typeface="굴림"/>
            </a:endParaRPr>
          </a:p>
          <a:p>
            <a:pPr marL="1155700" lvl="2" indent="-229870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700" spc="-10" dirty="0">
                <a:latin typeface="굴림"/>
                <a:cs typeface="굴림"/>
              </a:rPr>
              <a:t>기본</a:t>
            </a:r>
            <a:r>
              <a:rPr sz="1700" spc="-25" dirty="0">
                <a:latin typeface="굴림"/>
                <a:cs typeface="굴림"/>
              </a:rPr>
              <a:t> </a:t>
            </a:r>
            <a:r>
              <a:rPr sz="1700" spc="-10" dirty="0">
                <a:latin typeface="굴림"/>
                <a:cs typeface="굴림"/>
              </a:rPr>
              <a:t>속성</a:t>
            </a:r>
            <a:endParaRPr sz="1700" dirty="0">
              <a:latin typeface="굴림"/>
              <a:cs typeface="굴림"/>
            </a:endParaRPr>
          </a:p>
          <a:p>
            <a:pPr marL="1612900" lvl="3" indent="-229235">
              <a:lnSpc>
                <a:spcPct val="100000"/>
              </a:lnSpc>
              <a:spcBef>
                <a:spcPts val="715"/>
              </a:spcBef>
              <a:buFont typeface="Arial"/>
              <a:buChar char="–"/>
              <a:tabLst>
                <a:tab pos="1612900" algn="l"/>
                <a:tab pos="1613535" algn="l"/>
              </a:tabLst>
            </a:pPr>
            <a:r>
              <a:rPr sz="1400" dirty="0">
                <a:latin typeface="Verdana"/>
                <a:cs typeface="Verdana"/>
              </a:rPr>
              <a:t>name</a:t>
            </a:r>
            <a:r>
              <a:rPr sz="1400" spc="-4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: </a:t>
            </a:r>
            <a:r>
              <a:rPr sz="1400" dirty="0">
                <a:latin typeface="굴림"/>
                <a:cs typeface="굴림"/>
              </a:rPr>
              <a:t>주입</a:t>
            </a:r>
            <a:r>
              <a:rPr sz="1400" spc="-10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받을</a:t>
            </a:r>
            <a:r>
              <a:rPr sz="1400" spc="10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곳에서</a:t>
            </a:r>
            <a:r>
              <a:rPr sz="1400" spc="-5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호출</a:t>
            </a:r>
            <a:r>
              <a:rPr sz="1400" spc="10" dirty="0">
                <a:latin typeface="굴림"/>
                <a:cs typeface="굴림"/>
              </a:rPr>
              <a:t> </a:t>
            </a:r>
            <a:r>
              <a:rPr sz="1400" spc="5" dirty="0">
                <a:latin typeface="굴림"/>
                <a:cs typeface="굴림"/>
              </a:rPr>
              <a:t>할</a:t>
            </a:r>
            <a:r>
              <a:rPr sz="1400" spc="10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이름</a:t>
            </a:r>
            <a:r>
              <a:rPr sz="1400" spc="-10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설정</a:t>
            </a:r>
          </a:p>
          <a:p>
            <a:pPr marL="1612900" lvl="3" indent="-229235">
              <a:lnSpc>
                <a:spcPct val="100000"/>
              </a:lnSpc>
              <a:spcBef>
                <a:spcPts val="1000"/>
              </a:spcBef>
              <a:buFont typeface="Arial"/>
              <a:buChar char="–"/>
              <a:tabLst>
                <a:tab pos="1612900" algn="l"/>
                <a:tab pos="1613535" algn="l"/>
              </a:tabLst>
            </a:pPr>
            <a:r>
              <a:rPr sz="1400" b="1" spc="-5" dirty="0">
                <a:solidFill>
                  <a:srgbClr val="C00000"/>
                </a:solidFill>
                <a:latin typeface="Verdana"/>
                <a:cs typeface="Verdana"/>
              </a:rPr>
              <a:t>id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: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dirty="0">
                <a:latin typeface="굴림"/>
                <a:cs typeface="굴림"/>
              </a:rPr>
              <a:t>주입 받을</a:t>
            </a:r>
            <a:r>
              <a:rPr sz="1400" spc="15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곳에서 호출할</a:t>
            </a:r>
            <a:r>
              <a:rPr sz="1400" spc="10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이름 설정</a:t>
            </a:r>
            <a:r>
              <a:rPr sz="1400" spc="15" dirty="0">
                <a:latin typeface="굴림"/>
                <a:cs typeface="굴림"/>
              </a:rPr>
              <a:t> </a:t>
            </a:r>
            <a:r>
              <a:rPr sz="1400" spc="-5" dirty="0">
                <a:latin typeface="Verdana"/>
                <a:cs typeface="Verdana"/>
              </a:rPr>
              <a:t>(‘/’</a:t>
            </a:r>
            <a:r>
              <a:rPr sz="1400" spc="495" dirty="0">
                <a:latin typeface="Verdana"/>
                <a:cs typeface="Verdana"/>
              </a:rPr>
              <a:t> </a:t>
            </a:r>
            <a:r>
              <a:rPr sz="1400" dirty="0">
                <a:latin typeface="굴림"/>
                <a:cs typeface="굴림"/>
              </a:rPr>
              <a:t>값으로 못</a:t>
            </a:r>
            <a:r>
              <a:rPr sz="1400" spc="15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가짐</a:t>
            </a:r>
            <a:r>
              <a:rPr sz="1400" dirty="0">
                <a:latin typeface="Verdana"/>
                <a:cs typeface="Verdana"/>
              </a:rPr>
              <a:t>)</a:t>
            </a:r>
          </a:p>
          <a:p>
            <a:pPr marL="1612900" lvl="3" indent="-229235">
              <a:lnSpc>
                <a:spcPct val="100000"/>
              </a:lnSpc>
              <a:spcBef>
                <a:spcPts val="1005"/>
              </a:spcBef>
              <a:buFont typeface="Arial"/>
              <a:buChar char="–"/>
              <a:tabLst>
                <a:tab pos="1612900" algn="l"/>
                <a:tab pos="1613535" algn="l"/>
              </a:tabLst>
            </a:pPr>
            <a:r>
              <a:rPr sz="1400" b="1" dirty="0">
                <a:solidFill>
                  <a:srgbClr val="C00000"/>
                </a:solidFill>
                <a:latin typeface="Verdana"/>
                <a:cs typeface="Verdana"/>
              </a:rPr>
              <a:t>class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: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굴림"/>
                <a:cs typeface="굴림"/>
              </a:rPr>
              <a:t>주입할 객체의</a:t>
            </a:r>
            <a:r>
              <a:rPr sz="1400" spc="-15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클래스</a:t>
            </a:r>
          </a:p>
          <a:p>
            <a:pPr marL="1612900" lvl="3" indent="-229235">
              <a:lnSpc>
                <a:spcPct val="100000"/>
              </a:lnSpc>
              <a:spcBef>
                <a:spcPts val="1019"/>
              </a:spcBef>
              <a:buFont typeface="Arial"/>
              <a:buChar char="–"/>
              <a:tabLst>
                <a:tab pos="1612900" algn="l"/>
                <a:tab pos="1613535" algn="l"/>
              </a:tabLst>
            </a:pPr>
            <a:r>
              <a:rPr sz="1400" spc="-5" dirty="0">
                <a:latin typeface="Verdana"/>
                <a:cs typeface="Verdana"/>
              </a:rPr>
              <a:t>factory-method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: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dirty="0">
                <a:latin typeface="굴림"/>
                <a:cs typeface="굴림"/>
              </a:rPr>
              <a:t>객체를</a:t>
            </a:r>
            <a:r>
              <a:rPr sz="1400" spc="15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생성해 주는</a:t>
            </a:r>
            <a:r>
              <a:rPr sz="1400" spc="15" dirty="0">
                <a:latin typeface="굴림"/>
                <a:cs typeface="굴림"/>
              </a:rPr>
              <a:t> </a:t>
            </a:r>
            <a:r>
              <a:rPr sz="1400" spc="-5" dirty="0">
                <a:latin typeface="Verdana"/>
                <a:cs typeface="Verdana"/>
              </a:rPr>
              <a:t>factory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dirty="0">
                <a:latin typeface="굴림"/>
                <a:cs typeface="굴림"/>
              </a:rPr>
              <a:t>메소드 호출</a:t>
            </a:r>
            <a:r>
              <a:rPr sz="1400" spc="10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시</a:t>
            </a:r>
          </a:p>
          <a:p>
            <a:pPr marL="74930" algn="ctr">
              <a:lnSpc>
                <a:spcPct val="100000"/>
              </a:lnSpc>
              <a:spcBef>
                <a:spcPts val="445"/>
              </a:spcBef>
              <a:tabLst>
                <a:tab pos="303530" algn="l"/>
              </a:tabLst>
            </a:pPr>
            <a:r>
              <a:rPr sz="1200" dirty="0">
                <a:latin typeface="Arial"/>
                <a:cs typeface="Arial"/>
              </a:rPr>
              <a:t>»	</a:t>
            </a:r>
            <a:r>
              <a:rPr sz="1200" spc="5" dirty="0">
                <a:latin typeface="굴림"/>
                <a:cs typeface="굴림"/>
              </a:rPr>
              <a:t>주로</a:t>
            </a:r>
            <a:r>
              <a:rPr sz="1200" spc="-15" dirty="0">
                <a:latin typeface="굴림"/>
                <a:cs typeface="굴림"/>
              </a:rPr>
              <a:t> </a:t>
            </a:r>
            <a:r>
              <a:rPr sz="1200" spc="-5" dirty="0">
                <a:latin typeface="Verdana"/>
                <a:cs typeface="Verdana"/>
              </a:rPr>
              <a:t>Singleton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5" dirty="0">
                <a:latin typeface="굴림"/>
                <a:cs typeface="굴림"/>
              </a:rPr>
              <a:t>패턴</a:t>
            </a:r>
            <a:r>
              <a:rPr sz="1200" spc="10" dirty="0">
                <a:latin typeface="굴림"/>
                <a:cs typeface="굴림"/>
              </a:rPr>
              <a:t> </a:t>
            </a:r>
            <a:r>
              <a:rPr sz="1200" spc="5" dirty="0">
                <a:latin typeface="굴림"/>
                <a:cs typeface="굴림"/>
              </a:rPr>
              <a:t>구현 클래스</a:t>
            </a:r>
            <a:r>
              <a:rPr sz="1200" spc="10" dirty="0">
                <a:latin typeface="굴림"/>
                <a:cs typeface="굴림"/>
              </a:rPr>
              <a:t> </a:t>
            </a:r>
            <a:r>
              <a:rPr sz="1200" spc="5" dirty="0">
                <a:latin typeface="굴림"/>
                <a:cs typeface="굴림"/>
              </a:rPr>
              <a:t>객체</a:t>
            </a:r>
            <a:r>
              <a:rPr sz="1200" dirty="0">
                <a:latin typeface="굴림"/>
                <a:cs typeface="굴림"/>
              </a:rPr>
              <a:t> </a:t>
            </a:r>
            <a:r>
              <a:rPr sz="1200" spc="5" dirty="0">
                <a:latin typeface="굴림"/>
                <a:cs typeface="굴림"/>
              </a:rPr>
              <a:t>호출 시</a:t>
            </a:r>
            <a:endParaRPr sz="1200" dirty="0">
              <a:latin typeface="굴림"/>
              <a:cs typeface="굴림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0037" y="3786136"/>
            <a:ext cx="8286750" cy="19291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72720" rIns="0" bIns="0" rtlCol="0">
            <a:spAutoFit/>
          </a:bodyPr>
          <a:lstStyle/>
          <a:p>
            <a:pPr marL="99695">
              <a:lnSpc>
                <a:spcPts val="1555"/>
              </a:lnSpc>
              <a:spcBef>
                <a:spcPts val="1360"/>
              </a:spcBef>
            </a:pPr>
            <a:r>
              <a:rPr sz="1300" spc="-5" dirty="0">
                <a:latin typeface="Verdana"/>
                <a:cs typeface="Verdana"/>
              </a:rPr>
              <a:t>&lt;?xml</a:t>
            </a:r>
            <a:r>
              <a:rPr sz="1300" spc="-1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version=</a:t>
            </a:r>
            <a:r>
              <a:rPr sz="1300" i="1" dirty="0">
                <a:latin typeface="Verdana"/>
                <a:cs typeface="Verdana"/>
              </a:rPr>
              <a:t>"1.0"</a:t>
            </a:r>
            <a:r>
              <a:rPr sz="1300" i="1" spc="-35" dirty="0">
                <a:latin typeface="Verdana"/>
                <a:cs typeface="Verdana"/>
              </a:rPr>
              <a:t> </a:t>
            </a:r>
            <a:r>
              <a:rPr sz="1300" i="1" spc="-5" dirty="0">
                <a:latin typeface="Verdana"/>
                <a:cs typeface="Verdana"/>
              </a:rPr>
              <a:t>encoding="UTF-8"?&gt;</a:t>
            </a:r>
            <a:endParaRPr sz="1300" dirty="0">
              <a:latin typeface="Verdana"/>
              <a:cs typeface="Verdana"/>
            </a:endParaRPr>
          </a:p>
          <a:p>
            <a:pPr marL="1014094" marR="1383030" indent="-915035">
              <a:lnSpc>
                <a:spcPts val="1570"/>
              </a:lnSpc>
              <a:spcBef>
                <a:spcPts val="40"/>
              </a:spcBef>
              <a:tabLst>
                <a:tab pos="1014094" algn="l"/>
              </a:tabLst>
            </a:pPr>
            <a:r>
              <a:rPr sz="1300" spc="-5" dirty="0">
                <a:latin typeface="Verdana"/>
                <a:cs typeface="Verdana"/>
              </a:rPr>
              <a:t>&lt;beans	xmlns=</a:t>
            </a:r>
            <a:r>
              <a:rPr sz="1300" i="1" spc="-5" dirty="0">
                <a:latin typeface="Verdana"/>
                <a:cs typeface="Verdana"/>
                <a:hlinkClick r:id="rId2"/>
              </a:rPr>
              <a:t>"h</a:t>
            </a:r>
            <a:r>
              <a:rPr sz="1300" i="1" spc="-5" dirty="0">
                <a:latin typeface="Verdana"/>
                <a:cs typeface="Verdana"/>
              </a:rPr>
              <a:t>t</a:t>
            </a:r>
            <a:r>
              <a:rPr sz="1300" i="1" spc="-5" dirty="0">
                <a:latin typeface="Verdana"/>
                <a:cs typeface="Verdana"/>
                <a:hlinkClick r:id="rId2"/>
              </a:rPr>
              <a:t>tp://www.springframework.org/schema/beans</a:t>
            </a:r>
            <a:r>
              <a:rPr sz="1300" i="1" spc="-5" dirty="0">
                <a:latin typeface="Verdana"/>
                <a:cs typeface="Verdana"/>
              </a:rPr>
              <a:t>" </a:t>
            </a:r>
            <a:r>
              <a:rPr sz="1300" i="1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xmlns:xsi=</a:t>
            </a:r>
            <a:r>
              <a:rPr sz="1300" i="1" spc="-5" dirty="0">
                <a:latin typeface="Verdana"/>
                <a:cs typeface="Verdana"/>
                <a:hlinkClick r:id="rId3"/>
              </a:rPr>
              <a:t>"h</a:t>
            </a:r>
            <a:r>
              <a:rPr sz="1300" i="1" spc="-5" dirty="0">
                <a:latin typeface="Verdana"/>
                <a:cs typeface="Verdana"/>
              </a:rPr>
              <a:t>t</a:t>
            </a:r>
            <a:r>
              <a:rPr sz="1300" i="1" spc="-5" dirty="0">
                <a:latin typeface="Verdana"/>
                <a:cs typeface="Verdana"/>
                <a:hlinkClick r:id="rId3"/>
              </a:rPr>
              <a:t>tp://www.w3.org/2001/XMLSchema-instance" </a:t>
            </a:r>
            <a:r>
              <a:rPr sz="1300" i="1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xsi:schemaLocation=</a:t>
            </a:r>
            <a:r>
              <a:rPr sz="1300" i="1" spc="-5" dirty="0">
                <a:latin typeface="Verdana"/>
                <a:cs typeface="Verdana"/>
                <a:hlinkClick r:id="rId2"/>
              </a:rPr>
              <a:t>"h</a:t>
            </a:r>
            <a:r>
              <a:rPr sz="1300" i="1" spc="-5" dirty="0">
                <a:latin typeface="Verdana"/>
                <a:cs typeface="Verdana"/>
              </a:rPr>
              <a:t>t</a:t>
            </a:r>
            <a:r>
              <a:rPr sz="1300" i="1" spc="-5" dirty="0">
                <a:latin typeface="Verdana"/>
                <a:cs typeface="Verdana"/>
                <a:hlinkClick r:id="rId2"/>
              </a:rPr>
              <a:t>tp://www.springframework.org/schema/beans</a:t>
            </a:r>
            <a:endParaRPr sz="1300" dirty="0">
              <a:latin typeface="Verdana"/>
              <a:cs typeface="Verdana"/>
            </a:endParaRPr>
          </a:p>
          <a:p>
            <a:pPr marL="1096645">
              <a:lnSpc>
                <a:spcPts val="1490"/>
              </a:lnSpc>
            </a:pPr>
            <a:r>
              <a:rPr sz="1300" i="1" spc="-5" dirty="0">
                <a:latin typeface="Verdana"/>
                <a:cs typeface="Verdana"/>
                <a:hlinkClick r:id="rId4"/>
              </a:rPr>
              <a:t>http://www.springframework.org/schema/beans/spring-beans-2.5.xsd"&gt;</a:t>
            </a:r>
            <a:endParaRPr sz="13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 dirty="0">
              <a:latin typeface="Verdana"/>
              <a:cs typeface="Verdana"/>
            </a:endParaRPr>
          </a:p>
          <a:p>
            <a:pPr marL="1014094">
              <a:lnSpc>
                <a:spcPts val="1555"/>
              </a:lnSpc>
            </a:pPr>
            <a:r>
              <a:rPr sz="1300" spc="-5" dirty="0">
                <a:latin typeface="Verdana"/>
                <a:cs typeface="Verdana"/>
              </a:rPr>
              <a:t>&lt;bean</a:t>
            </a:r>
            <a:r>
              <a:rPr sz="1300" spc="-2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id=“dao”</a:t>
            </a:r>
            <a:r>
              <a:rPr sz="1300" spc="-3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class=“spring.di.model.MemberDAO”/&gt;</a:t>
            </a:r>
          </a:p>
          <a:p>
            <a:pPr marL="99695">
              <a:lnSpc>
                <a:spcPts val="1555"/>
              </a:lnSpc>
            </a:pPr>
            <a:r>
              <a:rPr sz="1300" spc="-5" dirty="0">
                <a:latin typeface="Verdana"/>
                <a:cs typeface="Verdana"/>
              </a:rPr>
              <a:t>&lt;/beans&gt;</a:t>
            </a:r>
            <a:endParaRPr sz="13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1" y="512445"/>
            <a:ext cx="8458200" cy="923330"/>
          </a:xfrm>
        </p:spPr>
        <p:txBody>
          <a:bodyPr/>
          <a:lstStyle/>
          <a:p>
            <a:r>
              <a:rPr lang="en-US" altLang="ko-KR" sz="2400" dirty="0" smtClean="0">
                <a:latin typeface="+mn-ea"/>
                <a:ea typeface="+mn-ea"/>
              </a:rPr>
              <a:t>*** </a:t>
            </a:r>
            <a:r>
              <a:rPr lang="ko-KR" altLang="en-US" sz="2400" dirty="0" smtClean="0">
                <a:latin typeface="+mn-ea"/>
                <a:ea typeface="+mn-ea"/>
              </a:rPr>
              <a:t>주요 </a:t>
            </a:r>
            <a:r>
              <a:rPr lang="ko-KR" altLang="en-US" sz="2400" dirty="0">
                <a:latin typeface="+mn-ea"/>
                <a:ea typeface="+mn-ea"/>
              </a:rPr>
              <a:t>속성 </a:t>
            </a:r>
            <a:r>
              <a:rPr lang="en-US" altLang="ko-KR" sz="2400" dirty="0">
                <a:latin typeface="+mn-ea"/>
                <a:ea typeface="+mn-ea"/>
              </a:rPr>
              <a:t>Test</a:t>
            </a:r>
            <a:r>
              <a:rPr lang="en-US" altLang="ko-KR" sz="1600" dirty="0">
                <a:latin typeface="+mn-ea"/>
                <a:ea typeface="+mn-ea"/>
              </a:rPr>
              <a:t/>
            </a:r>
            <a:br>
              <a:rPr lang="en-US" altLang="ko-KR" sz="1600" dirty="0">
                <a:latin typeface="+mn-ea"/>
                <a:ea typeface="+mn-ea"/>
              </a:rPr>
            </a:br>
            <a:r>
              <a:rPr lang="en-US" altLang="ko-KR" sz="1800" dirty="0">
                <a:latin typeface="+mj-ea"/>
              </a:rPr>
              <a:t>=&gt; </a:t>
            </a:r>
            <a:r>
              <a:rPr lang="en-US" altLang="ko-KR" sz="1800" dirty="0">
                <a:solidFill>
                  <a:srgbClr val="FF0000"/>
                </a:solidFill>
                <a:latin typeface="+mj-ea"/>
              </a:rPr>
              <a:t>scope : scope="singleton" </a:t>
            </a:r>
            <a:r>
              <a:rPr lang="ko-KR" altLang="en-US" sz="1800" dirty="0" err="1">
                <a:solidFill>
                  <a:srgbClr val="FF0000"/>
                </a:solidFill>
                <a:latin typeface="+mj-ea"/>
              </a:rPr>
              <a:t>싱글톤</a:t>
            </a:r>
            <a:r>
              <a:rPr lang="ko-KR" altLang="en-US" sz="1800" dirty="0">
                <a:solidFill>
                  <a:srgbClr val="FF0000"/>
                </a:solidFill>
                <a:latin typeface="+mj-ea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+mj-ea"/>
              </a:rPr>
              <a:t>-&gt; TvUserSt.java</a:t>
            </a:r>
            <a:br>
              <a:rPr lang="en-US" altLang="ko-KR" sz="1800" dirty="0">
                <a:solidFill>
                  <a:srgbClr val="FF0000"/>
                </a:solidFill>
                <a:latin typeface="+mj-ea"/>
              </a:rPr>
            </a:br>
            <a:r>
              <a:rPr lang="en-US" altLang="ko-KR" sz="1800" dirty="0">
                <a:latin typeface="+mj-ea"/>
              </a:rPr>
              <a:t>=&gt; </a:t>
            </a:r>
            <a:r>
              <a:rPr lang="en-US" altLang="ko-KR" sz="1800" dirty="0">
                <a:solidFill>
                  <a:srgbClr val="0000FF"/>
                </a:solidFill>
                <a:latin typeface="+mj-ea"/>
              </a:rPr>
              <a:t>lazy-</a:t>
            </a:r>
            <a:r>
              <a:rPr lang="en-US" altLang="ko-KR" sz="1800" dirty="0" err="1">
                <a:solidFill>
                  <a:srgbClr val="0000FF"/>
                </a:solidFill>
                <a:latin typeface="+mj-ea"/>
              </a:rPr>
              <a:t>init</a:t>
            </a:r>
            <a:r>
              <a:rPr lang="en-US" altLang="ko-KR" sz="1800" dirty="0">
                <a:solidFill>
                  <a:srgbClr val="0000FF"/>
                </a:solidFill>
                <a:latin typeface="+mj-ea"/>
              </a:rPr>
              <a:t> : </a:t>
            </a:r>
            <a:r>
              <a:rPr lang="ko-KR" altLang="en-US" sz="1800" dirty="0" err="1">
                <a:solidFill>
                  <a:srgbClr val="0000FF"/>
                </a:solidFill>
                <a:latin typeface="+mj-ea"/>
              </a:rPr>
              <a:t>사용시점</a:t>
            </a:r>
            <a:r>
              <a:rPr lang="ko-KR" altLang="en-US" sz="1800" dirty="0">
                <a:solidFill>
                  <a:srgbClr val="0000FF"/>
                </a:solidFill>
                <a:latin typeface="+mj-ea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+mj-ea"/>
              </a:rPr>
              <a:t>(User </a:t>
            </a:r>
            <a:r>
              <a:rPr lang="ko-KR" altLang="en-US" sz="1800" dirty="0">
                <a:solidFill>
                  <a:srgbClr val="0000FF"/>
                </a:solidFill>
                <a:latin typeface="+mj-ea"/>
              </a:rPr>
              <a:t>의</a:t>
            </a:r>
            <a:r>
              <a:rPr lang="en-US" altLang="ko-KR" sz="1800" dirty="0">
                <a:solidFill>
                  <a:srgbClr val="0000FF"/>
                </a:solidFill>
                <a:latin typeface="+mj-ea"/>
              </a:rPr>
              <a:t> </a:t>
            </a:r>
            <a:r>
              <a:rPr lang="ko-KR" altLang="en-US" sz="1800" dirty="0" err="1">
                <a:solidFill>
                  <a:srgbClr val="0000FF"/>
                </a:solidFill>
                <a:latin typeface="+mj-ea"/>
              </a:rPr>
              <a:t>요청시점</a:t>
            </a:r>
            <a:r>
              <a:rPr lang="en-US" altLang="ko-KR" sz="1800" dirty="0">
                <a:solidFill>
                  <a:srgbClr val="0000FF"/>
                </a:solidFill>
                <a:latin typeface="+mj-ea"/>
              </a:rPr>
              <a:t>)</a:t>
            </a:r>
            <a:r>
              <a:rPr lang="ko-KR" altLang="en-US" sz="1800" dirty="0">
                <a:solidFill>
                  <a:srgbClr val="0000FF"/>
                </a:solidFill>
                <a:latin typeface="+mj-ea"/>
              </a:rPr>
              <a:t>에 생성</a:t>
            </a:r>
            <a:endParaRPr lang="ko-KR" altLang="en-US" sz="1800" dirty="0">
              <a:latin typeface="+mj-ea"/>
            </a:endParaRPr>
          </a:p>
        </p:txBody>
      </p:sp>
      <p:grpSp>
        <p:nvGrpSpPr>
          <p:cNvPr id="12" name="그룹 2"/>
          <p:cNvGrpSpPr>
            <a:grpSpLocks/>
          </p:cNvGrpSpPr>
          <p:nvPr/>
        </p:nvGrpSpPr>
        <p:grpSpPr bwMode="auto">
          <a:xfrm>
            <a:off x="990600" y="1905000"/>
            <a:ext cx="6324600" cy="4495801"/>
            <a:chOff x="47030" y="1606463"/>
            <a:chExt cx="6728631" cy="4358516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07" t="28778" r="22035" b="14902"/>
            <a:stretch>
              <a:fillRect/>
            </a:stretch>
          </p:blipFill>
          <p:spPr bwMode="auto">
            <a:xfrm>
              <a:off x="47030" y="1928794"/>
              <a:ext cx="6728631" cy="4000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81124" y="1606463"/>
              <a:ext cx="6533919" cy="2780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200" dirty="0">
                  <a:latin typeface="+mn-ea"/>
                  <a:ea typeface="+mn-ea"/>
                </a:rPr>
                <a:t>속성                                                 설명</a:t>
              </a:r>
            </a:p>
          </p:txBody>
        </p:sp>
        <p:grpSp>
          <p:nvGrpSpPr>
            <p:cNvPr id="15" name="그룹 12"/>
            <p:cNvGrpSpPr>
              <a:grpSpLocks/>
            </p:cNvGrpSpPr>
            <p:nvPr/>
          </p:nvGrpSpPr>
          <p:grpSpPr bwMode="auto">
            <a:xfrm>
              <a:off x="47030" y="1606463"/>
              <a:ext cx="6710261" cy="4358516"/>
              <a:chOff x="47030" y="1606463"/>
              <a:chExt cx="6710261" cy="4358516"/>
            </a:xfrm>
          </p:grpSpPr>
          <p:grpSp>
            <p:nvGrpSpPr>
              <p:cNvPr id="16" name="그룹 7"/>
              <p:cNvGrpSpPr>
                <a:grpSpLocks/>
              </p:cNvGrpSpPr>
              <p:nvPr/>
            </p:nvGrpSpPr>
            <p:grpSpPr bwMode="auto">
              <a:xfrm>
                <a:off x="47030" y="1606463"/>
                <a:ext cx="6710261" cy="4358516"/>
                <a:chOff x="47030" y="1643039"/>
                <a:chExt cx="6710261" cy="4358516"/>
              </a:xfrm>
            </p:grpSpPr>
            <p:sp>
              <p:nvSpPr>
                <p:cNvPr id="18" name="직사각형 5"/>
                <p:cNvSpPr/>
                <p:nvPr/>
              </p:nvSpPr>
              <p:spPr>
                <a:xfrm>
                  <a:off x="47030" y="1643039"/>
                  <a:ext cx="6710261" cy="28518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latinLnBrk="1" hangingPunct="1">
                    <a:defRPr/>
                  </a:pPr>
                  <a:endParaRPr lang="ko-KR" altLang="en-US"/>
                </a:p>
              </p:txBody>
            </p:sp>
            <p:sp>
              <p:nvSpPr>
                <p:cNvPr id="19" name="직사각형 6"/>
                <p:cNvSpPr/>
                <p:nvPr/>
              </p:nvSpPr>
              <p:spPr>
                <a:xfrm>
                  <a:off x="47030" y="1643039"/>
                  <a:ext cx="6710260" cy="435851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latinLnBrk="1" hangingPunct="1">
                    <a:defRPr/>
                  </a:pPr>
                  <a:endParaRPr lang="ko-KR" altLang="en-US"/>
                </a:p>
              </p:txBody>
            </p:sp>
          </p:grpSp>
          <p:cxnSp>
            <p:nvCxnSpPr>
              <p:cNvPr id="17" name="직선 연결선 16"/>
              <p:cNvCxnSpPr/>
              <p:nvPr/>
            </p:nvCxnSpPr>
            <p:spPr>
              <a:xfrm rot="5400000">
                <a:off x="-392688" y="3785699"/>
                <a:ext cx="4356721" cy="18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978631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19" y="302768"/>
            <a:ext cx="799845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Bean객체</a:t>
            </a:r>
            <a:r>
              <a:rPr spc="-30" dirty="0"/>
              <a:t> </a:t>
            </a:r>
            <a:r>
              <a:rPr dirty="0"/>
              <a:t>주입</a:t>
            </a:r>
            <a:r>
              <a:rPr spc="-10" dirty="0"/>
              <a:t> </a:t>
            </a:r>
            <a:r>
              <a:rPr dirty="0"/>
              <a:t>받기</a:t>
            </a:r>
            <a:r>
              <a:rPr spc="-15" dirty="0"/>
              <a:t> </a:t>
            </a:r>
            <a:r>
              <a:rPr dirty="0"/>
              <a:t>– 설정</a:t>
            </a:r>
            <a:r>
              <a:rPr spc="-15" dirty="0"/>
              <a:t> </a:t>
            </a:r>
            <a:r>
              <a:rPr spc="-5" dirty="0"/>
              <a:t>Bean</a:t>
            </a:r>
            <a:r>
              <a:rPr spc="-10" dirty="0"/>
              <a:t> </a:t>
            </a:r>
            <a:r>
              <a:rPr dirty="0"/>
              <a:t>사용(2/2)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19" y="1003655"/>
            <a:ext cx="7941945" cy="16598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ts val="3115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700" spc="-5" dirty="0">
                <a:latin typeface="굴림"/>
                <a:cs typeface="굴림"/>
              </a:rPr>
              <a:t>설정</a:t>
            </a:r>
            <a:r>
              <a:rPr sz="2700" spc="30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파일에</a:t>
            </a:r>
            <a:r>
              <a:rPr sz="2700" spc="45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설정한</a:t>
            </a:r>
            <a:r>
              <a:rPr sz="2700" spc="35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내용을</a:t>
            </a:r>
            <a:r>
              <a:rPr sz="2700" spc="45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바탕으로</a:t>
            </a:r>
            <a:r>
              <a:rPr sz="2700" spc="50" dirty="0">
                <a:latin typeface="굴림"/>
                <a:cs typeface="굴림"/>
              </a:rPr>
              <a:t> </a:t>
            </a:r>
            <a:r>
              <a:rPr sz="2700" dirty="0">
                <a:latin typeface="Verdana"/>
                <a:cs typeface="Verdana"/>
              </a:rPr>
              <a:t>Spring</a:t>
            </a:r>
            <a:r>
              <a:rPr sz="2700" spc="-15" dirty="0">
                <a:latin typeface="Verdana"/>
                <a:cs typeface="Verdana"/>
              </a:rPr>
              <a:t> </a:t>
            </a:r>
            <a:r>
              <a:rPr sz="2700" spc="-5" dirty="0">
                <a:latin typeface="Verdana"/>
                <a:cs typeface="Verdana"/>
              </a:rPr>
              <a:t>API</a:t>
            </a:r>
            <a:endParaRPr sz="2700">
              <a:latin typeface="Verdana"/>
              <a:cs typeface="Verdana"/>
            </a:endParaRPr>
          </a:p>
          <a:p>
            <a:pPr marL="355600">
              <a:lnSpc>
                <a:spcPts val="3115"/>
              </a:lnSpc>
            </a:pPr>
            <a:r>
              <a:rPr sz="2700" dirty="0">
                <a:latin typeface="굴림"/>
                <a:cs typeface="굴림"/>
              </a:rPr>
              <a:t>를</a:t>
            </a:r>
            <a:r>
              <a:rPr sz="2700" spc="15" dirty="0">
                <a:latin typeface="굴림"/>
                <a:cs typeface="굴림"/>
              </a:rPr>
              <a:t> </a:t>
            </a:r>
            <a:r>
              <a:rPr sz="2700" dirty="0">
                <a:latin typeface="굴림"/>
                <a:cs typeface="굴림"/>
              </a:rPr>
              <a:t>통해</a:t>
            </a:r>
            <a:r>
              <a:rPr sz="2700" spc="30" dirty="0">
                <a:latin typeface="굴림"/>
                <a:cs typeface="굴림"/>
              </a:rPr>
              <a:t> </a:t>
            </a:r>
            <a:r>
              <a:rPr sz="2700" dirty="0">
                <a:latin typeface="굴림"/>
                <a:cs typeface="굴림"/>
              </a:rPr>
              <a:t>객체를</a:t>
            </a:r>
            <a:r>
              <a:rPr sz="2700" spc="15" dirty="0">
                <a:latin typeface="굴림"/>
                <a:cs typeface="굴림"/>
              </a:rPr>
              <a:t> </a:t>
            </a:r>
            <a:r>
              <a:rPr sz="2700" dirty="0">
                <a:latin typeface="굴림"/>
                <a:cs typeface="굴림"/>
              </a:rPr>
              <a:t>주입</a:t>
            </a:r>
            <a:r>
              <a:rPr sz="2700" spc="35" dirty="0">
                <a:latin typeface="굴림"/>
                <a:cs typeface="굴림"/>
              </a:rPr>
              <a:t> </a:t>
            </a:r>
            <a:r>
              <a:rPr sz="2700" dirty="0">
                <a:latin typeface="굴림"/>
                <a:cs typeface="굴림"/>
              </a:rPr>
              <a:t>받는다</a:t>
            </a:r>
            <a:r>
              <a:rPr sz="2700" dirty="0">
                <a:latin typeface="Verdana"/>
                <a:cs typeface="Verdana"/>
              </a:rPr>
              <a:t>.</a:t>
            </a:r>
            <a:endParaRPr sz="2700">
              <a:latin typeface="Verdana"/>
              <a:cs typeface="Verdana"/>
            </a:endParaRPr>
          </a:p>
          <a:p>
            <a:pPr marL="755015" lvl="1" indent="-285750">
              <a:lnSpc>
                <a:spcPct val="100000"/>
              </a:lnSpc>
              <a:spcBef>
                <a:spcPts val="565"/>
              </a:spcBef>
              <a:buFont typeface="Arial"/>
              <a:buChar char="–"/>
              <a:tabLst>
                <a:tab pos="755650" algn="l"/>
                <a:tab pos="4086860" algn="l"/>
              </a:tabLst>
            </a:pPr>
            <a:r>
              <a:rPr sz="2300" dirty="0">
                <a:latin typeface="굴림"/>
                <a:cs typeface="굴림"/>
              </a:rPr>
              <a:t>설정파일이</a:t>
            </a:r>
            <a:r>
              <a:rPr sz="2300" spc="1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어디</a:t>
            </a:r>
            <a:r>
              <a:rPr sz="2300" spc="50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있는지	설정</a:t>
            </a:r>
            <a:endParaRPr sz="2300">
              <a:latin typeface="굴림"/>
              <a:cs typeface="굴림"/>
            </a:endParaRPr>
          </a:p>
          <a:p>
            <a:pPr marL="755015" lvl="1" indent="-285750">
              <a:lnSpc>
                <a:spcPct val="100000"/>
              </a:lnSpc>
              <a:spcBef>
                <a:spcPts val="555"/>
              </a:spcBef>
              <a:buFont typeface="Arial"/>
              <a:buChar char="–"/>
              <a:tabLst>
                <a:tab pos="755650" algn="l"/>
              </a:tabLst>
            </a:pPr>
            <a:r>
              <a:rPr sz="2300" dirty="0">
                <a:latin typeface="굴림"/>
                <a:cs typeface="굴림"/>
              </a:rPr>
              <a:t>객체를</a:t>
            </a:r>
            <a:r>
              <a:rPr sz="2300" spc="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만들어</a:t>
            </a:r>
            <a:r>
              <a:rPr sz="2300" spc="40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주는</a:t>
            </a:r>
            <a:r>
              <a:rPr sz="2300" spc="45" dirty="0">
                <a:latin typeface="굴림"/>
                <a:cs typeface="굴림"/>
              </a:rPr>
              <a:t> </a:t>
            </a:r>
            <a:r>
              <a:rPr sz="2300" dirty="0">
                <a:latin typeface="Verdana"/>
                <a:cs typeface="Verdana"/>
              </a:rPr>
              <a:t>(Assembler)</a:t>
            </a:r>
            <a:r>
              <a:rPr sz="2300" spc="-35" dirty="0">
                <a:latin typeface="Verdana"/>
                <a:cs typeface="Verdana"/>
              </a:rPr>
              <a:t> </a:t>
            </a:r>
            <a:r>
              <a:rPr sz="2300" dirty="0">
                <a:latin typeface="굴림"/>
                <a:cs typeface="굴림"/>
              </a:rPr>
              <a:t>객체</a:t>
            </a:r>
            <a:r>
              <a:rPr sz="2300" spc="4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생성</a:t>
            </a:r>
            <a:endParaRPr sz="2300">
              <a:latin typeface="굴림"/>
              <a:cs typeface="굴림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7162" y="3000375"/>
            <a:ext cx="8429625" cy="257175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500" dirty="0">
                <a:latin typeface="Verdana"/>
                <a:cs typeface="Verdana"/>
              </a:rPr>
              <a:t>public</a:t>
            </a:r>
            <a:r>
              <a:rPr sz="1500" spc="-6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static</a:t>
            </a:r>
            <a:r>
              <a:rPr sz="1500" spc="-20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void</a:t>
            </a:r>
            <a:r>
              <a:rPr sz="1500" spc="-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main(String</a:t>
            </a:r>
            <a:r>
              <a:rPr sz="1500" spc="-65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[]</a:t>
            </a:r>
            <a:r>
              <a:rPr sz="1500" spc="20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args){</a:t>
            </a:r>
            <a:endParaRPr sz="15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 dirty="0">
              <a:latin typeface="Verdana"/>
              <a:cs typeface="Verdana"/>
            </a:endParaRPr>
          </a:p>
          <a:p>
            <a:pPr marL="414020">
              <a:lnSpc>
                <a:spcPts val="1435"/>
              </a:lnSpc>
            </a:pPr>
            <a:r>
              <a:rPr sz="1200" dirty="0">
                <a:latin typeface="Verdana"/>
                <a:cs typeface="Verdana"/>
              </a:rPr>
              <a:t>//</a:t>
            </a:r>
            <a:r>
              <a:rPr sz="1200" dirty="0">
                <a:latin typeface="굴림"/>
                <a:cs typeface="굴림"/>
              </a:rPr>
              <a:t>스프링</a:t>
            </a:r>
            <a:r>
              <a:rPr sz="1200" spc="-15" dirty="0">
                <a:latin typeface="굴림"/>
                <a:cs typeface="굴림"/>
              </a:rPr>
              <a:t> </a:t>
            </a:r>
            <a:r>
              <a:rPr sz="1200" spc="5" dirty="0">
                <a:latin typeface="굴림"/>
                <a:cs typeface="굴림"/>
              </a:rPr>
              <a:t>컨테이너</a:t>
            </a:r>
            <a:r>
              <a:rPr sz="1200" spc="-5" dirty="0">
                <a:latin typeface="굴림"/>
                <a:cs typeface="굴림"/>
              </a:rPr>
              <a:t> </a:t>
            </a:r>
            <a:r>
              <a:rPr sz="1200" spc="5" dirty="0">
                <a:latin typeface="굴림"/>
                <a:cs typeface="굴림"/>
              </a:rPr>
              <a:t>객체</a:t>
            </a:r>
            <a:r>
              <a:rPr sz="1200" spc="-15" dirty="0">
                <a:latin typeface="굴림"/>
                <a:cs typeface="굴림"/>
              </a:rPr>
              <a:t> </a:t>
            </a:r>
            <a:r>
              <a:rPr sz="1200" spc="5" dirty="0">
                <a:latin typeface="굴림"/>
                <a:cs typeface="굴림"/>
              </a:rPr>
              <a:t>생성</a:t>
            </a:r>
            <a:endParaRPr sz="1200" dirty="0">
              <a:latin typeface="굴림"/>
              <a:cs typeface="굴림"/>
            </a:endParaRPr>
          </a:p>
          <a:p>
            <a:pPr marL="422909">
              <a:lnSpc>
                <a:spcPts val="1795"/>
              </a:lnSpc>
            </a:pPr>
            <a:r>
              <a:rPr sz="1500" spc="-5" dirty="0">
                <a:latin typeface="Verdana"/>
                <a:cs typeface="Verdana"/>
              </a:rPr>
              <a:t>ApplicationContext</a:t>
            </a:r>
            <a:r>
              <a:rPr sz="1500" spc="-35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ctx</a:t>
            </a:r>
            <a:r>
              <a:rPr sz="1500" spc="5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=</a:t>
            </a:r>
            <a:endParaRPr sz="1500" dirty="0">
              <a:latin typeface="Verdana"/>
              <a:cs typeface="Verdana"/>
            </a:endParaRPr>
          </a:p>
          <a:p>
            <a:pPr marL="2222500">
              <a:lnSpc>
                <a:spcPct val="100000"/>
              </a:lnSpc>
            </a:pPr>
            <a:r>
              <a:rPr sz="1500" dirty="0">
                <a:latin typeface="Verdana"/>
                <a:cs typeface="Verdana"/>
              </a:rPr>
              <a:t>new</a:t>
            </a:r>
            <a:r>
              <a:rPr sz="1500" spc="15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ClassPathXmlApplicationContext("applicationContext.xml");</a:t>
            </a:r>
            <a:endParaRPr sz="1500" dirty="0">
              <a:latin typeface="Verdana"/>
              <a:cs typeface="Verdana"/>
            </a:endParaRPr>
          </a:p>
          <a:p>
            <a:pPr marL="414020">
              <a:lnSpc>
                <a:spcPts val="1435"/>
              </a:lnSpc>
              <a:spcBef>
                <a:spcPts val="15"/>
              </a:spcBef>
            </a:pPr>
            <a:r>
              <a:rPr sz="1200" dirty="0">
                <a:latin typeface="Verdana"/>
                <a:cs typeface="Verdana"/>
              </a:rPr>
              <a:t>//</a:t>
            </a:r>
            <a:r>
              <a:rPr sz="1200" dirty="0">
                <a:latin typeface="굴림"/>
                <a:cs typeface="굴림"/>
              </a:rPr>
              <a:t>설정파일에</a:t>
            </a:r>
            <a:r>
              <a:rPr sz="1200" spc="5" dirty="0">
                <a:latin typeface="굴림"/>
                <a:cs typeface="굴림"/>
              </a:rPr>
              <a:t> 설정한</a:t>
            </a:r>
            <a:r>
              <a:rPr sz="1200" spc="-10" dirty="0">
                <a:latin typeface="굴림"/>
                <a:cs typeface="굴림"/>
              </a:rPr>
              <a:t> </a:t>
            </a:r>
            <a:r>
              <a:rPr sz="1200" dirty="0">
                <a:latin typeface="Verdana"/>
                <a:cs typeface="Verdana"/>
              </a:rPr>
              <a:t>&lt;bean&gt;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5" dirty="0">
                <a:latin typeface="굴림"/>
                <a:cs typeface="굴림"/>
              </a:rPr>
              <a:t>태그의</a:t>
            </a:r>
            <a:r>
              <a:rPr sz="1200" spc="-15" dirty="0">
                <a:latin typeface="굴림"/>
                <a:cs typeface="굴림"/>
              </a:rPr>
              <a:t> </a:t>
            </a:r>
            <a:r>
              <a:rPr sz="1200" spc="-5" dirty="0">
                <a:latin typeface="Verdana"/>
                <a:cs typeface="Verdana"/>
              </a:rPr>
              <a:t>id/name</a:t>
            </a:r>
            <a:r>
              <a:rPr sz="1200" spc="-5" dirty="0">
                <a:latin typeface="굴림"/>
                <a:cs typeface="굴림"/>
              </a:rPr>
              <a:t>을</a:t>
            </a:r>
            <a:r>
              <a:rPr sz="1200" spc="30" dirty="0">
                <a:latin typeface="굴림"/>
                <a:cs typeface="굴림"/>
              </a:rPr>
              <a:t> </a:t>
            </a:r>
            <a:r>
              <a:rPr sz="1200" spc="5" dirty="0">
                <a:latin typeface="굴림"/>
                <a:cs typeface="굴림"/>
              </a:rPr>
              <a:t>통해</a:t>
            </a:r>
            <a:r>
              <a:rPr sz="1200" spc="-15" dirty="0">
                <a:latin typeface="굴림"/>
                <a:cs typeface="굴림"/>
              </a:rPr>
              <a:t> </a:t>
            </a:r>
            <a:r>
              <a:rPr sz="1200" spc="5" dirty="0">
                <a:latin typeface="굴림"/>
                <a:cs typeface="굴림"/>
              </a:rPr>
              <a:t>객체를</a:t>
            </a:r>
            <a:r>
              <a:rPr sz="1200" spc="10" dirty="0">
                <a:latin typeface="굴림"/>
                <a:cs typeface="굴림"/>
              </a:rPr>
              <a:t> </a:t>
            </a:r>
            <a:r>
              <a:rPr sz="1200" dirty="0">
                <a:latin typeface="굴림"/>
                <a:cs typeface="굴림"/>
              </a:rPr>
              <a:t>받아온다</a:t>
            </a:r>
            <a:r>
              <a:rPr sz="1200" dirty="0">
                <a:latin typeface="Verdana"/>
                <a:cs typeface="Verdana"/>
              </a:rPr>
              <a:t>.</a:t>
            </a:r>
          </a:p>
          <a:p>
            <a:pPr marL="422909">
              <a:lnSpc>
                <a:spcPts val="1795"/>
              </a:lnSpc>
              <a:tabLst>
                <a:tab pos="2169795" algn="l"/>
              </a:tabLst>
            </a:pPr>
            <a:r>
              <a:rPr sz="1500" spc="-10" dirty="0">
                <a:latin typeface="Verdana"/>
                <a:cs typeface="Verdana"/>
              </a:rPr>
              <a:t>MemberDAO</a:t>
            </a:r>
            <a:r>
              <a:rPr sz="1500" spc="40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dao	=</a:t>
            </a:r>
            <a:r>
              <a:rPr sz="1500" spc="-50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(MemberDAO)ctx.getBean("dao");</a:t>
            </a:r>
            <a:endParaRPr sz="15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 dirty="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</a:pPr>
            <a:r>
              <a:rPr sz="1500" spc="-5" dirty="0">
                <a:latin typeface="Verdana"/>
                <a:cs typeface="Verdana"/>
              </a:rPr>
              <a:t>}</a:t>
            </a:r>
            <a:endParaRPr sz="15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8FCDA06F-0CB8-49B8-B8E3-2D1C4828567F}"/>
              </a:ext>
            </a:extLst>
          </p:cNvPr>
          <p:cNvSpPr txBox="1">
            <a:spLocks/>
          </p:cNvSpPr>
          <p:nvPr/>
        </p:nvSpPr>
        <p:spPr>
          <a:xfrm>
            <a:off x="628650" y="365127"/>
            <a:ext cx="7886700" cy="777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** Heavy / </a:t>
            </a:r>
            <a:r>
              <a:rPr kumimoji="0" lang="en-US" altLang="ko-K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LightWeight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 Framework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68BADF0-BE37-4AFC-9E9A-3AC26C3A34D9}"/>
              </a:ext>
            </a:extLst>
          </p:cNvPr>
          <p:cNvSpPr txBox="1">
            <a:spLocks/>
          </p:cNvSpPr>
          <p:nvPr/>
        </p:nvSpPr>
        <p:spPr>
          <a:xfrm>
            <a:off x="628650" y="1268730"/>
            <a:ext cx="7886700" cy="4908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2000</a:t>
            </a:r>
            <a:r>
              <a:rPr kumimoji="0" lang="ko-KR" alt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년대 초반의 분위기 </a:t>
            </a:r>
            <a:endParaRPr kumimoji="0" lang="en-US" altLang="ko-KR" sz="21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514350" marR="0" lvl="1" indent="-171450" algn="l" defTabSz="685800" rtl="0" eaLnBrk="1" fontAlgn="auto" latinLnBrk="1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EJB</a:t>
            </a:r>
          </a:p>
          <a:p>
            <a:pPr marL="514350" marR="0" lvl="1" indent="-171450" algn="l" defTabSz="685800" rtl="0" eaLnBrk="1" fontAlgn="auto" latinLnBrk="1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비싼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WAS</a:t>
            </a:r>
          </a:p>
          <a:p>
            <a:pPr marL="514350" marR="0" lvl="1" indent="-171450" algn="l" defTabSz="685800" rtl="0" eaLnBrk="1" fontAlgn="auto" latinLnBrk="1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많은 것의 통합 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2000</a:t>
            </a:r>
            <a:r>
              <a:rPr kumimoji="0" lang="ko-KR" alt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년대 중반 이후 </a:t>
            </a:r>
            <a:endParaRPr kumimoji="0" lang="en-US" altLang="ko-KR" sz="21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514350" marR="0" lvl="1" indent="-171450" algn="l" defTabSz="685800" rtl="0" eaLnBrk="1" fontAlgn="auto" latinLnBrk="1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빠르고 가벼운 개발 방식 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514350" marR="0" lvl="1" indent="-171450" algn="l" defTabSz="685800" rtl="0" eaLnBrk="1" fontAlgn="auto" latinLnBrk="1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작은 서비스의 군집화 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2010</a:t>
            </a:r>
            <a:r>
              <a:rPr kumimoji="0" lang="ko-KR" alt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년 이후 </a:t>
            </a:r>
            <a:endParaRPr kumimoji="0" lang="en-US" altLang="ko-KR" sz="21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514350" marR="0" lvl="1" indent="-171450" algn="l" defTabSz="685800" rtl="0" eaLnBrk="1" fontAlgn="auto" latinLnBrk="1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microservice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88698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19" y="302768"/>
            <a:ext cx="42627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Spring</a:t>
            </a:r>
            <a:r>
              <a:rPr spc="-70" dirty="0"/>
              <a:t> </a:t>
            </a:r>
            <a:r>
              <a:rPr spc="-5" dirty="0"/>
              <a:t>Container</a:t>
            </a:r>
            <a:r>
              <a:rPr spc="10" dirty="0"/>
              <a:t> </a:t>
            </a:r>
            <a:r>
              <a:rPr dirty="0"/>
              <a:t>객체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19" y="923139"/>
            <a:ext cx="7813040" cy="937894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3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700" dirty="0">
                <a:latin typeface="Verdana"/>
                <a:cs typeface="Verdana"/>
              </a:rPr>
              <a:t>Spring</a:t>
            </a:r>
            <a:r>
              <a:rPr sz="2700" spc="-30" dirty="0">
                <a:latin typeface="Verdana"/>
                <a:cs typeface="Verdana"/>
              </a:rPr>
              <a:t> </a:t>
            </a:r>
            <a:r>
              <a:rPr sz="2700" spc="-5" dirty="0">
                <a:latin typeface="Verdana"/>
                <a:cs typeface="Verdana"/>
              </a:rPr>
              <a:t>Container </a:t>
            </a:r>
            <a:r>
              <a:rPr sz="2700" dirty="0">
                <a:latin typeface="Verdana"/>
                <a:cs typeface="Verdana"/>
              </a:rPr>
              <a:t>:</a:t>
            </a:r>
            <a:r>
              <a:rPr sz="2700" spc="10" dirty="0">
                <a:latin typeface="Verdana"/>
                <a:cs typeface="Verdana"/>
              </a:rPr>
              <a:t> </a:t>
            </a:r>
            <a:r>
              <a:rPr sz="2700" spc="-5" dirty="0">
                <a:latin typeface="굴림"/>
                <a:cs typeface="굴림"/>
              </a:rPr>
              <a:t>객체를</a:t>
            </a:r>
            <a:r>
              <a:rPr sz="2700" spc="30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관리하는</a:t>
            </a:r>
            <a:r>
              <a:rPr sz="2700" spc="50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컨테이너</a:t>
            </a:r>
            <a:r>
              <a:rPr sz="2700" spc="-5" dirty="0">
                <a:latin typeface="Verdana"/>
                <a:cs typeface="Verdana"/>
              </a:rPr>
              <a:t>.</a:t>
            </a:r>
            <a:endParaRPr sz="27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545"/>
              </a:spcBef>
            </a:pPr>
            <a:r>
              <a:rPr sz="2300" dirty="0">
                <a:latin typeface="Arial"/>
                <a:cs typeface="Arial"/>
              </a:rPr>
              <a:t>–</a:t>
            </a:r>
            <a:r>
              <a:rPr sz="2300" spc="320" dirty="0">
                <a:latin typeface="Arial"/>
                <a:cs typeface="Arial"/>
              </a:rPr>
              <a:t> </a:t>
            </a:r>
            <a:r>
              <a:rPr sz="2300" dirty="0">
                <a:latin typeface="굴림"/>
                <a:cs typeface="굴림"/>
              </a:rPr>
              <a:t>다음</a:t>
            </a:r>
            <a:r>
              <a:rPr sz="2300" spc="20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아래의</a:t>
            </a:r>
            <a:r>
              <a:rPr sz="2300" spc="20" dirty="0">
                <a:latin typeface="굴림"/>
                <a:cs typeface="굴림"/>
              </a:rPr>
              <a:t> </a:t>
            </a:r>
            <a:r>
              <a:rPr sz="2300" dirty="0">
                <a:latin typeface="Verdana"/>
                <a:cs typeface="Verdana"/>
              </a:rPr>
              <a:t>interface</a:t>
            </a:r>
            <a:r>
              <a:rPr sz="2300" dirty="0">
                <a:latin typeface="굴림"/>
                <a:cs typeface="굴림"/>
              </a:rPr>
              <a:t>들을</a:t>
            </a:r>
            <a:r>
              <a:rPr sz="2300" spc="1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구현한다</a:t>
            </a:r>
            <a:r>
              <a:rPr sz="2300" dirty="0">
                <a:latin typeface="Verdana"/>
                <a:cs typeface="Verdana"/>
              </a:rPr>
              <a:t>.</a:t>
            </a:r>
            <a:endParaRPr sz="23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2974" y="2071700"/>
            <a:ext cx="2571750" cy="56959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652145">
              <a:lnSpc>
                <a:spcPts val="1555"/>
              </a:lnSpc>
              <a:spcBef>
                <a:spcPts val="360"/>
              </a:spcBef>
            </a:pPr>
            <a:r>
              <a:rPr sz="1300" spc="-5" dirty="0">
                <a:latin typeface="Verdana"/>
                <a:cs typeface="Verdana"/>
              </a:rPr>
              <a:t>&lt;&lt;interface&gt;&gt;</a:t>
            </a:r>
            <a:endParaRPr sz="1300">
              <a:latin typeface="Verdana"/>
              <a:cs typeface="Verdana"/>
            </a:endParaRPr>
          </a:p>
          <a:p>
            <a:pPr marL="579120">
              <a:lnSpc>
                <a:spcPts val="2155"/>
              </a:lnSpc>
            </a:pPr>
            <a:r>
              <a:rPr sz="1800" spc="-10" dirty="0">
                <a:latin typeface="Verdana"/>
                <a:cs typeface="Verdana"/>
              </a:rPr>
              <a:t>BeanFactory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2974" y="3502609"/>
            <a:ext cx="2571750" cy="56959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algn="ctr">
              <a:lnSpc>
                <a:spcPts val="1555"/>
              </a:lnSpc>
              <a:spcBef>
                <a:spcPts val="365"/>
              </a:spcBef>
            </a:pPr>
            <a:r>
              <a:rPr sz="1300" spc="-5" dirty="0">
                <a:latin typeface="Verdana"/>
                <a:cs typeface="Verdana"/>
              </a:rPr>
              <a:t>&lt;&lt;interface&gt;&gt;</a:t>
            </a:r>
            <a:endParaRPr sz="1300">
              <a:latin typeface="Verdana"/>
              <a:cs typeface="Verdana"/>
            </a:endParaRPr>
          </a:p>
          <a:p>
            <a:pPr algn="ctr">
              <a:lnSpc>
                <a:spcPts val="2155"/>
              </a:lnSpc>
            </a:pPr>
            <a:r>
              <a:rPr sz="1800" spc="-5" dirty="0">
                <a:latin typeface="Verdana"/>
                <a:cs typeface="Verdana"/>
              </a:rPr>
              <a:t>ApplicationContext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1600" y="4714824"/>
            <a:ext cx="2929255" cy="56959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algn="ctr">
              <a:lnSpc>
                <a:spcPts val="1555"/>
              </a:lnSpc>
              <a:spcBef>
                <a:spcPts val="370"/>
              </a:spcBef>
            </a:pPr>
            <a:r>
              <a:rPr sz="1300" spc="-5" dirty="0">
                <a:latin typeface="Verdana"/>
                <a:cs typeface="Verdana"/>
              </a:rPr>
              <a:t>&lt;&lt;interface&gt;&gt;</a:t>
            </a:r>
            <a:endParaRPr sz="1300">
              <a:latin typeface="Verdana"/>
              <a:cs typeface="Verdana"/>
            </a:endParaRPr>
          </a:p>
          <a:p>
            <a:pPr marL="1270" algn="ctr">
              <a:lnSpc>
                <a:spcPts val="2155"/>
              </a:lnSpc>
            </a:pPr>
            <a:r>
              <a:rPr sz="1800" spc="-10" dirty="0">
                <a:latin typeface="Verdana"/>
                <a:cs typeface="Verdana"/>
              </a:rPr>
              <a:t>WebApplicationContext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66133" y="2034158"/>
            <a:ext cx="4301490" cy="710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1500" spc="-10" dirty="0">
                <a:latin typeface="굴림"/>
                <a:cs typeface="굴림"/>
              </a:rPr>
              <a:t>빈</a:t>
            </a:r>
            <a:r>
              <a:rPr sz="1500" spc="-5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객체를</a:t>
            </a:r>
            <a:r>
              <a:rPr sz="1500" spc="55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관리하고</a:t>
            </a:r>
            <a:r>
              <a:rPr sz="1500" spc="40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각</a:t>
            </a:r>
            <a:r>
              <a:rPr sz="1500" spc="35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빈</a:t>
            </a:r>
            <a:r>
              <a:rPr sz="1500" spc="20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객체간의</a:t>
            </a:r>
            <a:r>
              <a:rPr sz="1500" spc="55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의존관계를</a:t>
            </a:r>
            <a:r>
              <a:rPr sz="1500" spc="60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설 </a:t>
            </a:r>
            <a:r>
              <a:rPr sz="1500" spc="-484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정해</a:t>
            </a:r>
            <a:r>
              <a:rPr sz="1500" spc="35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주는</a:t>
            </a:r>
            <a:r>
              <a:rPr sz="1500" spc="60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기능을</a:t>
            </a:r>
            <a:r>
              <a:rPr sz="1500" spc="60" dirty="0">
                <a:latin typeface="굴림"/>
                <a:cs typeface="굴림"/>
              </a:rPr>
              <a:t> </a:t>
            </a:r>
            <a:r>
              <a:rPr sz="1500" spc="-5" dirty="0">
                <a:latin typeface="굴림"/>
                <a:cs typeface="굴림"/>
              </a:rPr>
              <a:t>제공</a:t>
            </a:r>
            <a:r>
              <a:rPr sz="1500" spc="-5" dirty="0">
                <a:latin typeface="Verdana"/>
                <a:cs typeface="Verdana"/>
              </a:rPr>
              <a:t>.</a:t>
            </a:r>
            <a:r>
              <a:rPr sz="1500" spc="20" dirty="0">
                <a:latin typeface="Verdana"/>
                <a:cs typeface="Verdana"/>
              </a:rPr>
              <a:t> </a:t>
            </a:r>
            <a:r>
              <a:rPr sz="1500" spc="-10" dirty="0">
                <a:latin typeface="굴림"/>
                <a:cs typeface="굴림"/>
              </a:rPr>
              <a:t>가장</a:t>
            </a:r>
            <a:r>
              <a:rPr sz="1500" spc="60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단순한</a:t>
            </a:r>
            <a:r>
              <a:rPr sz="1500" spc="60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컨테이너 </a:t>
            </a:r>
            <a:r>
              <a:rPr sz="1500" spc="-5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구현</a:t>
            </a:r>
            <a:r>
              <a:rPr sz="1500" spc="15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클래스</a:t>
            </a:r>
            <a:r>
              <a:rPr sz="1500" spc="40" dirty="0">
                <a:latin typeface="굴림"/>
                <a:cs typeface="굴림"/>
              </a:rPr>
              <a:t> </a:t>
            </a:r>
            <a:r>
              <a:rPr sz="1500" spc="-5" dirty="0">
                <a:latin typeface="Verdana"/>
                <a:cs typeface="Verdana"/>
              </a:rPr>
              <a:t>: </a:t>
            </a:r>
            <a:r>
              <a:rPr sz="1500" spc="-10" dirty="0">
                <a:latin typeface="Verdana"/>
                <a:cs typeface="Verdana"/>
              </a:rPr>
              <a:t>XmlBeanFactory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14750" y="2356357"/>
            <a:ext cx="571500" cy="36830"/>
          </a:xfrm>
          <a:custGeom>
            <a:avLst/>
            <a:gdLst/>
            <a:ahLst/>
            <a:cxnLst/>
            <a:rect l="l" t="t" r="r" b="b"/>
            <a:pathLst>
              <a:path w="571500" h="36830">
                <a:moveTo>
                  <a:pt x="0" y="0"/>
                </a:moveTo>
                <a:lnTo>
                  <a:pt x="571500" y="3632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437634" y="3105911"/>
            <a:ext cx="4006850" cy="9398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1500" spc="-15" dirty="0">
                <a:latin typeface="Verdana"/>
                <a:cs typeface="Verdana"/>
              </a:rPr>
              <a:t>BeanFactory</a:t>
            </a:r>
            <a:r>
              <a:rPr sz="1500" spc="-15" dirty="0">
                <a:latin typeface="굴림"/>
                <a:cs typeface="굴림"/>
              </a:rPr>
              <a:t>기능에</a:t>
            </a:r>
            <a:r>
              <a:rPr sz="1500" spc="55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다양한</a:t>
            </a:r>
            <a:r>
              <a:rPr sz="1500" spc="40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추가기능을</a:t>
            </a:r>
            <a:r>
              <a:rPr sz="1500" spc="55" dirty="0">
                <a:latin typeface="굴림"/>
                <a:cs typeface="굴림"/>
              </a:rPr>
              <a:t> </a:t>
            </a:r>
            <a:r>
              <a:rPr sz="1500" spc="-5" dirty="0">
                <a:latin typeface="굴림"/>
                <a:cs typeface="굴림"/>
              </a:rPr>
              <a:t>제공</a:t>
            </a:r>
            <a:r>
              <a:rPr sz="1500" spc="-5" dirty="0">
                <a:latin typeface="Verdana"/>
                <a:cs typeface="Verdana"/>
              </a:rPr>
              <a:t>. </a:t>
            </a:r>
            <a:r>
              <a:rPr sz="1500" dirty="0">
                <a:latin typeface="Verdana"/>
                <a:cs typeface="Verdana"/>
              </a:rPr>
              <a:t> </a:t>
            </a:r>
            <a:r>
              <a:rPr sz="1500" spc="-10" dirty="0">
                <a:latin typeface="굴림"/>
                <a:cs typeface="굴림"/>
              </a:rPr>
              <a:t>추가</a:t>
            </a:r>
            <a:r>
              <a:rPr sz="1500" spc="15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기능</a:t>
            </a:r>
            <a:r>
              <a:rPr sz="1500" spc="35" dirty="0">
                <a:latin typeface="굴림"/>
                <a:cs typeface="굴림"/>
              </a:rPr>
              <a:t> </a:t>
            </a:r>
            <a:r>
              <a:rPr sz="1500" spc="-5" dirty="0">
                <a:latin typeface="Verdana"/>
                <a:cs typeface="Verdana"/>
              </a:rPr>
              <a:t>:</a:t>
            </a:r>
            <a:r>
              <a:rPr sz="1500" spc="-25" dirty="0">
                <a:latin typeface="Verdana"/>
                <a:cs typeface="Verdana"/>
              </a:rPr>
              <a:t> </a:t>
            </a:r>
            <a:r>
              <a:rPr sz="1500" spc="-60" dirty="0">
                <a:latin typeface="Verdana"/>
                <a:cs typeface="Verdana"/>
              </a:rPr>
              <a:t>AOP,</a:t>
            </a:r>
            <a:r>
              <a:rPr sz="1500" dirty="0">
                <a:latin typeface="Verdana"/>
                <a:cs typeface="Verdana"/>
              </a:rPr>
              <a:t> </a:t>
            </a:r>
            <a:r>
              <a:rPr sz="1500" spc="-10" dirty="0">
                <a:latin typeface="굴림"/>
                <a:cs typeface="굴림"/>
              </a:rPr>
              <a:t>메시지</a:t>
            </a:r>
            <a:r>
              <a:rPr sz="1500" spc="35" dirty="0">
                <a:latin typeface="굴림"/>
                <a:cs typeface="굴림"/>
              </a:rPr>
              <a:t> </a:t>
            </a:r>
            <a:r>
              <a:rPr sz="1500" spc="-5" dirty="0">
                <a:latin typeface="굴림"/>
                <a:cs typeface="굴림"/>
              </a:rPr>
              <a:t>지원</a:t>
            </a:r>
            <a:r>
              <a:rPr sz="1500" spc="-5" dirty="0">
                <a:latin typeface="Verdana"/>
                <a:cs typeface="Verdana"/>
              </a:rPr>
              <a:t>,</a:t>
            </a:r>
            <a:r>
              <a:rPr sz="1500" spc="20" dirty="0">
                <a:latin typeface="Verdana"/>
                <a:cs typeface="Verdana"/>
              </a:rPr>
              <a:t> </a:t>
            </a:r>
            <a:r>
              <a:rPr sz="1500" spc="-10" dirty="0">
                <a:latin typeface="굴림"/>
                <a:cs typeface="굴림"/>
              </a:rPr>
              <a:t>국제화</a:t>
            </a:r>
            <a:r>
              <a:rPr sz="1500" spc="35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지원</a:t>
            </a:r>
            <a:r>
              <a:rPr sz="1500" spc="35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등 </a:t>
            </a:r>
            <a:r>
              <a:rPr sz="1500" spc="-484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주요</a:t>
            </a:r>
            <a:r>
              <a:rPr sz="1500" spc="15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구현</a:t>
            </a:r>
            <a:r>
              <a:rPr sz="1500" spc="40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클래스</a:t>
            </a:r>
            <a:r>
              <a:rPr sz="1500" spc="30" dirty="0">
                <a:latin typeface="굴림"/>
                <a:cs typeface="굴림"/>
              </a:rPr>
              <a:t> </a:t>
            </a:r>
            <a:r>
              <a:rPr sz="1500" spc="-5" dirty="0">
                <a:latin typeface="Verdana"/>
                <a:cs typeface="Verdana"/>
              </a:rPr>
              <a:t>: </a:t>
            </a:r>
            <a:r>
              <a:rPr sz="1500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ClassPathXmlApplicationContext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37634" y="4805553"/>
            <a:ext cx="3881120" cy="11684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224154">
              <a:lnSpc>
                <a:spcPct val="100000"/>
              </a:lnSpc>
              <a:spcBef>
                <a:spcPts val="90"/>
              </a:spcBef>
            </a:pPr>
            <a:r>
              <a:rPr sz="1500" spc="-35" dirty="0">
                <a:latin typeface="Verdana"/>
                <a:cs typeface="Verdana"/>
              </a:rPr>
              <a:t>Web</a:t>
            </a:r>
            <a:r>
              <a:rPr sz="1500" spc="1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application</a:t>
            </a:r>
            <a:r>
              <a:rPr sz="1500" dirty="0">
                <a:latin typeface="굴림"/>
                <a:cs typeface="굴림"/>
              </a:rPr>
              <a:t>용 </a:t>
            </a:r>
            <a:r>
              <a:rPr sz="1500" spc="-5" dirty="0">
                <a:latin typeface="Verdana"/>
                <a:cs typeface="Verdana"/>
              </a:rPr>
              <a:t>ApplicationContext. </a:t>
            </a:r>
            <a:r>
              <a:rPr sz="1500" spc="-509" dirty="0">
                <a:latin typeface="Verdana"/>
                <a:cs typeface="Verdana"/>
              </a:rPr>
              <a:t> </a:t>
            </a:r>
            <a:r>
              <a:rPr sz="1500" spc="-35" dirty="0">
                <a:latin typeface="Verdana"/>
                <a:cs typeface="Verdana"/>
              </a:rPr>
              <a:t>Web</a:t>
            </a:r>
            <a:r>
              <a:rPr sz="1500" spc="5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Application</a:t>
            </a:r>
            <a:r>
              <a:rPr sz="1500" dirty="0">
                <a:latin typeface="굴림"/>
                <a:cs typeface="굴림"/>
              </a:rPr>
              <a:t>당</a:t>
            </a:r>
            <a:r>
              <a:rPr sz="1500" spc="35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하나씩</a:t>
            </a:r>
            <a:r>
              <a:rPr sz="1500" spc="110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생성된다</a:t>
            </a:r>
            <a:r>
              <a:rPr sz="1500" spc="-10" dirty="0">
                <a:latin typeface="Verdana"/>
                <a:cs typeface="Verdana"/>
              </a:rPr>
              <a:t>. </a:t>
            </a:r>
            <a:r>
              <a:rPr sz="1500" spc="-5" dirty="0">
                <a:latin typeface="Verdana"/>
                <a:cs typeface="Verdana"/>
              </a:rPr>
              <a:t> </a:t>
            </a:r>
            <a:r>
              <a:rPr sz="1500" spc="-10" dirty="0">
                <a:latin typeface="굴림"/>
                <a:cs typeface="굴림"/>
              </a:rPr>
              <a:t>주요</a:t>
            </a:r>
            <a:r>
              <a:rPr sz="1500" spc="15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구현</a:t>
            </a:r>
            <a:r>
              <a:rPr sz="1500" spc="40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클래스</a:t>
            </a:r>
            <a:r>
              <a:rPr sz="1500" spc="35" dirty="0">
                <a:latin typeface="굴림"/>
                <a:cs typeface="굴림"/>
              </a:rPr>
              <a:t> </a:t>
            </a:r>
            <a:r>
              <a:rPr sz="1500" spc="-5" dirty="0">
                <a:latin typeface="Verdana"/>
                <a:cs typeface="Verdana"/>
              </a:rPr>
              <a:t>: </a:t>
            </a:r>
            <a:r>
              <a:rPr sz="1500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XmlWebApplicationContext</a:t>
            </a:r>
            <a:endParaRPr sz="1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spc="-5" dirty="0">
                <a:latin typeface="Verdana"/>
                <a:cs typeface="Verdana"/>
              </a:rPr>
              <a:t>AnnotationConfigWebApplicationContext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14750" y="3753230"/>
            <a:ext cx="571500" cy="33020"/>
          </a:xfrm>
          <a:custGeom>
            <a:avLst/>
            <a:gdLst/>
            <a:ahLst/>
            <a:cxnLst/>
            <a:rect l="l" t="t" r="r" b="b"/>
            <a:pathLst>
              <a:path w="571500" h="33020">
                <a:moveTo>
                  <a:pt x="0" y="33020"/>
                </a:moveTo>
                <a:lnTo>
                  <a:pt x="5715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57625" y="4998465"/>
            <a:ext cx="500380" cy="395605"/>
          </a:xfrm>
          <a:custGeom>
            <a:avLst/>
            <a:gdLst/>
            <a:ahLst/>
            <a:cxnLst/>
            <a:rect l="l" t="t" r="r" b="b"/>
            <a:pathLst>
              <a:path w="500379" h="395604">
                <a:moveTo>
                  <a:pt x="0" y="0"/>
                </a:moveTo>
                <a:lnTo>
                  <a:pt x="499999" y="395604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2255011" y="2624201"/>
            <a:ext cx="169545" cy="876935"/>
            <a:chOff x="2255011" y="2624201"/>
            <a:chExt cx="169545" cy="876935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55011" y="2624201"/>
              <a:ext cx="169418" cy="16941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339720" y="2780919"/>
              <a:ext cx="0" cy="720090"/>
            </a:xfrm>
            <a:custGeom>
              <a:avLst/>
              <a:gdLst/>
              <a:ahLst/>
              <a:cxnLst/>
              <a:rect l="l" t="t" r="r" b="b"/>
              <a:pathLst>
                <a:path h="720089">
                  <a:moveTo>
                    <a:pt x="0" y="0"/>
                  </a:moveTo>
                  <a:lnTo>
                    <a:pt x="0" y="720089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2255011" y="4064380"/>
            <a:ext cx="169545" cy="732790"/>
            <a:chOff x="2255011" y="4064380"/>
            <a:chExt cx="169545" cy="732790"/>
          </a:xfrm>
        </p:grpSpPr>
        <p:sp>
          <p:nvSpPr>
            <p:cNvPr id="17" name="object 17"/>
            <p:cNvSpPr/>
            <p:nvPr/>
          </p:nvSpPr>
          <p:spPr>
            <a:xfrm>
              <a:off x="2267711" y="4077080"/>
              <a:ext cx="144145" cy="144145"/>
            </a:xfrm>
            <a:custGeom>
              <a:avLst/>
              <a:gdLst/>
              <a:ahLst/>
              <a:cxnLst/>
              <a:rect l="l" t="t" r="r" b="b"/>
              <a:pathLst>
                <a:path w="144144" h="144145">
                  <a:moveTo>
                    <a:pt x="0" y="144018"/>
                  </a:moveTo>
                  <a:lnTo>
                    <a:pt x="72008" y="0"/>
                  </a:lnTo>
                  <a:lnTo>
                    <a:pt x="144018" y="144018"/>
                  </a:lnTo>
                  <a:lnTo>
                    <a:pt x="0" y="14401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39720" y="4221098"/>
              <a:ext cx="0" cy="576580"/>
            </a:xfrm>
            <a:custGeom>
              <a:avLst/>
              <a:gdLst/>
              <a:ahLst/>
              <a:cxnLst/>
              <a:rect l="l" t="t" r="r" b="b"/>
              <a:pathLst>
                <a:path h="576579">
                  <a:moveTo>
                    <a:pt x="0" y="0"/>
                  </a:moveTo>
                  <a:lnTo>
                    <a:pt x="0" y="57607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07365" y="1028968"/>
            <a:ext cx="8170545" cy="493204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500" dirty="0">
                <a:latin typeface="굴림"/>
                <a:cs typeface="굴림"/>
              </a:rPr>
              <a:t>객체 또는</a:t>
            </a:r>
            <a:r>
              <a:rPr sz="2500" spc="40" dirty="0">
                <a:latin typeface="굴림"/>
                <a:cs typeface="굴림"/>
              </a:rPr>
              <a:t> </a:t>
            </a:r>
            <a:r>
              <a:rPr sz="2500" dirty="0">
                <a:latin typeface="굴림"/>
                <a:cs typeface="굴림"/>
              </a:rPr>
              <a:t>값을</a:t>
            </a:r>
            <a:r>
              <a:rPr sz="2500" spc="20" dirty="0">
                <a:latin typeface="굴림"/>
                <a:cs typeface="굴림"/>
              </a:rPr>
              <a:t> </a:t>
            </a:r>
            <a:r>
              <a:rPr sz="2500" dirty="0">
                <a:latin typeface="굴림"/>
                <a:cs typeface="굴림"/>
              </a:rPr>
              <a:t>생성자를</a:t>
            </a:r>
            <a:r>
              <a:rPr sz="2500" spc="15" dirty="0">
                <a:latin typeface="굴림"/>
                <a:cs typeface="굴림"/>
              </a:rPr>
              <a:t> </a:t>
            </a:r>
            <a:r>
              <a:rPr sz="2500" dirty="0">
                <a:latin typeface="굴림"/>
                <a:cs typeface="굴림"/>
              </a:rPr>
              <a:t>통해</a:t>
            </a:r>
            <a:r>
              <a:rPr sz="2500" spc="40" dirty="0">
                <a:latin typeface="굴림"/>
                <a:cs typeface="굴림"/>
              </a:rPr>
              <a:t> </a:t>
            </a:r>
            <a:r>
              <a:rPr sz="2500" dirty="0">
                <a:latin typeface="굴림"/>
                <a:cs typeface="굴림"/>
              </a:rPr>
              <a:t>주입</a:t>
            </a:r>
            <a:r>
              <a:rPr sz="2500" spc="20" dirty="0">
                <a:latin typeface="굴림"/>
                <a:cs typeface="굴림"/>
              </a:rPr>
              <a:t> </a:t>
            </a:r>
            <a:r>
              <a:rPr sz="2500" dirty="0">
                <a:latin typeface="굴림"/>
                <a:cs typeface="굴림"/>
              </a:rPr>
              <a:t>받는다</a:t>
            </a:r>
            <a:r>
              <a:rPr sz="2500" dirty="0">
                <a:latin typeface="Verdana"/>
                <a:cs typeface="Verdana"/>
              </a:rPr>
              <a:t>.</a:t>
            </a:r>
          </a:p>
          <a:p>
            <a:pPr marL="355600" indent="-34353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  <a:tab pos="356235" algn="l"/>
                <a:tab pos="3817620" algn="l"/>
              </a:tabLst>
            </a:pPr>
            <a:r>
              <a:rPr sz="2500" spc="-10" dirty="0">
                <a:latin typeface="Verdana"/>
                <a:cs typeface="Verdana"/>
              </a:rPr>
              <a:t>&lt;constructor-arg&gt;</a:t>
            </a:r>
            <a:r>
              <a:rPr sz="2500" spc="25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:	</a:t>
            </a:r>
            <a:r>
              <a:rPr sz="2500" dirty="0">
                <a:latin typeface="굴림"/>
                <a:cs typeface="굴림"/>
              </a:rPr>
              <a:t>하나의</a:t>
            </a:r>
            <a:r>
              <a:rPr sz="2500" spc="15" dirty="0">
                <a:latin typeface="굴림"/>
                <a:cs typeface="굴림"/>
              </a:rPr>
              <a:t> </a:t>
            </a:r>
            <a:r>
              <a:rPr sz="2500" dirty="0">
                <a:latin typeface="Verdana"/>
                <a:cs typeface="Verdana"/>
              </a:rPr>
              <a:t>argument</a:t>
            </a:r>
            <a:r>
              <a:rPr sz="2500" spc="-30" dirty="0">
                <a:latin typeface="Verdana"/>
                <a:cs typeface="Verdana"/>
              </a:rPr>
              <a:t> </a:t>
            </a:r>
            <a:r>
              <a:rPr sz="2500" dirty="0">
                <a:latin typeface="굴림"/>
                <a:cs typeface="굴림"/>
              </a:rPr>
              <a:t>지정</a:t>
            </a:r>
          </a:p>
          <a:p>
            <a:pPr marL="755650" lvl="1" indent="-286385">
              <a:lnSpc>
                <a:spcPts val="2395"/>
              </a:lnSpc>
              <a:spcBef>
                <a:spcPts val="245"/>
              </a:spcBef>
              <a:buFont typeface="Arial"/>
              <a:buChar char="–"/>
              <a:tabLst>
                <a:tab pos="755650" algn="l"/>
                <a:tab pos="756285" algn="l"/>
              </a:tabLst>
            </a:pPr>
            <a:r>
              <a:rPr sz="2100" spc="5" dirty="0">
                <a:latin typeface="Verdana"/>
                <a:cs typeface="Verdana"/>
              </a:rPr>
              <a:t>&lt;bean&gt;</a:t>
            </a:r>
            <a:r>
              <a:rPr sz="2100" spc="5" dirty="0">
                <a:latin typeface="굴림"/>
                <a:cs typeface="굴림"/>
              </a:rPr>
              <a:t>의</a:t>
            </a:r>
            <a:r>
              <a:rPr sz="2100" spc="-45" dirty="0">
                <a:latin typeface="굴림"/>
                <a:cs typeface="굴림"/>
              </a:rPr>
              <a:t> </a:t>
            </a:r>
            <a:r>
              <a:rPr sz="2100" spc="5" dirty="0">
                <a:latin typeface="굴림"/>
                <a:cs typeface="굴림"/>
              </a:rPr>
              <a:t>하위태그로</a:t>
            </a:r>
            <a:r>
              <a:rPr sz="2100" spc="-10" dirty="0">
                <a:latin typeface="굴림"/>
                <a:cs typeface="굴림"/>
              </a:rPr>
              <a:t> </a:t>
            </a:r>
            <a:r>
              <a:rPr sz="2100" spc="5" dirty="0">
                <a:latin typeface="굴림"/>
                <a:cs typeface="굴림"/>
              </a:rPr>
              <a:t>설정한 </a:t>
            </a:r>
            <a:r>
              <a:rPr sz="2100" spc="5" dirty="0">
                <a:latin typeface="Verdana"/>
                <a:cs typeface="Verdana"/>
              </a:rPr>
              <a:t>bean</a:t>
            </a:r>
            <a:r>
              <a:rPr sz="2100" spc="-35" dirty="0">
                <a:latin typeface="Verdana"/>
                <a:cs typeface="Verdana"/>
              </a:rPr>
              <a:t> </a:t>
            </a:r>
            <a:r>
              <a:rPr sz="2100" spc="5" dirty="0">
                <a:latin typeface="굴림"/>
                <a:cs typeface="굴림"/>
              </a:rPr>
              <a:t>객체</a:t>
            </a:r>
            <a:r>
              <a:rPr sz="2100" spc="30" dirty="0">
                <a:latin typeface="굴림"/>
                <a:cs typeface="굴림"/>
              </a:rPr>
              <a:t> </a:t>
            </a:r>
            <a:r>
              <a:rPr sz="2100" spc="5" dirty="0">
                <a:latin typeface="굴림"/>
                <a:cs typeface="굴림"/>
              </a:rPr>
              <a:t>또는</a:t>
            </a:r>
            <a:r>
              <a:rPr sz="2100" spc="10" dirty="0">
                <a:latin typeface="굴림"/>
                <a:cs typeface="굴림"/>
              </a:rPr>
              <a:t> </a:t>
            </a:r>
            <a:r>
              <a:rPr sz="2100" spc="5" dirty="0">
                <a:latin typeface="굴림"/>
                <a:cs typeface="굴림"/>
              </a:rPr>
              <a:t>값을</a:t>
            </a:r>
            <a:r>
              <a:rPr sz="2100" spc="10" dirty="0">
                <a:latin typeface="굴림"/>
                <a:cs typeface="굴림"/>
              </a:rPr>
              <a:t> </a:t>
            </a:r>
            <a:r>
              <a:rPr sz="2100" spc="5" dirty="0">
                <a:latin typeface="굴림"/>
                <a:cs typeface="굴림"/>
              </a:rPr>
              <a:t>생성자</a:t>
            </a:r>
            <a:endParaRPr sz="2100" dirty="0">
              <a:latin typeface="굴림"/>
              <a:cs typeface="굴림"/>
            </a:endParaRPr>
          </a:p>
          <a:p>
            <a:pPr marL="755650">
              <a:lnSpc>
                <a:spcPts val="2395"/>
              </a:lnSpc>
            </a:pPr>
            <a:r>
              <a:rPr sz="2100" spc="5" dirty="0">
                <a:latin typeface="굴림"/>
                <a:cs typeface="굴림"/>
              </a:rPr>
              <a:t>를</a:t>
            </a:r>
            <a:r>
              <a:rPr sz="2100" spc="-5" dirty="0">
                <a:latin typeface="굴림"/>
                <a:cs typeface="굴림"/>
              </a:rPr>
              <a:t> </a:t>
            </a:r>
            <a:r>
              <a:rPr sz="2100" spc="5" dirty="0">
                <a:latin typeface="굴림"/>
                <a:cs typeface="굴림"/>
              </a:rPr>
              <a:t>통해</a:t>
            </a:r>
            <a:r>
              <a:rPr sz="2100" spc="-5" dirty="0">
                <a:latin typeface="굴림"/>
                <a:cs typeface="굴림"/>
              </a:rPr>
              <a:t> </a:t>
            </a:r>
            <a:r>
              <a:rPr sz="2100" spc="5" dirty="0">
                <a:latin typeface="굴림"/>
                <a:cs typeface="굴림"/>
              </a:rPr>
              <a:t>주입하도록</a:t>
            </a:r>
            <a:r>
              <a:rPr sz="2100" spc="-25" dirty="0">
                <a:latin typeface="굴림"/>
                <a:cs typeface="굴림"/>
              </a:rPr>
              <a:t> </a:t>
            </a:r>
            <a:r>
              <a:rPr sz="2100" spc="5" dirty="0">
                <a:latin typeface="굴림"/>
                <a:cs typeface="굴림"/>
              </a:rPr>
              <a:t>설정</a:t>
            </a:r>
            <a:endParaRPr sz="2100" dirty="0">
              <a:latin typeface="굴림"/>
              <a:cs typeface="굴림"/>
            </a:endParaRPr>
          </a:p>
          <a:p>
            <a:pPr marL="755650" marR="406400" lvl="1" indent="-755650">
              <a:lnSpc>
                <a:spcPts val="2270"/>
              </a:lnSpc>
              <a:spcBef>
                <a:spcPts val="535"/>
              </a:spcBef>
              <a:buFont typeface="Arial"/>
              <a:buChar char="–"/>
              <a:tabLst>
                <a:tab pos="755650" algn="l"/>
                <a:tab pos="756285" algn="l"/>
              </a:tabLst>
            </a:pPr>
            <a:r>
              <a:rPr sz="2100" spc="5" dirty="0">
                <a:latin typeface="굴림"/>
                <a:cs typeface="굴림"/>
              </a:rPr>
              <a:t>설정 방법 </a:t>
            </a:r>
            <a:r>
              <a:rPr sz="2100" dirty="0">
                <a:latin typeface="Verdana"/>
                <a:cs typeface="Verdana"/>
              </a:rPr>
              <a:t>: </a:t>
            </a:r>
            <a:r>
              <a:rPr sz="2100" spc="-5" dirty="0">
                <a:latin typeface="Verdana"/>
                <a:cs typeface="Verdana"/>
              </a:rPr>
              <a:t>&lt;ref&gt;,&lt;value&gt;</a:t>
            </a:r>
            <a:r>
              <a:rPr sz="2100" spc="-5" dirty="0">
                <a:latin typeface="굴림"/>
                <a:cs typeface="굴림"/>
              </a:rPr>
              <a:t>와 </a:t>
            </a:r>
            <a:r>
              <a:rPr sz="2100" spc="5" dirty="0">
                <a:latin typeface="굴림"/>
                <a:cs typeface="굴림"/>
              </a:rPr>
              <a:t>같은 하위태그를 이용하여 </a:t>
            </a:r>
            <a:r>
              <a:rPr sz="2100" spc="-685" dirty="0">
                <a:latin typeface="굴림"/>
                <a:cs typeface="굴림"/>
              </a:rPr>
              <a:t> </a:t>
            </a:r>
            <a:r>
              <a:rPr sz="2100" dirty="0">
                <a:latin typeface="굴림"/>
                <a:cs typeface="굴림"/>
              </a:rPr>
              <a:t>설정</a:t>
            </a:r>
            <a:r>
              <a:rPr sz="2100" dirty="0">
                <a:latin typeface="Verdana"/>
                <a:cs typeface="Verdana"/>
              </a:rPr>
              <a:t>,</a:t>
            </a:r>
            <a:r>
              <a:rPr sz="2100" spc="-35" dirty="0">
                <a:latin typeface="Verdana"/>
                <a:cs typeface="Verdana"/>
              </a:rPr>
              <a:t> </a:t>
            </a:r>
            <a:r>
              <a:rPr sz="2100" spc="5" dirty="0">
                <a:latin typeface="굴림"/>
                <a:cs typeface="굴림"/>
              </a:rPr>
              <a:t>속성을</a:t>
            </a:r>
            <a:r>
              <a:rPr sz="2100" spc="10" dirty="0">
                <a:latin typeface="굴림"/>
                <a:cs typeface="굴림"/>
              </a:rPr>
              <a:t> </a:t>
            </a:r>
            <a:r>
              <a:rPr sz="2100" spc="5" dirty="0">
                <a:latin typeface="굴림"/>
                <a:cs typeface="굴림"/>
              </a:rPr>
              <a:t>이용해</a:t>
            </a:r>
            <a:r>
              <a:rPr sz="2100" spc="15" dirty="0">
                <a:latin typeface="굴림"/>
                <a:cs typeface="굴림"/>
              </a:rPr>
              <a:t> </a:t>
            </a:r>
            <a:r>
              <a:rPr sz="2100" spc="5" dirty="0">
                <a:latin typeface="굴림"/>
                <a:cs typeface="굴림"/>
              </a:rPr>
              <a:t>설정</a:t>
            </a:r>
            <a:endParaRPr sz="2100" dirty="0">
              <a:latin typeface="굴림"/>
              <a:cs typeface="굴림"/>
            </a:endParaRPr>
          </a:p>
          <a:p>
            <a:pPr marL="755650" lvl="1" indent="-286385">
              <a:lnSpc>
                <a:spcPct val="100000"/>
              </a:lnSpc>
              <a:spcBef>
                <a:spcPts val="220"/>
              </a:spcBef>
              <a:buFont typeface="Arial"/>
              <a:buChar char="–"/>
              <a:tabLst>
                <a:tab pos="755650" algn="l"/>
                <a:tab pos="756285" algn="l"/>
              </a:tabLst>
            </a:pPr>
            <a:r>
              <a:rPr sz="2100" spc="5" dirty="0">
                <a:latin typeface="굴림"/>
                <a:cs typeface="굴림"/>
              </a:rPr>
              <a:t>하위태그</a:t>
            </a:r>
            <a:r>
              <a:rPr sz="2100" spc="-55" dirty="0">
                <a:latin typeface="굴림"/>
                <a:cs typeface="굴림"/>
              </a:rPr>
              <a:t> </a:t>
            </a:r>
            <a:r>
              <a:rPr sz="2100" spc="5" dirty="0">
                <a:latin typeface="굴림"/>
                <a:cs typeface="굴림"/>
              </a:rPr>
              <a:t>이용</a:t>
            </a:r>
            <a:endParaRPr sz="2100" dirty="0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900" dirty="0">
                <a:latin typeface="Verdana"/>
                <a:cs typeface="Verdana"/>
              </a:rPr>
              <a:t>&lt;ref</a:t>
            </a:r>
            <a:r>
              <a:rPr sz="1900" spc="-65" dirty="0">
                <a:latin typeface="Verdana"/>
                <a:cs typeface="Verdana"/>
              </a:rPr>
              <a:t> </a:t>
            </a:r>
            <a:r>
              <a:rPr sz="1900" spc="5" dirty="0">
                <a:latin typeface="Verdana"/>
                <a:cs typeface="Verdana"/>
              </a:rPr>
              <a:t>bean=“bean</a:t>
            </a:r>
            <a:r>
              <a:rPr sz="1900" spc="-70" dirty="0">
                <a:latin typeface="Verdana"/>
                <a:cs typeface="Verdana"/>
              </a:rPr>
              <a:t> </a:t>
            </a:r>
            <a:r>
              <a:rPr sz="1900" spc="5" dirty="0">
                <a:latin typeface="Verdana"/>
                <a:cs typeface="Verdana"/>
              </a:rPr>
              <a:t>name”/&gt;</a:t>
            </a:r>
            <a:r>
              <a:rPr sz="1900" spc="-80" dirty="0">
                <a:latin typeface="Verdana"/>
                <a:cs typeface="Verdana"/>
              </a:rPr>
              <a:t> </a:t>
            </a:r>
            <a:r>
              <a:rPr sz="1900" dirty="0">
                <a:latin typeface="Verdana"/>
                <a:cs typeface="Verdana"/>
              </a:rPr>
              <a:t>-</a:t>
            </a:r>
            <a:r>
              <a:rPr sz="1900" spc="-20" dirty="0">
                <a:latin typeface="Verdana"/>
                <a:cs typeface="Verdana"/>
              </a:rPr>
              <a:t> </a:t>
            </a:r>
            <a:r>
              <a:rPr sz="1900" spc="10" dirty="0">
                <a:latin typeface="굴림"/>
                <a:cs typeface="굴림"/>
              </a:rPr>
              <a:t>객체를</a:t>
            </a:r>
            <a:r>
              <a:rPr sz="1900" spc="-20" dirty="0">
                <a:latin typeface="굴림"/>
                <a:cs typeface="굴림"/>
              </a:rPr>
              <a:t> </a:t>
            </a:r>
            <a:r>
              <a:rPr sz="1900" spc="10" dirty="0">
                <a:latin typeface="굴림"/>
                <a:cs typeface="굴림"/>
              </a:rPr>
              <a:t>주입</a:t>
            </a:r>
            <a:r>
              <a:rPr sz="1900" dirty="0">
                <a:latin typeface="굴림"/>
                <a:cs typeface="굴림"/>
              </a:rPr>
              <a:t> </a:t>
            </a:r>
            <a:r>
              <a:rPr sz="1900" spc="10" dirty="0">
                <a:latin typeface="굴림"/>
                <a:cs typeface="굴림"/>
              </a:rPr>
              <a:t>시</a:t>
            </a:r>
            <a:endParaRPr sz="1900" dirty="0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900" spc="-5" dirty="0">
                <a:latin typeface="Verdana"/>
                <a:cs typeface="Verdana"/>
              </a:rPr>
              <a:t>&lt;value&gt;</a:t>
            </a:r>
            <a:r>
              <a:rPr sz="1900" spc="-5" dirty="0">
                <a:latin typeface="굴림"/>
                <a:cs typeface="굴림"/>
              </a:rPr>
              <a:t>값</a:t>
            </a:r>
            <a:r>
              <a:rPr sz="1900" spc="-5" dirty="0">
                <a:latin typeface="Verdana"/>
                <a:cs typeface="Verdana"/>
              </a:rPr>
              <a:t>&lt;/value&gt;</a:t>
            </a:r>
            <a:r>
              <a:rPr sz="1900" spc="-95" dirty="0">
                <a:latin typeface="Verdana"/>
                <a:cs typeface="Verdana"/>
              </a:rPr>
              <a:t> </a:t>
            </a:r>
            <a:r>
              <a:rPr sz="1900" dirty="0">
                <a:latin typeface="Verdana"/>
                <a:cs typeface="Verdana"/>
              </a:rPr>
              <a:t>-</a:t>
            </a:r>
            <a:r>
              <a:rPr sz="1900" spc="-5" dirty="0">
                <a:latin typeface="Verdana"/>
                <a:cs typeface="Verdana"/>
              </a:rPr>
              <a:t> </a:t>
            </a:r>
            <a:r>
              <a:rPr sz="1900" dirty="0">
                <a:latin typeface="굴림"/>
                <a:cs typeface="굴림"/>
              </a:rPr>
              <a:t>문자</a:t>
            </a:r>
            <a:r>
              <a:rPr sz="1900" dirty="0">
                <a:latin typeface="Verdana"/>
                <a:cs typeface="Verdana"/>
              </a:rPr>
              <a:t>(String),</a:t>
            </a:r>
            <a:r>
              <a:rPr sz="1900" spc="-50" dirty="0">
                <a:latin typeface="Verdana"/>
                <a:cs typeface="Verdana"/>
              </a:rPr>
              <a:t> </a:t>
            </a:r>
            <a:r>
              <a:rPr sz="1900" spc="5" dirty="0">
                <a:latin typeface="Verdana"/>
                <a:cs typeface="Verdana"/>
              </a:rPr>
              <a:t>Primitive</a:t>
            </a:r>
            <a:r>
              <a:rPr sz="1900" spc="-75" dirty="0">
                <a:latin typeface="Verdana"/>
                <a:cs typeface="Verdana"/>
              </a:rPr>
              <a:t> </a:t>
            </a:r>
            <a:r>
              <a:rPr sz="1900" dirty="0">
                <a:latin typeface="Verdana"/>
                <a:cs typeface="Verdana"/>
              </a:rPr>
              <a:t>data</a:t>
            </a:r>
            <a:r>
              <a:rPr sz="1900" spc="-35" dirty="0">
                <a:latin typeface="Verdana"/>
                <a:cs typeface="Verdana"/>
              </a:rPr>
              <a:t> </a:t>
            </a:r>
            <a:r>
              <a:rPr sz="1900" spc="5" dirty="0">
                <a:latin typeface="굴림"/>
                <a:cs typeface="굴림"/>
              </a:rPr>
              <a:t>주입</a:t>
            </a:r>
            <a:r>
              <a:rPr sz="1900" spc="15" dirty="0">
                <a:latin typeface="굴림"/>
                <a:cs typeface="굴림"/>
              </a:rPr>
              <a:t> </a:t>
            </a:r>
            <a:r>
              <a:rPr sz="1900" spc="5" dirty="0">
                <a:latin typeface="굴림"/>
                <a:cs typeface="굴림"/>
              </a:rPr>
              <a:t>시</a:t>
            </a:r>
            <a:endParaRPr sz="1900" dirty="0">
              <a:latin typeface="굴림"/>
              <a:cs typeface="굴림"/>
            </a:endParaRPr>
          </a:p>
          <a:p>
            <a:pPr marL="1613535" marR="5080" indent="-228600">
              <a:lnSpc>
                <a:spcPct val="139700"/>
              </a:lnSpc>
              <a:spcBef>
                <a:spcPts val="50"/>
              </a:spcBef>
            </a:pPr>
            <a:r>
              <a:rPr sz="1600" dirty="0">
                <a:latin typeface="Arial"/>
                <a:cs typeface="Arial"/>
              </a:rPr>
              <a:t>–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Verdana"/>
                <a:cs typeface="Verdana"/>
              </a:rPr>
              <a:t>type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굴림"/>
                <a:cs typeface="굴림"/>
              </a:rPr>
              <a:t>속성</a:t>
            </a:r>
            <a:r>
              <a:rPr sz="1600" spc="20" dirty="0">
                <a:latin typeface="굴림"/>
                <a:cs typeface="굴림"/>
              </a:rPr>
              <a:t> </a:t>
            </a:r>
            <a:r>
              <a:rPr sz="1600" dirty="0">
                <a:latin typeface="Verdana"/>
                <a:cs typeface="Verdana"/>
              </a:rPr>
              <a:t>: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굴림"/>
                <a:cs typeface="굴림"/>
              </a:rPr>
              <a:t>값을</a:t>
            </a:r>
            <a:r>
              <a:rPr sz="1600" spc="20" dirty="0">
                <a:latin typeface="굴림"/>
                <a:cs typeface="굴림"/>
              </a:rPr>
              <a:t> </a:t>
            </a:r>
            <a:r>
              <a:rPr sz="1600" dirty="0">
                <a:latin typeface="Verdana"/>
                <a:cs typeface="Verdana"/>
              </a:rPr>
              <a:t>1</a:t>
            </a:r>
            <a:r>
              <a:rPr sz="1600" dirty="0">
                <a:latin typeface="굴림"/>
                <a:cs typeface="굴림"/>
              </a:rPr>
              <a:t>차로</a:t>
            </a:r>
            <a:r>
              <a:rPr sz="1600" spc="5" dirty="0">
                <a:latin typeface="굴림"/>
                <a:cs typeface="굴림"/>
              </a:rPr>
              <a:t> </a:t>
            </a:r>
            <a:r>
              <a:rPr sz="1600" spc="-5" dirty="0">
                <a:latin typeface="Verdana"/>
                <a:cs typeface="Verdana"/>
              </a:rPr>
              <a:t>String</a:t>
            </a:r>
            <a:r>
              <a:rPr sz="1600" spc="-5" dirty="0">
                <a:latin typeface="굴림"/>
                <a:cs typeface="굴림"/>
              </a:rPr>
              <a:t>으로</a:t>
            </a:r>
            <a:r>
              <a:rPr sz="1600" spc="55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처리한다</a:t>
            </a:r>
            <a:r>
              <a:rPr sz="1600" dirty="0">
                <a:latin typeface="Verdana"/>
                <a:cs typeface="Verdana"/>
              </a:rPr>
              <a:t>.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굴림"/>
                <a:cs typeface="굴림"/>
              </a:rPr>
              <a:t>값의</a:t>
            </a:r>
            <a:r>
              <a:rPr sz="1600" spc="20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타입을</a:t>
            </a:r>
            <a:r>
              <a:rPr sz="1600" spc="15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명시해야</a:t>
            </a:r>
            <a:r>
              <a:rPr sz="1600" spc="20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하 </a:t>
            </a:r>
            <a:r>
              <a:rPr sz="1600" spc="-520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는 경우</a:t>
            </a:r>
            <a:r>
              <a:rPr sz="1600" spc="25" dirty="0">
                <a:latin typeface="굴림"/>
                <a:cs typeface="굴림"/>
              </a:rPr>
              <a:t> </a:t>
            </a:r>
            <a:r>
              <a:rPr sz="1600" spc="-5" dirty="0">
                <a:latin typeface="굴림"/>
                <a:cs typeface="굴림"/>
              </a:rPr>
              <a:t>사용</a:t>
            </a:r>
            <a:r>
              <a:rPr sz="1600" spc="-5" dirty="0">
                <a:latin typeface="Verdana"/>
                <a:cs typeface="Verdana"/>
              </a:rPr>
              <a:t>.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ex)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&lt;value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type=“int”&gt;10&lt;/value&gt;</a:t>
            </a:r>
            <a:endParaRPr sz="1600" dirty="0">
              <a:latin typeface="Verdana"/>
              <a:cs typeface="Verdana"/>
            </a:endParaRPr>
          </a:p>
          <a:p>
            <a:pPr marL="755650" lvl="1" indent="-286385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5650" algn="l"/>
                <a:tab pos="756285" algn="l"/>
              </a:tabLst>
            </a:pPr>
            <a:r>
              <a:rPr sz="2100" spc="5" dirty="0">
                <a:latin typeface="굴림"/>
                <a:cs typeface="굴림"/>
              </a:rPr>
              <a:t>속성</a:t>
            </a:r>
            <a:r>
              <a:rPr sz="2100" spc="-50" dirty="0">
                <a:latin typeface="굴림"/>
                <a:cs typeface="굴림"/>
              </a:rPr>
              <a:t> </a:t>
            </a:r>
            <a:r>
              <a:rPr sz="2100" spc="5" dirty="0">
                <a:latin typeface="굴림"/>
                <a:cs typeface="굴림"/>
              </a:rPr>
              <a:t>이용</a:t>
            </a:r>
            <a:endParaRPr sz="2100" dirty="0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900" dirty="0">
                <a:latin typeface="Verdana"/>
                <a:cs typeface="Verdana"/>
              </a:rPr>
              <a:t>ref=“bean</a:t>
            </a:r>
            <a:r>
              <a:rPr sz="1900" spc="-100" dirty="0">
                <a:latin typeface="Verdana"/>
                <a:cs typeface="Verdana"/>
              </a:rPr>
              <a:t> </a:t>
            </a:r>
            <a:r>
              <a:rPr sz="1900" spc="5" dirty="0">
                <a:latin typeface="굴림"/>
                <a:cs typeface="굴림"/>
              </a:rPr>
              <a:t>이름</a:t>
            </a:r>
            <a:r>
              <a:rPr sz="1900" spc="5" dirty="0">
                <a:latin typeface="Verdana"/>
                <a:cs typeface="Verdana"/>
              </a:rPr>
              <a:t>”</a:t>
            </a:r>
            <a:endParaRPr sz="1900" dirty="0">
              <a:latin typeface="Verdana"/>
              <a:cs typeface="Verdana"/>
            </a:endParaRPr>
          </a:p>
          <a:p>
            <a:pPr marL="1155700" lvl="2" indent="-229235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900" dirty="0">
                <a:latin typeface="Verdana"/>
                <a:cs typeface="Verdana"/>
              </a:rPr>
              <a:t>value=“</a:t>
            </a:r>
            <a:r>
              <a:rPr sz="1900" dirty="0">
                <a:latin typeface="굴림"/>
                <a:cs typeface="굴림"/>
              </a:rPr>
              <a:t>값</a:t>
            </a:r>
            <a:r>
              <a:rPr sz="1900" dirty="0">
                <a:latin typeface="Verdana"/>
                <a:cs typeface="Verdana"/>
              </a:rPr>
              <a:t>”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219" y="325627"/>
            <a:ext cx="8326755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spc="-5" dirty="0"/>
              <a:t>설정을 통한</a:t>
            </a:r>
            <a:r>
              <a:rPr sz="2900" dirty="0"/>
              <a:t> </a:t>
            </a:r>
            <a:r>
              <a:rPr sz="2900" spc="-5" dirty="0"/>
              <a:t>객체</a:t>
            </a:r>
            <a:r>
              <a:rPr sz="2900" dirty="0"/>
              <a:t> </a:t>
            </a:r>
            <a:r>
              <a:rPr sz="2900" spc="-5" dirty="0"/>
              <a:t>주입</a:t>
            </a:r>
            <a:r>
              <a:rPr sz="2900" dirty="0"/>
              <a:t> </a:t>
            </a:r>
            <a:r>
              <a:rPr sz="2900" spc="-5" dirty="0"/>
              <a:t>–</a:t>
            </a:r>
            <a:r>
              <a:rPr sz="2900" spc="5" dirty="0"/>
              <a:t> </a:t>
            </a:r>
            <a:r>
              <a:rPr sz="2900" spc="-5" dirty="0"/>
              <a:t>Constructor를</a:t>
            </a:r>
            <a:r>
              <a:rPr sz="2900" spc="15" dirty="0"/>
              <a:t> </a:t>
            </a:r>
            <a:r>
              <a:rPr sz="2900" spc="-5" dirty="0"/>
              <a:t>이용(1/4)</a:t>
            </a:r>
            <a:endParaRPr sz="29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1474" y="4000449"/>
            <a:ext cx="8001000" cy="178625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550"/>
              </a:spcBef>
            </a:pPr>
            <a:r>
              <a:rPr sz="1200" dirty="0">
                <a:latin typeface="Verdana"/>
                <a:cs typeface="Verdana"/>
              </a:rPr>
              <a:t>&lt;bean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id=“person”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class=“to.PersonTO”&gt;</a:t>
            </a:r>
            <a:endParaRPr sz="1200" dirty="0">
              <a:latin typeface="Verdana"/>
              <a:cs typeface="Verdana"/>
            </a:endParaRPr>
          </a:p>
          <a:p>
            <a:pPr marL="306070">
              <a:lnSpc>
                <a:spcPct val="100000"/>
              </a:lnSpc>
            </a:pPr>
            <a:r>
              <a:rPr sz="1200" spc="-5" dirty="0">
                <a:latin typeface="Verdana"/>
                <a:cs typeface="Verdana"/>
              </a:rPr>
              <a:t>&lt;constructor-arg&gt;</a:t>
            </a:r>
            <a:endParaRPr sz="1200" dirty="0">
              <a:latin typeface="Verdana"/>
              <a:cs typeface="Verdana"/>
            </a:endParaRPr>
          </a:p>
          <a:p>
            <a:pPr marL="466090">
              <a:lnSpc>
                <a:spcPct val="100000"/>
              </a:lnSpc>
            </a:pPr>
            <a:r>
              <a:rPr sz="1200" spc="-5" dirty="0">
                <a:latin typeface="Verdana"/>
                <a:cs typeface="Verdana"/>
              </a:rPr>
              <a:t>&lt;value&gt;abcde&lt;/value&gt;</a:t>
            </a:r>
            <a:endParaRPr sz="1200" dirty="0">
              <a:latin typeface="Verdana"/>
              <a:cs typeface="Verdana"/>
            </a:endParaRPr>
          </a:p>
          <a:p>
            <a:pPr marL="306070">
              <a:lnSpc>
                <a:spcPct val="100000"/>
              </a:lnSpc>
            </a:pPr>
            <a:r>
              <a:rPr sz="1200" spc="-5" dirty="0">
                <a:latin typeface="Verdana"/>
                <a:cs typeface="Verdana"/>
              </a:rPr>
              <a:t>&lt;/constructor-arg&gt;</a:t>
            </a:r>
            <a:endParaRPr sz="1200" dirty="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</a:pPr>
            <a:r>
              <a:rPr sz="1200" dirty="0">
                <a:latin typeface="Verdana"/>
                <a:cs typeface="Verdana"/>
              </a:rPr>
              <a:t>&lt;/bean&gt;</a:t>
            </a:r>
          </a:p>
          <a:p>
            <a:pPr marL="91440">
              <a:lnSpc>
                <a:spcPts val="1430"/>
              </a:lnSpc>
              <a:spcBef>
                <a:spcPts val="20"/>
              </a:spcBef>
            </a:pPr>
            <a:r>
              <a:rPr sz="1200" spc="5" dirty="0">
                <a:latin typeface="굴림"/>
                <a:cs typeface="굴림"/>
              </a:rPr>
              <a:t>또는</a:t>
            </a:r>
            <a:endParaRPr sz="1200" dirty="0">
              <a:latin typeface="굴림"/>
              <a:cs typeface="굴림"/>
            </a:endParaRPr>
          </a:p>
          <a:p>
            <a:pPr marL="91440">
              <a:lnSpc>
                <a:spcPts val="1430"/>
              </a:lnSpc>
            </a:pPr>
            <a:r>
              <a:rPr sz="1200" dirty="0">
                <a:latin typeface="Verdana"/>
                <a:cs typeface="Verdana"/>
              </a:rPr>
              <a:t>&lt;bean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id=“person”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class=“to.PersonTO”&gt;</a:t>
            </a:r>
            <a:endParaRPr sz="1200" dirty="0">
              <a:latin typeface="Verdana"/>
              <a:cs typeface="Verdana"/>
            </a:endParaRPr>
          </a:p>
          <a:p>
            <a:pPr marL="251460">
              <a:lnSpc>
                <a:spcPct val="100000"/>
              </a:lnSpc>
            </a:pPr>
            <a:r>
              <a:rPr sz="1200" spc="-5" dirty="0">
                <a:latin typeface="Verdana"/>
                <a:cs typeface="Verdana"/>
              </a:rPr>
              <a:t>&lt;constructor-arg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value=“abc”/&gt;</a:t>
            </a:r>
            <a:endParaRPr sz="1200" dirty="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</a:pPr>
            <a:r>
              <a:rPr sz="1200" dirty="0">
                <a:latin typeface="Verdana"/>
                <a:cs typeface="Verdana"/>
              </a:rPr>
              <a:t>&lt;/bean&gt;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65124" y="3708400"/>
            <a:ext cx="2870200" cy="298450"/>
            <a:chOff x="565124" y="3708400"/>
            <a:chExt cx="2870200" cy="298450"/>
          </a:xfrm>
        </p:grpSpPr>
        <p:sp>
          <p:nvSpPr>
            <p:cNvPr id="4" name="object 4"/>
            <p:cNvSpPr/>
            <p:nvPr/>
          </p:nvSpPr>
          <p:spPr>
            <a:xfrm>
              <a:off x="571474" y="3714750"/>
              <a:ext cx="2857500" cy="285750"/>
            </a:xfrm>
            <a:custGeom>
              <a:avLst/>
              <a:gdLst/>
              <a:ahLst/>
              <a:cxnLst/>
              <a:rect l="l" t="t" r="r" b="b"/>
              <a:pathLst>
                <a:path w="2857500" h="285750">
                  <a:moveTo>
                    <a:pt x="2857500" y="0"/>
                  </a:moveTo>
                  <a:lnTo>
                    <a:pt x="0" y="0"/>
                  </a:lnTo>
                  <a:lnTo>
                    <a:pt x="0" y="285750"/>
                  </a:lnTo>
                  <a:lnTo>
                    <a:pt x="2857500" y="285750"/>
                  </a:lnTo>
                  <a:lnTo>
                    <a:pt x="2857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1474" y="3714750"/>
              <a:ext cx="2857500" cy="285750"/>
            </a:xfrm>
            <a:custGeom>
              <a:avLst/>
              <a:gdLst/>
              <a:ahLst/>
              <a:cxnLst/>
              <a:rect l="l" t="t" r="r" b="b"/>
              <a:pathLst>
                <a:path w="2857500" h="285750">
                  <a:moveTo>
                    <a:pt x="0" y="285750"/>
                  </a:moveTo>
                  <a:lnTo>
                    <a:pt x="2857500" y="285750"/>
                  </a:lnTo>
                  <a:lnTo>
                    <a:pt x="2857500" y="0"/>
                  </a:lnTo>
                  <a:lnTo>
                    <a:pt x="0" y="0"/>
                  </a:lnTo>
                  <a:lnTo>
                    <a:pt x="0" y="2857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77824" y="3739515"/>
            <a:ext cx="28448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Verdana"/>
                <a:cs typeface="Verdana"/>
              </a:rPr>
              <a:t>1</a:t>
            </a:r>
            <a:r>
              <a:rPr sz="1400" spc="5" dirty="0">
                <a:latin typeface="굴림"/>
                <a:cs typeface="굴림"/>
              </a:rPr>
              <a:t>번</a:t>
            </a:r>
            <a:r>
              <a:rPr sz="1400" spc="-40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생성자에</a:t>
            </a:r>
            <a:r>
              <a:rPr sz="1400" spc="-15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주입</a:t>
            </a:r>
            <a:r>
              <a:rPr sz="1400" spc="-5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예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6219" y="325627"/>
            <a:ext cx="8326755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spc="-5" dirty="0"/>
              <a:t>설정을 통한</a:t>
            </a:r>
            <a:r>
              <a:rPr sz="2900" dirty="0"/>
              <a:t> </a:t>
            </a:r>
            <a:r>
              <a:rPr sz="2900" spc="-5" dirty="0"/>
              <a:t>객체</a:t>
            </a:r>
            <a:r>
              <a:rPr sz="2900" dirty="0"/>
              <a:t> </a:t>
            </a:r>
            <a:r>
              <a:rPr sz="2900" spc="-5" dirty="0"/>
              <a:t>주입</a:t>
            </a:r>
            <a:r>
              <a:rPr sz="2900" dirty="0"/>
              <a:t> </a:t>
            </a:r>
            <a:r>
              <a:rPr sz="2900" spc="-5" dirty="0"/>
              <a:t>–</a:t>
            </a:r>
            <a:r>
              <a:rPr sz="2900" spc="5" dirty="0"/>
              <a:t> </a:t>
            </a:r>
            <a:r>
              <a:rPr sz="2900" spc="-5" dirty="0"/>
              <a:t>Constructor를</a:t>
            </a:r>
            <a:r>
              <a:rPr sz="2900" spc="15" dirty="0"/>
              <a:t> </a:t>
            </a:r>
            <a:r>
              <a:rPr sz="2900" spc="-5" dirty="0"/>
              <a:t>이용(2/4)</a:t>
            </a:r>
            <a:endParaRPr sz="2900"/>
          </a:p>
        </p:txBody>
      </p:sp>
      <p:sp>
        <p:nvSpPr>
          <p:cNvPr id="8" name="object 8"/>
          <p:cNvSpPr txBox="1"/>
          <p:nvPr/>
        </p:nvSpPr>
        <p:spPr>
          <a:xfrm>
            <a:off x="571474" y="1428622"/>
            <a:ext cx="8001000" cy="19291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85"/>
              </a:spcBef>
            </a:pPr>
            <a:r>
              <a:rPr sz="1200" dirty="0">
                <a:latin typeface="Verdana"/>
                <a:cs typeface="Verdana"/>
              </a:rPr>
              <a:t>package</a:t>
            </a:r>
            <a:r>
              <a:rPr sz="1200" spc="-8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to;</a:t>
            </a:r>
            <a:endParaRPr sz="1200">
              <a:latin typeface="Verdana"/>
              <a:cs typeface="Verdana"/>
            </a:endParaRPr>
          </a:p>
          <a:p>
            <a:pPr marL="358775" marR="6046470" indent="-267970">
              <a:lnSpc>
                <a:spcPct val="100000"/>
              </a:lnSpc>
            </a:pPr>
            <a:r>
              <a:rPr sz="1200" spc="-5" dirty="0">
                <a:latin typeface="Verdana"/>
                <a:cs typeface="Verdana"/>
              </a:rPr>
              <a:t>public </a:t>
            </a:r>
            <a:r>
              <a:rPr sz="1200" dirty="0">
                <a:latin typeface="Verdana"/>
                <a:cs typeface="Verdana"/>
              </a:rPr>
              <a:t>class </a:t>
            </a:r>
            <a:r>
              <a:rPr sz="1200" spc="-10" dirty="0">
                <a:latin typeface="Verdana"/>
                <a:cs typeface="Verdana"/>
              </a:rPr>
              <a:t>PersonTO{ </a:t>
            </a:r>
            <a:r>
              <a:rPr sz="1200" spc="-5" dirty="0">
                <a:latin typeface="Verdana"/>
                <a:cs typeface="Verdana"/>
              </a:rPr>
              <a:t> private String id, 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private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String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name, </a:t>
            </a:r>
            <a:r>
              <a:rPr sz="1200" spc="-40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private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int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age;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00">
              <a:latin typeface="Verdana"/>
              <a:cs typeface="Verdana"/>
            </a:endParaRPr>
          </a:p>
          <a:p>
            <a:pPr marL="358775" marR="3266440" algn="just">
              <a:lnSpc>
                <a:spcPct val="100000"/>
              </a:lnSpc>
              <a:tabLst>
                <a:tab pos="3749675" algn="l"/>
              </a:tabLst>
            </a:pPr>
            <a:r>
              <a:rPr sz="1200" dirty="0">
                <a:latin typeface="Verdana"/>
                <a:cs typeface="Verdana"/>
              </a:rPr>
              <a:t>p</a:t>
            </a:r>
            <a:r>
              <a:rPr sz="1200" spc="-10" dirty="0">
                <a:latin typeface="Verdana"/>
                <a:cs typeface="Verdana"/>
              </a:rPr>
              <a:t>u</a:t>
            </a:r>
            <a:r>
              <a:rPr sz="1200" dirty="0">
                <a:latin typeface="Verdana"/>
                <a:cs typeface="Verdana"/>
              </a:rPr>
              <a:t>b</a:t>
            </a:r>
            <a:r>
              <a:rPr sz="1200" spc="-10" dirty="0">
                <a:latin typeface="Verdana"/>
                <a:cs typeface="Verdana"/>
              </a:rPr>
              <a:t>li</a:t>
            </a:r>
            <a:r>
              <a:rPr sz="1200" dirty="0">
                <a:latin typeface="Verdana"/>
                <a:cs typeface="Verdana"/>
              </a:rPr>
              <a:t>c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P</a:t>
            </a:r>
            <a:r>
              <a:rPr sz="1200" dirty="0">
                <a:latin typeface="Verdana"/>
                <a:cs typeface="Verdana"/>
              </a:rPr>
              <a:t>e</a:t>
            </a:r>
            <a:r>
              <a:rPr sz="1200" spc="5" dirty="0">
                <a:latin typeface="Verdana"/>
                <a:cs typeface="Verdana"/>
              </a:rPr>
              <a:t>r</a:t>
            </a:r>
            <a:r>
              <a:rPr sz="1200" dirty="0">
                <a:latin typeface="Verdana"/>
                <a:cs typeface="Verdana"/>
              </a:rPr>
              <a:t>s</a:t>
            </a:r>
            <a:r>
              <a:rPr sz="1200" spc="5" dirty="0">
                <a:latin typeface="Verdana"/>
                <a:cs typeface="Verdana"/>
              </a:rPr>
              <a:t>o</a:t>
            </a:r>
            <a:r>
              <a:rPr sz="1200" spc="-10" dirty="0">
                <a:latin typeface="Verdana"/>
                <a:cs typeface="Verdana"/>
              </a:rPr>
              <a:t>n(</a:t>
            </a:r>
            <a:r>
              <a:rPr sz="1200" dirty="0">
                <a:latin typeface="Verdana"/>
                <a:cs typeface="Verdana"/>
              </a:rPr>
              <a:t>S</a:t>
            </a:r>
            <a:r>
              <a:rPr sz="1200" spc="-5" dirty="0">
                <a:latin typeface="Verdana"/>
                <a:cs typeface="Verdana"/>
              </a:rPr>
              <a:t>t</a:t>
            </a:r>
            <a:r>
              <a:rPr sz="1200" spc="5" dirty="0">
                <a:latin typeface="Verdana"/>
                <a:cs typeface="Verdana"/>
              </a:rPr>
              <a:t>r</a:t>
            </a:r>
            <a:r>
              <a:rPr sz="1200" spc="-10" dirty="0">
                <a:latin typeface="Verdana"/>
                <a:cs typeface="Verdana"/>
              </a:rPr>
              <a:t>in</a:t>
            </a:r>
            <a:r>
              <a:rPr sz="1200" dirty="0">
                <a:latin typeface="Verdana"/>
                <a:cs typeface="Verdana"/>
              </a:rPr>
              <a:t>g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i</a:t>
            </a:r>
            <a:r>
              <a:rPr sz="1200" dirty="0">
                <a:latin typeface="Verdana"/>
                <a:cs typeface="Verdana"/>
              </a:rPr>
              <a:t>d</a:t>
            </a:r>
            <a:r>
              <a:rPr sz="1200" spc="-10" dirty="0">
                <a:latin typeface="Verdana"/>
                <a:cs typeface="Verdana"/>
              </a:rPr>
              <a:t>)</a:t>
            </a:r>
            <a:r>
              <a:rPr sz="1200" spc="5" dirty="0">
                <a:latin typeface="Verdana"/>
                <a:cs typeface="Verdana"/>
              </a:rPr>
              <a:t>{</a:t>
            </a:r>
            <a:r>
              <a:rPr sz="1200" spc="-10" dirty="0">
                <a:latin typeface="Verdana"/>
                <a:cs typeface="Verdana"/>
              </a:rPr>
              <a:t>...</a:t>
            </a:r>
            <a:r>
              <a:rPr sz="1200" dirty="0">
                <a:latin typeface="Verdana"/>
                <a:cs typeface="Verdana"/>
              </a:rPr>
              <a:t>}	</a:t>
            </a:r>
            <a:r>
              <a:rPr sz="1200" b="1" spc="-5" dirty="0">
                <a:latin typeface="Verdana"/>
                <a:cs typeface="Verdana"/>
              </a:rPr>
              <a:t>//</a:t>
            </a:r>
            <a:r>
              <a:rPr sz="1200" b="1" spc="5" dirty="0">
                <a:latin typeface="Verdana"/>
                <a:cs typeface="Verdana"/>
              </a:rPr>
              <a:t>1</a:t>
            </a:r>
            <a:r>
              <a:rPr sz="1200" b="1" spc="25" dirty="0">
                <a:latin typeface="굴림"/>
                <a:cs typeface="굴림"/>
              </a:rPr>
              <a:t>번</a:t>
            </a:r>
            <a:r>
              <a:rPr sz="1200" b="1" spc="-55" dirty="0">
                <a:latin typeface="굴림"/>
                <a:cs typeface="굴림"/>
              </a:rPr>
              <a:t> </a:t>
            </a:r>
            <a:r>
              <a:rPr sz="1200" b="1" spc="20" dirty="0">
                <a:latin typeface="굴림"/>
                <a:cs typeface="굴림"/>
              </a:rPr>
              <a:t>생성자  </a:t>
            </a:r>
            <a:r>
              <a:rPr sz="1200" spc="-5" dirty="0">
                <a:latin typeface="Verdana"/>
                <a:cs typeface="Verdana"/>
              </a:rPr>
              <a:t>public Person(String id, </a:t>
            </a:r>
            <a:r>
              <a:rPr sz="1200" dirty="0">
                <a:latin typeface="Verdana"/>
                <a:cs typeface="Verdana"/>
              </a:rPr>
              <a:t>String name){…}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b="1" spc="5" dirty="0">
                <a:latin typeface="Verdana"/>
                <a:cs typeface="Verdana"/>
              </a:rPr>
              <a:t>//2</a:t>
            </a:r>
            <a:r>
              <a:rPr sz="1200" b="1" spc="5" dirty="0">
                <a:latin typeface="굴림"/>
                <a:cs typeface="굴림"/>
              </a:rPr>
              <a:t>번 </a:t>
            </a:r>
            <a:r>
              <a:rPr sz="1200" b="1" spc="25" dirty="0">
                <a:latin typeface="굴림"/>
                <a:cs typeface="굴림"/>
              </a:rPr>
              <a:t>생성자 </a:t>
            </a:r>
            <a:r>
              <a:rPr sz="1200" b="1" spc="-380" dirty="0">
                <a:latin typeface="굴림"/>
                <a:cs typeface="굴림"/>
              </a:rPr>
              <a:t> </a:t>
            </a:r>
            <a:r>
              <a:rPr sz="1200" dirty="0">
                <a:latin typeface="Verdana"/>
                <a:cs typeface="Verdana"/>
              </a:rPr>
              <a:t>p</a:t>
            </a:r>
            <a:r>
              <a:rPr sz="1200" spc="-10" dirty="0">
                <a:latin typeface="Verdana"/>
                <a:cs typeface="Verdana"/>
              </a:rPr>
              <a:t>u</a:t>
            </a:r>
            <a:r>
              <a:rPr sz="1200" dirty="0">
                <a:latin typeface="Verdana"/>
                <a:cs typeface="Verdana"/>
              </a:rPr>
              <a:t>b</a:t>
            </a:r>
            <a:r>
              <a:rPr sz="1200" spc="-10" dirty="0">
                <a:latin typeface="Verdana"/>
                <a:cs typeface="Verdana"/>
              </a:rPr>
              <a:t>li</a:t>
            </a:r>
            <a:r>
              <a:rPr sz="1200" dirty="0">
                <a:latin typeface="Verdana"/>
                <a:cs typeface="Verdana"/>
              </a:rPr>
              <a:t>c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P</a:t>
            </a:r>
            <a:r>
              <a:rPr sz="1200" dirty="0">
                <a:latin typeface="Verdana"/>
                <a:cs typeface="Verdana"/>
              </a:rPr>
              <a:t>e</a:t>
            </a:r>
            <a:r>
              <a:rPr sz="1200" spc="5" dirty="0">
                <a:latin typeface="Verdana"/>
                <a:cs typeface="Verdana"/>
              </a:rPr>
              <a:t>r</a:t>
            </a:r>
            <a:r>
              <a:rPr sz="1200" dirty="0">
                <a:latin typeface="Verdana"/>
                <a:cs typeface="Verdana"/>
              </a:rPr>
              <a:t>s</a:t>
            </a:r>
            <a:r>
              <a:rPr sz="1200" spc="5" dirty="0">
                <a:latin typeface="Verdana"/>
                <a:cs typeface="Verdana"/>
              </a:rPr>
              <a:t>o</a:t>
            </a:r>
            <a:r>
              <a:rPr sz="1200" spc="-10" dirty="0">
                <a:latin typeface="Verdana"/>
                <a:cs typeface="Verdana"/>
              </a:rPr>
              <a:t>n</a:t>
            </a:r>
            <a:r>
              <a:rPr sz="1200" spc="-5" dirty="0">
                <a:latin typeface="Verdana"/>
                <a:cs typeface="Verdana"/>
              </a:rPr>
              <a:t>(</a:t>
            </a:r>
            <a:r>
              <a:rPr sz="1200" spc="-10" dirty="0">
                <a:latin typeface="Verdana"/>
                <a:cs typeface="Verdana"/>
              </a:rPr>
              <a:t>in</a:t>
            </a:r>
            <a:r>
              <a:rPr sz="1200" dirty="0">
                <a:latin typeface="Verdana"/>
                <a:cs typeface="Verdana"/>
              </a:rPr>
              <a:t>t </a:t>
            </a:r>
            <a:r>
              <a:rPr sz="1200" spc="-5" dirty="0">
                <a:latin typeface="Verdana"/>
                <a:cs typeface="Verdana"/>
              </a:rPr>
              <a:t>a</a:t>
            </a:r>
            <a:r>
              <a:rPr sz="1200" dirty="0">
                <a:latin typeface="Verdana"/>
                <a:cs typeface="Verdana"/>
              </a:rPr>
              <a:t>ge</a:t>
            </a:r>
            <a:r>
              <a:rPr sz="1200" spc="-10" dirty="0">
                <a:latin typeface="Verdana"/>
                <a:cs typeface="Verdana"/>
              </a:rPr>
              <a:t>)</a:t>
            </a:r>
            <a:r>
              <a:rPr sz="1200" spc="5" dirty="0">
                <a:latin typeface="Verdana"/>
                <a:cs typeface="Verdana"/>
              </a:rPr>
              <a:t>{</a:t>
            </a:r>
            <a:r>
              <a:rPr sz="1200" spc="-5" dirty="0">
                <a:latin typeface="Verdana"/>
                <a:cs typeface="Verdana"/>
              </a:rPr>
              <a:t>…</a:t>
            </a:r>
            <a:r>
              <a:rPr sz="1200" dirty="0">
                <a:latin typeface="Verdana"/>
                <a:cs typeface="Verdana"/>
              </a:rPr>
              <a:t>}	</a:t>
            </a:r>
            <a:r>
              <a:rPr sz="1200" b="1" spc="-5" dirty="0">
                <a:latin typeface="Verdana"/>
                <a:cs typeface="Verdana"/>
              </a:rPr>
              <a:t>//</a:t>
            </a:r>
            <a:r>
              <a:rPr sz="1200" b="1" spc="5" dirty="0">
                <a:latin typeface="Verdana"/>
                <a:cs typeface="Verdana"/>
              </a:rPr>
              <a:t>3</a:t>
            </a:r>
            <a:r>
              <a:rPr sz="1200" b="1" spc="25" dirty="0">
                <a:latin typeface="굴림"/>
                <a:cs typeface="굴림"/>
              </a:rPr>
              <a:t>번</a:t>
            </a:r>
            <a:r>
              <a:rPr sz="1200" b="1" spc="-55" dirty="0">
                <a:latin typeface="굴림"/>
                <a:cs typeface="굴림"/>
              </a:rPr>
              <a:t> </a:t>
            </a:r>
            <a:r>
              <a:rPr sz="1200" b="1" spc="25" dirty="0">
                <a:latin typeface="굴림"/>
                <a:cs typeface="굴림"/>
              </a:rPr>
              <a:t>생성자</a:t>
            </a:r>
            <a:endParaRPr sz="1200">
              <a:latin typeface="굴림"/>
              <a:cs typeface="굴림"/>
            </a:endParaRPr>
          </a:p>
          <a:p>
            <a:pPr marL="91440">
              <a:lnSpc>
                <a:spcPts val="1425"/>
              </a:lnSpc>
            </a:pPr>
            <a:r>
              <a:rPr sz="1200" dirty="0">
                <a:latin typeface="Verdana"/>
                <a:cs typeface="Verdana"/>
              </a:rPr>
              <a:t>}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65124" y="1136650"/>
            <a:ext cx="2870200" cy="298450"/>
            <a:chOff x="565124" y="1136650"/>
            <a:chExt cx="2870200" cy="298450"/>
          </a:xfrm>
        </p:grpSpPr>
        <p:sp>
          <p:nvSpPr>
            <p:cNvPr id="10" name="object 10"/>
            <p:cNvSpPr/>
            <p:nvPr/>
          </p:nvSpPr>
          <p:spPr>
            <a:xfrm>
              <a:off x="571474" y="1143000"/>
              <a:ext cx="2857500" cy="285750"/>
            </a:xfrm>
            <a:custGeom>
              <a:avLst/>
              <a:gdLst/>
              <a:ahLst/>
              <a:cxnLst/>
              <a:rect l="l" t="t" r="r" b="b"/>
              <a:pathLst>
                <a:path w="2857500" h="285750">
                  <a:moveTo>
                    <a:pt x="2857500" y="0"/>
                  </a:moveTo>
                  <a:lnTo>
                    <a:pt x="0" y="0"/>
                  </a:lnTo>
                  <a:lnTo>
                    <a:pt x="0" y="285750"/>
                  </a:lnTo>
                  <a:lnTo>
                    <a:pt x="2857500" y="285750"/>
                  </a:lnTo>
                  <a:lnTo>
                    <a:pt x="2857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1474" y="1143000"/>
              <a:ext cx="2857500" cy="285750"/>
            </a:xfrm>
            <a:custGeom>
              <a:avLst/>
              <a:gdLst/>
              <a:ahLst/>
              <a:cxnLst/>
              <a:rect l="l" t="t" r="r" b="b"/>
              <a:pathLst>
                <a:path w="2857500" h="285750">
                  <a:moveTo>
                    <a:pt x="0" y="285750"/>
                  </a:moveTo>
                  <a:lnTo>
                    <a:pt x="2857500" y="285750"/>
                  </a:lnTo>
                  <a:lnTo>
                    <a:pt x="2857500" y="0"/>
                  </a:lnTo>
                  <a:lnTo>
                    <a:pt x="0" y="0"/>
                  </a:lnTo>
                  <a:lnTo>
                    <a:pt x="0" y="2857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77824" y="1166876"/>
            <a:ext cx="28448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굴림"/>
                <a:cs typeface="굴림"/>
              </a:rPr>
              <a:t>값을</a:t>
            </a:r>
            <a:r>
              <a:rPr sz="1400" spc="-20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주입</a:t>
            </a:r>
            <a:r>
              <a:rPr sz="1400" spc="-15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받을 객체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8774" y="1065199"/>
            <a:ext cx="8026400" cy="3020060"/>
            <a:chOff x="558774" y="1065199"/>
            <a:chExt cx="8026400" cy="3020060"/>
          </a:xfrm>
        </p:grpSpPr>
        <p:sp>
          <p:nvSpPr>
            <p:cNvPr id="3" name="object 3"/>
            <p:cNvSpPr/>
            <p:nvPr/>
          </p:nvSpPr>
          <p:spPr>
            <a:xfrm>
              <a:off x="571474" y="1485391"/>
              <a:ext cx="8001000" cy="2586990"/>
            </a:xfrm>
            <a:custGeom>
              <a:avLst/>
              <a:gdLst/>
              <a:ahLst/>
              <a:cxnLst/>
              <a:rect l="l" t="t" r="r" b="b"/>
              <a:pathLst>
                <a:path w="8001000" h="2586990">
                  <a:moveTo>
                    <a:pt x="0" y="2586608"/>
                  </a:moveTo>
                  <a:lnTo>
                    <a:pt x="8001000" y="2586608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258660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71474" y="1071549"/>
              <a:ext cx="2857500" cy="414020"/>
            </a:xfrm>
            <a:custGeom>
              <a:avLst/>
              <a:gdLst/>
              <a:ahLst/>
              <a:cxnLst/>
              <a:rect l="l" t="t" r="r" b="b"/>
              <a:pathLst>
                <a:path w="2857500" h="414019">
                  <a:moveTo>
                    <a:pt x="2857500" y="0"/>
                  </a:moveTo>
                  <a:lnTo>
                    <a:pt x="0" y="0"/>
                  </a:lnTo>
                  <a:lnTo>
                    <a:pt x="0" y="413842"/>
                  </a:lnTo>
                  <a:lnTo>
                    <a:pt x="2857500" y="413842"/>
                  </a:lnTo>
                  <a:lnTo>
                    <a:pt x="2857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1474" y="1071549"/>
              <a:ext cx="2857500" cy="414020"/>
            </a:xfrm>
            <a:custGeom>
              <a:avLst/>
              <a:gdLst/>
              <a:ahLst/>
              <a:cxnLst/>
              <a:rect l="l" t="t" r="r" b="b"/>
              <a:pathLst>
                <a:path w="2857500" h="414019">
                  <a:moveTo>
                    <a:pt x="0" y="413842"/>
                  </a:moveTo>
                  <a:lnTo>
                    <a:pt x="2857500" y="413842"/>
                  </a:lnTo>
                  <a:lnTo>
                    <a:pt x="2857500" y="0"/>
                  </a:lnTo>
                  <a:lnTo>
                    <a:pt x="0" y="0"/>
                  </a:lnTo>
                  <a:lnTo>
                    <a:pt x="0" y="41384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71474" y="4448898"/>
            <a:ext cx="8001000" cy="190944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314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Verdana"/>
                <a:cs typeface="Verdana"/>
              </a:rPr>
              <a:t>&lt;bean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id=“person”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class=“to.PersonTO”&gt;</a:t>
            </a:r>
            <a:endParaRPr sz="1200">
              <a:latin typeface="Verdana"/>
              <a:cs typeface="Verdana"/>
            </a:endParaRPr>
          </a:p>
          <a:p>
            <a:pPr marL="306070">
              <a:lnSpc>
                <a:spcPct val="100000"/>
              </a:lnSpc>
            </a:pPr>
            <a:r>
              <a:rPr sz="1200" spc="-5" dirty="0">
                <a:latin typeface="Verdana"/>
                <a:cs typeface="Verdana"/>
              </a:rPr>
              <a:t>&lt;constructor-arg&gt;</a:t>
            </a:r>
            <a:endParaRPr sz="1200">
              <a:latin typeface="Verdana"/>
              <a:cs typeface="Verdana"/>
            </a:endParaRPr>
          </a:p>
          <a:p>
            <a:pPr marL="466090">
              <a:lnSpc>
                <a:spcPct val="100000"/>
              </a:lnSpc>
            </a:pPr>
            <a:r>
              <a:rPr sz="1200" spc="-5" dirty="0">
                <a:latin typeface="Verdana"/>
                <a:cs typeface="Verdana"/>
              </a:rPr>
              <a:t>&lt;value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type=“int”&gt;30&lt;/value&gt;</a:t>
            </a:r>
            <a:endParaRPr sz="1200">
              <a:latin typeface="Verdana"/>
              <a:cs typeface="Verdana"/>
            </a:endParaRPr>
          </a:p>
          <a:p>
            <a:pPr marL="306070">
              <a:lnSpc>
                <a:spcPct val="100000"/>
              </a:lnSpc>
            </a:pPr>
            <a:r>
              <a:rPr sz="1200" spc="-5" dirty="0">
                <a:latin typeface="Verdana"/>
                <a:cs typeface="Verdana"/>
              </a:rPr>
              <a:t>&lt;/constructor-arg&gt;</a:t>
            </a:r>
            <a:endParaRPr sz="120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</a:pPr>
            <a:r>
              <a:rPr sz="1200" dirty="0">
                <a:latin typeface="Verdana"/>
                <a:cs typeface="Verdana"/>
              </a:rPr>
              <a:t>&lt;/bean&gt;</a:t>
            </a:r>
            <a:endParaRPr sz="1200">
              <a:latin typeface="Verdana"/>
              <a:cs typeface="Verdana"/>
            </a:endParaRPr>
          </a:p>
          <a:p>
            <a:pPr marL="91440">
              <a:lnSpc>
                <a:spcPts val="1430"/>
              </a:lnSpc>
              <a:spcBef>
                <a:spcPts val="20"/>
              </a:spcBef>
            </a:pPr>
            <a:r>
              <a:rPr sz="1200" spc="5" dirty="0">
                <a:latin typeface="굴림"/>
                <a:cs typeface="굴림"/>
              </a:rPr>
              <a:t>또는</a:t>
            </a:r>
            <a:endParaRPr sz="1200">
              <a:latin typeface="굴림"/>
              <a:cs typeface="굴림"/>
            </a:endParaRPr>
          </a:p>
          <a:p>
            <a:pPr marL="91440">
              <a:lnSpc>
                <a:spcPts val="1430"/>
              </a:lnSpc>
            </a:pPr>
            <a:r>
              <a:rPr sz="1200" dirty="0">
                <a:latin typeface="Verdana"/>
                <a:cs typeface="Verdana"/>
              </a:rPr>
              <a:t>&lt;bean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id=“person”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class=“to.PersonTO”&gt;</a:t>
            </a:r>
            <a:endParaRPr sz="1200">
              <a:latin typeface="Verdana"/>
              <a:cs typeface="Verdana"/>
            </a:endParaRPr>
          </a:p>
          <a:p>
            <a:pPr marL="251460">
              <a:lnSpc>
                <a:spcPct val="100000"/>
              </a:lnSpc>
            </a:pPr>
            <a:r>
              <a:rPr sz="1200" spc="-5" dirty="0">
                <a:latin typeface="Verdana"/>
                <a:cs typeface="Verdana"/>
              </a:rPr>
              <a:t>&lt;constructor-arg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value=“30”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type=“int”</a:t>
            </a:r>
            <a:r>
              <a:rPr sz="1200" dirty="0">
                <a:latin typeface="Verdana"/>
                <a:cs typeface="Verdana"/>
              </a:rPr>
              <a:t>/&gt;</a:t>
            </a:r>
            <a:endParaRPr sz="120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</a:pPr>
            <a:r>
              <a:rPr sz="1200" dirty="0">
                <a:latin typeface="Verdana"/>
                <a:cs typeface="Verdana"/>
              </a:rPr>
              <a:t>&lt;/bean&gt;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65124" y="4136999"/>
            <a:ext cx="2870200" cy="318770"/>
            <a:chOff x="565124" y="4136999"/>
            <a:chExt cx="2870200" cy="318770"/>
          </a:xfrm>
        </p:grpSpPr>
        <p:sp>
          <p:nvSpPr>
            <p:cNvPr id="8" name="object 8"/>
            <p:cNvSpPr/>
            <p:nvPr/>
          </p:nvSpPr>
          <p:spPr>
            <a:xfrm>
              <a:off x="571474" y="4143349"/>
              <a:ext cx="2857500" cy="306070"/>
            </a:xfrm>
            <a:custGeom>
              <a:avLst/>
              <a:gdLst/>
              <a:ahLst/>
              <a:cxnLst/>
              <a:rect l="l" t="t" r="r" b="b"/>
              <a:pathLst>
                <a:path w="2857500" h="306070">
                  <a:moveTo>
                    <a:pt x="2857500" y="0"/>
                  </a:moveTo>
                  <a:lnTo>
                    <a:pt x="0" y="0"/>
                  </a:lnTo>
                  <a:lnTo>
                    <a:pt x="0" y="305460"/>
                  </a:lnTo>
                  <a:lnTo>
                    <a:pt x="2857500" y="305460"/>
                  </a:lnTo>
                  <a:lnTo>
                    <a:pt x="2857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1474" y="4143349"/>
              <a:ext cx="2857500" cy="306070"/>
            </a:xfrm>
            <a:custGeom>
              <a:avLst/>
              <a:gdLst/>
              <a:ahLst/>
              <a:cxnLst/>
              <a:rect l="l" t="t" r="r" b="b"/>
              <a:pathLst>
                <a:path w="2857500" h="306070">
                  <a:moveTo>
                    <a:pt x="0" y="305460"/>
                  </a:moveTo>
                  <a:lnTo>
                    <a:pt x="2857500" y="305460"/>
                  </a:lnTo>
                  <a:lnTo>
                    <a:pt x="2857500" y="0"/>
                  </a:lnTo>
                  <a:lnTo>
                    <a:pt x="0" y="0"/>
                  </a:lnTo>
                  <a:lnTo>
                    <a:pt x="0" y="30546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77824" y="1159382"/>
            <a:ext cx="3601720" cy="3258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latin typeface="Verdana"/>
                <a:cs typeface="Verdana"/>
              </a:rPr>
              <a:t>2</a:t>
            </a:r>
            <a:r>
              <a:rPr sz="1400" spc="5" dirty="0">
                <a:latin typeface="굴림"/>
                <a:cs typeface="굴림"/>
              </a:rPr>
              <a:t>번</a:t>
            </a:r>
            <a:r>
              <a:rPr sz="1400" spc="-40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생성자에</a:t>
            </a:r>
            <a:r>
              <a:rPr sz="1400" spc="-15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주입</a:t>
            </a:r>
            <a:r>
              <a:rPr sz="1400" spc="-5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예</a:t>
            </a:r>
            <a:endParaRPr sz="1400">
              <a:latin typeface="굴림"/>
              <a:cs typeface="굴림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굴림"/>
              <a:cs typeface="굴림"/>
            </a:endParaRPr>
          </a:p>
          <a:p>
            <a:pPr marL="85090">
              <a:lnSpc>
                <a:spcPct val="100000"/>
              </a:lnSpc>
            </a:pPr>
            <a:r>
              <a:rPr sz="1200" dirty="0">
                <a:latin typeface="Verdana"/>
                <a:cs typeface="Verdana"/>
              </a:rPr>
              <a:t>&lt;bean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id=“person”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class=“to.PersonTO”&gt;</a:t>
            </a:r>
            <a:endParaRPr sz="1200">
              <a:latin typeface="Verdana"/>
              <a:cs typeface="Verdana"/>
            </a:endParaRPr>
          </a:p>
          <a:p>
            <a:pPr marL="299720">
              <a:lnSpc>
                <a:spcPct val="100000"/>
              </a:lnSpc>
            </a:pPr>
            <a:r>
              <a:rPr sz="1200" spc="-5" dirty="0">
                <a:latin typeface="Verdana"/>
                <a:cs typeface="Verdana"/>
              </a:rPr>
              <a:t>&lt;constructor-arg&gt;</a:t>
            </a:r>
            <a:endParaRPr sz="1200">
              <a:latin typeface="Verdana"/>
              <a:cs typeface="Verdana"/>
            </a:endParaRPr>
          </a:p>
          <a:p>
            <a:pPr marL="45974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Verdana"/>
                <a:cs typeface="Verdana"/>
              </a:rPr>
              <a:t>&lt;value&gt;abcde&lt;/value&gt;</a:t>
            </a:r>
            <a:endParaRPr sz="1200">
              <a:latin typeface="Verdana"/>
              <a:cs typeface="Verdana"/>
            </a:endParaRPr>
          </a:p>
          <a:p>
            <a:pPr marL="299720">
              <a:lnSpc>
                <a:spcPct val="100000"/>
              </a:lnSpc>
            </a:pPr>
            <a:r>
              <a:rPr sz="1200" spc="-5" dirty="0">
                <a:latin typeface="Verdana"/>
                <a:cs typeface="Verdana"/>
              </a:rPr>
              <a:t>&lt;/constructor-arg&gt;</a:t>
            </a:r>
            <a:endParaRPr sz="1200">
              <a:latin typeface="Verdana"/>
              <a:cs typeface="Verdana"/>
            </a:endParaRPr>
          </a:p>
          <a:p>
            <a:pPr marL="299720">
              <a:lnSpc>
                <a:spcPct val="100000"/>
              </a:lnSpc>
            </a:pPr>
            <a:r>
              <a:rPr sz="1200" spc="-5" dirty="0">
                <a:latin typeface="Verdana"/>
                <a:cs typeface="Verdana"/>
              </a:rPr>
              <a:t>&lt;constructor-arg&gt;</a:t>
            </a:r>
            <a:endParaRPr sz="1200">
              <a:latin typeface="Verdana"/>
              <a:cs typeface="Verdana"/>
            </a:endParaRPr>
          </a:p>
          <a:p>
            <a:pPr marL="459740">
              <a:lnSpc>
                <a:spcPct val="100000"/>
              </a:lnSpc>
            </a:pPr>
            <a:r>
              <a:rPr sz="1200" spc="-5" dirty="0">
                <a:latin typeface="Verdana"/>
                <a:cs typeface="Verdana"/>
              </a:rPr>
              <a:t>&lt;value&gt;Hong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Gil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Dong&lt;/value&gt;</a:t>
            </a:r>
            <a:endParaRPr sz="1200">
              <a:latin typeface="Verdana"/>
              <a:cs typeface="Verdana"/>
            </a:endParaRPr>
          </a:p>
          <a:p>
            <a:pPr marL="299720">
              <a:lnSpc>
                <a:spcPct val="100000"/>
              </a:lnSpc>
            </a:pPr>
            <a:r>
              <a:rPr sz="1200" spc="-5" dirty="0">
                <a:latin typeface="Verdana"/>
                <a:cs typeface="Verdana"/>
              </a:rPr>
              <a:t>&lt;/constructor-arg&gt;</a:t>
            </a:r>
            <a:endParaRPr sz="1200">
              <a:latin typeface="Verdana"/>
              <a:cs typeface="Verdana"/>
            </a:endParaRPr>
          </a:p>
          <a:p>
            <a:pPr marL="85090">
              <a:lnSpc>
                <a:spcPct val="100000"/>
              </a:lnSpc>
            </a:pPr>
            <a:r>
              <a:rPr sz="1200" dirty="0">
                <a:latin typeface="Verdana"/>
                <a:cs typeface="Verdana"/>
              </a:rPr>
              <a:t>&lt;/bean&gt;</a:t>
            </a:r>
            <a:endParaRPr sz="1200">
              <a:latin typeface="Verdana"/>
              <a:cs typeface="Verdana"/>
            </a:endParaRPr>
          </a:p>
          <a:p>
            <a:pPr marL="85090">
              <a:lnSpc>
                <a:spcPts val="1430"/>
              </a:lnSpc>
              <a:spcBef>
                <a:spcPts val="20"/>
              </a:spcBef>
            </a:pPr>
            <a:r>
              <a:rPr sz="1200" spc="5" dirty="0">
                <a:latin typeface="굴림"/>
                <a:cs typeface="굴림"/>
              </a:rPr>
              <a:t>또는</a:t>
            </a:r>
            <a:endParaRPr sz="1200">
              <a:latin typeface="굴림"/>
              <a:cs typeface="굴림"/>
            </a:endParaRPr>
          </a:p>
          <a:p>
            <a:pPr marL="85090">
              <a:lnSpc>
                <a:spcPts val="1430"/>
              </a:lnSpc>
            </a:pPr>
            <a:r>
              <a:rPr sz="1200" dirty="0">
                <a:latin typeface="Verdana"/>
                <a:cs typeface="Verdana"/>
              </a:rPr>
              <a:t>&lt;bean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id=“person”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class=“to.PersonTO”&gt;</a:t>
            </a:r>
            <a:endParaRPr sz="1200">
              <a:latin typeface="Verdana"/>
              <a:cs typeface="Verdana"/>
            </a:endParaRPr>
          </a:p>
          <a:p>
            <a:pPr marL="245110">
              <a:lnSpc>
                <a:spcPct val="100000"/>
              </a:lnSpc>
            </a:pPr>
            <a:r>
              <a:rPr sz="1200" spc="-5" dirty="0">
                <a:latin typeface="Verdana"/>
                <a:cs typeface="Verdana"/>
              </a:rPr>
              <a:t>&lt;constructor-arg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value=“abc”/&gt;</a:t>
            </a:r>
            <a:endParaRPr sz="1200">
              <a:latin typeface="Verdana"/>
              <a:cs typeface="Verdana"/>
            </a:endParaRPr>
          </a:p>
          <a:p>
            <a:pPr marL="245110">
              <a:lnSpc>
                <a:spcPct val="100000"/>
              </a:lnSpc>
            </a:pPr>
            <a:r>
              <a:rPr sz="1200" spc="-5" dirty="0">
                <a:latin typeface="Verdana"/>
                <a:cs typeface="Verdana"/>
              </a:rPr>
              <a:t>&lt;constructor-arg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value=“Hong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Gil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Dong”/&gt;</a:t>
            </a:r>
            <a:endParaRPr sz="1200">
              <a:latin typeface="Verdana"/>
              <a:cs typeface="Verdana"/>
            </a:endParaRPr>
          </a:p>
          <a:p>
            <a:pPr marL="85090">
              <a:lnSpc>
                <a:spcPct val="100000"/>
              </a:lnSpc>
            </a:pPr>
            <a:r>
              <a:rPr sz="1200" dirty="0">
                <a:latin typeface="Verdana"/>
                <a:cs typeface="Verdana"/>
              </a:rPr>
              <a:t>&lt;/bean&gt;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Verdana"/>
              <a:cs typeface="Verdana"/>
            </a:endParaRPr>
          </a:p>
          <a:p>
            <a:pPr marL="85090">
              <a:lnSpc>
                <a:spcPct val="100000"/>
              </a:lnSpc>
            </a:pPr>
            <a:r>
              <a:rPr sz="1400" spc="5" dirty="0">
                <a:latin typeface="Verdana"/>
                <a:cs typeface="Verdana"/>
              </a:rPr>
              <a:t>3</a:t>
            </a:r>
            <a:r>
              <a:rPr sz="1400" spc="5" dirty="0">
                <a:latin typeface="굴림"/>
                <a:cs typeface="굴림"/>
              </a:rPr>
              <a:t>번</a:t>
            </a:r>
            <a:r>
              <a:rPr sz="1400" spc="-40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생성자에</a:t>
            </a:r>
            <a:r>
              <a:rPr sz="1400" spc="-20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주입</a:t>
            </a:r>
            <a:r>
              <a:rPr sz="1400" spc="-5" dirty="0">
                <a:latin typeface="굴림"/>
                <a:cs typeface="굴림"/>
              </a:rPr>
              <a:t> </a:t>
            </a:r>
            <a:r>
              <a:rPr sz="1400" spc="5" dirty="0">
                <a:latin typeface="굴림"/>
                <a:cs typeface="굴림"/>
              </a:rPr>
              <a:t>예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36219" y="325627"/>
            <a:ext cx="8326755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spc="-5" dirty="0"/>
              <a:t>설정을 통한</a:t>
            </a:r>
            <a:r>
              <a:rPr sz="2900" dirty="0"/>
              <a:t> </a:t>
            </a:r>
            <a:r>
              <a:rPr sz="2900" spc="-5" dirty="0"/>
              <a:t>객체</a:t>
            </a:r>
            <a:r>
              <a:rPr sz="2900" dirty="0"/>
              <a:t> </a:t>
            </a:r>
            <a:r>
              <a:rPr sz="2900" spc="-5" dirty="0"/>
              <a:t>주입</a:t>
            </a:r>
            <a:r>
              <a:rPr sz="2900" dirty="0"/>
              <a:t> </a:t>
            </a:r>
            <a:r>
              <a:rPr sz="2900" spc="-5" dirty="0"/>
              <a:t>–</a:t>
            </a:r>
            <a:r>
              <a:rPr sz="2900" spc="5" dirty="0"/>
              <a:t> </a:t>
            </a:r>
            <a:r>
              <a:rPr sz="2900" spc="-5" dirty="0"/>
              <a:t>Constructor를</a:t>
            </a:r>
            <a:r>
              <a:rPr sz="2900" spc="15" dirty="0"/>
              <a:t> </a:t>
            </a:r>
            <a:r>
              <a:rPr sz="2900" spc="-5" dirty="0"/>
              <a:t>이용(3/4)</a:t>
            </a:r>
            <a:endParaRPr sz="29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19" y="1003655"/>
            <a:ext cx="304609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700" spc="-5" dirty="0">
                <a:latin typeface="Verdana"/>
                <a:cs typeface="Verdana"/>
              </a:rPr>
              <a:t>bean</a:t>
            </a:r>
            <a:r>
              <a:rPr sz="2700" spc="-5" dirty="0">
                <a:latin typeface="굴림"/>
                <a:cs typeface="굴림"/>
              </a:rPr>
              <a:t>객체를</a:t>
            </a:r>
            <a:r>
              <a:rPr sz="2700" spc="-10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주입</a:t>
            </a:r>
            <a:endParaRPr sz="2700">
              <a:latin typeface="굴림"/>
              <a:cs typeface="굴림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44462" y="3630612"/>
            <a:ext cx="8597900" cy="2887980"/>
            <a:chOff x="344462" y="3630612"/>
            <a:chExt cx="8597900" cy="2887980"/>
          </a:xfrm>
        </p:grpSpPr>
        <p:sp>
          <p:nvSpPr>
            <p:cNvPr id="4" name="object 4"/>
            <p:cNvSpPr/>
            <p:nvPr/>
          </p:nvSpPr>
          <p:spPr>
            <a:xfrm>
              <a:off x="357162" y="3643312"/>
              <a:ext cx="8572500" cy="2862580"/>
            </a:xfrm>
            <a:custGeom>
              <a:avLst/>
              <a:gdLst/>
              <a:ahLst/>
              <a:cxnLst/>
              <a:rect l="l" t="t" r="r" b="b"/>
              <a:pathLst>
                <a:path w="8572500" h="2862579">
                  <a:moveTo>
                    <a:pt x="0" y="2862326"/>
                  </a:moveTo>
                  <a:lnTo>
                    <a:pt x="8572500" y="2862326"/>
                  </a:lnTo>
                  <a:lnTo>
                    <a:pt x="8572500" y="0"/>
                  </a:lnTo>
                  <a:lnTo>
                    <a:pt x="0" y="0"/>
                  </a:lnTo>
                  <a:lnTo>
                    <a:pt x="0" y="2862326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53184" y="3923029"/>
              <a:ext cx="2219325" cy="2006600"/>
            </a:xfrm>
            <a:custGeom>
              <a:avLst/>
              <a:gdLst/>
              <a:ahLst/>
              <a:cxnLst/>
              <a:rect l="l" t="t" r="r" b="b"/>
              <a:pathLst>
                <a:path w="2219325" h="2006600">
                  <a:moveTo>
                    <a:pt x="2075942" y="577596"/>
                  </a:moveTo>
                  <a:lnTo>
                    <a:pt x="2007997" y="505333"/>
                  </a:lnTo>
                  <a:lnTo>
                    <a:pt x="2005584" y="502793"/>
                  </a:lnTo>
                  <a:lnTo>
                    <a:pt x="2001647" y="502666"/>
                  </a:lnTo>
                  <a:lnTo>
                    <a:pt x="1998980" y="505079"/>
                  </a:lnTo>
                  <a:lnTo>
                    <a:pt x="1996440" y="507492"/>
                  </a:lnTo>
                  <a:lnTo>
                    <a:pt x="1996313" y="511556"/>
                  </a:lnTo>
                  <a:lnTo>
                    <a:pt x="1998726" y="514096"/>
                  </a:lnTo>
                  <a:lnTo>
                    <a:pt x="2043087" y="561263"/>
                  </a:lnTo>
                  <a:lnTo>
                    <a:pt x="148844" y="0"/>
                  </a:lnTo>
                  <a:lnTo>
                    <a:pt x="145288" y="12065"/>
                  </a:lnTo>
                  <a:lnTo>
                    <a:pt x="2039658" y="573366"/>
                  </a:lnTo>
                  <a:lnTo>
                    <a:pt x="1976628" y="588772"/>
                  </a:lnTo>
                  <a:lnTo>
                    <a:pt x="1973199" y="589661"/>
                  </a:lnTo>
                  <a:lnTo>
                    <a:pt x="1971167" y="593090"/>
                  </a:lnTo>
                  <a:lnTo>
                    <a:pt x="1971929" y="596392"/>
                  </a:lnTo>
                  <a:lnTo>
                    <a:pt x="1972818" y="599821"/>
                  </a:lnTo>
                  <a:lnTo>
                    <a:pt x="1976247" y="601980"/>
                  </a:lnTo>
                  <a:lnTo>
                    <a:pt x="1979676" y="601091"/>
                  </a:lnTo>
                  <a:lnTo>
                    <a:pt x="2066048" y="580009"/>
                  </a:lnTo>
                  <a:lnTo>
                    <a:pt x="2075942" y="577596"/>
                  </a:lnTo>
                  <a:close/>
                </a:path>
                <a:path w="2219325" h="2006600">
                  <a:moveTo>
                    <a:pt x="2218817" y="2006320"/>
                  </a:moveTo>
                  <a:lnTo>
                    <a:pt x="2217648" y="2002878"/>
                  </a:lnTo>
                  <a:lnTo>
                    <a:pt x="2187067" y="1912442"/>
                  </a:lnTo>
                  <a:lnTo>
                    <a:pt x="2185924" y="1909114"/>
                  </a:lnTo>
                  <a:lnTo>
                    <a:pt x="2182241" y="1907336"/>
                  </a:lnTo>
                  <a:lnTo>
                    <a:pt x="2175637" y="1909584"/>
                  </a:lnTo>
                  <a:lnTo>
                    <a:pt x="2173859" y="1913191"/>
                  </a:lnTo>
                  <a:lnTo>
                    <a:pt x="2175002" y="1916506"/>
                  </a:lnTo>
                  <a:lnTo>
                    <a:pt x="2195665" y="1977783"/>
                  </a:lnTo>
                  <a:lnTo>
                    <a:pt x="8382" y="72644"/>
                  </a:lnTo>
                  <a:lnTo>
                    <a:pt x="0" y="82296"/>
                  </a:lnTo>
                  <a:lnTo>
                    <a:pt x="2187321" y="1987397"/>
                  </a:lnTo>
                  <a:lnTo>
                    <a:pt x="2120392" y="1974621"/>
                  </a:lnTo>
                  <a:lnTo>
                    <a:pt x="2117090" y="1976882"/>
                  </a:lnTo>
                  <a:lnTo>
                    <a:pt x="2116328" y="1980323"/>
                  </a:lnTo>
                  <a:lnTo>
                    <a:pt x="2115693" y="1983765"/>
                  </a:lnTo>
                  <a:lnTo>
                    <a:pt x="2117979" y="1987092"/>
                  </a:lnTo>
                  <a:lnTo>
                    <a:pt x="2218817" y="20063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344462" y="1422400"/>
            <a:ext cx="8597900" cy="2091055"/>
            <a:chOff x="344462" y="1422400"/>
            <a:chExt cx="8597900" cy="2091055"/>
          </a:xfrm>
        </p:grpSpPr>
        <p:sp>
          <p:nvSpPr>
            <p:cNvPr id="7" name="object 7"/>
            <p:cNvSpPr/>
            <p:nvPr/>
          </p:nvSpPr>
          <p:spPr>
            <a:xfrm>
              <a:off x="357162" y="1746122"/>
              <a:ext cx="8572500" cy="1754505"/>
            </a:xfrm>
            <a:custGeom>
              <a:avLst/>
              <a:gdLst/>
              <a:ahLst/>
              <a:cxnLst/>
              <a:rect l="l" t="t" r="r" b="b"/>
              <a:pathLst>
                <a:path w="8572500" h="1754504">
                  <a:moveTo>
                    <a:pt x="0" y="1754377"/>
                  </a:moveTo>
                  <a:lnTo>
                    <a:pt x="8572500" y="1754377"/>
                  </a:lnTo>
                  <a:lnTo>
                    <a:pt x="8572500" y="0"/>
                  </a:lnTo>
                  <a:lnTo>
                    <a:pt x="0" y="0"/>
                  </a:lnTo>
                  <a:lnTo>
                    <a:pt x="0" y="1754377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7162" y="1428750"/>
              <a:ext cx="2857500" cy="285750"/>
            </a:xfrm>
            <a:custGeom>
              <a:avLst/>
              <a:gdLst/>
              <a:ahLst/>
              <a:cxnLst/>
              <a:rect l="l" t="t" r="r" b="b"/>
              <a:pathLst>
                <a:path w="2857500" h="285750">
                  <a:moveTo>
                    <a:pt x="0" y="285750"/>
                  </a:moveTo>
                  <a:lnTo>
                    <a:pt x="2857500" y="285750"/>
                  </a:lnTo>
                  <a:lnTo>
                    <a:pt x="2857500" y="0"/>
                  </a:lnTo>
                  <a:lnTo>
                    <a:pt x="0" y="0"/>
                  </a:lnTo>
                  <a:lnTo>
                    <a:pt x="0" y="2857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63512" y="1366208"/>
            <a:ext cx="8553450" cy="507873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785"/>
              </a:spcBef>
            </a:pPr>
            <a:r>
              <a:rPr sz="1400" dirty="0">
                <a:latin typeface="굴림"/>
                <a:cs typeface="굴림"/>
              </a:rPr>
              <a:t>값을</a:t>
            </a:r>
            <a:r>
              <a:rPr sz="1400" spc="-20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주입</a:t>
            </a:r>
            <a:r>
              <a:rPr sz="1400" spc="-25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받을</a:t>
            </a:r>
            <a:r>
              <a:rPr sz="1400" spc="-5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객체</a:t>
            </a:r>
            <a:endParaRPr sz="1400">
              <a:latin typeface="굴림"/>
              <a:cs typeface="굴림"/>
            </a:endParaRPr>
          </a:p>
          <a:p>
            <a:pPr marL="999490" marR="4855845" indent="-915035">
              <a:lnSpc>
                <a:spcPct val="100000"/>
              </a:lnSpc>
              <a:spcBef>
                <a:spcPts val="869"/>
              </a:spcBef>
            </a:pPr>
            <a:r>
              <a:rPr sz="1800" spc="-10" dirty="0">
                <a:latin typeface="Verdana"/>
                <a:cs typeface="Verdana"/>
              </a:rPr>
              <a:t>public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class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BusinessService{ 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private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Dao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dao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=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null;</a:t>
            </a:r>
            <a:endParaRPr sz="1800">
              <a:latin typeface="Verdana"/>
              <a:cs typeface="Verdana"/>
            </a:endParaRPr>
          </a:p>
          <a:p>
            <a:pPr marL="1913889" marR="3642360" indent="-91503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Verdana"/>
                <a:cs typeface="Verdana"/>
              </a:rPr>
              <a:t>public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BusinessService(Dao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dao){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this.dao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=</a:t>
            </a:r>
            <a:r>
              <a:rPr sz="1800" spc="-5" dirty="0">
                <a:latin typeface="Verdana"/>
                <a:cs typeface="Verdana"/>
              </a:rPr>
              <a:t> dao;</a:t>
            </a:r>
            <a:endParaRPr sz="1800">
              <a:latin typeface="Verdana"/>
              <a:cs typeface="Verdana"/>
            </a:endParaRPr>
          </a:p>
          <a:p>
            <a:pPr marL="99949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}</a:t>
            </a:r>
            <a:endParaRPr sz="1800">
              <a:latin typeface="Verdana"/>
              <a:cs typeface="Verdana"/>
            </a:endParaRPr>
          </a:p>
          <a:p>
            <a:pPr marL="8509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}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Verdana"/>
              <a:cs typeface="Verdana"/>
            </a:endParaRPr>
          </a:p>
          <a:p>
            <a:pPr marL="8509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&lt;bean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id=“dao”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class=“spring.di.model.OracleDAO”/&gt;</a:t>
            </a:r>
            <a:endParaRPr sz="1800">
              <a:latin typeface="Verdana"/>
              <a:cs typeface="Verdana"/>
            </a:endParaRPr>
          </a:p>
          <a:p>
            <a:pPr marL="8509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&lt;bean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id=“service”</a:t>
            </a:r>
            <a:r>
              <a:rPr sz="1800" spc="6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class=“spring.di.model.service.BusinessService”&gt;</a:t>
            </a:r>
            <a:endParaRPr sz="1800">
              <a:latin typeface="Verdana"/>
              <a:cs typeface="Verdana"/>
            </a:endParaRPr>
          </a:p>
          <a:p>
            <a:pPr marL="99949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&lt;constructor-arg&gt;</a:t>
            </a:r>
            <a:endParaRPr sz="1800">
              <a:latin typeface="Verdana"/>
              <a:cs typeface="Verdana"/>
            </a:endParaRPr>
          </a:p>
          <a:p>
            <a:pPr marL="1913889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Verdana"/>
                <a:cs typeface="Verdana"/>
              </a:rPr>
              <a:t>&lt;ref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bean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=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“dao”/&gt;</a:t>
            </a:r>
            <a:endParaRPr sz="1800">
              <a:latin typeface="Verdana"/>
              <a:cs typeface="Verdana"/>
            </a:endParaRPr>
          </a:p>
          <a:p>
            <a:pPr marL="99949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&lt;/constructor-arg&gt;</a:t>
            </a:r>
            <a:endParaRPr sz="1800">
              <a:latin typeface="Verdana"/>
              <a:cs typeface="Verdana"/>
            </a:endParaRPr>
          </a:p>
          <a:p>
            <a:pPr marL="8509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&lt;/bean&gt;</a:t>
            </a:r>
            <a:endParaRPr sz="1800">
              <a:latin typeface="Verdana"/>
              <a:cs typeface="Verdana"/>
            </a:endParaRPr>
          </a:p>
          <a:p>
            <a:pPr marL="85090">
              <a:lnSpc>
                <a:spcPts val="2150"/>
              </a:lnSpc>
              <a:spcBef>
                <a:spcPts val="20"/>
              </a:spcBef>
            </a:pPr>
            <a:r>
              <a:rPr sz="1800" dirty="0">
                <a:latin typeface="굴림"/>
                <a:cs typeface="굴림"/>
              </a:rPr>
              <a:t>또는</a:t>
            </a:r>
            <a:endParaRPr sz="1800">
              <a:latin typeface="굴림"/>
              <a:cs typeface="굴림"/>
            </a:endParaRPr>
          </a:p>
          <a:p>
            <a:pPr marL="85090">
              <a:lnSpc>
                <a:spcPts val="2150"/>
              </a:lnSpc>
            </a:pPr>
            <a:r>
              <a:rPr sz="1800" spc="-5" dirty="0">
                <a:latin typeface="Verdana"/>
                <a:cs typeface="Verdana"/>
              </a:rPr>
              <a:t>&lt;bean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id=“service”</a:t>
            </a:r>
            <a:r>
              <a:rPr sz="1800" spc="6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class=“spring.di.model.service.BusinessService”&gt;</a:t>
            </a:r>
            <a:endParaRPr sz="1800">
              <a:latin typeface="Verdana"/>
              <a:cs typeface="Verdana"/>
            </a:endParaRPr>
          </a:p>
          <a:p>
            <a:pPr marL="99949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&lt;constructor-arg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ref=“dao”&gt;</a:t>
            </a:r>
            <a:endParaRPr sz="1800">
              <a:latin typeface="Verdana"/>
              <a:cs typeface="Verdana"/>
            </a:endParaRPr>
          </a:p>
          <a:p>
            <a:pPr marL="8509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&lt;/bean&gt;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36219" y="325627"/>
            <a:ext cx="8326755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spc="-5" dirty="0"/>
              <a:t>설정을 통한</a:t>
            </a:r>
            <a:r>
              <a:rPr sz="2900" dirty="0"/>
              <a:t> </a:t>
            </a:r>
            <a:r>
              <a:rPr sz="2900" spc="-5" dirty="0"/>
              <a:t>객체</a:t>
            </a:r>
            <a:r>
              <a:rPr sz="2900" dirty="0"/>
              <a:t> </a:t>
            </a:r>
            <a:r>
              <a:rPr sz="2900" spc="-5" dirty="0"/>
              <a:t>주입</a:t>
            </a:r>
            <a:r>
              <a:rPr sz="2900" dirty="0"/>
              <a:t> </a:t>
            </a:r>
            <a:r>
              <a:rPr sz="2900" spc="-5" dirty="0"/>
              <a:t>–</a:t>
            </a:r>
            <a:r>
              <a:rPr sz="2900" spc="5" dirty="0"/>
              <a:t> </a:t>
            </a:r>
            <a:r>
              <a:rPr sz="2900" spc="-5" dirty="0"/>
              <a:t>Constructor를</a:t>
            </a:r>
            <a:r>
              <a:rPr sz="2900" spc="15" dirty="0"/>
              <a:t> </a:t>
            </a:r>
            <a:r>
              <a:rPr sz="2900" spc="-5" dirty="0"/>
              <a:t>이용(4/4)</a:t>
            </a:r>
            <a:endParaRPr sz="29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36219" y="1003655"/>
            <a:ext cx="7896225" cy="475297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55600" marR="283845" indent="-343535">
              <a:lnSpc>
                <a:spcPts val="2990"/>
              </a:lnSpc>
              <a:spcBef>
                <a:spcPts val="409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700" spc="-10" dirty="0">
                <a:latin typeface="Verdana"/>
                <a:cs typeface="Verdana"/>
              </a:rPr>
              <a:t>property</a:t>
            </a:r>
            <a:r>
              <a:rPr sz="2700" spc="-10" dirty="0">
                <a:latin typeface="굴림"/>
                <a:cs typeface="굴림"/>
              </a:rPr>
              <a:t>를</a:t>
            </a:r>
            <a:r>
              <a:rPr sz="2700" spc="65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통해</a:t>
            </a:r>
            <a:r>
              <a:rPr sz="2700" spc="50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객체</a:t>
            </a:r>
            <a:r>
              <a:rPr sz="2700" spc="35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또는</a:t>
            </a:r>
            <a:r>
              <a:rPr sz="2700" spc="45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값을</a:t>
            </a:r>
            <a:r>
              <a:rPr sz="2700" spc="55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주입</a:t>
            </a:r>
            <a:r>
              <a:rPr sz="2700" spc="50" dirty="0">
                <a:latin typeface="굴림"/>
                <a:cs typeface="굴림"/>
              </a:rPr>
              <a:t> </a:t>
            </a:r>
            <a:r>
              <a:rPr sz="2700" spc="-45" dirty="0">
                <a:latin typeface="굴림"/>
                <a:cs typeface="굴림"/>
              </a:rPr>
              <a:t>받는다</a:t>
            </a:r>
            <a:r>
              <a:rPr sz="2700" spc="-45" dirty="0">
                <a:latin typeface="Verdana"/>
                <a:cs typeface="Verdana"/>
              </a:rPr>
              <a:t>.- </a:t>
            </a:r>
            <a:r>
              <a:rPr sz="2700" spc="-935" dirty="0">
                <a:latin typeface="Verdana"/>
                <a:cs typeface="Verdana"/>
              </a:rPr>
              <a:t> </a:t>
            </a:r>
            <a:r>
              <a:rPr sz="2700" spc="-10" dirty="0">
                <a:latin typeface="Verdana"/>
                <a:cs typeface="Verdana"/>
              </a:rPr>
              <a:t>setter</a:t>
            </a:r>
            <a:r>
              <a:rPr sz="2700" dirty="0">
                <a:latin typeface="Verdana"/>
                <a:cs typeface="Verdana"/>
              </a:rPr>
              <a:t> </a:t>
            </a:r>
            <a:r>
              <a:rPr sz="2700" dirty="0">
                <a:latin typeface="굴림"/>
                <a:cs typeface="굴림"/>
              </a:rPr>
              <a:t>메소드</a:t>
            </a:r>
          </a:p>
          <a:p>
            <a:pPr marL="755015" lvl="1" indent="-285750">
              <a:lnSpc>
                <a:spcPct val="100000"/>
              </a:lnSpc>
              <a:spcBef>
                <a:spcPts val="505"/>
              </a:spcBef>
              <a:buFont typeface="Arial"/>
              <a:buChar char="–"/>
              <a:tabLst>
                <a:tab pos="755650" algn="l"/>
              </a:tabLst>
            </a:pPr>
            <a:r>
              <a:rPr sz="2300" dirty="0">
                <a:latin typeface="굴림"/>
                <a:cs typeface="굴림"/>
              </a:rPr>
              <a:t>주의</a:t>
            </a:r>
            <a:r>
              <a:rPr sz="2300" spc="20" dirty="0">
                <a:latin typeface="굴림"/>
                <a:cs typeface="굴림"/>
              </a:rPr>
              <a:t> </a:t>
            </a:r>
            <a:r>
              <a:rPr sz="2300" dirty="0">
                <a:latin typeface="Verdana"/>
                <a:cs typeface="Verdana"/>
              </a:rPr>
              <a:t>: </a:t>
            </a:r>
            <a:r>
              <a:rPr sz="2300" spc="-5" dirty="0">
                <a:latin typeface="Verdana"/>
                <a:cs typeface="Verdana"/>
              </a:rPr>
              <a:t>setter</a:t>
            </a:r>
            <a:r>
              <a:rPr sz="2300" spc="-5" dirty="0">
                <a:latin typeface="굴림"/>
                <a:cs typeface="굴림"/>
              </a:rPr>
              <a:t>를</a:t>
            </a:r>
            <a:r>
              <a:rPr sz="2300" spc="70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통해서는</a:t>
            </a:r>
            <a:r>
              <a:rPr sz="2300" spc="2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하나의</a:t>
            </a:r>
            <a:r>
              <a:rPr sz="2300" spc="3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값만</a:t>
            </a:r>
            <a:r>
              <a:rPr sz="2300" spc="2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받을</a:t>
            </a:r>
            <a:r>
              <a:rPr sz="2300" spc="35" dirty="0">
                <a:latin typeface="굴림"/>
                <a:cs typeface="굴림"/>
              </a:rPr>
              <a:t> </a:t>
            </a:r>
            <a:r>
              <a:rPr sz="2300" spc="5" dirty="0">
                <a:latin typeface="굴림"/>
                <a:cs typeface="굴림"/>
              </a:rPr>
              <a:t>수</a:t>
            </a:r>
            <a:r>
              <a:rPr sz="2300" spc="40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있다</a:t>
            </a:r>
            <a:r>
              <a:rPr sz="2300" dirty="0">
                <a:latin typeface="Verdana"/>
                <a:cs typeface="Verdana"/>
              </a:rPr>
              <a:t>.</a:t>
            </a:r>
          </a:p>
          <a:p>
            <a:pPr marL="355600" marR="39370" indent="-343535">
              <a:lnSpc>
                <a:spcPct val="92500"/>
              </a:lnSpc>
              <a:spcBef>
                <a:spcPts val="64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700" spc="-10" dirty="0">
                <a:latin typeface="Verdana"/>
                <a:cs typeface="Verdana"/>
              </a:rPr>
              <a:t>&lt;property&gt;</a:t>
            </a:r>
            <a:r>
              <a:rPr sz="2700" spc="20" dirty="0">
                <a:latin typeface="Verdana"/>
                <a:cs typeface="Verdana"/>
              </a:rPr>
              <a:t> </a:t>
            </a:r>
            <a:r>
              <a:rPr sz="2700" dirty="0">
                <a:latin typeface="Verdana"/>
                <a:cs typeface="Verdana"/>
              </a:rPr>
              <a:t>:</a:t>
            </a:r>
            <a:r>
              <a:rPr sz="2700" spc="-25" dirty="0">
                <a:latin typeface="Verdana"/>
                <a:cs typeface="Verdana"/>
              </a:rPr>
              <a:t> </a:t>
            </a:r>
            <a:r>
              <a:rPr sz="2700" spc="-5" dirty="0">
                <a:latin typeface="Verdana"/>
                <a:cs typeface="Verdana"/>
              </a:rPr>
              <a:t>&lt;bean&gt;</a:t>
            </a:r>
            <a:r>
              <a:rPr sz="2700" spc="-5" dirty="0">
                <a:latin typeface="굴림"/>
                <a:cs typeface="굴림"/>
              </a:rPr>
              <a:t>의</a:t>
            </a:r>
            <a:r>
              <a:rPr sz="2700" spc="85" dirty="0">
                <a:latin typeface="굴림"/>
                <a:cs typeface="굴림"/>
              </a:rPr>
              <a:t> </a:t>
            </a:r>
            <a:r>
              <a:rPr sz="2700" dirty="0">
                <a:latin typeface="굴림"/>
                <a:cs typeface="굴림"/>
              </a:rPr>
              <a:t>하위태그</a:t>
            </a:r>
            <a:r>
              <a:rPr sz="2700" dirty="0">
                <a:latin typeface="Verdana"/>
                <a:cs typeface="Verdana"/>
              </a:rPr>
              <a:t>.</a:t>
            </a:r>
            <a:r>
              <a:rPr sz="2700" spc="-10" dirty="0">
                <a:latin typeface="Verdana"/>
                <a:cs typeface="Verdana"/>
              </a:rPr>
              <a:t> </a:t>
            </a:r>
            <a:r>
              <a:rPr sz="2700" dirty="0">
                <a:latin typeface="굴림"/>
                <a:cs typeface="굴림"/>
              </a:rPr>
              <a:t>설정한 </a:t>
            </a:r>
            <a:r>
              <a:rPr sz="2700" spc="5" dirty="0">
                <a:latin typeface="굴림"/>
                <a:cs typeface="굴림"/>
              </a:rPr>
              <a:t> </a:t>
            </a:r>
            <a:r>
              <a:rPr sz="2700" spc="-5" dirty="0">
                <a:latin typeface="Verdana"/>
                <a:cs typeface="Verdana"/>
              </a:rPr>
              <a:t>bean</a:t>
            </a:r>
            <a:r>
              <a:rPr sz="2700" spc="15" dirty="0">
                <a:latin typeface="Verdana"/>
                <a:cs typeface="Verdana"/>
              </a:rPr>
              <a:t> </a:t>
            </a:r>
            <a:r>
              <a:rPr sz="2700" spc="-5" dirty="0">
                <a:latin typeface="굴림"/>
                <a:cs typeface="굴림"/>
              </a:rPr>
              <a:t>객체</a:t>
            </a:r>
            <a:r>
              <a:rPr sz="2700" spc="25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또는</a:t>
            </a:r>
            <a:r>
              <a:rPr sz="2700" spc="55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값을</a:t>
            </a:r>
            <a:r>
              <a:rPr sz="2700" spc="45" dirty="0">
                <a:latin typeface="굴림"/>
                <a:cs typeface="굴림"/>
              </a:rPr>
              <a:t> </a:t>
            </a:r>
            <a:r>
              <a:rPr sz="2700" spc="-10" dirty="0">
                <a:latin typeface="Verdana"/>
                <a:cs typeface="Verdana"/>
              </a:rPr>
              <a:t>property</a:t>
            </a:r>
            <a:r>
              <a:rPr sz="2700" spc="-10" dirty="0">
                <a:latin typeface="굴림"/>
                <a:cs typeface="굴림"/>
              </a:rPr>
              <a:t>를</a:t>
            </a:r>
            <a:r>
              <a:rPr sz="2700" spc="90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통해</a:t>
            </a:r>
            <a:r>
              <a:rPr sz="2700" spc="30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주입하도 </a:t>
            </a:r>
            <a:r>
              <a:rPr sz="2700" spc="-885" dirty="0">
                <a:latin typeface="굴림"/>
                <a:cs typeface="굴림"/>
              </a:rPr>
              <a:t> </a:t>
            </a:r>
            <a:r>
              <a:rPr sz="2700" dirty="0">
                <a:latin typeface="굴림"/>
                <a:cs typeface="굴림"/>
              </a:rPr>
              <a:t>록</a:t>
            </a:r>
            <a:r>
              <a:rPr sz="2700" spc="30" dirty="0">
                <a:latin typeface="굴림"/>
                <a:cs typeface="굴림"/>
              </a:rPr>
              <a:t> </a:t>
            </a:r>
            <a:r>
              <a:rPr sz="2700" dirty="0">
                <a:latin typeface="굴림"/>
                <a:cs typeface="굴림"/>
              </a:rPr>
              <a:t>설정</a:t>
            </a:r>
          </a:p>
          <a:p>
            <a:pPr marL="755015" marR="5080" lvl="1" indent="-285750">
              <a:lnSpc>
                <a:spcPct val="100000"/>
              </a:lnSpc>
              <a:spcBef>
                <a:spcPts val="565"/>
              </a:spcBef>
              <a:buFont typeface="Arial"/>
              <a:buChar char="–"/>
              <a:tabLst>
                <a:tab pos="755650" algn="l"/>
              </a:tabLst>
            </a:pPr>
            <a:r>
              <a:rPr sz="2300" dirty="0">
                <a:latin typeface="굴림"/>
                <a:cs typeface="굴림"/>
              </a:rPr>
              <a:t>속성</a:t>
            </a:r>
            <a:r>
              <a:rPr sz="2300" spc="25" dirty="0">
                <a:latin typeface="굴림"/>
                <a:cs typeface="굴림"/>
              </a:rPr>
              <a:t> </a:t>
            </a:r>
            <a:r>
              <a:rPr sz="2300" dirty="0">
                <a:latin typeface="Verdana"/>
                <a:cs typeface="Verdana"/>
              </a:rPr>
              <a:t>: name –</a:t>
            </a:r>
            <a:r>
              <a:rPr sz="2300" spc="-10" dirty="0">
                <a:latin typeface="Verdana"/>
                <a:cs typeface="Verdana"/>
              </a:rPr>
              <a:t> </a:t>
            </a:r>
            <a:r>
              <a:rPr sz="2300" dirty="0">
                <a:latin typeface="굴림"/>
                <a:cs typeface="굴림"/>
              </a:rPr>
              <a:t>값을</a:t>
            </a:r>
            <a:r>
              <a:rPr sz="2300" spc="4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주입할</a:t>
            </a:r>
            <a:r>
              <a:rPr sz="2300" spc="25" dirty="0">
                <a:latin typeface="굴림"/>
                <a:cs typeface="굴림"/>
              </a:rPr>
              <a:t> </a:t>
            </a:r>
            <a:r>
              <a:rPr sz="2300" spc="-5" dirty="0">
                <a:latin typeface="Verdana"/>
                <a:cs typeface="Verdana"/>
              </a:rPr>
              <a:t>property</a:t>
            </a:r>
            <a:r>
              <a:rPr sz="2300" spc="30" dirty="0">
                <a:latin typeface="Verdana"/>
                <a:cs typeface="Verdana"/>
              </a:rPr>
              <a:t> </a:t>
            </a:r>
            <a:r>
              <a:rPr sz="2300" dirty="0">
                <a:latin typeface="굴림"/>
                <a:cs typeface="굴림"/>
              </a:rPr>
              <a:t>이름</a:t>
            </a:r>
            <a:r>
              <a:rPr sz="2300" spc="25" dirty="0">
                <a:latin typeface="굴림"/>
                <a:cs typeface="굴림"/>
              </a:rPr>
              <a:t> </a:t>
            </a:r>
            <a:r>
              <a:rPr sz="2300" spc="-5" dirty="0">
                <a:latin typeface="Verdana"/>
                <a:cs typeface="Verdana"/>
              </a:rPr>
              <a:t>(setter</a:t>
            </a:r>
            <a:r>
              <a:rPr sz="2300" spc="-5" dirty="0">
                <a:latin typeface="굴림"/>
                <a:cs typeface="굴림"/>
              </a:rPr>
              <a:t>의 </a:t>
            </a:r>
            <a:r>
              <a:rPr sz="2300" spc="-750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이름</a:t>
            </a:r>
            <a:r>
              <a:rPr sz="2300" dirty="0">
                <a:latin typeface="Verdana"/>
                <a:cs typeface="Verdana"/>
              </a:rPr>
              <a:t>)</a:t>
            </a:r>
          </a:p>
          <a:p>
            <a:pPr marL="755015" lvl="1" indent="-285750">
              <a:lnSpc>
                <a:spcPct val="100000"/>
              </a:lnSpc>
              <a:spcBef>
                <a:spcPts val="550"/>
              </a:spcBef>
              <a:buFont typeface="Arial"/>
              <a:buChar char="–"/>
              <a:tabLst>
                <a:tab pos="755650" algn="l"/>
              </a:tabLst>
            </a:pPr>
            <a:r>
              <a:rPr sz="2300" dirty="0">
                <a:latin typeface="굴림"/>
                <a:cs typeface="굴림"/>
              </a:rPr>
              <a:t>설정</a:t>
            </a:r>
            <a:r>
              <a:rPr sz="2300" spc="-20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방법</a:t>
            </a:r>
          </a:p>
          <a:p>
            <a:pPr marL="1155700" lvl="2" indent="-229870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10" dirty="0">
                <a:latin typeface="Verdana"/>
                <a:cs typeface="Verdana"/>
              </a:rPr>
              <a:t>&lt;ref&gt;,&lt;value&gt;</a:t>
            </a:r>
            <a:r>
              <a:rPr sz="2000" spc="-10" dirty="0">
                <a:latin typeface="굴림"/>
                <a:cs typeface="굴림"/>
              </a:rPr>
              <a:t>와</a:t>
            </a:r>
            <a:r>
              <a:rPr sz="2000" spc="1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같은</a:t>
            </a:r>
            <a:r>
              <a:rPr sz="2000" spc="5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하위태그를</a:t>
            </a:r>
            <a:r>
              <a:rPr sz="2000" spc="3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이용하여</a:t>
            </a:r>
            <a:r>
              <a:rPr sz="2000" spc="3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설정</a:t>
            </a:r>
            <a:endParaRPr sz="2000" dirty="0">
              <a:latin typeface="굴림"/>
              <a:cs typeface="굴림"/>
            </a:endParaRPr>
          </a:p>
          <a:p>
            <a:pPr marL="1155700" lvl="2" indent="-22987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굴림"/>
                <a:cs typeface="굴림"/>
              </a:rPr>
              <a:t>속성을</a:t>
            </a:r>
            <a:r>
              <a:rPr sz="2000" spc="-1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이용해</a:t>
            </a:r>
            <a:r>
              <a:rPr sz="2000" spc="1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설정</a:t>
            </a:r>
            <a:endParaRPr sz="2000" dirty="0">
              <a:latin typeface="굴림"/>
              <a:cs typeface="굴림"/>
            </a:endParaRPr>
          </a:p>
          <a:p>
            <a:pPr marL="1155700" lvl="2" indent="-22987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Verdana"/>
                <a:cs typeface="Verdana"/>
              </a:rPr>
              <a:t>xml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namespace</a:t>
            </a:r>
            <a:r>
              <a:rPr sz="2000" spc="-5" dirty="0">
                <a:latin typeface="굴림"/>
                <a:cs typeface="굴림"/>
              </a:rPr>
              <a:t>를</a:t>
            </a:r>
            <a:r>
              <a:rPr sz="2000" spc="1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이용하여</a:t>
            </a:r>
            <a:r>
              <a:rPr sz="2000" spc="4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설정</a:t>
            </a:r>
            <a:endParaRPr sz="2000" dirty="0">
              <a:latin typeface="굴림"/>
              <a:cs typeface="굴림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219" y="325627"/>
            <a:ext cx="7792084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spc="-5" dirty="0"/>
              <a:t>설정을</a:t>
            </a:r>
            <a:r>
              <a:rPr sz="2900" spc="-20" dirty="0"/>
              <a:t> </a:t>
            </a:r>
            <a:r>
              <a:rPr sz="2900" spc="-5" dirty="0"/>
              <a:t>통한</a:t>
            </a:r>
            <a:r>
              <a:rPr sz="2900" dirty="0"/>
              <a:t> </a:t>
            </a:r>
            <a:r>
              <a:rPr sz="2900" spc="-5" dirty="0"/>
              <a:t>객체</a:t>
            </a:r>
            <a:r>
              <a:rPr sz="2900" spc="15" dirty="0"/>
              <a:t> </a:t>
            </a:r>
            <a:r>
              <a:rPr sz="2900" spc="-5" dirty="0"/>
              <a:t>주입</a:t>
            </a:r>
            <a:r>
              <a:rPr sz="2900" dirty="0"/>
              <a:t> </a:t>
            </a:r>
            <a:r>
              <a:rPr sz="2900" spc="-5" dirty="0"/>
              <a:t>–</a:t>
            </a:r>
            <a:r>
              <a:rPr sz="2900" spc="-10" dirty="0"/>
              <a:t> </a:t>
            </a:r>
            <a:r>
              <a:rPr sz="2900" spc="5" dirty="0"/>
              <a:t>Property를</a:t>
            </a:r>
            <a:r>
              <a:rPr sz="2900" spc="15" dirty="0"/>
              <a:t> </a:t>
            </a:r>
            <a:r>
              <a:rPr sz="2900" spc="-5" dirty="0"/>
              <a:t>이용(1/5)</a:t>
            </a:r>
            <a:endParaRPr sz="29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50531" y="961504"/>
            <a:ext cx="8085455" cy="5148580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384"/>
              </a:spcBef>
              <a:buFont typeface="Arial"/>
              <a:buChar char="–"/>
              <a:tabLst>
                <a:tab pos="299085" algn="l"/>
              </a:tabLst>
            </a:pPr>
            <a:r>
              <a:rPr sz="2300" dirty="0">
                <a:latin typeface="굴림"/>
                <a:cs typeface="굴림"/>
              </a:rPr>
              <a:t>하위태그를</a:t>
            </a:r>
            <a:r>
              <a:rPr sz="2300" spc="-2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이용한</a:t>
            </a:r>
            <a:r>
              <a:rPr sz="2300" spc="1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설정</a:t>
            </a:r>
            <a:endParaRPr sz="2300">
              <a:latin typeface="굴림"/>
              <a:cs typeface="굴림"/>
            </a:endParaRPr>
          </a:p>
          <a:p>
            <a:pPr marL="698500" lvl="1" indent="-229235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2000" spc="-10" dirty="0">
                <a:latin typeface="Verdana"/>
                <a:cs typeface="Verdana"/>
              </a:rPr>
              <a:t>&lt;ref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bean=“bean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name”/&gt;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-</a:t>
            </a:r>
            <a:r>
              <a:rPr sz="2000" spc="10" dirty="0">
                <a:latin typeface="Verdana"/>
                <a:cs typeface="Verdana"/>
              </a:rPr>
              <a:t> </a:t>
            </a:r>
            <a:r>
              <a:rPr sz="2000" spc="-5" dirty="0">
                <a:latin typeface="굴림"/>
                <a:cs typeface="굴림"/>
              </a:rPr>
              <a:t>객체를</a:t>
            </a:r>
            <a:r>
              <a:rPr sz="2000" spc="3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주입</a:t>
            </a:r>
            <a:r>
              <a:rPr sz="2000" spc="3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시</a:t>
            </a:r>
            <a:endParaRPr sz="2000">
              <a:latin typeface="굴림"/>
              <a:cs typeface="굴림"/>
            </a:endParaRPr>
          </a:p>
          <a:p>
            <a:pPr marL="698500" lvl="1" indent="-229235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2000" spc="-10" dirty="0">
                <a:latin typeface="Verdana"/>
                <a:cs typeface="Verdana"/>
              </a:rPr>
              <a:t>&lt;value&gt;</a:t>
            </a:r>
            <a:r>
              <a:rPr sz="2000" spc="-10" dirty="0">
                <a:latin typeface="굴림"/>
                <a:cs typeface="굴림"/>
              </a:rPr>
              <a:t>값</a:t>
            </a:r>
            <a:r>
              <a:rPr sz="2000" spc="-10" dirty="0">
                <a:latin typeface="Verdana"/>
                <a:cs typeface="Verdana"/>
              </a:rPr>
              <a:t>&lt;/value&gt;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- </a:t>
            </a:r>
            <a:r>
              <a:rPr sz="2000" spc="-10" dirty="0">
                <a:latin typeface="굴림"/>
                <a:cs typeface="굴림"/>
              </a:rPr>
              <a:t>문자</a:t>
            </a:r>
            <a:r>
              <a:rPr sz="2000" spc="-10" dirty="0">
                <a:latin typeface="Verdana"/>
                <a:cs typeface="Verdana"/>
              </a:rPr>
              <a:t>(String)</a:t>
            </a:r>
            <a:r>
              <a:rPr sz="2000" spc="4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Primitive</a:t>
            </a:r>
            <a:r>
              <a:rPr sz="2000" spc="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data</a:t>
            </a:r>
            <a:r>
              <a:rPr sz="2000" spc="25" dirty="0">
                <a:latin typeface="Verdana"/>
                <a:cs typeface="Verdana"/>
              </a:rPr>
              <a:t> </a:t>
            </a:r>
            <a:r>
              <a:rPr sz="2000" spc="-5" dirty="0">
                <a:latin typeface="굴림"/>
                <a:cs typeface="굴림"/>
              </a:rPr>
              <a:t>주입</a:t>
            </a:r>
            <a:r>
              <a:rPr sz="2000" spc="3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시</a:t>
            </a:r>
            <a:endParaRPr sz="2000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855"/>
              </a:spcBef>
              <a:buFont typeface="Arial"/>
              <a:buChar char="–"/>
              <a:tabLst>
                <a:tab pos="1156335" algn="l"/>
              </a:tabLst>
            </a:pPr>
            <a:r>
              <a:rPr sz="1700" spc="-5" dirty="0">
                <a:latin typeface="Verdana"/>
                <a:cs typeface="Verdana"/>
              </a:rPr>
              <a:t>type</a:t>
            </a:r>
            <a:r>
              <a:rPr sz="1700" spc="-35" dirty="0">
                <a:latin typeface="Verdana"/>
                <a:cs typeface="Verdana"/>
              </a:rPr>
              <a:t> </a:t>
            </a:r>
            <a:r>
              <a:rPr sz="1700" spc="-10" dirty="0">
                <a:latin typeface="굴림"/>
                <a:cs typeface="굴림"/>
              </a:rPr>
              <a:t>속성</a:t>
            </a:r>
            <a:r>
              <a:rPr sz="1700" spc="35" dirty="0">
                <a:latin typeface="굴림"/>
                <a:cs typeface="굴림"/>
              </a:rPr>
              <a:t> </a:t>
            </a:r>
            <a:r>
              <a:rPr sz="1700" spc="-5" dirty="0">
                <a:latin typeface="Verdana"/>
                <a:cs typeface="Verdana"/>
              </a:rPr>
              <a:t>: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10" dirty="0">
                <a:latin typeface="굴림"/>
                <a:cs typeface="굴림"/>
              </a:rPr>
              <a:t>값의</a:t>
            </a:r>
            <a:r>
              <a:rPr sz="1700" spc="30" dirty="0">
                <a:latin typeface="굴림"/>
                <a:cs typeface="굴림"/>
              </a:rPr>
              <a:t> </a:t>
            </a:r>
            <a:r>
              <a:rPr sz="1700" spc="-10" dirty="0">
                <a:latin typeface="굴림"/>
                <a:cs typeface="굴림"/>
              </a:rPr>
              <a:t>타입을</a:t>
            </a:r>
            <a:r>
              <a:rPr sz="1700" spc="55" dirty="0">
                <a:latin typeface="굴림"/>
                <a:cs typeface="굴림"/>
              </a:rPr>
              <a:t> </a:t>
            </a:r>
            <a:r>
              <a:rPr sz="1700" spc="-10" dirty="0">
                <a:latin typeface="굴림"/>
                <a:cs typeface="굴림"/>
              </a:rPr>
              <a:t>명시해야</a:t>
            </a:r>
            <a:r>
              <a:rPr sz="1700" spc="50" dirty="0">
                <a:latin typeface="굴림"/>
                <a:cs typeface="굴림"/>
              </a:rPr>
              <a:t> </a:t>
            </a:r>
            <a:r>
              <a:rPr sz="1700" spc="-10" dirty="0">
                <a:latin typeface="굴림"/>
                <a:cs typeface="굴림"/>
              </a:rPr>
              <a:t>하는</a:t>
            </a:r>
            <a:r>
              <a:rPr sz="1700" spc="30" dirty="0">
                <a:latin typeface="굴림"/>
                <a:cs typeface="굴림"/>
              </a:rPr>
              <a:t> </a:t>
            </a:r>
            <a:r>
              <a:rPr sz="1700" spc="-10" dirty="0">
                <a:latin typeface="굴림"/>
                <a:cs typeface="굴림"/>
              </a:rPr>
              <a:t>경우</a:t>
            </a:r>
            <a:r>
              <a:rPr sz="1700" spc="40" dirty="0">
                <a:latin typeface="굴림"/>
                <a:cs typeface="굴림"/>
              </a:rPr>
              <a:t> </a:t>
            </a:r>
            <a:r>
              <a:rPr sz="1700" spc="-10" dirty="0">
                <a:latin typeface="굴림"/>
                <a:cs typeface="굴림"/>
              </a:rPr>
              <a:t>사용</a:t>
            </a:r>
            <a:r>
              <a:rPr sz="1700" spc="-10" dirty="0">
                <a:latin typeface="Verdana"/>
                <a:cs typeface="Verdana"/>
              </a:rPr>
              <a:t>.</a:t>
            </a:r>
            <a:endParaRPr sz="1700">
              <a:latin typeface="Verdana"/>
              <a:cs typeface="Verdana"/>
            </a:endParaRPr>
          </a:p>
          <a:p>
            <a:pPr marL="298450" indent="-286385">
              <a:lnSpc>
                <a:spcPct val="100000"/>
              </a:lnSpc>
              <a:spcBef>
                <a:spcPts val="655"/>
              </a:spcBef>
              <a:buFont typeface="Arial"/>
              <a:buChar char="–"/>
              <a:tabLst>
                <a:tab pos="299085" algn="l"/>
              </a:tabLst>
            </a:pPr>
            <a:r>
              <a:rPr sz="2300" dirty="0">
                <a:latin typeface="굴림"/>
                <a:cs typeface="굴림"/>
              </a:rPr>
              <a:t>속성</a:t>
            </a:r>
            <a:r>
              <a:rPr sz="2300" spc="-20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이용</a:t>
            </a:r>
            <a:endParaRPr sz="2300">
              <a:latin typeface="굴림"/>
              <a:cs typeface="굴림"/>
            </a:endParaRPr>
          </a:p>
          <a:p>
            <a:pPr marL="698500" lvl="1" indent="-229235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2000" spc="-5" dirty="0">
                <a:latin typeface="Verdana"/>
                <a:cs typeface="Verdana"/>
              </a:rPr>
              <a:t>ref=“bean</a:t>
            </a:r>
            <a:r>
              <a:rPr sz="2000" spc="-70" dirty="0">
                <a:latin typeface="Verdana"/>
                <a:cs typeface="Verdana"/>
              </a:rPr>
              <a:t> </a:t>
            </a:r>
            <a:r>
              <a:rPr sz="2000" spc="-5" dirty="0">
                <a:latin typeface="굴림"/>
                <a:cs typeface="굴림"/>
              </a:rPr>
              <a:t>이름</a:t>
            </a:r>
            <a:r>
              <a:rPr sz="2000" spc="-5" dirty="0">
                <a:latin typeface="Verdana"/>
                <a:cs typeface="Verdana"/>
              </a:rPr>
              <a:t>”</a:t>
            </a:r>
            <a:endParaRPr sz="2000">
              <a:latin typeface="Verdana"/>
              <a:cs typeface="Verdana"/>
            </a:endParaRPr>
          </a:p>
          <a:p>
            <a:pPr marL="698500" lvl="1" indent="-229235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2000" spc="-10" dirty="0">
                <a:latin typeface="Verdana"/>
                <a:cs typeface="Verdana"/>
              </a:rPr>
              <a:t>value=“</a:t>
            </a:r>
            <a:r>
              <a:rPr sz="2000" spc="-10" dirty="0">
                <a:latin typeface="굴림"/>
                <a:cs typeface="굴림"/>
              </a:rPr>
              <a:t>값</a:t>
            </a:r>
            <a:r>
              <a:rPr sz="2000" spc="-10" dirty="0">
                <a:latin typeface="Verdana"/>
                <a:cs typeface="Verdana"/>
              </a:rPr>
              <a:t>”</a:t>
            </a:r>
            <a:endParaRPr sz="2000">
              <a:latin typeface="Verdana"/>
              <a:cs typeface="Verdana"/>
            </a:endParaRPr>
          </a:p>
          <a:p>
            <a:pPr marL="298450" indent="-286385">
              <a:lnSpc>
                <a:spcPct val="100000"/>
              </a:lnSpc>
              <a:spcBef>
                <a:spcPts val="290"/>
              </a:spcBef>
              <a:buFont typeface="Arial"/>
              <a:buChar char="–"/>
              <a:tabLst>
                <a:tab pos="299085" algn="l"/>
              </a:tabLst>
            </a:pPr>
            <a:r>
              <a:rPr sz="2300" dirty="0">
                <a:latin typeface="Verdana"/>
                <a:cs typeface="Verdana"/>
              </a:rPr>
              <a:t>XML</a:t>
            </a:r>
            <a:r>
              <a:rPr sz="2300" spc="-60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Namespace</a:t>
            </a:r>
            <a:r>
              <a:rPr sz="2300" dirty="0">
                <a:latin typeface="굴림"/>
                <a:cs typeface="굴림"/>
              </a:rPr>
              <a:t>를 이용</a:t>
            </a:r>
            <a:endParaRPr sz="2300">
              <a:latin typeface="굴림"/>
              <a:cs typeface="굴림"/>
            </a:endParaRPr>
          </a:p>
          <a:p>
            <a:pPr marL="698500" lvl="1" indent="-229235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2000" spc="-10" dirty="0">
                <a:latin typeface="Verdana"/>
                <a:cs typeface="Verdana"/>
              </a:rPr>
              <a:t>&lt;beans&gt; </a:t>
            </a:r>
            <a:r>
              <a:rPr sz="2000" spc="-5" dirty="0">
                <a:latin typeface="굴림"/>
                <a:cs typeface="굴림"/>
              </a:rPr>
              <a:t>태그의</a:t>
            </a:r>
            <a:r>
              <a:rPr sz="2000" spc="3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스키마설정에</a:t>
            </a:r>
            <a:r>
              <a:rPr sz="2000" spc="40" dirty="0">
                <a:latin typeface="굴림"/>
                <a:cs typeface="굴림"/>
              </a:rPr>
              <a:t> </a:t>
            </a:r>
            <a:r>
              <a:rPr sz="2000" spc="-5" dirty="0">
                <a:latin typeface="Verdana"/>
                <a:cs typeface="Verdana"/>
              </a:rPr>
              <a:t>namespace</a:t>
            </a:r>
            <a:r>
              <a:rPr sz="2000" spc="-5" dirty="0">
                <a:latin typeface="굴림"/>
                <a:cs typeface="굴림"/>
              </a:rPr>
              <a:t>등록</a:t>
            </a:r>
            <a:endParaRPr sz="2000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700"/>
              </a:spcBef>
              <a:buFont typeface="Arial"/>
              <a:buChar char="–"/>
              <a:tabLst>
                <a:tab pos="1155700" algn="l"/>
                <a:tab pos="1156335" algn="l"/>
              </a:tabLst>
            </a:pPr>
            <a:r>
              <a:rPr sz="1400" spc="-5" dirty="0">
                <a:latin typeface="Verdana"/>
                <a:cs typeface="Verdana"/>
              </a:rPr>
              <a:t>xmlns:p=</a:t>
            </a:r>
            <a:r>
              <a:rPr sz="1400" i="1" spc="-5" dirty="0">
                <a:latin typeface="Verdana"/>
                <a:cs typeface="Verdana"/>
                <a:hlinkClick r:id="rId2"/>
              </a:rPr>
              <a:t>"htt</a:t>
            </a:r>
            <a:r>
              <a:rPr sz="1400" i="1" spc="-5" dirty="0">
                <a:latin typeface="Verdana"/>
                <a:cs typeface="Verdana"/>
              </a:rPr>
              <a:t>p</a:t>
            </a:r>
            <a:r>
              <a:rPr sz="1400" i="1" spc="-5" dirty="0">
                <a:latin typeface="Verdana"/>
                <a:cs typeface="Verdana"/>
                <a:hlinkClick r:id="rId2"/>
              </a:rPr>
              <a:t>://www.springframework.org/schema/p</a:t>
            </a:r>
            <a:endParaRPr sz="1400">
              <a:latin typeface="Verdana"/>
              <a:cs typeface="Verdana"/>
            </a:endParaRPr>
          </a:p>
          <a:p>
            <a:pPr marL="698500" lvl="1" indent="-229235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2000" spc="-10" dirty="0">
                <a:latin typeface="Verdana"/>
                <a:cs typeface="Verdana"/>
              </a:rPr>
              <a:t>&lt;bean&gt;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spc="-5" dirty="0">
                <a:latin typeface="굴림"/>
                <a:cs typeface="굴림"/>
              </a:rPr>
              <a:t>태그에</a:t>
            </a:r>
            <a:r>
              <a:rPr sz="2000" spc="2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속성으로</a:t>
            </a:r>
            <a:r>
              <a:rPr sz="2000" spc="4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설정</a:t>
            </a:r>
            <a:endParaRPr sz="2000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850"/>
              </a:spcBef>
              <a:buFont typeface="Arial"/>
              <a:buChar char="–"/>
              <a:tabLst>
                <a:tab pos="1156335" algn="l"/>
              </a:tabLst>
            </a:pPr>
            <a:r>
              <a:rPr sz="1700" spc="-10" dirty="0">
                <a:latin typeface="굴림"/>
                <a:cs typeface="굴림"/>
              </a:rPr>
              <a:t>기본데이터</a:t>
            </a:r>
            <a:r>
              <a:rPr sz="1700" spc="60" dirty="0">
                <a:latin typeface="굴림"/>
                <a:cs typeface="굴림"/>
              </a:rPr>
              <a:t> </a:t>
            </a:r>
            <a:r>
              <a:rPr sz="1700" spc="-10" dirty="0">
                <a:latin typeface="굴림"/>
                <a:cs typeface="굴림"/>
              </a:rPr>
              <a:t>주입</a:t>
            </a:r>
            <a:r>
              <a:rPr sz="1700" spc="40" dirty="0">
                <a:latin typeface="굴림"/>
                <a:cs typeface="굴림"/>
              </a:rPr>
              <a:t> </a:t>
            </a:r>
            <a:r>
              <a:rPr sz="1700" spc="-5" dirty="0">
                <a:latin typeface="Verdana"/>
                <a:cs typeface="Verdana"/>
              </a:rPr>
              <a:t>: </a:t>
            </a:r>
            <a:r>
              <a:rPr sz="1700" spc="-15" dirty="0">
                <a:latin typeface="Verdana"/>
                <a:cs typeface="Verdana"/>
              </a:rPr>
              <a:t>p:propertyname=“value”.</a:t>
            </a:r>
            <a:r>
              <a:rPr sz="1700" spc="6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ex)&lt;bean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p:id=“a”&gt;</a:t>
            </a:r>
            <a:endParaRPr sz="1700">
              <a:latin typeface="Verdana"/>
              <a:cs typeface="Verdana"/>
            </a:endParaRPr>
          </a:p>
          <a:p>
            <a:pPr marL="1155700" lvl="2" indent="-229235">
              <a:lnSpc>
                <a:spcPct val="100000"/>
              </a:lnSpc>
              <a:spcBef>
                <a:spcPts val="1220"/>
              </a:spcBef>
              <a:buFont typeface="Arial"/>
              <a:buChar char="–"/>
              <a:tabLst>
                <a:tab pos="1156335" algn="l"/>
              </a:tabLst>
            </a:pPr>
            <a:r>
              <a:rPr sz="1700" spc="-10" dirty="0">
                <a:latin typeface="Verdana"/>
                <a:cs typeface="Verdana"/>
              </a:rPr>
              <a:t>bean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spc="-10" dirty="0">
                <a:latin typeface="굴림"/>
                <a:cs typeface="굴림"/>
              </a:rPr>
              <a:t>주입</a:t>
            </a:r>
            <a:r>
              <a:rPr sz="1700" spc="30" dirty="0">
                <a:latin typeface="굴림"/>
                <a:cs typeface="굴림"/>
              </a:rPr>
              <a:t> </a:t>
            </a:r>
            <a:r>
              <a:rPr sz="1700" spc="-5" dirty="0">
                <a:latin typeface="Verdana"/>
                <a:cs typeface="Verdana"/>
              </a:rPr>
              <a:t>: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p:propertyname-ref</a:t>
            </a:r>
            <a:r>
              <a:rPr sz="1700" b="1" spc="-5" dirty="0">
                <a:latin typeface="Verdana"/>
                <a:cs typeface="Verdana"/>
              </a:rPr>
              <a:t>=</a:t>
            </a:r>
            <a:r>
              <a:rPr sz="1700" spc="-5" dirty="0">
                <a:latin typeface="Verdana"/>
                <a:cs typeface="Verdana"/>
              </a:rPr>
              <a:t>“bean_id”</a:t>
            </a:r>
            <a:endParaRPr sz="1700">
              <a:latin typeface="Verdana"/>
              <a:cs typeface="Verdana"/>
            </a:endParaRPr>
          </a:p>
          <a:p>
            <a:pPr marR="232410" algn="ctr">
              <a:lnSpc>
                <a:spcPct val="100000"/>
              </a:lnSpc>
              <a:spcBef>
                <a:spcPts val="1220"/>
              </a:spcBef>
            </a:pPr>
            <a:r>
              <a:rPr sz="1700" spc="-10" dirty="0">
                <a:latin typeface="Verdana"/>
                <a:cs typeface="Verdana"/>
              </a:rPr>
              <a:t>ex)&lt;bean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p:dao-ref=“dao”&gt;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219" y="325627"/>
            <a:ext cx="7792084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spc="-5" dirty="0"/>
              <a:t>설정을</a:t>
            </a:r>
            <a:r>
              <a:rPr sz="2900" spc="-20" dirty="0"/>
              <a:t> </a:t>
            </a:r>
            <a:r>
              <a:rPr sz="2900" spc="-5" dirty="0"/>
              <a:t>통한</a:t>
            </a:r>
            <a:r>
              <a:rPr sz="2900" dirty="0"/>
              <a:t> </a:t>
            </a:r>
            <a:r>
              <a:rPr sz="2900" spc="-5" dirty="0"/>
              <a:t>객체</a:t>
            </a:r>
            <a:r>
              <a:rPr sz="2900" spc="15" dirty="0"/>
              <a:t> </a:t>
            </a:r>
            <a:r>
              <a:rPr sz="2900" spc="-5" dirty="0"/>
              <a:t>주입</a:t>
            </a:r>
            <a:r>
              <a:rPr sz="2900" dirty="0"/>
              <a:t> </a:t>
            </a:r>
            <a:r>
              <a:rPr sz="2900" spc="-5" dirty="0"/>
              <a:t>–</a:t>
            </a:r>
            <a:r>
              <a:rPr sz="2900" spc="-10" dirty="0"/>
              <a:t> </a:t>
            </a:r>
            <a:r>
              <a:rPr sz="2900" spc="5" dirty="0"/>
              <a:t>Property를</a:t>
            </a:r>
            <a:r>
              <a:rPr sz="2900" spc="15" dirty="0"/>
              <a:t> </a:t>
            </a:r>
            <a:r>
              <a:rPr sz="2900" spc="-5" dirty="0"/>
              <a:t>이용(2/5)</a:t>
            </a:r>
            <a:endParaRPr sz="29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19" y="325627"/>
            <a:ext cx="7792084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spc="-5" dirty="0"/>
              <a:t>설정을</a:t>
            </a:r>
            <a:r>
              <a:rPr sz="2900" spc="-20" dirty="0"/>
              <a:t> </a:t>
            </a:r>
            <a:r>
              <a:rPr sz="2900" spc="-5" dirty="0"/>
              <a:t>통한</a:t>
            </a:r>
            <a:r>
              <a:rPr sz="2900" dirty="0"/>
              <a:t> </a:t>
            </a:r>
            <a:r>
              <a:rPr sz="2900" spc="-5" dirty="0"/>
              <a:t>객체</a:t>
            </a:r>
            <a:r>
              <a:rPr sz="2900" spc="15" dirty="0"/>
              <a:t> </a:t>
            </a:r>
            <a:r>
              <a:rPr sz="2900" spc="-5" dirty="0"/>
              <a:t>주입</a:t>
            </a:r>
            <a:r>
              <a:rPr sz="2900" dirty="0"/>
              <a:t> </a:t>
            </a:r>
            <a:r>
              <a:rPr sz="2900" spc="-5" dirty="0"/>
              <a:t>–</a:t>
            </a:r>
            <a:r>
              <a:rPr sz="2900" spc="-10" dirty="0"/>
              <a:t> </a:t>
            </a:r>
            <a:r>
              <a:rPr sz="2900" spc="5" dirty="0"/>
              <a:t>Property를</a:t>
            </a:r>
            <a:r>
              <a:rPr sz="2900" spc="15" dirty="0"/>
              <a:t> </a:t>
            </a:r>
            <a:r>
              <a:rPr sz="2900" spc="-5" dirty="0"/>
              <a:t>이용(3/5)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571474" y="1857375"/>
            <a:ext cx="8001000" cy="19291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85"/>
              </a:spcBef>
            </a:pPr>
            <a:r>
              <a:rPr sz="1200" spc="-5" dirty="0">
                <a:latin typeface="Verdana"/>
                <a:cs typeface="Verdana"/>
              </a:rPr>
              <a:t>packag</a:t>
            </a:r>
            <a:r>
              <a:rPr sz="1200" dirty="0">
                <a:latin typeface="Verdana"/>
                <a:cs typeface="Verdana"/>
              </a:rPr>
              <a:t>e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sp</a:t>
            </a:r>
            <a:r>
              <a:rPr sz="1200" spc="5" dirty="0">
                <a:latin typeface="Verdana"/>
                <a:cs typeface="Verdana"/>
              </a:rPr>
              <a:t>r</a:t>
            </a:r>
            <a:r>
              <a:rPr sz="1200" spc="-10" dirty="0">
                <a:latin typeface="Verdana"/>
                <a:cs typeface="Verdana"/>
              </a:rPr>
              <a:t>in</a:t>
            </a:r>
            <a:r>
              <a:rPr sz="1200" spc="-5" dirty="0">
                <a:latin typeface="Verdana"/>
                <a:cs typeface="Verdana"/>
              </a:rPr>
              <a:t>g.</a:t>
            </a:r>
            <a:r>
              <a:rPr sz="1200" spc="-10" dirty="0">
                <a:latin typeface="Verdana"/>
                <a:cs typeface="Verdana"/>
              </a:rPr>
              <a:t>t</a:t>
            </a:r>
            <a:r>
              <a:rPr sz="1200" spc="15" dirty="0">
                <a:latin typeface="Verdana"/>
                <a:cs typeface="Verdana"/>
              </a:rPr>
              <a:t>o</a:t>
            </a:r>
            <a:r>
              <a:rPr sz="1200" dirty="0">
                <a:latin typeface="Verdana"/>
                <a:cs typeface="Verdana"/>
              </a:rPr>
              <a:t>;</a:t>
            </a:r>
            <a:endParaRPr sz="1200">
              <a:latin typeface="Verdana"/>
              <a:cs typeface="Verdana"/>
            </a:endParaRPr>
          </a:p>
          <a:p>
            <a:pPr marL="358775" marR="6046470" indent="-267970">
              <a:lnSpc>
                <a:spcPct val="100000"/>
              </a:lnSpc>
            </a:pPr>
            <a:r>
              <a:rPr sz="1200" spc="-5" dirty="0">
                <a:latin typeface="Verdana"/>
                <a:cs typeface="Verdana"/>
              </a:rPr>
              <a:t>public </a:t>
            </a:r>
            <a:r>
              <a:rPr sz="1200" dirty="0">
                <a:latin typeface="Verdana"/>
                <a:cs typeface="Verdana"/>
              </a:rPr>
              <a:t>class </a:t>
            </a:r>
            <a:r>
              <a:rPr sz="1200" spc="-5" dirty="0">
                <a:latin typeface="Verdana"/>
                <a:cs typeface="Verdana"/>
              </a:rPr>
              <a:t>Person{ 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private String id, 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private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String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name, </a:t>
            </a:r>
            <a:r>
              <a:rPr sz="1200" spc="-409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private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int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age;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Verdana"/>
              <a:cs typeface="Verdana"/>
            </a:endParaRPr>
          </a:p>
          <a:p>
            <a:pPr marL="358775">
              <a:lnSpc>
                <a:spcPct val="100000"/>
              </a:lnSpc>
            </a:pPr>
            <a:r>
              <a:rPr sz="1200" spc="-5" dirty="0">
                <a:latin typeface="Verdana"/>
                <a:cs typeface="Verdana"/>
              </a:rPr>
              <a:t>public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void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setId(String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id)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{…}</a:t>
            </a:r>
            <a:endParaRPr sz="1200">
              <a:latin typeface="Verdana"/>
              <a:cs typeface="Verdana"/>
            </a:endParaRPr>
          </a:p>
          <a:p>
            <a:pPr marL="358775" marR="4624705">
              <a:lnSpc>
                <a:spcPct val="100000"/>
              </a:lnSpc>
            </a:pPr>
            <a:r>
              <a:rPr sz="1200" spc="-5" dirty="0">
                <a:latin typeface="Verdana"/>
                <a:cs typeface="Verdana"/>
              </a:rPr>
              <a:t>public void setName(String </a:t>
            </a:r>
            <a:r>
              <a:rPr sz="1200" dirty="0">
                <a:latin typeface="Verdana"/>
                <a:cs typeface="Verdana"/>
              </a:rPr>
              <a:t>name) {…} </a:t>
            </a:r>
            <a:r>
              <a:rPr sz="1200" spc="-409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public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void </a:t>
            </a:r>
            <a:r>
              <a:rPr sz="1200" dirty="0">
                <a:latin typeface="Verdana"/>
                <a:cs typeface="Verdana"/>
              </a:rPr>
              <a:t>setAge(int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age)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{…}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65124" y="1565275"/>
            <a:ext cx="2870200" cy="298450"/>
            <a:chOff x="565124" y="1565275"/>
            <a:chExt cx="2870200" cy="298450"/>
          </a:xfrm>
        </p:grpSpPr>
        <p:sp>
          <p:nvSpPr>
            <p:cNvPr id="5" name="object 5"/>
            <p:cNvSpPr/>
            <p:nvPr/>
          </p:nvSpPr>
          <p:spPr>
            <a:xfrm>
              <a:off x="571474" y="1571625"/>
              <a:ext cx="2857500" cy="285750"/>
            </a:xfrm>
            <a:custGeom>
              <a:avLst/>
              <a:gdLst/>
              <a:ahLst/>
              <a:cxnLst/>
              <a:rect l="l" t="t" r="r" b="b"/>
              <a:pathLst>
                <a:path w="2857500" h="285750">
                  <a:moveTo>
                    <a:pt x="2857500" y="0"/>
                  </a:moveTo>
                  <a:lnTo>
                    <a:pt x="0" y="0"/>
                  </a:lnTo>
                  <a:lnTo>
                    <a:pt x="0" y="285750"/>
                  </a:lnTo>
                  <a:lnTo>
                    <a:pt x="2857500" y="285750"/>
                  </a:lnTo>
                  <a:lnTo>
                    <a:pt x="2857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1474" y="1571625"/>
              <a:ext cx="2857500" cy="285750"/>
            </a:xfrm>
            <a:custGeom>
              <a:avLst/>
              <a:gdLst/>
              <a:ahLst/>
              <a:cxnLst/>
              <a:rect l="l" t="t" r="r" b="b"/>
              <a:pathLst>
                <a:path w="2857500" h="285750">
                  <a:moveTo>
                    <a:pt x="0" y="285750"/>
                  </a:moveTo>
                  <a:lnTo>
                    <a:pt x="2857500" y="285750"/>
                  </a:lnTo>
                  <a:lnTo>
                    <a:pt x="2857500" y="0"/>
                  </a:lnTo>
                  <a:lnTo>
                    <a:pt x="0" y="0"/>
                  </a:lnTo>
                  <a:lnTo>
                    <a:pt x="0" y="2857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77824" y="1104874"/>
            <a:ext cx="2876550" cy="73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Verdana"/>
                <a:cs typeface="Verdana"/>
              </a:rPr>
              <a:t>Primitive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Data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Type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굴림"/>
                <a:cs typeface="굴림"/>
              </a:rPr>
              <a:t>주입</a:t>
            </a:r>
            <a:endParaRPr sz="1800">
              <a:latin typeface="굴림"/>
              <a:cs typeface="굴림"/>
            </a:endParaRPr>
          </a:p>
          <a:p>
            <a:pPr marL="85090">
              <a:lnSpc>
                <a:spcPct val="100000"/>
              </a:lnSpc>
              <a:spcBef>
                <a:spcPts val="1710"/>
              </a:spcBef>
            </a:pPr>
            <a:r>
              <a:rPr sz="1400" dirty="0">
                <a:latin typeface="굴림"/>
                <a:cs typeface="굴림"/>
              </a:rPr>
              <a:t>값을</a:t>
            </a:r>
            <a:r>
              <a:rPr sz="1400" spc="-20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주입</a:t>
            </a:r>
            <a:r>
              <a:rPr sz="1400" spc="-15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받을 객체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71474" y="4143324"/>
            <a:ext cx="8001000" cy="19291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200" dirty="0">
                <a:latin typeface="Verdana"/>
                <a:cs typeface="Verdana"/>
              </a:rPr>
              <a:t>&lt;bean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id=“person”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class=“to.Person”&gt;</a:t>
            </a:r>
            <a:endParaRPr sz="1200">
              <a:latin typeface="Verdana"/>
              <a:cs typeface="Verdana"/>
            </a:endParaRPr>
          </a:p>
          <a:p>
            <a:pPr marL="414020">
              <a:lnSpc>
                <a:spcPct val="100000"/>
              </a:lnSpc>
            </a:pPr>
            <a:r>
              <a:rPr sz="1200" dirty="0">
                <a:latin typeface="Verdana"/>
                <a:cs typeface="Verdana"/>
              </a:rPr>
              <a:t>&lt;property</a:t>
            </a:r>
            <a:r>
              <a:rPr sz="1200" spc="-9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name=</a:t>
            </a:r>
            <a:r>
              <a:rPr sz="1200" i="1" dirty="0">
                <a:latin typeface="Verdana"/>
                <a:cs typeface="Verdana"/>
              </a:rPr>
              <a:t>"name"&gt;</a:t>
            </a:r>
            <a:endParaRPr sz="1200">
              <a:latin typeface="Verdana"/>
              <a:cs typeface="Verdana"/>
            </a:endParaRPr>
          </a:p>
          <a:p>
            <a:pPr marL="791210">
              <a:lnSpc>
                <a:spcPct val="100000"/>
              </a:lnSpc>
            </a:pPr>
            <a:r>
              <a:rPr sz="1200" spc="-5" dirty="0">
                <a:latin typeface="Verdana"/>
                <a:cs typeface="Verdana"/>
              </a:rPr>
              <a:t>&lt;value&gt;hong&lt;/value&gt;</a:t>
            </a:r>
            <a:endParaRPr sz="1200">
              <a:latin typeface="Verdana"/>
              <a:cs typeface="Verdana"/>
            </a:endParaRPr>
          </a:p>
          <a:p>
            <a:pPr marL="414020">
              <a:lnSpc>
                <a:spcPct val="100000"/>
              </a:lnSpc>
            </a:pPr>
            <a:r>
              <a:rPr sz="1200" dirty="0">
                <a:latin typeface="Verdana"/>
                <a:cs typeface="Verdana"/>
              </a:rPr>
              <a:t>&lt;/property&gt;</a:t>
            </a:r>
            <a:endParaRPr sz="1200">
              <a:latin typeface="Verdana"/>
              <a:cs typeface="Verdana"/>
            </a:endParaRPr>
          </a:p>
          <a:p>
            <a:pPr marL="414020">
              <a:lnSpc>
                <a:spcPct val="100000"/>
              </a:lnSpc>
            </a:pPr>
            <a:r>
              <a:rPr sz="1200" dirty="0">
                <a:latin typeface="Verdana"/>
                <a:cs typeface="Verdana"/>
              </a:rPr>
              <a:t>&lt;property</a:t>
            </a:r>
            <a:r>
              <a:rPr sz="1200" spc="-7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name=</a:t>
            </a:r>
            <a:r>
              <a:rPr sz="1200" i="1" dirty="0">
                <a:latin typeface="Verdana"/>
                <a:cs typeface="Verdana"/>
              </a:rPr>
              <a:t>"id"</a:t>
            </a:r>
            <a:r>
              <a:rPr sz="1200" i="1" spc="-30" dirty="0">
                <a:latin typeface="Verdana"/>
                <a:cs typeface="Verdana"/>
              </a:rPr>
              <a:t> </a:t>
            </a:r>
            <a:r>
              <a:rPr sz="1200" i="1" dirty="0">
                <a:latin typeface="Verdana"/>
                <a:cs typeface="Verdana"/>
              </a:rPr>
              <a:t>value="abcde"/&gt;</a:t>
            </a:r>
            <a:endParaRPr sz="1200">
              <a:latin typeface="Verdana"/>
              <a:cs typeface="Verdana"/>
            </a:endParaRPr>
          </a:p>
          <a:p>
            <a:pPr marL="41402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Verdana"/>
                <a:cs typeface="Verdana"/>
              </a:rPr>
              <a:t>&lt;property</a:t>
            </a:r>
            <a:r>
              <a:rPr sz="1200" spc="-7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name=</a:t>
            </a:r>
            <a:r>
              <a:rPr sz="1200" i="1" dirty="0">
                <a:latin typeface="Verdana"/>
                <a:cs typeface="Verdana"/>
              </a:rPr>
              <a:t>"age"</a:t>
            </a:r>
            <a:r>
              <a:rPr sz="1200" i="1" spc="-30" dirty="0">
                <a:latin typeface="Verdana"/>
                <a:cs typeface="Verdana"/>
              </a:rPr>
              <a:t> </a:t>
            </a:r>
            <a:r>
              <a:rPr sz="1200" i="1" dirty="0">
                <a:latin typeface="Verdana"/>
                <a:cs typeface="Verdana"/>
              </a:rPr>
              <a:t>value="20"/&gt;</a:t>
            </a:r>
            <a:endParaRPr sz="120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</a:pPr>
            <a:r>
              <a:rPr sz="1200" dirty="0">
                <a:latin typeface="Verdana"/>
                <a:cs typeface="Verdana"/>
              </a:rPr>
              <a:t>&lt;/bean&gt;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19" y="325627"/>
            <a:ext cx="7792084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spc="-5" dirty="0"/>
              <a:t>설정을</a:t>
            </a:r>
            <a:r>
              <a:rPr sz="2900" spc="-20" dirty="0"/>
              <a:t> </a:t>
            </a:r>
            <a:r>
              <a:rPr sz="2900" spc="-5" dirty="0"/>
              <a:t>통한</a:t>
            </a:r>
            <a:r>
              <a:rPr sz="2900" dirty="0"/>
              <a:t> </a:t>
            </a:r>
            <a:r>
              <a:rPr sz="2900" spc="-5" dirty="0"/>
              <a:t>객체</a:t>
            </a:r>
            <a:r>
              <a:rPr sz="2900" spc="15" dirty="0"/>
              <a:t> </a:t>
            </a:r>
            <a:r>
              <a:rPr sz="2900" spc="-5" dirty="0"/>
              <a:t>주입</a:t>
            </a:r>
            <a:r>
              <a:rPr sz="2900" dirty="0"/>
              <a:t> </a:t>
            </a:r>
            <a:r>
              <a:rPr sz="2900" spc="-5" dirty="0"/>
              <a:t>–</a:t>
            </a:r>
            <a:r>
              <a:rPr sz="2900" spc="-10" dirty="0"/>
              <a:t> </a:t>
            </a:r>
            <a:r>
              <a:rPr sz="2900" spc="5" dirty="0"/>
              <a:t>Property를</a:t>
            </a:r>
            <a:r>
              <a:rPr sz="2900" spc="15" dirty="0"/>
              <a:t> </a:t>
            </a:r>
            <a:r>
              <a:rPr sz="2900" spc="-5" dirty="0"/>
              <a:t>이용(4/5)</a:t>
            </a:r>
            <a:endParaRPr sz="2900"/>
          </a:p>
        </p:txBody>
      </p:sp>
      <p:grpSp>
        <p:nvGrpSpPr>
          <p:cNvPr id="3" name="object 3"/>
          <p:cNvGrpSpPr/>
          <p:nvPr/>
        </p:nvGrpSpPr>
        <p:grpSpPr>
          <a:xfrm>
            <a:off x="344462" y="1422400"/>
            <a:ext cx="8597900" cy="1536700"/>
            <a:chOff x="344462" y="1422400"/>
            <a:chExt cx="8597900" cy="1536700"/>
          </a:xfrm>
        </p:grpSpPr>
        <p:sp>
          <p:nvSpPr>
            <p:cNvPr id="4" name="object 4"/>
            <p:cNvSpPr/>
            <p:nvPr/>
          </p:nvSpPr>
          <p:spPr>
            <a:xfrm>
              <a:off x="357162" y="1746072"/>
              <a:ext cx="8572500" cy="1200785"/>
            </a:xfrm>
            <a:custGeom>
              <a:avLst/>
              <a:gdLst/>
              <a:ahLst/>
              <a:cxnLst/>
              <a:rect l="l" t="t" r="r" b="b"/>
              <a:pathLst>
                <a:path w="8572500" h="1200785">
                  <a:moveTo>
                    <a:pt x="0" y="1200327"/>
                  </a:moveTo>
                  <a:lnTo>
                    <a:pt x="8572500" y="1200327"/>
                  </a:lnTo>
                  <a:lnTo>
                    <a:pt x="8572500" y="0"/>
                  </a:lnTo>
                  <a:lnTo>
                    <a:pt x="0" y="0"/>
                  </a:lnTo>
                  <a:lnTo>
                    <a:pt x="0" y="120032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7162" y="1428750"/>
              <a:ext cx="2857500" cy="285750"/>
            </a:xfrm>
            <a:custGeom>
              <a:avLst/>
              <a:gdLst/>
              <a:ahLst/>
              <a:cxnLst/>
              <a:rect l="l" t="t" r="r" b="b"/>
              <a:pathLst>
                <a:path w="2857500" h="285750">
                  <a:moveTo>
                    <a:pt x="0" y="285750"/>
                  </a:moveTo>
                  <a:lnTo>
                    <a:pt x="2857500" y="285750"/>
                  </a:lnTo>
                  <a:lnTo>
                    <a:pt x="2857500" y="0"/>
                  </a:lnTo>
                  <a:lnTo>
                    <a:pt x="0" y="0"/>
                  </a:lnTo>
                  <a:lnTo>
                    <a:pt x="0" y="2857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344462" y="3201987"/>
            <a:ext cx="8597900" cy="2887980"/>
            <a:chOff x="344462" y="3201987"/>
            <a:chExt cx="8597900" cy="2887980"/>
          </a:xfrm>
        </p:grpSpPr>
        <p:sp>
          <p:nvSpPr>
            <p:cNvPr id="7" name="object 7"/>
            <p:cNvSpPr/>
            <p:nvPr/>
          </p:nvSpPr>
          <p:spPr>
            <a:xfrm>
              <a:off x="357162" y="3214687"/>
              <a:ext cx="8572500" cy="2862580"/>
            </a:xfrm>
            <a:custGeom>
              <a:avLst/>
              <a:gdLst/>
              <a:ahLst/>
              <a:cxnLst/>
              <a:rect l="l" t="t" r="r" b="b"/>
              <a:pathLst>
                <a:path w="8572500" h="2862579">
                  <a:moveTo>
                    <a:pt x="0" y="2862326"/>
                  </a:moveTo>
                  <a:lnTo>
                    <a:pt x="8572500" y="2862326"/>
                  </a:lnTo>
                  <a:lnTo>
                    <a:pt x="8572500" y="0"/>
                  </a:lnTo>
                  <a:lnTo>
                    <a:pt x="0" y="0"/>
                  </a:lnTo>
                  <a:lnTo>
                    <a:pt x="0" y="2862326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52549" y="3494404"/>
              <a:ext cx="2077085" cy="2006600"/>
            </a:xfrm>
            <a:custGeom>
              <a:avLst/>
              <a:gdLst/>
              <a:ahLst/>
              <a:cxnLst/>
              <a:rect l="l" t="t" r="r" b="b"/>
              <a:pathLst>
                <a:path w="2077085" h="2006600">
                  <a:moveTo>
                    <a:pt x="1719326" y="2006346"/>
                  </a:moveTo>
                  <a:lnTo>
                    <a:pt x="1718271" y="2001139"/>
                  </a:lnTo>
                  <a:lnTo>
                    <a:pt x="1699768" y="1909191"/>
                  </a:lnTo>
                  <a:lnTo>
                    <a:pt x="1699133" y="1905762"/>
                  </a:lnTo>
                  <a:lnTo>
                    <a:pt x="1695704" y="1903476"/>
                  </a:lnTo>
                  <a:lnTo>
                    <a:pt x="1692275" y="1904238"/>
                  </a:lnTo>
                  <a:lnTo>
                    <a:pt x="1688846" y="1904873"/>
                  </a:lnTo>
                  <a:lnTo>
                    <a:pt x="1686687" y="1908175"/>
                  </a:lnTo>
                  <a:lnTo>
                    <a:pt x="1687322" y="1911731"/>
                  </a:lnTo>
                  <a:lnTo>
                    <a:pt x="1700085" y="1975129"/>
                  </a:lnTo>
                  <a:lnTo>
                    <a:pt x="9525" y="73291"/>
                  </a:lnTo>
                  <a:lnTo>
                    <a:pt x="0" y="81661"/>
                  </a:lnTo>
                  <a:lnTo>
                    <a:pt x="1690598" y="1983549"/>
                  </a:lnTo>
                  <a:lnTo>
                    <a:pt x="1629029" y="1963420"/>
                  </a:lnTo>
                  <a:lnTo>
                    <a:pt x="1625727" y="1962404"/>
                  </a:lnTo>
                  <a:lnTo>
                    <a:pt x="1622171" y="1964182"/>
                  </a:lnTo>
                  <a:lnTo>
                    <a:pt x="1621028" y="1967484"/>
                  </a:lnTo>
                  <a:lnTo>
                    <a:pt x="1620012" y="1970786"/>
                  </a:lnTo>
                  <a:lnTo>
                    <a:pt x="1621790" y="1974469"/>
                  </a:lnTo>
                  <a:lnTo>
                    <a:pt x="1625092" y="1975485"/>
                  </a:lnTo>
                  <a:lnTo>
                    <a:pt x="1719326" y="2006346"/>
                  </a:lnTo>
                  <a:close/>
                </a:path>
                <a:path w="2077085" h="2006600">
                  <a:moveTo>
                    <a:pt x="2076577" y="577596"/>
                  </a:moveTo>
                  <a:lnTo>
                    <a:pt x="2008632" y="505333"/>
                  </a:lnTo>
                  <a:lnTo>
                    <a:pt x="2006219" y="502793"/>
                  </a:lnTo>
                  <a:lnTo>
                    <a:pt x="2002282" y="502666"/>
                  </a:lnTo>
                  <a:lnTo>
                    <a:pt x="1999615" y="505079"/>
                  </a:lnTo>
                  <a:lnTo>
                    <a:pt x="1997075" y="507492"/>
                  </a:lnTo>
                  <a:lnTo>
                    <a:pt x="1996948" y="511556"/>
                  </a:lnTo>
                  <a:lnTo>
                    <a:pt x="1999361" y="514096"/>
                  </a:lnTo>
                  <a:lnTo>
                    <a:pt x="2043722" y="561263"/>
                  </a:lnTo>
                  <a:lnTo>
                    <a:pt x="149479" y="0"/>
                  </a:lnTo>
                  <a:lnTo>
                    <a:pt x="145923" y="12065"/>
                  </a:lnTo>
                  <a:lnTo>
                    <a:pt x="2040293" y="573366"/>
                  </a:lnTo>
                  <a:lnTo>
                    <a:pt x="1977263" y="588772"/>
                  </a:lnTo>
                  <a:lnTo>
                    <a:pt x="1973834" y="589661"/>
                  </a:lnTo>
                  <a:lnTo>
                    <a:pt x="1971802" y="593090"/>
                  </a:lnTo>
                  <a:lnTo>
                    <a:pt x="1972564" y="596392"/>
                  </a:lnTo>
                  <a:lnTo>
                    <a:pt x="1973453" y="599821"/>
                  </a:lnTo>
                  <a:lnTo>
                    <a:pt x="1976882" y="601980"/>
                  </a:lnTo>
                  <a:lnTo>
                    <a:pt x="1980311" y="601091"/>
                  </a:lnTo>
                  <a:lnTo>
                    <a:pt x="2066683" y="580009"/>
                  </a:lnTo>
                  <a:lnTo>
                    <a:pt x="2076577" y="5775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63512" y="1033373"/>
            <a:ext cx="8553450" cy="4982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Bean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dirty="0">
                <a:latin typeface="굴림"/>
                <a:cs typeface="굴림"/>
              </a:rPr>
              <a:t>객체</a:t>
            </a:r>
            <a:r>
              <a:rPr sz="1800" spc="-5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주입</a:t>
            </a:r>
            <a:endParaRPr sz="1800">
              <a:latin typeface="굴림"/>
              <a:cs typeface="굴림"/>
            </a:endParaRPr>
          </a:p>
          <a:p>
            <a:pPr marL="85090">
              <a:lnSpc>
                <a:spcPct val="100000"/>
              </a:lnSpc>
              <a:spcBef>
                <a:spcPts val="1145"/>
              </a:spcBef>
            </a:pPr>
            <a:r>
              <a:rPr sz="1400" dirty="0">
                <a:latin typeface="굴림"/>
                <a:cs typeface="굴림"/>
              </a:rPr>
              <a:t>값을</a:t>
            </a:r>
            <a:r>
              <a:rPr sz="1400" spc="-20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주입</a:t>
            </a:r>
            <a:r>
              <a:rPr sz="1400" spc="-25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받을</a:t>
            </a:r>
            <a:r>
              <a:rPr sz="1400" spc="-5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객체</a:t>
            </a:r>
            <a:endParaRPr sz="1400">
              <a:latin typeface="굴림"/>
              <a:cs typeface="굴림"/>
            </a:endParaRPr>
          </a:p>
          <a:p>
            <a:pPr marL="999490" marR="4855845" indent="-915035">
              <a:lnSpc>
                <a:spcPct val="100000"/>
              </a:lnSpc>
              <a:spcBef>
                <a:spcPts val="875"/>
              </a:spcBef>
            </a:pPr>
            <a:r>
              <a:rPr sz="1800" spc="-10" dirty="0">
                <a:latin typeface="Verdana"/>
                <a:cs typeface="Verdana"/>
              </a:rPr>
              <a:t>public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class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BusinessService{ 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private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Dao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dao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=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null;</a:t>
            </a:r>
            <a:endParaRPr sz="1800">
              <a:latin typeface="Verdana"/>
              <a:cs typeface="Verdana"/>
            </a:endParaRPr>
          </a:p>
          <a:p>
            <a:pPr marL="999490">
              <a:lnSpc>
                <a:spcPct val="100000"/>
              </a:lnSpc>
            </a:pPr>
            <a:r>
              <a:rPr sz="1800" spc="-10" dirty="0">
                <a:latin typeface="Verdana"/>
                <a:cs typeface="Verdana"/>
              </a:rPr>
              <a:t>public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void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setDao(Dao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dao){…}</a:t>
            </a:r>
            <a:endParaRPr sz="1800">
              <a:latin typeface="Verdana"/>
              <a:cs typeface="Verdana"/>
            </a:endParaRPr>
          </a:p>
          <a:p>
            <a:pPr marL="8509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}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>
              <a:latin typeface="Verdana"/>
              <a:cs typeface="Verdana"/>
            </a:endParaRPr>
          </a:p>
          <a:p>
            <a:pPr marL="8509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&lt;bean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id=“dao”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class=“spring.di.model.OracleDAO”/&gt;</a:t>
            </a:r>
            <a:endParaRPr sz="1800">
              <a:latin typeface="Verdana"/>
              <a:cs typeface="Verdana"/>
            </a:endParaRPr>
          </a:p>
          <a:p>
            <a:pPr marL="8509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&lt;bean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id=“service”</a:t>
            </a:r>
            <a:r>
              <a:rPr sz="1800" spc="6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class=“spring.di.model.service.BusinessService”&gt;</a:t>
            </a:r>
            <a:endParaRPr sz="1800">
              <a:latin typeface="Verdana"/>
              <a:cs typeface="Verdana"/>
            </a:endParaRPr>
          </a:p>
          <a:p>
            <a:pPr marL="99949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&lt;property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name=“dao”&gt;</a:t>
            </a:r>
            <a:endParaRPr sz="1800">
              <a:latin typeface="Verdana"/>
              <a:cs typeface="Verdana"/>
            </a:endParaRPr>
          </a:p>
          <a:p>
            <a:pPr marL="1913889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&lt;ref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bean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=“dao”/&gt;</a:t>
            </a:r>
            <a:endParaRPr sz="1800">
              <a:latin typeface="Verdana"/>
              <a:cs typeface="Verdana"/>
            </a:endParaRPr>
          </a:p>
          <a:p>
            <a:pPr marL="99949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Verdana"/>
                <a:cs typeface="Verdana"/>
              </a:rPr>
              <a:t>&lt;/property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&gt;</a:t>
            </a:r>
            <a:endParaRPr sz="1800">
              <a:latin typeface="Verdana"/>
              <a:cs typeface="Verdana"/>
            </a:endParaRPr>
          </a:p>
          <a:p>
            <a:pPr marL="8509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&lt;/bean&gt;</a:t>
            </a:r>
            <a:endParaRPr sz="1800">
              <a:latin typeface="Verdana"/>
              <a:cs typeface="Verdana"/>
            </a:endParaRPr>
          </a:p>
          <a:p>
            <a:pPr marL="85090">
              <a:lnSpc>
                <a:spcPts val="2150"/>
              </a:lnSpc>
              <a:spcBef>
                <a:spcPts val="15"/>
              </a:spcBef>
            </a:pPr>
            <a:r>
              <a:rPr sz="1800" dirty="0">
                <a:latin typeface="굴림"/>
                <a:cs typeface="굴림"/>
              </a:rPr>
              <a:t>또는</a:t>
            </a:r>
            <a:endParaRPr sz="1800">
              <a:latin typeface="굴림"/>
              <a:cs typeface="굴림"/>
            </a:endParaRPr>
          </a:p>
          <a:p>
            <a:pPr marL="85090">
              <a:lnSpc>
                <a:spcPts val="2150"/>
              </a:lnSpc>
            </a:pPr>
            <a:r>
              <a:rPr sz="1800" spc="-5" dirty="0">
                <a:latin typeface="Verdana"/>
                <a:cs typeface="Verdana"/>
              </a:rPr>
              <a:t>&lt;bean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id=“service”</a:t>
            </a:r>
            <a:r>
              <a:rPr sz="1800" spc="6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class=“spring.di.model.service.BusinessService”&gt;</a:t>
            </a:r>
            <a:endParaRPr sz="1800">
              <a:latin typeface="Verdana"/>
              <a:cs typeface="Verdana"/>
            </a:endParaRPr>
          </a:p>
          <a:p>
            <a:pPr marL="99949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&lt;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property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name=“dao”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ref=“dao”&gt;</a:t>
            </a:r>
            <a:endParaRPr sz="1800">
              <a:latin typeface="Verdana"/>
              <a:cs typeface="Verdana"/>
            </a:endParaRPr>
          </a:p>
          <a:p>
            <a:pPr marL="8509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&lt;/bean&gt;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19" y="305054"/>
            <a:ext cx="7792084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spc="-5" dirty="0"/>
              <a:t>설정을</a:t>
            </a:r>
            <a:r>
              <a:rPr sz="2900" spc="-20" dirty="0"/>
              <a:t> </a:t>
            </a:r>
            <a:r>
              <a:rPr sz="2900" spc="-5" dirty="0"/>
              <a:t>통한</a:t>
            </a:r>
            <a:r>
              <a:rPr sz="2900" dirty="0"/>
              <a:t> </a:t>
            </a:r>
            <a:r>
              <a:rPr sz="2900" spc="-5" dirty="0"/>
              <a:t>객체</a:t>
            </a:r>
            <a:r>
              <a:rPr sz="2900" spc="15" dirty="0"/>
              <a:t> </a:t>
            </a:r>
            <a:r>
              <a:rPr sz="2900" spc="-5" dirty="0"/>
              <a:t>주입</a:t>
            </a:r>
            <a:r>
              <a:rPr sz="2900" dirty="0"/>
              <a:t> </a:t>
            </a:r>
            <a:r>
              <a:rPr sz="2900" spc="-5" dirty="0"/>
              <a:t>–</a:t>
            </a:r>
            <a:r>
              <a:rPr sz="2900" spc="-10" dirty="0"/>
              <a:t> </a:t>
            </a:r>
            <a:r>
              <a:rPr sz="2900" spc="5" dirty="0"/>
              <a:t>Property를</a:t>
            </a:r>
            <a:r>
              <a:rPr sz="2900" spc="15" dirty="0"/>
              <a:t> </a:t>
            </a:r>
            <a:r>
              <a:rPr sz="2900" spc="-5" dirty="0"/>
              <a:t>이용(5/5)</a:t>
            </a:r>
            <a:endParaRPr sz="2900"/>
          </a:p>
        </p:txBody>
      </p:sp>
      <p:grpSp>
        <p:nvGrpSpPr>
          <p:cNvPr id="3" name="object 3"/>
          <p:cNvGrpSpPr/>
          <p:nvPr/>
        </p:nvGrpSpPr>
        <p:grpSpPr>
          <a:xfrm>
            <a:off x="344462" y="1264411"/>
            <a:ext cx="8597900" cy="2091055"/>
            <a:chOff x="344462" y="1264411"/>
            <a:chExt cx="8597900" cy="2091055"/>
          </a:xfrm>
        </p:grpSpPr>
        <p:sp>
          <p:nvSpPr>
            <p:cNvPr id="4" name="object 4"/>
            <p:cNvSpPr/>
            <p:nvPr/>
          </p:nvSpPr>
          <p:spPr>
            <a:xfrm>
              <a:off x="357162" y="1588007"/>
              <a:ext cx="8572500" cy="1754505"/>
            </a:xfrm>
            <a:custGeom>
              <a:avLst/>
              <a:gdLst/>
              <a:ahLst/>
              <a:cxnLst/>
              <a:rect l="l" t="t" r="r" b="b"/>
              <a:pathLst>
                <a:path w="8572500" h="1754504">
                  <a:moveTo>
                    <a:pt x="0" y="1754377"/>
                  </a:moveTo>
                  <a:lnTo>
                    <a:pt x="8572500" y="1754377"/>
                  </a:lnTo>
                  <a:lnTo>
                    <a:pt x="8572500" y="0"/>
                  </a:lnTo>
                  <a:lnTo>
                    <a:pt x="0" y="0"/>
                  </a:lnTo>
                  <a:lnTo>
                    <a:pt x="0" y="1754377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7162" y="1270761"/>
              <a:ext cx="2857500" cy="285750"/>
            </a:xfrm>
            <a:custGeom>
              <a:avLst/>
              <a:gdLst/>
              <a:ahLst/>
              <a:cxnLst/>
              <a:rect l="l" t="t" r="r" b="b"/>
              <a:pathLst>
                <a:path w="2857500" h="285750">
                  <a:moveTo>
                    <a:pt x="0" y="285750"/>
                  </a:moveTo>
                  <a:lnTo>
                    <a:pt x="2857500" y="285750"/>
                  </a:lnTo>
                  <a:lnTo>
                    <a:pt x="2857500" y="0"/>
                  </a:lnTo>
                  <a:lnTo>
                    <a:pt x="0" y="0"/>
                  </a:lnTo>
                  <a:lnTo>
                    <a:pt x="0" y="2857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57162" y="3501402"/>
            <a:ext cx="8572500" cy="3139440"/>
          </a:xfrm>
          <a:custGeom>
            <a:avLst/>
            <a:gdLst/>
            <a:ahLst/>
            <a:cxnLst/>
            <a:rect l="l" t="t" r="r" b="b"/>
            <a:pathLst>
              <a:path w="8572500" h="3139440">
                <a:moveTo>
                  <a:pt x="0" y="3139312"/>
                </a:moveTo>
                <a:lnTo>
                  <a:pt x="8572500" y="3139312"/>
                </a:lnTo>
                <a:lnTo>
                  <a:pt x="8572500" y="0"/>
                </a:lnTo>
                <a:lnTo>
                  <a:pt x="0" y="0"/>
                </a:lnTo>
                <a:lnTo>
                  <a:pt x="0" y="3139312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3512" y="875410"/>
            <a:ext cx="8553450" cy="5490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XML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Namespace</a:t>
            </a:r>
            <a:r>
              <a:rPr sz="1800" spc="-5" dirty="0">
                <a:latin typeface="굴림"/>
                <a:cs typeface="굴림"/>
              </a:rPr>
              <a:t>를</a:t>
            </a:r>
            <a:r>
              <a:rPr sz="1800" spc="15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이용한</a:t>
            </a:r>
            <a:r>
              <a:rPr sz="1800" spc="10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주입</a:t>
            </a:r>
            <a:endParaRPr sz="1800">
              <a:latin typeface="굴림"/>
              <a:cs typeface="굴림"/>
            </a:endParaRPr>
          </a:p>
          <a:p>
            <a:pPr marL="85090">
              <a:lnSpc>
                <a:spcPct val="100000"/>
              </a:lnSpc>
              <a:spcBef>
                <a:spcPts val="1145"/>
              </a:spcBef>
            </a:pPr>
            <a:r>
              <a:rPr sz="1400" dirty="0">
                <a:latin typeface="굴림"/>
                <a:cs typeface="굴림"/>
              </a:rPr>
              <a:t>값을</a:t>
            </a:r>
            <a:r>
              <a:rPr sz="1400" spc="-20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주입</a:t>
            </a:r>
            <a:r>
              <a:rPr sz="1400" spc="-15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받을</a:t>
            </a:r>
            <a:r>
              <a:rPr sz="1400" spc="-5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객체</a:t>
            </a:r>
            <a:endParaRPr sz="1400">
              <a:latin typeface="굴림"/>
              <a:cs typeface="굴림"/>
            </a:endParaRPr>
          </a:p>
          <a:p>
            <a:pPr marL="999490" marR="4300220" indent="-915035">
              <a:lnSpc>
                <a:spcPct val="100000"/>
              </a:lnSpc>
              <a:spcBef>
                <a:spcPts val="869"/>
              </a:spcBef>
            </a:pPr>
            <a:r>
              <a:rPr sz="1800" spc="-10" dirty="0">
                <a:latin typeface="Verdana"/>
                <a:cs typeface="Verdana"/>
              </a:rPr>
              <a:t>public</a:t>
            </a:r>
            <a:r>
              <a:rPr sz="1800" spc="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class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BusinessService{ 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private </a:t>
            </a:r>
            <a:r>
              <a:rPr sz="1800" spc="-5" dirty="0">
                <a:latin typeface="Verdana"/>
                <a:cs typeface="Verdana"/>
              </a:rPr>
              <a:t>Dao dao </a:t>
            </a:r>
            <a:r>
              <a:rPr sz="1800" dirty="0">
                <a:latin typeface="Verdana"/>
                <a:cs typeface="Verdana"/>
              </a:rPr>
              <a:t>= </a:t>
            </a:r>
            <a:r>
              <a:rPr sz="1800" spc="-10" dirty="0">
                <a:latin typeface="Verdana"/>
                <a:cs typeface="Verdana"/>
              </a:rPr>
              <a:t>null; 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private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int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waitingTime</a:t>
            </a:r>
            <a:r>
              <a:rPr sz="1800" spc="6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=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0;</a:t>
            </a:r>
            <a:endParaRPr sz="1800">
              <a:latin typeface="Verdana"/>
              <a:cs typeface="Verdana"/>
            </a:endParaRPr>
          </a:p>
          <a:p>
            <a:pPr marL="999490" marR="368554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Verdana"/>
                <a:cs typeface="Verdana"/>
              </a:rPr>
              <a:t>public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void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setDao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(Dao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dao){…}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public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setWaitingTime(int</a:t>
            </a:r>
            <a:r>
              <a:rPr sz="1800" spc="5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wt){…}</a:t>
            </a:r>
            <a:endParaRPr sz="1800">
              <a:latin typeface="Verdana"/>
              <a:cs typeface="Verdana"/>
            </a:endParaRPr>
          </a:p>
          <a:p>
            <a:pPr marL="8509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}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Verdana"/>
              <a:cs typeface="Verdana"/>
            </a:endParaRPr>
          </a:p>
          <a:p>
            <a:pPr marL="85090">
              <a:lnSpc>
                <a:spcPct val="100000"/>
              </a:lnSpc>
            </a:pPr>
            <a:r>
              <a:rPr sz="1400" dirty="0">
                <a:latin typeface="Verdana"/>
                <a:cs typeface="Verdana"/>
              </a:rPr>
              <a:t>&lt;?xml</a:t>
            </a:r>
            <a:r>
              <a:rPr sz="1400" spc="-7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version=</a:t>
            </a:r>
            <a:r>
              <a:rPr sz="1400" i="1" spc="-5" dirty="0">
                <a:latin typeface="Verdana"/>
                <a:cs typeface="Verdana"/>
              </a:rPr>
              <a:t>"1.0"</a:t>
            </a:r>
            <a:r>
              <a:rPr sz="1400" i="1" spc="-20" dirty="0">
                <a:latin typeface="Verdana"/>
                <a:cs typeface="Verdana"/>
              </a:rPr>
              <a:t> </a:t>
            </a:r>
            <a:r>
              <a:rPr sz="1400" i="1" dirty="0">
                <a:latin typeface="Verdana"/>
                <a:cs typeface="Verdana"/>
              </a:rPr>
              <a:t>encoding="UTF-8"?&gt;</a:t>
            </a:r>
            <a:endParaRPr sz="1400">
              <a:latin typeface="Verdana"/>
              <a:cs typeface="Verdana"/>
            </a:endParaRPr>
          </a:p>
          <a:p>
            <a:pPr marL="825500" marR="1384300" indent="-741045">
              <a:lnSpc>
                <a:spcPct val="100000"/>
              </a:lnSpc>
              <a:spcBef>
                <a:spcPts val="10"/>
              </a:spcBef>
            </a:pPr>
            <a:r>
              <a:rPr sz="1400" dirty="0">
                <a:latin typeface="Verdana"/>
                <a:cs typeface="Verdana"/>
              </a:rPr>
              <a:t>&lt;beans </a:t>
            </a:r>
            <a:r>
              <a:rPr sz="1400" spc="-5" dirty="0">
                <a:latin typeface="Verdana"/>
                <a:cs typeface="Verdana"/>
              </a:rPr>
              <a:t>xmlns=</a:t>
            </a:r>
            <a:r>
              <a:rPr sz="1400" i="1" spc="-5" dirty="0">
                <a:latin typeface="Verdana"/>
                <a:cs typeface="Verdana"/>
                <a:hlinkClick r:id="rId2"/>
              </a:rPr>
              <a:t>"htt</a:t>
            </a:r>
            <a:r>
              <a:rPr sz="1400" i="1" spc="-5" dirty="0">
                <a:latin typeface="Verdana"/>
                <a:cs typeface="Verdana"/>
              </a:rPr>
              <a:t>p</a:t>
            </a:r>
            <a:r>
              <a:rPr sz="1400" i="1" spc="-5" dirty="0">
                <a:latin typeface="Verdana"/>
                <a:cs typeface="Verdana"/>
                <a:hlinkClick r:id="rId2"/>
              </a:rPr>
              <a:t>://www.springframework.org/schema/beans</a:t>
            </a:r>
            <a:r>
              <a:rPr sz="1400" i="1" spc="-5" dirty="0">
                <a:latin typeface="Verdana"/>
                <a:cs typeface="Verdana"/>
              </a:rPr>
              <a:t>" </a:t>
            </a:r>
            <a:r>
              <a:rPr sz="1400" i="1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xmlns:xsi=</a:t>
            </a:r>
            <a:r>
              <a:rPr sz="1400" i="1" spc="-5" dirty="0">
                <a:latin typeface="Verdana"/>
                <a:cs typeface="Verdana"/>
                <a:hlinkClick r:id="rId3"/>
              </a:rPr>
              <a:t>"htt</a:t>
            </a:r>
            <a:r>
              <a:rPr sz="1400" i="1" spc="-5" dirty="0">
                <a:latin typeface="Verdana"/>
                <a:cs typeface="Verdana"/>
              </a:rPr>
              <a:t>p</a:t>
            </a:r>
            <a:r>
              <a:rPr sz="1400" i="1" spc="-5" dirty="0">
                <a:latin typeface="Verdana"/>
                <a:cs typeface="Verdana"/>
                <a:hlinkClick r:id="rId3"/>
              </a:rPr>
              <a:t>://www.w3.org/2001/XMLSchema-instance</a:t>
            </a:r>
            <a:r>
              <a:rPr sz="1400" i="1" spc="-5" dirty="0">
                <a:latin typeface="Verdana"/>
                <a:cs typeface="Verdana"/>
              </a:rPr>
              <a:t>" </a:t>
            </a:r>
            <a:r>
              <a:rPr sz="1400" i="1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xsi:schemaLocation=</a:t>
            </a:r>
            <a:r>
              <a:rPr sz="1400" i="1" spc="-5" dirty="0">
                <a:latin typeface="Verdana"/>
                <a:cs typeface="Verdana"/>
                <a:hlinkClick r:id="rId2"/>
              </a:rPr>
              <a:t>"htt</a:t>
            </a:r>
            <a:r>
              <a:rPr sz="1400" i="1" spc="-5" dirty="0">
                <a:latin typeface="Verdana"/>
                <a:cs typeface="Verdana"/>
              </a:rPr>
              <a:t>p</a:t>
            </a:r>
            <a:r>
              <a:rPr sz="1400" i="1" spc="-5" dirty="0">
                <a:latin typeface="Verdana"/>
                <a:cs typeface="Verdana"/>
                <a:hlinkClick r:id="rId2"/>
              </a:rPr>
              <a:t>://www.springframework.org/schema/beans</a:t>
            </a:r>
            <a:endParaRPr sz="1400">
              <a:latin typeface="Verdana"/>
              <a:cs typeface="Verdana"/>
            </a:endParaRPr>
          </a:p>
          <a:p>
            <a:pPr marL="2620645">
              <a:lnSpc>
                <a:spcPts val="1675"/>
              </a:lnSpc>
              <a:spcBef>
                <a:spcPts val="5"/>
              </a:spcBef>
            </a:pPr>
            <a:r>
              <a:rPr sz="1400" i="1" spc="-5" dirty="0">
                <a:latin typeface="Verdana"/>
                <a:cs typeface="Verdana"/>
                <a:hlinkClick r:id="rId4"/>
              </a:rPr>
              <a:t>http://www.springframework.org/schema/beans/spring-beans-</a:t>
            </a:r>
            <a:endParaRPr sz="1400">
              <a:latin typeface="Verdana"/>
              <a:cs typeface="Verdana"/>
            </a:endParaRPr>
          </a:p>
          <a:p>
            <a:pPr marL="85090">
              <a:lnSpc>
                <a:spcPts val="1675"/>
              </a:lnSpc>
            </a:pPr>
            <a:r>
              <a:rPr sz="1400" i="1" dirty="0">
                <a:latin typeface="Verdana"/>
                <a:cs typeface="Verdana"/>
              </a:rPr>
              <a:t>2.5.xsd"</a:t>
            </a:r>
            <a:endParaRPr sz="1400">
              <a:latin typeface="Verdana"/>
              <a:cs typeface="Verdana"/>
            </a:endParaRPr>
          </a:p>
          <a:p>
            <a:pPr marL="866775">
              <a:lnSpc>
                <a:spcPts val="1680"/>
              </a:lnSpc>
            </a:pPr>
            <a:r>
              <a:rPr sz="1400" b="1" spc="-5" dirty="0">
                <a:latin typeface="Verdana"/>
                <a:cs typeface="Verdana"/>
              </a:rPr>
              <a:t>xmlns:p=</a:t>
            </a:r>
            <a:r>
              <a:rPr sz="1400" b="1" i="1" spc="-5" dirty="0">
                <a:latin typeface="Verdana"/>
                <a:cs typeface="Verdana"/>
                <a:hlinkClick r:id="rId5"/>
              </a:rPr>
              <a:t>"h</a:t>
            </a:r>
            <a:r>
              <a:rPr sz="1400" b="1" i="1" spc="-5" dirty="0">
                <a:latin typeface="Verdana"/>
                <a:cs typeface="Verdana"/>
              </a:rPr>
              <a:t>t</a:t>
            </a:r>
            <a:r>
              <a:rPr sz="1400" b="1" i="1" spc="-5" dirty="0">
                <a:latin typeface="Verdana"/>
                <a:cs typeface="Verdana"/>
                <a:hlinkClick r:id="rId5"/>
              </a:rPr>
              <a:t>tp://www.springframework.org/schema/p</a:t>
            </a:r>
            <a:r>
              <a:rPr sz="1400" b="1" i="1" spc="-5" dirty="0">
                <a:latin typeface="Verdana"/>
                <a:cs typeface="Verdana"/>
              </a:rPr>
              <a:t>"</a:t>
            </a:r>
            <a:endParaRPr sz="1400">
              <a:latin typeface="Verdana"/>
              <a:cs typeface="Verdana"/>
            </a:endParaRPr>
          </a:p>
          <a:p>
            <a:pPr marL="85090">
              <a:lnSpc>
                <a:spcPts val="1675"/>
              </a:lnSpc>
              <a:spcBef>
                <a:spcPts val="10"/>
              </a:spcBef>
            </a:pPr>
            <a:r>
              <a:rPr sz="1400" dirty="0">
                <a:latin typeface="Verdana"/>
                <a:cs typeface="Verdana"/>
              </a:rPr>
              <a:t>&gt;</a:t>
            </a:r>
            <a:endParaRPr sz="1400">
              <a:latin typeface="Verdana"/>
              <a:cs typeface="Verdana"/>
            </a:endParaRPr>
          </a:p>
          <a:p>
            <a:pPr marL="85090">
              <a:lnSpc>
                <a:spcPts val="1914"/>
              </a:lnSpc>
            </a:pPr>
            <a:r>
              <a:rPr sz="1600" spc="-5" dirty="0">
                <a:latin typeface="Verdana"/>
                <a:cs typeface="Verdana"/>
              </a:rPr>
              <a:t>&lt;bean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name=“dao”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class=“spring.di.model.OracleDAO”/&gt;</a:t>
            </a:r>
            <a:endParaRPr sz="1600">
              <a:latin typeface="Verdana"/>
              <a:cs typeface="Verdana"/>
            </a:endParaRPr>
          </a:p>
          <a:p>
            <a:pPr marL="85090">
              <a:lnSpc>
                <a:spcPts val="1680"/>
              </a:lnSpc>
              <a:spcBef>
                <a:spcPts val="10"/>
              </a:spcBef>
            </a:pPr>
            <a:r>
              <a:rPr sz="1400" dirty="0">
                <a:latin typeface="Verdana"/>
                <a:cs typeface="Verdana"/>
              </a:rPr>
              <a:t>&lt;bean</a:t>
            </a:r>
            <a:r>
              <a:rPr sz="1400" spc="-5" dirty="0">
                <a:latin typeface="Verdana"/>
                <a:cs typeface="Verdana"/>
              </a:rPr>
              <a:t> name=</a:t>
            </a:r>
            <a:r>
              <a:rPr sz="1400" i="1" spc="-5" dirty="0">
                <a:latin typeface="Verdana"/>
                <a:cs typeface="Verdana"/>
              </a:rPr>
              <a:t>“service"</a:t>
            </a:r>
            <a:r>
              <a:rPr sz="1400" i="1" spc="5" dirty="0">
                <a:latin typeface="Verdana"/>
                <a:cs typeface="Verdana"/>
              </a:rPr>
              <a:t> </a:t>
            </a:r>
            <a:r>
              <a:rPr sz="1400" i="1" spc="-5" dirty="0">
                <a:latin typeface="Verdana"/>
                <a:cs typeface="Verdana"/>
              </a:rPr>
              <a:t>class=“service.BusinessService"</a:t>
            </a:r>
            <a:endParaRPr sz="1400">
              <a:latin typeface="Verdana"/>
              <a:cs typeface="Verdana"/>
            </a:endParaRPr>
          </a:p>
          <a:p>
            <a:pPr marL="702310">
              <a:lnSpc>
                <a:spcPts val="1675"/>
              </a:lnSpc>
            </a:pPr>
            <a:r>
              <a:rPr sz="1400" spc="-5" dirty="0">
                <a:latin typeface="Verdana"/>
                <a:cs typeface="Verdana"/>
              </a:rPr>
              <a:t>p:waitingTime=</a:t>
            </a:r>
            <a:r>
              <a:rPr sz="1400" i="1" spc="-5" dirty="0">
                <a:latin typeface="Verdana"/>
                <a:cs typeface="Verdana"/>
              </a:rPr>
              <a:t>“20“</a:t>
            </a:r>
            <a:endParaRPr sz="1400">
              <a:latin typeface="Verdana"/>
              <a:cs typeface="Verdana"/>
            </a:endParaRPr>
          </a:p>
          <a:p>
            <a:pPr marL="702310">
              <a:lnSpc>
                <a:spcPts val="1675"/>
              </a:lnSpc>
            </a:pPr>
            <a:r>
              <a:rPr sz="1400" dirty="0">
                <a:latin typeface="Verdana"/>
                <a:cs typeface="Verdana"/>
              </a:rPr>
              <a:t>p:dao-</a:t>
            </a:r>
            <a:r>
              <a:rPr sz="1400" b="1" dirty="0">
                <a:latin typeface="Verdana"/>
                <a:cs typeface="Verdana"/>
              </a:rPr>
              <a:t>ref</a:t>
            </a:r>
            <a:r>
              <a:rPr sz="1400" dirty="0">
                <a:latin typeface="Verdana"/>
                <a:cs typeface="Verdana"/>
              </a:rPr>
              <a:t>=</a:t>
            </a:r>
            <a:r>
              <a:rPr sz="1400" i="1" dirty="0">
                <a:latin typeface="Verdana"/>
                <a:cs typeface="Verdana"/>
              </a:rPr>
              <a:t>“dao"/&gt;</a:t>
            </a:r>
            <a:endParaRPr sz="1400">
              <a:latin typeface="Verdana"/>
              <a:cs typeface="Verdana"/>
            </a:endParaRPr>
          </a:p>
          <a:p>
            <a:pPr marL="85090">
              <a:lnSpc>
                <a:spcPct val="100000"/>
              </a:lnSpc>
              <a:spcBef>
                <a:spcPts val="10"/>
              </a:spcBef>
            </a:pPr>
            <a:r>
              <a:rPr sz="1400" spc="-5" dirty="0">
                <a:latin typeface="Verdana"/>
                <a:cs typeface="Verdana"/>
              </a:rPr>
              <a:t>&lt;/beans&gt;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65527" y="5284723"/>
            <a:ext cx="229870" cy="736600"/>
          </a:xfrm>
          <a:custGeom>
            <a:avLst/>
            <a:gdLst/>
            <a:ahLst/>
            <a:cxnLst/>
            <a:rect l="l" t="t" r="r" b="b"/>
            <a:pathLst>
              <a:path w="229869" h="736600">
                <a:moveTo>
                  <a:pt x="138430" y="655269"/>
                </a:moveTo>
                <a:lnTo>
                  <a:pt x="134366" y="655281"/>
                </a:lnTo>
                <a:lnTo>
                  <a:pt x="131826" y="657771"/>
                </a:lnTo>
                <a:lnTo>
                  <a:pt x="129413" y="660260"/>
                </a:lnTo>
                <a:lnTo>
                  <a:pt x="129413" y="664286"/>
                </a:lnTo>
                <a:lnTo>
                  <a:pt x="131953" y="666750"/>
                </a:lnTo>
                <a:lnTo>
                  <a:pt x="202184" y="736587"/>
                </a:lnTo>
                <a:lnTo>
                  <a:pt x="205065" y="726059"/>
                </a:lnTo>
                <a:lnTo>
                  <a:pt x="192786" y="726059"/>
                </a:lnTo>
                <a:lnTo>
                  <a:pt x="186712" y="703289"/>
                </a:lnTo>
                <a:lnTo>
                  <a:pt x="140843" y="657745"/>
                </a:lnTo>
                <a:lnTo>
                  <a:pt x="138430" y="655269"/>
                </a:lnTo>
                <a:close/>
              </a:path>
              <a:path w="229869" h="736600">
                <a:moveTo>
                  <a:pt x="186712" y="703289"/>
                </a:moveTo>
                <a:lnTo>
                  <a:pt x="192786" y="726059"/>
                </a:lnTo>
                <a:lnTo>
                  <a:pt x="205105" y="722782"/>
                </a:lnTo>
                <a:lnTo>
                  <a:pt x="192913" y="722731"/>
                </a:lnTo>
                <a:lnTo>
                  <a:pt x="195767" y="712280"/>
                </a:lnTo>
                <a:lnTo>
                  <a:pt x="186712" y="703289"/>
                </a:lnTo>
                <a:close/>
              </a:path>
              <a:path w="229869" h="736600">
                <a:moveTo>
                  <a:pt x="220599" y="632282"/>
                </a:moveTo>
                <a:lnTo>
                  <a:pt x="217043" y="634276"/>
                </a:lnTo>
                <a:lnTo>
                  <a:pt x="216154" y="637654"/>
                </a:lnTo>
                <a:lnTo>
                  <a:pt x="199074" y="700174"/>
                </a:lnTo>
                <a:lnTo>
                  <a:pt x="205105" y="722782"/>
                </a:lnTo>
                <a:lnTo>
                  <a:pt x="192786" y="726059"/>
                </a:lnTo>
                <a:lnTo>
                  <a:pt x="205065" y="726059"/>
                </a:lnTo>
                <a:lnTo>
                  <a:pt x="228346" y="641007"/>
                </a:lnTo>
                <a:lnTo>
                  <a:pt x="229362" y="637628"/>
                </a:lnTo>
                <a:lnTo>
                  <a:pt x="227330" y="634136"/>
                </a:lnTo>
                <a:lnTo>
                  <a:pt x="223901" y="633209"/>
                </a:lnTo>
                <a:lnTo>
                  <a:pt x="220599" y="632282"/>
                </a:lnTo>
                <a:close/>
              </a:path>
              <a:path w="229869" h="736600">
                <a:moveTo>
                  <a:pt x="195767" y="712280"/>
                </a:moveTo>
                <a:lnTo>
                  <a:pt x="192913" y="722731"/>
                </a:lnTo>
                <a:lnTo>
                  <a:pt x="203454" y="719912"/>
                </a:lnTo>
                <a:lnTo>
                  <a:pt x="195767" y="712280"/>
                </a:lnTo>
                <a:close/>
              </a:path>
              <a:path w="229869" h="736600">
                <a:moveTo>
                  <a:pt x="199074" y="700174"/>
                </a:moveTo>
                <a:lnTo>
                  <a:pt x="195767" y="712280"/>
                </a:lnTo>
                <a:lnTo>
                  <a:pt x="203454" y="719912"/>
                </a:lnTo>
                <a:lnTo>
                  <a:pt x="192913" y="722731"/>
                </a:lnTo>
                <a:lnTo>
                  <a:pt x="205091" y="722731"/>
                </a:lnTo>
                <a:lnTo>
                  <a:pt x="199074" y="700174"/>
                </a:lnTo>
                <a:close/>
              </a:path>
              <a:path w="229869" h="736600">
                <a:moveTo>
                  <a:pt x="12319" y="0"/>
                </a:moveTo>
                <a:lnTo>
                  <a:pt x="0" y="3301"/>
                </a:lnTo>
                <a:lnTo>
                  <a:pt x="186712" y="703289"/>
                </a:lnTo>
                <a:lnTo>
                  <a:pt x="195767" y="712280"/>
                </a:lnTo>
                <a:lnTo>
                  <a:pt x="199074" y="700174"/>
                </a:lnTo>
                <a:lnTo>
                  <a:pt x="123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85505" y="6624944"/>
            <a:ext cx="161925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900" dirty="0">
                <a:solidFill>
                  <a:srgbClr val="888888"/>
                </a:solidFill>
                <a:latin typeface="Verdana"/>
                <a:cs typeface="Verdana"/>
              </a:rPr>
              <a:t>4</a:t>
            </a:fld>
            <a:endParaRPr sz="900">
              <a:latin typeface="Verdana"/>
              <a:cs typeface="Verdan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19" y="302768"/>
            <a:ext cx="22390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Spring</a:t>
            </a:r>
            <a:r>
              <a:rPr spc="-110" dirty="0"/>
              <a:t> </a:t>
            </a:r>
            <a:r>
              <a:rPr dirty="0"/>
              <a:t>장점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19" y="1184249"/>
            <a:ext cx="7795259" cy="41765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700" b="1" spc="-5" dirty="0">
                <a:solidFill>
                  <a:srgbClr val="0000FF"/>
                </a:solidFill>
                <a:latin typeface="굴림"/>
                <a:cs typeface="굴림"/>
              </a:rPr>
              <a:t>경량</a:t>
            </a:r>
            <a:r>
              <a:rPr sz="2700" b="1" spc="30" dirty="0">
                <a:solidFill>
                  <a:srgbClr val="0000FF"/>
                </a:solidFill>
                <a:latin typeface="굴림"/>
                <a:cs typeface="굴림"/>
              </a:rPr>
              <a:t> </a:t>
            </a:r>
            <a:r>
              <a:rPr sz="2700" b="1" spc="-5" dirty="0">
                <a:solidFill>
                  <a:srgbClr val="0000FF"/>
                </a:solidFill>
                <a:latin typeface="굴림"/>
                <a:cs typeface="굴림"/>
              </a:rPr>
              <a:t>컨테이너</a:t>
            </a:r>
            <a:r>
              <a:rPr sz="2700" b="1" spc="45" dirty="0">
                <a:solidFill>
                  <a:srgbClr val="0000FF"/>
                </a:solidFill>
                <a:latin typeface="굴림"/>
                <a:cs typeface="굴림"/>
              </a:rPr>
              <a:t> </a:t>
            </a:r>
            <a:r>
              <a:rPr sz="2700" b="1" dirty="0">
                <a:solidFill>
                  <a:srgbClr val="0000FF"/>
                </a:solidFill>
                <a:latin typeface="Verdana"/>
                <a:cs typeface="Verdana"/>
              </a:rPr>
              <a:t>–</a:t>
            </a:r>
            <a:r>
              <a:rPr sz="2700" b="1" spc="-3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2700" b="1" spc="-5" dirty="0">
                <a:solidFill>
                  <a:srgbClr val="0000FF"/>
                </a:solidFill>
                <a:latin typeface="굴림"/>
                <a:cs typeface="굴림"/>
              </a:rPr>
              <a:t>객체의</a:t>
            </a:r>
            <a:r>
              <a:rPr sz="2700" b="1" spc="45" dirty="0">
                <a:solidFill>
                  <a:srgbClr val="0000FF"/>
                </a:solidFill>
                <a:latin typeface="굴림"/>
                <a:cs typeface="굴림"/>
              </a:rPr>
              <a:t> </a:t>
            </a:r>
            <a:r>
              <a:rPr sz="2700" b="1" spc="-5" dirty="0">
                <a:solidFill>
                  <a:srgbClr val="0000FF"/>
                </a:solidFill>
                <a:latin typeface="굴림"/>
                <a:cs typeface="굴림"/>
              </a:rPr>
              <a:t>라이프</a:t>
            </a:r>
            <a:r>
              <a:rPr sz="2700" b="1" spc="45" dirty="0">
                <a:solidFill>
                  <a:srgbClr val="0000FF"/>
                </a:solidFill>
                <a:latin typeface="굴림"/>
                <a:cs typeface="굴림"/>
              </a:rPr>
              <a:t> </a:t>
            </a:r>
            <a:r>
              <a:rPr sz="2700" b="1" spc="-5" dirty="0" err="1">
                <a:solidFill>
                  <a:srgbClr val="0000FF"/>
                </a:solidFill>
                <a:latin typeface="굴림"/>
                <a:cs typeface="굴림"/>
              </a:rPr>
              <a:t>사이클</a:t>
            </a:r>
            <a:r>
              <a:rPr sz="2700" b="1" spc="50" dirty="0">
                <a:solidFill>
                  <a:srgbClr val="0000FF"/>
                </a:solidFill>
                <a:latin typeface="굴림"/>
                <a:cs typeface="굴림"/>
              </a:rPr>
              <a:t> </a:t>
            </a:r>
            <a:r>
              <a:rPr sz="2700" b="1" spc="-5" dirty="0" err="1" smtClean="0">
                <a:solidFill>
                  <a:srgbClr val="0000FF"/>
                </a:solidFill>
                <a:latin typeface="굴림"/>
                <a:cs typeface="굴림"/>
              </a:rPr>
              <a:t>관리</a:t>
            </a:r>
            <a:r>
              <a:rPr lang="en-US" sz="2700" b="1" spc="-5" dirty="0" smtClean="0">
                <a:solidFill>
                  <a:srgbClr val="0000FF"/>
                </a:solidFill>
                <a:latin typeface="굴림"/>
                <a:cs typeface="굴림"/>
              </a:rPr>
              <a:t/>
            </a:r>
            <a:br>
              <a:rPr lang="en-US" sz="2700" b="1" spc="-5" dirty="0" smtClean="0">
                <a:solidFill>
                  <a:srgbClr val="0000FF"/>
                </a:solidFill>
                <a:latin typeface="굴림"/>
                <a:cs typeface="굴림"/>
              </a:rPr>
            </a:br>
            <a:endParaRPr lang="en-US" sz="2700" b="1" spc="-5" dirty="0" smtClean="0">
              <a:solidFill>
                <a:srgbClr val="0000FF"/>
              </a:solidFill>
              <a:latin typeface="굴림"/>
              <a:cs typeface="굴림"/>
            </a:endParaRPr>
          </a:p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700" dirty="0" smtClean="0">
                <a:latin typeface="Verdana"/>
                <a:cs typeface="Verdana"/>
              </a:rPr>
              <a:t>DI</a:t>
            </a:r>
            <a:r>
              <a:rPr sz="2700" spc="-55" dirty="0" smtClean="0">
                <a:latin typeface="Verdana"/>
                <a:cs typeface="Verdana"/>
              </a:rPr>
              <a:t> </a:t>
            </a:r>
            <a:r>
              <a:rPr sz="2700" spc="-5" dirty="0">
                <a:latin typeface="Verdana"/>
                <a:cs typeface="Verdana"/>
              </a:rPr>
              <a:t>(Dependency</a:t>
            </a:r>
            <a:r>
              <a:rPr sz="2700" spc="35" dirty="0">
                <a:latin typeface="Verdana"/>
                <a:cs typeface="Verdana"/>
              </a:rPr>
              <a:t> </a:t>
            </a:r>
            <a:r>
              <a:rPr sz="2700" dirty="0">
                <a:latin typeface="Verdana"/>
                <a:cs typeface="Verdana"/>
              </a:rPr>
              <a:t>Injection)</a:t>
            </a:r>
            <a:r>
              <a:rPr sz="2700" spc="-20" dirty="0">
                <a:latin typeface="Verdana"/>
                <a:cs typeface="Verdana"/>
              </a:rPr>
              <a:t> </a:t>
            </a:r>
            <a:r>
              <a:rPr sz="2700" dirty="0">
                <a:latin typeface="굴림"/>
                <a:cs typeface="굴림"/>
              </a:rPr>
              <a:t>지원</a:t>
            </a:r>
          </a:p>
          <a:p>
            <a:pPr marL="355600" indent="-343535">
              <a:lnSpc>
                <a:spcPct val="100000"/>
              </a:lnSpc>
              <a:spcBef>
                <a:spcPts val="259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700" dirty="0">
                <a:latin typeface="Verdana"/>
                <a:cs typeface="Verdana"/>
              </a:rPr>
              <a:t>AOP</a:t>
            </a:r>
            <a:r>
              <a:rPr sz="2700" spc="-20" dirty="0">
                <a:latin typeface="Verdana"/>
                <a:cs typeface="Verdana"/>
              </a:rPr>
              <a:t> </a:t>
            </a:r>
            <a:r>
              <a:rPr sz="2700" spc="-5" dirty="0">
                <a:latin typeface="Verdana"/>
                <a:cs typeface="Verdana"/>
              </a:rPr>
              <a:t>(Aspect</a:t>
            </a:r>
            <a:r>
              <a:rPr sz="2700" spc="25" dirty="0">
                <a:latin typeface="Verdana"/>
                <a:cs typeface="Verdana"/>
              </a:rPr>
              <a:t> </a:t>
            </a:r>
            <a:r>
              <a:rPr sz="2700" spc="-5" dirty="0">
                <a:latin typeface="Verdana"/>
                <a:cs typeface="Verdana"/>
              </a:rPr>
              <a:t>Oriented </a:t>
            </a:r>
            <a:r>
              <a:rPr sz="2700" spc="-10" dirty="0">
                <a:latin typeface="Verdana"/>
                <a:cs typeface="Verdana"/>
              </a:rPr>
              <a:t>Programming)</a:t>
            </a:r>
            <a:r>
              <a:rPr sz="2700" spc="5" dirty="0">
                <a:latin typeface="Verdana"/>
                <a:cs typeface="Verdana"/>
              </a:rPr>
              <a:t> </a:t>
            </a:r>
            <a:r>
              <a:rPr sz="2700" dirty="0">
                <a:latin typeface="굴림"/>
                <a:cs typeface="굴림"/>
              </a:rPr>
              <a:t>지원</a:t>
            </a:r>
          </a:p>
          <a:p>
            <a:pPr marL="355600" indent="-343535">
              <a:lnSpc>
                <a:spcPct val="100000"/>
              </a:lnSpc>
              <a:spcBef>
                <a:spcPts val="259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700" spc="-5" dirty="0">
                <a:latin typeface="Verdana"/>
                <a:cs typeface="Verdana"/>
              </a:rPr>
              <a:t>POJO</a:t>
            </a:r>
            <a:r>
              <a:rPr sz="2700" spc="-35" dirty="0">
                <a:latin typeface="Verdana"/>
                <a:cs typeface="Verdana"/>
              </a:rPr>
              <a:t> </a:t>
            </a:r>
            <a:r>
              <a:rPr sz="2700" dirty="0">
                <a:latin typeface="Verdana"/>
                <a:cs typeface="Verdana"/>
              </a:rPr>
              <a:t>(Plain</a:t>
            </a:r>
            <a:r>
              <a:rPr sz="2700" spc="-30" dirty="0">
                <a:latin typeface="Verdana"/>
                <a:cs typeface="Verdana"/>
              </a:rPr>
              <a:t> </a:t>
            </a:r>
            <a:r>
              <a:rPr sz="2700" dirty="0">
                <a:latin typeface="Verdana"/>
                <a:cs typeface="Verdana"/>
              </a:rPr>
              <a:t>Old</a:t>
            </a:r>
            <a:r>
              <a:rPr sz="2700" spc="-40" dirty="0">
                <a:latin typeface="Verdana"/>
                <a:cs typeface="Verdana"/>
              </a:rPr>
              <a:t> </a:t>
            </a:r>
            <a:r>
              <a:rPr sz="2700" spc="-20" dirty="0">
                <a:latin typeface="Verdana"/>
                <a:cs typeface="Verdana"/>
              </a:rPr>
              <a:t>Java</a:t>
            </a:r>
            <a:r>
              <a:rPr sz="2700" spc="-15" dirty="0">
                <a:latin typeface="Verdana"/>
                <a:cs typeface="Verdana"/>
              </a:rPr>
              <a:t> </a:t>
            </a:r>
            <a:r>
              <a:rPr sz="2700" spc="-5" dirty="0">
                <a:latin typeface="Verdana"/>
                <a:cs typeface="Verdana"/>
              </a:rPr>
              <a:t>Object)</a:t>
            </a:r>
            <a:r>
              <a:rPr sz="2700" spc="25" dirty="0">
                <a:latin typeface="Verdana"/>
                <a:cs typeface="Verdana"/>
              </a:rPr>
              <a:t> </a:t>
            </a:r>
            <a:r>
              <a:rPr sz="2700" dirty="0">
                <a:latin typeface="굴림"/>
                <a:cs typeface="굴림"/>
              </a:rPr>
              <a:t>지원</a:t>
            </a:r>
          </a:p>
          <a:p>
            <a:pPr marL="355600" marR="5080" indent="-343535">
              <a:lnSpc>
                <a:spcPct val="160100"/>
              </a:lnSpc>
              <a:spcBef>
                <a:spcPts val="64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700" dirty="0">
                <a:latin typeface="굴림"/>
                <a:cs typeface="굴림"/>
              </a:rPr>
              <a:t>다양한</a:t>
            </a:r>
            <a:r>
              <a:rPr sz="2700" spc="20" dirty="0">
                <a:latin typeface="굴림"/>
                <a:cs typeface="굴림"/>
              </a:rPr>
              <a:t> </a:t>
            </a:r>
            <a:r>
              <a:rPr sz="2700" spc="-5" dirty="0">
                <a:latin typeface="Verdana"/>
                <a:cs typeface="Verdana"/>
              </a:rPr>
              <a:t>API</a:t>
            </a:r>
            <a:r>
              <a:rPr sz="2700" spc="-5" dirty="0">
                <a:latin typeface="굴림"/>
                <a:cs typeface="굴림"/>
              </a:rPr>
              <a:t>와의</a:t>
            </a:r>
            <a:r>
              <a:rPr sz="2700" spc="45" dirty="0">
                <a:latin typeface="굴림"/>
                <a:cs typeface="굴림"/>
              </a:rPr>
              <a:t> </a:t>
            </a:r>
            <a:r>
              <a:rPr sz="2700" dirty="0">
                <a:latin typeface="굴림"/>
                <a:cs typeface="굴림"/>
              </a:rPr>
              <a:t>연동</a:t>
            </a:r>
            <a:r>
              <a:rPr sz="2700" spc="45" dirty="0">
                <a:latin typeface="굴림"/>
                <a:cs typeface="굴림"/>
              </a:rPr>
              <a:t> </a:t>
            </a:r>
            <a:r>
              <a:rPr sz="2700" dirty="0">
                <a:latin typeface="굴림"/>
                <a:cs typeface="굴림"/>
              </a:rPr>
              <a:t>지원을</a:t>
            </a:r>
            <a:r>
              <a:rPr sz="2700" spc="25" dirty="0">
                <a:latin typeface="굴림"/>
                <a:cs typeface="굴림"/>
              </a:rPr>
              <a:t> </a:t>
            </a:r>
            <a:r>
              <a:rPr sz="2700" dirty="0">
                <a:latin typeface="굴림"/>
                <a:cs typeface="굴림"/>
              </a:rPr>
              <a:t>통한</a:t>
            </a:r>
            <a:r>
              <a:rPr sz="2700" spc="45" dirty="0">
                <a:latin typeface="굴림"/>
                <a:cs typeface="굴림"/>
              </a:rPr>
              <a:t> </a:t>
            </a:r>
            <a:r>
              <a:rPr sz="2700" spc="-20" dirty="0">
                <a:latin typeface="Verdana"/>
                <a:cs typeface="Verdana"/>
              </a:rPr>
              <a:t>Java</a:t>
            </a:r>
            <a:r>
              <a:rPr sz="2700" spc="-10" dirty="0">
                <a:latin typeface="Verdana"/>
                <a:cs typeface="Verdana"/>
              </a:rPr>
              <a:t> </a:t>
            </a:r>
            <a:r>
              <a:rPr sz="2700" spc="-5" dirty="0">
                <a:latin typeface="Verdana"/>
                <a:cs typeface="Verdana"/>
              </a:rPr>
              <a:t>EE</a:t>
            </a:r>
            <a:r>
              <a:rPr sz="2700" dirty="0">
                <a:latin typeface="Verdana"/>
                <a:cs typeface="Verdana"/>
              </a:rPr>
              <a:t> </a:t>
            </a:r>
            <a:r>
              <a:rPr sz="2700" dirty="0">
                <a:latin typeface="굴림"/>
                <a:cs typeface="굴림"/>
              </a:rPr>
              <a:t>구현 </a:t>
            </a:r>
            <a:r>
              <a:rPr sz="2700" spc="-885" dirty="0">
                <a:latin typeface="굴림"/>
                <a:cs typeface="굴림"/>
              </a:rPr>
              <a:t> </a:t>
            </a:r>
            <a:r>
              <a:rPr sz="2700" dirty="0">
                <a:latin typeface="굴림"/>
                <a:cs typeface="굴림"/>
              </a:rPr>
              <a:t>가능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36219" y="987940"/>
            <a:ext cx="7969884" cy="123126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000" spc="-10" dirty="0">
                <a:latin typeface="Verdana"/>
                <a:cs typeface="Verdana"/>
              </a:rPr>
              <a:t>&lt;property&gt;</a:t>
            </a:r>
            <a:r>
              <a:rPr sz="2000" spc="20" dirty="0">
                <a:latin typeface="Verdana"/>
                <a:cs typeface="Verdana"/>
              </a:rPr>
              <a:t> </a:t>
            </a:r>
            <a:r>
              <a:rPr sz="2000" spc="-5" dirty="0">
                <a:latin typeface="굴림"/>
                <a:cs typeface="굴림"/>
              </a:rPr>
              <a:t>또는</a:t>
            </a:r>
            <a:r>
              <a:rPr sz="2000" spc="40" dirty="0">
                <a:latin typeface="굴림"/>
                <a:cs typeface="굴림"/>
              </a:rPr>
              <a:t> </a:t>
            </a:r>
            <a:r>
              <a:rPr sz="2000" spc="-10" dirty="0">
                <a:latin typeface="Verdana"/>
                <a:cs typeface="Verdana"/>
              </a:rPr>
              <a:t>&lt;constructor-arg&gt;</a:t>
            </a:r>
            <a:r>
              <a:rPr sz="2000" spc="-10" dirty="0">
                <a:latin typeface="굴림"/>
                <a:cs typeface="굴림"/>
              </a:rPr>
              <a:t>의</a:t>
            </a:r>
            <a:r>
              <a:rPr sz="2000" spc="3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하위</a:t>
            </a:r>
            <a:r>
              <a:rPr sz="2000" spc="5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태그로</a:t>
            </a:r>
            <a:r>
              <a:rPr sz="2000" spc="35" dirty="0">
                <a:latin typeface="굴림"/>
                <a:cs typeface="굴림"/>
              </a:rPr>
              <a:t> </a:t>
            </a:r>
            <a:r>
              <a:rPr sz="2000" spc="-5" dirty="0">
                <a:latin typeface="Verdana"/>
                <a:cs typeface="Verdana"/>
              </a:rPr>
              <a:t>Collection</a:t>
            </a:r>
            <a:endParaRPr sz="20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  <a:spcBef>
                <a:spcPts val="605"/>
              </a:spcBef>
            </a:pPr>
            <a:r>
              <a:rPr sz="2000" spc="-5" dirty="0">
                <a:latin typeface="굴림"/>
                <a:cs typeface="굴림"/>
              </a:rPr>
              <a:t>값을</a:t>
            </a:r>
            <a:r>
              <a:rPr sz="2000" spc="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설정하는</a:t>
            </a:r>
            <a:r>
              <a:rPr sz="2000" spc="3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태그를</a:t>
            </a:r>
            <a:r>
              <a:rPr sz="2000" spc="4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이용해</a:t>
            </a:r>
            <a:r>
              <a:rPr sz="2000" spc="3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값</a:t>
            </a:r>
            <a:r>
              <a:rPr sz="2000" spc="2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주입</a:t>
            </a:r>
            <a:r>
              <a:rPr sz="2000" spc="3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설정</a:t>
            </a:r>
            <a:endParaRPr sz="2000">
              <a:latin typeface="굴림"/>
              <a:cs typeface="굴림"/>
            </a:endParaRPr>
          </a:p>
          <a:p>
            <a:pPr marL="355600" indent="-343535">
              <a:lnSpc>
                <a:spcPct val="100000"/>
              </a:lnSpc>
              <a:spcBef>
                <a:spcPts val="107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000" spc="-5" dirty="0">
                <a:latin typeface="굴림"/>
                <a:cs typeface="굴림"/>
              </a:rPr>
              <a:t>설정</a:t>
            </a:r>
            <a:r>
              <a:rPr sz="2000" spc="-3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태그</a:t>
            </a:r>
            <a:endParaRPr sz="2000">
              <a:latin typeface="굴림"/>
              <a:cs typeface="굴림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219" y="302768"/>
            <a:ext cx="57575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Collection</a:t>
            </a:r>
            <a:r>
              <a:rPr spc="-60" dirty="0"/>
              <a:t> </a:t>
            </a:r>
            <a:r>
              <a:rPr dirty="0"/>
              <a:t>객체</a:t>
            </a:r>
            <a:r>
              <a:rPr spc="-25" dirty="0"/>
              <a:t> </a:t>
            </a:r>
            <a:r>
              <a:rPr dirty="0"/>
              <a:t>주입하기</a:t>
            </a:r>
            <a:r>
              <a:rPr spc="-25" dirty="0"/>
              <a:t> </a:t>
            </a:r>
            <a:r>
              <a:rPr dirty="0"/>
              <a:t>(1/5)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98537" y="2279650"/>
          <a:ext cx="7595234" cy="2390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7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9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72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b="1" spc="30" dirty="0">
                          <a:solidFill>
                            <a:srgbClr val="001F5F"/>
                          </a:solidFill>
                          <a:latin typeface="굴림"/>
                          <a:cs typeface="굴림"/>
                        </a:rPr>
                        <a:t>태그</a:t>
                      </a:r>
                      <a:endParaRPr sz="1800">
                        <a:latin typeface="굴림"/>
                        <a:cs typeface="굴림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720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b="1" dirty="0">
                          <a:solidFill>
                            <a:srgbClr val="001F5F"/>
                          </a:solidFill>
                          <a:latin typeface="굴림"/>
                          <a:cs typeface="굴림"/>
                        </a:rPr>
                        <a:t>Collection종류</a:t>
                      </a:r>
                      <a:endParaRPr sz="1800">
                        <a:latin typeface="굴림"/>
                        <a:cs typeface="굴림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b="1" spc="30" dirty="0">
                          <a:solidFill>
                            <a:srgbClr val="001F5F"/>
                          </a:solidFill>
                          <a:latin typeface="굴림"/>
                          <a:cs typeface="굴림"/>
                        </a:rPr>
                        <a:t>설명</a:t>
                      </a:r>
                      <a:endParaRPr sz="1800">
                        <a:latin typeface="굴림"/>
                        <a:cs typeface="굴림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&lt;list&gt;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java.util.List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List</a:t>
                      </a:r>
                      <a:r>
                        <a:rPr sz="18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계열</a:t>
                      </a:r>
                      <a:r>
                        <a:rPr sz="1800" spc="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컬렉션</a:t>
                      </a:r>
                      <a:r>
                        <a:rPr sz="1800" spc="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값</a:t>
                      </a:r>
                      <a:r>
                        <a:rPr sz="1800" spc="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목록</a:t>
                      </a:r>
                      <a:r>
                        <a:rPr sz="1800" spc="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전달</a:t>
                      </a:r>
                      <a:endParaRPr sz="1800">
                        <a:latin typeface="굴림"/>
                        <a:cs typeface="굴림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&lt;set&gt;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java.util.Set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Set</a:t>
                      </a:r>
                      <a:r>
                        <a:rPr sz="18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굴림"/>
                          <a:cs typeface="굴림"/>
                        </a:rPr>
                        <a:t>계열</a:t>
                      </a:r>
                      <a:r>
                        <a:rPr sz="1800" spc="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spc="-5" dirty="0">
                          <a:latin typeface="굴림"/>
                          <a:cs typeface="굴림"/>
                        </a:rPr>
                        <a:t>컬렉션</a:t>
                      </a:r>
                      <a:r>
                        <a:rPr sz="1800" spc="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값</a:t>
                      </a:r>
                      <a:r>
                        <a:rPr sz="1800" spc="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spc="-5" dirty="0">
                          <a:latin typeface="굴림"/>
                          <a:cs typeface="굴림"/>
                        </a:rPr>
                        <a:t>목록</a:t>
                      </a:r>
                      <a:r>
                        <a:rPr sz="1800" spc="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spc="-5" dirty="0">
                          <a:latin typeface="굴림"/>
                          <a:cs typeface="굴림"/>
                        </a:rPr>
                        <a:t>전달</a:t>
                      </a:r>
                      <a:endParaRPr sz="1800">
                        <a:latin typeface="굴림"/>
                        <a:cs typeface="굴림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&lt;map&gt;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java.util.Map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 marR="6699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Map</a:t>
                      </a:r>
                      <a:r>
                        <a:rPr sz="1800" spc="-5" dirty="0">
                          <a:latin typeface="굴림"/>
                          <a:cs typeface="굴림"/>
                        </a:rPr>
                        <a:t>계열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 컬렉션 에 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key- </a:t>
                      </a:r>
                      <a:r>
                        <a:rPr sz="1800" spc="-6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value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의</a:t>
                      </a:r>
                      <a:r>
                        <a:rPr sz="1800" spc="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값</a:t>
                      </a:r>
                      <a:r>
                        <a:rPr sz="1800" spc="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목록</a:t>
                      </a:r>
                      <a:r>
                        <a:rPr sz="1800" spc="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전달</a:t>
                      </a:r>
                      <a:endParaRPr sz="1800">
                        <a:latin typeface="굴림"/>
                        <a:cs typeface="굴림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&lt;props&gt;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java.util.Properties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Properties</a:t>
                      </a:r>
                      <a:r>
                        <a:rPr sz="18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에</a:t>
                      </a:r>
                      <a:r>
                        <a:rPr sz="1800" spc="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key(String)-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value(String)</a:t>
                      </a:r>
                      <a:r>
                        <a:rPr sz="1800" spc="-10" dirty="0">
                          <a:latin typeface="굴림"/>
                          <a:cs typeface="굴림"/>
                        </a:rPr>
                        <a:t>의</a:t>
                      </a:r>
                      <a:r>
                        <a:rPr sz="1800" spc="4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값</a:t>
                      </a:r>
                      <a:r>
                        <a:rPr sz="1800" spc="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목록</a:t>
                      </a:r>
                      <a:r>
                        <a:rPr sz="1800" spc="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전달</a:t>
                      </a:r>
                      <a:endParaRPr sz="1800">
                        <a:latin typeface="굴림"/>
                        <a:cs typeface="굴림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36231" y="4700955"/>
            <a:ext cx="4921250" cy="177990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1600" spc="-5" dirty="0">
                <a:latin typeface="Verdana"/>
                <a:cs typeface="Verdana"/>
              </a:rPr>
              <a:t>Collection</a:t>
            </a:r>
            <a:r>
              <a:rPr sz="1600" spc="-5" dirty="0">
                <a:latin typeface="굴림"/>
                <a:cs typeface="굴림"/>
              </a:rPr>
              <a:t>에</a:t>
            </a:r>
            <a:r>
              <a:rPr sz="1600" spc="5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값을</a:t>
            </a:r>
            <a:r>
              <a:rPr sz="1600" spc="10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설정</a:t>
            </a:r>
            <a:r>
              <a:rPr sz="1600" spc="25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하는</a:t>
            </a:r>
            <a:r>
              <a:rPr sz="1600" spc="10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태그</a:t>
            </a:r>
            <a:endParaRPr sz="1600">
              <a:latin typeface="굴림"/>
              <a:cs typeface="굴림"/>
            </a:endParaRPr>
          </a:p>
          <a:p>
            <a:pPr marL="812800" lvl="1" indent="-343535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1600" spc="-5" dirty="0">
                <a:latin typeface="Verdana"/>
                <a:cs typeface="Verdana"/>
              </a:rPr>
              <a:t>&lt;ref&gt;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: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&lt;bean&gt;</a:t>
            </a:r>
            <a:r>
              <a:rPr sz="1600" spc="-5" dirty="0">
                <a:latin typeface="굴림"/>
                <a:cs typeface="굴림"/>
              </a:rPr>
              <a:t>으로</a:t>
            </a:r>
            <a:r>
              <a:rPr sz="1600" spc="30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등록된</a:t>
            </a:r>
            <a:r>
              <a:rPr sz="1600" spc="15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객체</a:t>
            </a:r>
            <a:endParaRPr sz="1600">
              <a:latin typeface="굴림"/>
              <a:cs typeface="굴림"/>
            </a:endParaRPr>
          </a:p>
          <a:p>
            <a:pPr marL="812800" lvl="1" indent="-34353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1600" spc="-10" dirty="0">
                <a:latin typeface="Verdana"/>
                <a:cs typeface="Verdana"/>
              </a:rPr>
              <a:t>&lt;value&gt;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: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굴림"/>
                <a:cs typeface="굴림"/>
              </a:rPr>
              <a:t>기본데이터</a:t>
            </a:r>
            <a:endParaRPr sz="1600">
              <a:latin typeface="굴림"/>
              <a:cs typeface="굴림"/>
            </a:endParaRPr>
          </a:p>
          <a:p>
            <a:pPr marL="812800" lvl="1" indent="-343535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1600" spc="-10" dirty="0">
                <a:latin typeface="Verdana"/>
                <a:cs typeface="Verdana"/>
              </a:rPr>
              <a:t>&lt;bean&gt;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: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굴림"/>
                <a:cs typeface="굴림"/>
              </a:rPr>
              <a:t>임의의</a:t>
            </a:r>
            <a:r>
              <a:rPr sz="1600" spc="10" dirty="0">
                <a:latin typeface="굴림"/>
                <a:cs typeface="굴림"/>
              </a:rPr>
              <a:t> </a:t>
            </a:r>
            <a:r>
              <a:rPr sz="1600" spc="-5" dirty="0">
                <a:latin typeface="Verdana"/>
                <a:cs typeface="Verdana"/>
              </a:rPr>
              <a:t>bean</a:t>
            </a:r>
            <a:endParaRPr sz="1600">
              <a:latin typeface="Verdana"/>
              <a:cs typeface="Verdana"/>
            </a:endParaRPr>
          </a:p>
          <a:p>
            <a:pPr marL="812800" lvl="1" indent="-34353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1600" spc="-5" dirty="0">
                <a:latin typeface="Verdana"/>
                <a:cs typeface="Verdana"/>
              </a:rPr>
              <a:t>&lt;list&gt;,&lt;map&gt;,&lt;props&gt;,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&lt;set&gt;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: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굴림"/>
                <a:cs typeface="굴림"/>
              </a:rPr>
              <a:t>컬랙션</a:t>
            </a:r>
            <a:endParaRPr sz="1600">
              <a:latin typeface="굴림"/>
              <a:cs typeface="굴림"/>
            </a:endParaRPr>
          </a:p>
          <a:p>
            <a:pPr marL="812800" lvl="1" indent="-343535">
              <a:lnSpc>
                <a:spcPct val="100000"/>
              </a:lnSpc>
              <a:spcBef>
                <a:spcPts val="365"/>
              </a:spcBef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1600" spc="-10" dirty="0">
                <a:latin typeface="Verdana"/>
                <a:cs typeface="Verdana"/>
              </a:rPr>
              <a:t>&lt;null&gt;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: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null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19" y="302768"/>
            <a:ext cx="57575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Collection</a:t>
            </a:r>
            <a:r>
              <a:rPr spc="-60" dirty="0"/>
              <a:t> </a:t>
            </a:r>
            <a:r>
              <a:rPr dirty="0"/>
              <a:t>객체</a:t>
            </a:r>
            <a:r>
              <a:rPr spc="-25" dirty="0"/>
              <a:t> </a:t>
            </a:r>
            <a:r>
              <a:rPr dirty="0"/>
              <a:t>주입하기</a:t>
            </a:r>
            <a:r>
              <a:rPr spc="-25" dirty="0"/>
              <a:t> </a:t>
            </a:r>
            <a:r>
              <a:rPr dirty="0"/>
              <a:t>(2/5)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19" y="1001766"/>
            <a:ext cx="7778115" cy="2031364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100" spc="5" dirty="0">
                <a:latin typeface="Verdana"/>
                <a:cs typeface="Verdana"/>
              </a:rPr>
              <a:t>&lt;list&gt;</a:t>
            </a:r>
            <a:endParaRPr sz="2100">
              <a:latin typeface="Verdana"/>
              <a:cs typeface="Verdana"/>
            </a:endParaRPr>
          </a:p>
          <a:p>
            <a:pPr marL="755015" lvl="1" indent="-285750">
              <a:lnSpc>
                <a:spcPts val="2160"/>
              </a:lnSpc>
              <a:spcBef>
                <a:spcPts val="335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Verdana"/>
                <a:cs typeface="Verdana"/>
              </a:rPr>
              <a:t>List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굴림"/>
                <a:cs typeface="굴림"/>
              </a:rPr>
              <a:t>계열</a:t>
            </a:r>
            <a:r>
              <a:rPr sz="1800" spc="25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컬렉션이나</a:t>
            </a:r>
            <a:r>
              <a:rPr sz="1800" spc="15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배열에</a:t>
            </a:r>
            <a:r>
              <a:rPr sz="1800" spc="35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값들을</a:t>
            </a:r>
            <a:r>
              <a:rPr sz="1800" spc="15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넣기</a:t>
            </a:r>
            <a:r>
              <a:rPr sz="1800" dirty="0"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755015" lvl="1" indent="-285750">
              <a:lnSpc>
                <a:spcPct val="100000"/>
              </a:lnSpc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latin typeface="굴림"/>
                <a:cs typeface="굴림"/>
              </a:rPr>
              <a:t>속성</a:t>
            </a:r>
            <a:r>
              <a:rPr sz="1800" spc="5" dirty="0">
                <a:latin typeface="굴림"/>
                <a:cs typeface="굴림"/>
              </a:rPr>
              <a:t> </a:t>
            </a:r>
            <a:r>
              <a:rPr sz="1800" dirty="0">
                <a:latin typeface="Verdana"/>
                <a:cs typeface="Verdana"/>
              </a:rPr>
              <a:t>: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value-type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–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굴림"/>
                <a:cs typeface="굴림"/>
              </a:rPr>
              <a:t>값들의</a:t>
            </a:r>
            <a:r>
              <a:rPr sz="1800" spc="20" dirty="0">
                <a:latin typeface="굴림"/>
                <a:cs typeface="굴림"/>
              </a:rPr>
              <a:t> </a:t>
            </a:r>
            <a:r>
              <a:rPr sz="1800" spc="-5" dirty="0">
                <a:latin typeface="Verdana"/>
                <a:cs typeface="Verdana"/>
              </a:rPr>
              <a:t>type</a:t>
            </a:r>
            <a:r>
              <a:rPr sz="1800" spc="-5" dirty="0">
                <a:latin typeface="굴림"/>
                <a:cs typeface="굴림"/>
              </a:rPr>
              <a:t>지정</a:t>
            </a:r>
            <a:r>
              <a:rPr sz="1800" spc="-5" dirty="0">
                <a:latin typeface="Verdana"/>
                <a:cs typeface="Verdana"/>
              </a:rPr>
              <a:t>.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Fullyname</a:t>
            </a:r>
            <a:r>
              <a:rPr sz="1800" spc="-5" dirty="0">
                <a:latin typeface="굴림"/>
                <a:cs typeface="굴림"/>
              </a:rPr>
              <a:t>으로</a:t>
            </a:r>
            <a:r>
              <a:rPr sz="1800" spc="75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지정한다</a:t>
            </a:r>
            <a:r>
              <a:rPr sz="1800" dirty="0"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755015" lvl="1" indent="-285750">
              <a:lnSpc>
                <a:spcPct val="100000"/>
              </a:lnSpc>
              <a:spcBef>
                <a:spcPts val="5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latin typeface="Verdana"/>
                <a:cs typeface="Verdana"/>
              </a:rPr>
              <a:t>&lt;ref&gt;,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&lt;value&gt;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굴림"/>
                <a:cs typeface="굴림"/>
              </a:rPr>
              <a:t>태그를</a:t>
            </a:r>
            <a:r>
              <a:rPr sz="1800" spc="20" dirty="0">
                <a:latin typeface="굴림"/>
                <a:cs typeface="굴림"/>
              </a:rPr>
              <a:t> </a:t>
            </a:r>
            <a:r>
              <a:rPr sz="1800" spc="-5" dirty="0">
                <a:latin typeface="굴림"/>
                <a:cs typeface="굴림"/>
              </a:rPr>
              <a:t>이용해</a:t>
            </a:r>
            <a:r>
              <a:rPr sz="1800" spc="35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값</a:t>
            </a:r>
            <a:r>
              <a:rPr sz="1800" spc="20" dirty="0">
                <a:latin typeface="굴림"/>
                <a:cs typeface="굴림"/>
              </a:rPr>
              <a:t> </a:t>
            </a:r>
            <a:r>
              <a:rPr sz="1800" spc="-5" dirty="0">
                <a:latin typeface="굴림"/>
                <a:cs typeface="굴림"/>
              </a:rPr>
              <a:t>설정</a:t>
            </a:r>
            <a:endParaRPr sz="1800">
              <a:latin typeface="굴림"/>
              <a:cs typeface="굴림"/>
            </a:endParaRPr>
          </a:p>
          <a:p>
            <a:pPr marL="755015" lvl="1" indent="-285750">
              <a:lnSpc>
                <a:spcPct val="100000"/>
              </a:lnSpc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latin typeface="Verdana"/>
                <a:cs typeface="Verdana"/>
              </a:rPr>
              <a:t>&lt;ref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bean=“bean_id”/&gt;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: </a:t>
            </a:r>
            <a:r>
              <a:rPr sz="1800" spc="-5" dirty="0">
                <a:latin typeface="Verdana"/>
                <a:cs typeface="Verdana"/>
              </a:rPr>
              <a:t>bean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굴림"/>
                <a:cs typeface="굴림"/>
              </a:rPr>
              <a:t>객체</a:t>
            </a:r>
            <a:r>
              <a:rPr sz="1800" spc="25" dirty="0">
                <a:latin typeface="굴림"/>
                <a:cs typeface="굴림"/>
              </a:rPr>
              <a:t> </a:t>
            </a:r>
            <a:r>
              <a:rPr sz="1800" spc="-10" dirty="0">
                <a:latin typeface="Verdana"/>
                <a:cs typeface="Verdana"/>
              </a:rPr>
              <a:t>list</a:t>
            </a:r>
            <a:r>
              <a:rPr sz="1800" spc="-10" dirty="0">
                <a:latin typeface="굴림"/>
                <a:cs typeface="굴림"/>
              </a:rPr>
              <a:t>에</a:t>
            </a:r>
            <a:r>
              <a:rPr sz="1800" spc="85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추가</a:t>
            </a:r>
            <a:endParaRPr sz="1800">
              <a:latin typeface="굴림"/>
              <a:cs typeface="굴림"/>
            </a:endParaRPr>
          </a:p>
          <a:p>
            <a:pPr marL="755015" lvl="1" indent="-285750">
              <a:lnSpc>
                <a:spcPts val="1945"/>
              </a:lnSpc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spc="-15" dirty="0">
                <a:latin typeface="Verdana"/>
                <a:cs typeface="Verdana"/>
              </a:rPr>
              <a:t>&lt;value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[type=“type”]&gt;</a:t>
            </a:r>
            <a:r>
              <a:rPr sz="1800" spc="-5" dirty="0">
                <a:latin typeface="굴림"/>
                <a:cs typeface="굴림"/>
              </a:rPr>
              <a:t>값</a:t>
            </a:r>
            <a:r>
              <a:rPr sz="1800" spc="-5" dirty="0">
                <a:latin typeface="Verdana"/>
                <a:cs typeface="Verdana"/>
              </a:rPr>
              <a:t>&lt;/value&gt;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: </a:t>
            </a:r>
            <a:r>
              <a:rPr sz="1800" spc="-5" dirty="0">
                <a:latin typeface="굴림"/>
                <a:cs typeface="굴림"/>
              </a:rPr>
              <a:t>문자열</a:t>
            </a:r>
            <a:r>
              <a:rPr sz="1800" spc="-5" dirty="0">
                <a:latin typeface="Verdana"/>
                <a:cs typeface="Verdana"/>
              </a:rPr>
              <a:t>(String),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Primitive</a:t>
            </a:r>
            <a:endParaRPr sz="1800">
              <a:latin typeface="Verdana"/>
              <a:cs typeface="Verdana"/>
            </a:endParaRPr>
          </a:p>
          <a:p>
            <a:pPr marL="755015">
              <a:lnSpc>
                <a:spcPts val="1945"/>
              </a:lnSpc>
            </a:pPr>
            <a:r>
              <a:rPr sz="1800" dirty="0">
                <a:latin typeface="굴림"/>
                <a:cs typeface="굴림"/>
              </a:rPr>
              <a:t>값</a:t>
            </a:r>
            <a:r>
              <a:rPr sz="1800" spc="-20" dirty="0">
                <a:latin typeface="굴림"/>
                <a:cs typeface="굴림"/>
              </a:rPr>
              <a:t> </a:t>
            </a:r>
            <a:r>
              <a:rPr sz="1800" spc="-5" dirty="0">
                <a:latin typeface="Verdana"/>
                <a:cs typeface="Verdana"/>
              </a:rPr>
              <a:t>list</a:t>
            </a:r>
            <a:r>
              <a:rPr sz="1800" spc="-5" dirty="0">
                <a:latin typeface="굴림"/>
                <a:cs typeface="굴림"/>
              </a:rPr>
              <a:t>에</a:t>
            </a:r>
            <a:r>
              <a:rPr sz="1800" spc="45" dirty="0">
                <a:latin typeface="굴림"/>
                <a:cs typeface="굴림"/>
              </a:rPr>
              <a:t> </a:t>
            </a:r>
            <a:r>
              <a:rPr sz="1800" spc="-5" dirty="0">
                <a:latin typeface="굴림"/>
                <a:cs typeface="굴림"/>
              </a:rPr>
              <a:t>추가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8599" y="3214738"/>
            <a:ext cx="8215630" cy="36957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0"/>
              </a:spcBef>
            </a:pPr>
            <a:r>
              <a:rPr sz="1800" spc="-10" dirty="0">
                <a:latin typeface="Verdana"/>
                <a:cs typeface="Verdana"/>
              </a:rPr>
              <a:t>public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void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setMyList(List</a:t>
            </a:r>
            <a:r>
              <a:rPr sz="1800" spc="5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list){…}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8599" y="3673690"/>
            <a:ext cx="8215630" cy="2970530"/>
          </a:xfrm>
          <a:custGeom>
            <a:avLst/>
            <a:gdLst/>
            <a:ahLst/>
            <a:cxnLst/>
            <a:rect l="l" t="t" r="r" b="b"/>
            <a:pathLst>
              <a:path w="8215630" h="2970529">
                <a:moveTo>
                  <a:pt x="0" y="2970022"/>
                </a:moveTo>
                <a:lnTo>
                  <a:pt x="8215376" y="2970022"/>
                </a:lnTo>
                <a:lnTo>
                  <a:pt x="8215376" y="0"/>
                </a:lnTo>
                <a:lnTo>
                  <a:pt x="0" y="0"/>
                </a:lnTo>
                <a:lnTo>
                  <a:pt x="0" y="297002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07365" y="3708019"/>
            <a:ext cx="7668259" cy="28746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035"/>
              </a:lnSpc>
              <a:spcBef>
                <a:spcPts val="90"/>
              </a:spcBef>
            </a:pPr>
            <a:r>
              <a:rPr sz="1700" spc="-10" dirty="0">
                <a:latin typeface="Verdana"/>
                <a:cs typeface="Verdana"/>
              </a:rPr>
              <a:t>&lt;bean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id=“otherbean”</a:t>
            </a:r>
            <a:r>
              <a:rPr sz="1700" spc="7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class=“to.OtherBean”/&gt;</a:t>
            </a:r>
            <a:endParaRPr sz="1700" dirty="0">
              <a:latin typeface="Verdana"/>
              <a:cs typeface="Verdana"/>
            </a:endParaRPr>
          </a:p>
          <a:p>
            <a:pPr marL="12700">
              <a:lnSpc>
                <a:spcPts val="2035"/>
              </a:lnSpc>
            </a:pPr>
            <a:r>
              <a:rPr sz="1700" spc="-10" dirty="0">
                <a:latin typeface="Verdana"/>
                <a:cs typeface="Verdana"/>
              </a:rPr>
              <a:t>&lt;bean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id=“myBean”</a:t>
            </a:r>
            <a:r>
              <a:rPr sz="1700" spc="70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class=“to.MyTO”&gt;</a:t>
            </a:r>
            <a:endParaRPr sz="1700" dirty="0">
              <a:latin typeface="Verdana"/>
              <a:cs typeface="Verdana"/>
            </a:endParaRPr>
          </a:p>
          <a:p>
            <a:pPr marL="392430">
              <a:lnSpc>
                <a:spcPts val="2039"/>
              </a:lnSpc>
            </a:pPr>
            <a:r>
              <a:rPr sz="1700" spc="-5" dirty="0">
                <a:latin typeface="Verdana"/>
                <a:cs typeface="Verdana"/>
              </a:rPr>
              <a:t>&lt;property</a:t>
            </a:r>
            <a:r>
              <a:rPr sz="1700" spc="-10" dirty="0">
                <a:latin typeface="Verdana"/>
                <a:cs typeface="Verdana"/>
              </a:rPr>
              <a:t> name=“myList”&gt;</a:t>
            </a:r>
            <a:endParaRPr sz="1700" dirty="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  <a:spcBef>
                <a:spcPts val="15"/>
              </a:spcBef>
            </a:pPr>
            <a:r>
              <a:rPr sz="1700" spc="-10" dirty="0">
                <a:latin typeface="Verdana"/>
                <a:cs typeface="Verdana"/>
              </a:rPr>
              <a:t>&lt;list&gt;</a:t>
            </a:r>
            <a:endParaRPr sz="1700" dirty="0">
              <a:latin typeface="Verdana"/>
              <a:cs typeface="Verdana"/>
            </a:endParaRPr>
          </a:p>
          <a:p>
            <a:pPr marL="1382395">
              <a:lnSpc>
                <a:spcPts val="2030"/>
              </a:lnSpc>
              <a:spcBef>
                <a:spcPts val="10"/>
              </a:spcBef>
            </a:pPr>
            <a:r>
              <a:rPr sz="1700" spc="-15" dirty="0">
                <a:latin typeface="Verdana"/>
                <a:cs typeface="Verdana"/>
              </a:rPr>
              <a:t>&lt;value&gt;10&lt;/value&gt;</a:t>
            </a:r>
            <a:r>
              <a:rPr sz="1700" spc="5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-&gt;String</a:t>
            </a:r>
            <a:r>
              <a:rPr sz="1700" spc="-10" dirty="0">
                <a:latin typeface="굴림"/>
                <a:cs typeface="굴림"/>
              </a:rPr>
              <a:t>으로</a:t>
            </a:r>
            <a:r>
              <a:rPr sz="1700" spc="85" dirty="0">
                <a:latin typeface="굴림"/>
                <a:cs typeface="굴림"/>
              </a:rPr>
              <a:t> </a:t>
            </a:r>
            <a:r>
              <a:rPr sz="1700" spc="-10" dirty="0">
                <a:latin typeface="굴림"/>
                <a:cs typeface="굴림"/>
              </a:rPr>
              <a:t>저장됨</a:t>
            </a:r>
            <a:endParaRPr sz="1700" dirty="0">
              <a:latin typeface="굴림"/>
              <a:cs typeface="굴림"/>
            </a:endParaRPr>
          </a:p>
          <a:p>
            <a:pPr marL="1382395">
              <a:lnSpc>
                <a:spcPts val="2030"/>
              </a:lnSpc>
            </a:pPr>
            <a:r>
              <a:rPr sz="1700" spc="-20" dirty="0">
                <a:latin typeface="Verdana"/>
                <a:cs typeface="Verdana"/>
              </a:rPr>
              <a:t>&lt;value</a:t>
            </a:r>
            <a:r>
              <a:rPr sz="1700" spc="9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type=“java.lang.Integer”&gt;20&lt;/value&gt;-&gt;Integer</a:t>
            </a:r>
            <a:endParaRPr sz="1700" dirty="0">
              <a:latin typeface="Verdana"/>
              <a:cs typeface="Verdana"/>
            </a:endParaRPr>
          </a:p>
          <a:p>
            <a:pPr marR="5080" algn="r">
              <a:lnSpc>
                <a:spcPts val="2035"/>
              </a:lnSpc>
              <a:spcBef>
                <a:spcPts val="10"/>
              </a:spcBef>
            </a:pPr>
            <a:r>
              <a:rPr sz="1700" spc="-10" dirty="0">
                <a:latin typeface="굴림"/>
                <a:cs typeface="굴림"/>
              </a:rPr>
              <a:t>로</a:t>
            </a:r>
            <a:r>
              <a:rPr sz="1700" spc="-5" dirty="0">
                <a:latin typeface="굴림"/>
                <a:cs typeface="굴림"/>
              </a:rPr>
              <a:t> </a:t>
            </a:r>
            <a:r>
              <a:rPr sz="1700" spc="-10" dirty="0">
                <a:latin typeface="굴림"/>
                <a:cs typeface="굴림"/>
              </a:rPr>
              <a:t>저장됨</a:t>
            </a:r>
            <a:endParaRPr sz="1700" dirty="0">
              <a:latin typeface="굴림"/>
              <a:cs typeface="굴림"/>
            </a:endParaRPr>
          </a:p>
          <a:p>
            <a:pPr marL="1382395">
              <a:lnSpc>
                <a:spcPts val="2035"/>
              </a:lnSpc>
            </a:pPr>
            <a:r>
              <a:rPr sz="1700" spc="-10" dirty="0">
                <a:latin typeface="Verdana"/>
                <a:cs typeface="Verdana"/>
              </a:rPr>
              <a:t>&lt;ref</a:t>
            </a:r>
            <a:r>
              <a:rPr sz="1700" spc="-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bean=“otherbean”/&gt;</a:t>
            </a:r>
            <a:endParaRPr sz="1700" dirty="0">
              <a:latin typeface="Verdana"/>
              <a:cs typeface="Verdana"/>
            </a:endParaRPr>
          </a:p>
          <a:p>
            <a:pPr marL="927100">
              <a:lnSpc>
                <a:spcPts val="2039"/>
              </a:lnSpc>
            </a:pPr>
            <a:r>
              <a:rPr sz="1700" spc="-10" dirty="0">
                <a:latin typeface="Verdana"/>
                <a:cs typeface="Verdana"/>
              </a:rPr>
              <a:t>&lt;/list&gt;</a:t>
            </a:r>
            <a:endParaRPr sz="1700" dirty="0">
              <a:latin typeface="Verdana"/>
              <a:cs typeface="Verdana"/>
            </a:endParaRPr>
          </a:p>
          <a:p>
            <a:pPr marL="12700">
              <a:lnSpc>
                <a:spcPts val="2035"/>
              </a:lnSpc>
              <a:spcBef>
                <a:spcPts val="15"/>
              </a:spcBef>
            </a:pPr>
            <a:r>
              <a:rPr sz="1700" spc="-5" dirty="0">
                <a:latin typeface="Verdana"/>
                <a:cs typeface="Verdana"/>
              </a:rPr>
              <a:t>&lt;/property&gt;</a:t>
            </a:r>
            <a:endParaRPr sz="1700" dirty="0">
              <a:latin typeface="Verdana"/>
              <a:cs typeface="Verdana"/>
            </a:endParaRPr>
          </a:p>
          <a:p>
            <a:pPr marL="12700">
              <a:lnSpc>
                <a:spcPts val="2035"/>
              </a:lnSpc>
            </a:pPr>
            <a:r>
              <a:rPr sz="1700" spc="-10" dirty="0">
                <a:latin typeface="Verdana"/>
                <a:cs typeface="Verdana"/>
              </a:rPr>
              <a:t>&lt;/bean&gt;</a:t>
            </a:r>
            <a:endParaRPr sz="17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19" y="302768"/>
            <a:ext cx="57575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Collection</a:t>
            </a:r>
            <a:r>
              <a:rPr spc="-60" dirty="0"/>
              <a:t> </a:t>
            </a:r>
            <a:r>
              <a:rPr dirty="0"/>
              <a:t>객체</a:t>
            </a:r>
            <a:r>
              <a:rPr spc="-25" dirty="0"/>
              <a:t> </a:t>
            </a:r>
            <a:r>
              <a:rPr dirty="0"/>
              <a:t>주입하기</a:t>
            </a:r>
            <a:r>
              <a:rPr spc="-25" dirty="0"/>
              <a:t> </a:t>
            </a:r>
            <a:r>
              <a:rPr dirty="0"/>
              <a:t>(3/5)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19" y="1001766"/>
            <a:ext cx="7998459" cy="203898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100" dirty="0">
                <a:latin typeface="Verdana"/>
                <a:cs typeface="Verdana"/>
              </a:rPr>
              <a:t>&lt;map&gt;</a:t>
            </a:r>
            <a:endParaRPr sz="2100">
              <a:latin typeface="Verdana"/>
              <a:cs typeface="Verdana"/>
            </a:endParaRPr>
          </a:p>
          <a:p>
            <a:pPr marL="755015" lvl="1" indent="-285750">
              <a:lnSpc>
                <a:spcPts val="2150"/>
              </a:lnSpc>
              <a:spcBef>
                <a:spcPts val="335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Verdana"/>
                <a:cs typeface="Verdana"/>
              </a:rPr>
              <a:t>Map</a:t>
            </a:r>
            <a:r>
              <a:rPr sz="1800" spc="-5" dirty="0">
                <a:latin typeface="굴림"/>
                <a:cs typeface="굴림"/>
              </a:rPr>
              <a:t>계열의</a:t>
            </a:r>
            <a:r>
              <a:rPr sz="1800" spc="15" dirty="0">
                <a:latin typeface="굴림"/>
                <a:cs typeface="굴림"/>
              </a:rPr>
              <a:t> </a:t>
            </a:r>
            <a:r>
              <a:rPr sz="1800" spc="-5" dirty="0">
                <a:latin typeface="Verdana"/>
                <a:cs typeface="Verdana"/>
              </a:rPr>
              <a:t>Collection</a:t>
            </a:r>
            <a:r>
              <a:rPr sz="1800" spc="-5" dirty="0">
                <a:latin typeface="굴림"/>
                <a:cs typeface="굴림"/>
              </a:rPr>
              <a:t>에</a:t>
            </a:r>
            <a:r>
              <a:rPr sz="1800" spc="50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객체들을</a:t>
            </a:r>
            <a:r>
              <a:rPr sz="1800" spc="15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넣기</a:t>
            </a:r>
            <a:endParaRPr sz="1800">
              <a:latin typeface="굴림"/>
              <a:cs typeface="굴림"/>
            </a:endParaRPr>
          </a:p>
          <a:p>
            <a:pPr marL="1155700" lvl="2" indent="-229870">
              <a:lnSpc>
                <a:spcPts val="1910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600" dirty="0">
                <a:latin typeface="굴림"/>
                <a:cs typeface="굴림"/>
              </a:rPr>
              <a:t>속성</a:t>
            </a:r>
            <a:r>
              <a:rPr sz="1600" spc="5" dirty="0">
                <a:latin typeface="굴림"/>
                <a:cs typeface="굴림"/>
              </a:rPr>
              <a:t> </a:t>
            </a:r>
            <a:r>
              <a:rPr sz="1600" dirty="0">
                <a:latin typeface="Verdana"/>
                <a:cs typeface="Verdana"/>
              </a:rPr>
              <a:t>: </a:t>
            </a:r>
            <a:r>
              <a:rPr sz="1600" spc="-10" dirty="0">
                <a:latin typeface="Verdana"/>
                <a:cs typeface="Verdana"/>
              </a:rPr>
              <a:t>key-type,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value-type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: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key</a:t>
            </a:r>
            <a:r>
              <a:rPr sz="1600" dirty="0">
                <a:latin typeface="굴림"/>
                <a:cs typeface="굴림"/>
              </a:rPr>
              <a:t>와</a:t>
            </a:r>
            <a:r>
              <a:rPr sz="1600" spc="25" dirty="0">
                <a:latin typeface="굴림"/>
                <a:cs typeface="굴림"/>
              </a:rPr>
              <a:t> </a:t>
            </a:r>
            <a:r>
              <a:rPr sz="1600" spc="-15" dirty="0">
                <a:latin typeface="Verdana"/>
                <a:cs typeface="Verdana"/>
              </a:rPr>
              <a:t>value</a:t>
            </a:r>
            <a:r>
              <a:rPr sz="1600" spc="-15" dirty="0">
                <a:latin typeface="굴림"/>
                <a:cs typeface="굴림"/>
              </a:rPr>
              <a:t>의</a:t>
            </a:r>
            <a:r>
              <a:rPr sz="1600" spc="45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타입을</a:t>
            </a:r>
            <a:r>
              <a:rPr sz="1600" spc="25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고정시킬경우</a:t>
            </a:r>
            <a:r>
              <a:rPr sz="1600" spc="5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사용</a:t>
            </a:r>
            <a:endParaRPr sz="1600">
              <a:latin typeface="굴림"/>
              <a:cs typeface="굴림"/>
            </a:endParaRPr>
          </a:p>
          <a:p>
            <a:pPr marL="755015" lvl="1" indent="-285750">
              <a:lnSpc>
                <a:spcPct val="100000"/>
              </a:lnSpc>
              <a:spcBef>
                <a:spcPts val="1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Verdana"/>
                <a:cs typeface="Verdana"/>
              </a:rPr>
              <a:t>&lt;entry&gt;</a:t>
            </a:r>
            <a:r>
              <a:rPr sz="1800" spc="-5" dirty="0">
                <a:latin typeface="굴림"/>
                <a:cs typeface="굴림"/>
              </a:rPr>
              <a:t>를</a:t>
            </a:r>
            <a:r>
              <a:rPr sz="1800" spc="5" dirty="0">
                <a:latin typeface="굴림"/>
                <a:cs typeface="굴림"/>
              </a:rPr>
              <a:t> </a:t>
            </a:r>
            <a:r>
              <a:rPr sz="1800" spc="-5" dirty="0">
                <a:latin typeface="굴림"/>
                <a:cs typeface="굴림"/>
              </a:rPr>
              <a:t>이용해</a:t>
            </a:r>
            <a:r>
              <a:rPr sz="1800" spc="45" dirty="0">
                <a:latin typeface="굴림"/>
                <a:cs typeface="굴림"/>
              </a:rPr>
              <a:t> </a:t>
            </a:r>
            <a:r>
              <a:rPr sz="1800" spc="-20" dirty="0">
                <a:latin typeface="Verdana"/>
                <a:cs typeface="Verdana"/>
              </a:rPr>
              <a:t>key-value</a:t>
            </a:r>
            <a:r>
              <a:rPr sz="1800" spc="-20" dirty="0">
                <a:latin typeface="굴림"/>
                <a:cs typeface="굴림"/>
              </a:rPr>
              <a:t>를</a:t>
            </a:r>
            <a:r>
              <a:rPr sz="1800" spc="45" dirty="0">
                <a:latin typeface="굴림"/>
                <a:cs typeface="굴림"/>
              </a:rPr>
              <a:t> </a:t>
            </a:r>
            <a:r>
              <a:rPr sz="1800" spc="-5" dirty="0">
                <a:latin typeface="Verdana"/>
                <a:cs typeface="Verdana"/>
              </a:rPr>
              <a:t>map</a:t>
            </a:r>
            <a:r>
              <a:rPr sz="1800" spc="-5" dirty="0">
                <a:latin typeface="굴림"/>
                <a:cs typeface="굴림"/>
              </a:rPr>
              <a:t>에</a:t>
            </a:r>
            <a:r>
              <a:rPr sz="1800" spc="20" dirty="0">
                <a:latin typeface="굴림"/>
                <a:cs typeface="굴림"/>
              </a:rPr>
              <a:t> </a:t>
            </a:r>
            <a:r>
              <a:rPr sz="1800" spc="-5" dirty="0">
                <a:latin typeface="굴림"/>
                <a:cs typeface="굴림"/>
              </a:rPr>
              <a:t>등록</a:t>
            </a:r>
            <a:endParaRPr sz="1800">
              <a:latin typeface="굴림"/>
              <a:cs typeface="굴림"/>
            </a:endParaRPr>
          </a:p>
          <a:p>
            <a:pPr marL="1155700" lvl="2" indent="-229870">
              <a:lnSpc>
                <a:spcPct val="100000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600" dirty="0">
                <a:latin typeface="굴림"/>
                <a:cs typeface="굴림"/>
              </a:rPr>
              <a:t>속성</a:t>
            </a:r>
            <a:endParaRPr sz="1600">
              <a:latin typeface="굴림"/>
              <a:cs typeface="굴림"/>
            </a:endParaRPr>
          </a:p>
          <a:p>
            <a:pPr marL="1612900" lvl="3" indent="-229235">
              <a:lnSpc>
                <a:spcPct val="100000"/>
              </a:lnSpc>
              <a:spcBef>
                <a:spcPts val="540"/>
              </a:spcBef>
              <a:buFont typeface="Arial"/>
              <a:buChar char="–"/>
              <a:tabLst>
                <a:tab pos="1612900" algn="l"/>
                <a:tab pos="1613535" algn="l"/>
              </a:tabLst>
            </a:pPr>
            <a:r>
              <a:rPr sz="1300" spc="-40" dirty="0">
                <a:latin typeface="Verdana"/>
                <a:cs typeface="Verdana"/>
              </a:rPr>
              <a:t>key,</a:t>
            </a:r>
            <a:r>
              <a:rPr sz="1300" spc="-1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key-ref</a:t>
            </a:r>
            <a:r>
              <a:rPr sz="1300" spc="-1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:</a:t>
            </a:r>
            <a:r>
              <a:rPr sz="1300" spc="-20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key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굴림"/>
                <a:cs typeface="굴림"/>
              </a:rPr>
              <a:t>설정</a:t>
            </a:r>
            <a:endParaRPr sz="1300">
              <a:latin typeface="굴림"/>
              <a:cs typeface="굴림"/>
            </a:endParaRPr>
          </a:p>
          <a:p>
            <a:pPr marL="1612900" lvl="3" indent="-229235">
              <a:lnSpc>
                <a:spcPct val="100000"/>
              </a:lnSpc>
              <a:spcBef>
                <a:spcPts val="780"/>
              </a:spcBef>
              <a:buFont typeface="Arial"/>
              <a:buChar char="–"/>
              <a:tabLst>
                <a:tab pos="1612900" algn="l"/>
                <a:tab pos="1613535" algn="l"/>
              </a:tabLst>
            </a:pPr>
            <a:r>
              <a:rPr sz="1300" spc="-5" dirty="0">
                <a:latin typeface="Verdana"/>
                <a:cs typeface="Verdana"/>
              </a:rPr>
              <a:t>value,</a:t>
            </a:r>
            <a:r>
              <a:rPr sz="1300" spc="-3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value-ref</a:t>
            </a:r>
            <a:r>
              <a:rPr sz="1300" spc="-3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:</a:t>
            </a:r>
            <a:r>
              <a:rPr sz="1300" spc="-10" dirty="0">
                <a:latin typeface="Verdana"/>
                <a:cs typeface="Verdana"/>
              </a:rPr>
              <a:t> </a:t>
            </a:r>
            <a:r>
              <a:rPr sz="1300" spc="-5" dirty="0">
                <a:latin typeface="굴림"/>
                <a:cs typeface="굴림"/>
              </a:rPr>
              <a:t>값</a:t>
            </a:r>
            <a:r>
              <a:rPr sz="1300" spc="25" dirty="0">
                <a:latin typeface="굴림"/>
                <a:cs typeface="굴림"/>
              </a:rPr>
              <a:t> </a:t>
            </a:r>
            <a:r>
              <a:rPr sz="1300" spc="-10" dirty="0">
                <a:latin typeface="굴림"/>
                <a:cs typeface="굴림"/>
              </a:rPr>
              <a:t>설정</a:t>
            </a:r>
            <a:endParaRPr sz="1300">
              <a:latin typeface="굴림"/>
              <a:cs typeface="굴림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8599" y="3286112"/>
            <a:ext cx="8215630" cy="36957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0"/>
              </a:spcBef>
            </a:pPr>
            <a:r>
              <a:rPr sz="1800" spc="-10" dirty="0">
                <a:latin typeface="Verdana"/>
                <a:cs typeface="Verdana"/>
              </a:rPr>
              <a:t>public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void</a:t>
            </a:r>
            <a:r>
              <a:rPr sz="1800" spc="-5" dirty="0">
                <a:latin typeface="Verdana"/>
                <a:cs typeface="Verdana"/>
              </a:rPr>
              <a:t> setMyMap(Map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map){…}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8599" y="3786174"/>
            <a:ext cx="8215630" cy="2585720"/>
          </a:xfrm>
          <a:custGeom>
            <a:avLst/>
            <a:gdLst/>
            <a:ahLst/>
            <a:cxnLst/>
            <a:rect l="l" t="t" r="r" b="b"/>
            <a:pathLst>
              <a:path w="8215630" h="2585720">
                <a:moveTo>
                  <a:pt x="0" y="2585339"/>
                </a:moveTo>
                <a:lnTo>
                  <a:pt x="8215376" y="2585339"/>
                </a:lnTo>
                <a:lnTo>
                  <a:pt x="8215376" y="0"/>
                </a:lnTo>
                <a:lnTo>
                  <a:pt x="0" y="0"/>
                </a:lnTo>
                <a:lnTo>
                  <a:pt x="0" y="2585339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07365" y="3818382"/>
            <a:ext cx="6672580" cy="249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&lt;bean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id=“otherbean”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class=“to.OtherBean”/&gt;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&lt;bean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id=“myBean”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class=“to.MyTO”&gt;</a:t>
            </a:r>
            <a:endParaRPr sz="1800">
              <a:latin typeface="Verdana"/>
              <a:cs typeface="Verdana"/>
            </a:endParaRPr>
          </a:p>
          <a:p>
            <a:pPr marL="41529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&lt;property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name=“myMap”&gt;</a:t>
            </a:r>
            <a:endParaRPr sz="18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&lt;map&gt;</a:t>
            </a:r>
            <a:endParaRPr sz="1800">
              <a:latin typeface="Verdana"/>
              <a:cs typeface="Verdana"/>
            </a:endParaRPr>
          </a:p>
          <a:p>
            <a:pPr marL="140970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&lt;entry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key=“id”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value=“abc”/&gt;</a:t>
            </a:r>
            <a:endParaRPr sz="1800">
              <a:latin typeface="Verdana"/>
              <a:cs typeface="Verdana"/>
            </a:endParaRPr>
          </a:p>
          <a:p>
            <a:pPr marL="140970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&lt;entry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key=“other”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value-ref=“otherbean”/&gt;</a:t>
            </a:r>
            <a:endParaRPr sz="1800">
              <a:latin typeface="Verdana"/>
              <a:cs typeface="Verdana"/>
            </a:endParaRPr>
          </a:p>
          <a:p>
            <a:pPr marR="4758055" algn="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Verdana"/>
                <a:cs typeface="Verdana"/>
              </a:rPr>
              <a:t>&lt;/map&gt;</a:t>
            </a:r>
            <a:endParaRPr sz="1800">
              <a:latin typeface="Verdana"/>
              <a:cs typeface="Verdana"/>
            </a:endParaRPr>
          </a:p>
          <a:p>
            <a:pPr marR="4791075" algn="r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&lt;/property&gt;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&lt;/bean&gt;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40838" y="4066032"/>
            <a:ext cx="3145790" cy="1236980"/>
          </a:xfrm>
          <a:custGeom>
            <a:avLst/>
            <a:gdLst/>
            <a:ahLst/>
            <a:cxnLst/>
            <a:rect l="l" t="t" r="r" b="b"/>
            <a:pathLst>
              <a:path w="3145790" h="1236979">
                <a:moveTo>
                  <a:pt x="3109727" y="1213253"/>
                </a:moveTo>
                <a:lnTo>
                  <a:pt x="3045714" y="1223518"/>
                </a:lnTo>
                <a:lnTo>
                  <a:pt x="3042285" y="1224153"/>
                </a:lnTo>
                <a:lnTo>
                  <a:pt x="3039999" y="1227328"/>
                </a:lnTo>
                <a:lnTo>
                  <a:pt x="3041015" y="1234313"/>
                </a:lnTo>
                <a:lnTo>
                  <a:pt x="3044316" y="1236599"/>
                </a:lnTo>
                <a:lnTo>
                  <a:pt x="3047746" y="1236091"/>
                </a:lnTo>
                <a:lnTo>
                  <a:pt x="3136976" y="1221740"/>
                </a:lnTo>
                <a:lnTo>
                  <a:pt x="3131692" y="1221740"/>
                </a:lnTo>
                <a:lnTo>
                  <a:pt x="3109727" y="1213253"/>
                </a:lnTo>
                <a:close/>
              </a:path>
              <a:path w="3145790" h="1236979">
                <a:moveTo>
                  <a:pt x="3122072" y="1211273"/>
                </a:moveTo>
                <a:lnTo>
                  <a:pt x="3109727" y="1213253"/>
                </a:lnTo>
                <a:lnTo>
                  <a:pt x="3131692" y="1221740"/>
                </a:lnTo>
                <a:lnTo>
                  <a:pt x="3132430" y="1219835"/>
                </a:lnTo>
                <a:lnTo>
                  <a:pt x="3128899" y="1219835"/>
                </a:lnTo>
                <a:lnTo>
                  <a:pt x="3122072" y="1211273"/>
                </a:lnTo>
                <a:close/>
              </a:path>
              <a:path w="3145790" h="1236979">
                <a:moveTo>
                  <a:pt x="3077591" y="1139698"/>
                </a:moveTo>
                <a:lnTo>
                  <a:pt x="3072129" y="1144143"/>
                </a:lnTo>
                <a:lnTo>
                  <a:pt x="3071622" y="1148080"/>
                </a:lnTo>
                <a:lnTo>
                  <a:pt x="3073908" y="1150874"/>
                </a:lnTo>
                <a:lnTo>
                  <a:pt x="3114202" y="1201405"/>
                </a:lnTo>
                <a:lnTo>
                  <a:pt x="3136265" y="1209929"/>
                </a:lnTo>
                <a:lnTo>
                  <a:pt x="3131692" y="1221740"/>
                </a:lnTo>
                <a:lnTo>
                  <a:pt x="3136976" y="1221740"/>
                </a:lnTo>
                <a:lnTo>
                  <a:pt x="3145663" y="1220343"/>
                </a:lnTo>
                <a:lnTo>
                  <a:pt x="3083814" y="1142873"/>
                </a:lnTo>
                <a:lnTo>
                  <a:pt x="3081654" y="1140206"/>
                </a:lnTo>
                <a:lnTo>
                  <a:pt x="3077591" y="1139698"/>
                </a:lnTo>
                <a:close/>
              </a:path>
              <a:path w="3145790" h="1236979">
                <a:moveTo>
                  <a:pt x="3132836" y="1209548"/>
                </a:moveTo>
                <a:lnTo>
                  <a:pt x="3122072" y="1211273"/>
                </a:lnTo>
                <a:lnTo>
                  <a:pt x="3128899" y="1219835"/>
                </a:lnTo>
                <a:lnTo>
                  <a:pt x="3132836" y="1209548"/>
                </a:lnTo>
                <a:close/>
              </a:path>
              <a:path w="3145790" h="1236979">
                <a:moveTo>
                  <a:pt x="3135278" y="1209548"/>
                </a:moveTo>
                <a:lnTo>
                  <a:pt x="3132836" y="1209548"/>
                </a:lnTo>
                <a:lnTo>
                  <a:pt x="3128899" y="1219835"/>
                </a:lnTo>
                <a:lnTo>
                  <a:pt x="3132430" y="1219835"/>
                </a:lnTo>
                <a:lnTo>
                  <a:pt x="3136265" y="1209929"/>
                </a:lnTo>
                <a:lnTo>
                  <a:pt x="3135278" y="1209548"/>
                </a:lnTo>
                <a:close/>
              </a:path>
              <a:path w="3145790" h="1236979">
                <a:moveTo>
                  <a:pt x="4572" y="0"/>
                </a:moveTo>
                <a:lnTo>
                  <a:pt x="0" y="11811"/>
                </a:lnTo>
                <a:lnTo>
                  <a:pt x="3109727" y="1213253"/>
                </a:lnTo>
                <a:lnTo>
                  <a:pt x="3122072" y="1211273"/>
                </a:lnTo>
                <a:lnTo>
                  <a:pt x="3114202" y="1201405"/>
                </a:lnTo>
                <a:lnTo>
                  <a:pt x="4572" y="0"/>
                </a:lnTo>
                <a:close/>
              </a:path>
              <a:path w="3145790" h="1236979">
                <a:moveTo>
                  <a:pt x="3114202" y="1201405"/>
                </a:moveTo>
                <a:lnTo>
                  <a:pt x="3122072" y="1211273"/>
                </a:lnTo>
                <a:lnTo>
                  <a:pt x="3132836" y="1209548"/>
                </a:lnTo>
                <a:lnTo>
                  <a:pt x="3135278" y="1209548"/>
                </a:lnTo>
                <a:lnTo>
                  <a:pt x="3114202" y="1201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19" y="302768"/>
            <a:ext cx="57575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Collection</a:t>
            </a:r>
            <a:r>
              <a:rPr spc="-60" dirty="0"/>
              <a:t> </a:t>
            </a:r>
            <a:r>
              <a:rPr dirty="0"/>
              <a:t>객체</a:t>
            </a:r>
            <a:r>
              <a:rPr spc="-25" dirty="0"/>
              <a:t> </a:t>
            </a:r>
            <a:r>
              <a:rPr dirty="0"/>
              <a:t>주입하기</a:t>
            </a:r>
            <a:r>
              <a:rPr spc="-25" dirty="0"/>
              <a:t> </a:t>
            </a:r>
            <a:r>
              <a:rPr dirty="0"/>
              <a:t>(4/5)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19" y="992555"/>
            <a:ext cx="8074025" cy="217995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0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500" spc="-5" dirty="0">
                <a:latin typeface="Verdana"/>
                <a:cs typeface="Verdana"/>
              </a:rPr>
              <a:t>&lt;props&gt;</a:t>
            </a:r>
            <a:endParaRPr sz="2500">
              <a:latin typeface="Verdana"/>
              <a:cs typeface="Verdana"/>
            </a:endParaRPr>
          </a:p>
          <a:p>
            <a:pPr marL="755015" lvl="1" indent="-285750">
              <a:lnSpc>
                <a:spcPct val="100000"/>
              </a:lnSpc>
              <a:spcBef>
                <a:spcPts val="265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100" spc="-5" dirty="0">
                <a:latin typeface="Verdana"/>
                <a:cs typeface="Verdana"/>
              </a:rPr>
              <a:t>java.util.Properties</a:t>
            </a:r>
            <a:r>
              <a:rPr sz="2100" spc="-70" dirty="0">
                <a:latin typeface="Verdana"/>
                <a:cs typeface="Verdana"/>
              </a:rPr>
              <a:t> </a:t>
            </a:r>
            <a:r>
              <a:rPr sz="2100" dirty="0">
                <a:latin typeface="굴림"/>
                <a:cs typeface="굴림"/>
              </a:rPr>
              <a:t>값</a:t>
            </a:r>
            <a:r>
              <a:rPr sz="2100" dirty="0">
                <a:latin typeface="Verdana"/>
                <a:cs typeface="Verdana"/>
              </a:rPr>
              <a:t>(</a:t>
            </a:r>
            <a:r>
              <a:rPr sz="2100" dirty="0">
                <a:latin typeface="굴림"/>
                <a:cs typeface="굴림"/>
              </a:rPr>
              <a:t>문자열</a:t>
            </a:r>
            <a:r>
              <a:rPr sz="2100" dirty="0">
                <a:latin typeface="Verdana"/>
                <a:cs typeface="Verdana"/>
              </a:rPr>
              <a:t>)</a:t>
            </a:r>
            <a:r>
              <a:rPr sz="2100" dirty="0">
                <a:latin typeface="굴림"/>
                <a:cs typeface="굴림"/>
              </a:rPr>
              <a:t>을 </a:t>
            </a:r>
            <a:r>
              <a:rPr sz="2100" spc="5" dirty="0">
                <a:latin typeface="굴림"/>
                <a:cs typeface="굴림"/>
              </a:rPr>
              <a:t>넣기</a:t>
            </a:r>
            <a:endParaRPr sz="2100">
              <a:latin typeface="굴림"/>
              <a:cs typeface="굴림"/>
            </a:endParaRPr>
          </a:p>
          <a:p>
            <a:pPr marL="755015" lvl="1" indent="-285750">
              <a:lnSpc>
                <a:spcPct val="100000"/>
              </a:lnSpc>
              <a:spcBef>
                <a:spcPts val="25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100" dirty="0">
                <a:latin typeface="Verdana"/>
                <a:cs typeface="Verdana"/>
              </a:rPr>
              <a:t>&lt;prop&gt;</a:t>
            </a:r>
            <a:r>
              <a:rPr sz="2100" dirty="0">
                <a:latin typeface="굴림"/>
                <a:cs typeface="굴림"/>
              </a:rPr>
              <a:t>를</a:t>
            </a:r>
            <a:r>
              <a:rPr sz="2100" spc="-20" dirty="0">
                <a:latin typeface="굴림"/>
                <a:cs typeface="굴림"/>
              </a:rPr>
              <a:t> </a:t>
            </a:r>
            <a:r>
              <a:rPr sz="2100" spc="5" dirty="0">
                <a:latin typeface="굴림"/>
                <a:cs typeface="굴림"/>
              </a:rPr>
              <a:t>이용해</a:t>
            </a:r>
            <a:r>
              <a:rPr sz="2100" spc="25" dirty="0">
                <a:latin typeface="굴림"/>
                <a:cs typeface="굴림"/>
              </a:rPr>
              <a:t> </a:t>
            </a:r>
            <a:r>
              <a:rPr sz="2100" spc="-15" dirty="0">
                <a:latin typeface="Verdana"/>
                <a:cs typeface="Verdana"/>
              </a:rPr>
              <a:t>key-value</a:t>
            </a:r>
            <a:r>
              <a:rPr sz="2100" spc="-15" dirty="0">
                <a:latin typeface="굴림"/>
                <a:cs typeface="굴림"/>
              </a:rPr>
              <a:t>를</a:t>
            </a:r>
            <a:r>
              <a:rPr sz="2100" spc="-30" dirty="0">
                <a:latin typeface="굴림"/>
                <a:cs typeface="굴림"/>
              </a:rPr>
              <a:t> </a:t>
            </a:r>
            <a:r>
              <a:rPr sz="2100" dirty="0">
                <a:latin typeface="Verdana"/>
                <a:cs typeface="Verdana"/>
              </a:rPr>
              <a:t>properties</a:t>
            </a:r>
            <a:r>
              <a:rPr sz="2100" dirty="0">
                <a:latin typeface="굴림"/>
                <a:cs typeface="굴림"/>
              </a:rPr>
              <a:t>에</a:t>
            </a:r>
            <a:r>
              <a:rPr sz="2100" spc="-15" dirty="0">
                <a:latin typeface="굴림"/>
                <a:cs typeface="굴림"/>
              </a:rPr>
              <a:t> </a:t>
            </a:r>
            <a:r>
              <a:rPr sz="2100" spc="5" dirty="0">
                <a:latin typeface="굴림"/>
                <a:cs typeface="굴림"/>
              </a:rPr>
              <a:t>등록</a:t>
            </a:r>
            <a:endParaRPr sz="2100">
              <a:latin typeface="굴림"/>
              <a:cs typeface="굴림"/>
            </a:endParaRPr>
          </a:p>
          <a:p>
            <a:pPr marL="1155700" lvl="2" indent="-22987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900" spc="5" dirty="0">
                <a:latin typeface="굴림"/>
                <a:cs typeface="굴림"/>
              </a:rPr>
              <a:t>속성</a:t>
            </a:r>
            <a:endParaRPr sz="1900">
              <a:latin typeface="굴림"/>
              <a:cs typeface="굴림"/>
            </a:endParaRPr>
          </a:p>
          <a:p>
            <a:pPr marL="1384300">
              <a:lnSpc>
                <a:spcPct val="100000"/>
              </a:lnSpc>
              <a:spcBef>
                <a:spcPts val="790"/>
              </a:spcBef>
            </a:pPr>
            <a:r>
              <a:rPr sz="1600" dirty="0">
                <a:latin typeface="Arial"/>
                <a:cs typeface="Arial"/>
              </a:rPr>
              <a:t>–</a:t>
            </a:r>
            <a:r>
              <a:rPr sz="1600" spc="434" dirty="0">
                <a:latin typeface="Arial"/>
                <a:cs typeface="Arial"/>
              </a:rPr>
              <a:t> </a:t>
            </a:r>
            <a:r>
              <a:rPr sz="1600" spc="-5" dirty="0">
                <a:latin typeface="Verdana"/>
                <a:cs typeface="Verdana"/>
              </a:rPr>
              <a:t>key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: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key</a:t>
            </a:r>
            <a:r>
              <a:rPr sz="1600" dirty="0">
                <a:latin typeface="굴림"/>
                <a:cs typeface="굴림"/>
              </a:rPr>
              <a:t>값</a:t>
            </a:r>
            <a:r>
              <a:rPr sz="1600" spc="10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설정</a:t>
            </a:r>
            <a:endParaRPr sz="1600">
              <a:latin typeface="굴림"/>
              <a:cs typeface="굴림"/>
            </a:endParaRPr>
          </a:p>
          <a:p>
            <a:pPr marL="1155700" lvl="2" indent="-229870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900" spc="5" dirty="0">
                <a:latin typeface="굴림"/>
                <a:cs typeface="굴림"/>
              </a:rPr>
              <a:t>값은</a:t>
            </a:r>
            <a:r>
              <a:rPr sz="1900" spc="-15" dirty="0">
                <a:latin typeface="굴림"/>
                <a:cs typeface="굴림"/>
              </a:rPr>
              <a:t> </a:t>
            </a:r>
            <a:r>
              <a:rPr sz="1900" spc="5" dirty="0">
                <a:latin typeface="굴림"/>
                <a:cs typeface="굴림"/>
              </a:rPr>
              <a:t>태그 사이에</a:t>
            </a:r>
            <a:r>
              <a:rPr sz="1900" spc="-15" dirty="0">
                <a:latin typeface="굴림"/>
                <a:cs typeface="굴림"/>
              </a:rPr>
              <a:t> </a:t>
            </a:r>
            <a:r>
              <a:rPr sz="1900" dirty="0">
                <a:latin typeface="굴림"/>
                <a:cs typeface="굴림"/>
              </a:rPr>
              <a:t>넣는다</a:t>
            </a:r>
            <a:r>
              <a:rPr sz="1900" dirty="0">
                <a:latin typeface="Verdana"/>
                <a:cs typeface="Verdana"/>
              </a:rPr>
              <a:t>.</a:t>
            </a:r>
            <a:r>
              <a:rPr sz="1900" spc="-40" dirty="0">
                <a:latin typeface="Verdana"/>
                <a:cs typeface="Verdana"/>
              </a:rPr>
              <a:t> </a:t>
            </a:r>
            <a:r>
              <a:rPr sz="1900" dirty="0">
                <a:latin typeface="Verdana"/>
                <a:cs typeface="Verdana"/>
              </a:rPr>
              <a:t>:</a:t>
            </a:r>
            <a:r>
              <a:rPr sz="1900" spc="-15" dirty="0">
                <a:latin typeface="Verdana"/>
                <a:cs typeface="Verdana"/>
              </a:rPr>
              <a:t> </a:t>
            </a:r>
            <a:r>
              <a:rPr sz="1900" dirty="0">
                <a:latin typeface="Verdana"/>
                <a:cs typeface="Verdana"/>
              </a:rPr>
              <a:t>&lt;prop</a:t>
            </a:r>
            <a:r>
              <a:rPr sz="1900" spc="-30" dirty="0">
                <a:latin typeface="Verdana"/>
                <a:cs typeface="Verdana"/>
              </a:rPr>
              <a:t> </a:t>
            </a:r>
            <a:r>
              <a:rPr sz="1900" dirty="0">
                <a:latin typeface="Verdana"/>
                <a:cs typeface="Verdana"/>
              </a:rPr>
              <a:t>key=“id”&gt;abcde&lt;/prop&gt;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8599" y="3286112"/>
            <a:ext cx="8215630" cy="36957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0"/>
              </a:spcBef>
            </a:pPr>
            <a:r>
              <a:rPr sz="1800" spc="-10" dirty="0">
                <a:latin typeface="Verdana"/>
                <a:cs typeface="Verdana"/>
              </a:rPr>
              <a:t>public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void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setJdbcProperty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(Properties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props){…}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8599" y="3786187"/>
            <a:ext cx="8215630" cy="2862580"/>
          </a:xfrm>
          <a:custGeom>
            <a:avLst/>
            <a:gdLst/>
            <a:ahLst/>
            <a:cxnLst/>
            <a:rect l="l" t="t" r="r" b="b"/>
            <a:pathLst>
              <a:path w="8215630" h="2862579">
                <a:moveTo>
                  <a:pt x="0" y="2862326"/>
                </a:moveTo>
                <a:lnTo>
                  <a:pt x="8215376" y="2862326"/>
                </a:lnTo>
                <a:lnTo>
                  <a:pt x="8215376" y="0"/>
                </a:lnTo>
                <a:lnTo>
                  <a:pt x="0" y="0"/>
                </a:lnTo>
                <a:lnTo>
                  <a:pt x="0" y="2862326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07365" y="3818382"/>
            <a:ext cx="7533005" cy="276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&lt;bean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id=“myDAO”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class=“dao.MyDAO”&gt;</a:t>
            </a:r>
            <a:endParaRPr sz="1800" dirty="0">
              <a:latin typeface="Verdana"/>
              <a:cs typeface="Verdana"/>
            </a:endParaRPr>
          </a:p>
          <a:p>
            <a:pPr marL="41529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&lt;property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name=“jdbcProperty”&gt;</a:t>
            </a:r>
            <a:endParaRPr sz="1800" dirty="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&lt;props&gt;</a:t>
            </a:r>
            <a:endParaRPr sz="1800" dirty="0">
              <a:latin typeface="Verdana"/>
              <a:cs typeface="Verdana"/>
            </a:endParaRPr>
          </a:p>
          <a:p>
            <a:pPr marL="132969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&lt;</a:t>
            </a:r>
            <a:r>
              <a:rPr sz="1800" spc="-5" dirty="0">
                <a:latin typeface="Verdana"/>
                <a:cs typeface="Verdana"/>
              </a:rPr>
              <a:t>pr</a:t>
            </a:r>
            <a:r>
              <a:rPr sz="1800" spc="5" dirty="0">
                <a:latin typeface="Verdana"/>
                <a:cs typeface="Verdana"/>
              </a:rPr>
              <a:t>o</a:t>
            </a:r>
            <a:r>
              <a:rPr sz="1800" dirty="0">
                <a:latin typeface="Verdana"/>
                <a:cs typeface="Verdana"/>
              </a:rPr>
              <a:t>p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k</a:t>
            </a:r>
            <a:r>
              <a:rPr sz="1800" spc="5" dirty="0">
                <a:latin typeface="Verdana"/>
                <a:cs typeface="Verdana"/>
              </a:rPr>
              <a:t>e</a:t>
            </a:r>
            <a:r>
              <a:rPr sz="1800" dirty="0">
                <a:latin typeface="Verdana"/>
                <a:cs typeface="Verdana"/>
              </a:rPr>
              <a:t>y=</a:t>
            </a:r>
            <a:r>
              <a:rPr sz="1800" spc="-27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“dri</a:t>
            </a:r>
            <a:r>
              <a:rPr sz="1800" spc="-30" dirty="0">
                <a:latin typeface="Verdana"/>
                <a:cs typeface="Verdana"/>
              </a:rPr>
              <a:t>v</a:t>
            </a:r>
            <a:r>
              <a:rPr sz="1800" spc="5" dirty="0">
                <a:latin typeface="Verdana"/>
                <a:cs typeface="Verdana"/>
              </a:rPr>
              <a:t>e</a:t>
            </a:r>
            <a:r>
              <a:rPr sz="1800" spc="20" dirty="0">
                <a:latin typeface="Verdana"/>
                <a:cs typeface="Verdana"/>
              </a:rPr>
              <a:t>r</a:t>
            </a:r>
            <a:r>
              <a:rPr sz="1800" dirty="0">
                <a:latin typeface="Verdana"/>
                <a:cs typeface="Verdana"/>
              </a:rPr>
              <a:t>”</a:t>
            </a:r>
            <a:r>
              <a:rPr sz="1800" spc="5" dirty="0">
                <a:latin typeface="Verdana"/>
                <a:cs typeface="Verdana"/>
              </a:rPr>
              <a:t>&gt;</a:t>
            </a:r>
            <a:r>
              <a:rPr sz="1800" spc="-10" dirty="0">
                <a:latin typeface="Verdana"/>
                <a:cs typeface="Verdana"/>
              </a:rPr>
              <a:t>J</a:t>
            </a:r>
            <a:r>
              <a:rPr sz="1800" dirty="0">
                <a:latin typeface="Verdana"/>
                <a:cs typeface="Verdana"/>
              </a:rPr>
              <a:t>D</a:t>
            </a:r>
            <a:r>
              <a:rPr sz="1800" spc="5" dirty="0">
                <a:latin typeface="Verdana"/>
                <a:cs typeface="Verdana"/>
              </a:rPr>
              <a:t>B</a:t>
            </a:r>
            <a:r>
              <a:rPr sz="1800" dirty="0">
                <a:latin typeface="Verdana"/>
                <a:cs typeface="Verdana"/>
              </a:rPr>
              <a:t>C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Dr</a:t>
            </a:r>
            <a:r>
              <a:rPr sz="1800" spc="-10" dirty="0">
                <a:latin typeface="Verdana"/>
                <a:cs typeface="Verdana"/>
              </a:rPr>
              <a:t>i</a:t>
            </a:r>
            <a:r>
              <a:rPr sz="1800" spc="-25" dirty="0">
                <a:latin typeface="Verdana"/>
                <a:cs typeface="Verdana"/>
              </a:rPr>
              <a:t>v</a:t>
            </a:r>
            <a:r>
              <a:rPr sz="1800" spc="5" dirty="0">
                <a:latin typeface="Verdana"/>
                <a:cs typeface="Verdana"/>
              </a:rPr>
              <a:t>e</a:t>
            </a:r>
            <a:r>
              <a:rPr sz="1800" dirty="0">
                <a:latin typeface="Verdana"/>
                <a:cs typeface="Verdana"/>
              </a:rPr>
              <a:t>r</a:t>
            </a:r>
            <a:r>
              <a:rPr sz="1800" spc="5" dirty="0">
                <a:latin typeface="Verdana"/>
                <a:cs typeface="Verdana"/>
              </a:rPr>
              <a:t>&lt;</a:t>
            </a:r>
            <a:r>
              <a:rPr sz="1800" spc="-10" dirty="0">
                <a:latin typeface="Verdana"/>
                <a:cs typeface="Verdana"/>
              </a:rPr>
              <a:t>/</a:t>
            </a:r>
            <a:r>
              <a:rPr sz="1800" spc="-5" dirty="0">
                <a:latin typeface="Verdana"/>
                <a:cs typeface="Verdana"/>
              </a:rPr>
              <a:t>pr</a:t>
            </a:r>
            <a:r>
              <a:rPr sz="1800" spc="5" dirty="0">
                <a:latin typeface="Verdana"/>
                <a:cs typeface="Verdana"/>
              </a:rPr>
              <a:t>o</a:t>
            </a:r>
            <a:r>
              <a:rPr sz="1800" spc="-5" dirty="0">
                <a:latin typeface="Verdana"/>
                <a:cs typeface="Verdana"/>
              </a:rPr>
              <a:t>p&gt;</a:t>
            </a:r>
            <a:endParaRPr sz="1800" dirty="0">
              <a:latin typeface="Verdana"/>
              <a:cs typeface="Verdana"/>
            </a:endParaRPr>
          </a:p>
          <a:p>
            <a:pPr marL="132969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&lt;</a:t>
            </a:r>
            <a:r>
              <a:rPr sz="1800" spc="-5" dirty="0">
                <a:latin typeface="Verdana"/>
                <a:cs typeface="Verdana"/>
              </a:rPr>
              <a:t>pr</a:t>
            </a:r>
            <a:r>
              <a:rPr sz="1800" spc="5" dirty="0">
                <a:latin typeface="Verdana"/>
                <a:cs typeface="Verdana"/>
              </a:rPr>
              <a:t>o</a:t>
            </a:r>
            <a:r>
              <a:rPr sz="1800" dirty="0">
                <a:latin typeface="Verdana"/>
                <a:cs typeface="Verdana"/>
              </a:rPr>
              <a:t>p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k</a:t>
            </a:r>
            <a:r>
              <a:rPr sz="1800" spc="5" dirty="0">
                <a:latin typeface="Verdana"/>
                <a:cs typeface="Verdana"/>
              </a:rPr>
              <a:t>e</a:t>
            </a:r>
            <a:r>
              <a:rPr sz="1800" dirty="0">
                <a:latin typeface="Verdana"/>
                <a:cs typeface="Verdana"/>
              </a:rPr>
              <a:t>y=</a:t>
            </a:r>
            <a:r>
              <a:rPr sz="1800" spc="-27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“url”&gt;</a:t>
            </a:r>
            <a:r>
              <a:rPr sz="1800" spc="-10" dirty="0">
                <a:latin typeface="Verdana"/>
                <a:cs typeface="Verdana"/>
              </a:rPr>
              <a:t>j</a:t>
            </a:r>
            <a:r>
              <a:rPr sz="1800" spc="-5" dirty="0">
                <a:latin typeface="Verdana"/>
                <a:cs typeface="Verdana"/>
              </a:rPr>
              <a:t>d</a:t>
            </a:r>
            <a:r>
              <a:rPr sz="1800" spc="-10" dirty="0">
                <a:latin typeface="Verdana"/>
                <a:cs typeface="Verdana"/>
              </a:rPr>
              <a:t>b</a:t>
            </a:r>
            <a:r>
              <a:rPr sz="1800" dirty="0">
                <a:latin typeface="Verdana"/>
                <a:cs typeface="Verdana"/>
              </a:rPr>
              <a:t>c</a:t>
            </a:r>
            <a:r>
              <a:rPr sz="1800" spc="-10" dirty="0">
                <a:latin typeface="Verdana"/>
                <a:cs typeface="Verdana"/>
              </a:rPr>
              <a:t>:</a:t>
            </a:r>
            <a:r>
              <a:rPr sz="1800" dirty="0">
                <a:latin typeface="Verdana"/>
                <a:cs typeface="Verdana"/>
              </a:rPr>
              <a:t>ur</a:t>
            </a:r>
            <a:r>
              <a:rPr sz="1800" spc="-15" dirty="0">
                <a:latin typeface="Verdana"/>
                <a:cs typeface="Verdana"/>
              </a:rPr>
              <a:t>l</a:t>
            </a:r>
            <a:r>
              <a:rPr sz="1800" spc="-10" dirty="0">
                <a:latin typeface="Verdana"/>
                <a:cs typeface="Verdana"/>
              </a:rPr>
              <a:t>://</a:t>
            </a:r>
            <a:r>
              <a:rPr sz="1800" spc="5" dirty="0">
                <a:latin typeface="Verdana"/>
                <a:cs typeface="Verdana"/>
              </a:rPr>
              <a:t>127</a:t>
            </a:r>
            <a:r>
              <a:rPr sz="1800" spc="-10" dirty="0">
                <a:latin typeface="Verdana"/>
                <a:cs typeface="Verdana"/>
              </a:rPr>
              <a:t>.</a:t>
            </a:r>
            <a:r>
              <a:rPr sz="1800" spc="5" dirty="0">
                <a:latin typeface="Verdana"/>
                <a:cs typeface="Verdana"/>
              </a:rPr>
              <a:t>0</a:t>
            </a:r>
            <a:r>
              <a:rPr sz="1800" spc="-10" dirty="0">
                <a:latin typeface="Verdana"/>
                <a:cs typeface="Verdana"/>
              </a:rPr>
              <a:t>.</a:t>
            </a:r>
            <a:r>
              <a:rPr sz="1800" spc="5" dirty="0">
                <a:latin typeface="Verdana"/>
                <a:cs typeface="Verdana"/>
              </a:rPr>
              <a:t>0</a:t>
            </a:r>
            <a:r>
              <a:rPr sz="1800" spc="-10" dirty="0">
                <a:latin typeface="Verdana"/>
                <a:cs typeface="Verdana"/>
              </a:rPr>
              <a:t>.</a:t>
            </a:r>
            <a:r>
              <a:rPr sz="1800" spc="5" dirty="0">
                <a:latin typeface="Verdana"/>
                <a:cs typeface="Verdana"/>
              </a:rPr>
              <a:t>1</a:t>
            </a:r>
            <a:r>
              <a:rPr sz="1800" spc="-5" dirty="0">
                <a:latin typeface="Verdana"/>
                <a:cs typeface="Verdana"/>
              </a:rPr>
              <a:t>/</a:t>
            </a:r>
            <a:r>
              <a:rPr sz="1800" spc="-25" dirty="0">
                <a:latin typeface="Verdana"/>
                <a:cs typeface="Verdana"/>
              </a:rPr>
              <a:t>m</a:t>
            </a:r>
            <a:r>
              <a:rPr sz="1800" dirty="0">
                <a:latin typeface="Verdana"/>
                <a:cs typeface="Verdana"/>
              </a:rPr>
              <a:t>y</a:t>
            </a:r>
            <a:r>
              <a:rPr sz="1800" spc="-10" dirty="0">
                <a:latin typeface="Verdana"/>
                <a:cs typeface="Verdana"/>
              </a:rPr>
              <a:t>db</a:t>
            </a:r>
            <a:r>
              <a:rPr sz="1800" dirty="0">
                <a:latin typeface="Verdana"/>
                <a:cs typeface="Verdana"/>
              </a:rPr>
              <a:t>&lt;</a:t>
            </a:r>
            <a:r>
              <a:rPr sz="1800" spc="-10" dirty="0">
                <a:latin typeface="Verdana"/>
                <a:cs typeface="Verdana"/>
              </a:rPr>
              <a:t>/</a:t>
            </a:r>
            <a:r>
              <a:rPr sz="1800" spc="-5" dirty="0">
                <a:latin typeface="Verdana"/>
                <a:cs typeface="Verdana"/>
              </a:rPr>
              <a:t>pr</a:t>
            </a:r>
            <a:r>
              <a:rPr sz="1800" spc="5" dirty="0">
                <a:latin typeface="Verdana"/>
                <a:cs typeface="Verdana"/>
              </a:rPr>
              <a:t>o</a:t>
            </a:r>
            <a:r>
              <a:rPr sz="1800" spc="-5" dirty="0">
                <a:latin typeface="Verdana"/>
                <a:cs typeface="Verdana"/>
              </a:rPr>
              <a:t>p&gt;</a:t>
            </a:r>
            <a:endParaRPr sz="1800" dirty="0">
              <a:latin typeface="Verdana"/>
              <a:cs typeface="Verdana"/>
            </a:endParaRPr>
          </a:p>
          <a:p>
            <a:pPr marL="132969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&lt;prop key=</a:t>
            </a:r>
            <a:r>
              <a:rPr sz="1800" spc="-27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“user”&gt;dbUser&lt;/prop&gt;</a:t>
            </a:r>
            <a:endParaRPr sz="1800" dirty="0">
              <a:latin typeface="Verdana"/>
              <a:cs typeface="Verdana"/>
            </a:endParaRPr>
          </a:p>
          <a:p>
            <a:pPr marL="132969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Verdana"/>
                <a:cs typeface="Verdana"/>
              </a:rPr>
              <a:t>&lt;</a:t>
            </a:r>
            <a:r>
              <a:rPr sz="1800" spc="-5" dirty="0">
                <a:latin typeface="Verdana"/>
                <a:cs typeface="Verdana"/>
              </a:rPr>
              <a:t>pr</a:t>
            </a:r>
            <a:r>
              <a:rPr sz="1800" spc="5" dirty="0">
                <a:latin typeface="Verdana"/>
                <a:cs typeface="Verdana"/>
              </a:rPr>
              <a:t>o</a:t>
            </a:r>
            <a:r>
              <a:rPr sz="1800" dirty="0">
                <a:latin typeface="Verdana"/>
                <a:cs typeface="Verdana"/>
              </a:rPr>
              <a:t>p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k</a:t>
            </a:r>
            <a:r>
              <a:rPr sz="1800" spc="5" dirty="0">
                <a:latin typeface="Verdana"/>
                <a:cs typeface="Verdana"/>
              </a:rPr>
              <a:t>e</a:t>
            </a:r>
            <a:r>
              <a:rPr sz="1800" dirty="0">
                <a:latin typeface="Verdana"/>
                <a:cs typeface="Verdana"/>
              </a:rPr>
              <a:t>y=</a:t>
            </a:r>
            <a:r>
              <a:rPr sz="1800" spc="-27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“</a:t>
            </a:r>
            <a:r>
              <a:rPr sz="1800" spc="-5" dirty="0">
                <a:latin typeface="Verdana"/>
                <a:cs typeface="Verdana"/>
              </a:rPr>
              <a:t>pw</a:t>
            </a:r>
            <a:r>
              <a:rPr sz="1800" spc="-10" dirty="0">
                <a:latin typeface="Verdana"/>
                <a:cs typeface="Verdana"/>
              </a:rPr>
              <a:t>d</a:t>
            </a:r>
            <a:r>
              <a:rPr sz="1800" dirty="0">
                <a:latin typeface="Verdana"/>
                <a:cs typeface="Verdana"/>
              </a:rPr>
              <a:t>”</a:t>
            </a:r>
            <a:r>
              <a:rPr sz="1800" spc="5" dirty="0">
                <a:latin typeface="Verdana"/>
                <a:cs typeface="Verdana"/>
              </a:rPr>
              <a:t>&gt;</a:t>
            </a:r>
            <a:r>
              <a:rPr sz="1800" spc="-5" dirty="0">
                <a:latin typeface="Verdana"/>
                <a:cs typeface="Verdana"/>
              </a:rPr>
              <a:t>d</a:t>
            </a:r>
            <a:r>
              <a:rPr sz="1800" spc="-10" dirty="0">
                <a:latin typeface="Verdana"/>
                <a:cs typeface="Verdana"/>
              </a:rPr>
              <a:t>b</a:t>
            </a:r>
            <a:r>
              <a:rPr sz="1800" spc="-45" dirty="0">
                <a:latin typeface="Verdana"/>
                <a:cs typeface="Verdana"/>
              </a:rPr>
              <a:t>P</a:t>
            </a:r>
            <a:r>
              <a:rPr sz="1800" dirty="0">
                <a:latin typeface="Verdana"/>
                <a:cs typeface="Verdana"/>
              </a:rPr>
              <a:t>assw</a:t>
            </a:r>
            <a:r>
              <a:rPr sz="1800" spc="5" dirty="0">
                <a:latin typeface="Verdana"/>
                <a:cs typeface="Verdana"/>
              </a:rPr>
              <a:t>o</a:t>
            </a:r>
            <a:r>
              <a:rPr sz="1800" dirty="0">
                <a:latin typeface="Verdana"/>
                <a:cs typeface="Verdana"/>
              </a:rPr>
              <a:t>r</a:t>
            </a:r>
            <a:r>
              <a:rPr sz="1800" spc="-15" dirty="0">
                <a:latin typeface="Verdana"/>
                <a:cs typeface="Verdana"/>
              </a:rPr>
              <a:t>d</a:t>
            </a:r>
            <a:r>
              <a:rPr sz="1800" dirty="0">
                <a:latin typeface="Verdana"/>
                <a:cs typeface="Verdana"/>
              </a:rPr>
              <a:t>&lt;</a:t>
            </a:r>
            <a:r>
              <a:rPr sz="1800" spc="-10" dirty="0">
                <a:latin typeface="Verdana"/>
                <a:cs typeface="Verdana"/>
              </a:rPr>
              <a:t>/</a:t>
            </a:r>
            <a:r>
              <a:rPr sz="1800" spc="-5" dirty="0">
                <a:latin typeface="Verdana"/>
                <a:cs typeface="Verdana"/>
              </a:rPr>
              <a:t>pr</a:t>
            </a:r>
            <a:r>
              <a:rPr sz="1800" spc="5" dirty="0">
                <a:latin typeface="Verdana"/>
                <a:cs typeface="Verdana"/>
              </a:rPr>
              <a:t>o</a:t>
            </a:r>
            <a:r>
              <a:rPr sz="1800" spc="-5" dirty="0">
                <a:latin typeface="Verdana"/>
                <a:cs typeface="Verdana"/>
              </a:rPr>
              <a:t>p&gt;</a:t>
            </a:r>
            <a:endParaRPr sz="1800" dirty="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&lt;/props&gt;</a:t>
            </a:r>
            <a:endParaRPr sz="1800" dirty="0">
              <a:latin typeface="Verdana"/>
              <a:cs typeface="Verdana"/>
            </a:endParaRPr>
          </a:p>
          <a:p>
            <a:pPr marL="41529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&lt;/property&gt;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&lt;/bean&gt;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8412353" y="6671236"/>
            <a:ext cx="235585" cy="16446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sz="800" spc="-10" dirty="0">
                <a:solidFill>
                  <a:srgbClr val="888888"/>
                </a:solidFill>
                <a:latin typeface="Verdana"/>
                <a:cs typeface="Verdana"/>
              </a:rPr>
              <a:t>44</a:t>
            </a:fld>
            <a:endParaRPr sz="800">
              <a:latin typeface="Verdana"/>
              <a:cs typeface="Verdan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19" y="302768"/>
            <a:ext cx="57575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Collection</a:t>
            </a:r>
            <a:r>
              <a:rPr spc="-60" dirty="0"/>
              <a:t> </a:t>
            </a:r>
            <a:r>
              <a:rPr dirty="0"/>
              <a:t>객체</a:t>
            </a:r>
            <a:r>
              <a:rPr spc="-25" dirty="0"/>
              <a:t> </a:t>
            </a:r>
            <a:r>
              <a:rPr dirty="0"/>
              <a:t>주입하기</a:t>
            </a:r>
            <a:r>
              <a:rPr spc="-25" dirty="0"/>
              <a:t> </a:t>
            </a:r>
            <a:r>
              <a:rPr dirty="0"/>
              <a:t>(5/5)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19" y="918172"/>
            <a:ext cx="6168390" cy="1729739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700" spc="-5" dirty="0">
                <a:latin typeface="Verdana"/>
                <a:cs typeface="Verdana"/>
              </a:rPr>
              <a:t>&lt;set&gt;</a:t>
            </a:r>
            <a:endParaRPr sz="2700">
              <a:latin typeface="Verdana"/>
              <a:cs typeface="Verdana"/>
            </a:endParaRPr>
          </a:p>
          <a:p>
            <a:pPr marL="755015" lvl="1" indent="-285750">
              <a:lnSpc>
                <a:spcPct val="100000"/>
              </a:lnSpc>
              <a:spcBef>
                <a:spcPts val="565"/>
              </a:spcBef>
              <a:buFont typeface="Arial"/>
              <a:buChar char="–"/>
              <a:tabLst>
                <a:tab pos="755650" algn="l"/>
              </a:tabLst>
            </a:pPr>
            <a:r>
              <a:rPr sz="2300" spc="-5" dirty="0">
                <a:latin typeface="Verdana"/>
                <a:cs typeface="Verdana"/>
              </a:rPr>
              <a:t>java.util.Set</a:t>
            </a:r>
            <a:r>
              <a:rPr sz="2300" spc="-5" dirty="0">
                <a:latin typeface="굴림"/>
                <a:cs typeface="굴림"/>
              </a:rPr>
              <a:t>에</a:t>
            </a:r>
            <a:r>
              <a:rPr sz="2300" spc="-30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객체를</a:t>
            </a:r>
            <a:r>
              <a:rPr sz="2300" spc="20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넣기</a:t>
            </a:r>
            <a:endParaRPr sz="2300">
              <a:latin typeface="굴림"/>
              <a:cs typeface="굴림"/>
            </a:endParaRPr>
          </a:p>
          <a:p>
            <a:pPr marL="1155700" lvl="2" indent="-229870">
              <a:lnSpc>
                <a:spcPct val="100000"/>
              </a:lnSpc>
              <a:spcBef>
                <a:spcPts val="47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굴림"/>
                <a:cs typeface="굴림"/>
              </a:rPr>
              <a:t>속성</a:t>
            </a:r>
            <a:r>
              <a:rPr sz="2000" spc="5" dirty="0">
                <a:latin typeface="굴림"/>
                <a:cs typeface="굴림"/>
              </a:rPr>
              <a:t> </a:t>
            </a:r>
            <a:r>
              <a:rPr sz="2000" spc="-5" dirty="0">
                <a:latin typeface="Verdana"/>
                <a:cs typeface="Verdana"/>
              </a:rPr>
              <a:t>: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value-type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: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value </a:t>
            </a:r>
            <a:r>
              <a:rPr sz="2000" spc="-5" dirty="0">
                <a:latin typeface="굴림"/>
                <a:cs typeface="굴림"/>
              </a:rPr>
              <a:t>타입</a:t>
            </a:r>
            <a:r>
              <a:rPr sz="2000" spc="3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설정</a:t>
            </a:r>
            <a:endParaRPr sz="2000">
              <a:latin typeface="굴림"/>
              <a:cs typeface="굴림"/>
            </a:endParaRPr>
          </a:p>
          <a:p>
            <a:pPr marL="755015" lvl="1" indent="-285750">
              <a:lnSpc>
                <a:spcPct val="100000"/>
              </a:lnSpc>
              <a:spcBef>
                <a:spcPts val="560"/>
              </a:spcBef>
              <a:buFont typeface="Arial"/>
              <a:buChar char="–"/>
              <a:tabLst>
                <a:tab pos="755650" algn="l"/>
              </a:tabLst>
            </a:pPr>
            <a:r>
              <a:rPr sz="2300" spc="-5" dirty="0">
                <a:latin typeface="Verdana"/>
                <a:cs typeface="Verdana"/>
              </a:rPr>
              <a:t>&lt;value&gt;,</a:t>
            </a:r>
            <a:r>
              <a:rPr sz="2300" spc="-75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&lt;ref&gt;</a:t>
            </a:r>
            <a:r>
              <a:rPr sz="2300" dirty="0">
                <a:latin typeface="굴림"/>
                <a:cs typeface="굴림"/>
              </a:rPr>
              <a:t>를</a:t>
            </a:r>
            <a:r>
              <a:rPr sz="2300" spc="4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이용해</a:t>
            </a:r>
            <a:r>
              <a:rPr sz="2300" spc="4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값을</a:t>
            </a:r>
            <a:r>
              <a:rPr sz="2300" spc="40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넣는다</a:t>
            </a:r>
            <a:r>
              <a:rPr sz="2300" dirty="0">
                <a:latin typeface="Verdana"/>
                <a:cs typeface="Verdana"/>
              </a:rPr>
              <a:t>.</a:t>
            </a:r>
            <a:endParaRPr sz="23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8599" y="3286112"/>
            <a:ext cx="8215630" cy="36957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0"/>
              </a:spcBef>
            </a:pPr>
            <a:r>
              <a:rPr sz="1800" spc="-10" dirty="0">
                <a:latin typeface="Verdana"/>
                <a:cs typeface="Verdana"/>
              </a:rPr>
              <a:t>public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void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setMySet(Set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props){…}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8599" y="3786187"/>
            <a:ext cx="8215630" cy="286258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0"/>
              </a:spcBef>
            </a:pPr>
            <a:r>
              <a:rPr sz="1800" spc="-5" dirty="0">
                <a:latin typeface="Verdana"/>
                <a:cs typeface="Verdana"/>
              </a:rPr>
              <a:t>&lt;bean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id=“otherbean”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class=“to.OtherBean”/&gt;</a:t>
            </a:r>
            <a:endParaRPr sz="180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&lt;bean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id=“myBean” class=“to.Bean”&gt;</a:t>
            </a:r>
            <a:endParaRPr sz="1800">
              <a:latin typeface="Verdana"/>
              <a:cs typeface="Verdana"/>
            </a:endParaRPr>
          </a:p>
          <a:p>
            <a:pPr marL="49403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Verdana"/>
                <a:cs typeface="Verdana"/>
              </a:rPr>
              <a:t>&lt;property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name=“mySet&gt;</a:t>
            </a:r>
            <a:endParaRPr sz="1800">
              <a:latin typeface="Verdana"/>
              <a:cs typeface="Verdana"/>
            </a:endParaRPr>
          </a:p>
          <a:p>
            <a:pPr marL="100584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&lt;set&gt;</a:t>
            </a:r>
            <a:endParaRPr sz="1800">
              <a:latin typeface="Verdana"/>
              <a:cs typeface="Verdana"/>
            </a:endParaRPr>
          </a:p>
          <a:p>
            <a:pPr marL="1408430">
              <a:lnSpc>
                <a:spcPct val="100000"/>
              </a:lnSpc>
            </a:pPr>
            <a:r>
              <a:rPr sz="1800" spc="-10" dirty="0">
                <a:latin typeface="Verdana"/>
                <a:cs typeface="Verdana"/>
              </a:rPr>
              <a:t>&lt;value&gt;10&lt;/value&gt;</a:t>
            </a:r>
            <a:endParaRPr sz="1800">
              <a:latin typeface="Verdana"/>
              <a:cs typeface="Verdana"/>
            </a:endParaRPr>
          </a:p>
          <a:p>
            <a:pPr marL="140843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&lt;value&gt;20&lt;value&gt;</a:t>
            </a:r>
            <a:endParaRPr sz="1800">
              <a:latin typeface="Verdana"/>
              <a:cs typeface="Verdana"/>
            </a:endParaRPr>
          </a:p>
          <a:p>
            <a:pPr marL="140843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&lt;ref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bean=“otherbean”/&gt;</a:t>
            </a:r>
            <a:endParaRPr sz="1800">
              <a:latin typeface="Verdana"/>
              <a:cs typeface="Verdana"/>
            </a:endParaRPr>
          </a:p>
          <a:p>
            <a:pPr marL="100584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&lt;/set&gt;</a:t>
            </a:r>
            <a:endParaRPr sz="1800">
              <a:latin typeface="Verdana"/>
              <a:cs typeface="Verdana"/>
            </a:endParaRPr>
          </a:p>
          <a:p>
            <a:pPr marL="49403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Verdana"/>
                <a:cs typeface="Verdana"/>
              </a:rPr>
              <a:t>&lt;/property&gt;</a:t>
            </a:r>
            <a:endParaRPr sz="180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&lt;/bean&gt;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8412353" y="6671236"/>
            <a:ext cx="235585" cy="16446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sz="800" spc="-10" dirty="0">
                <a:solidFill>
                  <a:srgbClr val="888888"/>
                </a:solidFill>
                <a:latin typeface="Verdana"/>
                <a:cs typeface="Verdana"/>
              </a:rPr>
              <a:t>45</a:t>
            </a:fld>
            <a:endParaRPr sz="800">
              <a:latin typeface="Verdana"/>
              <a:cs typeface="Verdan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802" y="282194"/>
            <a:ext cx="53327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Bean</a:t>
            </a:r>
            <a:r>
              <a:rPr spc="-40" dirty="0"/>
              <a:t> </a:t>
            </a:r>
            <a:r>
              <a:rPr dirty="0"/>
              <a:t>객체의</a:t>
            </a:r>
            <a:r>
              <a:rPr spc="-20" dirty="0"/>
              <a:t> </a:t>
            </a:r>
            <a:r>
              <a:rPr dirty="0"/>
              <a:t>생성</a:t>
            </a:r>
            <a:r>
              <a:rPr spc="-25" dirty="0"/>
              <a:t> </a:t>
            </a:r>
            <a:r>
              <a:rPr dirty="0"/>
              <a:t>단위</a:t>
            </a:r>
            <a:r>
              <a:rPr spc="-25" dirty="0"/>
              <a:t> </a:t>
            </a:r>
            <a:r>
              <a:rPr dirty="0"/>
              <a:t>(1/2)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19" y="1003655"/>
            <a:ext cx="7950200" cy="166687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55600" marR="5080" indent="-343535">
              <a:lnSpc>
                <a:spcPts val="2990"/>
              </a:lnSpc>
              <a:spcBef>
                <a:spcPts val="409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700" spc="-15" dirty="0">
                <a:latin typeface="Verdana"/>
                <a:cs typeface="Verdana"/>
              </a:rPr>
              <a:t>BeanFactory</a:t>
            </a:r>
            <a:r>
              <a:rPr sz="2700" spc="-15" dirty="0">
                <a:latin typeface="굴림"/>
                <a:cs typeface="굴림"/>
              </a:rPr>
              <a:t>를</a:t>
            </a:r>
            <a:r>
              <a:rPr sz="2700" spc="45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통해</a:t>
            </a:r>
            <a:r>
              <a:rPr sz="2700" spc="45" dirty="0">
                <a:latin typeface="굴림"/>
                <a:cs typeface="굴림"/>
              </a:rPr>
              <a:t> </a:t>
            </a:r>
            <a:r>
              <a:rPr sz="2700" spc="-5" dirty="0">
                <a:latin typeface="Verdana"/>
                <a:cs typeface="Verdana"/>
              </a:rPr>
              <a:t>Bean</a:t>
            </a:r>
            <a:r>
              <a:rPr sz="2700" spc="-5" dirty="0">
                <a:latin typeface="굴림"/>
                <a:cs typeface="굴림"/>
              </a:rPr>
              <a:t>을</a:t>
            </a:r>
            <a:r>
              <a:rPr sz="2700" spc="45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요청시</a:t>
            </a:r>
            <a:r>
              <a:rPr sz="2700" spc="55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객체생성의 </a:t>
            </a:r>
            <a:r>
              <a:rPr sz="2700" spc="-885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범위</a:t>
            </a:r>
            <a:r>
              <a:rPr sz="2700" spc="-5" dirty="0">
                <a:latin typeface="Verdana"/>
                <a:cs typeface="Verdana"/>
              </a:rPr>
              <a:t>(</a:t>
            </a:r>
            <a:r>
              <a:rPr sz="2700" spc="-5" dirty="0">
                <a:latin typeface="굴림"/>
                <a:cs typeface="굴림"/>
              </a:rPr>
              <a:t>단위</a:t>
            </a:r>
            <a:r>
              <a:rPr sz="2700" spc="-5" dirty="0">
                <a:latin typeface="Verdana"/>
                <a:cs typeface="Verdana"/>
              </a:rPr>
              <a:t>)</a:t>
            </a:r>
            <a:r>
              <a:rPr sz="2700" spc="-5" dirty="0">
                <a:latin typeface="굴림"/>
                <a:cs typeface="굴림"/>
              </a:rPr>
              <a:t>를</a:t>
            </a:r>
            <a:r>
              <a:rPr sz="2700" spc="30" dirty="0">
                <a:latin typeface="굴림"/>
                <a:cs typeface="굴림"/>
              </a:rPr>
              <a:t> </a:t>
            </a:r>
            <a:r>
              <a:rPr sz="2700" dirty="0">
                <a:latin typeface="굴림"/>
                <a:cs typeface="굴림"/>
              </a:rPr>
              <a:t>설정</a:t>
            </a:r>
            <a:endParaRPr sz="2700">
              <a:latin typeface="굴림"/>
              <a:cs typeface="굴림"/>
            </a:endParaRPr>
          </a:p>
          <a:p>
            <a:pPr marL="355600" indent="-343535">
              <a:lnSpc>
                <a:spcPct val="100000"/>
              </a:lnSpc>
              <a:spcBef>
                <a:spcPts val="35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700" spc="-5" dirty="0">
                <a:latin typeface="Verdana"/>
                <a:cs typeface="Verdana"/>
              </a:rPr>
              <a:t>&lt;bean&gt;</a:t>
            </a:r>
            <a:r>
              <a:rPr sz="2700" spc="-10" dirty="0">
                <a:latin typeface="Verdana"/>
                <a:cs typeface="Verdana"/>
              </a:rPr>
              <a:t> </a:t>
            </a:r>
            <a:r>
              <a:rPr sz="2700" dirty="0">
                <a:latin typeface="굴림"/>
                <a:cs typeface="굴림"/>
              </a:rPr>
              <a:t>의</a:t>
            </a:r>
            <a:r>
              <a:rPr sz="2700" spc="40" dirty="0">
                <a:latin typeface="굴림"/>
                <a:cs typeface="굴림"/>
              </a:rPr>
              <a:t> </a:t>
            </a:r>
            <a:r>
              <a:rPr sz="2700" spc="-5" dirty="0">
                <a:latin typeface="Verdana"/>
                <a:cs typeface="Verdana"/>
              </a:rPr>
              <a:t>scope</a:t>
            </a:r>
            <a:r>
              <a:rPr sz="2700" spc="25" dirty="0">
                <a:latin typeface="Verdana"/>
                <a:cs typeface="Verdana"/>
              </a:rPr>
              <a:t> </a:t>
            </a:r>
            <a:r>
              <a:rPr sz="2700" spc="-5" dirty="0">
                <a:latin typeface="굴림"/>
                <a:cs typeface="굴림"/>
              </a:rPr>
              <a:t>속성을</a:t>
            </a:r>
            <a:r>
              <a:rPr sz="2700" spc="40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이용해</a:t>
            </a:r>
            <a:r>
              <a:rPr sz="2700" spc="40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설정</a:t>
            </a:r>
            <a:endParaRPr sz="2700">
              <a:latin typeface="굴림"/>
              <a:cs typeface="굴림"/>
            </a:endParaRPr>
          </a:p>
          <a:p>
            <a:pPr marL="469900">
              <a:lnSpc>
                <a:spcPct val="100000"/>
              </a:lnSpc>
              <a:spcBef>
                <a:spcPts val="275"/>
              </a:spcBef>
            </a:pPr>
            <a:r>
              <a:rPr sz="2300" dirty="0">
                <a:latin typeface="Arial"/>
                <a:cs typeface="Arial"/>
              </a:rPr>
              <a:t>–</a:t>
            </a:r>
            <a:r>
              <a:rPr sz="2300" spc="300" dirty="0">
                <a:latin typeface="Arial"/>
                <a:cs typeface="Arial"/>
              </a:rPr>
              <a:t> </a:t>
            </a:r>
            <a:r>
              <a:rPr sz="2300" dirty="0">
                <a:latin typeface="Verdana"/>
                <a:cs typeface="Verdana"/>
              </a:rPr>
              <a:t>scope</a:t>
            </a:r>
            <a:r>
              <a:rPr sz="2300" dirty="0">
                <a:latin typeface="굴림"/>
                <a:cs typeface="굴림"/>
              </a:rPr>
              <a:t>의</a:t>
            </a:r>
            <a:r>
              <a:rPr sz="2300" spc="-1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값</a:t>
            </a:r>
            <a:endParaRPr sz="2300">
              <a:latin typeface="굴림"/>
              <a:cs typeface="굴림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41350" y="2922523"/>
          <a:ext cx="7524115" cy="1852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3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0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b="1" dirty="0">
                          <a:solidFill>
                            <a:srgbClr val="001F5F"/>
                          </a:solidFill>
                          <a:latin typeface="굴림"/>
                          <a:cs typeface="굴림"/>
                        </a:rPr>
                        <a:t>값</a:t>
                      </a:r>
                      <a:endParaRPr sz="1800">
                        <a:latin typeface="굴림"/>
                        <a:cs typeface="굴림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singleton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700" spc="-10" dirty="0">
                          <a:latin typeface="굴림"/>
                          <a:cs typeface="굴림"/>
                        </a:rPr>
                        <a:t>컨테이너는</a:t>
                      </a:r>
                      <a:r>
                        <a:rPr sz="1700" spc="4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700" spc="-10" dirty="0">
                          <a:latin typeface="굴림"/>
                          <a:cs typeface="굴림"/>
                        </a:rPr>
                        <a:t>하나의</a:t>
                      </a:r>
                      <a:r>
                        <a:rPr sz="1700" spc="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700" spc="-10" dirty="0">
                          <a:latin typeface="굴림"/>
                          <a:cs typeface="굴림"/>
                        </a:rPr>
                        <a:t>빈</a:t>
                      </a:r>
                      <a:r>
                        <a:rPr sz="1700" spc="4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700" spc="-10" dirty="0">
                          <a:latin typeface="굴림"/>
                          <a:cs typeface="굴림"/>
                        </a:rPr>
                        <a:t>객체만</a:t>
                      </a:r>
                      <a:r>
                        <a:rPr sz="1700" spc="5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700" spc="-10" dirty="0">
                          <a:latin typeface="굴림"/>
                          <a:cs typeface="굴림"/>
                        </a:rPr>
                        <a:t>생성한다</a:t>
                      </a:r>
                      <a:r>
                        <a:rPr sz="1700" spc="-10" dirty="0">
                          <a:latin typeface="Verdana"/>
                          <a:cs typeface="Verdana"/>
                        </a:rPr>
                        <a:t>.</a:t>
                      </a:r>
                      <a:r>
                        <a:rPr sz="1700" spc="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700" spc="-5" dirty="0">
                          <a:latin typeface="Verdana"/>
                          <a:cs typeface="Verdana"/>
                        </a:rPr>
                        <a:t>-</a:t>
                      </a:r>
                      <a:r>
                        <a:rPr sz="1700" spc="-10" dirty="0">
                          <a:latin typeface="Verdana"/>
                          <a:cs typeface="Verdana"/>
                        </a:rPr>
                        <a:t> default</a:t>
                      </a:r>
                      <a:endParaRPr sz="17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prototype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굴림"/>
                          <a:cs typeface="굴림"/>
                        </a:rPr>
                        <a:t>빈을</a:t>
                      </a:r>
                      <a:r>
                        <a:rPr sz="18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요청할</a:t>
                      </a:r>
                      <a:r>
                        <a:rPr sz="1800" spc="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때</a:t>
                      </a:r>
                      <a:r>
                        <a:rPr sz="1800" spc="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마다</a:t>
                      </a:r>
                      <a:r>
                        <a:rPr sz="1800" spc="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spc="-5" dirty="0">
                          <a:latin typeface="굴림"/>
                          <a:cs typeface="굴림"/>
                        </a:rPr>
                        <a:t>생성한다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.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request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Http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요청마다</a:t>
                      </a:r>
                      <a:r>
                        <a:rPr sz="1800" spc="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빈</a:t>
                      </a:r>
                      <a:r>
                        <a:rPr sz="1800" spc="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객체</a:t>
                      </a:r>
                      <a:r>
                        <a:rPr sz="1800" spc="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생성</a:t>
                      </a:r>
                      <a:endParaRPr sz="1800">
                        <a:latin typeface="굴림"/>
                        <a:cs typeface="굴림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session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HttpSession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마다</a:t>
                      </a:r>
                      <a:r>
                        <a:rPr sz="1800" spc="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빈</a:t>
                      </a:r>
                      <a:r>
                        <a:rPr sz="1800" spc="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객체</a:t>
                      </a:r>
                      <a:r>
                        <a:rPr sz="1800" spc="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생성</a:t>
                      </a:r>
                      <a:endParaRPr sz="1800">
                        <a:latin typeface="굴림"/>
                        <a:cs typeface="굴림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21956" y="5119878"/>
            <a:ext cx="6777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180" indent="-15811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70815" algn="l"/>
              </a:tabLst>
            </a:pPr>
            <a:r>
              <a:rPr sz="1800" spc="-5" dirty="0">
                <a:latin typeface="Verdana"/>
                <a:cs typeface="Verdana"/>
              </a:rPr>
              <a:t>request,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session</a:t>
            </a:r>
            <a:r>
              <a:rPr sz="1800" spc="-5" dirty="0">
                <a:latin typeface="굴림"/>
                <a:cs typeface="굴림"/>
              </a:rPr>
              <a:t>은</a:t>
            </a:r>
            <a:r>
              <a:rPr sz="1800" spc="55" dirty="0">
                <a:latin typeface="굴림"/>
                <a:cs typeface="굴림"/>
              </a:rPr>
              <a:t> </a:t>
            </a:r>
            <a:r>
              <a:rPr sz="1800" spc="-10" dirty="0">
                <a:latin typeface="Verdana"/>
                <a:cs typeface="Verdana"/>
              </a:rPr>
              <a:t>WebApplicationContext</a:t>
            </a:r>
            <a:r>
              <a:rPr sz="1800" spc="-10" dirty="0">
                <a:latin typeface="굴림"/>
                <a:cs typeface="굴림"/>
              </a:rPr>
              <a:t>에서만</a:t>
            </a:r>
            <a:r>
              <a:rPr sz="1800" spc="105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적용</a:t>
            </a:r>
            <a:r>
              <a:rPr sz="1800" spc="45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가능</a:t>
            </a:r>
            <a:endParaRPr sz="18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12353" y="6671236"/>
            <a:ext cx="235585" cy="16446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sz="800" spc="-10" dirty="0">
                <a:solidFill>
                  <a:srgbClr val="888888"/>
                </a:solidFill>
                <a:latin typeface="Verdana"/>
                <a:cs typeface="Verdana"/>
              </a:rPr>
              <a:t>46</a:t>
            </a:fld>
            <a:endParaRPr sz="800">
              <a:latin typeface="Verdana"/>
              <a:cs typeface="Verdan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0808" y="346456"/>
            <a:ext cx="53327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Bean</a:t>
            </a:r>
            <a:r>
              <a:rPr spc="-45" dirty="0"/>
              <a:t> </a:t>
            </a:r>
            <a:r>
              <a:rPr dirty="0"/>
              <a:t>객체의</a:t>
            </a:r>
            <a:r>
              <a:rPr spc="-25" dirty="0"/>
              <a:t> </a:t>
            </a:r>
            <a:r>
              <a:rPr dirty="0"/>
              <a:t>생성</a:t>
            </a:r>
            <a:r>
              <a:rPr spc="-25" dirty="0"/>
              <a:t> </a:t>
            </a:r>
            <a:r>
              <a:rPr dirty="0"/>
              <a:t>단위</a:t>
            </a:r>
            <a:r>
              <a:rPr spc="-20" dirty="0"/>
              <a:t> </a:t>
            </a:r>
            <a:r>
              <a:rPr dirty="0"/>
              <a:t>(2/2)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4801" y="1072512"/>
            <a:ext cx="8042275" cy="355981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401320" indent="-389255">
              <a:lnSpc>
                <a:spcPct val="100000"/>
              </a:lnSpc>
              <a:spcBef>
                <a:spcPts val="735"/>
              </a:spcBef>
              <a:buFont typeface="Arial"/>
              <a:buChar char="•"/>
              <a:tabLst>
                <a:tab pos="400685" algn="l"/>
                <a:tab pos="401955" algn="l"/>
              </a:tabLst>
            </a:pPr>
            <a:r>
              <a:rPr sz="2700" spc="-5" dirty="0">
                <a:latin typeface="굴림"/>
                <a:cs typeface="굴림"/>
              </a:rPr>
              <a:t>빈</a:t>
            </a:r>
            <a:r>
              <a:rPr sz="2700" spc="-5" dirty="0">
                <a:latin typeface="Verdana"/>
                <a:cs typeface="Verdana"/>
              </a:rPr>
              <a:t>(bean)</a:t>
            </a:r>
            <a:r>
              <a:rPr sz="2700" spc="-15" dirty="0">
                <a:latin typeface="Verdana"/>
                <a:cs typeface="Verdana"/>
              </a:rPr>
              <a:t> </a:t>
            </a:r>
            <a:r>
              <a:rPr sz="2700" spc="-5" dirty="0">
                <a:latin typeface="굴림"/>
                <a:cs typeface="굴림"/>
              </a:rPr>
              <a:t>범위</a:t>
            </a:r>
            <a:r>
              <a:rPr sz="2700" spc="5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지정</a:t>
            </a:r>
            <a:endParaRPr sz="2700">
              <a:latin typeface="굴림"/>
              <a:cs typeface="굴림"/>
            </a:endParaRPr>
          </a:p>
          <a:p>
            <a:pPr marL="979805" lvl="1" indent="-361950">
              <a:lnSpc>
                <a:spcPct val="100000"/>
              </a:lnSpc>
              <a:spcBef>
                <a:spcPts val="545"/>
              </a:spcBef>
              <a:buFont typeface="Arial"/>
              <a:buChar char="–"/>
              <a:tabLst>
                <a:tab pos="979805" algn="l"/>
                <a:tab pos="980440" algn="l"/>
              </a:tabLst>
            </a:pPr>
            <a:r>
              <a:rPr sz="2300" dirty="0">
                <a:latin typeface="Verdana"/>
                <a:cs typeface="Verdana"/>
              </a:rPr>
              <a:t>singleton</a:t>
            </a:r>
            <a:r>
              <a:rPr sz="2300" dirty="0">
                <a:latin typeface="굴림"/>
                <a:cs typeface="굴림"/>
              </a:rPr>
              <a:t>과</a:t>
            </a:r>
            <a:r>
              <a:rPr sz="2300" spc="-35" dirty="0">
                <a:latin typeface="굴림"/>
                <a:cs typeface="굴림"/>
              </a:rPr>
              <a:t> </a:t>
            </a:r>
            <a:r>
              <a:rPr sz="2300" spc="-5" dirty="0">
                <a:latin typeface="Verdana"/>
                <a:cs typeface="Verdana"/>
              </a:rPr>
              <a:t>prototype</a:t>
            </a:r>
            <a:endParaRPr sz="2300">
              <a:latin typeface="Verdana"/>
              <a:cs typeface="Verdana"/>
            </a:endParaRPr>
          </a:p>
          <a:p>
            <a:pPr marL="1455420" lvl="2" indent="-259079">
              <a:lnSpc>
                <a:spcPts val="2395"/>
              </a:lnSpc>
              <a:spcBef>
                <a:spcPts val="475"/>
              </a:spcBef>
              <a:buFont typeface="Arial"/>
              <a:buChar char="•"/>
              <a:tabLst>
                <a:tab pos="1454785" algn="l"/>
                <a:tab pos="1456055" algn="l"/>
              </a:tabLst>
            </a:pPr>
            <a:r>
              <a:rPr sz="2000" spc="-10" dirty="0">
                <a:latin typeface="Verdana"/>
                <a:cs typeface="Verdana"/>
              </a:rPr>
              <a:t>&lt;bean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id=“dao”</a:t>
            </a:r>
            <a:r>
              <a:rPr sz="2000" spc="2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class=“dao.OracleDAO”</a:t>
            </a:r>
            <a:endParaRPr sz="2000">
              <a:latin typeface="Verdana"/>
              <a:cs typeface="Verdana"/>
            </a:endParaRPr>
          </a:p>
          <a:p>
            <a:pPr marL="1455420">
              <a:lnSpc>
                <a:spcPts val="2395"/>
              </a:lnSpc>
            </a:pPr>
            <a:r>
              <a:rPr sz="2000" b="1" spc="-5" dirty="0">
                <a:latin typeface="Verdana"/>
                <a:cs typeface="Verdana"/>
              </a:rPr>
              <a:t>scope=“prototype”</a:t>
            </a:r>
            <a:r>
              <a:rPr sz="2000" spc="-5" dirty="0">
                <a:latin typeface="Verdana"/>
                <a:cs typeface="Verdana"/>
              </a:rPr>
              <a:t>/&gt;</a:t>
            </a:r>
            <a:endParaRPr sz="2000">
              <a:latin typeface="Verdana"/>
              <a:cs typeface="Verdana"/>
            </a:endParaRPr>
          </a:p>
          <a:p>
            <a:pPr marL="1455420" marR="5080" lvl="2" indent="-258445">
              <a:lnSpc>
                <a:spcPct val="100000"/>
              </a:lnSpc>
              <a:spcBef>
                <a:spcPts val="495"/>
              </a:spcBef>
              <a:buFont typeface="Arial"/>
              <a:buChar char="•"/>
              <a:tabLst>
                <a:tab pos="1454785" algn="l"/>
                <a:tab pos="1456055" algn="l"/>
                <a:tab pos="3119755" algn="l"/>
              </a:tabLst>
            </a:pPr>
            <a:r>
              <a:rPr sz="2000" spc="-10" dirty="0">
                <a:latin typeface="Verdana"/>
                <a:cs typeface="Verdana"/>
              </a:rPr>
              <a:t>prototype</a:t>
            </a:r>
            <a:r>
              <a:rPr sz="2000" spc="-10" dirty="0">
                <a:latin typeface="굴림"/>
                <a:cs typeface="굴림"/>
              </a:rPr>
              <a:t>은	</a:t>
            </a:r>
            <a:r>
              <a:rPr sz="2000" spc="-5" dirty="0">
                <a:latin typeface="Verdana"/>
                <a:cs typeface="Verdana"/>
              </a:rPr>
              <a:t>Spring </a:t>
            </a:r>
            <a:r>
              <a:rPr sz="2000" spc="-5" dirty="0">
                <a:latin typeface="굴림"/>
                <a:cs typeface="굴림"/>
              </a:rPr>
              <a:t>어플리케이션</a:t>
            </a:r>
            <a:r>
              <a:rPr sz="2000" spc="5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컨텍스트에서 </a:t>
            </a:r>
            <a:r>
              <a:rPr sz="2000" dirty="0">
                <a:latin typeface="굴림"/>
                <a:cs typeface="굴림"/>
              </a:rPr>
              <a:t> </a:t>
            </a:r>
            <a:r>
              <a:rPr sz="2000" spc="-5" dirty="0">
                <a:latin typeface="Verdana"/>
                <a:cs typeface="Verdana"/>
              </a:rPr>
              <a:t>getBean</a:t>
            </a:r>
            <a:r>
              <a:rPr sz="2000" spc="-5" dirty="0">
                <a:latin typeface="굴림"/>
                <a:cs typeface="굴림"/>
              </a:rPr>
              <a:t>으로</a:t>
            </a:r>
            <a:r>
              <a:rPr sz="2000" spc="-1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빈</a:t>
            </a:r>
            <a:r>
              <a:rPr sz="2000" spc="-5" dirty="0">
                <a:latin typeface="Verdana"/>
                <a:cs typeface="Verdana"/>
              </a:rPr>
              <a:t>(bean)</a:t>
            </a:r>
            <a:r>
              <a:rPr sz="2000" spc="-5" dirty="0">
                <a:latin typeface="굴림"/>
                <a:cs typeface="굴림"/>
              </a:rPr>
              <a:t>을</a:t>
            </a:r>
            <a:r>
              <a:rPr sz="2000" spc="4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사용시마다</a:t>
            </a:r>
            <a:r>
              <a:rPr sz="2000" spc="2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새로운</a:t>
            </a:r>
            <a:r>
              <a:rPr sz="2000" spc="1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인스턴스를 </a:t>
            </a:r>
            <a:r>
              <a:rPr sz="2000" spc="-65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생성함</a:t>
            </a:r>
            <a:r>
              <a:rPr sz="2000" spc="-5" dirty="0"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  <a:p>
            <a:pPr marL="1455420" marR="80010" lvl="2" indent="-258445">
              <a:lnSpc>
                <a:spcPct val="100099"/>
              </a:lnSpc>
              <a:spcBef>
                <a:spcPts val="470"/>
              </a:spcBef>
              <a:buFont typeface="Arial"/>
              <a:buChar char="•"/>
              <a:tabLst>
                <a:tab pos="1454785" algn="l"/>
                <a:tab pos="1456055" algn="l"/>
              </a:tabLst>
            </a:pPr>
            <a:r>
              <a:rPr sz="2000" spc="-10" dirty="0">
                <a:latin typeface="Verdana"/>
                <a:cs typeface="Verdana"/>
              </a:rPr>
              <a:t>singleton</a:t>
            </a:r>
            <a:r>
              <a:rPr sz="2000" spc="-10" dirty="0">
                <a:latin typeface="굴림"/>
                <a:cs typeface="굴림"/>
              </a:rPr>
              <a:t>은</a:t>
            </a:r>
            <a:r>
              <a:rPr sz="2000" spc="45" dirty="0">
                <a:latin typeface="굴림"/>
                <a:cs typeface="굴림"/>
              </a:rPr>
              <a:t> </a:t>
            </a:r>
            <a:r>
              <a:rPr sz="2000" spc="-5" dirty="0">
                <a:latin typeface="Verdana"/>
                <a:cs typeface="Verdana"/>
              </a:rPr>
              <a:t>Spring</a:t>
            </a:r>
            <a:r>
              <a:rPr sz="2000" spc="10" dirty="0">
                <a:latin typeface="Verdana"/>
                <a:cs typeface="Verdana"/>
              </a:rPr>
              <a:t> </a:t>
            </a:r>
            <a:r>
              <a:rPr sz="2000" spc="-5" dirty="0">
                <a:latin typeface="굴림"/>
                <a:cs typeface="굴림"/>
              </a:rPr>
              <a:t>어플리케이션</a:t>
            </a:r>
            <a:r>
              <a:rPr sz="2000" spc="5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컨텍스트에서 </a:t>
            </a:r>
            <a:r>
              <a:rPr sz="2000" dirty="0">
                <a:latin typeface="굴림"/>
                <a:cs typeface="굴림"/>
              </a:rPr>
              <a:t> </a:t>
            </a:r>
            <a:r>
              <a:rPr sz="2000" spc="-10" dirty="0">
                <a:latin typeface="Verdana"/>
                <a:cs typeface="Verdana"/>
              </a:rPr>
              <a:t>getBean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5" dirty="0">
                <a:latin typeface="굴림"/>
                <a:cs typeface="굴림"/>
              </a:rPr>
              <a:t>으로</a:t>
            </a:r>
            <a:r>
              <a:rPr sz="2000" spc="35" dirty="0">
                <a:latin typeface="굴림"/>
                <a:cs typeface="굴림"/>
              </a:rPr>
              <a:t> </a:t>
            </a:r>
            <a:r>
              <a:rPr sz="2000" spc="-10" dirty="0">
                <a:latin typeface="굴림"/>
                <a:cs typeface="굴림"/>
              </a:rPr>
              <a:t>빈</a:t>
            </a:r>
            <a:r>
              <a:rPr sz="2000" spc="-10" dirty="0">
                <a:latin typeface="Verdana"/>
                <a:cs typeface="Verdana"/>
              </a:rPr>
              <a:t>(bean)</a:t>
            </a:r>
            <a:r>
              <a:rPr sz="2000" spc="-10" dirty="0">
                <a:latin typeface="굴림"/>
                <a:cs typeface="굴림"/>
              </a:rPr>
              <a:t>을</a:t>
            </a:r>
            <a:r>
              <a:rPr sz="2000" spc="7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사용시</a:t>
            </a:r>
            <a:r>
              <a:rPr sz="2000" spc="3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동일한</a:t>
            </a:r>
            <a:r>
              <a:rPr sz="2000" spc="5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인스턴스를</a:t>
            </a:r>
            <a:r>
              <a:rPr sz="2000" spc="3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생 </a:t>
            </a:r>
            <a:r>
              <a:rPr sz="2000" spc="-65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성함</a:t>
            </a:r>
            <a:r>
              <a:rPr sz="2000" spc="-5" dirty="0"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0808" y="346456"/>
            <a:ext cx="62204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Factory</a:t>
            </a:r>
            <a:r>
              <a:rPr spc="-20" dirty="0"/>
              <a:t> </a:t>
            </a:r>
            <a:r>
              <a:rPr dirty="0"/>
              <a:t>메소드를</a:t>
            </a:r>
            <a:r>
              <a:rPr spc="-45" dirty="0"/>
              <a:t> </a:t>
            </a:r>
            <a:r>
              <a:rPr dirty="0"/>
              <a:t>통한</a:t>
            </a:r>
            <a:r>
              <a:rPr spc="-25" dirty="0"/>
              <a:t> </a:t>
            </a:r>
            <a:r>
              <a:rPr spc="-5" dirty="0"/>
              <a:t>Bean</a:t>
            </a:r>
            <a:r>
              <a:rPr dirty="0"/>
              <a:t> 주입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4801" y="1152880"/>
            <a:ext cx="627507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1320" indent="-38925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00685" algn="l"/>
                <a:tab pos="401955" algn="l"/>
              </a:tabLst>
            </a:pPr>
            <a:r>
              <a:rPr sz="2700" spc="-20" dirty="0">
                <a:latin typeface="Verdana"/>
                <a:cs typeface="Verdana"/>
              </a:rPr>
              <a:t>Factory</a:t>
            </a:r>
            <a:r>
              <a:rPr sz="2700" spc="-35" dirty="0">
                <a:latin typeface="Verdana"/>
                <a:cs typeface="Verdana"/>
              </a:rPr>
              <a:t> </a:t>
            </a:r>
            <a:r>
              <a:rPr sz="2700" spc="-5" dirty="0">
                <a:latin typeface="굴림"/>
                <a:cs typeface="굴림"/>
              </a:rPr>
              <a:t>메소드로부터</a:t>
            </a:r>
            <a:r>
              <a:rPr sz="2700" spc="30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빈</a:t>
            </a:r>
            <a:r>
              <a:rPr sz="2700" spc="-5" dirty="0">
                <a:latin typeface="Verdana"/>
                <a:cs typeface="Verdana"/>
              </a:rPr>
              <a:t>(bean)</a:t>
            </a:r>
            <a:r>
              <a:rPr sz="2700" spc="10" dirty="0">
                <a:latin typeface="Verdana"/>
                <a:cs typeface="Verdana"/>
              </a:rPr>
              <a:t> </a:t>
            </a:r>
            <a:r>
              <a:rPr sz="2700" spc="-5" dirty="0">
                <a:latin typeface="굴림"/>
                <a:cs typeface="굴림"/>
              </a:rPr>
              <a:t>생성</a:t>
            </a:r>
            <a:endParaRPr sz="2700">
              <a:latin typeface="굴림"/>
              <a:cs typeface="굴림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00750" y="2071623"/>
            <a:ext cx="2844800" cy="933450"/>
          </a:xfrm>
          <a:custGeom>
            <a:avLst/>
            <a:gdLst/>
            <a:ahLst/>
            <a:cxnLst/>
            <a:rect l="l" t="t" r="r" b="b"/>
            <a:pathLst>
              <a:path w="2844800" h="933450">
                <a:moveTo>
                  <a:pt x="0" y="155575"/>
                </a:moveTo>
                <a:lnTo>
                  <a:pt x="7938" y="106428"/>
                </a:lnTo>
                <a:lnTo>
                  <a:pt x="30037" y="63724"/>
                </a:lnTo>
                <a:lnTo>
                  <a:pt x="63724" y="30037"/>
                </a:lnTo>
                <a:lnTo>
                  <a:pt x="106428" y="7938"/>
                </a:lnTo>
                <a:lnTo>
                  <a:pt x="155575" y="0"/>
                </a:lnTo>
                <a:lnTo>
                  <a:pt x="2688717" y="0"/>
                </a:lnTo>
                <a:lnTo>
                  <a:pt x="2737912" y="7938"/>
                </a:lnTo>
                <a:lnTo>
                  <a:pt x="2780622" y="30037"/>
                </a:lnTo>
                <a:lnTo>
                  <a:pt x="2814291" y="63724"/>
                </a:lnTo>
                <a:lnTo>
                  <a:pt x="2836366" y="106428"/>
                </a:lnTo>
                <a:lnTo>
                  <a:pt x="2844292" y="155575"/>
                </a:lnTo>
                <a:lnTo>
                  <a:pt x="2844292" y="777875"/>
                </a:lnTo>
                <a:lnTo>
                  <a:pt x="2836366" y="827070"/>
                </a:lnTo>
                <a:lnTo>
                  <a:pt x="2814291" y="869780"/>
                </a:lnTo>
                <a:lnTo>
                  <a:pt x="2780622" y="903449"/>
                </a:lnTo>
                <a:lnTo>
                  <a:pt x="2737912" y="925524"/>
                </a:lnTo>
                <a:lnTo>
                  <a:pt x="2688717" y="933450"/>
                </a:lnTo>
                <a:lnTo>
                  <a:pt x="155575" y="933450"/>
                </a:lnTo>
                <a:lnTo>
                  <a:pt x="106428" y="925524"/>
                </a:lnTo>
                <a:lnTo>
                  <a:pt x="63724" y="903449"/>
                </a:lnTo>
                <a:lnTo>
                  <a:pt x="30037" y="869780"/>
                </a:lnTo>
                <a:lnTo>
                  <a:pt x="7938" y="827070"/>
                </a:lnTo>
                <a:lnTo>
                  <a:pt x="0" y="777875"/>
                </a:lnTo>
                <a:lnTo>
                  <a:pt x="0" y="1555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35242" y="2147922"/>
            <a:ext cx="2527300" cy="76835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ct val="96000"/>
              </a:lnSpc>
              <a:spcBef>
                <a:spcPts val="180"/>
              </a:spcBef>
            </a:pPr>
            <a:r>
              <a:rPr sz="1250" b="1" i="1" spc="-25" dirty="0">
                <a:latin typeface="맑은 고딕"/>
                <a:cs typeface="맑은 고딕"/>
              </a:rPr>
              <a:t>S</a:t>
            </a:r>
            <a:r>
              <a:rPr sz="1250" b="1" i="1" spc="-20" dirty="0">
                <a:latin typeface="맑은 고딕"/>
                <a:cs typeface="맑은 고딕"/>
              </a:rPr>
              <a:t>i</a:t>
            </a:r>
            <a:r>
              <a:rPr sz="1250" b="1" i="1" spc="-30" dirty="0">
                <a:latin typeface="맑은 고딕"/>
                <a:cs typeface="맑은 고딕"/>
              </a:rPr>
              <a:t>ng</a:t>
            </a:r>
            <a:r>
              <a:rPr sz="1250" b="1" i="1" spc="-20" dirty="0">
                <a:latin typeface="맑은 고딕"/>
                <a:cs typeface="맑은 고딕"/>
              </a:rPr>
              <a:t>l</a:t>
            </a:r>
            <a:r>
              <a:rPr sz="1250" b="1" i="1" spc="-25" dirty="0">
                <a:latin typeface="맑은 고딕"/>
                <a:cs typeface="맑은 고딕"/>
              </a:rPr>
              <a:t>e</a:t>
            </a:r>
            <a:r>
              <a:rPr sz="1250" b="1" i="1" spc="-20" dirty="0">
                <a:latin typeface="맑은 고딕"/>
                <a:cs typeface="맑은 고딕"/>
              </a:rPr>
              <a:t>to</a:t>
            </a:r>
            <a:r>
              <a:rPr sz="1250" b="1" i="1" spc="-30" dirty="0">
                <a:latin typeface="맑은 고딕"/>
                <a:cs typeface="맑은 고딕"/>
              </a:rPr>
              <a:t>n</a:t>
            </a:r>
            <a:r>
              <a:rPr sz="1250" b="1" i="1" spc="-95" dirty="0">
                <a:latin typeface="맑은 고딕"/>
                <a:cs typeface="맑은 고딕"/>
              </a:rPr>
              <a:t> </a:t>
            </a:r>
            <a:r>
              <a:rPr sz="1250" b="1" i="1" spc="-45" dirty="0">
                <a:latin typeface="맑은 고딕"/>
                <a:cs typeface="맑은 고딕"/>
              </a:rPr>
              <a:t>클래스는 </a:t>
            </a:r>
            <a:r>
              <a:rPr sz="1250" b="1" i="1" spc="-20" dirty="0">
                <a:latin typeface="맑은 고딕"/>
                <a:cs typeface="맑은 고딕"/>
              </a:rPr>
              <a:t>st</a:t>
            </a:r>
            <a:r>
              <a:rPr sz="1250" b="1" i="1" spc="-35" dirty="0">
                <a:latin typeface="맑은 고딕"/>
                <a:cs typeface="맑은 고딕"/>
              </a:rPr>
              <a:t>a</a:t>
            </a:r>
            <a:r>
              <a:rPr sz="1250" b="1" i="1" spc="-20" dirty="0">
                <a:latin typeface="맑은 고딕"/>
                <a:cs typeface="맑은 고딕"/>
              </a:rPr>
              <a:t>t</a:t>
            </a:r>
            <a:r>
              <a:rPr sz="1250" b="1" i="1" spc="-25" dirty="0">
                <a:latin typeface="맑은 고딕"/>
                <a:cs typeface="맑은 고딕"/>
              </a:rPr>
              <a:t>ic</a:t>
            </a:r>
            <a:r>
              <a:rPr sz="1250" b="1" i="1" spc="-40" dirty="0">
                <a:latin typeface="맑은 고딕"/>
                <a:cs typeface="맑은 고딕"/>
              </a:rPr>
              <a:t> </a:t>
            </a:r>
            <a:r>
              <a:rPr sz="1250" b="1" i="1" spc="-20" dirty="0">
                <a:latin typeface="맑은 고딕"/>
                <a:cs typeface="맑은 고딕"/>
              </a:rPr>
              <a:t>f</a:t>
            </a:r>
            <a:r>
              <a:rPr sz="1250" b="1" i="1" spc="-35" dirty="0">
                <a:latin typeface="맑은 고딕"/>
                <a:cs typeface="맑은 고딕"/>
              </a:rPr>
              <a:t>a</a:t>
            </a:r>
            <a:r>
              <a:rPr sz="1250" b="1" i="1" spc="-20" dirty="0">
                <a:latin typeface="맑은 고딕"/>
                <a:cs typeface="맑은 고딕"/>
              </a:rPr>
              <a:t>ct</a:t>
            </a:r>
            <a:r>
              <a:rPr sz="1250" b="1" i="1" spc="-25" dirty="0">
                <a:latin typeface="맑은 고딕"/>
                <a:cs typeface="맑은 고딕"/>
              </a:rPr>
              <a:t>o</a:t>
            </a:r>
            <a:r>
              <a:rPr sz="1250" b="1" i="1" spc="25" dirty="0">
                <a:latin typeface="맑은 고딕"/>
                <a:cs typeface="맑은 고딕"/>
              </a:rPr>
              <a:t>r</a:t>
            </a:r>
            <a:r>
              <a:rPr sz="1250" b="1" i="1" spc="-35" dirty="0">
                <a:latin typeface="맑은 고딕"/>
                <a:cs typeface="맑은 고딕"/>
              </a:rPr>
              <a:t>y  메소드를</a:t>
            </a:r>
            <a:r>
              <a:rPr sz="1250" b="1" i="1" spc="-65" dirty="0">
                <a:latin typeface="맑은 고딕"/>
                <a:cs typeface="맑은 고딕"/>
              </a:rPr>
              <a:t> </a:t>
            </a:r>
            <a:r>
              <a:rPr sz="1250" b="1" i="1" spc="-45" dirty="0">
                <a:latin typeface="맑은 고딕"/>
                <a:cs typeface="맑은 고딕"/>
              </a:rPr>
              <a:t>통해서</a:t>
            </a:r>
            <a:r>
              <a:rPr sz="1250" b="1" i="1" spc="-25" dirty="0">
                <a:latin typeface="맑은 고딕"/>
                <a:cs typeface="맑은 고딕"/>
              </a:rPr>
              <a:t> </a:t>
            </a:r>
            <a:r>
              <a:rPr sz="1250" b="1" i="1" spc="-45" dirty="0">
                <a:latin typeface="맑은 고딕"/>
                <a:cs typeface="맑은 고딕"/>
              </a:rPr>
              <a:t>인스턴스 생성이</a:t>
            </a:r>
            <a:r>
              <a:rPr sz="1250" b="1" i="1" spc="-25" dirty="0">
                <a:latin typeface="맑은 고딕"/>
                <a:cs typeface="맑은 고딕"/>
              </a:rPr>
              <a:t> 가  </a:t>
            </a:r>
            <a:r>
              <a:rPr sz="1250" b="1" i="1" spc="-50" dirty="0">
                <a:latin typeface="맑은 고딕"/>
                <a:cs typeface="맑은 고딕"/>
              </a:rPr>
              <a:t>능하</a:t>
            </a:r>
            <a:r>
              <a:rPr sz="1250" b="1" i="1" spc="-45" dirty="0">
                <a:latin typeface="맑은 고딕"/>
                <a:cs typeface="맑은 고딕"/>
              </a:rPr>
              <a:t>면</a:t>
            </a:r>
            <a:r>
              <a:rPr sz="1250" b="1" i="1" spc="-50" dirty="0">
                <a:latin typeface="맑은 고딕"/>
                <a:cs typeface="맑은 고딕"/>
              </a:rPr>
              <a:t> </a:t>
            </a:r>
            <a:r>
              <a:rPr sz="1250" b="1" i="1" spc="-45" dirty="0">
                <a:latin typeface="맑은 고딕"/>
                <a:cs typeface="맑은 고딕"/>
              </a:rPr>
              <a:t>단</a:t>
            </a:r>
            <a:r>
              <a:rPr sz="1250" b="1" i="1" spc="-30" dirty="0">
                <a:latin typeface="맑은 고딕"/>
                <a:cs typeface="맑은 고딕"/>
              </a:rPr>
              <a:t> </a:t>
            </a:r>
            <a:r>
              <a:rPr sz="1250" b="1" i="1" spc="-50" dirty="0">
                <a:latin typeface="맑은 고딕"/>
                <a:cs typeface="맑은 고딕"/>
              </a:rPr>
              <a:t>하나</a:t>
            </a:r>
            <a:r>
              <a:rPr sz="1250" b="1" i="1" spc="-45" dirty="0">
                <a:latin typeface="맑은 고딕"/>
                <a:cs typeface="맑은 고딕"/>
              </a:rPr>
              <a:t>의 </a:t>
            </a:r>
            <a:r>
              <a:rPr sz="1250" b="1" i="1" spc="-50" dirty="0">
                <a:latin typeface="맑은 고딕"/>
                <a:cs typeface="맑은 고딕"/>
              </a:rPr>
              <a:t>인스턴스만</a:t>
            </a:r>
            <a:r>
              <a:rPr sz="1250" b="1" i="1" spc="-45" dirty="0">
                <a:latin typeface="맑은 고딕"/>
                <a:cs typeface="맑은 고딕"/>
              </a:rPr>
              <a:t>을 </a:t>
            </a:r>
            <a:r>
              <a:rPr sz="1250" b="1" i="1" spc="-35" dirty="0">
                <a:latin typeface="맑은 고딕"/>
                <a:cs typeface="맑은 고딕"/>
              </a:rPr>
              <a:t>생성  </a:t>
            </a:r>
            <a:r>
              <a:rPr sz="1250" b="1" i="1" spc="-30" dirty="0">
                <a:latin typeface="맑은 고딕"/>
                <a:cs typeface="맑은 고딕"/>
              </a:rPr>
              <a:t>함.</a:t>
            </a:r>
            <a:endParaRPr sz="1250">
              <a:latin typeface="맑은 고딕"/>
              <a:cs typeface="맑은 고딕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58837" y="1773301"/>
            <a:ext cx="4597400" cy="2075180"/>
            <a:chOff x="1058837" y="1773301"/>
            <a:chExt cx="4597400" cy="207518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12563" y="3227832"/>
              <a:ext cx="123443" cy="14630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71537" y="1786001"/>
              <a:ext cx="4572000" cy="2049780"/>
            </a:xfrm>
            <a:custGeom>
              <a:avLst/>
              <a:gdLst/>
              <a:ahLst/>
              <a:cxnLst/>
              <a:rect l="l" t="t" r="r" b="b"/>
              <a:pathLst>
                <a:path w="4572000" h="2049779">
                  <a:moveTo>
                    <a:pt x="4572000" y="0"/>
                  </a:moveTo>
                  <a:lnTo>
                    <a:pt x="0" y="0"/>
                  </a:lnTo>
                  <a:lnTo>
                    <a:pt x="0" y="2049780"/>
                  </a:lnTo>
                  <a:lnTo>
                    <a:pt x="4572000" y="204978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71537" y="1786001"/>
              <a:ext cx="4572000" cy="2049780"/>
            </a:xfrm>
            <a:custGeom>
              <a:avLst/>
              <a:gdLst/>
              <a:ahLst/>
              <a:cxnLst/>
              <a:rect l="l" t="t" r="r" b="b"/>
              <a:pathLst>
                <a:path w="4572000" h="2049779">
                  <a:moveTo>
                    <a:pt x="0" y="2049780"/>
                  </a:moveTo>
                  <a:lnTo>
                    <a:pt x="4572000" y="2049780"/>
                  </a:lnTo>
                  <a:lnTo>
                    <a:pt x="4572000" y="0"/>
                  </a:lnTo>
                  <a:lnTo>
                    <a:pt x="0" y="0"/>
                  </a:lnTo>
                  <a:lnTo>
                    <a:pt x="0" y="204978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50594" y="1781686"/>
            <a:ext cx="4375785" cy="20015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200" b="1" dirty="0">
                <a:latin typeface="Verdana"/>
                <a:cs typeface="Verdana"/>
              </a:rPr>
              <a:t>public</a:t>
            </a:r>
            <a:r>
              <a:rPr sz="1200" b="1" spc="-8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class</a:t>
            </a:r>
            <a:r>
              <a:rPr sz="1200" b="1" spc="-5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OracleDAO{</a:t>
            </a:r>
            <a:endParaRPr sz="1200">
              <a:latin typeface="Verdana"/>
              <a:cs typeface="Verdana"/>
            </a:endParaRPr>
          </a:p>
          <a:p>
            <a:pPr marL="167640">
              <a:lnSpc>
                <a:spcPct val="100000"/>
              </a:lnSpc>
              <a:spcBef>
                <a:spcPts val="290"/>
              </a:spcBef>
            </a:pPr>
            <a:r>
              <a:rPr sz="1200" b="1" dirty="0">
                <a:latin typeface="Verdana"/>
                <a:cs typeface="Verdana"/>
              </a:rPr>
              <a:t>private</a:t>
            </a:r>
            <a:r>
              <a:rPr sz="1200" b="1" spc="-6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OracleDAO()</a:t>
            </a:r>
            <a:r>
              <a:rPr sz="1200" b="1" spc="-30" dirty="0">
                <a:latin typeface="Verdana"/>
                <a:cs typeface="Verdana"/>
              </a:rPr>
              <a:t> </a:t>
            </a:r>
            <a:r>
              <a:rPr sz="1200" b="1" spc="5" dirty="0">
                <a:latin typeface="Verdana"/>
                <a:cs typeface="Verdana"/>
              </a:rPr>
              <a:t>{}</a:t>
            </a:r>
            <a:endParaRPr sz="1200">
              <a:latin typeface="Verdana"/>
              <a:cs typeface="Verdana"/>
            </a:endParaRPr>
          </a:p>
          <a:p>
            <a:pPr marL="167640" marR="817244">
              <a:lnSpc>
                <a:spcPct val="120000"/>
              </a:lnSpc>
            </a:pPr>
            <a:r>
              <a:rPr sz="1200" b="1" dirty="0">
                <a:latin typeface="Verdana"/>
                <a:cs typeface="Verdana"/>
              </a:rPr>
              <a:t>private static OracleDAO instance; </a:t>
            </a:r>
            <a:r>
              <a:rPr sz="1200" b="1" spc="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public</a:t>
            </a:r>
            <a:r>
              <a:rPr sz="1200" b="1" spc="-5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static</a:t>
            </a:r>
            <a:r>
              <a:rPr sz="1200" b="1" spc="-4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OracleDAO</a:t>
            </a:r>
            <a:r>
              <a:rPr sz="1200" b="1" spc="-2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getInstance(){</a:t>
            </a:r>
            <a:endParaRPr sz="12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  <a:spcBef>
                <a:spcPts val="285"/>
              </a:spcBef>
            </a:pPr>
            <a:r>
              <a:rPr sz="1200" b="1" spc="-5" dirty="0">
                <a:latin typeface="Verdana"/>
                <a:cs typeface="Verdana"/>
              </a:rPr>
              <a:t>if(instance==null)</a:t>
            </a:r>
            <a:endParaRPr sz="1200">
              <a:latin typeface="Verdana"/>
              <a:cs typeface="Verdana"/>
            </a:endParaRPr>
          </a:p>
          <a:p>
            <a:pPr marL="927100" marR="5080" indent="914400">
              <a:lnSpc>
                <a:spcPct val="120000"/>
              </a:lnSpc>
              <a:spcBef>
                <a:spcPts val="5"/>
              </a:spcBef>
            </a:pPr>
            <a:r>
              <a:rPr sz="1200" b="1" dirty="0">
                <a:latin typeface="Verdana"/>
                <a:cs typeface="Verdana"/>
              </a:rPr>
              <a:t>instance</a:t>
            </a:r>
            <a:r>
              <a:rPr sz="1200" b="1" spc="-85" dirty="0">
                <a:latin typeface="Verdana"/>
                <a:cs typeface="Verdana"/>
              </a:rPr>
              <a:t> </a:t>
            </a:r>
            <a:r>
              <a:rPr sz="1200" b="1" spc="5" dirty="0">
                <a:latin typeface="Verdana"/>
                <a:cs typeface="Verdana"/>
              </a:rPr>
              <a:t>=</a:t>
            </a:r>
            <a:r>
              <a:rPr sz="1200" b="1" spc="-1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new</a:t>
            </a:r>
            <a:r>
              <a:rPr sz="1200" b="1" spc="-5" dirty="0">
                <a:latin typeface="Verdana"/>
                <a:cs typeface="Verdana"/>
              </a:rPr>
              <a:t> OracleDAO(); </a:t>
            </a:r>
            <a:r>
              <a:rPr sz="1200" b="1" spc="-39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return</a:t>
            </a:r>
            <a:r>
              <a:rPr sz="1200" b="1" spc="-3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instance;</a:t>
            </a:r>
            <a:endParaRPr sz="1200">
              <a:latin typeface="Verdana"/>
              <a:cs typeface="Verdana"/>
            </a:endParaRPr>
          </a:p>
          <a:p>
            <a:pPr marL="167640">
              <a:lnSpc>
                <a:spcPct val="100000"/>
              </a:lnSpc>
              <a:spcBef>
                <a:spcPts val="285"/>
              </a:spcBef>
            </a:pPr>
            <a:r>
              <a:rPr sz="1200" b="1" dirty="0">
                <a:latin typeface="Verdana"/>
                <a:cs typeface="Verdana"/>
              </a:rPr>
              <a:t>}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200" b="1" spc="5" dirty="0">
                <a:latin typeface="Verdana"/>
                <a:cs typeface="Verdana"/>
              </a:rPr>
              <a:t>}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58837" y="2533586"/>
            <a:ext cx="7383780" cy="2408555"/>
            <a:chOff x="1058837" y="2533586"/>
            <a:chExt cx="7383780" cy="2408555"/>
          </a:xfrm>
        </p:grpSpPr>
        <p:sp>
          <p:nvSpPr>
            <p:cNvPr id="12" name="object 12"/>
            <p:cNvSpPr/>
            <p:nvPr/>
          </p:nvSpPr>
          <p:spPr>
            <a:xfrm>
              <a:off x="5643625" y="2538348"/>
              <a:ext cx="357505" cy="272415"/>
            </a:xfrm>
            <a:custGeom>
              <a:avLst/>
              <a:gdLst/>
              <a:ahLst/>
              <a:cxnLst/>
              <a:rect l="l" t="t" r="r" b="b"/>
              <a:pathLst>
                <a:path w="357504" h="272414">
                  <a:moveTo>
                    <a:pt x="0" y="272414"/>
                  </a:moveTo>
                  <a:lnTo>
                    <a:pt x="357124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71537" y="4286313"/>
              <a:ext cx="7358380" cy="643255"/>
            </a:xfrm>
            <a:custGeom>
              <a:avLst/>
              <a:gdLst/>
              <a:ahLst/>
              <a:cxnLst/>
              <a:rect l="l" t="t" r="r" b="b"/>
              <a:pathLst>
                <a:path w="7358380" h="643254">
                  <a:moveTo>
                    <a:pt x="0" y="642937"/>
                  </a:moveTo>
                  <a:lnTo>
                    <a:pt x="7358126" y="642937"/>
                  </a:lnTo>
                  <a:lnTo>
                    <a:pt x="7358126" y="0"/>
                  </a:lnTo>
                  <a:lnTo>
                    <a:pt x="0" y="0"/>
                  </a:lnTo>
                  <a:lnTo>
                    <a:pt x="0" y="64293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150594" y="4319879"/>
            <a:ext cx="7521575" cy="1715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&lt;bean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id=“dao” class=“OracleDAO”</a:t>
            </a:r>
            <a:endParaRPr sz="1800">
              <a:latin typeface="Verdana"/>
              <a:cs typeface="Verdana"/>
            </a:endParaRPr>
          </a:p>
          <a:p>
            <a:pPr marL="1061720">
              <a:lnSpc>
                <a:spcPct val="100000"/>
              </a:lnSpc>
            </a:pPr>
            <a:r>
              <a:rPr sz="1800" b="1" spc="-5" dirty="0">
                <a:latin typeface="Verdana"/>
                <a:cs typeface="Verdana"/>
              </a:rPr>
              <a:t>factory-method=“getInstance”</a:t>
            </a:r>
            <a:r>
              <a:rPr sz="1800" spc="-5" dirty="0">
                <a:latin typeface="Verdana"/>
                <a:cs typeface="Verdana"/>
              </a:rPr>
              <a:t>/&gt;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>
              <a:latin typeface="Verdana"/>
              <a:cs typeface="Verdana"/>
            </a:endParaRPr>
          </a:p>
          <a:p>
            <a:pPr marL="666750" marR="5080" indent="-574675">
              <a:lnSpc>
                <a:spcPct val="100000"/>
              </a:lnSpc>
            </a:pPr>
            <a:r>
              <a:rPr sz="1400" dirty="0">
                <a:latin typeface="Verdana"/>
                <a:cs typeface="Verdana"/>
              </a:rPr>
              <a:t>*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dirty="0">
                <a:latin typeface="굴림"/>
                <a:cs typeface="굴림"/>
              </a:rPr>
              <a:t>주</a:t>
            </a:r>
            <a:r>
              <a:rPr sz="1400" spc="90" dirty="0">
                <a:latin typeface="굴림"/>
                <a:cs typeface="굴림"/>
              </a:rPr>
              <a:t> </a:t>
            </a:r>
            <a:r>
              <a:rPr sz="1600" dirty="0">
                <a:latin typeface="Verdana"/>
                <a:cs typeface="Verdana"/>
              </a:rPr>
              <a:t>: </a:t>
            </a:r>
            <a:r>
              <a:rPr sz="1600" spc="-5" dirty="0">
                <a:latin typeface="Verdana"/>
                <a:cs typeface="Verdana"/>
              </a:rPr>
              <a:t>getBean()</a:t>
            </a:r>
            <a:r>
              <a:rPr sz="1600" spc="-5" dirty="0">
                <a:latin typeface="굴림"/>
                <a:cs typeface="굴림"/>
              </a:rPr>
              <a:t>으로</a:t>
            </a:r>
            <a:r>
              <a:rPr sz="1600" spc="40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호출</a:t>
            </a:r>
            <a:r>
              <a:rPr sz="1600" spc="25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시</a:t>
            </a:r>
            <a:r>
              <a:rPr sz="1600" spc="20" dirty="0">
                <a:latin typeface="굴림"/>
                <a:cs typeface="굴림"/>
              </a:rPr>
              <a:t> </a:t>
            </a:r>
            <a:r>
              <a:rPr sz="1600" spc="-10" dirty="0">
                <a:latin typeface="Verdana"/>
                <a:cs typeface="Verdana"/>
              </a:rPr>
              <a:t>private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dirty="0">
                <a:latin typeface="굴림"/>
                <a:cs typeface="굴림"/>
              </a:rPr>
              <a:t>생성자도</a:t>
            </a:r>
            <a:r>
              <a:rPr sz="1600" spc="5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호출</a:t>
            </a:r>
            <a:r>
              <a:rPr sz="1600" spc="40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하여</a:t>
            </a:r>
            <a:r>
              <a:rPr sz="1600" spc="25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객체를</a:t>
            </a:r>
            <a:r>
              <a:rPr sz="1600" spc="5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생성한다</a:t>
            </a:r>
            <a:r>
              <a:rPr sz="1600" dirty="0">
                <a:latin typeface="Verdana"/>
                <a:cs typeface="Verdana"/>
              </a:rPr>
              <a:t>. 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굴림"/>
                <a:cs typeface="굴림"/>
              </a:rPr>
              <a:t>그러므로</a:t>
            </a:r>
            <a:r>
              <a:rPr sz="1600" spc="20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위의</a:t>
            </a:r>
            <a:r>
              <a:rPr sz="1600" spc="20" dirty="0">
                <a:latin typeface="굴림"/>
                <a:cs typeface="굴림"/>
              </a:rPr>
              <a:t> </a:t>
            </a:r>
            <a:r>
              <a:rPr sz="1600" spc="-5" dirty="0">
                <a:latin typeface="굴림"/>
                <a:cs typeface="굴림"/>
              </a:rPr>
              <a:t>상황에서</a:t>
            </a:r>
            <a:r>
              <a:rPr sz="1600" spc="-5" dirty="0">
                <a:latin typeface="Verdana"/>
                <a:cs typeface="Verdana"/>
              </a:rPr>
              <a:t>factory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dirty="0">
                <a:latin typeface="굴림"/>
                <a:cs typeface="굴림"/>
              </a:rPr>
              <a:t>메소드로만 호출</a:t>
            </a:r>
            <a:r>
              <a:rPr sz="1600" spc="20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해야</a:t>
            </a:r>
            <a:r>
              <a:rPr sz="1600" spc="25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객체를</a:t>
            </a:r>
            <a:r>
              <a:rPr sz="1600" spc="20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얻을</a:t>
            </a:r>
            <a:r>
              <a:rPr sz="1600" spc="20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수</a:t>
            </a:r>
            <a:r>
              <a:rPr sz="1600" spc="25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있는 </a:t>
            </a:r>
            <a:r>
              <a:rPr sz="1600" spc="-520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것은</a:t>
            </a:r>
            <a:r>
              <a:rPr sz="1600" spc="20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아니다</a:t>
            </a:r>
            <a:r>
              <a:rPr sz="1600" dirty="0"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279646" y="2643123"/>
            <a:ext cx="1012825" cy="2003425"/>
          </a:xfrm>
          <a:custGeom>
            <a:avLst/>
            <a:gdLst/>
            <a:ahLst/>
            <a:cxnLst/>
            <a:rect l="l" t="t" r="r" b="b"/>
            <a:pathLst>
              <a:path w="1012825" h="2003425">
                <a:moveTo>
                  <a:pt x="17835" y="22569"/>
                </a:moveTo>
                <a:lnTo>
                  <a:pt x="17016" y="35176"/>
                </a:lnTo>
                <a:lnTo>
                  <a:pt x="1001013" y="2003170"/>
                </a:lnTo>
                <a:lnTo>
                  <a:pt x="1012443" y="1997456"/>
                </a:lnTo>
                <a:lnTo>
                  <a:pt x="28389" y="29471"/>
                </a:lnTo>
                <a:lnTo>
                  <a:pt x="17835" y="22569"/>
                </a:lnTo>
                <a:close/>
              </a:path>
              <a:path w="1012825" h="2003425">
                <a:moveTo>
                  <a:pt x="6603" y="0"/>
                </a:moveTo>
                <a:lnTo>
                  <a:pt x="199" y="99695"/>
                </a:lnTo>
                <a:lnTo>
                  <a:pt x="0" y="102488"/>
                </a:lnTo>
                <a:lnTo>
                  <a:pt x="2666" y="105410"/>
                </a:lnTo>
                <a:lnTo>
                  <a:pt x="9651" y="105917"/>
                </a:lnTo>
                <a:lnTo>
                  <a:pt x="12700" y="103250"/>
                </a:lnTo>
                <a:lnTo>
                  <a:pt x="12826" y="99695"/>
                </a:lnTo>
                <a:lnTo>
                  <a:pt x="17016" y="35176"/>
                </a:lnTo>
                <a:lnTo>
                  <a:pt x="6476" y="14097"/>
                </a:lnTo>
                <a:lnTo>
                  <a:pt x="17906" y="8509"/>
                </a:lnTo>
                <a:lnTo>
                  <a:pt x="19617" y="8509"/>
                </a:lnTo>
                <a:lnTo>
                  <a:pt x="6603" y="0"/>
                </a:lnTo>
                <a:close/>
              </a:path>
              <a:path w="1012825" h="2003425">
                <a:moveTo>
                  <a:pt x="19617" y="8509"/>
                </a:moveTo>
                <a:lnTo>
                  <a:pt x="17906" y="8509"/>
                </a:lnTo>
                <a:lnTo>
                  <a:pt x="28389" y="29471"/>
                </a:lnTo>
                <a:lnTo>
                  <a:pt x="85470" y="66801"/>
                </a:lnTo>
                <a:lnTo>
                  <a:pt x="89407" y="66039"/>
                </a:lnTo>
                <a:lnTo>
                  <a:pt x="91312" y="63118"/>
                </a:lnTo>
                <a:lnTo>
                  <a:pt x="93344" y="60071"/>
                </a:lnTo>
                <a:lnTo>
                  <a:pt x="92455" y="56134"/>
                </a:lnTo>
                <a:lnTo>
                  <a:pt x="19617" y="8509"/>
                </a:lnTo>
                <a:close/>
              </a:path>
              <a:path w="1012825" h="2003425">
                <a:moveTo>
                  <a:pt x="17906" y="8509"/>
                </a:moveTo>
                <a:lnTo>
                  <a:pt x="6476" y="14097"/>
                </a:lnTo>
                <a:lnTo>
                  <a:pt x="17016" y="35176"/>
                </a:lnTo>
                <a:lnTo>
                  <a:pt x="17835" y="22569"/>
                </a:lnTo>
                <a:lnTo>
                  <a:pt x="8762" y="16637"/>
                </a:lnTo>
                <a:lnTo>
                  <a:pt x="18541" y="11684"/>
                </a:lnTo>
                <a:lnTo>
                  <a:pt x="19494" y="11684"/>
                </a:lnTo>
                <a:lnTo>
                  <a:pt x="17906" y="8509"/>
                </a:lnTo>
                <a:close/>
              </a:path>
              <a:path w="1012825" h="2003425">
                <a:moveTo>
                  <a:pt x="19494" y="11684"/>
                </a:moveTo>
                <a:lnTo>
                  <a:pt x="18541" y="11684"/>
                </a:lnTo>
                <a:lnTo>
                  <a:pt x="17835" y="22569"/>
                </a:lnTo>
                <a:lnTo>
                  <a:pt x="28389" y="29471"/>
                </a:lnTo>
                <a:lnTo>
                  <a:pt x="19494" y="11684"/>
                </a:lnTo>
                <a:close/>
              </a:path>
              <a:path w="1012825" h="2003425">
                <a:moveTo>
                  <a:pt x="18541" y="11684"/>
                </a:moveTo>
                <a:lnTo>
                  <a:pt x="8762" y="16637"/>
                </a:lnTo>
                <a:lnTo>
                  <a:pt x="17835" y="22569"/>
                </a:lnTo>
                <a:lnTo>
                  <a:pt x="18541" y="116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412353" y="6671236"/>
            <a:ext cx="235585" cy="16446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sz="800" spc="-10" dirty="0">
                <a:solidFill>
                  <a:srgbClr val="888888"/>
                </a:solidFill>
                <a:latin typeface="Verdana"/>
                <a:cs typeface="Verdana"/>
              </a:rPr>
              <a:t>47</a:t>
            </a:fld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9271F-441B-4DAB-9C1D-A8EBF7417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5" y="353735"/>
            <a:ext cx="8876372" cy="5970865"/>
          </a:xfrm>
        </p:spPr>
        <p:txBody>
          <a:bodyPr/>
          <a:lstStyle/>
          <a:p>
            <a:pPr marL="177800" indent="-177800"/>
            <a:r>
              <a:rPr lang="en-US" altLang="ko-KR" dirty="0" smtClean="0"/>
              <a:t>** </a:t>
            </a:r>
            <a:r>
              <a:rPr lang="ko-KR" altLang="en-US" dirty="0" smtClean="0"/>
              <a:t>개발을 </a:t>
            </a:r>
            <a:r>
              <a:rPr lang="ko-KR" altLang="en-US" dirty="0"/>
              <a:t>위한 </a:t>
            </a:r>
            <a:r>
              <a:rPr lang="ko-KR" altLang="en-US" dirty="0" smtClean="0"/>
              <a:t>준비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800" dirty="0" smtClean="0"/>
              <a:t>1) JDK1.8</a:t>
            </a:r>
            <a:r>
              <a:rPr lang="ko-KR" altLang="en-US" sz="1800" dirty="0" smtClean="0"/>
              <a:t>사용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환경 </a:t>
            </a:r>
            <a:r>
              <a:rPr lang="ko-KR" altLang="en-US" sz="1800" dirty="0"/>
              <a:t>변수 설정도 같이 진행할 </a:t>
            </a:r>
            <a:r>
              <a:rPr lang="ko-KR" altLang="en-US" sz="1800" dirty="0" smtClean="0"/>
              <a:t>것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2) </a:t>
            </a:r>
            <a:r>
              <a:rPr lang="ko-KR" altLang="en-US" sz="1800" dirty="0" smtClean="0"/>
              <a:t>개발 </a:t>
            </a:r>
            <a:r>
              <a:rPr lang="ko-KR" altLang="en-US" sz="1800" dirty="0"/>
              <a:t>도구 </a:t>
            </a:r>
            <a:r>
              <a:rPr lang="en-US" altLang="ko-KR" sz="1800" dirty="0"/>
              <a:t>– Eclipse,</a:t>
            </a:r>
            <a:r>
              <a:rPr lang="ko-KR" altLang="en-US" sz="1800" dirty="0"/>
              <a:t> </a:t>
            </a:r>
            <a:r>
              <a:rPr lang="en-US" altLang="ko-KR" sz="1800" dirty="0"/>
              <a:t>STS(Spring Tool Suite), </a:t>
            </a:r>
            <a:r>
              <a:rPr lang="en-US" altLang="ko-KR" sz="1800" dirty="0" err="1"/>
              <a:t>Intellij</a:t>
            </a:r>
            <a:r>
              <a:rPr lang="ko-KR" altLang="en-US" sz="1800" dirty="0"/>
              <a:t> </a:t>
            </a:r>
            <a:r>
              <a:rPr lang="en-US" altLang="ko-KR" sz="1800" dirty="0"/>
              <a:t>Ultimate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등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	-&gt; </a:t>
            </a:r>
            <a:r>
              <a:rPr lang="en-US" altLang="ko-KR" sz="1800" dirty="0" smtClean="0">
                <a:solidFill>
                  <a:srgbClr val="0000FF"/>
                </a:solidFill>
              </a:rPr>
              <a:t>Eclipse</a:t>
            </a:r>
            <a:r>
              <a:rPr lang="ko-KR" altLang="en-US" sz="1800" dirty="0">
                <a:solidFill>
                  <a:srgbClr val="0000FF"/>
                </a:solidFill>
              </a:rPr>
              <a:t>의</a:t>
            </a:r>
            <a:r>
              <a:rPr lang="en-US" altLang="ko-KR" sz="1800" dirty="0">
                <a:solidFill>
                  <a:srgbClr val="0000FF"/>
                </a:solidFill>
              </a:rPr>
              <a:t> </a:t>
            </a:r>
            <a:r>
              <a:rPr lang="ko-KR" altLang="en-US" sz="1800" dirty="0">
                <a:solidFill>
                  <a:srgbClr val="0000FF"/>
                </a:solidFill>
              </a:rPr>
              <a:t>경우 </a:t>
            </a:r>
            <a:r>
              <a:rPr lang="en-US" altLang="ko-KR" sz="1800" dirty="0" smtClean="0">
                <a:solidFill>
                  <a:srgbClr val="0000FF"/>
                </a:solidFill>
              </a:rPr>
              <a:t>: STS </a:t>
            </a:r>
            <a:r>
              <a:rPr lang="ko-KR" altLang="en-US" sz="1800" dirty="0">
                <a:solidFill>
                  <a:srgbClr val="0000FF"/>
                </a:solidFill>
              </a:rPr>
              <a:t>플러그인 추가 설치 후 사용 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 smtClean="0"/>
              <a:t>	-&gt; STS</a:t>
            </a:r>
            <a:r>
              <a:rPr lang="ko-KR" altLang="en-US" sz="1800" dirty="0"/>
              <a:t>의 </a:t>
            </a:r>
            <a:r>
              <a:rPr lang="ko-KR" altLang="en-US" sz="1800" dirty="0" smtClean="0"/>
              <a:t>경우 </a:t>
            </a:r>
            <a:r>
              <a:rPr lang="en-US" altLang="ko-KR" sz="1800" dirty="0" smtClean="0"/>
              <a:t>: Eclipse</a:t>
            </a:r>
            <a:r>
              <a:rPr lang="ko-KR" altLang="en-US" sz="1800" dirty="0"/>
              <a:t>와 별도로 다운로드 및 압축 해제 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	-&gt; </a:t>
            </a:r>
            <a:r>
              <a:rPr lang="en-US" altLang="ko-KR" sz="1800" dirty="0" smtClean="0"/>
              <a:t>2020</a:t>
            </a:r>
            <a:r>
              <a:rPr lang="ko-KR" altLang="en-US" sz="1800" dirty="0"/>
              <a:t>년 </a:t>
            </a:r>
            <a:r>
              <a:rPr lang="en-US" altLang="ko-KR" sz="1800" dirty="0"/>
              <a:t>6</a:t>
            </a:r>
            <a:r>
              <a:rPr lang="ko-KR" altLang="en-US" sz="1800" dirty="0"/>
              <a:t>월 버전이 </a:t>
            </a:r>
            <a:r>
              <a:rPr lang="ko-KR" altLang="en-US" sz="1800" dirty="0" smtClean="0"/>
              <a:t>마지막 </a:t>
            </a:r>
            <a:r>
              <a:rPr lang="en-US" altLang="ko-KR" sz="1800" dirty="0" smtClean="0"/>
              <a:t>(2021-03 </a:t>
            </a:r>
            <a:r>
              <a:rPr lang="ko-KR" altLang="en-US" sz="1800" dirty="0" smtClean="0"/>
              <a:t>버전까지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가능</a:t>
            </a:r>
            <a:r>
              <a:rPr lang="en-US" altLang="ko-KR" sz="1800" dirty="0" smtClean="0"/>
              <a:t>)</a:t>
            </a:r>
            <a:br>
              <a:rPr lang="en-US" altLang="ko-KR" sz="1800" dirty="0" smtClean="0"/>
            </a:br>
            <a:r>
              <a:rPr lang="en-US" altLang="ko-KR" sz="1800" dirty="0" smtClean="0"/>
              <a:t>	-&gt; </a:t>
            </a:r>
            <a:r>
              <a:rPr lang="ko-KR" altLang="en-US" sz="1800" dirty="0" smtClean="0"/>
              <a:t>이후 버전은 </a:t>
            </a:r>
            <a:r>
              <a:rPr lang="en-US" altLang="ko-KR" sz="1800" dirty="0" smtClean="0"/>
              <a:t>Java </a:t>
            </a:r>
            <a:r>
              <a:rPr lang="ko-KR" altLang="en-US" sz="1800" dirty="0" smtClean="0"/>
              <a:t>버전 다운그레이드 등의 작업 필요함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/>
              <a:t>	</a:t>
            </a:r>
            <a:r>
              <a:rPr lang="en-US" altLang="ko-KR" sz="1400" b="0" dirty="0" smtClean="0"/>
              <a:t>    </a:t>
            </a:r>
            <a:r>
              <a:rPr lang="en-US" altLang="ko-KR" sz="1400" b="0" dirty="0" smtClean="0">
                <a:hlinkClick r:id="rId2"/>
              </a:rPr>
              <a:t>https</a:t>
            </a:r>
            <a:r>
              <a:rPr lang="en-US" altLang="ko-KR" sz="1400" b="0" dirty="0">
                <a:hlinkClick r:id="rId2"/>
              </a:rPr>
              <a:t>://</a:t>
            </a:r>
            <a:r>
              <a:rPr lang="en-US" altLang="ko-KR" sz="1400" b="0" dirty="0" smtClean="0">
                <a:hlinkClick r:id="rId2"/>
              </a:rPr>
              <a:t>www.eclipse.org/downloads/packages/release</a:t>
            </a:r>
            <a:r>
              <a:rPr lang="en-US" altLang="ko-KR" sz="1400" b="0" dirty="0" smtClean="0"/>
              <a:t>  : </a:t>
            </a:r>
            <a:r>
              <a:rPr lang="en-US" altLang="ko-KR" sz="1400" b="0" dirty="0" err="1" smtClean="0"/>
              <a:t>old_version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 smtClean="0"/>
              <a:t>3) WAS – Tomcat 9.~~~ ( 10 </a:t>
            </a:r>
            <a:r>
              <a:rPr lang="ko-KR" altLang="en-US" sz="1800" dirty="0" smtClean="0"/>
              <a:t>부터는 충돌 </a:t>
            </a:r>
            <a:r>
              <a:rPr lang="en-US" altLang="ko-KR" sz="1800" dirty="0" smtClean="0"/>
              <a:t>)</a:t>
            </a:r>
            <a:br>
              <a:rPr lang="en-US" altLang="ko-KR" sz="1800" dirty="0" smtClean="0"/>
            </a:b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 smtClean="0"/>
              <a:t>4) </a:t>
            </a:r>
            <a:r>
              <a:rPr lang="en-US" altLang="ko-KR" sz="1800" dirty="0" err="1" smtClean="0"/>
              <a:t>DataBase</a:t>
            </a:r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2A60CE-53FD-4A9C-9106-1A2A7EC22A2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71600" y="1981200"/>
            <a:ext cx="41148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638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512445"/>
            <a:ext cx="8077199" cy="984885"/>
          </a:xfrm>
        </p:spPr>
        <p:txBody>
          <a:bodyPr/>
          <a:lstStyle/>
          <a:p>
            <a:r>
              <a:rPr lang="en-US" altLang="ko-KR" dirty="0" smtClean="0"/>
              <a:t>** Apache Tomcat Versions</a:t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en-US" altLang="ko-KR" sz="2000" b="0" dirty="0" smtClean="0">
                <a:latin typeface="+mn-ea"/>
                <a:ea typeface="+mn-ea"/>
              </a:rPr>
              <a:t>=&gt; </a:t>
            </a:r>
            <a:r>
              <a:rPr lang="en-US" altLang="ko-KR" sz="2000" b="0" dirty="0">
                <a:latin typeface="+mn-ea"/>
                <a:ea typeface="+mn-ea"/>
              </a:rPr>
              <a:t>JDK</a:t>
            </a:r>
            <a:r>
              <a:rPr lang="ko-KR" altLang="en-US" sz="2000" b="0" dirty="0">
                <a:latin typeface="+mn-ea"/>
                <a:ea typeface="+mn-ea"/>
              </a:rPr>
              <a:t>버전에 맞게 </a:t>
            </a:r>
            <a:r>
              <a:rPr lang="ko-KR" altLang="en-US" sz="2000" b="0" dirty="0" smtClean="0">
                <a:latin typeface="+mn-ea"/>
                <a:ea typeface="+mn-ea"/>
              </a:rPr>
              <a:t>사용 </a:t>
            </a:r>
            <a:endParaRPr lang="ko-KR" altLang="en-US" sz="2000" b="0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AA7AE3-2799-4C0A-96DA-49BFADBDF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76400"/>
            <a:ext cx="7620000" cy="474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89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2400" y="914400"/>
            <a:ext cx="8839200" cy="5549596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355600" indent="-343535">
              <a:lnSpc>
                <a:spcPts val="3000"/>
              </a:lnSpc>
              <a:spcBef>
                <a:spcPts val="127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lang="en-US" altLang="ko-KR" sz="1400" b="1" dirty="0" smtClean="0">
                <a:latin typeface="+mn-ea"/>
              </a:rPr>
              <a:t>Eclipse </a:t>
            </a:r>
            <a:r>
              <a:rPr lang="ko-KR" altLang="en-US" sz="1400" b="1" dirty="0" smtClean="0">
                <a:latin typeface="+mn-ea"/>
              </a:rPr>
              <a:t>메뉴</a:t>
            </a:r>
            <a:r>
              <a:rPr lang="en-US" altLang="ko-KR" sz="1400" b="1" dirty="0" smtClean="0">
                <a:latin typeface="+mn-ea"/>
              </a:rPr>
              <a:t> </a:t>
            </a:r>
            <a:br>
              <a:rPr lang="en-US" altLang="ko-KR" sz="1400" b="1" dirty="0" smtClean="0">
                <a:latin typeface="+mn-ea"/>
              </a:rPr>
            </a:br>
            <a:r>
              <a:rPr lang="en-US" altLang="ko-KR" sz="1400" b="1" dirty="0" smtClean="0">
                <a:latin typeface="+mn-ea"/>
              </a:rPr>
              <a:t>- Help - Eclipse Marketplace…</a:t>
            </a:r>
            <a:br>
              <a:rPr lang="en-US" altLang="ko-KR" sz="1400" b="1" dirty="0" smtClean="0">
                <a:latin typeface="+mn-ea"/>
              </a:rPr>
            </a:br>
            <a:r>
              <a:rPr lang="en-US" altLang="ko-KR" sz="1400" b="1" dirty="0" smtClean="0">
                <a:latin typeface="+mn-ea"/>
              </a:rPr>
              <a:t>- </a:t>
            </a:r>
            <a:r>
              <a:rPr lang="en-US" altLang="ko-KR" sz="1300" b="1" dirty="0" smtClean="0">
                <a:solidFill>
                  <a:srgbClr val="0000FF"/>
                </a:solidFill>
                <a:latin typeface="+mn-ea"/>
              </a:rPr>
              <a:t>Find </a:t>
            </a:r>
            <a:r>
              <a:rPr lang="ko-KR" altLang="en-US" sz="1300" b="1" dirty="0">
                <a:solidFill>
                  <a:srgbClr val="0000FF"/>
                </a:solidFill>
                <a:latin typeface="+mn-ea"/>
              </a:rPr>
              <a:t>에 </a:t>
            </a:r>
            <a:r>
              <a:rPr lang="en-US" altLang="ko-KR" sz="1300" b="1" dirty="0" err="1">
                <a:solidFill>
                  <a:srgbClr val="0000FF"/>
                </a:solidFill>
                <a:latin typeface="+mn-ea"/>
              </a:rPr>
              <a:t>sts</a:t>
            </a:r>
            <a:r>
              <a:rPr lang="en-US" altLang="ko-KR" sz="1300" b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300" b="1" dirty="0" smtClean="0">
                <a:solidFill>
                  <a:srgbClr val="0000FF"/>
                </a:solidFill>
                <a:latin typeface="+mn-ea"/>
              </a:rPr>
              <a:t> (4.3.9 ..)   – I</a:t>
            </a:r>
            <a:r>
              <a:rPr lang="en-US" altLang="ko-KR" sz="1300" b="1" spc="-10" dirty="0" smtClean="0">
                <a:solidFill>
                  <a:srgbClr val="0000FF"/>
                </a:solidFill>
                <a:latin typeface="Verdana"/>
                <a:cs typeface="Verdana"/>
              </a:rPr>
              <a:t>nstall Now   </a:t>
            </a:r>
            <a:r>
              <a:rPr lang="en-US" altLang="ko-KR" sz="1400" b="1" spc="-10" dirty="0" smtClean="0">
                <a:solidFill>
                  <a:srgbClr val="C00000"/>
                </a:solidFill>
                <a:latin typeface="Verdana"/>
                <a:cs typeface="Verdana"/>
              </a:rPr>
              <a:t>- C</a:t>
            </a:r>
            <a:r>
              <a:rPr lang="en-US" altLang="ko-KR" sz="1400" b="1" dirty="0" smtClean="0">
                <a:solidFill>
                  <a:srgbClr val="C00000"/>
                </a:solidFill>
                <a:latin typeface="+mn-ea"/>
              </a:rPr>
              <a:t>onfirm</a:t>
            </a:r>
            <a:r>
              <a:rPr lang="en-US" altLang="ko-KR" sz="1400" b="1" dirty="0" smtClean="0">
                <a:latin typeface="+mn-ea"/>
              </a:rPr>
              <a:t>   </a:t>
            </a:r>
            <a:r>
              <a:rPr lang="en-US" altLang="ko-KR" sz="1400" b="1" dirty="0" smtClean="0">
                <a:solidFill>
                  <a:srgbClr val="006600"/>
                </a:solidFill>
                <a:latin typeface="+mn-ea"/>
              </a:rPr>
              <a:t>- </a:t>
            </a:r>
            <a:r>
              <a:rPr lang="ko-KR" altLang="en-US" sz="1400" b="1" dirty="0" smtClean="0">
                <a:solidFill>
                  <a:srgbClr val="006600"/>
                </a:solidFill>
                <a:latin typeface="+mn-ea"/>
              </a:rPr>
              <a:t>라이선스 동의</a:t>
            </a:r>
            <a:r>
              <a:rPr lang="en-US" altLang="ko-KR" sz="1400" b="1" dirty="0" smtClean="0">
                <a:solidFill>
                  <a:srgbClr val="006600"/>
                </a:solidFill>
                <a:latin typeface="+mn-ea"/>
              </a:rPr>
              <a:t>, finish</a:t>
            </a:r>
            <a:r>
              <a:rPr lang="en-US" altLang="ko-KR" sz="1400" b="1" dirty="0" smtClean="0">
                <a:latin typeface="+mn-ea"/>
              </a:rPr>
              <a:t/>
            </a:r>
            <a:br>
              <a:rPr lang="en-US" altLang="ko-KR" sz="1400" b="1" dirty="0" smtClean="0">
                <a:latin typeface="+mn-ea"/>
              </a:rPr>
            </a:br>
            <a:r>
              <a:rPr lang="en-US" altLang="ko-KR" sz="1400" b="1" dirty="0" smtClean="0">
                <a:latin typeface="+mn-ea"/>
              </a:rPr>
              <a:t/>
            </a:r>
            <a:br>
              <a:rPr lang="en-US" altLang="ko-KR" sz="1400" b="1" dirty="0" smtClean="0">
                <a:latin typeface="+mn-ea"/>
              </a:rPr>
            </a:br>
            <a:r>
              <a:rPr lang="en-US" altLang="ko-KR" sz="1400" b="1" dirty="0" smtClean="0">
                <a:latin typeface="+mn-ea"/>
              </a:rPr>
              <a:t/>
            </a:r>
            <a:br>
              <a:rPr lang="en-US" altLang="ko-KR" sz="1400" b="1" dirty="0" smtClean="0">
                <a:latin typeface="+mn-ea"/>
              </a:rPr>
            </a:br>
            <a:r>
              <a:rPr lang="en-US" altLang="ko-KR" sz="1400" b="1" dirty="0" smtClean="0">
                <a:latin typeface="+mn-ea"/>
              </a:rPr>
              <a:t/>
            </a:r>
            <a:br>
              <a:rPr lang="en-US" altLang="ko-KR" sz="1400" b="1" dirty="0" smtClean="0">
                <a:latin typeface="+mn-ea"/>
              </a:rPr>
            </a:br>
            <a:r>
              <a:rPr lang="en-US" altLang="ko-KR" sz="1400" b="1" dirty="0" smtClean="0">
                <a:latin typeface="+mn-ea"/>
              </a:rPr>
              <a:t/>
            </a:r>
            <a:br>
              <a:rPr lang="en-US" altLang="ko-KR" sz="1400" b="1" dirty="0" smtClean="0">
                <a:latin typeface="+mn-ea"/>
              </a:rPr>
            </a:br>
            <a:r>
              <a:rPr lang="en-US" altLang="ko-KR" sz="1400" b="1" dirty="0" smtClean="0">
                <a:latin typeface="+mn-ea"/>
              </a:rPr>
              <a:t/>
            </a:r>
            <a:br>
              <a:rPr lang="en-US" altLang="ko-KR" sz="1400" b="1" dirty="0" smtClean="0">
                <a:latin typeface="+mn-ea"/>
              </a:rPr>
            </a:br>
            <a:r>
              <a:rPr lang="en-US" altLang="ko-KR" sz="1400" b="1" dirty="0" smtClean="0">
                <a:latin typeface="+mn-ea"/>
              </a:rPr>
              <a:t/>
            </a:r>
            <a:br>
              <a:rPr lang="en-US" altLang="ko-KR" sz="1400" b="1" dirty="0" smtClean="0">
                <a:latin typeface="+mn-ea"/>
              </a:rPr>
            </a:br>
            <a:r>
              <a:rPr lang="en-US" altLang="ko-KR" sz="1400" b="1" dirty="0" smtClean="0">
                <a:latin typeface="+mn-ea"/>
              </a:rPr>
              <a:t/>
            </a:r>
            <a:br>
              <a:rPr lang="en-US" altLang="ko-KR" sz="1400" b="1" dirty="0" smtClean="0">
                <a:latin typeface="+mn-ea"/>
              </a:rPr>
            </a:br>
            <a:r>
              <a:rPr lang="en-US" altLang="ko-KR" sz="1400" b="1" dirty="0" smtClean="0">
                <a:latin typeface="+mn-ea"/>
              </a:rPr>
              <a:t/>
            </a:r>
            <a:br>
              <a:rPr lang="en-US" altLang="ko-KR" sz="1400" b="1" dirty="0" smtClean="0">
                <a:latin typeface="+mn-ea"/>
              </a:rPr>
            </a:br>
            <a:r>
              <a:rPr lang="en-US" altLang="ko-KR" sz="1400" b="1" dirty="0" smtClean="0">
                <a:latin typeface="+mn-ea"/>
              </a:rPr>
              <a:t/>
            </a:r>
            <a:br>
              <a:rPr lang="en-US" altLang="ko-KR" sz="1400" b="1" dirty="0" smtClean="0">
                <a:latin typeface="+mn-ea"/>
              </a:rPr>
            </a:b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- install anyway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                                               </a:t>
            </a:r>
            <a:r>
              <a:rPr lang="en-US" altLang="ko-KR" sz="1400" b="1" dirty="0" smtClean="0">
                <a:solidFill>
                  <a:srgbClr val="006600"/>
                </a:solidFill>
                <a:latin typeface="+mn-ea"/>
                <a:sym typeface="Wingdings" panose="05000000000000000000" pitchFamily="2" charset="2"/>
              </a:rPr>
              <a:t>-&gt; </a:t>
            </a:r>
            <a:r>
              <a:rPr lang="ko-KR" altLang="en-US" sz="1400" b="1" dirty="0" smtClean="0">
                <a:solidFill>
                  <a:srgbClr val="006600"/>
                </a:solidFill>
                <a:latin typeface="+mn-ea"/>
                <a:sym typeface="Wingdings" panose="05000000000000000000" pitchFamily="2" charset="2"/>
              </a:rPr>
              <a:t>추가 선택 </a:t>
            </a:r>
            <a:r>
              <a:rPr lang="en-US" altLang="ko-KR" sz="1400" b="1" dirty="0" smtClean="0">
                <a:solidFill>
                  <a:srgbClr val="006600"/>
                </a:solidFill>
                <a:latin typeface="+mn-ea"/>
                <a:sym typeface="Wingdings" panose="05000000000000000000" pitchFamily="2" charset="2"/>
              </a:rPr>
              <a:t>(select - accept all)</a:t>
            </a:r>
            <a:r>
              <a:rPr lang="ko-KR" altLang="en-US" sz="1400" b="1" dirty="0" smtClean="0">
                <a:solidFill>
                  <a:srgbClr val="006600"/>
                </a:solidFill>
                <a:latin typeface="+mn-ea"/>
                <a:sym typeface="Wingdings" panose="05000000000000000000" pitchFamily="2" charset="2"/>
              </a:rPr>
              <a:t> 후 계속 진행</a:t>
            </a:r>
            <a:r>
              <a:rPr lang="en-US" altLang="ko-KR" sz="1400" b="1" dirty="0" smtClean="0">
                <a:solidFill>
                  <a:srgbClr val="006600"/>
                </a:solidFill>
                <a:latin typeface="+mn-ea"/>
              </a:rPr>
              <a:t/>
            </a:r>
            <a:br>
              <a:rPr lang="en-US" altLang="ko-KR" sz="1400" b="1" dirty="0" smtClean="0">
                <a:solidFill>
                  <a:srgbClr val="006600"/>
                </a:solidFill>
                <a:latin typeface="+mn-ea"/>
              </a:rPr>
            </a:br>
            <a:r>
              <a:rPr lang="en-US" altLang="ko-KR" sz="1400" b="1" dirty="0" smtClean="0">
                <a:solidFill>
                  <a:srgbClr val="7030A0"/>
                </a:solidFill>
                <a:latin typeface="+mn-ea"/>
              </a:rPr>
              <a:t>- </a:t>
            </a:r>
            <a:r>
              <a:rPr lang="ko-KR" altLang="en-US" sz="1400" b="1" dirty="0" smtClean="0">
                <a:solidFill>
                  <a:srgbClr val="7030A0"/>
                </a:solidFill>
                <a:latin typeface="+mn-ea"/>
              </a:rPr>
              <a:t>이클립스 </a:t>
            </a:r>
            <a:r>
              <a:rPr lang="en-US" altLang="ko-KR" sz="1400" b="1" dirty="0" smtClean="0">
                <a:solidFill>
                  <a:srgbClr val="7030A0"/>
                </a:solidFill>
                <a:latin typeface="+mn-ea"/>
              </a:rPr>
              <a:t>Restart Now </a:t>
            </a:r>
            <a:r>
              <a:rPr lang="en-US" sz="1400" b="1" spc="-10" dirty="0" smtClean="0">
                <a:solidFill>
                  <a:srgbClr val="7030A0"/>
                </a:solidFill>
                <a:latin typeface="Verdana"/>
                <a:cs typeface="Verdana"/>
              </a:rPr>
              <a:t> --------------------------</a:t>
            </a:r>
            <a:r>
              <a:rPr lang="en-US" sz="1400" b="1" spc="-10" dirty="0" smtClean="0">
                <a:solidFill>
                  <a:srgbClr val="7030A0"/>
                </a:solidFill>
                <a:latin typeface="Verdana"/>
                <a:cs typeface="Verdana"/>
                <a:sym typeface="Wingdings" panose="05000000000000000000" pitchFamily="2" charset="2"/>
              </a:rPr>
              <a:t></a:t>
            </a:r>
            <a:endParaRPr lang="en-US" altLang="ko-KR" sz="1400" b="1" spc="-10" dirty="0" smtClean="0">
              <a:solidFill>
                <a:srgbClr val="7030A0"/>
              </a:solidFill>
              <a:latin typeface="Verdana"/>
              <a:cs typeface="Verdan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293" y="287803"/>
            <a:ext cx="639798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smtClean="0"/>
              <a:t>** </a:t>
            </a:r>
            <a:r>
              <a:rPr dirty="0" smtClean="0"/>
              <a:t>Spring</a:t>
            </a:r>
            <a:r>
              <a:rPr spc="-70" dirty="0" smtClean="0"/>
              <a:t> </a:t>
            </a:r>
            <a:r>
              <a:rPr lang="en-US" spc="-5" dirty="0" smtClean="0"/>
              <a:t>STS </a:t>
            </a:r>
            <a:r>
              <a:rPr lang="en-US" altLang="ko-KR" spc="-5" dirty="0" smtClean="0"/>
              <a:t>Plugin</a:t>
            </a:r>
            <a:r>
              <a:rPr spc="10" dirty="0" smtClean="0"/>
              <a:t> </a:t>
            </a:r>
            <a:r>
              <a:rPr dirty="0" err="1" smtClean="0"/>
              <a:t>설치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256905" y="6472544"/>
            <a:ext cx="161925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900" dirty="0">
                <a:solidFill>
                  <a:srgbClr val="888888"/>
                </a:solidFill>
                <a:latin typeface="Verdana"/>
                <a:cs typeface="Verdana"/>
              </a:rPr>
              <a:t>7</a:t>
            </a:fld>
            <a:endParaRPr sz="900">
              <a:latin typeface="Verdana"/>
              <a:cs typeface="Verdan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19" y="2286000"/>
            <a:ext cx="1723881" cy="306983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643" y="2286000"/>
            <a:ext cx="2895157" cy="235743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4561" y="2290762"/>
            <a:ext cx="2475639" cy="273843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1346" y="6094438"/>
            <a:ext cx="2047875" cy="55707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3600" y="5271859"/>
            <a:ext cx="2701369" cy="82257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536" y="380945"/>
            <a:ext cx="8424936" cy="369332"/>
          </a:xfrm>
        </p:spPr>
        <p:txBody>
          <a:bodyPr/>
          <a:lstStyle/>
          <a:p>
            <a:r>
              <a:rPr lang="en-US" altLang="ko-KR" b="1" dirty="0" smtClean="0">
                <a:latin typeface="+mn-ea"/>
                <a:ea typeface="+mn-ea"/>
              </a:rPr>
              <a:t>Spring </a:t>
            </a:r>
            <a:r>
              <a:rPr lang="ko-KR" altLang="en-US" b="1" dirty="0" smtClean="0">
                <a:latin typeface="+mn-ea"/>
                <a:ea typeface="+mn-ea"/>
              </a:rPr>
              <a:t>개발환경 구축</a:t>
            </a:r>
            <a:r>
              <a:rPr lang="en-US" altLang="ko-KR" b="1" dirty="0" smtClean="0">
                <a:latin typeface="+mn-ea"/>
                <a:ea typeface="+mn-ea"/>
              </a:rPr>
              <a:t> ( 2023</a:t>
            </a:r>
            <a:r>
              <a:rPr lang="ko-KR" altLang="en-US" b="1" dirty="0" smtClean="0">
                <a:latin typeface="+mn-ea"/>
                <a:ea typeface="+mn-ea"/>
              </a:rPr>
              <a:t>년도 </a:t>
            </a:r>
            <a:r>
              <a:rPr lang="en-US" altLang="ko-KR" b="1" dirty="0" smtClean="0">
                <a:latin typeface="+mn-ea"/>
                <a:ea typeface="+mn-ea"/>
              </a:rPr>
              <a:t>)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123092" y="1080592"/>
            <a:ext cx="8856984" cy="5472608"/>
          </a:xfrm>
        </p:spPr>
        <p:txBody>
          <a:bodyPr>
            <a:normAutofit/>
          </a:bodyPr>
          <a:lstStyle/>
          <a:p>
            <a:pPr>
              <a:lnSpc>
                <a:spcPts val="1800"/>
              </a:lnSpc>
            </a:pPr>
            <a:endParaRPr lang="en-US" altLang="ko-KR" sz="1400" dirty="0" smtClean="0"/>
          </a:p>
          <a:p>
            <a:pPr>
              <a:lnSpc>
                <a:spcPts val="1800"/>
              </a:lnSpc>
            </a:pPr>
            <a:r>
              <a:rPr lang="en-US" altLang="ko-KR" sz="1400" dirty="0" smtClean="0"/>
              <a:t>=&gt; </a:t>
            </a:r>
            <a:r>
              <a:rPr lang="ko-KR" altLang="en-US" sz="1400" b="1" dirty="0" smtClean="0"/>
              <a:t>전자정부</a:t>
            </a:r>
            <a:r>
              <a:rPr lang="en-US" altLang="ko-KR" sz="1400" b="1" dirty="0" smtClean="0"/>
              <a:t> </a:t>
            </a:r>
            <a:r>
              <a:rPr lang="ko-KR" altLang="en-US" sz="1400" b="1" dirty="0" err="1" smtClean="0"/>
              <a:t>프레임웤</a:t>
            </a:r>
            <a:r>
              <a:rPr lang="ko-KR" altLang="en-US" sz="1400" b="1" dirty="0" smtClean="0"/>
              <a:t> 제공 통합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개발 환경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en-US" altLang="ko-KR" sz="1400" dirty="0" smtClean="0"/>
              <a:t>-&gt; </a:t>
            </a:r>
            <a:r>
              <a:rPr lang="en-US" altLang="ko-KR" sz="1400" dirty="0" smtClean="0">
                <a:hlinkClick r:id="rId2"/>
              </a:rPr>
              <a:t>https</a:t>
            </a:r>
            <a:r>
              <a:rPr lang="en-US" altLang="ko-KR" sz="1400" dirty="0">
                <a:hlinkClick r:id="rId2"/>
              </a:rPr>
              <a:t>://</a:t>
            </a:r>
            <a:r>
              <a:rPr lang="en-US" altLang="ko-KR" sz="1400" dirty="0" smtClean="0">
                <a:hlinkClick r:id="rId2"/>
              </a:rPr>
              <a:t>blog.naver.com/log_ngp/223076519294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참고 블로그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-&gt; </a:t>
            </a:r>
            <a:r>
              <a:rPr lang="en-US" altLang="ko-KR" sz="1400" dirty="0">
                <a:hlinkClick r:id="rId3"/>
              </a:rPr>
              <a:t>https://</a:t>
            </a:r>
            <a:r>
              <a:rPr lang="en-US" altLang="ko-KR" sz="1400" dirty="0" smtClean="0">
                <a:hlinkClick r:id="rId3"/>
              </a:rPr>
              <a:t>www.egovframe.go.kr/home/sub.do?menuNo=65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	</a:t>
            </a:r>
            <a:r>
              <a:rPr lang="ko-KR" altLang="en-US" sz="1400" dirty="0" err="1" smtClean="0"/>
              <a:t>목록중</a:t>
            </a:r>
            <a:r>
              <a:rPr lang="ko-KR" altLang="en-US" sz="1400" dirty="0" smtClean="0"/>
              <a:t> 해당 </a:t>
            </a:r>
            <a:r>
              <a:rPr lang="en-US" altLang="ko-KR" sz="1400" dirty="0" smtClean="0"/>
              <a:t>OS 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4.0. </a:t>
            </a:r>
            <a:r>
              <a:rPr lang="ko-KR" altLang="en-US" sz="1400" dirty="0" smtClean="0"/>
              <a:t>버전을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받는다</a:t>
            </a:r>
            <a:r>
              <a:rPr lang="en-US" altLang="ko-KR" sz="1400" dirty="0" smtClean="0"/>
              <a:t>.</a:t>
            </a:r>
            <a:br>
              <a:rPr lang="en-US" altLang="ko-KR" sz="1400" dirty="0" smtClean="0"/>
            </a:br>
            <a:r>
              <a:rPr lang="en-US" altLang="ko-KR" sz="1400" dirty="0" smtClean="0"/>
              <a:t>	</a:t>
            </a:r>
            <a:r>
              <a:rPr lang="ko-KR" altLang="en-US" sz="1400" dirty="0" smtClean="0"/>
              <a:t>용량이 많아 다운로드 도중 계속 진행 하도록 해준다</a:t>
            </a:r>
            <a:r>
              <a:rPr lang="en-US" altLang="ko-KR" sz="1400" dirty="0" smtClean="0"/>
              <a:t>.</a:t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-&gt; </a:t>
            </a:r>
            <a:r>
              <a:rPr lang="ko-KR" altLang="en-US" sz="1400" dirty="0" smtClean="0"/>
              <a:t>다운로드 완료 후 </a:t>
            </a:r>
            <a:r>
              <a:rPr lang="en-US" altLang="ko-KR" sz="1400" dirty="0" smtClean="0"/>
              <a:t>~~.exe </a:t>
            </a:r>
            <a:r>
              <a:rPr lang="ko-KR" altLang="en-US" sz="1400" dirty="0" smtClean="0"/>
              <a:t>를 실행하면 압축 풀리면서 모두 설치됨</a:t>
            </a:r>
            <a:r>
              <a:rPr lang="en-US" altLang="ko-KR" sz="1400" dirty="0" smtClean="0"/>
              <a:t>.</a:t>
            </a:r>
            <a:br>
              <a:rPr lang="en-US" altLang="ko-KR" sz="1400" dirty="0" smtClean="0"/>
            </a:br>
            <a:r>
              <a:rPr lang="en-US" altLang="ko-KR" sz="1400" dirty="0" smtClean="0"/>
              <a:t>-&gt; </a:t>
            </a:r>
            <a:r>
              <a:rPr lang="ko-KR" altLang="en-US" sz="1400" dirty="0" smtClean="0"/>
              <a:t>반드시  </a:t>
            </a:r>
            <a:r>
              <a:rPr lang="en-US" altLang="ko-KR" sz="1400" dirty="0" smtClean="0"/>
              <a:t>C:\  </a:t>
            </a:r>
            <a:r>
              <a:rPr lang="ko-KR" altLang="en-US" sz="1400" dirty="0" smtClean="0"/>
              <a:t>에 설치 한다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-&gt; </a:t>
            </a:r>
            <a:r>
              <a:rPr lang="ko-KR" altLang="en-US" sz="1400" dirty="0" smtClean="0"/>
              <a:t>모든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설정을 맞추어 자동 설치 되며</a:t>
            </a:r>
            <a:r>
              <a:rPr lang="en-US" altLang="ko-KR" sz="1400" dirty="0" smtClean="0"/>
              <a:t>, Java, Web, Spring </a:t>
            </a:r>
            <a:r>
              <a:rPr lang="ko-KR" altLang="en-US" sz="1400" dirty="0" smtClean="0"/>
              <a:t>모든 실습 가능함</a:t>
            </a:r>
            <a:r>
              <a:rPr lang="en-US" altLang="ko-KR" sz="1400" dirty="0" smtClean="0"/>
              <a:t>.</a:t>
            </a:r>
            <a:br>
              <a:rPr lang="en-US" altLang="ko-KR" sz="1400" dirty="0" smtClean="0"/>
            </a:br>
            <a:r>
              <a:rPr lang="en-US" altLang="ko-KR" sz="1400" dirty="0"/>
              <a:t>-&gt; </a:t>
            </a:r>
            <a:r>
              <a:rPr lang="ko-KR" altLang="en-US" sz="1400" dirty="0" err="1"/>
              <a:t>실행화일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 </a:t>
            </a:r>
            <a:r>
              <a:rPr lang="en-US" altLang="ko-KR" sz="1400" b="1" dirty="0" smtClean="0">
                <a:solidFill>
                  <a:srgbClr val="800080"/>
                </a:solidFill>
              </a:rPr>
              <a:t>eclipse.edu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en-US" altLang="ko-KR" sz="1400" dirty="0" smtClean="0"/>
              <a:t>-&gt; </a:t>
            </a:r>
            <a:r>
              <a:rPr lang="en-US" altLang="ko-KR" sz="1400" dirty="0" err="1" smtClean="0"/>
              <a:t>WorkSpace</a:t>
            </a:r>
            <a:r>
              <a:rPr lang="en-US" altLang="ko-KR" sz="1400" dirty="0"/>
              <a:t> : </a:t>
            </a:r>
            <a:r>
              <a:rPr lang="en-US" altLang="ko-KR" sz="1400" b="1" dirty="0">
                <a:solidFill>
                  <a:srgbClr val="E6AF00"/>
                </a:solidFill>
              </a:rPr>
              <a:t>workspace.edu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  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04" y="4433814"/>
            <a:ext cx="4626439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521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61864" y="457200"/>
            <a:ext cx="8424936" cy="369332"/>
          </a:xfrm>
        </p:spPr>
        <p:txBody>
          <a:bodyPr/>
          <a:lstStyle/>
          <a:p>
            <a:r>
              <a:rPr lang="en-US" altLang="ko-KR" b="1" dirty="0" smtClean="0">
                <a:latin typeface="+mn-ea"/>
                <a:ea typeface="+mn-ea"/>
              </a:rPr>
              <a:t>Spring </a:t>
            </a:r>
            <a:r>
              <a:rPr lang="ko-KR" altLang="en-US" b="1" dirty="0" smtClean="0">
                <a:latin typeface="+mn-ea"/>
                <a:ea typeface="+mn-ea"/>
              </a:rPr>
              <a:t>개발환경 구축</a:t>
            </a:r>
            <a:r>
              <a:rPr lang="en-US" altLang="ko-KR" b="1" dirty="0" smtClean="0">
                <a:latin typeface="+mn-ea"/>
                <a:ea typeface="+mn-ea"/>
              </a:rPr>
              <a:t> ( 2023</a:t>
            </a:r>
            <a:r>
              <a:rPr lang="ko-KR" altLang="en-US" b="1" dirty="0" smtClean="0">
                <a:latin typeface="+mn-ea"/>
                <a:ea typeface="+mn-ea"/>
              </a:rPr>
              <a:t>년도 </a:t>
            </a:r>
            <a:r>
              <a:rPr lang="en-US" altLang="ko-KR" b="1" dirty="0" smtClean="0">
                <a:latin typeface="+mn-ea"/>
                <a:ea typeface="+mn-ea"/>
              </a:rPr>
              <a:t>)</a:t>
            </a:r>
            <a:endParaRPr lang="ko-KR" altLang="en-US" b="1" dirty="0">
              <a:latin typeface="+mn-ea"/>
              <a:ea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61864" y="1219200"/>
            <a:ext cx="6900936" cy="5307050"/>
            <a:chOff x="261864" y="1219200"/>
            <a:chExt cx="6900936" cy="530705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1864" y="1219200"/>
              <a:ext cx="6900936" cy="530705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412213" y="4941983"/>
              <a:ext cx="2819400" cy="533400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725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4845</TotalTime>
  <Words>2786</Words>
  <Application>Microsoft Office PowerPoint</Application>
  <PresentationFormat>화면 슬라이드 쇼(4:3)</PresentationFormat>
  <Paragraphs>560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47</vt:i4>
      </vt:variant>
    </vt:vector>
  </HeadingPairs>
  <TitlesOfParts>
    <vt:vector size="59" baseType="lpstr">
      <vt:lpstr>Meiryo</vt:lpstr>
      <vt:lpstr>굴림</vt:lpstr>
      <vt:lpstr>맑은 고딕</vt:lpstr>
      <vt:lpstr>휴먼모음T</vt:lpstr>
      <vt:lpstr>Arial</vt:lpstr>
      <vt:lpstr>Calibri</vt:lpstr>
      <vt:lpstr>Symbol</vt:lpstr>
      <vt:lpstr>Times New Roman</vt:lpstr>
      <vt:lpstr>Verdana</vt:lpstr>
      <vt:lpstr>Wingdings</vt:lpstr>
      <vt:lpstr>Office Theme</vt:lpstr>
      <vt:lpstr>Office 테마</vt:lpstr>
      <vt:lpstr>Spring framework 1  . Start . Ioc/DI</vt:lpstr>
      <vt:lpstr>Spring 이란?</vt:lpstr>
      <vt:lpstr>PowerPoint 프레젠테이션</vt:lpstr>
      <vt:lpstr>Spring 장점</vt:lpstr>
      <vt:lpstr>** 개발을 위한 준비  1) JDK1.8사용 : 환경 변수 설정도 같이 진행할 것        2) 개발 도구 – Eclipse, STS(Spring Tool Suite), Intellij Ultimate 등  -&gt; Eclipse의 경우 : STS 플러그인 추가 설치 후 사용   -&gt; STS의 경우 : Eclipse와 별도로 다운로드 및 압축 해제   -&gt; 2020년 6월 버전이 마지막 (2021-03 버전까지 가능)  -&gt; 이후 버전은 Java 버전 다운그레이드 등의 작업 필요함.       https://www.eclipse.org/downloads/packages/release  : old_version  3) WAS – Tomcat 9.~~~ ( 10 부터는 충돌 )  4) DataBase</vt:lpstr>
      <vt:lpstr>** Apache Tomcat Versions     =&gt; JDK버전에 맞게 사용 </vt:lpstr>
      <vt:lpstr>** Spring STS Plugin 설치</vt:lpstr>
      <vt:lpstr>Spring 개발환경 구축 ( 2023년도 )</vt:lpstr>
      <vt:lpstr>Spring 개발환경 구축 ( 2023년도 )</vt:lpstr>
      <vt:lpstr>Spring 개발환경 구축 ( 2023년도 )</vt:lpstr>
      <vt:lpstr>** Spring 변천사</vt:lpstr>
      <vt:lpstr>** Spring 의 주요 모듈</vt:lpstr>
      <vt:lpstr>** Spring Project 종류</vt:lpstr>
      <vt:lpstr>** 스프링 프로젝트 생성 </vt:lpstr>
      <vt:lpstr>** 스프링 프로젝트 디렉토리 구조</vt:lpstr>
      <vt:lpstr>** POM.xml (Project of Model)</vt:lpstr>
      <vt:lpstr>PowerPoint 프레젠테이션</vt:lpstr>
      <vt:lpstr>PowerPoint 프레젠테이션</vt:lpstr>
      <vt:lpstr>**** dependency 버전 지정하기</vt:lpstr>
      <vt:lpstr>** Maven</vt:lpstr>
      <vt:lpstr>Dependency Injection (의존성 주입)</vt:lpstr>
      <vt:lpstr>의존성 주입 (Dependency Injection, DI)</vt:lpstr>
      <vt:lpstr>PowerPoint 프레젠테이션</vt:lpstr>
      <vt:lpstr>Spring의 DI 지원</vt:lpstr>
      <vt:lpstr>PowerPoint 프레젠테이션</vt:lpstr>
      <vt:lpstr>Spring 설정파일</vt:lpstr>
      <vt:lpstr>Bean객체 주입 받기 – 설정파일 설정(1/2)</vt:lpstr>
      <vt:lpstr>*** 주요 속성 Test =&gt; scope : scope="singleton" 싱글톤 -&gt; TvUserSt.java =&gt; lazy-init : 사용시점 (User 의 요청시점)에 생성</vt:lpstr>
      <vt:lpstr>Bean객체 주입 받기 – 설정 Bean 사용(2/2)</vt:lpstr>
      <vt:lpstr>Spring Container 객체</vt:lpstr>
      <vt:lpstr>설정을 통한 객체 주입 – Constructor를 이용(1/4)</vt:lpstr>
      <vt:lpstr>설정을 통한 객체 주입 – Constructor를 이용(2/4)</vt:lpstr>
      <vt:lpstr>설정을 통한 객체 주입 – Constructor를 이용(3/4)</vt:lpstr>
      <vt:lpstr>설정을 통한 객체 주입 – Constructor를 이용(4/4)</vt:lpstr>
      <vt:lpstr>설정을 통한 객체 주입 – Property를 이용(1/5)</vt:lpstr>
      <vt:lpstr>설정을 통한 객체 주입 – Property를 이용(2/5)</vt:lpstr>
      <vt:lpstr>설정을 통한 객체 주입 – Property를 이용(3/5)</vt:lpstr>
      <vt:lpstr>설정을 통한 객체 주입 – Property를 이용(4/5)</vt:lpstr>
      <vt:lpstr>설정을 통한 객체 주입 – Property를 이용(5/5)</vt:lpstr>
      <vt:lpstr>Collection 객체 주입하기 (1/5)</vt:lpstr>
      <vt:lpstr>Collection 객체 주입하기 (2/5)</vt:lpstr>
      <vt:lpstr>Collection 객체 주입하기 (3/5)</vt:lpstr>
      <vt:lpstr>Collection 객체 주입하기 (4/5)</vt:lpstr>
      <vt:lpstr>Collection 객체 주입하기 (5/5)</vt:lpstr>
      <vt:lpstr>Bean 객체의 생성 단위 (1/2)</vt:lpstr>
      <vt:lpstr>Bean 객체의 생성 단위 (2/2)</vt:lpstr>
      <vt:lpstr>Factory 메소드를 통한 Bean 주입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 Framework과  Ajax</dc:title>
  <dc:creator>kgmyh</dc:creator>
  <cp:lastModifiedBy>user</cp:lastModifiedBy>
  <cp:revision>75</cp:revision>
  <dcterms:created xsi:type="dcterms:W3CDTF">2021-12-20T20:26:36Z</dcterms:created>
  <dcterms:modified xsi:type="dcterms:W3CDTF">2023-10-19T02:36:21Z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2013-04-22T00:00:00Z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2021-12-20T00:00:00Z</vt:filetime>
  </property>
</Properties>
</file>