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9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391" r:id="rId3"/>
    <p:sldId id="513" r:id="rId4"/>
    <p:sldId id="514" r:id="rId5"/>
    <p:sldId id="496" r:id="rId6"/>
    <p:sldId id="515" r:id="rId7"/>
    <p:sldId id="497" r:id="rId8"/>
    <p:sldId id="498" r:id="rId9"/>
    <p:sldId id="516" r:id="rId10"/>
    <p:sldId id="499" r:id="rId11"/>
    <p:sldId id="517" r:id="rId12"/>
    <p:sldId id="500" r:id="rId13"/>
    <p:sldId id="52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CC"/>
    <a:srgbClr val="E1300D"/>
    <a:srgbClr val="C40000"/>
    <a:srgbClr val="FFD9D9"/>
    <a:srgbClr val="507FCC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8257" y="2307326"/>
            <a:ext cx="8540151" cy="224334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dirty="0" smtClean="0">
                <a:solidFill>
                  <a:srgbClr val="FFFF00"/>
                </a:solidFill>
              </a:rPr>
              <a:t>자바</a:t>
            </a:r>
            <a:r>
              <a:rPr lang="ko-KR" altLang="en-US" sz="5400" dirty="0" smtClean="0">
                <a:solidFill>
                  <a:schemeClr val="tx2"/>
                </a:solidFill>
              </a:rPr>
              <a:t> </a:t>
            </a:r>
            <a:r>
              <a:rPr lang="ko-KR" altLang="en-US" sz="4800" dirty="0">
                <a:solidFill>
                  <a:schemeClr val="tx2"/>
                </a:solidFill>
              </a:rPr>
              <a:t>가상머신의 메모리 모델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/>
          <p:cNvSpPr txBox="1">
            <a:spLocks/>
          </p:cNvSpPr>
          <p:nvPr/>
        </p:nvSpPr>
        <p:spPr>
          <a:xfrm>
            <a:off x="494206" y="260043"/>
            <a:ext cx="698581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ko-KR" altLang="en-US" sz="2800" spc="-5" dirty="0">
                <a:latin typeface="Wingdings 2"/>
                <a:cs typeface="Wingdings 2"/>
              </a:rPr>
              <a:t></a:t>
            </a:r>
            <a:r>
              <a:rPr lang="ko-KR" altLang="en-US" sz="2800" spc="-5" dirty="0">
                <a:latin typeface="Times New Roman"/>
                <a:cs typeface="Times New Roman"/>
              </a:rPr>
              <a:t> </a:t>
            </a:r>
            <a:r>
              <a:rPr lang="ko-KR" altLang="en-US" sz="2800" spc="-5" dirty="0" err="1"/>
              <a:t>힙</a:t>
            </a:r>
            <a:r>
              <a:rPr lang="ko-KR" altLang="en-US" sz="2800" spc="150" dirty="0"/>
              <a:t> </a:t>
            </a:r>
            <a:r>
              <a:rPr lang="ko-KR" altLang="en-US" sz="2800" spc="-10" dirty="0"/>
              <a:t>영역</a:t>
            </a:r>
            <a:endParaRPr lang="ko-KR" altLang="en-US" sz="2800" dirty="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6436604" y="4307259"/>
            <a:ext cx="3297554" cy="97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</a:pPr>
            <a:r>
              <a:rPr sz="1400" b="1">
                <a:solidFill>
                  <a:srgbClr val="214043"/>
                </a:solidFill>
                <a:latin typeface="Malgun Gothic"/>
                <a:cs typeface="Malgun Gothic"/>
              </a:rPr>
              <a:t>메소드 내에서 인스턴스를 생성한다면</a:t>
            </a:r>
            <a:r>
              <a:rPr sz="1400" b="1" spc="-165">
                <a:solidFill>
                  <a:srgbClr val="214043"/>
                </a:solidFill>
                <a:latin typeface="Malgun Gothic"/>
                <a:cs typeface="Malgun Gothic"/>
              </a:rPr>
              <a:t> </a:t>
            </a:r>
            <a:r>
              <a:rPr sz="1400" b="1">
                <a:solidFill>
                  <a:srgbClr val="214043"/>
                </a:solidFill>
                <a:latin typeface="Malgun Gothic"/>
                <a:cs typeface="Malgun Gothic"/>
              </a:rPr>
              <a:t>위  </a:t>
            </a:r>
            <a:r>
              <a:rPr sz="1400" b="1" spc="5">
                <a:solidFill>
                  <a:srgbClr val="214043"/>
                </a:solidFill>
                <a:latin typeface="Malgun Gothic"/>
                <a:cs typeface="Malgun Gothic"/>
              </a:rPr>
              <a:t>의 그림에서 설명하듯이 참조변수는</a:t>
            </a:r>
            <a:r>
              <a:rPr sz="1400" b="1" spc="-220">
                <a:solidFill>
                  <a:srgbClr val="214043"/>
                </a:solidFill>
                <a:latin typeface="Malgun Gothic"/>
                <a:cs typeface="Malgun Gothic"/>
              </a:rPr>
              <a:t> </a:t>
            </a:r>
            <a:r>
              <a:rPr sz="1400" b="1" spc="5">
                <a:solidFill>
                  <a:srgbClr val="214043"/>
                </a:solidFill>
                <a:latin typeface="Malgun Gothic"/>
                <a:cs typeface="Malgun Gothic"/>
              </a:rPr>
              <a:t>스택  </a:t>
            </a:r>
            <a:r>
              <a:rPr sz="1400" b="1">
                <a:solidFill>
                  <a:srgbClr val="214043"/>
                </a:solidFill>
                <a:latin typeface="Malgun Gothic"/>
                <a:cs typeface="Malgun Gothic"/>
              </a:rPr>
              <a:t>에 인스턴스는 힙에</a:t>
            </a:r>
            <a:r>
              <a:rPr sz="1400" b="1" spc="-140">
                <a:solidFill>
                  <a:srgbClr val="214043"/>
                </a:solidFill>
                <a:latin typeface="Malgun Gothic"/>
                <a:cs typeface="Malgun Gothic"/>
              </a:rPr>
              <a:t> </a:t>
            </a:r>
            <a:r>
              <a:rPr sz="1400" b="1">
                <a:solidFill>
                  <a:srgbClr val="214043"/>
                </a:solidFill>
                <a:latin typeface="Malgun Gothic"/>
                <a:cs typeface="Malgun Gothic"/>
              </a:rPr>
              <a:t>저장된다.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2499515" y="1401205"/>
            <a:ext cx="7644130" cy="1871666"/>
          </a:xfrm>
          <a:prstGeom prst="rect">
            <a:avLst/>
          </a:prstGeom>
          <a:solidFill>
            <a:srgbClr val="FFFFFF"/>
          </a:solidFill>
          <a:ln w="34925">
            <a:solidFill>
              <a:srgbClr val="9293BD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인스턴스가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생성되는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메모리</a:t>
            </a:r>
            <a:r>
              <a:rPr sz="1400" b="1" spc="-5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공간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270510" indent="-125095">
              <a:lnSpc>
                <a:spcPct val="100000"/>
              </a:lnSpc>
              <a:buFont typeface="Wingdings 2"/>
              <a:buChar char=""/>
              <a:tabLst>
                <a:tab pos="271145" algn="l"/>
              </a:tabLst>
            </a:pPr>
            <a:r>
              <a:rPr sz="1400" b="1" spc="-5" dirty="0" err="1">
                <a:solidFill>
                  <a:srgbClr val="2B495E"/>
                </a:solidFill>
                <a:latin typeface="Malgun Gothic"/>
                <a:cs typeface="Malgun Gothic"/>
              </a:rPr>
              <a:t>JVM에</a:t>
            </a:r>
            <a:r>
              <a:rPr sz="1400" b="1" spc="-5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의한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메모리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공간의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정리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(Garbage </a:t>
            </a:r>
            <a:r>
              <a:rPr sz="1400" b="1" spc="-5" dirty="0">
                <a:solidFill>
                  <a:srgbClr val="2B495E"/>
                </a:solidFill>
                <a:latin typeface="Malgun Gothic"/>
                <a:cs typeface="Malgun Gothic"/>
              </a:rPr>
              <a:t>Collection)가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이뤄지는</a:t>
            </a:r>
            <a:r>
              <a:rPr sz="1400" b="1" spc="-130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공간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4541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할당은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프로그래머가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소멸은</a:t>
            </a:r>
            <a:r>
              <a:rPr sz="1400" b="1" spc="10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spc="-5" dirty="0" err="1">
                <a:solidFill>
                  <a:srgbClr val="2B495E"/>
                </a:solidFill>
                <a:latin typeface="Malgun Gothic"/>
                <a:cs typeface="Malgun Gothic"/>
              </a:rPr>
              <a:t>JVM이</a:t>
            </a:r>
            <a:r>
              <a:rPr sz="1400" b="1" spc="-5" dirty="0">
                <a:solidFill>
                  <a:srgbClr val="2B495E"/>
                </a:solidFill>
                <a:latin typeface="Malgun Gothic"/>
                <a:cs typeface="Malgun Gothic"/>
              </a:rPr>
              <a:t>.</a:t>
            </a:r>
            <a:endParaRPr sz="1400" dirty="0">
              <a:latin typeface="Malgun Gothic"/>
              <a:cs typeface="Malgun Gothic"/>
            </a:endParaRPr>
          </a:p>
          <a:p>
            <a:pPr marL="145415" marR="190500">
              <a:lnSpc>
                <a:spcPct val="150000"/>
              </a:lnSpc>
              <a:spcBef>
                <a:spcPts val="720"/>
              </a:spcBef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참조변수에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의한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참조가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lang="ko-KR" altLang="en-US" sz="1400" b="1" dirty="0">
                <a:solidFill>
                  <a:srgbClr val="2B495E"/>
                </a:solidFill>
                <a:latin typeface="Malgun Gothic"/>
                <a:cs typeface="Malgun Gothic"/>
              </a:rPr>
              <a:t>전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혀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이뤄지지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않는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인스턴스가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소멸의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대상이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된다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. </a:t>
            </a:r>
            <a:r>
              <a:rPr lang="en-US" sz="1400" b="1" dirty="0" smtClean="0">
                <a:solidFill>
                  <a:srgbClr val="2B495E"/>
                </a:solidFill>
                <a:latin typeface="Malgun Gothic"/>
                <a:cs typeface="Malgun Gothic"/>
              </a:rPr>
              <a:t/>
            </a:r>
            <a:br>
              <a:rPr lang="en-US" sz="1400" b="1" dirty="0" smtClean="0">
                <a:solidFill>
                  <a:srgbClr val="2B495E"/>
                </a:solidFill>
                <a:latin typeface="Malgun Gothic"/>
                <a:cs typeface="Malgun Gothic"/>
              </a:rPr>
            </a:br>
            <a:r>
              <a:rPr lang="en-US" sz="1400" b="1" dirty="0" smtClean="0">
                <a:solidFill>
                  <a:srgbClr val="2B495E"/>
                </a:solidFill>
                <a:latin typeface="Malgun Gothic"/>
                <a:cs typeface="Malgun Gothic"/>
              </a:rPr>
              <a:t>  </a:t>
            </a:r>
            <a:r>
              <a:rPr sz="1400" b="1" dirty="0" err="1" smtClean="0">
                <a:solidFill>
                  <a:srgbClr val="2B495E"/>
                </a:solidFill>
                <a:latin typeface="Malgun Gothic"/>
                <a:cs typeface="Malgun Gothic"/>
              </a:rPr>
              <a:t>따라서</a:t>
            </a:r>
            <a:r>
              <a:rPr sz="1400" b="1" dirty="0" smtClean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B495E"/>
                </a:solidFill>
                <a:latin typeface="Malgun Gothic"/>
                <a:cs typeface="Malgun Gothic"/>
              </a:rPr>
              <a:t>JVM  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은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인스턴스의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참조관계를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확인하고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소멸할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대상을</a:t>
            </a:r>
            <a:r>
              <a:rPr sz="1400" b="1" spc="-170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선정한다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.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7698475" y="1087007"/>
            <a:ext cx="174815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>
                <a:solidFill>
                  <a:srgbClr val="783979"/>
                </a:solidFill>
                <a:latin typeface="Malgun Gothic"/>
                <a:cs typeface="Malgun Gothic"/>
              </a:rPr>
              <a:t>힙 영역에 대한</a:t>
            </a:r>
            <a:r>
              <a:rPr sz="1500" b="1" spc="-125">
                <a:solidFill>
                  <a:srgbClr val="783979"/>
                </a:solidFill>
                <a:latin typeface="Malgun Gothic"/>
                <a:cs typeface="Malgun Gothic"/>
              </a:rPr>
              <a:t> </a:t>
            </a:r>
            <a:r>
              <a:rPr sz="1500" b="1">
                <a:solidFill>
                  <a:srgbClr val="783979"/>
                </a:solidFill>
                <a:latin typeface="Malgun Gothic"/>
                <a:cs typeface="Malgun Gothic"/>
              </a:rPr>
              <a:t>설명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2499515" y="3782467"/>
            <a:ext cx="3438525" cy="2047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177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힙 영역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04A089-77A3-483A-A40A-1CEFEDE9044E}"/>
              </a:ext>
            </a:extLst>
          </p:cNvPr>
          <p:cNvSpPr/>
          <p:nvPr/>
        </p:nvSpPr>
        <p:spPr>
          <a:xfrm>
            <a:off x="1216061" y="4117670"/>
            <a:ext cx="74508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힙 영역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인스턴스가 저장되는 영역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가비지 컬렉션의 대상이 되는 영역이다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D5B200-AD1C-42DA-873B-A94D95C3DA1A}"/>
              </a:ext>
            </a:extLst>
          </p:cNvPr>
          <p:cNvSpPr/>
          <p:nvPr/>
        </p:nvSpPr>
        <p:spPr>
          <a:xfrm>
            <a:off x="1193531" y="2027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>
                <a:latin typeface="Consolas" panose="020B0609020204030204" pitchFamily="49" charset="0"/>
              </a:rPr>
              <a:t>staic</a:t>
            </a:r>
            <a:r>
              <a:rPr lang="en-US" altLang="ko-KR" sz="1600" dirty="0">
                <a:latin typeface="Consolas" panose="020B0609020204030204" pitchFamily="49" charset="0"/>
              </a:rPr>
              <a:t> void </a:t>
            </a:r>
            <a:r>
              <a:rPr lang="en-US" altLang="ko-KR" sz="1600" dirty="0" err="1">
                <a:latin typeface="Consolas" panose="020B0609020204030204" pitchFamily="49" charset="0"/>
              </a:rPr>
              <a:t>simpleMethod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String str1 = new String("My String");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String str2 = new String("Your String");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546591-69F9-4F9E-A16A-8D4AE275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547" y="2013658"/>
            <a:ext cx="2952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가상머신의 인스턴스 소멸 시기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5B8627-CFD0-4F28-BF40-1BB13F11496B}"/>
              </a:ext>
            </a:extLst>
          </p:cNvPr>
          <p:cNvSpPr/>
          <p:nvPr/>
        </p:nvSpPr>
        <p:spPr>
          <a:xfrm>
            <a:off x="1193531" y="1996539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>
                <a:latin typeface="Consolas" panose="020B0609020204030204" pitchFamily="49" charset="0"/>
              </a:rPr>
              <a:t>staic</a:t>
            </a:r>
            <a:r>
              <a:rPr lang="en-US" altLang="ko-KR" sz="1600" dirty="0">
                <a:latin typeface="Consolas" panose="020B0609020204030204" pitchFamily="49" charset="0"/>
              </a:rPr>
              <a:t> void </a:t>
            </a:r>
            <a:r>
              <a:rPr lang="en-US" altLang="ko-KR" sz="1600" dirty="0" err="1">
                <a:latin typeface="Consolas" panose="020B0609020204030204" pitchFamily="49" charset="0"/>
              </a:rPr>
              <a:t>simpleMethod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String str1 = new String("My String");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String str2 = new String("Your String");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str1 = null;    // </a:t>
            </a:r>
            <a:r>
              <a:rPr lang="ko-KR" altLang="en-US" sz="1600" dirty="0">
                <a:latin typeface="Consolas" panose="020B0609020204030204" pitchFamily="49" charset="0"/>
              </a:rPr>
              <a:t>참조 관계 소멸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str2 = null;    // </a:t>
            </a:r>
            <a:r>
              <a:rPr lang="ko-KR" altLang="en-US" sz="1600" dirty="0">
                <a:latin typeface="Consolas" panose="020B0609020204030204" pitchFamily="49" charset="0"/>
              </a:rPr>
              <a:t>참조 관계 소멸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4A0732-A6BA-4B82-AFED-35E2E036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618" y="1982470"/>
            <a:ext cx="2895600" cy="19335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59EEA9B-ABCE-4EB3-A0D2-8597D54BBAAC}"/>
              </a:ext>
            </a:extLst>
          </p:cNvPr>
          <p:cNvSpPr/>
          <p:nvPr/>
        </p:nvSpPr>
        <p:spPr>
          <a:xfrm>
            <a:off x="7192618" y="4258697"/>
            <a:ext cx="478319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참조 관계가 끊어진 인스턴스는 접근이 불가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따라서 가비지 컬렉션의 대상이 된다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4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28" y="235527"/>
            <a:ext cx="5334589" cy="63496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432262" y="584780"/>
            <a:ext cx="3682538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457200" indent="-457200" defTabSz="9144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ko-KR" altLang="en-US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자바</a:t>
            </a:r>
            <a:r>
              <a:rPr lang="en-US" altLang="ko-KR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8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가상머신의</a:t>
            </a:r>
            <a:r>
              <a:rPr lang="ko-KR" altLang="en-US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 </a:t>
            </a:r>
            <a:r>
              <a:rPr lang="ko-KR" altLang="en-US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정리</a:t>
            </a:r>
            <a:endParaRPr lang="ko-KR" altLang="en-US" sz="28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238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/>
          <p:cNvSpPr txBox="1">
            <a:spLocks/>
          </p:cNvSpPr>
          <p:nvPr/>
        </p:nvSpPr>
        <p:spPr>
          <a:xfrm>
            <a:off x="153214" y="113390"/>
            <a:ext cx="698581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ko-KR" altLang="en-US" sz="2800" dirty="0">
                <a:latin typeface="Wingdings 2"/>
                <a:cs typeface="Wingdings 2"/>
              </a:rPr>
              <a:t></a:t>
            </a:r>
            <a:r>
              <a:rPr lang="ko-KR" altLang="en-US" sz="2800" dirty="0">
                <a:latin typeface="Times New Roman"/>
                <a:cs typeface="Times New Roman"/>
              </a:rPr>
              <a:t> </a:t>
            </a:r>
            <a:r>
              <a:rPr lang="en-US" altLang="ko-KR" sz="2800" spc="-5" dirty="0"/>
              <a:t>JVM</a:t>
            </a:r>
            <a:r>
              <a:rPr lang="ko-KR" altLang="en-US" sz="2800" spc="-5" dirty="0"/>
              <a:t>은 운영체제 위에서</a:t>
            </a:r>
            <a:r>
              <a:rPr lang="ko-KR" altLang="en-US" sz="2800" spc="220" dirty="0"/>
              <a:t> </a:t>
            </a:r>
            <a:r>
              <a:rPr lang="ko-KR" altLang="en-US" sz="2800" spc="-5" dirty="0"/>
              <a:t>동작한다</a:t>
            </a:r>
            <a:r>
              <a:rPr lang="en-US" altLang="ko-KR" sz="2800" spc="-5" dirty="0"/>
              <a:t>.</a:t>
            </a:r>
          </a:p>
        </p:txBody>
      </p:sp>
      <p:sp>
        <p:nvSpPr>
          <p:cNvPr id="6" name="object 11"/>
          <p:cNvSpPr/>
          <p:nvPr/>
        </p:nvSpPr>
        <p:spPr>
          <a:xfrm>
            <a:off x="2598367" y="3135167"/>
            <a:ext cx="6429375" cy="3143250"/>
          </a:xfrm>
          <a:custGeom>
            <a:avLst/>
            <a:gdLst/>
            <a:ahLst/>
            <a:cxnLst/>
            <a:rect l="l" t="t" r="r" b="b"/>
            <a:pathLst>
              <a:path w="6429375" h="3143250">
                <a:moveTo>
                  <a:pt x="0" y="3143250"/>
                </a:moveTo>
                <a:lnTo>
                  <a:pt x="6429375" y="3143250"/>
                </a:lnTo>
                <a:lnTo>
                  <a:pt x="6429375" y="0"/>
                </a:lnTo>
                <a:lnTo>
                  <a:pt x="0" y="0"/>
                </a:lnTo>
                <a:lnTo>
                  <a:pt x="0" y="3143250"/>
                </a:lnTo>
                <a:close/>
              </a:path>
            </a:pathLst>
          </a:custGeom>
          <a:solidFill>
            <a:srgbClr val="D5E9EA">
              <a:alpha val="2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2"/>
          <p:cNvSpPr/>
          <p:nvPr/>
        </p:nvSpPr>
        <p:spPr>
          <a:xfrm>
            <a:off x="2598367" y="3135167"/>
            <a:ext cx="6429375" cy="3143250"/>
          </a:xfrm>
          <a:custGeom>
            <a:avLst/>
            <a:gdLst/>
            <a:ahLst/>
            <a:cxnLst/>
            <a:rect l="l" t="t" r="r" b="b"/>
            <a:pathLst>
              <a:path w="6429375" h="3143250">
                <a:moveTo>
                  <a:pt x="0" y="3143250"/>
                </a:moveTo>
                <a:lnTo>
                  <a:pt x="6429375" y="3143250"/>
                </a:lnTo>
                <a:lnTo>
                  <a:pt x="6429375" y="0"/>
                </a:lnTo>
                <a:lnTo>
                  <a:pt x="0" y="0"/>
                </a:lnTo>
                <a:lnTo>
                  <a:pt x="0" y="3143250"/>
                </a:lnTo>
                <a:close/>
              </a:path>
            </a:pathLst>
          </a:custGeom>
          <a:ln w="41275">
            <a:solidFill>
              <a:srgbClr val="9DBD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/>
          <p:cNvSpPr/>
          <p:nvPr/>
        </p:nvSpPr>
        <p:spPr>
          <a:xfrm>
            <a:off x="3429162" y="3109043"/>
            <a:ext cx="3250692" cy="963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/>
          <p:cNvSpPr/>
          <p:nvPr/>
        </p:nvSpPr>
        <p:spPr>
          <a:xfrm>
            <a:off x="3337722" y="3282779"/>
            <a:ext cx="3070860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5"/>
          <p:cNvSpPr txBox="1"/>
          <p:nvPr/>
        </p:nvSpPr>
        <p:spPr>
          <a:xfrm>
            <a:off x="3547400" y="3397079"/>
            <a:ext cx="259778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5"/>
              </a:lnSpc>
            </a:pPr>
            <a:r>
              <a:rPr sz="2400" b="1" spc="-5">
                <a:solidFill>
                  <a:srgbClr val="92480A"/>
                </a:solidFill>
                <a:latin typeface="Malgun Gothic"/>
                <a:cs typeface="Malgun Gothic"/>
              </a:rPr>
              <a:t>Operating</a:t>
            </a:r>
            <a:r>
              <a:rPr sz="2400" b="1" spc="-85">
                <a:solidFill>
                  <a:srgbClr val="92480A"/>
                </a:solidFill>
                <a:latin typeface="Malgun Gothic"/>
                <a:cs typeface="Malgun Gothic"/>
              </a:rPr>
              <a:t> </a:t>
            </a:r>
            <a:r>
              <a:rPr sz="2400" b="1" spc="-15">
                <a:solidFill>
                  <a:srgbClr val="92480A"/>
                </a:solidFill>
                <a:latin typeface="Malgun Gothic"/>
                <a:cs typeface="Malgun Gothic"/>
              </a:rPr>
              <a:t>System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3" name="object 16"/>
          <p:cNvSpPr/>
          <p:nvPr/>
        </p:nvSpPr>
        <p:spPr>
          <a:xfrm>
            <a:off x="2714407" y="5251787"/>
            <a:ext cx="2250948" cy="6781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7"/>
          <p:cNvSpPr/>
          <p:nvPr/>
        </p:nvSpPr>
        <p:spPr>
          <a:xfrm>
            <a:off x="2653446" y="5326463"/>
            <a:ext cx="2260092" cy="5471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8"/>
          <p:cNvSpPr/>
          <p:nvPr/>
        </p:nvSpPr>
        <p:spPr>
          <a:xfrm>
            <a:off x="6215034" y="5538299"/>
            <a:ext cx="2249424" cy="6781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9"/>
          <p:cNvSpPr/>
          <p:nvPr/>
        </p:nvSpPr>
        <p:spPr>
          <a:xfrm>
            <a:off x="6154075" y="5611450"/>
            <a:ext cx="2260092" cy="5471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0"/>
          <p:cNvSpPr txBox="1"/>
          <p:nvPr/>
        </p:nvSpPr>
        <p:spPr>
          <a:xfrm>
            <a:off x="2833024" y="5425726"/>
            <a:ext cx="534987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5"/>
              </a:lnSpc>
            </a:pPr>
            <a:r>
              <a:rPr sz="2000" b="1">
                <a:solidFill>
                  <a:srgbClr val="2B495E"/>
                </a:solidFill>
                <a:latin typeface="Malgun Gothic"/>
                <a:cs typeface="Malgun Gothic"/>
              </a:rPr>
              <a:t>응용 프로그램</a:t>
            </a:r>
            <a:r>
              <a:rPr sz="2000" b="1" spc="-114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2000" b="1">
                <a:solidFill>
                  <a:srgbClr val="2B495E"/>
                </a:solidFill>
                <a:latin typeface="Malgun Gothic"/>
                <a:cs typeface="Malgun Gothic"/>
              </a:rPr>
              <a:t>1</a:t>
            </a:r>
            <a:endParaRPr sz="2000">
              <a:latin typeface="Malgun Gothic"/>
              <a:cs typeface="Malgun Gothic"/>
            </a:endParaRPr>
          </a:p>
          <a:p>
            <a:pPr marL="3500754">
              <a:lnSpc>
                <a:spcPts val="2290"/>
              </a:lnSpc>
            </a:pPr>
            <a:r>
              <a:rPr sz="2000" b="1">
                <a:solidFill>
                  <a:srgbClr val="2B495E"/>
                </a:solidFill>
                <a:latin typeface="Malgun Gothic"/>
                <a:cs typeface="Malgun Gothic"/>
              </a:rPr>
              <a:t>응용 프로그램</a:t>
            </a:r>
            <a:r>
              <a:rPr sz="2000" b="1" spc="-114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2000" b="1">
                <a:solidFill>
                  <a:srgbClr val="2B495E"/>
                </a:solidFill>
                <a:latin typeface="Malgun Gothic"/>
                <a:cs typeface="Malgun Gothic"/>
              </a:rPr>
              <a:t>2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8" name="object 21"/>
          <p:cNvSpPr/>
          <p:nvPr/>
        </p:nvSpPr>
        <p:spPr>
          <a:xfrm>
            <a:off x="7286407" y="4252043"/>
            <a:ext cx="1107948" cy="6781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2"/>
          <p:cNvSpPr/>
          <p:nvPr/>
        </p:nvSpPr>
        <p:spPr>
          <a:xfrm>
            <a:off x="7371751" y="4325194"/>
            <a:ext cx="937259" cy="5471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3"/>
          <p:cNvSpPr/>
          <p:nvPr/>
        </p:nvSpPr>
        <p:spPr>
          <a:xfrm>
            <a:off x="3796700" y="4059002"/>
            <a:ext cx="528320" cy="1219835"/>
          </a:xfrm>
          <a:custGeom>
            <a:avLst/>
            <a:gdLst/>
            <a:ahLst/>
            <a:cxnLst/>
            <a:rect l="l" t="t" r="r" b="b"/>
            <a:pathLst>
              <a:path w="528319" h="1219835">
                <a:moveTo>
                  <a:pt x="18796" y="1095120"/>
                </a:moveTo>
                <a:lnTo>
                  <a:pt x="11811" y="1096010"/>
                </a:lnTo>
                <a:lnTo>
                  <a:pt x="4953" y="1097026"/>
                </a:lnTo>
                <a:lnTo>
                  <a:pt x="0" y="1103376"/>
                </a:lnTo>
                <a:lnTo>
                  <a:pt x="1016" y="1110361"/>
                </a:lnTo>
                <a:lnTo>
                  <a:pt x="16129" y="1219327"/>
                </a:lnTo>
                <a:lnTo>
                  <a:pt x="40215" y="1200912"/>
                </a:lnTo>
                <a:lnTo>
                  <a:pt x="37465" y="1200912"/>
                </a:lnTo>
                <a:lnTo>
                  <a:pt x="13970" y="1191133"/>
                </a:lnTo>
                <a:lnTo>
                  <a:pt x="31807" y="1147814"/>
                </a:lnTo>
                <a:lnTo>
                  <a:pt x="26162" y="1106932"/>
                </a:lnTo>
                <a:lnTo>
                  <a:pt x="25273" y="1099947"/>
                </a:lnTo>
                <a:lnTo>
                  <a:pt x="18796" y="1095120"/>
                </a:lnTo>
                <a:close/>
              </a:path>
              <a:path w="528319" h="1219835">
                <a:moveTo>
                  <a:pt x="31807" y="1147814"/>
                </a:moveTo>
                <a:lnTo>
                  <a:pt x="13970" y="1191133"/>
                </a:lnTo>
                <a:lnTo>
                  <a:pt x="37465" y="1200912"/>
                </a:lnTo>
                <a:lnTo>
                  <a:pt x="40184" y="1194308"/>
                </a:lnTo>
                <a:lnTo>
                  <a:pt x="38227" y="1194308"/>
                </a:lnTo>
                <a:lnTo>
                  <a:pt x="18034" y="1185926"/>
                </a:lnTo>
                <a:lnTo>
                  <a:pt x="35252" y="1172762"/>
                </a:lnTo>
                <a:lnTo>
                  <a:pt x="31807" y="1147814"/>
                </a:lnTo>
                <a:close/>
              </a:path>
              <a:path w="528319" h="1219835">
                <a:moveTo>
                  <a:pt x="93726" y="1128141"/>
                </a:moveTo>
                <a:lnTo>
                  <a:pt x="88137" y="1132332"/>
                </a:lnTo>
                <a:lnTo>
                  <a:pt x="55394" y="1157363"/>
                </a:lnTo>
                <a:lnTo>
                  <a:pt x="37465" y="1200912"/>
                </a:lnTo>
                <a:lnTo>
                  <a:pt x="40215" y="1200912"/>
                </a:lnTo>
                <a:lnTo>
                  <a:pt x="103505" y="1152525"/>
                </a:lnTo>
                <a:lnTo>
                  <a:pt x="109093" y="1148334"/>
                </a:lnTo>
                <a:lnTo>
                  <a:pt x="110109" y="1140333"/>
                </a:lnTo>
                <a:lnTo>
                  <a:pt x="105918" y="1134745"/>
                </a:lnTo>
                <a:lnTo>
                  <a:pt x="101600" y="1129157"/>
                </a:lnTo>
                <a:lnTo>
                  <a:pt x="93726" y="1128141"/>
                </a:lnTo>
                <a:close/>
              </a:path>
              <a:path w="528319" h="1219835">
                <a:moveTo>
                  <a:pt x="35252" y="1172762"/>
                </a:moveTo>
                <a:lnTo>
                  <a:pt x="18034" y="1185926"/>
                </a:lnTo>
                <a:lnTo>
                  <a:pt x="38227" y="1194308"/>
                </a:lnTo>
                <a:lnTo>
                  <a:pt x="35252" y="1172762"/>
                </a:lnTo>
                <a:close/>
              </a:path>
              <a:path w="528319" h="1219835">
                <a:moveTo>
                  <a:pt x="55394" y="1157363"/>
                </a:moveTo>
                <a:lnTo>
                  <a:pt x="35252" y="1172762"/>
                </a:lnTo>
                <a:lnTo>
                  <a:pt x="38227" y="1194308"/>
                </a:lnTo>
                <a:lnTo>
                  <a:pt x="40184" y="1194308"/>
                </a:lnTo>
                <a:lnTo>
                  <a:pt x="55394" y="1157363"/>
                </a:lnTo>
                <a:close/>
              </a:path>
              <a:path w="528319" h="1219835">
                <a:moveTo>
                  <a:pt x="504444" y="0"/>
                </a:moveTo>
                <a:lnTo>
                  <a:pt x="31807" y="1147814"/>
                </a:lnTo>
                <a:lnTo>
                  <a:pt x="35252" y="1172762"/>
                </a:lnTo>
                <a:lnTo>
                  <a:pt x="55394" y="1157363"/>
                </a:lnTo>
                <a:lnTo>
                  <a:pt x="527939" y="9651"/>
                </a:lnTo>
                <a:lnTo>
                  <a:pt x="504444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4"/>
          <p:cNvSpPr/>
          <p:nvPr/>
        </p:nvSpPr>
        <p:spPr>
          <a:xfrm>
            <a:off x="5019076" y="4055827"/>
            <a:ext cx="1294130" cy="1579880"/>
          </a:xfrm>
          <a:custGeom>
            <a:avLst/>
            <a:gdLst/>
            <a:ahLst/>
            <a:cxnLst/>
            <a:rect l="l" t="t" r="r" b="b"/>
            <a:pathLst>
              <a:path w="1294129" h="1579879">
                <a:moveTo>
                  <a:pt x="1193418" y="1514932"/>
                </a:moveTo>
                <a:lnTo>
                  <a:pt x="1186052" y="1518272"/>
                </a:lnTo>
                <a:lnTo>
                  <a:pt x="1181227" y="1531416"/>
                </a:lnTo>
                <a:lnTo>
                  <a:pt x="1184528" y="1538732"/>
                </a:lnTo>
                <a:lnTo>
                  <a:pt x="1294129" y="1579689"/>
                </a:lnTo>
                <a:lnTo>
                  <a:pt x="1292304" y="1568208"/>
                </a:lnTo>
                <a:lnTo>
                  <a:pt x="1268349" y="1568208"/>
                </a:lnTo>
                <a:lnTo>
                  <a:pt x="1238629" y="1531837"/>
                </a:lnTo>
                <a:lnTo>
                  <a:pt x="1193418" y="1514932"/>
                </a:lnTo>
                <a:close/>
              </a:path>
              <a:path w="1294129" h="1579879">
                <a:moveTo>
                  <a:pt x="1238629" y="1531837"/>
                </a:moveTo>
                <a:lnTo>
                  <a:pt x="1268349" y="1568208"/>
                </a:lnTo>
                <a:lnTo>
                  <a:pt x="1275771" y="1562150"/>
                </a:lnTo>
                <a:lnTo>
                  <a:pt x="1265554" y="1562150"/>
                </a:lnTo>
                <a:lnTo>
                  <a:pt x="1262168" y="1540639"/>
                </a:lnTo>
                <a:lnTo>
                  <a:pt x="1238629" y="1531837"/>
                </a:lnTo>
                <a:close/>
              </a:path>
              <a:path w="1294129" h="1579879">
                <a:moveTo>
                  <a:pt x="1269238" y="1459395"/>
                </a:moveTo>
                <a:lnTo>
                  <a:pt x="1255394" y="1461592"/>
                </a:lnTo>
                <a:lnTo>
                  <a:pt x="1250695" y="1468094"/>
                </a:lnTo>
                <a:lnTo>
                  <a:pt x="1251839" y="1475028"/>
                </a:lnTo>
                <a:lnTo>
                  <a:pt x="1258239" y="1515686"/>
                </a:lnTo>
                <a:lnTo>
                  <a:pt x="1288033" y="1552143"/>
                </a:lnTo>
                <a:lnTo>
                  <a:pt x="1268349" y="1568208"/>
                </a:lnTo>
                <a:lnTo>
                  <a:pt x="1292304" y="1568208"/>
                </a:lnTo>
                <a:lnTo>
                  <a:pt x="1276857" y="1471053"/>
                </a:lnTo>
                <a:lnTo>
                  <a:pt x="1275841" y="1464119"/>
                </a:lnTo>
                <a:lnTo>
                  <a:pt x="1269238" y="1459395"/>
                </a:lnTo>
                <a:close/>
              </a:path>
              <a:path w="1294129" h="1579879">
                <a:moveTo>
                  <a:pt x="1262168" y="1540639"/>
                </a:moveTo>
                <a:lnTo>
                  <a:pt x="1265554" y="1562150"/>
                </a:lnTo>
                <a:lnTo>
                  <a:pt x="1282573" y="1548269"/>
                </a:lnTo>
                <a:lnTo>
                  <a:pt x="1262168" y="1540639"/>
                </a:lnTo>
                <a:close/>
              </a:path>
              <a:path w="1294129" h="1579879">
                <a:moveTo>
                  <a:pt x="1258239" y="1515686"/>
                </a:moveTo>
                <a:lnTo>
                  <a:pt x="1262168" y="1540639"/>
                </a:lnTo>
                <a:lnTo>
                  <a:pt x="1282573" y="1548269"/>
                </a:lnTo>
                <a:lnTo>
                  <a:pt x="1265554" y="1562150"/>
                </a:lnTo>
                <a:lnTo>
                  <a:pt x="1275771" y="1562150"/>
                </a:lnTo>
                <a:lnTo>
                  <a:pt x="1288033" y="1552143"/>
                </a:lnTo>
                <a:lnTo>
                  <a:pt x="1258239" y="1515686"/>
                </a:lnTo>
                <a:close/>
              </a:path>
              <a:path w="1294129" h="1579879">
                <a:moveTo>
                  <a:pt x="19557" y="0"/>
                </a:moveTo>
                <a:lnTo>
                  <a:pt x="0" y="16001"/>
                </a:lnTo>
                <a:lnTo>
                  <a:pt x="1238629" y="1531837"/>
                </a:lnTo>
                <a:lnTo>
                  <a:pt x="1262168" y="1540639"/>
                </a:lnTo>
                <a:lnTo>
                  <a:pt x="1258239" y="1515686"/>
                </a:lnTo>
                <a:lnTo>
                  <a:pt x="19557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5"/>
          <p:cNvSpPr/>
          <p:nvPr/>
        </p:nvSpPr>
        <p:spPr>
          <a:xfrm>
            <a:off x="6021740" y="3909650"/>
            <a:ext cx="1291590" cy="662305"/>
          </a:xfrm>
          <a:custGeom>
            <a:avLst/>
            <a:gdLst/>
            <a:ahLst/>
            <a:cxnLst/>
            <a:rect l="l" t="t" r="r" b="b"/>
            <a:pathLst>
              <a:path w="1291589" h="662304">
                <a:moveTo>
                  <a:pt x="1221462" y="633337"/>
                </a:moveTo>
                <a:lnTo>
                  <a:pt x="1180211" y="636015"/>
                </a:lnTo>
                <a:lnTo>
                  <a:pt x="1173226" y="636396"/>
                </a:lnTo>
                <a:lnTo>
                  <a:pt x="1167891" y="642492"/>
                </a:lnTo>
                <a:lnTo>
                  <a:pt x="1168309" y="649985"/>
                </a:lnTo>
                <a:lnTo>
                  <a:pt x="1168780" y="656463"/>
                </a:lnTo>
                <a:lnTo>
                  <a:pt x="1174877" y="661796"/>
                </a:lnTo>
                <a:lnTo>
                  <a:pt x="1181862" y="661415"/>
                </a:lnTo>
                <a:lnTo>
                  <a:pt x="1291589" y="654303"/>
                </a:lnTo>
                <a:lnTo>
                  <a:pt x="1263396" y="654303"/>
                </a:lnTo>
                <a:lnTo>
                  <a:pt x="1221462" y="633337"/>
                </a:lnTo>
                <a:close/>
              </a:path>
              <a:path w="1291589" h="662304">
                <a:moveTo>
                  <a:pt x="1246510" y="631710"/>
                </a:moveTo>
                <a:lnTo>
                  <a:pt x="1221462" y="633337"/>
                </a:lnTo>
                <a:lnTo>
                  <a:pt x="1263396" y="654303"/>
                </a:lnTo>
                <a:lnTo>
                  <a:pt x="1265555" y="649985"/>
                </a:lnTo>
                <a:lnTo>
                  <a:pt x="1258442" y="649985"/>
                </a:lnTo>
                <a:lnTo>
                  <a:pt x="1246510" y="631710"/>
                </a:lnTo>
                <a:close/>
              </a:path>
              <a:path w="1291589" h="662304">
                <a:moveTo>
                  <a:pt x="1219708" y="554735"/>
                </a:moveTo>
                <a:lnTo>
                  <a:pt x="1213865" y="558545"/>
                </a:lnTo>
                <a:lnTo>
                  <a:pt x="1207897" y="562355"/>
                </a:lnTo>
                <a:lnTo>
                  <a:pt x="1206246" y="570229"/>
                </a:lnTo>
                <a:lnTo>
                  <a:pt x="1210183" y="576071"/>
                </a:lnTo>
                <a:lnTo>
                  <a:pt x="1232835" y="610766"/>
                </a:lnTo>
                <a:lnTo>
                  <a:pt x="1274699" y="631697"/>
                </a:lnTo>
                <a:lnTo>
                  <a:pt x="1263396" y="654303"/>
                </a:lnTo>
                <a:lnTo>
                  <a:pt x="1291589" y="654303"/>
                </a:lnTo>
                <a:lnTo>
                  <a:pt x="1227581" y="556386"/>
                </a:lnTo>
                <a:lnTo>
                  <a:pt x="1219708" y="554735"/>
                </a:lnTo>
                <a:close/>
              </a:path>
              <a:path w="1291589" h="662304">
                <a:moveTo>
                  <a:pt x="1268222" y="630301"/>
                </a:moveTo>
                <a:lnTo>
                  <a:pt x="1246510" y="631710"/>
                </a:lnTo>
                <a:lnTo>
                  <a:pt x="1258442" y="649985"/>
                </a:lnTo>
                <a:lnTo>
                  <a:pt x="1268222" y="630301"/>
                </a:lnTo>
                <a:close/>
              </a:path>
              <a:path w="1291589" h="662304">
                <a:moveTo>
                  <a:pt x="1271905" y="630301"/>
                </a:moveTo>
                <a:lnTo>
                  <a:pt x="1268222" y="630301"/>
                </a:lnTo>
                <a:lnTo>
                  <a:pt x="1258442" y="649985"/>
                </a:lnTo>
                <a:lnTo>
                  <a:pt x="1265555" y="649985"/>
                </a:lnTo>
                <a:lnTo>
                  <a:pt x="1274699" y="631697"/>
                </a:lnTo>
                <a:lnTo>
                  <a:pt x="1271905" y="630301"/>
                </a:lnTo>
                <a:close/>
              </a:path>
              <a:path w="1291589" h="662304">
                <a:moveTo>
                  <a:pt x="11302" y="0"/>
                </a:moveTo>
                <a:lnTo>
                  <a:pt x="0" y="22605"/>
                </a:lnTo>
                <a:lnTo>
                  <a:pt x="1221462" y="633337"/>
                </a:lnTo>
                <a:lnTo>
                  <a:pt x="1246510" y="631710"/>
                </a:lnTo>
                <a:lnTo>
                  <a:pt x="1232835" y="610766"/>
                </a:lnTo>
                <a:lnTo>
                  <a:pt x="11302" y="0"/>
                </a:lnTo>
                <a:close/>
              </a:path>
              <a:path w="1291589" h="662304">
                <a:moveTo>
                  <a:pt x="1232835" y="610766"/>
                </a:moveTo>
                <a:lnTo>
                  <a:pt x="1246510" y="631710"/>
                </a:lnTo>
                <a:lnTo>
                  <a:pt x="1268222" y="630301"/>
                </a:lnTo>
                <a:lnTo>
                  <a:pt x="1271905" y="630301"/>
                </a:lnTo>
                <a:lnTo>
                  <a:pt x="1232835" y="610766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6"/>
          <p:cNvSpPr/>
          <p:nvPr/>
        </p:nvSpPr>
        <p:spPr>
          <a:xfrm>
            <a:off x="3598453" y="4706830"/>
            <a:ext cx="342265" cy="414020"/>
          </a:xfrm>
          <a:custGeom>
            <a:avLst/>
            <a:gdLst/>
            <a:ahLst/>
            <a:cxnLst/>
            <a:rect l="l" t="t" r="r" b="b"/>
            <a:pathLst>
              <a:path w="342264" h="414020">
                <a:moveTo>
                  <a:pt x="146431" y="0"/>
                </a:moveTo>
                <a:lnTo>
                  <a:pt x="0" y="325755"/>
                </a:lnTo>
                <a:lnTo>
                  <a:pt x="195580" y="413639"/>
                </a:lnTo>
                <a:lnTo>
                  <a:pt x="341883" y="87756"/>
                </a:lnTo>
                <a:lnTo>
                  <a:pt x="146431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7"/>
          <p:cNvSpPr/>
          <p:nvPr/>
        </p:nvSpPr>
        <p:spPr>
          <a:xfrm>
            <a:off x="3598453" y="4706830"/>
            <a:ext cx="342265" cy="414020"/>
          </a:xfrm>
          <a:custGeom>
            <a:avLst/>
            <a:gdLst/>
            <a:ahLst/>
            <a:cxnLst/>
            <a:rect l="l" t="t" r="r" b="b"/>
            <a:pathLst>
              <a:path w="342264" h="414020">
                <a:moveTo>
                  <a:pt x="0" y="325755"/>
                </a:moveTo>
                <a:lnTo>
                  <a:pt x="146431" y="0"/>
                </a:lnTo>
                <a:lnTo>
                  <a:pt x="341883" y="87756"/>
                </a:lnTo>
                <a:lnTo>
                  <a:pt x="195580" y="413639"/>
                </a:lnTo>
                <a:lnTo>
                  <a:pt x="0" y="325755"/>
                </a:lnTo>
                <a:close/>
              </a:path>
            </a:pathLst>
          </a:custGeom>
          <a:ln w="25400">
            <a:solidFill>
              <a:srgbClr val="3A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8"/>
          <p:cNvSpPr/>
          <p:nvPr/>
        </p:nvSpPr>
        <p:spPr>
          <a:xfrm>
            <a:off x="5741578" y="5278330"/>
            <a:ext cx="390525" cy="413384"/>
          </a:xfrm>
          <a:custGeom>
            <a:avLst/>
            <a:gdLst/>
            <a:ahLst/>
            <a:cxnLst/>
            <a:rect l="l" t="t" r="r" b="b"/>
            <a:pathLst>
              <a:path w="390525" h="413385">
                <a:moveTo>
                  <a:pt x="167766" y="0"/>
                </a:moveTo>
                <a:lnTo>
                  <a:pt x="0" y="133362"/>
                </a:lnTo>
                <a:lnTo>
                  <a:pt x="222376" y="412902"/>
                </a:lnTo>
                <a:lnTo>
                  <a:pt x="390143" y="279501"/>
                </a:lnTo>
                <a:lnTo>
                  <a:pt x="167766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9"/>
          <p:cNvSpPr/>
          <p:nvPr/>
        </p:nvSpPr>
        <p:spPr>
          <a:xfrm>
            <a:off x="5741578" y="5278330"/>
            <a:ext cx="390525" cy="413384"/>
          </a:xfrm>
          <a:custGeom>
            <a:avLst/>
            <a:gdLst/>
            <a:ahLst/>
            <a:cxnLst/>
            <a:rect l="l" t="t" r="r" b="b"/>
            <a:pathLst>
              <a:path w="390525" h="413385">
                <a:moveTo>
                  <a:pt x="222376" y="412902"/>
                </a:moveTo>
                <a:lnTo>
                  <a:pt x="0" y="133362"/>
                </a:lnTo>
                <a:lnTo>
                  <a:pt x="167766" y="0"/>
                </a:lnTo>
                <a:lnTo>
                  <a:pt x="390143" y="279501"/>
                </a:lnTo>
                <a:lnTo>
                  <a:pt x="222376" y="412902"/>
                </a:lnTo>
                <a:close/>
              </a:path>
            </a:pathLst>
          </a:custGeom>
          <a:ln w="25400">
            <a:solidFill>
              <a:srgbClr val="3A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0"/>
          <p:cNvSpPr/>
          <p:nvPr/>
        </p:nvSpPr>
        <p:spPr>
          <a:xfrm>
            <a:off x="6728876" y="4378281"/>
            <a:ext cx="415925" cy="355600"/>
          </a:xfrm>
          <a:custGeom>
            <a:avLst/>
            <a:gdLst/>
            <a:ahLst/>
            <a:cxnLst/>
            <a:rect l="l" t="t" r="r" b="b"/>
            <a:pathLst>
              <a:path w="415925" h="355600">
                <a:moveTo>
                  <a:pt x="99440" y="0"/>
                </a:moveTo>
                <a:lnTo>
                  <a:pt x="0" y="189865"/>
                </a:lnTo>
                <a:lnTo>
                  <a:pt x="316356" y="355600"/>
                </a:lnTo>
                <a:lnTo>
                  <a:pt x="415798" y="165735"/>
                </a:lnTo>
                <a:lnTo>
                  <a:pt x="99440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1"/>
          <p:cNvSpPr/>
          <p:nvPr/>
        </p:nvSpPr>
        <p:spPr>
          <a:xfrm>
            <a:off x="6728876" y="4378281"/>
            <a:ext cx="415925" cy="355600"/>
          </a:xfrm>
          <a:custGeom>
            <a:avLst/>
            <a:gdLst/>
            <a:ahLst/>
            <a:cxnLst/>
            <a:rect l="l" t="t" r="r" b="b"/>
            <a:pathLst>
              <a:path w="415925" h="355600">
                <a:moveTo>
                  <a:pt x="316356" y="355600"/>
                </a:moveTo>
                <a:lnTo>
                  <a:pt x="0" y="189865"/>
                </a:lnTo>
                <a:lnTo>
                  <a:pt x="99440" y="0"/>
                </a:lnTo>
                <a:lnTo>
                  <a:pt x="415798" y="165735"/>
                </a:lnTo>
                <a:lnTo>
                  <a:pt x="316356" y="355600"/>
                </a:lnTo>
                <a:close/>
              </a:path>
            </a:pathLst>
          </a:custGeom>
          <a:ln w="25400">
            <a:solidFill>
              <a:srgbClr val="3A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2"/>
          <p:cNvSpPr txBox="1"/>
          <p:nvPr/>
        </p:nvSpPr>
        <p:spPr>
          <a:xfrm>
            <a:off x="4047653" y="4860373"/>
            <a:ext cx="814069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>
                <a:solidFill>
                  <a:srgbClr val="92480A"/>
                </a:solidFill>
                <a:latin typeface="Malgun Gothic"/>
                <a:cs typeface="Malgun Gothic"/>
              </a:rPr>
              <a:t>동일한</a:t>
            </a:r>
            <a:r>
              <a:rPr sz="1200" b="1" spc="-114">
                <a:solidFill>
                  <a:srgbClr val="92480A"/>
                </a:solidFill>
                <a:latin typeface="Malgun Gothic"/>
                <a:cs typeface="Malgun Gothic"/>
              </a:rPr>
              <a:t> </a:t>
            </a:r>
            <a:r>
              <a:rPr sz="1200" b="1">
                <a:solidFill>
                  <a:srgbClr val="92480A"/>
                </a:solidFill>
                <a:latin typeface="Malgun Gothic"/>
                <a:cs typeface="Malgun Gothic"/>
              </a:rPr>
              <a:t>크기  메모리</a:t>
            </a:r>
            <a:r>
              <a:rPr sz="1200" b="1" spc="-114">
                <a:solidFill>
                  <a:srgbClr val="92480A"/>
                </a:solidFill>
                <a:latin typeface="Malgun Gothic"/>
                <a:cs typeface="Malgun Gothic"/>
              </a:rPr>
              <a:t> </a:t>
            </a:r>
            <a:r>
              <a:rPr sz="1200" b="1">
                <a:solidFill>
                  <a:srgbClr val="92480A"/>
                </a:solidFill>
                <a:latin typeface="Malgun Gothic"/>
                <a:cs typeface="Malgun Gothic"/>
              </a:rPr>
              <a:t>할당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0" name="object 33"/>
          <p:cNvSpPr txBox="1"/>
          <p:nvPr/>
        </p:nvSpPr>
        <p:spPr>
          <a:xfrm>
            <a:off x="6199540" y="5013154"/>
            <a:ext cx="814069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>
                <a:solidFill>
                  <a:srgbClr val="92480A"/>
                </a:solidFill>
                <a:latin typeface="Malgun Gothic"/>
                <a:cs typeface="Malgun Gothic"/>
              </a:rPr>
              <a:t>동일한</a:t>
            </a:r>
            <a:r>
              <a:rPr sz="1200" b="1" spc="-114">
                <a:solidFill>
                  <a:srgbClr val="92480A"/>
                </a:solidFill>
                <a:latin typeface="Malgun Gothic"/>
                <a:cs typeface="Malgun Gothic"/>
              </a:rPr>
              <a:t> </a:t>
            </a:r>
            <a:r>
              <a:rPr sz="1200" b="1">
                <a:solidFill>
                  <a:srgbClr val="92480A"/>
                </a:solidFill>
                <a:latin typeface="Malgun Gothic"/>
                <a:cs typeface="Malgun Gothic"/>
              </a:rPr>
              <a:t>크기  메모리</a:t>
            </a:r>
            <a:r>
              <a:rPr sz="1200" b="1" spc="-114">
                <a:solidFill>
                  <a:srgbClr val="92480A"/>
                </a:solidFill>
                <a:latin typeface="Malgun Gothic"/>
                <a:cs typeface="Malgun Gothic"/>
              </a:rPr>
              <a:t> </a:t>
            </a:r>
            <a:r>
              <a:rPr sz="1200" b="1">
                <a:solidFill>
                  <a:srgbClr val="92480A"/>
                </a:solidFill>
                <a:latin typeface="Malgun Gothic"/>
                <a:cs typeface="Malgun Gothic"/>
              </a:rPr>
              <a:t>할당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1" name="object 34"/>
          <p:cNvSpPr txBox="1"/>
          <p:nvPr/>
        </p:nvSpPr>
        <p:spPr>
          <a:xfrm>
            <a:off x="7048408" y="3964642"/>
            <a:ext cx="102933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7010">
              <a:lnSpc>
                <a:spcPct val="100000"/>
              </a:lnSpc>
            </a:pPr>
            <a:r>
              <a:rPr sz="1200" b="1">
                <a:solidFill>
                  <a:srgbClr val="92480A"/>
                </a:solidFill>
                <a:latin typeface="Malgun Gothic"/>
                <a:cs typeface="Malgun Gothic"/>
              </a:rPr>
              <a:t>동일한</a:t>
            </a:r>
            <a:r>
              <a:rPr sz="1200" b="1" spc="-114">
                <a:solidFill>
                  <a:srgbClr val="92480A"/>
                </a:solidFill>
                <a:latin typeface="Malgun Gothic"/>
                <a:cs typeface="Malgun Gothic"/>
              </a:rPr>
              <a:t> </a:t>
            </a:r>
            <a:r>
              <a:rPr sz="1200" b="1">
                <a:solidFill>
                  <a:srgbClr val="92480A"/>
                </a:solidFill>
                <a:latin typeface="Malgun Gothic"/>
                <a:cs typeface="Malgun Gothic"/>
              </a:rPr>
              <a:t>크기  메모리</a:t>
            </a:r>
            <a:r>
              <a:rPr sz="1200" b="1" spc="-114">
                <a:solidFill>
                  <a:srgbClr val="92480A"/>
                </a:solidFill>
                <a:latin typeface="Malgun Gothic"/>
                <a:cs typeface="Malgun Gothic"/>
              </a:rPr>
              <a:t> </a:t>
            </a:r>
            <a:r>
              <a:rPr sz="1200" b="1">
                <a:solidFill>
                  <a:srgbClr val="92480A"/>
                </a:solidFill>
                <a:latin typeface="Malgun Gothic"/>
                <a:cs typeface="Malgun Gothic"/>
              </a:rPr>
              <a:t>할당</a:t>
            </a:r>
            <a:endParaRPr sz="1200">
              <a:latin typeface="Malgun Gothic"/>
              <a:cs typeface="Malgun Gothic"/>
            </a:endParaRPr>
          </a:p>
          <a:p>
            <a:pPr marL="502920">
              <a:lnSpc>
                <a:spcPts val="2365"/>
              </a:lnSpc>
              <a:spcBef>
                <a:spcPts val="745"/>
              </a:spcBef>
            </a:pPr>
            <a:r>
              <a:rPr sz="2000" b="1">
                <a:solidFill>
                  <a:srgbClr val="2B495E"/>
                </a:solidFill>
                <a:latin typeface="Malgun Gothic"/>
                <a:cs typeface="Malgun Gothic"/>
              </a:rPr>
              <a:t>JVM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2" name="object 35"/>
          <p:cNvSpPr txBox="1"/>
          <p:nvPr/>
        </p:nvSpPr>
        <p:spPr>
          <a:xfrm>
            <a:off x="2598367" y="706203"/>
            <a:ext cx="7572375" cy="1990288"/>
          </a:xfrm>
          <a:prstGeom prst="rect">
            <a:avLst/>
          </a:prstGeom>
          <a:solidFill>
            <a:srgbClr val="FFFFFF"/>
          </a:solidFill>
          <a:ln w="34925">
            <a:solidFill>
              <a:srgbClr val="9293BD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145415" marR="225425">
              <a:lnSpc>
                <a:spcPct val="150000"/>
              </a:lnSpc>
              <a:spcBef>
                <a:spcPts val="1040"/>
              </a:spcBef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운영체제가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spc="-5" dirty="0" err="1">
                <a:solidFill>
                  <a:srgbClr val="2B495E"/>
                </a:solidFill>
                <a:latin typeface="Malgun Gothic"/>
                <a:cs typeface="Malgun Gothic"/>
              </a:rPr>
              <a:t>JVM을</a:t>
            </a:r>
            <a:r>
              <a:rPr sz="1400" b="1" spc="-5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포함해서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모든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응용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프로그램에게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동일한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크기의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메모리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공간을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할당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 할 수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있는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이유는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613316"/>
                </a:solidFill>
                <a:latin typeface="Malgun Gothic"/>
                <a:cs typeface="Malgun Gothic"/>
              </a:rPr>
              <a:t>가상</a:t>
            </a:r>
            <a:r>
              <a:rPr sz="1400" b="1" dirty="0">
                <a:solidFill>
                  <a:srgbClr val="613316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613316"/>
                </a:solidFill>
                <a:latin typeface="Malgun Gothic"/>
                <a:cs typeface="Malgun Gothic"/>
              </a:rPr>
              <a:t>메모리</a:t>
            </a:r>
            <a:r>
              <a:rPr sz="1400" b="1" dirty="0">
                <a:solidFill>
                  <a:srgbClr val="613316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613316"/>
                </a:solidFill>
                <a:latin typeface="Malgun Gothic"/>
                <a:cs typeface="Malgun Gothic"/>
              </a:rPr>
              <a:t>기술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에서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찾을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수</a:t>
            </a:r>
            <a:r>
              <a:rPr sz="1400" b="1" spc="-185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있다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.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45415">
              <a:lnSpc>
                <a:spcPct val="100000"/>
              </a:lnSpc>
            </a:pPr>
            <a:r>
              <a:rPr sz="1400" spc="-5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b="1" spc="-5" dirty="0" err="1">
                <a:solidFill>
                  <a:srgbClr val="2B495E"/>
                </a:solidFill>
                <a:latin typeface="Malgun Gothic"/>
                <a:cs typeface="Malgun Gothic"/>
              </a:rPr>
              <a:t>JVM은</a:t>
            </a:r>
            <a:r>
              <a:rPr sz="1400" b="1" spc="-5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운영체제로부터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할당받은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메모리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공간을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기반으로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자바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프로그램을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실행해야</a:t>
            </a:r>
            <a:r>
              <a:rPr sz="1400" b="1" spc="-204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한다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.</a:t>
            </a:r>
            <a:endParaRPr sz="1400" dirty="0">
              <a:latin typeface="Malgun Gothic"/>
              <a:cs typeface="Malgun Gothic"/>
            </a:endParaRPr>
          </a:p>
          <a:p>
            <a:pPr marL="145415" marR="179705">
              <a:lnSpc>
                <a:spcPct val="150000"/>
              </a:lnSpc>
              <a:spcBef>
                <a:spcPts val="1080"/>
              </a:spcBef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 err="1">
                <a:solidFill>
                  <a:srgbClr val="0000FF"/>
                </a:solidFill>
                <a:latin typeface="Malgun Gothic"/>
                <a:cs typeface="Malgun Gothic"/>
              </a:rPr>
              <a:t>JVM은</a:t>
            </a:r>
            <a:r>
              <a:rPr sz="1400" b="1" spc="-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운영체제로부터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할당받은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메모리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공간을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이용해서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자기</a:t>
            </a:r>
            <a:r>
              <a:rPr sz="1400" b="1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자신도</a:t>
            </a:r>
            <a:r>
              <a:rPr sz="1400" b="1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실행을</a:t>
            </a:r>
            <a:r>
              <a:rPr sz="1400" b="1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하고</a:t>
            </a:r>
            <a:r>
              <a:rPr sz="1400" b="1" dirty="0">
                <a:solidFill>
                  <a:srgbClr val="C00000"/>
                </a:solidFill>
                <a:latin typeface="Malgun Gothic"/>
                <a:cs typeface="Malgun Gothic"/>
              </a:rPr>
              <a:t>,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자바</a:t>
            </a:r>
            <a:r>
              <a:rPr sz="1400" b="1" dirty="0">
                <a:solidFill>
                  <a:srgbClr val="C00000"/>
                </a:solidFill>
                <a:latin typeface="Malgun Gothic"/>
                <a:cs typeface="Malgun Gothic"/>
              </a:rPr>
              <a:t> 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프로그램도</a:t>
            </a:r>
            <a:r>
              <a:rPr sz="1400" b="1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실행</a:t>
            </a:r>
            <a:r>
              <a:rPr sz="1400" b="1" dirty="0" err="1">
                <a:solidFill>
                  <a:srgbClr val="002060"/>
                </a:solidFill>
                <a:latin typeface="Malgun Gothic"/>
                <a:cs typeface="Malgun Gothic"/>
              </a:rPr>
              <a:t>을</a:t>
            </a:r>
            <a:r>
              <a:rPr sz="1400" b="1" spc="-130" dirty="0">
                <a:solidFill>
                  <a:srgbClr val="002060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2060"/>
                </a:solidFill>
                <a:latin typeface="Malgun Gothic"/>
                <a:cs typeface="Malgun Gothic"/>
              </a:rPr>
              <a:t>한다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.</a:t>
            </a:r>
            <a:endParaRPr sz="14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운영체제 입장에서 자바 가상머신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4D84-F4D2-4F3B-BB86-546C3811E5E0}"/>
              </a:ext>
            </a:extLst>
          </p:cNvPr>
          <p:cNvSpPr/>
          <p:nvPr/>
        </p:nvSpPr>
        <p:spPr>
          <a:xfrm>
            <a:off x="1193531" y="1773344"/>
            <a:ext cx="9832278" cy="3882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운영체제의 관점에서는 가상머신도 그냥 프로그램의 하나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운영체제가 일반 프로그램에게 </a:t>
            </a:r>
            <a:r>
              <a:rPr lang="en-US" altLang="ko-KR" dirty="0">
                <a:latin typeface="+mj-ea"/>
                <a:ea typeface="+mj-ea"/>
              </a:rPr>
              <a:t>4G</a:t>
            </a:r>
            <a:r>
              <a:rPr lang="ko-KR" altLang="en-US" dirty="0">
                <a:latin typeface="+mj-ea"/>
                <a:ea typeface="+mj-ea"/>
              </a:rPr>
              <a:t>의 메모리 공간을 할당해준다면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JVM</a:t>
            </a:r>
            <a:r>
              <a:rPr lang="ko-KR" altLang="en-US" dirty="0">
                <a:latin typeface="+mj-ea"/>
                <a:ea typeface="+mj-ea"/>
              </a:rPr>
              <a:t>에게도 </a:t>
            </a:r>
            <a:r>
              <a:rPr lang="en-US" altLang="ko-KR" dirty="0">
                <a:latin typeface="+mj-ea"/>
                <a:ea typeface="+mj-ea"/>
              </a:rPr>
              <a:t>4G </a:t>
            </a:r>
            <a:r>
              <a:rPr lang="ko-KR" altLang="en-US" dirty="0">
                <a:latin typeface="+mj-ea"/>
                <a:ea typeface="+mj-ea"/>
              </a:rPr>
              <a:t>메모리 공간을 할당해준다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자바 프로그램이 두 개 실행되면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가상머신도 두 개가 실행된다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이는 메모장을 두 번 띄우면 두 개의 메모장 프로그램이 실행되는 이치와 같다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739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>
            <a:spLocks/>
          </p:cNvSpPr>
          <p:nvPr/>
        </p:nvSpPr>
        <p:spPr>
          <a:xfrm>
            <a:off x="329450" y="194141"/>
            <a:ext cx="698581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ko-KR" altLang="en-US" sz="2800" spc="-5" dirty="0">
                <a:latin typeface="Wingdings 2"/>
                <a:cs typeface="Wingdings 2"/>
              </a:rPr>
              <a:t></a:t>
            </a:r>
            <a:r>
              <a:rPr lang="ko-KR" altLang="en-US" sz="2800" spc="-5" dirty="0">
                <a:latin typeface="Times New Roman"/>
                <a:cs typeface="Times New Roman"/>
              </a:rPr>
              <a:t> </a:t>
            </a:r>
            <a:r>
              <a:rPr lang="en-US" altLang="ko-KR" sz="2800" spc="-5" dirty="0"/>
              <a:t>JVM</a:t>
            </a:r>
            <a:r>
              <a:rPr lang="ko-KR" altLang="en-US" sz="2800" spc="-5" dirty="0"/>
              <a:t>의 메모리</a:t>
            </a:r>
            <a:r>
              <a:rPr lang="ko-KR" altLang="en-US" sz="2800" spc="165" dirty="0"/>
              <a:t> </a:t>
            </a:r>
            <a:r>
              <a:rPr lang="ko-KR" altLang="en-US" sz="2800" spc="-10" dirty="0"/>
              <a:t>살림살이</a:t>
            </a:r>
            <a:endParaRPr lang="ko-KR" altLang="en-US" sz="2800" dirty="0">
              <a:latin typeface="Times New Roman"/>
              <a:cs typeface="Times New Roman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2285485" y="3118536"/>
            <a:ext cx="2790825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/>
          <p:cNvSpPr/>
          <p:nvPr/>
        </p:nvSpPr>
        <p:spPr>
          <a:xfrm>
            <a:off x="6143110" y="2904159"/>
            <a:ext cx="1638300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/>
          <p:cNvSpPr/>
          <p:nvPr/>
        </p:nvSpPr>
        <p:spPr>
          <a:xfrm>
            <a:off x="2213984" y="1189660"/>
            <a:ext cx="5629275" cy="1257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2071147" y="1118158"/>
            <a:ext cx="7286625" cy="1357630"/>
          </a:xfrm>
          <a:custGeom>
            <a:avLst/>
            <a:gdLst/>
            <a:ahLst/>
            <a:cxnLst/>
            <a:rect l="l" t="t" r="r" b="b"/>
            <a:pathLst>
              <a:path w="7286625" h="1357630">
                <a:moveTo>
                  <a:pt x="0" y="1357376"/>
                </a:moveTo>
                <a:lnTo>
                  <a:pt x="7286625" y="1357376"/>
                </a:lnTo>
                <a:lnTo>
                  <a:pt x="7286625" y="0"/>
                </a:lnTo>
                <a:lnTo>
                  <a:pt x="0" y="0"/>
                </a:lnTo>
                <a:lnTo>
                  <a:pt x="0" y="1357376"/>
                </a:lnTo>
                <a:close/>
              </a:path>
            </a:pathLst>
          </a:custGeom>
          <a:ln w="34925">
            <a:solidFill>
              <a:srgbClr val="9293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5285860" y="3832911"/>
            <a:ext cx="428625" cy="285750"/>
          </a:xfrm>
          <a:custGeom>
            <a:avLst/>
            <a:gdLst/>
            <a:ahLst/>
            <a:cxnLst/>
            <a:rect l="l" t="t" r="r" b="b"/>
            <a:pathLst>
              <a:path w="428625" h="285750">
                <a:moveTo>
                  <a:pt x="285750" y="0"/>
                </a:moveTo>
                <a:lnTo>
                  <a:pt x="285750" y="71500"/>
                </a:lnTo>
                <a:lnTo>
                  <a:pt x="0" y="71500"/>
                </a:lnTo>
                <a:lnTo>
                  <a:pt x="71374" y="142875"/>
                </a:lnTo>
                <a:lnTo>
                  <a:pt x="0" y="214375"/>
                </a:lnTo>
                <a:lnTo>
                  <a:pt x="285750" y="214375"/>
                </a:lnTo>
                <a:lnTo>
                  <a:pt x="285750" y="285750"/>
                </a:lnTo>
                <a:lnTo>
                  <a:pt x="428625" y="142875"/>
                </a:lnTo>
                <a:lnTo>
                  <a:pt x="285750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/>
          <p:cNvSpPr/>
          <p:nvPr/>
        </p:nvSpPr>
        <p:spPr>
          <a:xfrm>
            <a:off x="5285860" y="3832911"/>
            <a:ext cx="428625" cy="285750"/>
          </a:xfrm>
          <a:custGeom>
            <a:avLst/>
            <a:gdLst/>
            <a:ahLst/>
            <a:cxnLst/>
            <a:rect l="l" t="t" r="r" b="b"/>
            <a:pathLst>
              <a:path w="428625" h="285750">
                <a:moveTo>
                  <a:pt x="0" y="71500"/>
                </a:moveTo>
                <a:lnTo>
                  <a:pt x="285750" y="71500"/>
                </a:lnTo>
                <a:lnTo>
                  <a:pt x="285750" y="0"/>
                </a:lnTo>
                <a:lnTo>
                  <a:pt x="428625" y="142875"/>
                </a:lnTo>
                <a:lnTo>
                  <a:pt x="285750" y="285750"/>
                </a:lnTo>
                <a:lnTo>
                  <a:pt x="285750" y="214375"/>
                </a:lnTo>
                <a:lnTo>
                  <a:pt x="0" y="214375"/>
                </a:lnTo>
                <a:lnTo>
                  <a:pt x="71374" y="142875"/>
                </a:lnTo>
                <a:lnTo>
                  <a:pt x="0" y="71500"/>
                </a:lnTo>
                <a:close/>
              </a:path>
            </a:pathLst>
          </a:custGeom>
          <a:ln w="25400">
            <a:solidFill>
              <a:srgbClr val="3A3A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/>
          <p:cNvSpPr txBox="1"/>
          <p:nvPr/>
        </p:nvSpPr>
        <p:spPr>
          <a:xfrm>
            <a:off x="6401174" y="804088"/>
            <a:ext cx="284861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>
                <a:solidFill>
                  <a:srgbClr val="783979"/>
                </a:solidFill>
                <a:latin typeface="Malgun Gothic"/>
                <a:cs typeface="Malgun Gothic"/>
              </a:rPr>
              <a:t>JVM의 메모리 구분 및 관리</a:t>
            </a:r>
            <a:r>
              <a:rPr sz="1500" b="1" spc="-125">
                <a:solidFill>
                  <a:srgbClr val="783979"/>
                </a:solidFill>
                <a:latin typeface="Malgun Gothic"/>
                <a:cs typeface="Malgun Gothic"/>
              </a:rPr>
              <a:t> </a:t>
            </a:r>
            <a:r>
              <a:rPr sz="1500" b="1">
                <a:solidFill>
                  <a:srgbClr val="783979"/>
                </a:solidFill>
                <a:latin typeface="Malgun Gothic"/>
                <a:cs typeface="Malgun Gothic"/>
              </a:rPr>
              <a:t>기준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2221476" y="5404383"/>
            <a:ext cx="6886575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1500" b="1">
                <a:solidFill>
                  <a:srgbClr val="214043"/>
                </a:solidFill>
                <a:latin typeface="Malgun Gothic"/>
                <a:cs typeface="Malgun Gothic"/>
              </a:rPr>
              <a:t>메모리 공간을 용도에 따라서 별도로 나누는 </a:t>
            </a:r>
            <a:r>
              <a:rPr sz="1500" b="1" spc="-5">
                <a:solidFill>
                  <a:srgbClr val="214043"/>
                </a:solidFill>
                <a:latin typeface="Malgun Gothic"/>
                <a:cs typeface="Malgun Gothic"/>
              </a:rPr>
              <a:t>이유는, </a:t>
            </a:r>
            <a:r>
              <a:rPr sz="1500" b="1">
                <a:solidFill>
                  <a:srgbClr val="214043"/>
                </a:solidFill>
                <a:latin typeface="Malgun Gothic"/>
                <a:cs typeface="Malgun Gothic"/>
              </a:rPr>
              <a:t>서랍장의 칸을 </a:t>
            </a:r>
            <a:r>
              <a:rPr sz="1500" b="1" spc="-5">
                <a:solidFill>
                  <a:srgbClr val="214043"/>
                </a:solidFill>
                <a:latin typeface="Malgun Gothic"/>
                <a:cs typeface="Malgun Gothic"/>
              </a:rPr>
              <a:t>구분하고,</a:t>
            </a:r>
            <a:r>
              <a:rPr sz="1500" b="1" spc="-160">
                <a:solidFill>
                  <a:srgbClr val="214043"/>
                </a:solidFill>
                <a:latin typeface="Malgun Gothic"/>
                <a:cs typeface="Malgun Gothic"/>
              </a:rPr>
              <a:t> </a:t>
            </a:r>
            <a:r>
              <a:rPr sz="1500" b="1">
                <a:solidFill>
                  <a:srgbClr val="214043"/>
                </a:solidFill>
                <a:latin typeface="Malgun Gothic"/>
                <a:cs typeface="Malgun Gothic"/>
              </a:rPr>
              <a:t>칸  별로 용도를 지정하는 이유와 차이가</a:t>
            </a:r>
            <a:r>
              <a:rPr sz="1500" b="1" spc="-145">
                <a:solidFill>
                  <a:srgbClr val="214043"/>
                </a:solidFill>
                <a:latin typeface="Malgun Gothic"/>
                <a:cs typeface="Malgun Gothic"/>
              </a:rPr>
              <a:t> </a:t>
            </a:r>
            <a:r>
              <a:rPr sz="1500" b="1" spc="-5">
                <a:solidFill>
                  <a:srgbClr val="214043"/>
                </a:solidFill>
                <a:latin typeface="Malgun Gothic"/>
                <a:cs typeface="Malgun Gothic"/>
              </a:rPr>
              <a:t>없다!</a:t>
            </a:r>
            <a:endParaRPr sz="15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064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가상머신의 메모리 모델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A626EA6-7F2B-4D38-9A46-4608019EC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427345"/>
            <a:ext cx="1549668" cy="23245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05EE5DE-F314-404B-B62B-2E0B5814897D}"/>
              </a:ext>
            </a:extLst>
          </p:cNvPr>
          <p:cNvSpPr/>
          <p:nvPr/>
        </p:nvSpPr>
        <p:spPr>
          <a:xfrm>
            <a:off x="1311966" y="1719974"/>
            <a:ext cx="46117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• </a:t>
            </a:r>
            <a:r>
              <a:rPr lang="ko-KR" altLang="en-US" sz="1600" dirty="0">
                <a:latin typeface="+mj-ea"/>
                <a:ea typeface="+mj-ea"/>
              </a:rPr>
              <a:t>메소드 영역 </a:t>
            </a:r>
            <a:r>
              <a:rPr lang="en-US" altLang="ko-KR" sz="1600" dirty="0">
                <a:latin typeface="+mj-ea"/>
                <a:ea typeface="+mj-ea"/>
              </a:rPr>
              <a:t>(Method Area)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메소드의 바이트코드</a:t>
            </a:r>
            <a:r>
              <a:rPr lang="en-US" altLang="ko-KR" sz="1600" dirty="0">
                <a:latin typeface="+mj-ea"/>
                <a:ea typeface="+mj-ea"/>
              </a:rPr>
              <a:t>, static </a:t>
            </a:r>
            <a:r>
              <a:rPr lang="ko-KR" altLang="en-US" sz="1600" dirty="0">
                <a:latin typeface="+mj-ea"/>
                <a:ea typeface="+mj-ea"/>
              </a:rPr>
              <a:t>변수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• </a:t>
            </a:r>
            <a:r>
              <a:rPr lang="ko-KR" altLang="en-US" sz="1600" dirty="0">
                <a:latin typeface="+mj-ea"/>
                <a:ea typeface="+mj-ea"/>
              </a:rPr>
              <a:t>스택 영역 </a:t>
            </a:r>
            <a:r>
              <a:rPr lang="en-US" altLang="ko-KR" sz="1600" dirty="0">
                <a:latin typeface="+mj-ea"/>
                <a:ea typeface="+mj-ea"/>
              </a:rPr>
              <a:t>(Stack Area)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지역변수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매개변수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• </a:t>
            </a:r>
            <a:r>
              <a:rPr lang="ko-KR" altLang="en-US" sz="1600" dirty="0">
                <a:latin typeface="+mj-ea"/>
                <a:ea typeface="+mj-ea"/>
              </a:rPr>
              <a:t>힙 영역 </a:t>
            </a:r>
            <a:r>
              <a:rPr lang="en-US" altLang="ko-KR" sz="1600" dirty="0">
                <a:latin typeface="+mj-ea"/>
                <a:ea typeface="+mj-ea"/>
              </a:rPr>
              <a:t>(Heap Area)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인스턴스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6B5616-FD7B-4AF3-A31D-772C4DB1E9CA}"/>
              </a:ext>
            </a:extLst>
          </p:cNvPr>
          <p:cNvSpPr/>
          <p:nvPr/>
        </p:nvSpPr>
        <p:spPr>
          <a:xfrm>
            <a:off x="6020461" y="2528356"/>
            <a:ext cx="5273530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메모리 공간 활용의 효율성을 높이기 위해 메모리 공간을 이렇듯 세 개의 영역으로 구분하였다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6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/>
          <p:cNvSpPr txBox="1">
            <a:spLocks/>
          </p:cNvSpPr>
          <p:nvPr/>
        </p:nvSpPr>
        <p:spPr>
          <a:xfrm>
            <a:off x="485969" y="268281"/>
            <a:ext cx="698581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ko-KR" altLang="en-US" sz="2800" spc="-5">
                <a:latin typeface="Wingdings 2"/>
                <a:cs typeface="Wingdings 2"/>
              </a:rPr>
              <a:t></a:t>
            </a:r>
            <a:r>
              <a:rPr lang="ko-KR" altLang="en-US" sz="2800" spc="-5">
                <a:latin typeface="Times New Roman"/>
                <a:cs typeface="Times New Roman"/>
              </a:rPr>
              <a:t> </a:t>
            </a:r>
            <a:r>
              <a:rPr lang="ko-KR" altLang="en-US" sz="2800" spc="-5"/>
              <a:t>메소드 영역과 스택의</a:t>
            </a:r>
            <a:r>
              <a:rPr lang="ko-KR" altLang="en-US" sz="2800" spc="170"/>
              <a:t> </a:t>
            </a:r>
            <a:r>
              <a:rPr lang="ko-KR" altLang="en-US" sz="2800" spc="-10"/>
              <a:t>특성</a:t>
            </a:r>
            <a:endParaRPr lang="ko-KR" altLang="en-US" sz="2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6390" y="1192492"/>
            <a:ext cx="7644130" cy="1684435"/>
          </a:xfrm>
          <a:prstGeom prst="rect">
            <a:avLst/>
          </a:prstGeom>
          <a:solidFill>
            <a:srgbClr val="FFFFFF"/>
          </a:solidFill>
          <a:ln w="34925">
            <a:solidFill>
              <a:srgbClr val="9293BD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45415">
              <a:lnSpc>
                <a:spcPct val="100000"/>
              </a:lnSpc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자바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바이트코드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(bytecode) :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자바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가상머신의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의해서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실행되는</a:t>
            </a:r>
            <a:r>
              <a:rPr sz="1400" b="1" spc="-55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코드</a:t>
            </a:r>
            <a:endParaRPr sz="1400" dirty="0">
              <a:latin typeface="Malgun Gothic"/>
              <a:cs typeface="Malgun Gothic"/>
            </a:endParaRPr>
          </a:p>
          <a:p>
            <a:pPr marL="14541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메소드의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613316"/>
                </a:solidFill>
                <a:latin typeface="Malgun Gothic"/>
                <a:cs typeface="Malgun Gothic"/>
              </a:rPr>
              <a:t>자바</a:t>
            </a:r>
            <a:r>
              <a:rPr sz="1400" b="1" dirty="0">
                <a:solidFill>
                  <a:srgbClr val="613316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613316"/>
                </a:solidFill>
                <a:latin typeface="Malgun Gothic"/>
                <a:cs typeface="Malgun Gothic"/>
              </a:rPr>
              <a:t>바이트코드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spc="-5" dirty="0" err="1">
                <a:solidFill>
                  <a:srgbClr val="2B495E"/>
                </a:solidFill>
                <a:latin typeface="Malgun Gothic"/>
                <a:cs typeface="Malgun Gothic"/>
              </a:rPr>
              <a:t>JVM이</a:t>
            </a:r>
            <a:r>
              <a:rPr sz="1400" b="1" spc="-5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구분하는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메모리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공간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중에서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613316"/>
                </a:solidFill>
                <a:latin typeface="Malgun Gothic"/>
                <a:cs typeface="Malgun Gothic"/>
              </a:rPr>
              <a:t>메소드</a:t>
            </a:r>
            <a:r>
              <a:rPr sz="1400" b="1" dirty="0">
                <a:solidFill>
                  <a:srgbClr val="613316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613316"/>
                </a:solidFill>
                <a:latin typeface="Malgun Gothic"/>
                <a:cs typeface="Malgun Gothic"/>
              </a:rPr>
              <a:t>영역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에</a:t>
            </a:r>
            <a:r>
              <a:rPr sz="1400" b="1" spc="-65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저장된다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.</a:t>
            </a:r>
            <a:endParaRPr sz="1400" dirty="0">
              <a:latin typeface="Malgun Gothic"/>
              <a:cs typeface="Malgun Gothic"/>
            </a:endParaRPr>
          </a:p>
          <a:p>
            <a:pPr marL="14541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static으로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선언된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613316"/>
                </a:solidFill>
                <a:latin typeface="Malgun Gothic"/>
                <a:cs typeface="Malgun Gothic"/>
              </a:rPr>
              <a:t>클래스</a:t>
            </a:r>
            <a:r>
              <a:rPr sz="1400" b="1" dirty="0">
                <a:solidFill>
                  <a:srgbClr val="613316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613316"/>
                </a:solidFill>
                <a:latin typeface="Malgun Gothic"/>
                <a:cs typeface="Malgun Gothic"/>
              </a:rPr>
              <a:t>변수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도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613316"/>
                </a:solidFill>
                <a:latin typeface="Malgun Gothic"/>
                <a:cs typeface="Malgun Gothic"/>
              </a:rPr>
              <a:t>메소드</a:t>
            </a:r>
            <a:r>
              <a:rPr sz="1400" b="1" dirty="0">
                <a:solidFill>
                  <a:srgbClr val="613316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613316"/>
                </a:solidFill>
                <a:latin typeface="Malgun Gothic"/>
                <a:cs typeface="Malgun Gothic"/>
              </a:rPr>
              <a:t>영역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에</a:t>
            </a:r>
            <a:r>
              <a:rPr sz="1400" b="1" spc="-30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저장된다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.</a:t>
            </a:r>
            <a:endParaRPr sz="1400" dirty="0">
              <a:latin typeface="Malgun Gothic"/>
              <a:cs typeface="Malgun Gothic"/>
            </a:endParaRPr>
          </a:p>
          <a:p>
            <a:pPr marL="145415" marR="180975">
              <a:lnSpc>
                <a:spcPct val="150000"/>
              </a:lnSpc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정리하면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,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클래스의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정보가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spc="-5" dirty="0" err="1">
                <a:solidFill>
                  <a:srgbClr val="0000FF"/>
                </a:solidFill>
                <a:latin typeface="Malgun Gothic"/>
                <a:cs typeface="Malgun Gothic"/>
              </a:rPr>
              <a:t>JVM의</a:t>
            </a:r>
            <a:r>
              <a:rPr sz="1400" b="1" spc="-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메모리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공간에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Malgun Gothic"/>
                <a:cs typeface="Malgun Gothic"/>
              </a:rPr>
              <a:t>LOAD 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될 때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할당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및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초기화되는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대상은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메소드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영역에</a:t>
            </a:r>
            <a:r>
              <a:rPr sz="1400" b="1" spc="-13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00FF"/>
                </a:solidFill>
                <a:latin typeface="Malgun Gothic"/>
                <a:cs typeface="Malgun Gothic"/>
              </a:rPr>
              <a:t>할당된다</a:t>
            </a:r>
            <a:r>
              <a:rPr sz="1400" b="1" dirty="0">
                <a:solidFill>
                  <a:srgbClr val="0000FF"/>
                </a:solidFill>
                <a:latin typeface="Malgun Gothic"/>
                <a:cs typeface="Malgun Gothic"/>
              </a:rPr>
              <a:t>.</a:t>
            </a:r>
            <a:endParaRPr sz="1400" dirty="0">
              <a:solidFill>
                <a:srgbClr val="0000FF"/>
              </a:solidFill>
              <a:latin typeface="Malgun Gothic"/>
              <a:cs typeface="Malgun Gothic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7119204" y="808479"/>
            <a:ext cx="265210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 err="1">
                <a:solidFill>
                  <a:srgbClr val="783979"/>
                </a:solidFill>
                <a:latin typeface="Malgun Gothic"/>
                <a:cs typeface="Malgun Gothic"/>
              </a:rPr>
              <a:t>메소드</a:t>
            </a:r>
            <a:r>
              <a:rPr sz="1600" b="1" dirty="0">
                <a:solidFill>
                  <a:srgbClr val="783979"/>
                </a:solidFill>
                <a:latin typeface="Malgun Gothic"/>
                <a:cs typeface="Malgun Gothic"/>
              </a:rPr>
              <a:t> </a:t>
            </a:r>
            <a:r>
              <a:rPr sz="1600" b="1" dirty="0" err="1">
                <a:solidFill>
                  <a:srgbClr val="783979"/>
                </a:solidFill>
                <a:latin typeface="Malgun Gothic"/>
                <a:cs typeface="Malgun Gothic"/>
              </a:rPr>
              <a:t>영역에</a:t>
            </a:r>
            <a:r>
              <a:rPr sz="1600" b="1" dirty="0">
                <a:solidFill>
                  <a:srgbClr val="783979"/>
                </a:solidFill>
                <a:latin typeface="Malgun Gothic"/>
                <a:cs typeface="Malgun Gothic"/>
              </a:rPr>
              <a:t> </a:t>
            </a:r>
            <a:r>
              <a:rPr sz="1600" b="1" dirty="0" err="1">
                <a:solidFill>
                  <a:srgbClr val="783979"/>
                </a:solidFill>
                <a:latin typeface="Malgun Gothic"/>
                <a:cs typeface="Malgun Gothic"/>
              </a:rPr>
              <a:t>대한</a:t>
            </a:r>
            <a:r>
              <a:rPr sz="1600" b="1" spc="-125" dirty="0">
                <a:solidFill>
                  <a:srgbClr val="783979"/>
                </a:solidFill>
                <a:latin typeface="Malgun Gothic"/>
                <a:cs typeface="Malgun Gothic"/>
              </a:rPr>
              <a:t> </a:t>
            </a:r>
            <a:r>
              <a:rPr sz="1600" b="1" dirty="0" err="1">
                <a:solidFill>
                  <a:srgbClr val="783979"/>
                </a:solidFill>
                <a:latin typeface="Malgun Gothic"/>
                <a:cs typeface="Malgun Gothic"/>
              </a:rPr>
              <a:t>설명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906390" y="4621517"/>
            <a:ext cx="7644130" cy="1304844"/>
          </a:xfrm>
          <a:prstGeom prst="rect">
            <a:avLst/>
          </a:prstGeom>
          <a:solidFill>
            <a:srgbClr val="FFFFFF"/>
          </a:solidFill>
          <a:ln w="34925">
            <a:solidFill>
              <a:srgbClr val="9293BD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975"/>
              </a:spcBef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매개변수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,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지역변수가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할당되는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메모리</a:t>
            </a:r>
            <a:r>
              <a:rPr sz="1400" b="1" spc="-35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공간</a:t>
            </a:r>
            <a:endParaRPr sz="1400" dirty="0">
              <a:latin typeface="Malgun Gothic"/>
              <a:cs typeface="Malgun Gothic"/>
            </a:endParaRPr>
          </a:p>
          <a:p>
            <a:pPr marL="145415" marR="130810">
              <a:lnSpc>
                <a:spcPct val="150000"/>
              </a:lnSpc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프로그램이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실행되는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도중에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임시로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할당되었다가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바로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이어서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소멸되는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특징이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있는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변수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 가</a:t>
            </a:r>
            <a:r>
              <a:rPr sz="1400" b="1" spc="-114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할당된다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.</a:t>
            </a:r>
            <a:endParaRPr sz="1400" dirty="0">
              <a:latin typeface="Malgun Gothic"/>
              <a:cs typeface="Malgun Gothic"/>
            </a:endParaRPr>
          </a:p>
          <a:p>
            <a:pPr marL="14541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B495E"/>
                </a:solidFill>
                <a:latin typeface="Wingdings 2"/>
                <a:cs typeface="Wingdings 2"/>
              </a:rPr>
              <a:t></a:t>
            </a:r>
            <a:r>
              <a:rPr sz="1400" dirty="0">
                <a:solidFill>
                  <a:srgbClr val="2B495E"/>
                </a:solidFill>
                <a:latin typeface="Times New Roman"/>
                <a:cs typeface="Times New Roman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메소드의</a:t>
            </a:r>
            <a:r>
              <a:rPr sz="1400" b="1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실행을</a:t>
            </a:r>
            <a:r>
              <a:rPr sz="1400" b="1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위한</a:t>
            </a:r>
            <a:r>
              <a:rPr sz="1400" b="1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메모리</a:t>
            </a:r>
            <a:r>
              <a:rPr sz="1400" b="1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Malgun Gothic"/>
                <a:cs typeface="Malgun Gothic"/>
              </a:rPr>
              <a:t>공간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으로도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정의할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 수</a:t>
            </a:r>
            <a:r>
              <a:rPr sz="1400" b="1" spc="-55" dirty="0">
                <a:solidFill>
                  <a:srgbClr val="2B495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2B495E"/>
                </a:solidFill>
                <a:latin typeface="Malgun Gothic"/>
                <a:cs typeface="Malgun Gothic"/>
              </a:rPr>
              <a:t>있다</a:t>
            </a:r>
            <a:r>
              <a:rPr sz="1400" b="1" dirty="0">
                <a:solidFill>
                  <a:srgbClr val="2B495E"/>
                </a:solidFill>
                <a:latin typeface="Malgun Gothic"/>
                <a:cs typeface="Malgun Gothic"/>
              </a:rPr>
              <a:t>.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1488266" y="3260940"/>
            <a:ext cx="8801628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참고로</a:t>
            </a:r>
            <a:r>
              <a:rPr sz="1400" b="1" dirty="0">
                <a:solidFill>
                  <a:srgbClr val="783979"/>
                </a:solidFill>
                <a:latin typeface="+mn-ea"/>
                <a:cs typeface="Arial"/>
              </a:rPr>
              <a:t>,   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메소드의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 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바이트코드는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실행에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필요한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바이트코드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 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전부를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   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의미한다</a:t>
            </a:r>
            <a:r>
              <a:rPr sz="1400" b="1" dirty="0">
                <a:solidFill>
                  <a:srgbClr val="783979"/>
                </a:solidFill>
                <a:latin typeface="+mn-ea"/>
                <a:cs typeface="Arial"/>
              </a:rPr>
              <a:t>. </a:t>
            </a:r>
            <a:r>
              <a:rPr lang="en-US" sz="1400" b="1" dirty="0">
                <a:solidFill>
                  <a:srgbClr val="783979"/>
                </a:solidFill>
                <a:latin typeface="+mn-ea"/>
                <a:cs typeface="Arial"/>
              </a:rPr>
              <a:t/>
            </a:r>
            <a:br>
              <a:rPr lang="en-US" sz="1400" b="1" dirty="0">
                <a:solidFill>
                  <a:srgbClr val="783979"/>
                </a:solidFill>
                <a:latin typeface="+mn-ea"/>
                <a:cs typeface="Arial"/>
              </a:rPr>
            </a:br>
            <a:r>
              <a:rPr sz="1400" b="1" dirty="0">
                <a:solidFill>
                  <a:srgbClr val="783979"/>
                </a:solidFill>
                <a:latin typeface="+mn-ea"/>
                <a:cs typeface="Arial"/>
              </a:rPr>
              <a:t>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자바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프로그램의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실행은</a:t>
            </a:r>
            <a:r>
              <a:rPr lang="en-US" sz="1400" b="1" dirty="0">
                <a:solidFill>
                  <a:srgbClr val="783979"/>
                </a:solidFill>
                <a:latin typeface="+mn-ea"/>
                <a:cs typeface="Gulim"/>
              </a:rPr>
              <a:t>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메소드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내에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정의된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문장들의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실행으로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  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완성되기</a:t>
            </a:r>
            <a:r>
              <a:rPr sz="1400" b="1" dirty="0">
                <a:solidFill>
                  <a:srgbClr val="783979"/>
                </a:solidFill>
                <a:latin typeface="+mn-ea"/>
                <a:cs typeface="Gulim"/>
              </a:rPr>
              <a:t> </a:t>
            </a:r>
            <a:r>
              <a:rPr sz="1400" b="1" dirty="0" err="1">
                <a:solidFill>
                  <a:srgbClr val="783979"/>
                </a:solidFill>
                <a:latin typeface="+mn-ea"/>
                <a:cs typeface="Gulim"/>
              </a:rPr>
              <a:t>때문이다</a:t>
            </a:r>
            <a:r>
              <a:rPr sz="1400" b="1" dirty="0">
                <a:solidFill>
                  <a:srgbClr val="783979"/>
                </a:solidFill>
                <a:latin typeface="+mn-ea"/>
                <a:cs typeface="Arial"/>
              </a:rPr>
              <a:t>.</a:t>
            </a:r>
            <a:endParaRPr sz="1400" b="1" dirty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400" b="1" dirty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b="1" dirty="0">
              <a:latin typeface="+mn-ea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b="1" dirty="0" err="1">
                <a:solidFill>
                  <a:srgbClr val="C00000"/>
                </a:solidFill>
                <a:latin typeface="+mn-ea"/>
                <a:cs typeface="Malgun Gothic"/>
              </a:rPr>
              <a:t>스택</a:t>
            </a:r>
            <a:r>
              <a:rPr sz="1400" b="1" dirty="0">
                <a:solidFill>
                  <a:srgbClr val="C00000"/>
                </a:solidFill>
                <a:latin typeface="+mn-ea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+mn-ea"/>
                <a:cs typeface="Malgun Gothic"/>
              </a:rPr>
              <a:t>영역에</a:t>
            </a:r>
            <a:r>
              <a:rPr sz="1400" b="1" dirty="0">
                <a:solidFill>
                  <a:srgbClr val="C00000"/>
                </a:solidFill>
                <a:latin typeface="+mn-ea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+mn-ea"/>
                <a:cs typeface="Malgun Gothic"/>
              </a:rPr>
              <a:t>대한</a:t>
            </a:r>
            <a:r>
              <a:rPr sz="1400" b="1" spc="-125" dirty="0">
                <a:solidFill>
                  <a:srgbClr val="C00000"/>
                </a:solidFill>
                <a:latin typeface="+mn-ea"/>
                <a:cs typeface="Malgun Gothic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+mn-ea"/>
                <a:cs typeface="Malgun Gothic"/>
              </a:rPr>
              <a:t>설명</a:t>
            </a:r>
            <a:endParaRPr sz="1400" b="1" dirty="0">
              <a:solidFill>
                <a:srgbClr val="C00000"/>
              </a:solidFill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4098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영역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4EF724-C74B-45EE-9D55-6A2E50329AFD}"/>
              </a:ext>
            </a:extLst>
          </p:cNvPr>
          <p:cNvSpPr/>
          <p:nvPr/>
        </p:nvSpPr>
        <p:spPr>
          <a:xfrm>
            <a:off x="1193531" y="1475027"/>
            <a:ext cx="6096000" cy="44847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class Boy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static int average = 0;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void Run() {....}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latin typeface="Consolas" panose="020B0609020204030204" pitchFamily="49" charset="0"/>
              </a:rPr>
              <a:t>MyMain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Boy b = new Boy();   // </a:t>
            </a:r>
            <a:r>
              <a:rPr lang="ko-KR" altLang="en-US" sz="1600" dirty="0">
                <a:latin typeface="Consolas" panose="020B0609020204030204" pitchFamily="49" charset="0"/>
              </a:rPr>
              <a:t>인스턴스 생성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</a:rPr>
              <a:t>Boy.average</a:t>
            </a:r>
            <a:r>
              <a:rPr lang="en-US" altLang="ko-KR" sz="1600" dirty="0">
                <a:latin typeface="Consolas" panose="020B0609020204030204" pitchFamily="49" charset="0"/>
              </a:rPr>
              <a:t> += 5;   // </a:t>
            </a:r>
            <a:r>
              <a:rPr lang="ko-KR" altLang="en-US" sz="1600" dirty="0">
                <a:latin typeface="Consolas" panose="020B0609020204030204" pitchFamily="49" charset="0"/>
              </a:rPr>
              <a:t>클래스 변수 접근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....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700EDE-12F3-436B-B8E7-D45776D0708D}"/>
              </a:ext>
            </a:extLst>
          </p:cNvPr>
          <p:cNvSpPr/>
          <p:nvPr/>
        </p:nvSpPr>
        <p:spPr>
          <a:xfrm>
            <a:off x="3715838" y="5128784"/>
            <a:ext cx="74398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메소드 영역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바이트코드와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static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변수가 할당되는 메모리 공간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이 영역에 저장된 내용은 프로그램 종료 시 소멸된다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0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스택 영역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648C32-89FC-4C6E-A87E-AAF515E320C9}"/>
              </a:ext>
            </a:extLst>
          </p:cNvPr>
          <p:cNvSpPr/>
          <p:nvPr/>
        </p:nvSpPr>
        <p:spPr>
          <a:xfrm>
            <a:off x="1193531" y="1613526"/>
            <a:ext cx="6096000" cy="41154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static void main(String[ ] args)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int num1 = 10;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int num2 = 20;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adder(num1, num2);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System.out.println("end of program");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static void adder(int n1, int n2)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int result = n1 + n2;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return result;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C69022-9D02-48DF-BE84-C08E628C1E48}"/>
              </a:ext>
            </a:extLst>
          </p:cNvPr>
          <p:cNvSpPr/>
          <p:nvPr/>
        </p:nvSpPr>
        <p:spPr>
          <a:xfrm>
            <a:off x="3704819" y="5297114"/>
            <a:ext cx="74508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스택 영역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지역변수 매개변수 할당되는 영역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이 영역에 저장된 변수는 해당 변수가 선언된 메소드 종료 시 소멸된다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4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403591" y="243568"/>
            <a:ext cx="698581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ko-KR" altLang="en-US" sz="2800" spc="-5">
                <a:latin typeface="Wingdings 2"/>
                <a:cs typeface="Wingdings 2"/>
              </a:rPr>
              <a:t></a:t>
            </a:r>
            <a:r>
              <a:rPr lang="ko-KR" altLang="en-US" sz="2800" spc="-5">
                <a:latin typeface="Times New Roman"/>
                <a:cs typeface="Times New Roman"/>
              </a:rPr>
              <a:t> </a:t>
            </a:r>
            <a:r>
              <a:rPr lang="ko-KR" altLang="en-US" sz="2800" spc="-5"/>
              <a:t>스택의</a:t>
            </a:r>
            <a:r>
              <a:rPr lang="ko-KR" altLang="en-US" sz="2800" spc="150"/>
              <a:t> </a:t>
            </a:r>
            <a:r>
              <a:rPr lang="ko-KR" altLang="en-US" sz="2800" spc="-10"/>
              <a:t>흐름</a:t>
            </a:r>
            <a:endParaRPr lang="ko-KR" altLang="en-US" sz="2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12963" y="674455"/>
            <a:ext cx="3929126" cy="1901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3012963" y="2603203"/>
            <a:ext cx="3929126" cy="1977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5656112" y="4579050"/>
            <a:ext cx="4286250" cy="1987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2799005" y="674699"/>
            <a:ext cx="240306" cy="356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2728099" y="2676002"/>
            <a:ext cx="360593" cy="357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5299462" y="4674561"/>
            <a:ext cx="356185" cy="3637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 txBox="1"/>
          <p:nvPr/>
        </p:nvSpPr>
        <p:spPr>
          <a:xfrm>
            <a:off x="7164492" y="1485222"/>
            <a:ext cx="3607435" cy="205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>
                <a:solidFill>
                  <a:srgbClr val="214043"/>
                </a:solidFill>
                <a:latin typeface="Wingdings 2"/>
                <a:cs typeface="Wingdings 2"/>
              </a:rPr>
              <a:t></a:t>
            </a:r>
            <a:r>
              <a:rPr sz="1400" b="1">
                <a:solidFill>
                  <a:srgbClr val="214043"/>
                </a:solidFill>
                <a:latin typeface="Malgun Gothic"/>
                <a:cs typeface="Malgun Gothic"/>
              </a:rPr>
              <a:t>지역변수는 스택에</a:t>
            </a:r>
            <a:r>
              <a:rPr sz="1400" b="1" spc="-105">
                <a:solidFill>
                  <a:srgbClr val="214043"/>
                </a:solidFill>
                <a:latin typeface="Malgun Gothic"/>
                <a:cs typeface="Malgun Gothic"/>
              </a:rPr>
              <a:t> </a:t>
            </a:r>
            <a:r>
              <a:rPr sz="1400" b="1">
                <a:solidFill>
                  <a:srgbClr val="214043"/>
                </a:solidFill>
                <a:latin typeface="Malgun Gothic"/>
                <a:cs typeface="Malgun Gothic"/>
              </a:rPr>
              <a:t>할당된다.</a:t>
            </a:r>
            <a:endParaRPr sz="1400">
              <a:latin typeface="Malgun Gothic"/>
              <a:cs typeface="Malgun Gothic"/>
            </a:endParaRPr>
          </a:p>
          <a:p>
            <a:pPr marL="12700" marR="13970" algn="just">
              <a:lnSpc>
                <a:spcPct val="150000"/>
              </a:lnSpc>
              <a:spcBef>
                <a:spcPts val="900"/>
              </a:spcBef>
            </a:pPr>
            <a:r>
              <a:rPr sz="1400">
                <a:solidFill>
                  <a:srgbClr val="214043"/>
                </a:solidFill>
                <a:latin typeface="Wingdings 2"/>
                <a:cs typeface="Wingdings 2"/>
              </a:rPr>
              <a:t></a:t>
            </a:r>
            <a:r>
              <a:rPr sz="1400" b="1">
                <a:solidFill>
                  <a:srgbClr val="214043"/>
                </a:solidFill>
                <a:latin typeface="Malgun Gothic"/>
                <a:cs typeface="Malgun Gothic"/>
              </a:rPr>
              <a:t>스택에 할당된 지역변수는 해당 메소드를</a:t>
            </a:r>
            <a:r>
              <a:rPr sz="1400" b="1" spc="-145">
                <a:solidFill>
                  <a:srgbClr val="214043"/>
                </a:solidFill>
                <a:latin typeface="Malgun Gothic"/>
                <a:cs typeface="Malgun Gothic"/>
              </a:rPr>
              <a:t> </a:t>
            </a:r>
            <a:r>
              <a:rPr sz="1400" b="1">
                <a:solidFill>
                  <a:srgbClr val="214043"/>
                </a:solidFill>
                <a:latin typeface="Malgun Gothic"/>
                <a:cs typeface="Malgun Gothic"/>
              </a:rPr>
              <a:t>빠  져 나가면</a:t>
            </a:r>
            <a:r>
              <a:rPr sz="1400" b="1" spc="-110">
                <a:solidFill>
                  <a:srgbClr val="214043"/>
                </a:solidFill>
                <a:latin typeface="Malgun Gothic"/>
                <a:cs typeface="Malgun Gothic"/>
              </a:rPr>
              <a:t> </a:t>
            </a:r>
            <a:r>
              <a:rPr sz="1400" b="1">
                <a:solidFill>
                  <a:srgbClr val="214043"/>
                </a:solidFill>
                <a:latin typeface="Malgun Gothic"/>
                <a:cs typeface="Malgun Gothic"/>
              </a:rPr>
              <a:t>소멸된다.</a:t>
            </a:r>
            <a:endParaRPr sz="1400">
              <a:latin typeface="Malgun Gothic"/>
              <a:cs typeface="Malgun Gothic"/>
            </a:endParaRPr>
          </a:p>
          <a:p>
            <a:pPr marL="12700" marR="5080" algn="just">
              <a:lnSpc>
                <a:spcPct val="150000"/>
              </a:lnSpc>
              <a:spcBef>
                <a:spcPts val="900"/>
              </a:spcBef>
            </a:pPr>
            <a:r>
              <a:rPr sz="1400" b="1">
                <a:solidFill>
                  <a:srgbClr val="214043"/>
                </a:solidFill>
                <a:latin typeface="Wingdings 2"/>
                <a:cs typeface="Wingdings 2"/>
              </a:rPr>
              <a:t></a:t>
            </a:r>
            <a:r>
              <a:rPr sz="1400" b="1">
                <a:solidFill>
                  <a:srgbClr val="214043"/>
                </a:solidFill>
                <a:latin typeface="Times New Roman"/>
                <a:cs typeface="Times New Roman"/>
              </a:rPr>
              <a:t> </a:t>
            </a:r>
            <a:r>
              <a:rPr sz="1400" b="1">
                <a:solidFill>
                  <a:srgbClr val="214043"/>
                </a:solidFill>
                <a:latin typeface="Malgun Gothic"/>
                <a:cs typeface="Malgun Gothic"/>
              </a:rPr>
              <a:t>할당 및 소멸의 특성상 그 형태가 접시를 쌓  는 것과 유사하다 따라서 스택이라 이름</a:t>
            </a:r>
            <a:r>
              <a:rPr sz="1400" b="1" spc="-150">
                <a:solidFill>
                  <a:srgbClr val="214043"/>
                </a:solidFill>
                <a:latin typeface="Malgun Gothic"/>
                <a:cs typeface="Malgun Gothic"/>
              </a:rPr>
              <a:t> </a:t>
            </a:r>
            <a:r>
              <a:rPr sz="1400" b="1">
                <a:solidFill>
                  <a:srgbClr val="214043"/>
                </a:solidFill>
                <a:latin typeface="Malgun Gothic"/>
                <a:cs typeface="Malgun Gothic"/>
              </a:rPr>
              <a:t>지어  졌다.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2734808" y="5445946"/>
            <a:ext cx="256730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95">
                <a:solidFill>
                  <a:srgbClr val="613316"/>
                </a:solidFill>
                <a:latin typeface="Gulim"/>
                <a:cs typeface="Gulim"/>
              </a:rPr>
              <a:t>할당  </a:t>
            </a:r>
            <a:r>
              <a:rPr sz="1800" spc="-420">
                <a:solidFill>
                  <a:srgbClr val="613316"/>
                </a:solidFill>
                <a:latin typeface="Gulim"/>
                <a:cs typeface="Gulim"/>
              </a:rPr>
              <a:t>및    </a:t>
            </a:r>
            <a:r>
              <a:rPr sz="1800" spc="-450">
                <a:solidFill>
                  <a:srgbClr val="613316"/>
                </a:solidFill>
                <a:latin typeface="Gulim"/>
                <a:cs typeface="Gulim"/>
              </a:rPr>
              <a:t>소멸의  </a:t>
            </a:r>
            <a:r>
              <a:rPr sz="1800" spc="-340">
                <a:solidFill>
                  <a:srgbClr val="613316"/>
                </a:solidFill>
                <a:latin typeface="Gulim"/>
                <a:cs typeface="Gulim"/>
              </a:rPr>
              <a:t> </a:t>
            </a:r>
            <a:r>
              <a:rPr sz="1800" spc="-375">
                <a:solidFill>
                  <a:srgbClr val="613316"/>
                </a:solidFill>
                <a:latin typeface="Gulim"/>
                <a:cs typeface="Gulim"/>
              </a:rPr>
              <a:t>특성상</a:t>
            </a:r>
            <a:endParaRPr sz="180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445">
                <a:solidFill>
                  <a:srgbClr val="613316"/>
                </a:solidFill>
                <a:latin typeface="Gulim"/>
                <a:cs typeface="Gulim"/>
              </a:rPr>
              <a:t>메소드    </a:t>
            </a:r>
            <a:r>
              <a:rPr sz="1800" spc="-360">
                <a:solidFill>
                  <a:srgbClr val="613316"/>
                </a:solidFill>
                <a:latin typeface="Gulim"/>
                <a:cs typeface="Gulim"/>
              </a:rPr>
              <a:t>별   </a:t>
            </a:r>
            <a:r>
              <a:rPr sz="1800" spc="-395">
                <a:solidFill>
                  <a:srgbClr val="613316"/>
                </a:solidFill>
                <a:latin typeface="Gulim"/>
                <a:cs typeface="Gulim"/>
              </a:rPr>
              <a:t>스택이   </a:t>
            </a:r>
            <a:r>
              <a:rPr sz="1800" spc="-520">
                <a:solidFill>
                  <a:srgbClr val="613316"/>
                </a:solidFill>
                <a:latin typeface="Gulim"/>
                <a:cs typeface="Gulim"/>
              </a:rPr>
              <a:t>구분이         </a:t>
            </a:r>
            <a:r>
              <a:rPr sz="1800" spc="-484">
                <a:solidFill>
                  <a:srgbClr val="613316"/>
                </a:solidFill>
                <a:latin typeface="Gulim"/>
                <a:cs typeface="Gulim"/>
              </a:rPr>
              <a:t> </a:t>
            </a:r>
            <a:r>
              <a:rPr sz="1800" spc="-185">
                <a:solidFill>
                  <a:srgbClr val="613316"/>
                </a:solidFill>
                <a:latin typeface="Gulim"/>
                <a:cs typeface="Gulim"/>
              </a:rPr>
              <a:t>된다</a:t>
            </a:r>
            <a:r>
              <a:rPr sz="1800" spc="-185">
                <a:solidFill>
                  <a:srgbClr val="613316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68678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8877</TotalTime>
  <Words>678</Words>
  <Application>Microsoft Office PowerPoint</Application>
  <PresentationFormat>와이드스크린</PresentationFormat>
  <Paragraphs>112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굴림</vt:lpstr>
      <vt:lpstr>맑은 고딕</vt:lpstr>
      <vt:lpstr>맑은 고딕</vt:lpstr>
      <vt:lpstr>Arial</vt:lpstr>
      <vt:lpstr>Calibri</vt:lpstr>
      <vt:lpstr>Calibri Light</vt:lpstr>
      <vt:lpstr>Consolas</vt:lpstr>
      <vt:lpstr>Times New Roman</vt:lpstr>
      <vt:lpstr>Wingdings</vt:lpstr>
      <vt:lpstr>Wingdings 2</vt:lpstr>
      <vt:lpstr>추억</vt:lpstr>
      <vt:lpstr>자바 가상머신의 메모리 모델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user</cp:lastModifiedBy>
  <cp:revision>1698</cp:revision>
  <dcterms:created xsi:type="dcterms:W3CDTF">2017-07-09T08:11:09Z</dcterms:created>
  <dcterms:modified xsi:type="dcterms:W3CDTF">2023-09-05T02:36:02Z</dcterms:modified>
</cp:coreProperties>
</file>