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9" r:id="rId3"/>
    <p:sldId id="290" r:id="rId4"/>
    <p:sldId id="293" r:id="rId5"/>
    <p:sldId id="257" r:id="rId6"/>
    <p:sldId id="287" r:id="rId7"/>
    <p:sldId id="288" r:id="rId8"/>
    <p:sldId id="304" r:id="rId9"/>
    <p:sldId id="281" r:id="rId10"/>
    <p:sldId id="258" r:id="rId11"/>
    <p:sldId id="260" r:id="rId12"/>
    <p:sldId id="263" r:id="rId13"/>
    <p:sldId id="264" r:id="rId14"/>
    <p:sldId id="283" r:id="rId15"/>
    <p:sldId id="265" r:id="rId16"/>
    <p:sldId id="266" r:id="rId17"/>
    <p:sldId id="267" r:id="rId18"/>
    <p:sldId id="268" r:id="rId19"/>
    <p:sldId id="269" r:id="rId20"/>
    <p:sldId id="270" r:id="rId21"/>
    <p:sldId id="262" r:id="rId22"/>
    <p:sldId id="282" r:id="rId23"/>
    <p:sldId id="271" r:id="rId24"/>
    <p:sldId id="291" r:id="rId25"/>
    <p:sldId id="294" r:id="rId26"/>
    <p:sldId id="272" r:id="rId27"/>
    <p:sldId id="273" r:id="rId28"/>
    <p:sldId id="274" r:id="rId29"/>
    <p:sldId id="276" r:id="rId30"/>
    <p:sldId id="275" r:id="rId31"/>
    <p:sldId id="277" r:id="rId32"/>
    <p:sldId id="285" r:id="rId33"/>
    <p:sldId id="278" r:id="rId34"/>
    <p:sldId id="292" r:id="rId35"/>
    <p:sldId id="295" r:id="rId36"/>
    <p:sldId id="297" r:id="rId37"/>
    <p:sldId id="302" r:id="rId38"/>
    <p:sldId id="303" r:id="rId39"/>
    <p:sldId id="284" r:id="rId40"/>
    <p:sldId id="296" r:id="rId41"/>
    <p:sldId id="279" r:id="rId42"/>
    <p:sldId id="280" r:id="rId43"/>
    <p:sldId id="28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3300"/>
    <a:srgbClr val="0E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9" autoAdjust="0"/>
    <p:restoredTop sz="94660"/>
  </p:normalViewPr>
  <p:slideViewPr>
    <p:cSldViewPr>
      <p:cViewPr varScale="1">
        <p:scale>
          <a:sx n="80" d="100"/>
          <a:sy n="80" d="100"/>
        </p:scale>
        <p:origin x="10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A835-47D4-4D06-9ABF-EE4306CA3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52E7C-284B-49B9-BE5B-09F73B91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2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86AC37-DD1C-4CC6-A34B-400643CCDFC1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oddaehee.tistory.com/16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JSP</a:t>
            </a:r>
            <a:r>
              <a:rPr lang="ko-KR" altLang="en-US" dirty="0">
                <a:solidFill>
                  <a:srgbClr val="0070C0"/>
                </a:solidFill>
              </a:rPr>
              <a:t>로 시작하는 </a:t>
            </a:r>
            <a:r>
              <a:rPr lang="ko-KR" altLang="en-US" dirty="0">
                <a:solidFill>
                  <a:srgbClr val="002060"/>
                </a:solidFill>
              </a:rPr>
              <a:t>웹 프로그래밍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endParaRPr lang="ko-KR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코드의 일반적 구성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1000108"/>
            <a:ext cx="74295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&lt;%@ page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contentType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"text/html;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charset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euc-kr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%&gt;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&lt;html&gt;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&lt;head&gt;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  &lt;title&gt;HTML </a:t>
            </a:r>
            <a:r>
              <a:rPr lang="ko-KR" altLang="en-US" dirty="0"/>
              <a:t>문서의 제목</a:t>
            </a:r>
            <a:r>
              <a:rPr lang="en-US" dirty="0"/>
              <a:t>&lt;/title&gt;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&lt;/head&gt;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&lt;body&gt;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&lt;%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    String </a:t>
            </a:r>
            <a:r>
              <a:rPr lang="en-US" dirty="0" err="1"/>
              <a:t>bookTitle</a:t>
            </a:r>
            <a:r>
              <a:rPr lang="en-US" dirty="0"/>
              <a:t> = "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ko-KR" altLang="en-US" dirty="0"/>
              <a:t>프로그래밍</a:t>
            </a:r>
            <a:r>
              <a:rPr lang="en-US" dirty="0"/>
              <a:t>";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    String author = "</a:t>
            </a:r>
            <a:r>
              <a:rPr lang="ko-KR" altLang="en-US" dirty="0"/>
              <a:t>최범균</a:t>
            </a:r>
            <a:r>
              <a:rPr lang="en-US" dirty="0"/>
              <a:t>";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%&gt;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&lt;b&gt;&lt;%= </a:t>
            </a:r>
            <a:r>
              <a:rPr lang="en-US" dirty="0" err="1"/>
              <a:t>bookTitle</a:t>
            </a:r>
            <a:r>
              <a:rPr lang="en-US" dirty="0"/>
              <a:t> %&gt;&lt;/b&gt;(&lt;%= author %&gt;)</a:t>
            </a:r>
            <a:r>
              <a:rPr lang="ko-KR" altLang="en-US" dirty="0"/>
              <a:t>입니다</a:t>
            </a:r>
            <a:r>
              <a:rPr lang="en-US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&lt;/body&gt;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&lt;/html&gt;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5140" y="714356"/>
            <a:ext cx="1928794" cy="10001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설정 부분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JSP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페이지에 대한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설정 정보</a:t>
            </a: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214810" y="3857628"/>
            <a:ext cx="457203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2264" y="2928934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생성 부분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HTML </a:t>
            </a:r>
            <a:r>
              <a:rPr lang="ko-KR" altLang="en-US" sz="1600" dirty="0"/>
              <a:t>코드 및 </a:t>
            </a:r>
            <a:endParaRPr lang="en-US" altLang="ko-KR" sz="1600" dirty="0"/>
          </a:p>
          <a:p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en-US" sz="1600" dirty="0"/>
              <a:t>스크립트</a:t>
            </a:r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429388" y="1285860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38138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디렉티브</a:t>
            </a:r>
            <a:r>
              <a:rPr lang="en-US" altLang="ko-KR" dirty="0"/>
              <a:t>(Directive, </a:t>
            </a:r>
            <a:r>
              <a:rPr lang="ko-KR" altLang="en-US" dirty="0"/>
              <a:t>지시어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지시어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(directive)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는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웹컨테이너가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페이지를 자바 코드로 변환할 때 필요한 지시사항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5694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설정 정보를 지정</a:t>
            </a:r>
            <a:endParaRPr lang="en-US" altLang="ko-KR" dirty="0"/>
          </a:p>
          <a:p>
            <a:r>
              <a:rPr lang="ko-KR" altLang="en-US" dirty="0" err="1"/>
              <a:t>디렉티브</a:t>
            </a:r>
            <a:r>
              <a:rPr lang="ko-KR" altLang="en-US" dirty="0"/>
              <a:t> 구문</a:t>
            </a:r>
            <a:endParaRPr lang="en-US" altLang="ko-KR" dirty="0"/>
          </a:p>
          <a:p>
            <a:pPr lvl="1"/>
            <a:r>
              <a:rPr lang="en-US" dirty="0"/>
              <a:t>&lt;%@ </a:t>
            </a:r>
            <a:r>
              <a:rPr lang="ko-KR" altLang="en-US" dirty="0" err="1"/>
              <a:t>디렉티브이름</a:t>
            </a:r>
            <a:r>
              <a:rPr lang="ko-KR" altLang="en-US" dirty="0"/>
              <a:t> 속성</a:t>
            </a:r>
            <a:r>
              <a:rPr lang="en-US" dirty="0"/>
              <a:t>1="</a:t>
            </a:r>
            <a:r>
              <a:rPr lang="ko-KR" altLang="en-US" dirty="0"/>
              <a:t>값</a:t>
            </a:r>
            <a:r>
              <a:rPr lang="en-US" dirty="0"/>
              <a:t>1" </a:t>
            </a:r>
            <a:r>
              <a:rPr lang="ko-KR" altLang="en-US" dirty="0"/>
              <a:t>속성</a:t>
            </a:r>
            <a:r>
              <a:rPr lang="en-US" dirty="0"/>
              <a:t>2="</a:t>
            </a:r>
            <a:r>
              <a:rPr lang="ko-KR" altLang="en-US" dirty="0"/>
              <a:t>값</a:t>
            </a:r>
            <a:r>
              <a:rPr lang="en-US" dirty="0"/>
              <a:t>2" ... %&gt;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en-US" dirty="0"/>
              <a:t>&lt;%@ page </a:t>
            </a:r>
            <a:r>
              <a:rPr lang="en-US" dirty="0" err="1"/>
              <a:t>contentType</a:t>
            </a:r>
            <a:r>
              <a:rPr lang="en-US" dirty="0"/>
              <a:t> = "text/html; </a:t>
            </a:r>
            <a:r>
              <a:rPr lang="en-US" dirty="0" err="1"/>
              <a:t>charset</a:t>
            </a:r>
            <a:r>
              <a:rPr lang="en-US" dirty="0"/>
              <a:t>=</a:t>
            </a:r>
            <a:r>
              <a:rPr lang="en-US" dirty="0" err="1"/>
              <a:t>euc-kr</a:t>
            </a:r>
            <a:r>
              <a:rPr lang="en-US" dirty="0"/>
              <a:t>" %&gt;</a:t>
            </a:r>
          </a:p>
          <a:p>
            <a:r>
              <a:rPr lang="ko-KR" altLang="en-US" dirty="0"/>
              <a:t>제공 </a:t>
            </a:r>
            <a:r>
              <a:rPr lang="ko-KR" altLang="en-US" dirty="0" err="1"/>
              <a:t>디렉티브</a:t>
            </a:r>
            <a:endParaRPr lang="en-US" altLang="ko-KR" dirty="0"/>
          </a:p>
          <a:p>
            <a:pPr lvl="1"/>
            <a:r>
              <a:rPr lang="en-US" altLang="ko-KR" b="1" dirty="0"/>
              <a:t>page </a:t>
            </a:r>
            <a:r>
              <a:rPr lang="en-US" altLang="ko-KR" dirty="0"/>
              <a:t>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정보를 지정</a:t>
            </a:r>
            <a:endParaRPr lang="en-US" altLang="ko-KR" dirty="0"/>
          </a:p>
          <a:p>
            <a:pPr lvl="2"/>
            <a:r>
              <a:rPr lang="ko-KR" altLang="en-US" dirty="0"/>
              <a:t>문서의 타입</a:t>
            </a:r>
            <a:r>
              <a:rPr lang="en-US" altLang="ko-KR" dirty="0"/>
              <a:t>, </a:t>
            </a:r>
            <a:r>
              <a:rPr lang="ko-KR" altLang="en-US" dirty="0"/>
              <a:t>출력 버퍼의 크기</a:t>
            </a:r>
            <a:r>
              <a:rPr lang="en-US" altLang="ko-KR" dirty="0"/>
              <a:t>, </a:t>
            </a:r>
            <a:r>
              <a:rPr lang="ko-KR" altLang="en-US" dirty="0"/>
              <a:t>에러 페이지 등 정보 지정</a:t>
            </a:r>
            <a:endParaRPr lang="en-US" altLang="ko-KR" dirty="0"/>
          </a:p>
          <a:p>
            <a:pPr lvl="1"/>
            <a:r>
              <a:rPr lang="en-US" altLang="ko-KR" b="1" dirty="0" err="1"/>
              <a:t>taglib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사용할 태그 라이브러리를 지정</a:t>
            </a:r>
            <a:endParaRPr lang="en-US" altLang="ko-KR" dirty="0"/>
          </a:p>
          <a:p>
            <a:pPr lvl="1"/>
            <a:r>
              <a:rPr lang="en-US" altLang="ko-KR" b="1" dirty="0"/>
              <a:t>include </a:t>
            </a:r>
            <a:r>
              <a:rPr lang="en-US" altLang="ko-KR" dirty="0"/>
              <a:t>: </a:t>
            </a:r>
            <a:r>
              <a:rPr lang="ko-KR" altLang="en-US" dirty="0"/>
              <a:t>다른 문서를 포함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052" y="1017589"/>
            <a:ext cx="8729666" cy="51260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정보를 입력</a:t>
            </a:r>
            <a:endParaRPr lang="en-US" altLang="ko-KR" dirty="0"/>
          </a:p>
          <a:p>
            <a:pPr lvl="1"/>
            <a:r>
              <a:rPr lang="en-US" altLang="ko-KR" dirty="0" err="1"/>
              <a:t>JSP</a:t>
            </a:r>
            <a:r>
              <a:rPr lang="ko-KR" altLang="en-US" dirty="0"/>
              <a:t>가 생성할 문서의 타입</a:t>
            </a:r>
            <a:r>
              <a:rPr lang="en-US" altLang="ko-KR" dirty="0"/>
              <a:t>, </a:t>
            </a:r>
            <a:r>
              <a:rPr lang="ko-KR" altLang="en-US" dirty="0"/>
              <a:t>사용할 클래스</a:t>
            </a:r>
            <a:r>
              <a:rPr lang="en-US" altLang="ko-KR" dirty="0"/>
              <a:t>, </a:t>
            </a:r>
            <a:r>
              <a:rPr lang="ko-KR" altLang="en-US" dirty="0"/>
              <a:t>버퍼 여부</a:t>
            </a:r>
            <a:r>
              <a:rPr lang="en-US" altLang="ko-KR" dirty="0"/>
              <a:t>, </a:t>
            </a:r>
            <a:r>
              <a:rPr lang="ko-KR" altLang="en-US" dirty="0"/>
              <a:t>세션 여부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err="1"/>
              <a:t>디렉티브의</a:t>
            </a:r>
            <a:r>
              <a:rPr lang="ko-KR" altLang="en-US" dirty="0"/>
              <a:t> 작성 예</a:t>
            </a:r>
            <a:endParaRPr lang="en-US" altLang="ko-KR" dirty="0"/>
          </a:p>
          <a:p>
            <a:pPr lvl="1"/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pPr lvl="1"/>
            <a:r>
              <a:rPr lang="en-US" altLang="ko-KR" dirty="0"/>
              <a:t>&lt;%@ page import="</a:t>
            </a:r>
            <a:r>
              <a:rPr lang="en-US" altLang="ko-KR" dirty="0" err="1"/>
              <a:t>java.util.Date</a:t>
            </a:r>
            <a:r>
              <a:rPr lang="en-US" altLang="ko-KR" dirty="0"/>
              <a:t>" %&gt;</a:t>
            </a:r>
          </a:p>
          <a:p>
            <a:r>
              <a:rPr lang="ko-KR" altLang="en-US" dirty="0"/>
              <a:t>주요 속성</a:t>
            </a:r>
            <a:endParaRPr lang="en-US" altLang="ko-KR" dirty="0"/>
          </a:p>
          <a:p>
            <a:pPr lvl="1"/>
            <a:r>
              <a:rPr lang="en-US" altLang="ko-KR" dirty="0"/>
              <a:t>language=</a:t>
            </a:r>
            <a:r>
              <a:rPr lang="en-US" altLang="ko-KR" i="1" dirty="0"/>
              <a:t>"java“   </a:t>
            </a:r>
            <a:r>
              <a:rPr lang="en-US" altLang="ko-KR" dirty="0"/>
              <a:t>: 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JSP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에서 사용하는 스크립트언어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자바만 가능하므로 생략 가능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lvl="1"/>
            <a:r>
              <a:rPr lang="en-US" altLang="ko-KR" dirty="0" err="1"/>
              <a:t>contentType</a:t>
            </a:r>
            <a:r>
              <a:rPr lang="en-US" altLang="ko-KR" dirty="0"/>
              <a:t> : JSP</a:t>
            </a:r>
            <a:r>
              <a:rPr lang="ko-KR" altLang="en-US" dirty="0"/>
              <a:t>가 생성할 문서의 타입을 지정</a:t>
            </a:r>
            <a:endParaRPr lang="en-US" altLang="ko-KR" dirty="0"/>
          </a:p>
          <a:p>
            <a:pPr lvl="1"/>
            <a:r>
              <a:rPr lang="en-US" altLang="ko-KR" dirty="0"/>
              <a:t>import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사용할 자바 클래스를 지정</a:t>
            </a:r>
            <a:endParaRPr lang="en-US" altLang="ko-KR" dirty="0"/>
          </a:p>
          <a:p>
            <a:pPr lvl="1"/>
            <a:r>
              <a:rPr lang="en-US" altLang="ko-KR" dirty="0"/>
              <a:t>session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세션을 사용할 지의 여부를 지정</a:t>
            </a:r>
            <a:endParaRPr lang="en-US" altLang="ko-KR" dirty="0"/>
          </a:p>
          <a:p>
            <a:pPr lvl="1"/>
            <a:r>
              <a:rPr lang="en-US" altLang="ko-KR" dirty="0"/>
              <a:t>info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설명을 입력한다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errorPage</a:t>
            </a:r>
            <a:r>
              <a:rPr lang="en-US" altLang="ko-KR" dirty="0"/>
              <a:t> : </a:t>
            </a:r>
            <a:r>
              <a:rPr lang="ko-KR" altLang="en-US" dirty="0"/>
              <a:t>에러가 발생할 때 보여 줄 페이지를 지정</a:t>
            </a:r>
            <a:endParaRPr lang="en-US" altLang="ko-KR" dirty="0"/>
          </a:p>
          <a:p>
            <a:pPr lvl="1"/>
            <a:r>
              <a:rPr lang="en-US" altLang="ko-KR" dirty="0" err="1"/>
              <a:t>isErrorPage</a:t>
            </a:r>
            <a:r>
              <a:rPr lang="en-US" altLang="ko-KR" dirty="0"/>
              <a:t> : </a:t>
            </a:r>
            <a:r>
              <a:rPr lang="ko-KR" altLang="en-US" dirty="0"/>
              <a:t>에러 페이지인지의 여부를 지정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en-US" altLang="ko-KR" dirty="0"/>
              <a:t>: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속성과 캐릭터 셋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생성할 문서의 타입을 지정</a:t>
            </a:r>
            <a:endParaRPr lang="en-US" altLang="ko-KR" dirty="0"/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TYPE: </a:t>
            </a:r>
            <a:r>
              <a:rPr lang="ko-KR" altLang="en-US" dirty="0"/>
              <a:t>생성할 문서의 </a:t>
            </a:r>
            <a:r>
              <a:rPr lang="en-US" altLang="ko-KR" dirty="0"/>
              <a:t>MIME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캐릭터 셋 </a:t>
            </a:r>
            <a:r>
              <a:rPr lang="en-US" altLang="ko-KR" dirty="0"/>
              <a:t>- </a:t>
            </a:r>
            <a:r>
              <a:rPr lang="ko-KR" altLang="en-US" dirty="0"/>
              <a:t>응답 문서의 문자 </a:t>
            </a:r>
            <a:r>
              <a:rPr lang="ko-KR" altLang="en-US" dirty="0" err="1"/>
              <a:t>인코딩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 err="1"/>
              <a:t>EUC</a:t>
            </a:r>
            <a:r>
              <a:rPr lang="en-US" altLang="ko-KR" dirty="0"/>
              <a:t>-KR, </a:t>
            </a:r>
            <a:r>
              <a:rPr lang="en-US" altLang="ko-KR" dirty="0" err="1"/>
              <a:t>UTF</a:t>
            </a:r>
            <a:r>
              <a:rPr lang="en-US" altLang="ko-KR" dirty="0"/>
              <a:t>-8, ISO-8859-1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설정 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00100" y="1928802"/>
            <a:ext cx="3357586" cy="956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TYPE;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캐릭터 셋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5286388"/>
            <a:ext cx="67866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3002" y="836713"/>
            <a:ext cx="822960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*** </a:t>
            </a:r>
            <a:r>
              <a:rPr lang="ko-KR" altLang="en-US" sz="2000" dirty="0" err="1"/>
              <a:t>캐릭터셋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문자의 집합 </a:t>
            </a:r>
            <a:r>
              <a:rPr lang="en-US" altLang="ko-KR" sz="2000" dirty="0"/>
              <a:t>, </a:t>
            </a:r>
            <a:r>
              <a:rPr lang="ko-KR" altLang="en-US" sz="2000" dirty="0"/>
              <a:t>각 나라 문자마다 별도의 집합을 정의 </a:t>
            </a:r>
            <a:r>
              <a:rPr lang="ko-KR" altLang="en-US" sz="2000" dirty="0" err="1"/>
              <a:t>하고있음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한글은 </a:t>
            </a:r>
            <a:r>
              <a:rPr lang="en-US" altLang="ko-KR" sz="2000" dirty="0" err="1"/>
              <a:t>euc-kr</a:t>
            </a:r>
            <a:r>
              <a:rPr lang="en-US" altLang="ko-KR" sz="2000" dirty="0"/>
              <a:t>, </a:t>
            </a:r>
            <a:r>
              <a:rPr lang="ko-KR" altLang="en-US" sz="2000" dirty="0"/>
              <a:t>알파벳 및 라틴문자는 </a:t>
            </a:r>
            <a:r>
              <a:rPr lang="en-US" altLang="ko-KR" sz="2000" dirty="0"/>
              <a:t>ISO-8859-1 </a:t>
            </a:r>
            <a:r>
              <a:rPr lang="ko-KR" altLang="en-US" sz="2000" dirty="0"/>
              <a:t>등이 있음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전 세계문자를 하나로 </a:t>
            </a:r>
            <a:r>
              <a:rPr lang="ko-KR" altLang="en-US" sz="2000" dirty="0" err="1"/>
              <a:t>묶은것은</a:t>
            </a:r>
            <a:r>
              <a:rPr lang="ko-KR" altLang="en-US" sz="2000" dirty="0"/>
              <a:t> 유니코드</a:t>
            </a:r>
            <a:r>
              <a:rPr lang="en-US" altLang="ko-KR" sz="2000" dirty="0"/>
              <a:t>(Unicode) </a:t>
            </a:r>
            <a:r>
              <a:rPr lang="ko-KR" altLang="en-US" sz="2000" dirty="0"/>
              <a:t>이며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유니코드는 알파벳을 비롯한 유럽의 각 언어 및 한글</a:t>
            </a:r>
            <a:r>
              <a:rPr lang="en-US" altLang="ko-KR" sz="2000" dirty="0"/>
              <a:t>, </a:t>
            </a:r>
            <a:r>
              <a:rPr lang="ko-KR" altLang="en-US" sz="2000" dirty="0"/>
              <a:t>한문 등의 아시아권을 총 망라하고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유니코드와 관련된 </a:t>
            </a:r>
            <a:r>
              <a:rPr lang="ko-KR" altLang="en-US" sz="2000" dirty="0" err="1"/>
              <a:t>캐릭터셋은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몇가지가</a:t>
            </a:r>
            <a:r>
              <a:rPr lang="ko-KR" altLang="en-US" sz="2000" dirty="0"/>
              <a:t> 있는데 </a:t>
            </a:r>
            <a:r>
              <a:rPr lang="ko-KR" altLang="en-US" sz="2000" dirty="0" err="1"/>
              <a:t>그중</a:t>
            </a:r>
            <a:r>
              <a:rPr lang="ko-KR" altLang="en-US" sz="2000" dirty="0"/>
              <a:t> 가장 많이 사용 </a:t>
            </a:r>
            <a:r>
              <a:rPr lang="ko-KR" altLang="en-US" sz="2000" dirty="0" err="1"/>
              <a:t>되는것이</a:t>
            </a:r>
            <a:r>
              <a:rPr lang="ko-KR" altLang="en-US" sz="2000" dirty="0"/>
              <a:t>  </a:t>
            </a:r>
            <a:r>
              <a:rPr lang="en-US" altLang="ko-KR" sz="2000" dirty="0"/>
              <a:t>utf-8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7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en-US" altLang="ko-KR" dirty="0"/>
              <a:t>: import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사용할 클래스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속성의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한 클래스는 단순 클래스 이름으로 사용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3581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java.util.Calendar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java.util.Calendar</a:t>
            </a:r>
            <a:r>
              <a:rPr lang="en-US" altLang="ko-KR" dirty="0"/>
              <a:t>, </a:t>
            </a:r>
            <a:r>
              <a:rPr lang="en-US" altLang="ko-KR" dirty="0" err="1"/>
              <a:t>java.util.Date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78" y="3647265"/>
            <a:ext cx="73580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java.util.Date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&lt;head&gt;&lt;title&gt;Calendar </a:t>
            </a:r>
            <a:r>
              <a:rPr lang="ko-KR" altLang="en-US" dirty="0"/>
              <a:t>클래스 사용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java.util.Calendar</a:t>
            </a:r>
            <a:r>
              <a:rPr lang="en-US" altLang="ko-KR" dirty="0"/>
              <a:t> cal = </a:t>
            </a:r>
            <a:r>
              <a:rPr lang="en-US" altLang="ko-KR" dirty="0" err="1"/>
              <a:t>java.util.Calendar.getInstance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요청을 처리하는 데 필요한 코드를 실행</a:t>
            </a:r>
            <a:endParaRPr lang="en-US" altLang="ko-KR" dirty="0"/>
          </a:p>
          <a:p>
            <a:r>
              <a:rPr lang="ko-KR" altLang="en-US" dirty="0"/>
              <a:t>동적으로 응답 결과를 생성하기 위해 사용</a:t>
            </a:r>
            <a:endParaRPr lang="en-US" altLang="ko-KR" dirty="0"/>
          </a:p>
          <a:p>
            <a:r>
              <a:rPr lang="ko-KR" altLang="en-US" dirty="0"/>
              <a:t>스크립트 요소 세 가지</a:t>
            </a:r>
            <a:endParaRPr lang="en-US" altLang="ko-KR" dirty="0"/>
          </a:p>
          <a:p>
            <a:pPr lvl="1"/>
            <a:r>
              <a:rPr lang="ko-KR" altLang="en-US" dirty="0" err="1"/>
              <a:t>스크립트릿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표현식</a:t>
            </a:r>
            <a:r>
              <a:rPr lang="en-US" altLang="ko-KR" dirty="0"/>
              <a:t>(Expression)</a:t>
            </a:r>
          </a:p>
          <a:p>
            <a:pPr lvl="1"/>
            <a:r>
              <a:rPr lang="ko-KR" altLang="en-US" dirty="0" err="1"/>
              <a:t>선언부</a:t>
            </a:r>
            <a:r>
              <a:rPr lang="en-US" altLang="ko-KR" dirty="0"/>
              <a:t>(Declaration)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스크립트릿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코드를 실행할 때 사용되는 코드의 블록</a:t>
            </a:r>
            <a:endParaRPr lang="en-US" altLang="ko-KR" dirty="0"/>
          </a:p>
          <a:p>
            <a:r>
              <a:rPr lang="ko-KR" altLang="en-US" dirty="0" err="1"/>
              <a:t>스크립트릿의</a:t>
            </a:r>
            <a:r>
              <a:rPr lang="ko-KR" altLang="en-US" dirty="0"/>
              <a:t>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코드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/>
              <a:t>&lt;%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자바코드</a:t>
            </a:r>
            <a:r>
              <a:rPr lang="en-US" altLang="ko-KR" dirty="0"/>
              <a:t>1;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자바코드</a:t>
            </a:r>
            <a:r>
              <a:rPr lang="en-US" altLang="ko-KR" dirty="0"/>
              <a:t>2;</a:t>
            </a:r>
          </a:p>
          <a:p>
            <a:r>
              <a:rPr lang="en-US" altLang="ko-KR" dirty="0"/>
              <a:t>     ....</a:t>
            </a:r>
          </a:p>
          <a:p>
            <a:r>
              <a:rPr lang="en-US" altLang="ko-KR" b="1" dirty="0"/>
              <a:t>%&gt;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093399"/>
            <a:ext cx="74295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r>
              <a:rPr lang="en-US" altLang="ko-KR" b="1" dirty="0"/>
              <a:t>&lt;%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int</a:t>
            </a:r>
            <a:r>
              <a:rPr lang="en-US" altLang="ko-KR" b="1" dirty="0"/>
              <a:t> sum = 0;</a:t>
            </a:r>
          </a:p>
          <a:p>
            <a:r>
              <a:rPr lang="en-US" altLang="ko-KR" b="1" dirty="0"/>
              <a:t>    for 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 = 1 ; </a:t>
            </a:r>
            <a:r>
              <a:rPr lang="en-US" altLang="ko-KR" b="1" dirty="0" err="1"/>
              <a:t>i</a:t>
            </a:r>
            <a:r>
              <a:rPr lang="en-US" altLang="ko-KR" b="1" dirty="0"/>
              <a:t> &lt;= 10 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r>
              <a:rPr lang="en-US" altLang="ko-KR" b="1" dirty="0"/>
              <a:t>        sum = sum + </a:t>
            </a:r>
            <a:r>
              <a:rPr lang="en-US" altLang="ko-KR" b="1" dirty="0" err="1"/>
              <a:t>i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}</a:t>
            </a:r>
          </a:p>
          <a:p>
            <a:r>
              <a:rPr lang="en-US" altLang="ko-KR" b="1" dirty="0"/>
              <a:t>%&gt;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합은 </a:t>
            </a:r>
            <a:r>
              <a:rPr lang="en-US" altLang="ko-KR" dirty="0"/>
              <a:t>&lt;%= sum %&gt;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</a:t>
            </a:r>
            <a:r>
              <a:rPr lang="en-US" altLang="ko-KR" dirty="0"/>
              <a:t>(Expression)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출력 결과에 포함시키고자 할 때 사용</a:t>
            </a:r>
            <a:endParaRPr lang="en-US" altLang="ko-KR" dirty="0"/>
          </a:p>
          <a:p>
            <a:r>
              <a:rPr lang="ko-KR" altLang="en-US" dirty="0" err="1"/>
              <a:t>표헌식</a:t>
            </a:r>
            <a:r>
              <a:rPr lang="ko-KR" altLang="en-US" dirty="0"/>
              <a:t> 구문</a:t>
            </a:r>
            <a:endParaRPr lang="en-US" altLang="ko-KR" dirty="0"/>
          </a:p>
          <a:p>
            <a:pPr lvl="1"/>
            <a:r>
              <a:rPr lang="en-US" altLang="ko-KR" dirty="0"/>
              <a:t>&lt;%= </a:t>
            </a:r>
            <a:r>
              <a:rPr lang="ko-KR" altLang="en-US" dirty="0"/>
              <a:t>값 </a:t>
            </a:r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ko-KR" altLang="en-US" dirty="0"/>
              <a:t>표현식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8662" y="3214686"/>
            <a:ext cx="59293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/>
              <a:t>&lt;%= 1 + 2 + 3 + 4 + 5 + 6 + 7 + 8 + 9 + 10 %&gt;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sum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10 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합은 </a:t>
            </a:r>
            <a:r>
              <a:rPr lang="en-US" altLang="ko-KR" b="1" dirty="0"/>
              <a:t>&lt;%= sum %&gt;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선언부</a:t>
            </a:r>
            <a:r>
              <a:rPr lang="en-US" dirty="0"/>
              <a:t>(Declaration)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스크립트릿이나</a:t>
            </a:r>
            <a:r>
              <a:rPr lang="ko-KR" altLang="en-US" dirty="0"/>
              <a:t> 표현식에서 사용할 수 있는 함수를 작성할 때 사용</a:t>
            </a:r>
            <a:endParaRPr lang="en-US" altLang="ko-KR" dirty="0"/>
          </a:p>
          <a:p>
            <a:r>
              <a:rPr lang="ko-KR" altLang="en-US" dirty="0" err="1"/>
              <a:t>선언부</a:t>
            </a:r>
            <a:r>
              <a:rPr lang="ko-KR" altLang="en-US" dirty="0"/>
              <a:t> 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2343875"/>
            <a:ext cx="64294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&lt;%!</a:t>
            </a:r>
            <a:endParaRPr lang="ko-KR" altLang="en-US" b="1" dirty="0"/>
          </a:p>
          <a:p>
            <a:r>
              <a:rPr lang="en-US" dirty="0"/>
              <a:t>    public </a:t>
            </a:r>
            <a:r>
              <a:rPr lang="ko-KR" altLang="en-US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err="1"/>
              <a:t>메서드이름</a:t>
            </a:r>
            <a:r>
              <a:rPr lang="en-US" dirty="0"/>
              <a:t>(</a:t>
            </a:r>
            <a:r>
              <a:rPr lang="ko-KR" altLang="en-US" dirty="0" err="1"/>
              <a:t>파라미터목록</a:t>
            </a:r>
            <a:r>
              <a:rPr lang="en-US" dirty="0"/>
              <a:t>) {</a:t>
            </a:r>
            <a:endParaRPr lang="ko-KR" altLang="en-US" dirty="0"/>
          </a:p>
          <a:p>
            <a:r>
              <a:rPr lang="en-US" dirty="0"/>
              <a:t>        </a:t>
            </a:r>
            <a:r>
              <a:rPr lang="ko-KR" altLang="en-US" dirty="0" err="1"/>
              <a:t>자바코드</a:t>
            </a:r>
            <a:r>
              <a:rPr lang="en-US" dirty="0"/>
              <a:t>1;</a:t>
            </a:r>
            <a:endParaRPr lang="ko-KR" altLang="en-US" dirty="0"/>
          </a:p>
          <a:p>
            <a:r>
              <a:rPr lang="en-US" dirty="0"/>
              <a:t>        </a:t>
            </a:r>
            <a:r>
              <a:rPr lang="ko-KR" altLang="en-US" dirty="0" err="1"/>
              <a:t>자바코드</a:t>
            </a:r>
            <a:r>
              <a:rPr lang="en-US" dirty="0"/>
              <a:t>2;</a:t>
            </a:r>
            <a:endParaRPr lang="ko-KR" altLang="en-US" dirty="0"/>
          </a:p>
          <a:p>
            <a:r>
              <a:rPr lang="en-US" dirty="0"/>
              <a:t>        ...</a:t>
            </a:r>
            <a:endParaRPr lang="ko-KR" altLang="en-US" dirty="0"/>
          </a:p>
          <a:p>
            <a:r>
              <a:rPr lang="en-US" dirty="0"/>
              <a:t>        </a:t>
            </a:r>
            <a:r>
              <a:rPr lang="ko-KR" altLang="en-US" dirty="0" err="1"/>
              <a:t>자바코드</a:t>
            </a:r>
            <a:r>
              <a:rPr lang="en-US" dirty="0"/>
              <a:t>n;</a:t>
            </a:r>
            <a:endParaRPr lang="ko-KR" altLang="en-US" dirty="0"/>
          </a:p>
          <a:p>
            <a:r>
              <a:rPr lang="en-US" dirty="0"/>
              <a:t>        return </a:t>
            </a:r>
            <a:r>
              <a:rPr lang="ko-KR" altLang="en-US" dirty="0"/>
              <a:t>값</a:t>
            </a:r>
            <a:r>
              <a:rPr lang="en-US" dirty="0"/>
              <a:t>;</a:t>
            </a:r>
            <a:endParaRPr lang="ko-KR" altLang="en-US" dirty="0"/>
          </a:p>
          <a:p>
            <a:r>
              <a:rPr lang="en-US" dirty="0"/>
              <a:t>    }</a:t>
            </a:r>
            <a:endParaRPr lang="ko-KR" altLang="en-US" dirty="0"/>
          </a:p>
          <a:p>
            <a:r>
              <a:rPr lang="en-US" b="1" dirty="0"/>
              <a:t>%&gt;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7"/>
          <p:cNvGrpSpPr>
            <a:grpSpLocks/>
          </p:cNvGrpSpPr>
          <p:nvPr/>
        </p:nvGrpSpPr>
        <p:grpSpPr bwMode="auto">
          <a:xfrm>
            <a:off x="2928938" y="1628775"/>
            <a:ext cx="1011237" cy="1766888"/>
            <a:chOff x="2928927" y="1628414"/>
            <a:chExt cx="1011017" cy="176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2940037" y="2009465"/>
              <a:ext cx="92848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10800000">
              <a:off x="2928927" y="3393950"/>
              <a:ext cx="92848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3" name="TextBox 26"/>
            <p:cNvSpPr txBox="1">
              <a:spLocks noChangeArrowheads="1"/>
            </p:cNvSpPr>
            <p:nvPr/>
          </p:nvSpPr>
          <p:spPr bwMode="auto">
            <a:xfrm>
              <a:off x="2984714" y="1628414"/>
              <a:ext cx="917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kumimoji="0" lang="ko-KR" altLang="en-US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요청</a:t>
              </a:r>
            </a:p>
          </p:txBody>
        </p:sp>
        <p:sp>
          <p:nvSpPr>
            <p:cNvPr id="2084" name="TextBox 27"/>
            <p:cNvSpPr txBox="1">
              <a:spLocks noChangeArrowheads="1"/>
            </p:cNvSpPr>
            <p:nvPr/>
          </p:nvSpPr>
          <p:spPr bwMode="auto">
            <a:xfrm>
              <a:off x="2939812" y="3002744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6 </a:t>
              </a:r>
              <a:r>
                <a:rPr kumimoji="0" lang="ko-KR" altLang="en-US" sz="16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  <p:sp>
        <p:nvSpPr>
          <p:cNvPr id="2051" name="TextBox 32"/>
          <p:cNvSpPr txBox="1">
            <a:spLocks noChangeArrowheads="1"/>
          </p:cNvSpPr>
          <p:nvPr/>
        </p:nvSpPr>
        <p:spPr bwMode="auto">
          <a:xfrm>
            <a:off x="190500" y="131763"/>
            <a:ext cx="466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Web Programming 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4438" y="4308475"/>
            <a:ext cx="14287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Html5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Css3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lt"/>
                <a:ea typeface="+mn-ea"/>
              </a:rPr>
              <a:t>JavaScript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err="1">
                <a:solidFill>
                  <a:srgbClr val="FF0000"/>
                </a:solidFill>
                <a:latin typeface="+mn-lt"/>
                <a:ea typeface="+mn-ea"/>
              </a:rPr>
              <a:t>Jquery</a:t>
            </a:r>
            <a:endParaRPr kumimoji="0" lang="en-US" altLang="ko-KR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lt"/>
                <a:ea typeface="+mn-ea"/>
              </a:rPr>
              <a:t>Ajax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053" name="TextBox 34"/>
          <p:cNvSpPr txBox="1">
            <a:spLocks noChangeArrowheads="1"/>
          </p:cNvSpPr>
          <p:nvPr/>
        </p:nvSpPr>
        <p:spPr bwMode="auto">
          <a:xfrm>
            <a:off x="4071938" y="4202113"/>
            <a:ext cx="2286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Java</a:t>
            </a:r>
          </a:p>
          <a:p>
            <a:pPr eaLnBrk="1" latinLnBrk="1" hangingPunct="1"/>
            <a:r>
              <a:rPr kumimoji="0" lang="en-US" altLang="ko-KR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en-US" altLang="ko-KR" sz="1400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(Java Server Page)</a:t>
            </a:r>
            <a:br>
              <a:rPr kumimoji="0" lang="en-US" altLang="ko-KR" sz="1400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Servlet</a:t>
            </a:r>
            <a:endParaRPr kumimoji="0"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0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Spring</a:t>
            </a:r>
            <a:endParaRPr kumimoji="0"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19907" y="3606006"/>
            <a:ext cx="5784850" cy="1587"/>
          </a:xfrm>
          <a:prstGeom prst="line">
            <a:avLst/>
          </a:prstGeom>
          <a:ln w="63500">
            <a:solidFill>
              <a:srgbClr val="FF3399">
                <a:alpha val="29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38"/>
          <p:cNvSpPr txBox="1">
            <a:spLocks noChangeArrowheads="1"/>
          </p:cNvSpPr>
          <p:nvPr/>
        </p:nvSpPr>
        <p:spPr bwMode="auto">
          <a:xfrm>
            <a:off x="4095750" y="5273675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b="1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ASP, PHP</a:t>
            </a:r>
            <a:endParaRPr kumimoji="0" lang="ko-KR" altLang="en-US" b="1">
              <a:solidFill>
                <a:srgbClr val="7030A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6"/>
          <p:cNvGrpSpPr>
            <a:grpSpLocks/>
          </p:cNvGrpSpPr>
          <p:nvPr/>
        </p:nvGrpSpPr>
        <p:grpSpPr bwMode="auto">
          <a:xfrm>
            <a:off x="4000500" y="1601788"/>
            <a:ext cx="4929217" cy="4143375"/>
            <a:chOff x="4022269" y="1601878"/>
            <a:chExt cx="4929371" cy="4143404"/>
          </a:xfrm>
        </p:grpSpPr>
        <p:sp>
          <p:nvSpPr>
            <p:cNvPr id="4" name="직사각형 3"/>
            <p:cNvSpPr/>
            <p:nvPr/>
          </p:nvSpPr>
          <p:spPr>
            <a:xfrm>
              <a:off x="4022269" y="1612990"/>
              <a:ext cx="1800281" cy="2160603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08340" y="1601878"/>
              <a:ext cx="1800281" cy="2160602"/>
            </a:xfrm>
            <a:prstGeom prst="rect">
              <a:avLst/>
            </a:prstGeom>
            <a:solidFill>
              <a:srgbClr val="B8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6379781" y="4387959"/>
              <a:ext cx="1785993" cy="1357323"/>
            </a:xfrm>
            <a:prstGeom prst="can">
              <a:avLst/>
            </a:prstGeom>
            <a:solidFill>
              <a:srgbClr val="FFC000"/>
            </a:solidFill>
            <a:ln w="12700">
              <a:solidFill>
                <a:srgbClr val="DA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69" name="TextBox 12"/>
            <p:cNvSpPr txBox="1">
              <a:spLocks noChangeArrowheads="1"/>
            </p:cNvSpPr>
            <p:nvPr/>
          </p:nvSpPr>
          <p:spPr bwMode="auto">
            <a:xfrm>
              <a:off x="4291013" y="2538052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ko-KR" altLang="en-US" b="1">
                  <a:latin typeface="맑은 고딕" pitchFamily="50" charset="-127"/>
                  <a:ea typeface="맑은 고딕" pitchFamily="50" charset="-127"/>
                </a:rPr>
                <a:t>웹서버</a:t>
              </a:r>
            </a:p>
          </p:txBody>
        </p:sp>
        <p:sp>
          <p:nvSpPr>
            <p:cNvPr id="2070" name="TextBox 13"/>
            <p:cNvSpPr txBox="1">
              <a:spLocks noChangeArrowheads="1"/>
            </p:cNvSpPr>
            <p:nvPr/>
          </p:nvSpPr>
          <p:spPr bwMode="auto">
            <a:xfrm>
              <a:off x="6308285" y="2404704"/>
              <a:ext cx="17859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ko-KR" altLang="en-US" b="1">
                  <a:latin typeface="맑은 고딕" pitchFamily="50" charset="-127"/>
                  <a:ea typeface="맑은 고딕" pitchFamily="50" charset="-127"/>
                </a:rPr>
                <a:t>웹어플리케이션</a:t>
              </a:r>
              <a: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b="1">
                  <a:latin typeface="맑은 고딕" pitchFamily="50" charset="-127"/>
                  <a:ea typeface="맑은 고딕" pitchFamily="50" charset="-127"/>
                </a:rPr>
                <a:t>서버 </a:t>
              </a:r>
              <a: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  <a:t>(WAS)</a:t>
              </a:r>
              <a:endParaRPr kumimoji="0"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1" name="TextBox 14"/>
            <p:cNvSpPr txBox="1">
              <a:spLocks noChangeArrowheads="1"/>
            </p:cNvSpPr>
            <p:nvPr/>
          </p:nvSpPr>
          <p:spPr bwMode="auto">
            <a:xfrm>
              <a:off x="6022591" y="5072188"/>
              <a:ext cx="2929049" cy="646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latinLnBrk="1" hangingPunct="1"/>
              <a:r>
                <a:rPr kumimoji="0" lang="en-US" altLang="ko-KR" b="1" dirty="0">
                  <a:latin typeface="맑은 고딕" pitchFamily="50" charset="-127"/>
                  <a:ea typeface="맑은 고딕" pitchFamily="50" charset="-127"/>
                </a:rPr>
                <a:t>DBMS</a:t>
              </a:r>
            </a:p>
            <a:p>
              <a:pPr eaLnBrk="1" latinLnBrk="1" hangingPunct="1"/>
              <a:r>
                <a:rPr kumimoji="0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Oracle , </a:t>
              </a:r>
              <a:r>
                <a:rPr kumimoji="0"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MySql</a:t>
              </a:r>
              <a:r>
                <a:rPr kumimoji="0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MsSql</a:t>
              </a:r>
              <a:r>
                <a:rPr kumimoji="0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… </a:t>
              </a:r>
              <a:endParaRPr kumimoji="0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654270" y="2030506"/>
              <a:ext cx="928717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7081489" y="4119671"/>
              <a:ext cx="928693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16200000">
              <a:off x="6514733" y="4137133"/>
              <a:ext cx="92869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10800000">
              <a:off x="5665383" y="3386240"/>
              <a:ext cx="928716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6" name="TextBox 28"/>
            <p:cNvSpPr txBox="1">
              <a:spLocks noChangeArrowheads="1"/>
            </p:cNvSpPr>
            <p:nvPr/>
          </p:nvSpPr>
          <p:spPr bwMode="auto">
            <a:xfrm>
              <a:off x="5786446" y="1673316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7" name="TextBox 29"/>
            <p:cNvSpPr txBox="1">
              <a:spLocks noChangeArrowheads="1"/>
            </p:cNvSpPr>
            <p:nvPr/>
          </p:nvSpPr>
          <p:spPr bwMode="auto">
            <a:xfrm>
              <a:off x="7429520" y="390653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8" name="TextBox 30"/>
            <p:cNvSpPr txBox="1">
              <a:spLocks noChangeArrowheads="1"/>
            </p:cNvSpPr>
            <p:nvPr/>
          </p:nvSpPr>
          <p:spPr bwMode="auto">
            <a:xfrm>
              <a:off x="6506948" y="3920552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9" name="TextBox 31"/>
            <p:cNvSpPr txBox="1">
              <a:spLocks noChangeArrowheads="1"/>
            </p:cNvSpPr>
            <p:nvPr/>
          </p:nvSpPr>
          <p:spPr bwMode="auto">
            <a:xfrm>
              <a:off x="5791210" y="305241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0" name="TextBox 39"/>
            <p:cNvSpPr txBox="1">
              <a:spLocks noChangeArrowheads="1"/>
            </p:cNvSpPr>
            <p:nvPr/>
          </p:nvSpPr>
          <p:spPr bwMode="auto">
            <a:xfrm>
              <a:off x="7708002" y="3915422"/>
              <a:ext cx="11896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b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SQL</a:t>
              </a:r>
              <a:endParaRPr kumimoji="0" lang="ko-KR" altLang="en-US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45"/>
          <p:cNvGrpSpPr>
            <a:grpSpLocks/>
          </p:cNvGrpSpPr>
          <p:nvPr/>
        </p:nvGrpSpPr>
        <p:grpSpPr bwMode="auto">
          <a:xfrm>
            <a:off x="368300" y="785813"/>
            <a:ext cx="2989263" cy="3101975"/>
            <a:chOff x="357158" y="785794"/>
            <a:chExt cx="2988521" cy="3102100"/>
          </a:xfrm>
        </p:grpSpPr>
        <p:sp>
          <p:nvSpPr>
            <p:cNvPr id="9" name="TextBox 8"/>
            <p:cNvSpPr txBox="1"/>
            <p:nvPr/>
          </p:nvSpPr>
          <p:spPr>
            <a:xfrm>
              <a:off x="714257" y="785794"/>
              <a:ext cx="2285433" cy="369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Client  :  </a:t>
              </a:r>
              <a:r>
                <a:rPr kumimoji="0" lang="ko-KR" altLang="en-US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사용자</a:t>
              </a:r>
            </a:p>
          </p:txBody>
        </p:sp>
        <p:pic>
          <p:nvPicPr>
            <p:cNvPr id="2062" name="Picture 4"/>
            <p:cNvPicPr>
              <a:picLocks noChangeAspect="1" noChangeArrowheads="1"/>
            </p:cNvPicPr>
            <p:nvPr/>
          </p:nvPicPr>
          <p:blipFill>
            <a:blip r:embed="rId3">
              <a:lum bright="40000" contrast="-26000"/>
            </a:blip>
            <a:srcRect/>
            <a:stretch>
              <a:fillRect/>
            </a:stretch>
          </p:blipFill>
          <p:spPr bwMode="auto">
            <a:xfrm flipH="1">
              <a:off x="357158" y="1783308"/>
              <a:ext cx="2071702" cy="2104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999936" y="1673242"/>
              <a:ext cx="1799778" cy="216067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2000"/>
              </a:schemeClr>
            </a:solidFill>
            <a:ln w="38100" cmpd="thickThin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64" name="TextBox 17"/>
            <p:cNvSpPr txBox="1">
              <a:spLocks noChangeArrowheads="1"/>
            </p:cNvSpPr>
            <p:nvPr/>
          </p:nvSpPr>
          <p:spPr bwMode="auto">
            <a:xfrm>
              <a:off x="1000100" y="2518430"/>
              <a:ext cx="1785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  <a:t>Web Browser</a:t>
              </a:r>
              <a:endParaRPr kumimoji="0"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17468" y="1225549"/>
              <a:ext cx="2928211" cy="1588"/>
            </a:xfrm>
            <a:prstGeom prst="straightConnector1">
              <a:avLst/>
            </a:prstGeom>
            <a:ln w="63500">
              <a:solidFill>
                <a:schemeClr val="accent1">
                  <a:shade val="95000"/>
                  <a:satMod val="105000"/>
                  <a:alpha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48"/>
          <p:cNvGrpSpPr>
            <a:grpSpLocks/>
          </p:cNvGrpSpPr>
          <p:nvPr/>
        </p:nvGrpSpPr>
        <p:grpSpPr bwMode="auto">
          <a:xfrm>
            <a:off x="3500438" y="792163"/>
            <a:ext cx="5143500" cy="431800"/>
            <a:chOff x="3500806" y="791814"/>
            <a:chExt cx="5143536" cy="432508"/>
          </a:xfrm>
        </p:grpSpPr>
        <p:sp>
          <p:nvSpPr>
            <p:cNvPr id="2059" name="TextBox 15"/>
            <p:cNvSpPr txBox="1">
              <a:spLocks noChangeArrowheads="1"/>
            </p:cNvSpPr>
            <p:nvPr/>
          </p:nvSpPr>
          <p:spPr bwMode="auto">
            <a:xfrm>
              <a:off x="4929190" y="791814"/>
              <a:ext cx="22860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b="1" dirty="0">
                  <a:latin typeface="맑은 고딕" pitchFamily="50" charset="-127"/>
                  <a:ea typeface="맑은 고딕" pitchFamily="50" charset="-127"/>
                </a:rPr>
                <a:t>Server : Tomcat</a:t>
              </a:r>
              <a:endParaRPr kumimoji="0"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3500806" y="1214781"/>
              <a:ext cx="5143536" cy="9541"/>
            </a:xfrm>
            <a:prstGeom prst="straightConnector1">
              <a:avLst/>
            </a:prstGeom>
            <a:ln w="63500">
              <a:solidFill>
                <a:srgbClr val="808000">
                  <a:alpha val="31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아래쪽 화살표 37"/>
          <p:cNvSpPr/>
          <p:nvPr/>
        </p:nvSpPr>
        <p:spPr>
          <a:xfrm rot="2354733">
            <a:off x="3216217" y="4512499"/>
            <a:ext cx="346803" cy="829134"/>
          </a:xfrm>
          <a:prstGeom prst="down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43174" y="5286388"/>
            <a:ext cx="92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kumimoji="0" lang="ko-KR" altLang="en-US" dirty="0" err="1">
                <a:latin typeface="HY수평선B" pitchFamily="18" charset="-127"/>
                <a:ea typeface="HY수평선B" pitchFamily="18" charset="-127"/>
              </a:rPr>
              <a:t>모바일</a:t>
            </a:r>
            <a:endParaRPr kumimoji="0" lang="ko-KR" altLang="en-US" dirty="0">
              <a:latin typeface="HY수평선B" pitchFamily="18" charset="-127"/>
              <a:ea typeface="HY수평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65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선언부와</a:t>
            </a:r>
            <a:r>
              <a:rPr lang="ko-KR" altLang="en-US" dirty="0"/>
              <a:t> 파라미터 값 전달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071546"/>
            <a:ext cx="707236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r>
              <a:rPr lang="en-US" altLang="ko-KR" b="1" dirty="0"/>
              <a:t>&lt;%!</a:t>
            </a:r>
          </a:p>
          <a:p>
            <a:r>
              <a:rPr lang="en-US" altLang="ko-KR" b="1" dirty="0"/>
              <a:t>    public </a:t>
            </a:r>
            <a:r>
              <a:rPr lang="en-US" altLang="ko-KR" b="1" dirty="0" err="1"/>
              <a:t>int</a:t>
            </a:r>
            <a:r>
              <a:rPr lang="en-US" altLang="ko-KR" b="1" dirty="0"/>
              <a:t> multiply(</a:t>
            </a:r>
            <a:r>
              <a:rPr lang="en-US" altLang="ko-KR" b="1" dirty="0" err="1"/>
              <a:t>int</a:t>
            </a:r>
            <a:r>
              <a:rPr lang="en-US" altLang="ko-KR" b="1" dirty="0"/>
              <a:t> a , </a:t>
            </a:r>
            <a:r>
              <a:rPr lang="en-US" altLang="ko-KR" b="1" dirty="0" err="1"/>
              <a:t>int</a:t>
            </a:r>
            <a:r>
              <a:rPr lang="en-US" altLang="ko-KR" b="1" dirty="0"/>
              <a:t> b) {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int</a:t>
            </a:r>
            <a:r>
              <a:rPr lang="en-US" altLang="ko-KR" b="1" dirty="0"/>
              <a:t> c = a * b;</a:t>
            </a:r>
          </a:p>
          <a:p>
            <a:r>
              <a:rPr lang="en-US" altLang="ko-KR" b="1" dirty="0"/>
              <a:t>        return c;</a:t>
            </a:r>
          </a:p>
          <a:p>
            <a:r>
              <a:rPr lang="en-US" altLang="ko-KR" b="1" dirty="0"/>
              <a:t>    }</a:t>
            </a:r>
          </a:p>
          <a:p>
            <a:r>
              <a:rPr lang="en-US" altLang="ko-KR" b="1" dirty="0"/>
              <a:t>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 err="1"/>
              <a:t>선언부를</a:t>
            </a:r>
            <a:r>
              <a:rPr lang="ko-KR" altLang="en-US" dirty="0"/>
              <a:t> 사용한 두 </a:t>
            </a:r>
            <a:r>
              <a:rPr lang="ko-KR" altLang="en-US" dirty="0" err="1"/>
              <a:t>정수값의</a:t>
            </a:r>
            <a:r>
              <a:rPr lang="ko-KR" altLang="en-US" dirty="0"/>
              <a:t> 곱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10 * 25 = &lt;%= </a:t>
            </a:r>
            <a:r>
              <a:rPr lang="en-US" altLang="ko-KR" b="1" dirty="0"/>
              <a:t>multiply(10, 25)</a:t>
            </a:r>
            <a:r>
              <a:rPr lang="en-US" altLang="ko-KR" dirty="0"/>
              <a:t> %&gt;</a:t>
            </a:r>
          </a:p>
        </p:txBody>
      </p:sp>
      <p:pic>
        <p:nvPicPr>
          <p:cNvPr id="24578" name="Picture 2" descr="fig03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571612"/>
            <a:ext cx="24955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객체</a:t>
            </a:r>
            <a:r>
              <a:rPr lang="en-US" altLang="ko-KR" dirty="0"/>
              <a:t>(implicit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126055"/>
          </a:xfrm>
        </p:spPr>
        <p:txBody>
          <a:bodyPr>
            <a:normAutofit/>
          </a:bodyPr>
          <a:lstStyle/>
          <a:p>
            <a:r>
              <a:rPr lang="ko-KR" altLang="en-US" dirty="0"/>
              <a:t>웹 프로그래밍에 필요한 기능을 제공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에서 별도 선언 없이 사용 가능</a:t>
            </a:r>
            <a:endParaRPr lang="en-US" altLang="ko-KR" dirty="0"/>
          </a:p>
          <a:p>
            <a:r>
              <a:rPr lang="ko-KR" altLang="en-US" dirty="0"/>
              <a:t>주요 기본 객체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request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HttpServletRequest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response : </a:t>
            </a:r>
            <a:r>
              <a:rPr lang="en-US" altLang="ko-KR" dirty="0" err="1">
                <a:solidFill>
                  <a:srgbClr val="FF0000"/>
                </a:solidFill>
              </a:rPr>
              <a:t>HttpServletResponse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out : </a:t>
            </a:r>
            <a:r>
              <a:rPr lang="en-US" altLang="ko-KR" dirty="0" err="1"/>
              <a:t>JspWriter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session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HttpSession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application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SevletContext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pageContext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PageContext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b="1" dirty="0">
                <a:solidFill>
                  <a:srgbClr val="C00000"/>
                </a:solidFill>
              </a:rPr>
              <a:t>(page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Scope)</a:t>
            </a:r>
          </a:p>
          <a:p>
            <a:pPr lvl="1"/>
            <a:r>
              <a:rPr lang="en-US" altLang="ko-KR" dirty="0" err="1"/>
              <a:t>config</a:t>
            </a:r>
            <a:r>
              <a:rPr lang="en-US" altLang="ko-KR" dirty="0"/>
              <a:t> : </a:t>
            </a:r>
            <a:r>
              <a:rPr lang="en-US" altLang="ko-KR" dirty="0" err="1"/>
              <a:t>ServletConfig</a:t>
            </a:r>
            <a:endParaRPr lang="en-US" altLang="ko-KR" dirty="0"/>
          </a:p>
          <a:p>
            <a:pPr lvl="1"/>
            <a:r>
              <a:rPr lang="en-US" altLang="ko-KR" dirty="0"/>
              <a:t>exception : </a:t>
            </a:r>
            <a:r>
              <a:rPr lang="en-US" altLang="ko-KR" dirty="0" err="1" smtClean="0"/>
              <a:t>Throwable</a:t>
            </a:r>
            <a:r>
              <a:rPr lang="en-US" altLang="ko-KR" dirty="0" smtClean="0"/>
              <a:t>  </a:t>
            </a:r>
            <a:br>
              <a:rPr lang="en-US" altLang="ko-KR" dirty="0" smtClean="0"/>
            </a:br>
            <a:r>
              <a:rPr lang="en-US" altLang="ko-KR" sz="1200" dirty="0" smtClean="0"/>
              <a:t>(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Object</a:t>
            </a:r>
            <a:r>
              <a:rPr lang="en-US" altLang="ko-KR" sz="1200" dirty="0" smtClean="0"/>
              <a:t>-&gt;</a:t>
            </a:r>
            <a:r>
              <a:rPr lang="en-US" altLang="ko-KR" sz="1200" dirty="0"/>
              <a:t> </a:t>
            </a:r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</a:rPr>
              <a:t>Throwable</a:t>
            </a:r>
            <a:r>
              <a:rPr lang="en-US" altLang="ko-KR" sz="1200" dirty="0" smtClean="0"/>
              <a:t> -&gt;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Exception</a:t>
            </a:r>
            <a:r>
              <a:rPr lang="en-US" altLang="ko-KR" sz="1200" dirty="0" smtClean="0"/>
              <a:t> ,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Error -&gt; </a:t>
            </a:r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</a:rPr>
              <a:t>RuntimeException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unhecked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 , </a:t>
            </a:r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</a:rPr>
              <a:t>IOException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(Checked)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dirty="0"/>
              <a:t>page : Object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기본 객체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81087"/>
              </p:ext>
            </p:extLst>
          </p:nvPr>
        </p:nvGraphicFramePr>
        <p:xfrm>
          <a:off x="457200" y="1000123"/>
          <a:ext cx="8229600" cy="53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실제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클라이언트의 요청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response</a:t>
                      </a:r>
                      <a:endParaRPr lang="ko-KR" sz="1600" b="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응답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b="1" kern="100" dirty="0">
                        <a:solidFill>
                          <a:srgbClr val="008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javax.servlet.jsp.PageContext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페이지에 대한 정보를 저장한다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javax.servlet.http.HttpSession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HTTP </a:t>
                      </a: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세션 정보를 저장한다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600" b="1" kern="100" dirty="0">
                        <a:solidFill>
                          <a:srgbClr val="008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latin typeface="+mn-ea"/>
                          <a:ea typeface="+mn-ea"/>
                          <a:cs typeface="Times New Roman"/>
                        </a:rPr>
                        <a:t>javax.servlet.</a:t>
                      </a:r>
                      <a:r>
                        <a:rPr lang="en-US" altLang="ko-KR" sz="1600" b="1" kern="1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r>
                        <a:rPr lang="en-US" altLang="ko-KR" sz="1600" b="1" kern="1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altLang="ko-KR" sz="1600" b="1" kern="1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웹 어플리케이션에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Times New Roman"/>
                        </a:rPr>
                        <a:t>out</a:t>
                      </a:r>
                      <a:endParaRPr lang="ko-KR" sz="1600" kern="100" dirty="0">
                        <a:solidFill>
                          <a:srgbClr val="008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javax.servlet.jsp.JspWriter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페이지가 생성하는 결과를 출력할 때 사용되는 출력 스트림이다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javax.servlet.ServletConfig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설정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java.lang.Object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페이지를 구현한 자바 클래스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인스턴스이다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java.lang.Throwable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예외 객체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에러 페이지에서만 사용된다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request</a:t>
            </a:r>
            <a:r>
              <a:rPr lang="en-US" altLang="ko-KR" dirty="0"/>
              <a:t> </a:t>
            </a:r>
            <a:r>
              <a:rPr lang="ko-KR" altLang="en-US" dirty="0"/>
              <a:t>기본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브라우저가 웹 서버에 전송한 요청 관련 정보 제공</a:t>
            </a:r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와 관련된 정보 읽기 기능</a:t>
            </a:r>
          </a:p>
          <a:p>
            <a:pPr lvl="1"/>
            <a:r>
              <a:rPr lang="ko-KR" altLang="en-US" dirty="0"/>
              <a:t>서버와 관련된 정보 읽기 기능</a:t>
            </a:r>
          </a:p>
          <a:p>
            <a:pPr lvl="1"/>
            <a:r>
              <a:rPr lang="ko-KR" altLang="en-US" dirty="0"/>
              <a:t>클라이언트가 전송한 요청 파라미터 읽기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>
                <a:solidFill>
                  <a:srgbClr val="0000FF"/>
                </a:solidFill>
              </a:rPr>
              <a:t>( &lt;input </a:t>
            </a:r>
            <a:r>
              <a:rPr lang="ko-KR" altLang="en-US" b="1" dirty="0">
                <a:solidFill>
                  <a:srgbClr val="0000FF"/>
                </a:solidFill>
              </a:rPr>
              <a:t>으로 입력한 값 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endParaRPr lang="ko-KR" altLang="en-US" dirty="0"/>
          </a:p>
          <a:p>
            <a:pPr lvl="1"/>
            <a:r>
              <a:rPr lang="ko-KR" altLang="en-US" dirty="0"/>
              <a:t>클라이언트가 전송한 요청 헤더 읽기 기능</a:t>
            </a:r>
          </a:p>
          <a:p>
            <a:pPr lvl="1"/>
            <a:r>
              <a:rPr lang="ko-KR" altLang="en-US" dirty="0"/>
              <a:t>클라이언트가 전송한 쿠키 읽기 기능</a:t>
            </a:r>
          </a:p>
          <a:p>
            <a:pPr lvl="1"/>
            <a:r>
              <a:rPr lang="ko-KR" altLang="en-US" dirty="0"/>
              <a:t>속성 처리 기능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66" y="38094"/>
            <a:ext cx="2451310" cy="1950746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Request</a:t>
            </a:r>
            <a:br>
              <a:rPr lang="en-US" altLang="ko-KR" b="1" dirty="0"/>
            </a:br>
            <a:r>
              <a:rPr lang="ko-KR" altLang="en-US" b="1" dirty="0"/>
              <a:t>전달과정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4" t="14631" r="22699" b="7589"/>
          <a:stretch/>
        </p:blipFill>
        <p:spPr bwMode="auto">
          <a:xfrm>
            <a:off x="3059832" y="269823"/>
            <a:ext cx="5829425" cy="647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023314" y="197588"/>
            <a:ext cx="1368152" cy="133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err="1">
                <a:solidFill>
                  <a:srgbClr val="C00000"/>
                </a:solidFill>
              </a:rPr>
              <a:t>url</a:t>
            </a:r>
            <a:r>
              <a:rPr lang="en-US" altLang="ko-KR" sz="1600" b="1" dirty="0">
                <a:solidFill>
                  <a:srgbClr val="C00000"/>
                </a:solidFill>
              </a:rPr>
              <a:t> ===</a:t>
            </a:r>
            <a:r>
              <a:rPr lang="en-US" altLang="ko-KR" sz="1600" b="1" dirty="0">
                <a:solidFill>
                  <a:srgbClr val="C00000"/>
                </a:solidFill>
                <a:sym typeface="Wingdings" pitchFamily="2" charset="2"/>
              </a:rPr>
              <a:t></a:t>
            </a:r>
            <a:r>
              <a:rPr lang="en-US" altLang="ko-KR" sz="1600" b="1" dirty="0">
                <a:solidFill>
                  <a:srgbClr val="C00000"/>
                </a:solidFill>
              </a:rPr>
              <a:t/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niform</a:t>
            </a:r>
            <a:b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esource</a:t>
            </a:r>
            <a:b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ocation </a:t>
            </a:r>
            <a:endParaRPr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66" y="38094"/>
            <a:ext cx="5475646" cy="726610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Request </a:t>
            </a:r>
            <a:r>
              <a:rPr lang="ko-KR" altLang="en-US" b="1" dirty="0"/>
              <a:t>전달 정보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10" y="764704"/>
            <a:ext cx="6000750" cy="19383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GET http://localhost:8080 HTTP/1.0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Accept: */*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 err="1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Referer</a:t>
            </a: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: http://localhost:8080/sample/board/List.jsp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Accept-Language: </a:t>
            </a:r>
            <a:r>
              <a:rPr kumimoji="0" lang="en-US" altLang="ko-KR" sz="1000" dirty="0" err="1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ko</a:t>
            </a:r>
            <a:endParaRPr kumimoji="0" lang="en-US" altLang="ko-KR" sz="1000" dirty="0">
              <a:solidFill>
                <a:prstClr val="black"/>
              </a:solidFill>
              <a:latin typeface="휴먼모음T" pitchFamily="18" charset="-127"/>
              <a:cs typeface="Meiryo" pitchFamily="34" charset="-128"/>
            </a:endParaRP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Content-Type: application/x-www-form-</a:t>
            </a:r>
            <a:r>
              <a:rPr kumimoji="0" lang="en-US" altLang="ko-KR" sz="1000" dirty="0" err="1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urlencoded</a:t>
            </a:r>
            <a:endParaRPr kumimoji="0" lang="en-US" altLang="ko-KR" sz="1000" dirty="0">
              <a:solidFill>
                <a:prstClr val="black"/>
              </a:solidFill>
              <a:latin typeface="휴먼모음T" pitchFamily="18" charset="-127"/>
              <a:cs typeface="Meiryo" pitchFamily="34" charset="-128"/>
            </a:endParaRP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Proxy-Connection: Keep-Alive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User-Agent: Mozilla/4.0 (compatible; MSIE 6.0; Windows NT 5.1; SV1; .NET CLR 1.1.4322; InfoPath.2) Paros/3.2.13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Host: localhost:8080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Content-length: 0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 err="1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Pragma</a:t>
            </a: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: no-cache</a:t>
            </a:r>
          </a:p>
          <a:p>
            <a:pPr marL="397800" indent="-228600" algn="just"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휴먼모음T" pitchFamily="18" charset="-127"/>
                <a:cs typeface="Meiryo" pitchFamily="34" charset="-128"/>
              </a:rPr>
              <a:t>Cookie: JSESSIONID=DDA98654B46A10705539898CA1BF2595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220" y="2902723"/>
            <a:ext cx="8966275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데이터 처리 방식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(HTTP Method)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과 기본 페이지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그리고 프로토콜 버전이 포함됨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Accept: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웹 서버로부터 수신되는 데이터 중 웹 브라우저가 처리할 수 있는 데이터 타입을 의미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</a:t>
            </a:r>
            <a:b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</a:b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=&gt; 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*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/*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은 모든 문서를 처리할 수 있다는 의미 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이 같은 타입들을 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MIME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타입이라 부름 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) </a:t>
            </a:r>
            <a:endParaRPr lang="ko-KR" altLang="en-US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Referer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현재 페이지 접속 전에 어느 사이트를 경유했는지를 알려주는 도메인 혹은 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URL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정보가 포함됨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Accept-Language: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클라이언트에서 사용하는 언어를 알려줌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</a:t>
            </a: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Content-Type: </a:t>
            </a: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Proxy-Connection: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평소에는 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Connection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헤더가 사용됨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(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요청시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연결을 유지한다는 의미 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)</a:t>
            </a: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User-Agent: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사용자의 웹 브라우저 종류 및 버전 정보가 포함됨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Host: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사용자가 요청한 도메인정보가 포함됨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Content-length: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요청에 사용되는 내용의 길이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</a:t>
            </a: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endParaRPr lang="en-US" altLang="ko-KR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Pragma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브라우저나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프록시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서버가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요청시에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캐시된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문서를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사용하지않고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매번 서버로부터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새문서를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전송받아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사용하도록 하는 헤더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b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</a:b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=&gt;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HTTP1.0 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에서는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Pragma 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헤더에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'no-cache'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를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, 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HTTP1.1 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에서는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Cache-Control 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헤더에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'no-cache'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를 지정함으로써 가능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</a:t>
            </a:r>
            <a:b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</a:b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=&gt;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브라우저나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프록시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서버가 지원하는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HTTP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프로토콜 버전을 알 수 없는 경우 응답 헤더에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Cache-Control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과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Pragma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헤더를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'no-cache'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로 함께 지정하여 주거나 </a:t>
            </a:r>
            <a:r>
              <a:rPr lang="en-US" altLang="ko-KR" sz="1100" b="1" dirty="0" err="1">
                <a:solidFill>
                  <a:srgbClr val="0000FF"/>
                </a:solidFill>
                <a:latin typeface="+mn-ea"/>
                <a:cs typeface="Meiryo" pitchFamily="34" charset="-128"/>
              </a:rPr>
              <a:t>HttpServletRequest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인터페이스 객체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내장 객체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request)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의 </a:t>
            </a:r>
            <a:r>
              <a:rPr lang="en-US" altLang="ko-KR" sz="1100" b="1" dirty="0" err="1">
                <a:solidFill>
                  <a:srgbClr val="0000FF"/>
                </a:solidFill>
                <a:latin typeface="+mn-ea"/>
                <a:cs typeface="Meiryo" pitchFamily="34" charset="-128"/>
              </a:rPr>
              <a:t>getProtocol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() </a:t>
            </a:r>
            <a:r>
              <a:rPr lang="ko-KR" altLang="en-US" sz="1100" b="1" dirty="0" err="1">
                <a:solidFill>
                  <a:srgbClr val="0000FF"/>
                </a:solidFill>
                <a:latin typeface="+mn-ea"/>
                <a:cs typeface="Meiryo" pitchFamily="34" charset="-128"/>
              </a:rPr>
              <a:t>메서드를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 사용하여 요청한 클라이언트의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HTTP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cs typeface="Meiryo" pitchFamily="34" charset="-128"/>
              </a:rPr>
              <a:t>프로토콜 버전을 확인한 후 해당 버전에 맞게 헤더를 지정해줄 수 있음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</a:t>
            </a: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endParaRPr lang="en-US" altLang="ko-KR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87338" lvl="0" indent="-215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Cookie: HTTP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프로토콜 자체가 세션을 유지하지 않는 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State-Less (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접속 상태를 유지하지 않는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) </a:t>
            </a:r>
            <a:r>
              <a:rPr lang="ko-KR" altLang="en-US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방식 이기 때문에 로그인 인증을 위한 사용자 정보를 기억하려고 만든 인위적인 값입니다</a:t>
            </a:r>
            <a:r>
              <a:rPr lang="en-US" altLang="ko-KR" sz="11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1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72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기본 객체 </a:t>
            </a:r>
            <a:r>
              <a:rPr lang="en-US" altLang="ko-KR" dirty="0"/>
              <a:t>- </a:t>
            </a:r>
            <a:r>
              <a:rPr lang="ko-KR" altLang="en-US" dirty="0"/>
              <a:t>주요 정보 제공 메서드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73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getRemoteAddr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서버에 연결한 클라이언트의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주소를 구한다</a:t>
                      </a:r>
                      <a:r>
                        <a:rPr lang="en-US" sz="1600" kern="100" dirty="0"/>
                        <a:t>. </a:t>
                      </a:r>
                      <a:r>
                        <a:rPr lang="ko-KR" sz="1600" kern="100" dirty="0"/>
                        <a:t>게시판이나 방명록 등에서 글 작성자의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자동으로 입력되기도 하는데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이때 입력되는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바로 이 메서드를 사용하여 구한 것이다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getMethod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정보를 전송할 때 사용한 방식을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getRequestURI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요청한</a:t>
                      </a:r>
                      <a:r>
                        <a:rPr lang="en-US" sz="1600" kern="100" dirty="0"/>
                        <a:t> URL</a:t>
                      </a:r>
                      <a:r>
                        <a:rPr lang="ko-KR" sz="1600" kern="100" dirty="0"/>
                        <a:t>에서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getContextPath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JSP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페이지가 속한 웹 어플리케이션의 </a:t>
                      </a:r>
                      <a:r>
                        <a:rPr lang="ko-KR" sz="1600" kern="100" dirty="0" err="1"/>
                        <a:t>컨텍스트</a:t>
                      </a:r>
                      <a:r>
                        <a:rPr lang="ko-KR" sz="1600" kern="100" dirty="0"/>
                        <a:t>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getServerName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연결할 때 사용한 서버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getServerPort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서버가 </a:t>
                      </a:r>
                      <a:r>
                        <a:rPr lang="ko-KR" sz="1600" kern="100" dirty="0" err="1"/>
                        <a:t>실행중인</a:t>
                      </a:r>
                      <a:r>
                        <a:rPr lang="ko-KR" sz="1600" kern="100" dirty="0"/>
                        <a:t> 포트 번호를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603" name="Picture 3" descr="fig03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805385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request Parameter</a:t>
            </a:r>
            <a:endParaRPr lang="ko-KR" altLang="en-US" b="1" dirty="0"/>
          </a:p>
        </p:txBody>
      </p:sp>
      <p:pic>
        <p:nvPicPr>
          <p:cNvPr id="26626" name="Picture 2" descr="fig03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4357718" cy="485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request</a:t>
            </a:r>
            <a:r>
              <a:rPr lang="en-US" altLang="ko-KR" dirty="0"/>
              <a:t> - </a:t>
            </a:r>
            <a:r>
              <a:rPr lang="en-US" altLang="ko-KR" b="1" dirty="0"/>
              <a:t>parameter</a:t>
            </a:r>
            <a:r>
              <a:rPr lang="ko-KR" altLang="en-US" dirty="0"/>
              <a:t> 읽기 메서드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getParameterNames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getParameterMap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r>
              <a:rPr lang="en-US" altLang="ko-KR" dirty="0"/>
              <a:t>(METHOD)/POST </a:t>
            </a:r>
            <a:r>
              <a:rPr lang="ko-KR" altLang="en-US" dirty="0"/>
              <a:t>방식</a:t>
            </a:r>
            <a:r>
              <a:rPr lang="en-US" altLang="ko-KR" dirty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/>
          <a:lstStyle/>
          <a:p>
            <a:r>
              <a:rPr lang="ko-KR" altLang="en-US" dirty="0"/>
              <a:t>파라미터를 전송하는 방식</a:t>
            </a:r>
            <a:endParaRPr lang="en-US" altLang="ko-KR" dirty="0"/>
          </a:p>
          <a:p>
            <a:pPr lvl="1"/>
            <a:r>
              <a:rPr lang="en-US" altLang="ko-KR" dirty="0"/>
              <a:t>GET / POST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sz="2000" dirty="0"/>
              <a:t>: URL</a:t>
            </a:r>
            <a:r>
              <a:rPr lang="ko-KR" altLang="en-US" sz="2000" dirty="0"/>
              <a:t>에 붙여서 쿼리문자열로 전송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000" dirty="0"/>
              <a:t>쿼리문자열 </a:t>
            </a:r>
            <a:r>
              <a:rPr lang="en-US" altLang="ko-KR" sz="2000" b="1" dirty="0"/>
              <a:t>: ~~.</a:t>
            </a:r>
            <a:r>
              <a:rPr lang="en-US" altLang="ko-KR" sz="2000" b="1" dirty="0" err="1"/>
              <a:t>jsp?name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cbk&amp;address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seou</a:t>
            </a:r>
            <a:r>
              <a:rPr lang="en-US" altLang="ko-KR" sz="2000" b="1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en-US" altLang="ko-KR" sz="2000" dirty="0"/>
              <a:t>request</a:t>
            </a:r>
            <a:r>
              <a:rPr lang="ko-KR" altLang="en-US" sz="2000" dirty="0"/>
              <a:t> 몸체의 데이터영역에 담아 전송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976" y="2615509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GET /chap03/</a:t>
            </a:r>
            <a:r>
              <a:rPr lang="en-US" altLang="ko-KR" sz="1400" dirty="0" err="1"/>
              <a:t>viewParameter.jsp</a:t>
            </a:r>
            <a:r>
              <a:rPr lang="en-US" altLang="ko-KR" sz="1400" b="1" dirty="0" err="1"/>
              <a:t>l</a:t>
            </a:r>
            <a:r>
              <a:rPr lang="en-US" altLang="ko-KR" sz="1400" dirty="0"/>
              <a:t> HTTP/1.1</a:t>
            </a:r>
          </a:p>
          <a:p>
            <a:r>
              <a:rPr lang="en-US" altLang="ko-KR" sz="1400" dirty="0"/>
              <a:t>Host: </a:t>
            </a:r>
            <a:r>
              <a:rPr lang="en-US" altLang="ko-KR" sz="1400" dirty="0" err="1"/>
              <a:t>localhost:8080</a:t>
            </a:r>
            <a:endParaRPr lang="en-US" altLang="ko-KR" sz="1400" dirty="0"/>
          </a:p>
          <a:p>
            <a:r>
              <a:rPr lang="en-US" altLang="ko-KR" sz="1400" dirty="0"/>
              <a:t>User-Agent: Mozilla/5.0 (Windows; U; Windows NT 6.0; ...</a:t>
            </a:r>
          </a:p>
          <a:p>
            <a:r>
              <a:rPr lang="en-US" altLang="ko-KR" sz="1400" dirty="0"/>
              <a:t>Accept: text/</a:t>
            </a:r>
            <a:r>
              <a:rPr lang="en-US" altLang="ko-KR" sz="1400" dirty="0" err="1"/>
              <a:t>html,application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xhtml+xml,application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xml;q</a:t>
            </a:r>
            <a:r>
              <a:rPr lang="en-US" altLang="ko-KR" sz="1400" dirty="0"/>
              <a:t>=0.9,*/*;q=0.8</a:t>
            </a:r>
          </a:p>
          <a:p>
            <a:r>
              <a:rPr lang="en-US" altLang="ko-KR" sz="1400" dirty="0"/>
              <a:t>Accept-Language: </a:t>
            </a:r>
            <a:r>
              <a:rPr lang="en-US" altLang="ko-KR" sz="1400" dirty="0" err="1"/>
              <a:t>ko-kr,ko;q</a:t>
            </a:r>
            <a:r>
              <a:rPr lang="en-US" altLang="ko-KR" sz="1400" dirty="0"/>
              <a:t>=</a:t>
            </a:r>
            <a:r>
              <a:rPr lang="en-US" altLang="ko-KR" sz="1400" dirty="0" err="1"/>
              <a:t>0.8,en-us;q</a:t>
            </a:r>
            <a:r>
              <a:rPr lang="en-US" altLang="ko-KR" sz="1400" dirty="0"/>
              <a:t>=</a:t>
            </a:r>
            <a:r>
              <a:rPr lang="en-US" altLang="ko-KR" sz="1400" dirty="0" err="1"/>
              <a:t>0.5,en;q</a:t>
            </a:r>
            <a:r>
              <a:rPr lang="en-US" altLang="ko-KR" sz="1400" dirty="0"/>
              <a:t>=0.3</a:t>
            </a:r>
          </a:p>
          <a:p>
            <a:r>
              <a:rPr lang="en-US" altLang="ko-KR" sz="1400" dirty="0"/>
              <a:t>…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77048" y="4663227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POST /</a:t>
            </a:r>
            <a:r>
              <a:rPr lang="en-US" altLang="ko-KR" sz="1400" dirty="0" err="1"/>
              <a:t>chap03</a:t>
            </a:r>
            <a:r>
              <a:rPr lang="en-US" altLang="ko-KR" sz="1400" dirty="0"/>
              <a:t>/</a:t>
            </a:r>
            <a:r>
              <a:rPr lang="en-US" altLang="ko-KR" sz="1400" dirty="0" err="1"/>
              <a:t>viewParameter.jsp</a:t>
            </a:r>
            <a:r>
              <a:rPr lang="en-US" altLang="ko-KR" sz="1400" dirty="0"/>
              <a:t> HTTP/1.1</a:t>
            </a:r>
          </a:p>
          <a:p>
            <a:r>
              <a:rPr lang="en-US" altLang="ko-KR" sz="1400" dirty="0"/>
              <a:t>Host: </a:t>
            </a:r>
            <a:r>
              <a:rPr lang="en-US" altLang="ko-KR" sz="1400" dirty="0" err="1"/>
              <a:t>localhost:8080</a:t>
            </a:r>
            <a:endParaRPr lang="en-US" altLang="ko-KR" sz="1400" dirty="0"/>
          </a:p>
          <a:p>
            <a:r>
              <a:rPr lang="en-US" altLang="ko-KR" sz="1400" dirty="0"/>
              <a:t>User-Agent: Mozilla/5.0 (Windows; U; Windows NT 6.0; </a:t>
            </a:r>
            <a:r>
              <a:rPr lang="en-US" altLang="ko-KR" sz="1400" dirty="0" err="1"/>
              <a:t>ko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rv:1.9.0.3</a:t>
            </a:r>
            <a:r>
              <a:rPr lang="en-US" altLang="ko-KR" sz="1400" dirty="0"/>
              <a:t>) ...</a:t>
            </a:r>
          </a:p>
          <a:p>
            <a:r>
              <a:rPr lang="en-US" altLang="ko-KR" sz="1400" dirty="0"/>
              <a:t>...</a:t>
            </a:r>
          </a:p>
          <a:p>
            <a:r>
              <a:rPr lang="en-US" altLang="ko-KR" sz="1400" dirty="0"/>
              <a:t>Content-Type: application/x-www-form-</a:t>
            </a:r>
            <a:r>
              <a:rPr lang="en-US" altLang="ko-KR" sz="1400" dirty="0" err="1"/>
              <a:t>urlencoded</a:t>
            </a:r>
            <a:endParaRPr lang="en-US" altLang="ko-KR" sz="1400" dirty="0"/>
          </a:p>
          <a:p>
            <a:r>
              <a:rPr lang="en-US" altLang="ko-KR" sz="1400" dirty="0"/>
              <a:t>Content-Length: 22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name=</a:t>
            </a:r>
            <a:r>
              <a:rPr lang="en-US" altLang="ko-KR" sz="1400" b="1" dirty="0" err="1"/>
              <a:t>cbk&amp;address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seoul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6"/>
          <p:cNvSpPr txBox="1">
            <a:spLocks noChangeArrowheads="1"/>
          </p:cNvSpPr>
          <p:nvPr/>
        </p:nvSpPr>
        <p:spPr bwMode="auto">
          <a:xfrm>
            <a:off x="107504" y="292586"/>
            <a:ext cx="578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전자정부 프레임워크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v3.0 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아키텍쳐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그룹 28"/>
          <p:cNvGrpSpPr>
            <a:grpSpLocks/>
          </p:cNvGrpSpPr>
          <p:nvPr/>
        </p:nvGrpSpPr>
        <p:grpSpPr bwMode="auto">
          <a:xfrm>
            <a:off x="-142875" y="980728"/>
            <a:ext cx="9369425" cy="5411788"/>
            <a:chOff x="-142908" y="946851"/>
            <a:chExt cx="9370038" cy="5411107"/>
          </a:xfrm>
        </p:grpSpPr>
        <p:pic>
          <p:nvPicPr>
            <p:cNvPr id="3076" name="Picture 2"/>
            <p:cNvPicPr>
              <a:picLocks noChangeAspect="1" noChangeArrowheads="1"/>
            </p:cNvPicPr>
            <p:nvPr/>
          </p:nvPicPr>
          <p:blipFill>
            <a:blip r:embed="rId2"/>
            <a:srcRect l="21960" t="19574" r="20389" b="5219"/>
            <a:stretch>
              <a:fillRect/>
            </a:stretch>
          </p:blipFill>
          <p:spPr bwMode="auto">
            <a:xfrm>
              <a:off x="857224" y="1142984"/>
              <a:ext cx="7500990" cy="5214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그룹 27"/>
            <p:cNvGrpSpPr>
              <a:grpSpLocks/>
            </p:cNvGrpSpPr>
            <p:nvPr/>
          </p:nvGrpSpPr>
          <p:grpSpPr bwMode="auto">
            <a:xfrm>
              <a:off x="-142908" y="1694809"/>
              <a:ext cx="1557781" cy="1458322"/>
              <a:chOff x="-142908" y="1694809"/>
              <a:chExt cx="1557781" cy="1458322"/>
            </a:xfrm>
          </p:grpSpPr>
          <p:grpSp>
            <p:nvGrpSpPr>
              <p:cNvPr id="4" name="그룹 18"/>
              <p:cNvGrpSpPr>
                <a:grpSpLocks/>
              </p:cNvGrpSpPr>
              <p:nvPr/>
            </p:nvGrpSpPr>
            <p:grpSpPr bwMode="auto">
              <a:xfrm>
                <a:off x="-142908" y="1694809"/>
                <a:ext cx="1071569" cy="1458322"/>
                <a:chOff x="-32" y="1694809"/>
                <a:chExt cx="1071569" cy="1458322"/>
              </a:xfrm>
            </p:grpSpPr>
            <p:sp>
              <p:nvSpPr>
                <p:cNvPr id="8" name="직사각형 7"/>
                <p:cNvSpPr/>
                <p:nvPr/>
              </p:nvSpPr>
              <p:spPr bwMode="auto">
                <a:xfrm>
                  <a:off x="293675" y="1694470"/>
                  <a:ext cx="500095" cy="83015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2000"/>
                  </a:schemeClr>
                </a:solidFill>
                <a:ln w="38100" cmpd="thickThin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3088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-32" y="2629911"/>
                  <a:ext cx="1071569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kumimoji="0" lang="en-US" altLang="ko-KR" sz="1400" b="1">
                      <a:latin typeface="맑은 고딕" pitchFamily="50" charset="-127"/>
                      <a:ea typeface="맑은 고딕" pitchFamily="50" charset="-127"/>
                    </a:rPr>
                    <a:t>Web</a:t>
                  </a:r>
                  <a:br>
                    <a:rPr kumimoji="0" lang="en-US" altLang="ko-KR" sz="1400" b="1">
                      <a:latin typeface="맑은 고딕" pitchFamily="50" charset="-127"/>
                      <a:ea typeface="맑은 고딕" pitchFamily="50" charset="-127"/>
                    </a:rPr>
                  </a:br>
                  <a:r>
                    <a:rPr kumimoji="0" lang="en-US" altLang="ko-KR" sz="1400" b="1">
                      <a:latin typeface="맑은 고딕" pitchFamily="50" charset="-127"/>
                      <a:ea typeface="맑은 고딕" pitchFamily="50" charset="-127"/>
                    </a:rPr>
                    <a:t> Browser</a:t>
                  </a:r>
                  <a:endParaRPr kumimoji="0" lang="ko-KR" altLang="en-US" sz="1400" b="1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12" name="직선 화살표 연결선 11"/>
              <p:cNvCxnSpPr/>
              <p:nvPr/>
            </p:nvCxnSpPr>
            <p:spPr bwMode="auto">
              <a:xfrm>
                <a:off x="500072" y="2130977"/>
                <a:ext cx="647742" cy="158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6" name="TextBox 26"/>
              <p:cNvSpPr txBox="1">
                <a:spLocks noChangeArrowheads="1"/>
              </p:cNvSpPr>
              <p:nvPr/>
            </p:nvSpPr>
            <p:spPr bwMode="auto">
              <a:xfrm>
                <a:off x="496865" y="1785926"/>
                <a:ext cx="9180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/>
                <a:r>
                  <a:rPr kumimoji="0" lang="en-US" altLang="ko-KR" sz="1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HTTP</a:t>
                </a:r>
                <a:endParaRPr kumimoji="0" lang="ko-KR" altLang="en-US" sz="14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" name="그룹 26"/>
            <p:cNvGrpSpPr>
              <a:grpSpLocks/>
            </p:cNvGrpSpPr>
            <p:nvPr/>
          </p:nvGrpSpPr>
          <p:grpSpPr bwMode="auto">
            <a:xfrm>
              <a:off x="8086317" y="2885615"/>
              <a:ext cx="1118467" cy="1571636"/>
              <a:chOff x="8086317" y="2885615"/>
              <a:chExt cx="1118467" cy="1571636"/>
            </a:xfrm>
          </p:grpSpPr>
          <p:sp>
            <p:nvSpPr>
              <p:cNvPr id="22" name="원통 21"/>
              <p:cNvSpPr/>
              <p:nvPr/>
            </p:nvSpPr>
            <p:spPr>
              <a:xfrm>
                <a:off x="8431741" y="2884945"/>
                <a:ext cx="642979" cy="1573014"/>
              </a:xfrm>
              <a:prstGeom prst="can">
                <a:avLst/>
              </a:prstGeom>
              <a:solidFill>
                <a:schemeClr val="accent6">
                  <a:lumMod val="50000"/>
                  <a:alpha val="69000"/>
                </a:scheme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3082" name="TextBox 26"/>
              <p:cNvSpPr txBox="1">
                <a:spLocks noChangeArrowheads="1"/>
              </p:cNvSpPr>
              <p:nvPr/>
            </p:nvSpPr>
            <p:spPr bwMode="auto">
              <a:xfrm>
                <a:off x="8286776" y="3500438"/>
                <a:ext cx="9180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/>
                <a:r>
                  <a:rPr kumimoji="0" lang="en-US" altLang="ko-KR" sz="1400" b="1">
                    <a:latin typeface="맑은 고딕" pitchFamily="50" charset="-127"/>
                    <a:ea typeface="맑은 고딕" pitchFamily="50" charset="-127"/>
                  </a:rPr>
                  <a:t>DBMS</a:t>
                </a:r>
                <a:endParaRPr kumimoji="0" lang="ko-KR" altLang="en-US" sz="1400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 bwMode="auto">
              <a:xfrm>
                <a:off x="8085643" y="3345262"/>
                <a:ext cx="647742" cy="158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6"/>
            <p:cNvSpPr txBox="1">
              <a:spLocks noChangeArrowheads="1"/>
            </p:cNvSpPr>
            <p:nvPr/>
          </p:nvSpPr>
          <p:spPr bwMode="auto">
            <a:xfrm>
              <a:off x="-82579" y="946851"/>
              <a:ext cx="1214517" cy="46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kumimoji="0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Presentation  Tier</a:t>
              </a:r>
              <a:endPara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8084055" y="953200"/>
              <a:ext cx="1143075" cy="46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kumimoji="0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Persistence  Tier</a:t>
              </a:r>
              <a:endPara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77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값의 </a:t>
            </a:r>
            <a:r>
              <a:rPr lang="ko-KR" altLang="en-US" dirty="0" err="1"/>
              <a:t>인코딩</a:t>
            </a:r>
            <a:r>
              <a:rPr lang="en-US" altLang="ko-KR" dirty="0"/>
              <a:t>/</a:t>
            </a:r>
            <a:r>
              <a:rPr lang="ko-KR" altLang="en-US" dirty="0" err="1"/>
              <a:t>디코딩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값의 </a:t>
            </a:r>
            <a:r>
              <a:rPr lang="ko-KR" altLang="en-US" dirty="0" err="1"/>
              <a:t>인코딩</a:t>
            </a:r>
            <a:r>
              <a:rPr lang="en-US" altLang="ko-KR" dirty="0"/>
              <a:t>/</a:t>
            </a:r>
            <a:r>
              <a:rPr lang="ko-KR" altLang="en-US" dirty="0" err="1"/>
              <a:t>디코딩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에서 파라미터 로딩 시 인코딩 지정 필요</a:t>
            </a:r>
          </a:p>
        </p:txBody>
      </p:sp>
      <p:pic>
        <p:nvPicPr>
          <p:cNvPr id="27650" name="Picture 2" descr="fig03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8662" y="5000636"/>
            <a:ext cx="69294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</a:t>
            </a:r>
            <a:r>
              <a:rPr lang="en-US" altLang="ko-KR" b="1" dirty="0" err="1"/>
              <a:t>request.setCharacterEncoding</a:t>
            </a:r>
            <a:r>
              <a:rPr lang="en-US" altLang="ko-KR" b="1" dirty="0"/>
              <a:t>("</a:t>
            </a:r>
            <a:r>
              <a:rPr lang="en-US" altLang="ko-KR" b="1" dirty="0" err="1"/>
              <a:t>euc-kr</a:t>
            </a:r>
            <a:r>
              <a:rPr lang="en-US" altLang="ko-KR" b="1" dirty="0"/>
              <a:t>");</a:t>
            </a:r>
          </a:p>
          <a:p>
            <a:r>
              <a:rPr lang="en-US" altLang="ko-KR" dirty="0"/>
              <a:t>    String name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("name");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request - header</a:t>
            </a:r>
            <a:r>
              <a:rPr lang="ko-KR" altLang="en-US" b="1" dirty="0"/>
              <a:t> </a:t>
            </a:r>
            <a:r>
              <a:rPr lang="ko-KR" altLang="en-US" dirty="0"/>
              <a:t>정보 읽기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 타입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값을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getHeaders(String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목록을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getHeaderNames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java.util.Enumeration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모든 헤더의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int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읽어</a:t>
                      </a:r>
                      <a:r>
                        <a:rPr lang="en-US" altLang="ko-KR" sz="1600" kern="100" dirty="0"/>
                        <a:t> </a:t>
                      </a:r>
                      <a:r>
                        <a:rPr lang="ko-KR" sz="1600" kern="100" dirty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5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getDateHeader(String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long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읽어</a:t>
                      </a:r>
                      <a:r>
                        <a:rPr lang="en-US" altLang="ko-KR" sz="1600" kern="100" dirty="0"/>
                        <a:t> </a:t>
                      </a:r>
                      <a:r>
                        <a:rPr lang="ko-KR" sz="1600" kern="100" dirty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3998" cy="582594"/>
          </a:xfrm>
        </p:spPr>
        <p:txBody>
          <a:bodyPr/>
          <a:lstStyle/>
          <a:p>
            <a:r>
              <a:rPr lang="en-US" altLang="ko-KR" b="1" dirty="0"/>
              <a:t>request - header</a:t>
            </a:r>
            <a:r>
              <a:rPr lang="ko-KR" altLang="en-US" b="1" dirty="0"/>
              <a:t> </a:t>
            </a:r>
            <a:r>
              <a:rPr lang="ko-KR" altLang="en-US" dirty="0"/>
              <a:t>정보 읽기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920" r="-1617" b="9129"/>
          <a:stretch/>
        </p:blipFill>
        <p:spPr bwMode="auto">
          <a:xfrm>
            <a:off x="2915816" y="2780928"/>
            <a:ext cx="6146210" cy="393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692696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&lt;b&gt;</a:t>
            </a:r>
            <a:r>
              <a:rPr lang="en-US" altLang="ko-KR" sz="1400" dirty="0" err="1">
                <a:latin typeface="+mn-ea"/>
              </a:rPr>
              <a:t>request.getHeaderNames</a:t>
            </a:r>
            <a:r>
              <a:rPr lang="en-US" altLang="ko-KR" sz="1400" dirty="0">
                <a:latin typeface="+mn-ea"/>
              </a:rPr>
              <a:t>() </a:t>
            </a:r>
            <a:r>
              <a:rPr lang="ko-KR" altLang="en-US" sz="1400" dirty="0" err="1">
                <a:latin typeface="+mn-ea"/>
              </a:rPr>
              <a:t>메서드</a:t>
            </a:r>
            <a:r>
              <a:rPr lang="ko-KR" altLang="en-US" sz="1400" dirty="0">
                <a:latin typeface="+mn-ea"/>
              </a:rPr>
              <a:t> 사용</a:t>
            </a:r>
            <a:r>
              <a:rPr lang="en-US" altLang="ko-KR" sz="1400" dirty="0">
                <a:latin typeface="+mn-ea"/>
              </a:rPr>
              <a:t>&lt;/b&gt;&lt;</a:t>
            </a:r>
            <a:r>
              <a:rPr lang="en-US" altLang="ko-KR" sz="1400" dirty="0" err="1">
                <a:latin typeface="+mn-ea"/>
              </a:rPr>
              <a:t>br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&lt;%</a:t>
            </a:r>
          </a:p>
          <a:p>
            <a:r>
              <a:rPr lang="en-US" altLang="ko-KR" sz="1400" u="sng" dirty="0">
                <a:latin typeface="+mn-ea"/>
              </a:rPr>
              <a:t>Enumeration </a:t>
            </a:r>
            <a:r>
              <a:rPr lang="en-US" altLang="ko-KR" sz="1400" u="sng" dirty="0" err="1">
                <a:latin typeface="+mn-ea"/>
              </a:rPr>
              <a:t>headerEnum</a:t>
            </a:r>
            <a:r>
              <a:rPr lang="en-US" altLang="ko-KR" sz="1400" u="sng" dirty="0">
                <a:latin typeface="+mn-ea"/>
              </a:rPr>
              <a:t> = </a:t>
            </a:r>
            <a:r>
              <a:rPr lang="en-US" altLang="ko-KR" sz="1400" u="sng" dirty="0" err="1">
                <a:latin typeface="+mn-ea"/>
              </a:rPr>
              <a:t>request.getHeaderNames</a:t>
            </a:r>
            <a:r>
              <a:rPr lang="en-US" altLang="ko-KR" sz="1400" u="sng" dirty="0">
                <a:latin typeface="+mn-ea"/>
              </a:rPr>
              <a:t>();</a:t>
            </a:r>
          </a:p>
          <a:p>
            <a:r>
              <a:rPr lang="en-US" altLang="ko-KR" sz="1400" b="1" dirty="0">
                <a:latin typeface="+mn-ea"/>
              </a:rPr>
              <a:t>while(</a:t>
            </a:r>
            <a:r>
              <a:rPr lang="en-US" altLang="ko-KR" sz="1400" b="1" dirty="0" err="1">
                <a:latin typeface="+mn-ea"/>
              </a:rPr>
              <a:t>headerEnum.hasMoreElements</a:t>
            </a:r>
            <a:r>
              <a:rPr lang="en-US" altLang="ko-KR" sz="1400" b="1" dirty="0">
                <a:latin typeface="+mn-ea"/>
              </a:rPr>
              <a:t>()) {</a:t>
            </a:r>
          </a:p>
          <a:p>
            <a:r>
              <a:rPr lang="en-US" altLang="ko-KR" sz="1400" dirty="0">
                <a:latin typeface="+mn-ea"/>
              </a:rPr>
              <a:t>String </a:t>
            </a:r>
            <a:r>
              <a:rPr lang="en-US" altLang="ko-KR" sz="1400" dirty="0" err="1">
                <a:latin typeface="+mn-ea"/>
              </a:rPr>
              <a:t>headerName</a:t>
            </a:r>
            <a:r>
              <a:rPr lang="en-US" altLang="ko-KR" sz="1400" dirty="0">
                <a:latin typeface="+mn-ea"/>
              </a:rPr>
              <a:t> = (String)</a:t>
            </a:r>
            <a:r>
              <a:rPr lang="en-US" altLang="ko-KR" sz="1400" dirty="0" err="1">
                <a:latin typeface="+mn-ea"/>
              </a:rPr>
              <a:t>headerEnum.nextElement</a:t>
            </a:r>
            <a:r>
              <a:rPr lang="en-US" altLang="ko-KR" sz="1400" dirty="0">
                <a:latin typeface="+mn-ea"/>
              </a:rPr>
              <a:t>();</a:t>
            </a:r>
          </a:p>
          <a:p>
            <a:r>
              <a:rPr lang="en-US" altLang="ko-KR" sz="1400" dirty="0">
                <a:latin typeface="+mn-ea"/>
              </a:rPr>
              <a:t>String </a:t>
            </a:r>
            <a:r>
              <a:rPr lang="en-US" altLang="ko-KR" sz="1400" dirty="0" err="1">
                <a:latin typeface="+mn-ea"/>
              </a:rPr>
              <a:t>headerValue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request.getHeader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headerName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>
                <a:latin typeface="+mn-ea"/>
              </a:rPr>
              <a:t>%&gt;</a:t>
            </a:r>
          </a:p>
          <a:p>
            <a:r>
              <a:rPr lang="en-US" altLang="ko-KR" sz="1400" dirty="0">
                <a:latin typeface="+mn-ea"/>
              </a:rPr>
              <a:t>&lt;%= </a:t>
            </a:r>
            <a:r>
              <a:rPr lang="en-US" altLang="ko-KR" sz="1400" dirty="0" err="1">
                <a:latin typeface="+mn-ea"/>
              </a:rPr>
              <a:t>headerName</a:t>
            </a:r>
            <a:r>
              <a:rPr lang="en-US" altLang="ko-KR" sz="1400" dirty="0">
                <a:latin typeface="+mn-ea"/>
              </a:rPr>
              <a:t> %&gt; = &lt;%= </a:t>
            </a:r>
            <a:r>
              <a:rPr lang="en-US" altLang="ko-KR" sz="1400" dirty="0" err="1">
                <a:latin typeface="+mn-ea"/>
              </a:rPr>
              <a:t>headerValue</a:t>
            </a:r>
            <a:r>
              <a:rPr lang="en-US" altLang="ko-KR" sz="1400" dirty="0">
                <a:latin typeface="+mn-ea"/>
              </a:rPr>
              <a:t> %&gt; &lt;</a:t>
            </a:r>
            <a:r>
              <a:rPr lang="en-US" altLang="ko-KR" sz="1400" dirty="0" err="1">
                <a:latin typeface="+mn-ea"/>
              </a:rPr>
              <a:t>br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&lt;%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처리 결과  </a:t>
            </a:r>
            <a:r>
              <a:rPr lang="en-US" altLang="ko-KR" b="1" dirty="0">
                <a:latin typeface="+mn-ea"/>
                <a:sym typeface="Wingdings" pitchFamily="2" charset="2"/>
              </a:rPr>
              <a:t>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316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response </a:t>
            </a:r>
            <a:r>
              <a:rPr lang="ko-KR" altLang="en-US" b="1" dirty="0">
                <a:solidFill>
                  <a:srgbClr val="002060"/>
                </a:solidFill>
              </a:rPr>
              <a:t>기본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00108"/>
            <a:ext cx="8686800" cy="5126055"/>
          </a:xfrm>
        </p:spPr>
        <p:txBody>
          <a:bodyPr/>
          <a:lstStyle/>
          <a:p>
            <a:r>
              <a:rPr lang="ko-KR" altLang="en-US" dirty="0"/>
              <a:t>웹 브라우저에 전송하는 응답 정보 설정</a:t>
            </a:r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/>
              <a:t>헤더 정보 입력  </a:t>
            </a:r>
            <a:r>
              <a:rPr lang="en-US" altLang="ko-KR" dirty="0"/>
              <a:t>:  </a:t>
            </a:r>
            <a:r>
              <a:rPr lang="ko-KR" altLang="en-US" dirty="0"/>
              <a:t>직접 설정 하는 경우 거의 없음</a:t>
            </a:r>
            <a:endParaRPr lang="en-US" altLang="ko-KR" dirty="0"/>
          </a:p>
          <a:p>
            <a:pPr lvl="1"/>
            <a:r>
              <a:rPr lang="ko-KR" altLang="en-US" b="1" dirty="0" err="1">
                <a:solidFill>
                  <a:srgbClr val="0000FF"/>
                </a:solidFill>
              </a:rPr>
              <a:t>리다이렉트</a:t>
            </a:r>
            <a:r>
              <a:rPr lang="ko-KR" altLang="en-US" b="1" dirty="0">
                <a:solidFill>
                  <a:srgbClr val="0000FF"/>
                </a:solidFill>
              </a:rPr>
              <a:t> 처리</a:t>
            </a:r>
            <a:r>
              <a:rPr lang="en-US" altLang="ko-KR" b="1" dirty="0">
                <a:solidFill>
                  <a:srgbClr val="0000FF"/>
                </a:solidFill>
              </a:rPr>
              <a:t/>
            </a:r>
            <a:br>
              <a:rPr lang="en-US" altLang="ko-KR" b="1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/>
            </a:r>
            <a:br>
              <a:rPr lang="en-US" altLang="ko-KR" dirty="0">
                <a:solidFill>
                  <a:srgbClr val="0000FF"/>
                </a:solidFill>
              </a:rPr>
            </a:b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response </a:t>
            </a:r>
            <a:r>
              <a:rPr lang="ko-KR" altLang="en-US" b="1" dirty="0"/>
              <a:t>기본 객체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39352" r="18138" b="8988"/>
          <a:stretch/>
        </p:blipFill>
        <p:spPr bwMode="auto">
          <a:xfrm>
            <a:off x="342038" y="1196752"/>
            <a:ext cx="8550442" cy="51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298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response header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436166" y="980728"/>
            <a:ext cx="4720010" cy="1200329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15875" cap="flat" cmpd="sng" algn="ctr">
            <a:solidFill>
              <a:srgbClr val="4764B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397800" marR="0" lvl="0" indent="-228600" algn="ju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HTTP/1.1 200 OK</a:t>
            </a:r>
          </a:p>
          <a:p>
            <a:pPr marL="397800" marR="0" lvl="0" indent="-228600" algn="ju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Server: Apache-Coyote/1.1</a:t>
            </a:r>
          </a:p>
          <a:p>
            <a:pPr marL="397800" marR="0" lvl="0" indent="-228600" algn="ju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Content-Type: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text/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html;charset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=</a:t>
            </a:r>
            <a:r>
              <a:rPr lang="en-US" altLang="ko-KR" sz="1200" kern="0" dirty="0" smtClean="0">
                <a:solidFill>
                  <a:prstClr val="black"/>
                </a:solidFill>
                <a:latin typeface="휴먼모음T" pitchFamily="18" charset="-127"/>
                <a:ea typeface="휴먼모음T"/>
                <a:cs typeface="Meiryo" pitchFamily="34" charset="-128"/>
              </a:rPr>
              <a:t>UTF-8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itchFamily="18" charset="-127"/>
              <a:ea typeface="휴먼모음T"/>
              <a:cs typeface="Meiryo" pitchFamily="34" charset="-128"/>
            </a:endParaRPr>
          </a:p>
          <a:p>
            <a:pPr marL="397800" marR="0" lvl="0" indent="-228600" algn="ju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Content-Length: 1866</a:t>
            </a:r>
          </a:p>
          <a:p>
            <a:pPr marL="397800" marR="0" lvl="0" indent="-228600" algn="ju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Date: Wed, 04 Jun 2008 06:39:03 GMT</a:t>
            </a:r>
          </a:p>
          <a:p>
            <a:pPr marL="397800" marR="0" lvl="0" indent="-228600" algn="ju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4B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/>
                <a:cs typeface="Meiryo" pitchFamily="34" charset="-128"/>
              </a:rPr>
              <a:t>Connection: close 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itchFamily="18" charset="-127"/>
              <a:ea typeface="휴먼모음T"/>
              <a:cs typeface="Meiryo" pitchFamily="34" charset="-128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4176" y="2492896"/>
            <a:ext cx="7092280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웹 프로토콜 버전 및 응답 코드 정보가 포함됩니다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웹 애플리케이션 서버의 종류 및 버전 정보가 포함됩니다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MIME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타입 정보가 포함됩니다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수신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BODY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사이즈 정보가 포함됩니다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  <a:endParaRPr lang="ko-KR" altLang="en-US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응답 시간이 포함됩니다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Meiryo" pitchFamily="34" charset="-128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응답을 받은 후에는 서버와의 연결을 끊는다는 의미입니다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</a:t>
            </a: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Wingdings" pitchFamily="2" charset="2"/>
              <a:buChar char="§"/>
            </a:pPr>
            <a:endParaRPr lang="en-US" altLang="ko-KR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헤더 뒤에는 빈 줄이 삽입되고 그 뒤에 본문의 내용이 나옵니다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</a:t>
            </a: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Wingdings" pitchFamily="2" charset="2"/>
              <a:buChar char="§"/>
            </a:pPr>
            <a:endParaRPr lang="en-US" altLang="ko-KR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Wingdings" pitchFamily="2" charset="2"/>
              <a:buChar char="§"/>
            </a:pPr>
            <a:endParaRPr lang="en-US" altLang="ko-KR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66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764704"/>
            <a:ext cx="8856984" cy="161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*** 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크롬에서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response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header 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정보 확인하기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=&gt; F12 (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개발자 도구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) – Network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탭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– F5 or 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Ctrl+R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 (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페이지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새로고침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)</a:t>
            </a:r>
            <a:b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	- name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에 페이지 요청목록 이 나오면 원하는 항목 클릭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	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옆 쪽의 탭 에서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Header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클릭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	- header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정보들이 출력되면 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cs typeface="Meiryo" pitchFamily="34" charset="-128"/>
              </a:rPr>
              <a:t>view source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클릭 하면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cs typeface="Meiryo" pitchFamily="34" charset="-128"/>
              </a:rPr>
              <a:t>view parsed</a:t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latin typeface="+mn-ea"/>
                <a:cs typeface="Meiryo" pitchFamily="34" charset="-128"/>
              </a:rPr>
              <a:t>=&gt; </a:t>
            </a:r>
            <a:r>
              <a:rPr lang="ko-KR" altLang="en-US" sz="1400" dirty="0">
                <a:latin typeface="+mn-ea"/>
                <a:cs typeface="Meiryo" pitchFamily="34" charset="-128"/>
              </a:rPr>
              <a:t>각 항목 설명</a:t>
            </a:r>
            <a:r>
              <a:rPr lang="en-US" altLang="ko-KR" sz="1400" dirty="0">
                <a:latin typeface="+mn-ea"/>
                <a:cs typeface="Meiryo" pitchFamily="34" charset="-128"/>
              </a:rPr>
              <a:t>:   </a:t>
            </a:r>
            <a:r>
              <a:rPr lang="en-US" altLang="ko-KR" sz="1400" dirty="0">
                <a:hlinkClick r:id="rId2"/>
              </a:rPr>
              <a:t>https://goddaehee.tistory.com/169</a:t>
            </a:r>
            <a:r>
              <a:rPr lang="en-US" altLang="ko-KR" sz="1400" dirty="0"/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</a:t>
            </a:r>
          </a:p>
          <a:p>
            <a:pPr marL="215900" lvl="0" indent="-2159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  <a:buFont typeface="Wingdings" pitchFamily="2" charset="2"/>
              <a:buChar char="§"/>
            </a:pPr>
            <a:endParaRPr lang="en-US" altLang="ko-KR" sz="1400" dirty="0">
              <a:solidFill>
                <a:prstClr val="black"/>
              </a:solidFill>
              <a:latin typeface="+mn-ea"/>
              <a:cs typeface="Meiryo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 t="35936" r="1375" b="8157"/>
          <a:stretch/>
        </p:blipFill>
        <p:spPr bwMode="auto">
          <a:xfrm>
            <a:off x="179512" y="2304256"/>
            <a:ext cx="7102148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3998" cy="582594"/>
          </a:xfrm>
        </p:spPr>
        <p:txBody>
          <a:bodyPr/>
          <a:lstStyle/>
          <a:p>
            <a:r>
              <a:rPr lang="en-US" altLang="ko-KR" b="1" dirty="0"/>
              <a:t>response header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9" r="30059" b="34228"/>
          <a:stretch/>
        </p:blipFill>
        <p:spPr bwMode="auto">
          <a:xfrm>
            <a:off x="4139952" y="2202638"/>
            <a:ext cx="4752528" cy="209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05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764704"/>
            <a:ext cx="8856984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*** 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크롬에서 </a:t>
            </a:r>
            <a:r>
              <a:rPr lang="ko-KR" altLang="en-US" sz="1400" b="1" dirty="0" err="1">
                <a:solidFill>
                  <a:srgbClr val="C00000"/>
                </a:solidFill>
                <a:latin typeface="+mn-ea"/>
                <a:cs typeface="Meiryo" pitchFamily="34" charset="-128"/>
              </a:rPr>
              <a:t>개발시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 캐시 무시 하기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</a:b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=&gt; F12 (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개발자 도구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) - </a:t>
            </a:r>
            <a:r>
              <a:rPr lang="ko-KR" altLang="en-US" sz="1400" dirty="0"/>
              <a:t>개발자도구 상단 우측의 종료버튼 왼쪽의 설정 버튼</a:t>
            </a:r>
            <a:r>
              <a:rPr lang="en-US" altLang="ko-KR" sz="1400" dirty="0"/>
              <a:t> </a:t>
            </a:r>
            <a:r>
              <a:rPr lang="ko-KR" altLang="en-US" sz="1400" dirty="0"/>
              <a:t>을 클릭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	- Settings -  </a:t>
            </a:r>
            <a:r>
              <a:rPr lang="ko-KR" altLang="en-US" sz="1400" dirty="0"/>
              <a:t>하단의 </a:t>
            </a:r>
            <a:r>
              <a:rPr lang="en-US" altLang="ko-KR" sz="1400" dirty="0"/>
              <a:t>Network </a:t>
            </a:r>
            <a:r>
              <a:rPr lang="ko-KR" altLang="en-US" sz="1400" dirty="0"/>
              <a:t>의 </a:t>
            </a:r>
            <a:r>
              <a:rPr lang="en-US" altLang="ko-KR" sz="1400" dirty="0"/>
              <a:t> </a:t>
            </a:r>
            <a:r>
              <a:rPr lang="en-US" altLang="ko-KR" sz="1400" b="1" dirty="0"/>
              <a:t>[ Disable Cache (While </a:t>
            </a:r>
            <a:r>
              <a:rPr lang="en-US" altLang="ko-KR" sz="1400" b="1" dirty="0" err="1"/>
              <a:t>DevTools</a:t>
            </a:r>
            <a:r>
              <a:rPr lang="en-US" altLang="ko-KR" sz="1400" b="1" dirty="0"/>
              <a:t> is open) ]</a:t>
            </a:r>
            <a:r>
              <a:rPr lang="en-US" altLang="ko-KR" sz="1400" dirty="0"/>
              <a:t> </a:t>
            </a:r>
            <a:r>
              <a:rPr lang="ko-KR" altLang="en-US" sz="1400" dirty="0"/>
              <a:t>에 체크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3998" cy="582594"/>
          </a:xfrm>
        </p:spPr>
        <p:txBody>
          <a:bodyPr/>
          <a:lstStyle/>
          <a:p>
            <a:r>
              <a:rPr lang="en-US" altLang="ko-KR" b="1" dirty="0"/>
              <a:t>response header</a:t>
            </a:r>
            <a:endParaRPr lang="ko-KR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r="1447" b="40492"/>
          <a:stretch/>
        </p:blipFill>
        <p:spPr bwMode="auto">
          <a:xfrm>
            <a:off x="332545" y="1806423"/>
            <a:ext cx="8270051" cy="242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7" r="5655" b="1948"/>
          <a:stretch/>
        </p:blipFill>
        <p:spPr bwMode="auto">
          <a:xfrm>
            <a:off x="141658" y="2132856"/>
            <a:ext cx="5222430" cy="462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161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764704"/>
            <a:ext cx="8856984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>
                <a:srgbClr val="4764B0"/>
              </a:buClr>
              <a:buSzPct val="100000"/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*** 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크롬에서 </a:t>
            </a:r>
            <a:r>
              <a:rPr lang="ko-KR" altLang="en-US" sz="1400" b="1" dirty="0" err="1">
                <a:solidFill>
                  <a:srgbClr val="C00000"/>
                </a:solidFill>
                <a:latin typeface="+mn-ea"/>
                <a:cs typeface="Meiryo" pitchFamily="34" charset="-128"/>
              </a:rPr>
              <a:t>개발시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> 캐시 무시 하기 확인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</a:b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b="1" dirty="0">
                <a:solidFill>
                  <a:srgbClr val="C00000"/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=&gt; axTest01.js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에   </a:t>
            </a:r>
            <a:r>
              <a:rPr lang="en-US" altLang="ko-KR" sz="1400" b="1" dirty="0">
                <a:solidFill>
                  <a:prstClr val="black"/>
                </a:solidFill>
                <a:latin typeface="+mn-ea"/>
                <a:cs typeface="Meiryo" pitchFamily="34" charset="-128"/>
              </a:rPr>
              <a:t>alert("** Cache Disable Test **") ;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	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추가 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f12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열어놓고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</a:b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 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cs typeface="Meiryo" pitchFamily="34" charset="-128"/>
              </a:rPr>
              <a:t>새로고침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해보면 바로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reload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됨을 알 수 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cs typeface="Meiryo" pitchFamily="34" charset="-128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3998" cy="582594"/>
          </a:xfrm>
        </p:spPr>
        <p:txBody>
          <a:bodyPr/>
          <a:lstStyle/>
          <a:p>
            <a:r>
              <a:rPr lang="en-US" altLang="ko-KR" b="1" dirty="0"/>
              <a:t>response header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3" r="25061" b="5087"/>
          <a:stretch/>
        </p:blipFill>
        <p:spPr bwMode="auto">
          <a:xfrm>
            <a:off x="539552" y="1953344"/>
            <a:ext cx="643131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181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응답상태코드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971" t="14179" r="19060" b="5224"/>
          <a:stretch>
            <a:fillRect/>
          </a:stretch>
        </p:blipFill>
        <p:spPr bwMode="auto">
          <a:xfrm>
            <a:off x="357158" y="1142984"/>
            <a:ext cx="700092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6"/>
          <p:cNvSpPr txBox="1">
            <a:spLocks noChangeArrowheads="1"/>
          </p:cNvSpPr>
          <p:nvPr/>
        </p:nvSpPr>
        <p:spPr bwMode="auto">
          <a:xfrm>
            <a:off x="214314" y="344488"/>
            <a:ext cx="2893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sz="2000" b="1" dirty="0">
                <a:solidFill>
                  <a:srgbClr val="003300"/>
                </a:solidFill>
                <a:latin typeface="+mn-ea"/>
              </a:rPr>
              <a:t>Web Service </a:t>
            </a:r>
            <a:r>
              <a:rPr lang="ko-KR" altLang="en-US" sz="2000" b="1" dirty="0">
                <a:solidFill>
                  <a:srgbClr val="003300"/>
                </a:solidFill>
                <a:latin typeface="+mn-ea"/>
              </a:rPr>
              <a:t>구조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2" t="16448" r="18158" b="22127"/>
          <a:stretch/>
        </p:blipFill>
        <p:spPr bwMode="auto">
          <a:xfrm>
            <a:off x="1536089" y="836502"/>
            <a:ext cx="7049208" cy="582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405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7774"/>
            <a:ext cx="8643998" cy="582594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응답상태코드</a:t>
            </a:r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400734"/>
              </p:ext>
            </p:extLst>
          </p:nvPr>
        </p:nvGraphicFramePr>
        <p:xfrm>
          <a:off x="421244" y="744112"/>
          <a:ext cx="8280920" cy="5832657"/>
        </p:xfrm>
        <a:graphic>
          <a:graphicData uri="http://schemas.openxmlformats.org/drawingml/2006/table">
            <a:tbl>
              <a:tblPr bandRow="1"/>
              <a:tblGrid>
                <a:gridCol w="89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Continue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클라이언트로부터 일부 요청을 받았으며 나머지 정보를 계속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OK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요청이 성공적으로 수행되었음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Created (PUT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메서드에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의해 원격지 서버에 파일이 정상적으로 생성됨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Accepted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웹서버가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명령 수신함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Non-authoritative information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서버 클라이언트 요구 중 일부만 전송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 content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요구를 처리하였으나 전송할 데이터가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Moved permanently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정보를 타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Moved temporarily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정보를 타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Not modified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컴퓨터 로컬의 캐시 정보를 이용함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대개 그림 파일 등은 웹 서버에게 요청하지 않음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Bad request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사용자의 잘못된 요청을 처리할 수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Unauthorized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인증이 필요한 페이지를 요청한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Forbidden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접근금지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디렉터리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리스팅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요청 및 관리자 페이지 접근 등을 차단하는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Not found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요청한 페이지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405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Method not allowed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허용되지 않는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http method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407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Proxy authentication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프락시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인증이 요구되는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408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Request timeout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 시간 초과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410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Gone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영구적으로 사용 금지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412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Precondition failed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조건 실패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>
                          <a:latin typeface="+mn-ea"/>
                          <a:ea typeface="+mn-ea"/>
                        </a:rPr>
                        <a:t>414</a:t>
                      </a:r>
                      <a:endParaRPr lang="ko-KR" altLang="en-US" sz="1100" b="1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Request-URL too long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요청된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길이가 긴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Internal server error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내부 서버 오류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Not implemented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웹 서버가 처리할 수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Service unavailable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서비스 제공 불가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Gateway timeout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게이트웨이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시간초과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505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HTTP version not supported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http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버전 지원되지 않음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60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기본 객체 </a:t>
            </a:r>
            <a:r>
              <a:rPr lang="en-US" altLang="ko-KR" dirty="0"/>
              <a:t>- </a:t>
            </a:r>
            <a:r>
              <a:rPr lang="ko-KR" altLang="en-US" dirty="0"/>
              <a:t>헤더 설정 메서드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6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리다이렉트</a:t>
            </a:r>
            <a:r>
              <a:rPr lang="en-US" altLang="ko-KR" dirty="0"/>
              <a:t>(Redirect)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페이지로 이동하라고 웹 브라우저에 응답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b="1" dirty="0" err="1">
                <a:solidFill>
                  <a:srgbClr val="0000FF"/>
                </a:solidFill>
              </a:rPr>
              <a:t>response.sendRedirect</a:t>
            </a:r>
            <a:r>
              <a:rPr lang="en-US" b="1" dirty="0">
                <a:solidFill>
                  <a:srgbClr val="0000FF"/>
                </a:solidFill>
              </a:rPr>
              <a:t>(String location)</a:t>
            </a:r>
            <a:r>
              <a:rPr lang="ko-KR" altLang="en-US" b="1" dirty="0">
                <a:solidFill>
                  <a:srgbClr val="0000FF"/>
                </a:solidFill>
              </a:rPr>
              <a:t>로 구현</a:t>
            </a:r>
          </a:p>
        </p:txBody>
      </p:sp>
      <p:pic>
        <p:nvPicPr>
          <p:cNvPr id="28674" name="Picture 2" descr="fig03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0174"/>
            <a:ext cx="3629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sz="2000" dirty="0">
                <a:latin typeface="+mn-ea"/>
                <a:ea typeface="+mn-ea"/>
              </a:rPr>
              <a:t>문서 이동 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Include Directive : </a:t>
            </a:r>
            <a:r>
              <a:rPr lang="ko-KR" altLang="en-US" sz="2000" dirty="0">
                <a:latin typeface="+mn-ea"/>
                <a:ea typeface="+mn-ea"/>
              </a:rPr>
              <a:t>다른 문서를 포함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09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처리과정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endParaRPr lang="en-US" altLang="ko-KR" dirty="0"/>
          </a:p>
          <a:p>
            <a:r>
              <a:rPr lang="ko-KR" altLang="en-US" dirty="0"/>
              <a:t>스크립트 요소 와 </a:t>
            </a:r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request </a:t>
            </a:r>
            <a:r>
              <a:rPr lang="ko-KR" altLang="en-US" dirty="0"/>
              <a:t>기본 객체</a:t>
            </a:r>
            <a:endParaRPr lang="en-US" altLang="ko-KR" dirty="0"/>
          </a:p>
          <a:p>
            <a:r>
              <a:rPr lang="en-US" altLang="ko-KR" dirty="0"/>
              <a:t>response </a:t>
            </a:r>
            <a:r>
              <a:rPr lang="ko-KR" altLang="en-US" dirty="0"/>
              <a:t>기본 객체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</p:spPr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en-US" altLang="ko-KR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(Java Server Page) 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ko-KR" altLang="en-US" dirty="0"/>
              <a:t>의 특징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자바 기반 </a:t>
            </a:r>
            <a:r>
              <a:rPr lang="ko-KR" altLang="en-US" dirty="0">
                <a:solidFill>
                  <a:srgbClr val="0000FF"/>
                </a:solidFill>
              </a:rPr>
              <a:t>스크립트 언어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자바의 기능을 그대로 사용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HTTP</a:t>
            </a:r>
            <a:r>
              <a:rPr lang="ko-KR" altLang="en-US" dirty="0"/>
              <a:t>에 대한 클라이언트의 요청과 응답 처리 가능</a:t>
            </a:r>
            <a:endParaRPr lang="en-US" altLang="ko-KR" dirty="0"/>
          </a:p>
          <a:p>
            <a:pPr lvl="1"/>
            <a:r>
              <a:rPr lang="ko-KR" altLang="en-US" dirty="0"/>
              <a:t>웹 어플리케이션에서 </a:t>
            </a:r>
            <a:r>
              <a:rPr lang="ko-KR" altLang="en-US" b="1" dirty="0">
                <a:solidFill>
                  <a:srgbClr val="008000"/>
                </a:solidFill>
              </a:rPr>
              <a:t>결과 화면</a:t>
            </a:r>
            <a:r>
              <a:rPr lang="en-US" altLang="ko-KR" b="1" dirty="0">
                <a:solidFill>
                  <a:srgbClr val="008000"/>
                </a:solidFill>
              </a:rPr>
              <a:t>(View) </a:t>
            </a:r>
            <a:r>
              <a:rPr lang="ko-KR" altLang="en-US" dirty="0"/>
              <a:t>을 생성할 때 주로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82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언어에 기반하기 때문에 플랫폼에 독립적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등 </a:t>
            </a:r>
            <a:r>
              <a:rPr lang="ko-KR" altLang="en-US" dirty="0" err="1"/>
              <a:t>운영체제에</a:t>
            </a:r>
            <a:r>
              <a:rPr lang="ko-KR" altLang="en-US" dirty="0"/>
              <a:t> 상관없이 동작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 언어에 대한 깊은 이해 없이도 초기 학습 가능</a:t>
            </a:r>
            <a:endParaRPr lang="en-US" altLang="ko-KR" dirty="0"/>
          </a:p>
          <a:p>
            <a:pPr lvl="1"/>
            <a:r>
              <a:rPr lang="ko-KR" altLang="en-US" dirty="0"/>
              <a:t>스크립트 언어는 상대적으로 자바 언어보다 단순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스프링</a:t>
            </a:r>
            <a:r>
              <a:rPr lang="en-US" altLang="ko-KR" dirty="0"/>
              <a:t>(Spring)</a:t>
            </a:r>
            <a:r>
              <a:rPr lang="ko-KR" altLang="en-US" dirty="0"/>
              <a:t>이나 스트러츠</a:t>
            </a:r>
            <a:r>
              <a:rPr lang="en-US" altLang="ko-KR" dirty="0"/>
              <a:t>(Struts)</a:t>
            </a:r>
            <a:r>
              <a:rPr lang="ko-KR" altLang="en-US" dirty="0"/>
              <a:t>와 같은 프레임워크와 완벽하게 연동</a:t>
            </a:r>
          </a:p>
        </p:txBody>
      </p:sp>
    </p:spTree>
    <p:extLst>
      <p:ext uri="{BB962C8B-B14F-4D97-AF65-F5344CB8AC3E}">
        <p14:creationId xmlns:p14="http://schemas.microsoft.com/office/powerpoint/2010/main" val="49838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0102"/>
            <a:ext cx="8643998" cy="582594"/>
          </a:xfrm>
        </p:spPr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처리 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9926" y="692696"/>
            <a:ext cx="8407784" cy="4779762"/>
            <a:chOff x="449926" y="1124744"/>
            <a:chExt cx="8407784" cy="5118316"/>
          </a:xfrm>
        </p:grpSpPr>
        <p:pic>
          <p:nvPicPr>
            <p:cNvPr id="1026" name="Picture 2" descr="fig05-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9926" y="1124744"/>
              <a:ext cx="8082514" cy="487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6444208" y="3933056"/>
              <a:ext cx="2413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Translation </a:t>
              </a:r>
              <a:r>
                <a:rPr lang="ko-KR" altLang="en-US" sz="1600" b="1" dirty="0">
                  <a:solidFill>
                    <a:srgbClr val="FF0000"/>
                  </a:solidFill>
                  <a:latin typeface="+mn-ea"/>
                </a:rPr>
                <a:t>변환단계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54892" y="5904506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Compile </a:t>
              </a:r>
              <a:r>
                <a:rPr lang="ko-KR" altLang="en-US" sz="1600" b="1" dirty="0">
                  <a:solidFill>
                    <a:srgbClr val="FF0000"/>
                  </a:solidFill>
                  <a:latin typeface="+mn-ea"/>
                </a:rPr>
                <a:t>단계</a:t>
              </a:r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179512" y="5472458"/>
            <a:ext cx="8750206" cy="1330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00"/>
              </a:lnSpc>
            </a:pPr>
            <a:r>
              <a:rPr lang="en-US" altLang="ko-KR" sz="1800" b="1" dirty="0" smtClean="0">
                <a:solidFill>
                  <a:srgbClr val="0000FF"/>
                </a:solidFill>
                <a:latin typeface="+mn-ea"/>
                <a:ea typeface="+mn-ea"/>
              </a:rPr>
              <a:t>** </a:t>
            </a:r>
            <a:r>
              <a:rPr lang="ko-KR" altLang="en-US" sz="1800" b="1" dirty="0" smtClean="0">
                <a:solidFill>
                  <a:srgbClr val="0000FF"/>
                </a:solidFill>
                <a:latin typeface="+mn-ea"/>
                <a:ea typeface="+mn-ea"/>
              </a:rPr>
              <a:t>서버에서</a:t>
            </a:r>
            <a:r>
              <a:rPr lang="en-US" altLang="ko-KR" sz="18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+mn-ea"/>
                <a:ea typeface="+mn-ea"/>
              </a:rPr>
              <a:t>만들어진 파일 확인 </a:t>
            </a: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D:\MTest\MyWork\.metadata\.</a:t>
            </a:r>
            <a:r>
              <a:rPr lang="en-US" altLang="ko-KR" sz="1800" dirty="0" smtClean="0">
                <a:latin typeface="+mn-ea"/>
                <a:ea typeface="+mn-ea"/>
              </a:rPr>
              <a:t>plugins\org.eclipse.wst.server.core\tmp1\work\Catalina\localhost\Web01\org\apache\jsp\jsp01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** war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파일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Test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후 확인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ts val="2100"/>
              </a:lnSpc>
            </a:pPr>
            <a:r>
              <a:rPr lang="en-US" altLang="ko-KR" sz="1800" dirty="0">
                <a:latin typeface="+mn-ea"/>
                <a:ea typeface="+mn-ea"/>
              </a:rPr>
              <a:t>=&gt; C:\apache-tomcat-8.5.15\work\Catalina\localhost\Jsp01\org\apache\jsp\d1120Jsp01 </a:t>
            </a:r>
            <a:endParaRPr lang="ko-KR" altLang="en-US" sz="1800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42121" y="1772816"/>
            <a:ext cx="1669839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8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</p:spPr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구성 요소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 rot="21600000">
            <a:off x="214282" y="1000108"/>
            <a:ext cx="8686800" cy="5597244"/>
          </a:xfrm>
        </p:spPr>
        <p:txBody>
          <a:bodyPr>
            <a:noAutofit/>
          </a:bodyPr>
          <a:lstStyle/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1) Html Tag </a:t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결과 </a:t>
            </a:r>
            <a:r>
              <a:rPr lang="en-US" altLang="ko-KR" sz="1800" dirty="0">
                <a:latin typeface="+mn-ea"/>
              </a:rPr>
              <a:t>View </a:t>
            </a:r>
            <a:r>
              <a:rPr lang="ko-KR" altLang="en-US" sz="1800" dirty="0">
                <a:latin typeface="+mn-ea"/>
              </a:rPr>
              <a:t>만 </a:t>
            </a: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화면분할 등 공통디자인 부분 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err="1">
                <a:latin typeface="+mn-ea"/>
              </a:rPr>
              <a:t>css</a:t>
            </a:r>
            <a:r>
              <a:rPr lang="en-US" altLang="ko-KR" sz="1800" dirty="0">
                <a:latin typeface="+mn-ea"/>
              </a:rPr>
              <a:t>, JavaScript, </a:t>
            </a:r>
            <a:r>
              <a:rPr lang="en-US" altLang="ko-KR" sz="1800" dirty="0" err="1">
                <a:latin typeface="+mn-ea"/>
              </a:rPr>
              <a:t>JQuery</a:t>
            </a:r>
            <a:r>
              <a:rPr lang="en-US" altLang="ko-KR" sz="1800" dirty="0">
                <a:latin typeface="+mn-ea"/>
              </a:rPr>
              <a:t> ....</a:t>
            </a:r>
            <a:endParaRPr lang="ko-KR" altLang="en-US" sz="1800" dirty="0"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 err="1">
                <a:latin typeface="+mn-ea"/>
              </a:rPr>
              <a:t>디렉티브</a:t>
            </a:r>
            <a:r>
              <a:rPr lang="ko-KR" altLang="en-US" dirty="0">
                <a:latin typeface="+mn-ea"/>
              </a:rPr>
              <a:t> </a:t>
            </a:r>
            <a:r>
              <a:rPr lang="en-US" sz="1400" dirty="0">
                <a:latin typeface="+mn-ea"/>
              </a:rPr>
              <a:t>(Directive: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공식적인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지시</a:t>
            </a:r>
            <a:r>
              <a:rPr lang="en-US" sz="1400" dirty="0">
                <a:latin typeface="+mn-ea"/>
              </a:rPr>
              <a:t> ) </a:t>
            </a:r>
            <a:r>
              <a:rPr lang="en-US" altLang="ko-KR" sz="1800" dirty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&lt;%@ page, &lt;%@ include, &lt;%@ </a:t>
            </a:r>
            <a:r>
              <a:rPr lang="en-US" altLang="ko-KR" sz="1800" dirty="0" err="1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taglib</a:t>
            </a:r>
            <a:r>
              <a:rPr lang="en-US" altLang="ko-KR" sz="1800" dirty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, </a:t>
            </a:r>
            <a:endParaRPr lang="ko-KR" altLang="en-US" sz="1800" dirty="0"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스크립트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err="1">
                <a:latin typeface="+mn-ea"/>
              </a:rPr>
              <a:t>Scriptlet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자바코드</a:t>
            </a:r>
            <a:r>
              <a:rPr lang="en-US" altLang="ko-KR" sz="1800" dirty="0">
                <a:latin typeface="+mn-ea"/>
              </a:rPr>
              <a:t>) 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Expression(</a:t>
            </a:r>
            <a:r>
              <a:rPr lang="ko-KR" altLang="en-US" sz="1800" dirty="0" err="1">
                <a:latin typeface="+mn-ea"/>
              </a:rPr>
              <a:t>표현식</a:t>
            </a:r>
            <a:r>
              <a:rPr lang="en-US" altLang="ko-KR" sz="1800" u="sng" dirty="0">
                <a:latin typeface="+mn-ea"/>
              </a:rPr>
              <a:t>)    </a:t>
            </a:r>
            <a:r>
              <a:rPr lang="en-US" altLang="ko-KR" sz="1800" b="1" u="sng" dirty="0">
                <a:solidFill>
                  <a:srgbClr val="C00000"/>
                </a:solidFill>
                <a:latin typeface="+mn-ea"/>
              </a:rPr>
              <a:t>&lt;%=</a:t>
            </a:r>
            <a:r>
              <a:rPr lang="en-US" altLang="ko-KR" sz="1800" u="sng" dirty="0">
                <a:latin typeface="+mn-ea"/>
              </a:rPr>
              <a:t/>
            </a:r>
            <a:br>
              <a:rPr lang="en-US" altLang="ko-KR" sz="1800" u="sng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Declaration(</a:t>
            </a:r>
            <a:r>
              <a:rPr lang="ko-KR" altLang="en-US" sz="1800" dirty="0" err="1">
                <a:latin typeface="+mn-ea"/>
              </a:rPr>
              <a:t>선언부</a:t>
            </a:r>
            <a:r>
              <a:rPr lang="en-US" altLang="ko-KR" sz="1800" dirty="0">
                <a:latin typeface="+mn-ea"/>
              </a:rPr>
              <a:t>)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&lt;%!</a:t>
            </a: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기본객체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(Implicit Object) :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request, session, out, ….</a:t>
            </a:r>
            <a:endParaRPr lang="ko-KR" altLang="en-US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표준액션태그 </a:t>
            </a:r>
            <a:r>
              <a:rPr lang="en-US" b="1" dirty="0">
                <a:solidFill>
                  <a:srgbClr val="0EA294"/>
                </a:solidFill>
              </a:rPr>
              <a:t>(Action Tag)  &lt;</a:t>
            </a:r>
            <a:r>
              <a:rPr lang="en-US" b="1" dirty="0" err="1">
                <a:solidFill>
                  <a:srgbClr val="0EA294"/>
                </a:solidFill>
              </a:rPr>
              <a:t>jsp:</a:t>
            </a:r>
            <a:r>
              <a:rPr lang="en-US" dirty="0" err="1">
                <a:solidFill>
                  <a:srgbClr val="0EA294"/>
                </a:solidFill>
              </a:rPr>
              <a:t>forward</a:t>
            </a:r>
            <a:r>
              <a:rPr lang="en-US" dirty="0">
                <a:solidFill>
                  <a:srgbClr val="0EA294"/>
                </a:solidFill>
              </a:rPr>
              <a:t>   , </a:t>
            </a:r>
            <a:r>
              <a:rPr lang="en-US" b="1" dirty="0">
                <a:solidFill>
                  <a:srgbClr val="0EA294"/>
                </a:solidFill>
              </a:rPr>
              <a:t>&lt;</a:t>
            </a:r>
            <a:r>
              <a:rPr lang="en-US" b="1" dirty="0" err="1">
                <a:solidFill>
                  <a:srgbClr val="0EA294"/>
                </a:solidFill>
              </a:rPr>
              <a:t>jsp:</a:t>
            </a:r>
            <a:r>
              <a:rPr lang="en-US" dirty="0" err="1">
                <a:solidFill>
                  <a:srgbClr val="0EA294"/>
                </a:solidFill>
              </a:rPr>
              <a:t>include</a:t>
            </a:r>
            <a:endParaRPr lang="ko-KR" altLang="en-US" dirty="0">
              <a:solidFill>
                <a:srgbClr val="0EA294"/>
              </a:solidFill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 err="1">
                <a:latin typeface="+mn-ea"/>
              </a:rPr>
              <a:t>커스텀</a:t>
            </a:r>
            <a:r>
              <a:rPr lang="ko-KR" altLang="en-US" dirty="0">
                <a:latin typeface="+mn-ea"/>
              </a:rPr>
              <a:t> 태그 </a:t>
            </a:r>
            <a:r>
              <a:rPr lang="en-US" altLang="ko-KR" dirty="0">
                <a:latin typeface="+mn-ea"/>
              </a:rPr>
              <a:t>(Custom Tag) </a:t>
            </a:r>
            <a:r>
              <a:rPr lang="ko-KR" altLang="en-US" dirty="0">
                <a:latin typeface="+mn-ea"/>
              </a:rPr>
              <a:t>와 표준 태그 라이브러리 </a:t>
            </a:r>
            <a:r>
              <a:rPr lang="en-US" altLang="ko-KR" b="1" dirty="0" smtClean="0">
                <a:solidFill>
                  <a:srgbClr val="7030A0"/>
                </a:solidFill>
                <a:latin typeface="+mn-ea"/>
              </a:rPr>
              <a:t>(JSTL)</a:t>
            </a:r>
          </a:p>
          <a:p>
            <a:pPr>
              <a:lnSpc>
                <a:spcPts val="3300"/>
              </a:lnSpc>
              <a:buNone/>
            </a:pPr>
            <a:r>
              <a:rPr lang="en-US" altLang="ko-KR" dirty="0" smtClean="0">
                <a:latin typeface="+mn-ea"/>
              </a:rPr>
              <a:t>7) </a:t>
            </a:r>
            <a:r>
              <a:rPr lang="ko-KR" altLang="en-US" dirty="0" err="1" smtClean="0">
                <a:latin typeface="+mn-ea"/>
              </a:rPr>
              <a:t>표현언어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Experssion</a:t>
            </a:r>
            <a:r>
              <a:rPr lang="en-US" altLang="ko-KR" dirty="0" smtClean="0">
                <a:latin typeface="+mn-ea"/>
              </a:rPr>
              <a:t> Language)  </a:t>
            </a:r>
            <a:r>
              <a:rPr lang="en-US" altLang="ko-KR" b="1" dirty="0" smtClean="0">
                <a:solidFill>
                  <a:srgbClr val="7030A0"/>
                </a:solidFill>
                <a:latin typeface="+mn-ea"/>
              </a:rPr>
              <a:t>EL</a:t>
            </a:r>
          </a:p>
          <a:p>
            <a:pPr>
              <a:lnSpc>
                <a:spcPts val="3300"/>
              </a:lnSpc>
              <a:buNone/>
            </a:pP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2122</Words>
  <Application>Microsoft Office PowerPoint</Application>
  <PresentationFormat>화면 슬라이드 쇼(4:3)</PresentationFormat>
  <Paragraphs>512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HY수평선B</vt:lpstr>
      <vt:lpstr>Meiryo</vt:lpstr>
      <vt:lpstr>맑은 고딕</vt:lpstr>
      <vt:lpstr>바탕</vt:lpstr>
      <vt:lpstr>휴먼모음T</vt:lpstr>
      <vt:lpstr>Arial</vt:lpstr>
      <vt:lpstr>Consolas</vt:lpstr>
      <vt:lpstr>Times New Roman</vt:lpstr>
      <vt:lpstr>Wingdings</vt:lpstr>
      <vt:lpstr>Office 테마</vt:lpstr>
      <vt:lpstr>JSP로 시작하는 웹 프로그래밍 </vt:lpstr>
      <vt:lpstr>PowerPoint 프레젠테이션</vt:lpstr>
      <vt:lpstr>PowerPoint 프레젠테이션</vt:lpstr>
      <vt:lpstr>PowerPoint 프레젠테이션</vt:lpstr>
      <vt:lpstr>TOC</vt:lpstr>
      <vt:lpstr>JSP (Java Server Page)  의 특징</vt:lpstr>
      <vt:lpstr>JSP를 사용하는 이유</vt:lpstr>
      <vt:lpstr>JSP 처리 과정</vt:lpstr>
      <vt:lpstr>JSP 구성 요소</vt:lpstr>
      <vt:lpstr>JSP 코드의 일반적 구성</vt:lpstr>
      <vt:lpstr>디렉티브(Directive, 지시어) 지시어(directive)는 웹컨테이너가 페이지를 자바 코드로 변환할 때 필요한 지시사항.</vt:lpstr>
      <vt:lpstr>page 디렉티브</vt:lpstr>
      <vt:lpstr>page 디렉티브: contentType 속성과 캐릭터 셋</vt:lpstr>
      <vt:lpstr>PowerPoint 프레젠테이션</vt:lpstr>
      <vt:lpstr>page 디렉티브: import 속성</vt:lpstr>
      <vt:lpstr>스크립트 요소</vt:lpstr>
      <vt:lpstr>스크립트릿(Scriptlet)</vt:lpstr>
      <vt:lpstr>표현식(Expression)</vt:lpstr>
      <vt:lpstr>선언부(Declaration)</vt:lpstr>
      <vt:lpstr>선언부와 파라미터 값 전달</vt:lpstr>
      <vt:lpstr>기본 객체(implicit object)</vt:lpstr>
      <vt:lpstr>주요 기본 객체</vt:lpstr>
      <vt:lpstr>request 기본 객체</vt:lpstr>
      <vt:lpstr>Request 전달과정  </vt:lpstr>
      <vt:lpstr>Request 전달 정보</vt:lpstr>
      <vt:lpstr>request 기본 객체 - 주요 정보 제공 메서드</vt:lpstr>
      <vt:lpstr>request Parameter</vt:lpstr>
      <vt:lpstr>request - parameter 읽기 메서드</vt:lpstr>
      <vt:lpstr>GET 방식(METHOD)/POST 방식(METHOD)</vt:lpstr>
      <vt:lpstr>파라미터 값의 인코딩/디코딩</vt:lpstr>
      <vt:lpstr>request - header 정보 읽기</vt:lpstr>
      <vt:lpstr>request - header 정보 읽기</vt:lpstr>
      <vt:lpstr>response 기본 객체</vt:lpstr>
      <vt:lpstr>response 기본 객체</vt:lpstr>
      <vt:lpstr>response header</vt:lpstr>
      <vt:lpstr>response header</vt:lpstr>
      <vt:lpstr>response header</vt:lpstr>
      <vt:lpstr>response header</vt:lpstr>
      <vt:lpstr>*** 응답상태코드</vt:lpstr>
      <vt:lpstr>*** 응답상태코드</vt:lpstr>
      <vt:lpstr>response 기본 객체 - 헤더 설정 메서드</vt:lpstr>
      <vt:lpstr>리다이렉트(Redirect)</vt:lpstr>
      <vt:lpstr>문서 이동  Include Directive : 다른 문서를 포함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user</cp:lastModifiedBy>
  <cp:revision>172</cp:revision>
  <dcterms:created xsi:type="dcterms:W3CDTF">2006-10-05T04:04:58Z</dcterms:created>
  <dcterms:modified xsi:type="dcterms:W3CDTF">2023-10-12T05:21:19Z</dcterms:modified>
</cp:coreProperties>
</file>