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4675" r:id="rId2"/>
  </p:sldMasterIdLst>
  <p:notesMasterIdLst>
    <p:notesMasterId r:id="rId10"/>
  </p:notesMasterIdLst>
  <p:handoutMasterIdLst>
    <p:handoutMasterId r:id="rId11"/>
  </p:handoutMasterIdLst>
  <p:sldIdLst>
    <p:sldId id="1008" r:id="rId3"/>
    <p:sldId id="1041" r:id="rId4"/>
    <p:sldId id="1054" r:id="rId5"/>
    <p:sldId id="1055" r:id="rId6"/>
    <p:sldId id="1056" r:id="rId7"/>
    <p:sldId id="1059" r:id="rId8"/>
    <p:sldId id="1057" r:id="rId9"/>
  </p:sldIdLst>
  <p:sldSz cx="9144000" cy="6858000" type="screen4x3"/>
  <p:notesSz cx="6807200" cy="9939338"/>
  <p:embeddedFontLst>
    <p:embeddedFont>
      <p:font typeface="GothicG" panose="020B0600000101010101" charset="0"/>
      <p:regular r:id="rId12"/>
    </p:embeddedFont>
    <p:embeddedFont>
      <p:font typeface="Meiryo" panose="020B0600000101010101" charset="-128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휴먼매직체" panose="02030504000101010101" pitchFamily="18" charset="-127"/>
      <p:regular r:id="rId19"/>
    </p:embeddedFont>
    <p:embeddedFont>
      <p:font typeface="휴먼모음T" panose="02030504000101010101" pitchFamily="18" charset="-127"/>
      <p:regular r:id="rId20"/>
    </p:embeddedFont>
    <p:embeddedFont>
      <p:font typeface="Ravie" panose="04040805050809020602" pitchFamily="82" charset="0"/>
      <p:regular r:id="rId21"/>
    </p:embeddedFont>
    <p:embeddedFont>
      <p:font typeface="Wingdings 2" panose="05020102010507070707" pitchFamily="18" charset="2"/>
      <p:regular r:id="rId2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006600"/>
    <a:srgbClr val="003300"/>
    <a:srgbClr val="E970F6"/>
    <a:srgbClr val="F1A1F9"/>
    <a:srgbClr val="EE92F8"/>
    <a:srgbClr val="A7A7FF"/>
    <a:srgbClr val="B9A9FD"/>
    <a:srgbClr val="9B8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35" autoAdjust="0"/>
    <p:restoredTop sz="99072" autoAdjust="0"/>
  </p:normalViewPr>
  <p:slideViewPr>
    <p:cSldViewPr showGuides="1">
      <p:cViewPr varScale="1">
        <p:scale>
          <a:sx n="62" d="100"/>
          <a:sy n="62" d="100"/>
        </p:scale>
        <p:origin x="2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05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81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11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89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9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215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94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45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25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45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3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ohj3423/223121670558" TargetMode="Externa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07704" y="1185109"/>
            <a:ext cx="5400600" cy="1839138"/>
            <a:chOff x="1619672" y="1185109"/>
            <a:chExt cx="5400600" cy="183913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672" y="1185109"/>
              <a:ext cx="1728191" cy="6305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123728" y="1700808"/>
              <a:ext cx="48965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 err="1" smtClean="0">
                  <a:solidFill>
                    <a:schemeClr val="accent5">
                      <a:lumMod val="75000"/>
                    </a:schemeClr>
                  </a:solidFill>
                  <a:latin typeface="Ravie" panose="04040805050809020602" pitchFamily="82" charset="0"/>
                  <a:ea typeface="맑은 고딕" panose="020B0503020000020004" pitchFamily="50" charset="-127"/>
                  <a:cs typeface="GothicG" panose="00000400000000000000" pitchFamily="2" charset="0"/>
                </a:rPr>
                <a:t>R</a:t>
              </a:r>
              <a:r>
                <a:rPr lang="en-US" altLang="ko-KR" sz="8000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Ravie" panose="04040805050809020602" pitchFamily="82" charset="0"/>
                  <a:ea typeface="맑은 고딕" panose="020B0503020000020004" pitchFamily="50" charset="-127"/>
                  <a:cs typeface="GothicG" panose="00000400000000000000" pitchFamily="2" charset="0"/>
                </a:rPr>
                <a:t>e</a:t>
              </a:r>
              <a:r>
                <a:rPr lang="en-US" altLang="ko-KR" sz="8000" dirty="0" err="1" smtClean="0">
                  <a:solidFill>
                    <a:srgbClr val="EE92F8"/>
                  </a:solidFill>
                  <a:latin typeface="Ravie" panose="04040805050809020602" pitchFamily="82" charset="0"/>
                  <a:ea typeface="맑은 고딕" panose="020B0503020000020004" pitchFamily="50" charset="-127"/>
                  <a:cs typeface="GothicG" panose="00000400000000000000" pitchFamily="2" charset="0"/>
                </a:rPr>
                <a:t>d</a:t>
              </a:r>
              <a:r>
                <a:rPr lang="en-US" altLang="ko-KR" sz="8000" dirty="0" err="1" smtClean="0">
                  <a:solidFill>
                    <a:srgbClr val="FFCCCC"/>
                  </a:solidFill>
                  <a:latin typeface="Ravie" panose="04040805050809020602" pitchFamily="82" charset="0"/>
                  <a:ea typeface="맑은 고딕" panose="020B0503020000020004" pitchFamily="50" charset="-127"/>
                  <a:cs typeface="GothicG" panose="00000400000000000000" pitchFamily="2" charset="0"/>
                </a:rPr>
                <a:t>u</a:t>
              </a:r>
              <a:r>
                <a:rPr lang="en-US" altLang="ko-KR" sz="8000" dirty="0" err="1" smtClean="0">
                  <a:latin typeface="Ravie" panose="04040805050809020602" pitchFamily="82" charset="0"/>
                  <a:ea typeface="맑은 고딕" panose="020B0503020000020004" pitchFamily="50" charset="-127"/>
                  <a:cs typeface="GothicG" panose="00000400000000000000" pitchFamily="2" charset="0"/>
                </a:rPr>
                <a:t>x</a:t>
              </a:r>
              <a:endParaRPr lang="ko-KR" altLang="en-US" sz="8000" dirty="0">
                <a:latin typeface="Ravie" panose="04040805050809020602" pitchFamily="82" charset="0"/>
                <a:ea typeface="맑은 고딕" panose="020B0503020000020004" pitchFamily="50" charset="-127"/>
                <a:cs typeface="GothicG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kumimoji="1"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293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80975" marR="0" lvl="0" indent="-180975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1200" b="1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사이트</a:t>
            </a: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lvl="0" indent="-180975">
              <a:lnSpc>
                <a:spcPts val="2000"/>
              </a:lnSpc>
              <a:buFont typeface="Symbol" panose="05050102010706020507" pitchFamily="18" charset="2"/>
              <a:buChar char="Þ"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blog.naver.com/ohj3423/223121670558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lvl="0" indent="-180975">
              <a:lnSpc>
                <a:spcPts val="2000"/>
              </a:lnSpc>
              <a:buFont typeface="Symbol" panose="05050102010706020507" pitchFamily="18" charset="2"/>
              <a:buChar char="Þ"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lvl="0" indent="-180975">
              <a:lnSpc>
                <a:spcPts val="20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lvl="0" indent="-180975">
              <a:lnSpc>
                <a:spcPts val="2000"/>
              </a:lnSpc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Redux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사전적 의미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lvl="0" indent="-180975">
              <a:lnSpc>
                <a:spcPts val="20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살빼는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약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뇌 손상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폐질환 따위 부작용 때문에 판금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</a:p>
          <a:p>
            <a:pPr marL="180975" lvl="0" indent="-180975">
              <a:lnSpc>
                <a:spcPts val="20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미국∙영국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ridʌ́ks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:  [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 뒤에서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돌아온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lvl="0" indent="-180975">
              <a:lnSpc>
                <a:spcPts val="2000"/>
              </a:lnSpc>
              <a:buFont typeface="Symbol" panose="05050102010706020507" pitchFamily="18" charset="2"/>
              <a:buChar char="Þ"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indent="-180975">
              <a:lnSpc>
                <a:spcPts val="20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</a:t>
            </a:r>
            <a:endParaRPr lang="ko-KR" altLang="en-US" sz="1200" dirty="0"/>
          </a:p>
          <a:p>
            <a:pPr marL="180975" lvl="0" indent="-180975">
              <a:lnSpc>
                <a:spcPts val="2000"/>
              </a:lnSpc>
              <a:buFont typeface="Symbol" panose="05050102010706020507" pitchFamily="18" charset="2"/>
              <a:buChar char="Þ"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lvl="0" indent="-180975">
              <a:lnSpc>
                <a:spcPts val="2000"/>
              </a:lnSpc>
              <a:buFont typeface="Symbol" panose="05050102010706020507" pitchFamily="18" charset="2"/>
              <a:buChar char="Þ"/>
              <a:defRPr/>
            </a:pP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kumimoji="1"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588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Redux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7800" marR="0" lvl="0" indent="-177800" algn="l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7800" lvl="0" indent="-177800">
              <a:lnSpc>
                <a:spcPts val="1900"/>
              </a:lnSpc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actions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부르는 이벤트를 사용해 전역 상태를 관리하고 업데이트하는 패턴 이자 라이브러리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의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데이터들의 상태를 실시간으로 변화시키는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이며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React-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Toolkit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함께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것을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7800" lvl="0" indent="-177800">
              <a:lnSpc>
                <a:spcPts val="1900"/>
              </a:lnSpc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7800" lvl="0" indent="-177800">
              <a:lnSpc>
                <a:spcPts val="1900"/>
              </a:lnSpc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1.2)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독립되어 있는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규모가 작은 자바스크립트 라이브러리지만 다른 패키지들과 함께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쓰임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리엑트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외에도 여러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프레임워크에서 사용 가능함</a:t>
            </a:r>
          </a:p>
          <a:p>
            <a:pPr marL="177800" lvl="0" indent="-177800">
              <a:lnSpc>
                <a:spcPts val="1900"/>
              </a:lnSpc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React-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리엑트의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컴포넌트들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ex.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스토어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 저장소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상호작용할 수 있도록 해주는 패키지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상태의 변화를 감지하고 스토어에 업데이트 할 액션을 보내는 역할 </a:t>
            </a:r>
          </a:p>
          <a:p>
            <a:pPr marL="177800" lvl="0" indent="-177800">
              <a:lnSpc>
                <a:spcPts val="1900"/>
              </a:lnSpc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Toolkit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로직을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작성하기 위해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공식 문서에서 사용하기를 권장하는 툴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키트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만들 때 중요한 각종 패키지들과 함수들로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 실수를 줄이고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작성를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간단히 함으로써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애플리케이션을 개발하는 것을 쉽게 함</a:t>
            </a:r>
          </a:p>
          <a:p>
            <a:pPr marL="177800" lvl="0" indent="-177800">
              <a:lnSpc>
                <a:spcPts val="1900"/>
              </a:lnSpc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DevTools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Extension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경과에 따라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스토어의 상태 변화를 보여주는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 개발자 도구의 확장 툴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효율적인 디버깅을 가능하게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(time-travel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디버깅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4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kumimoji="1"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837564"/>
            <a:ext cx="8713855" cy="539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lvl="0" indent="-177800">
              <a:lnSpc>
                <a:spcPts val="1900"/>
              </a:lnSpc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 패턴은 어떻게 작동하게 될지 예상하기 쉽고 테스트하기 좋음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언제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어플리케이션 상태가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 되었으며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 시 어떤 일을 해야하는지 알기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리덕스를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좋은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관리해야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애플리케이션 상태들이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많고 이것을 여러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곳에서 공통으로 사용해야 할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앱의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상태가 주기적으로 자주 업데이트 되는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로직이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복잡한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구성하는 코드가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방대하고 여러 사람들과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협업해야하는 경우</a:t>
            </a:r>
          </a:p>
          <a:p>
            <a:pPr marL="177800" lvl="0" indent="-177800">
              <a:lnSpc>
                <a:spcPts val="1900"/>
              </a:lnSpc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리덕스를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위해 배워야 할 개념들이 따로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작성해야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코드가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늘어남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7800" lvl="0" indent="-177800">
              <a:lnSpc>
                <a:spcPts val="19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1.5)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요소들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Actions :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앱에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무슨 일이 일어나는지 설명해주는 주요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type field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주된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Reducers :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상태와 액션 값을 더해 새로운 상태 값을 도출하는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9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store</a:t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상태를 담고있는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사실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본질은 특정 역할을 하는 함수와 기능을 담고있는 자바스크립트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객체임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dispatched(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되면 가장 상위의 루트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리듀서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시킴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2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kumimoji="1"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Redux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작동원리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7800" marR="0" lvl="0" indent="-177800" algn="l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7800" lvl="0" indent="-177800">
              <a:lnSpc>
                <a:spcPts val="1700"/>
              </a:lnSpc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구성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Action</a:t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변경사항 기술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객체는 하나의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가지며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하려는 작업을 나타낸다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type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외에는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속성명으로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담을 수 있음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0" indent="-177800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Reducer</a:t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Action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결과로 최종 상태를 결정하는 구체적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방법정의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오직 주어진 인자로 새로운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상태값을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산출해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일만 해야함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Reducer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내의 허용 사항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Store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원래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상태값에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접근할수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있음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발생된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확인가능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Store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새로운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상태값을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저장할 수 있음 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Reducer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내의 절대 금지사항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받은 인자의 변형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호출이나 라우팅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변경등과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같은 추가기능구현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Date.now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Math.random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비순수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 호출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원본을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변경하지 않는 함수를 순수 함수라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하고 원본을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변경 하는 함수를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비순수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함수라 함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177800" lvl="0" indent="-177800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Store :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정보저장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메서드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dispatch(),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getState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subscribe()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709726" y="1862511"/>
            <a:ext cx="3182754" cy="3150665"/>
            <a:chOff x="5220072" y="2654599"/>
            <a:chExt cx="3182754" cy="3150665"/>
          </a:xfrm>
        </p:grpSpPr>
        <p:grpSp>
          <p:nvGrpSpPr>
            <p:cNvPr id="8" name="그룹 7"/>
            <p:cNvGrpSpPr/>
            <p:nvPr/>
          </p:nvGrpSpPr>
          <p:grpSpPr>
            <a:xfrm>
              <a:off x="5220072" y="3789040"/>
              <a:ext cx="864096" cy="864096"/>
              <a:chOff x="971600" y="3356992"/>
              <a:chExt cx="1152128" cy="1152128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971600" y="3356992"/>
                <a:ext cx="1152128" cy="1152128"/>
              </a:xfrm>
              <a:prstGeom prst="roundRect">
                <a:avLst>
                  <a:gd name="adj" fmla="val 8333"/>
                </a:avLst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86738" y="3694214"/>
                <a:ext cx="901600" cy="42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액션</a:t>
                </a:r>
                <a:endParaRPr lang="ko-KR" altLang="en-US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244679" y="2654599"/>
              <a:ext cx="991617" cy="990425"/>
              <a:chOff x="3275856" y="2132856"/>
              <a:chExt cx="1207641" cy="1207641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3275856" y="2132856"/>
                <a:ext cx="1207641" cy="1207641"/>
              </a:xfrm>
              <a:prstGeom prst="ellipse">
                <a:avLst/>
              </a:prstGeom>
              <a:solidFill>
                <a:srgbClr val="F1A1F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22167" y="2510582"/>
                <a:ext cx="882053" cy="41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리듀서</a:t>
                </a:r>
                <a:endParaRPr lang="ko-KR" altLang="en-US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7380312" y="3645024"/>
              <a:ext cx="1022514" cy="1080120"/>
              <a:chOff x="5868144" y="2708920"/>
              <a:chExt cx="1166530" cy="1296144"/>
            </a:xfrm>
          </p:grpSpPr>
          <p:sp>
            <p:nvSpPr>
              <p:cNvPr id="5" name="원통 4"/>
              <p:cNvSpPr/>
              <p:nvPr/>
            </p:nvSpPr>
            <p:spPr>
              <a:xfrm>
                <a:off x="5868144" y="2708920"/>
                <a:ext cx="1166530" cy="1296144"/>
              </a:xfrm>
              <a:prstGeom prst="can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93130" y="3207844"/>
                <a:ext cx="882053" cy="39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스토어</a:t>
                </a:r>
                <a:endParaRPr lang="ko-KR" altLang="en-US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084168" y="4898362"/>
              <a:ext cx="1296144" cy="906902"/>
              <a:chOff x="2924442" y="4497494"/>
              <a:chExt cx="2232248" cy="162698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87824" y="4581128"/>
                <a:ext cx="2160240" cy="1543348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165100" dist="889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3499" y="5010582"/>
                <a:ext cx="882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앱</a:t>
                </a:r>
                <a:endParaRPr lang="ko-KR" altLang="en-US" sz="20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2924442" y="4497494"/>
                <a:ext cx="2232248" cy="1584176"/>
              </a:xfrm>
              <a:prstGeom prst="roundRect">
                <a:avLst>
                  <a:gd name="adj" fmla="val 7410"/>
                </a:avLst>
              </a:prstGeom>
              <a:noFill/>
              <a:ln w="38100">
                <a:noFill/>
              </a:ln>
              <a:effectLst>
                <a:outerShdw blurRad="50800" dist="381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8" name="구부러진 연결선 17"/>
            <p:cNvCxnSpPr/>
            <p:nvPr/>
          </p:nvCxnSpPr>
          <p:spPr>
            <a:xfrm rot="16200000" flipV="1">
              <a:off x="5419008" y="4814240"/>
              <a:ext cx="610239" cy="576064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 19"/>
            <p:cNvCxnSpPr/>
            <p:nvPr/>
          </p:nvCxnSpPr>
          <p:spPr>
            <a:xfrm flipV="1">
              <a:off x="5308575" y="3002086"/>
              <a:ext cx="775593" cy="57093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구부러진 연결선 22"/>
            <p:cNvCxnSpPr/>
            <p:nvPr/>
          </p:nvCxnSpPr>
          <p:spPr>
            <a:xfrm>
              <a:off x="7380312" y="2975117"/>
              <a:ext cx="720080" cy="496689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구부러진 연결선 25"/>
            <p:cNvCxnSpPr/>
            <p:nvPr/>
          </p:nvCxnSpPr>
          <p:spPr>
            <a:xfrm rot="10800000" flipV="1">
              <a:off x="7524329" y="4869160"/>
              <a:ext cx="609084" cy="506086"/>
            </a:xfrm>
            <a:prstGeom prst="curvedConnector3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37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kumimoji="1"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118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lvl="0" indent="-177800">
              <a:lnSpc>
                <a:spcPts val="1700"/>
              </a:lnSpc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2.2)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작동원리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react02/rdx01_colors.html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ts val="1700"/>
              </a:lnSpc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유저의 입력으로 인해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발생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-&gt;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핸들러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보내짐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ts val="1700"/>
              </a:lnSpc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이벤트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핸들러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에서는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 발생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시켜서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보냄</a:t>
            </a:r>
            <a:endParaRPr kumimoji="1" lang="ko-KR" altLang="en-US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564904"/>
            <a:ext cx="4140016" cy="3640470"/>
            <a:chOff x="395536" y="2564904"/>
            <a:chExt cx="4140016" cy="3640470"/>
          </a:xfrm>
        </p:grpSpPr>
        <p:grpSp>
          <p:nvGrpSpPr>
            <p:cNvPr id="5" name="그룹 4"/>
            <p:cNvGrpSpPr/>
            <p:nvPr/>
          </p:nvGrpSpPr>
          <p:grpSpPr>
            <a:xfrm>
              <a:off x="601727" y="2564904"/>
              <a:ext cx="3933825" cy="3640470"/>
              <a:chOff x="899592" y="2204864"/>
              <a:chExt cx="3933825" cy="364047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9592" y="2204864"/>
                <a:ext cx="3933825" cy="3314700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1763688" y="5445224"/>
                <a:ext cx="16561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* Deposit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입금 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  <a:p>
                <a:r>
                  <a:rPr lang="en-US" altLang="ko-KR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* Withdraw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출금</a:t>
                </a:r>
              </a:p>
            </p:txBody>
          </p:sp>
        </p:grpSp>
        <p:sp>
          <p:nvSpPr>
            <p:cNvPr id="6" name="타원 5"/>
            <p:cNvSpPr/>
            <p:nvPr/>
          </p:nvSpPr>
          <p:spPr>
            <a:xfrm>
              <a:off x="395536" y="4077072"/>
              <a:ext cx="2088232" cy="129614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932040" y="1844824"/>
            <a:ext cx="3744416" cy="3744416"/>
            <a:chOff x="4932040" y="1844824"/>
            <a:chExt cx="3744416" cy="374441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1252" t="-1" r="910" b="7477"/>
            <a:stretch/>
          </p:blipFill>
          <p:spPr>
            <a:xfrm>
              <a:off x="4932040" y="2385023"/>
              <a:ext cx="3744416" cy="3204217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6084168" y="1844824"/>
              <a:ext cx="2088232" cy="1296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07676" y="1965980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rgbClr val="0000FF"/>
                  </a:solidFill>
                  <a:latin typeface="+mn-ea"/>
                  <a:ea typeface="+mn-ea"/>
                </a:rPr>
                <a:t>액션발생</a:t>
              </a:r>
              <a:r>
                <a:rPr lang="en-US" altLang="ko-KR" sz="1200" b="1" dirty="0" smtClean="0">
                  <a:solidFill>
                    <a:srgbClr val="0000FF"/>
                  </a:solidFill>
                  <a:latin typeface="+mn-ea"/>
                  <a:ea typeface="+mn-ea"/>
                </a:rPr>
                <a:t>, </a:t>
              </a:r>
              <a:br>
                <a:rPr lang="en-US" altLang="ko-KR" sz="1200" b="1" dirty="0" smtClean="0">
                  <a:solidFill>
                    <a:srgbClr val="0000FF"/>
                  </a:solidFill>
                  <a:latin typeface="+mn-ea"/>
                  <a:ea typeface="+mn-ea"/>
                </a:rPr>
              </a:br>
              <a:r>
                <a:rPr lang="ko-KR" altLang="en-US" sz="1200" b="1" dirty="0" smtClean="0">
                  <a:solidFill>
                    <a:srgbClr val="0000FF"/>
                  </a:solidFill>
                  <a:latin typeface="+mn-ea"/>
                  <a:ea typeface="+mn-ea"/>
                </a:rPr>
                <a:t>스토어로 전송</a:t>
              </a:r>
              <a:endParaRPr lang="ko-KR" altLang="en-US" sz="1200" b="1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620688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스토어는 </a:t>
            </a:r>
            <a:r>
              <a:rPr lang="ko-KR" altLang="en-US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리듀서</a:t>
            </a:r>
            <a:r>
              <a:rPr lang="ko-KR" altLang="en-US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작동시켜 </a:t>
            </a:r>
            <a:r>
              <a:rPr lang="ko-KR" altLang="en-US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상태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산출함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200" b="1" dirty="0" smtClean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이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변화를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감지하여 </a:t>
            </a:r>
            <a:r>
              <a:rPr lang="ko-KR" altLang="en-US" sz="1200" b="1" dirty="0" smtClean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 </a:t>
            </a:r>
            <a:r>
              <a:rPr lang="ko-KR" altLang="en-US" sz="1200" b="1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바뀐 </a:t>
            </a:r>
            <a:r>
              <a:rPr lang="ko-KR" altLang="en-US" sz="1200" b="1" dirty="0" smtClean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값들로 보여줌</a:t>
            </a:r>
            <a:endParaRPr lang="ko-KR" altLang="en-US" sz="1200" dirty="0">
              <a:solidFill>
                <a:srgbClr val="9933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36662" y="1245900"/>
            <a:ext cx="4456931" cy="5234850"/>
            <a:chOff x="179512" y="1268760"/>
            <a:chExt cx="4456931" cy="5234850"/>
          </a:xfrm>
        </p:grpSpPr>
        <p:grpSp>
          <p:nvGrpSpPr>
            <p:cNvPr id="12" name="그룹 11"/>
            <p:cNvGrpSpPr/>
            <p:nvPr/>
          </p:nvGrpSpPr>
          <p:grpSpPr>
            <a:xfrm>
              <a:off x="179512" y="1268760"/>
              <a:ext cx="4456931" cy="3563590"/>
              <a:chOff x="403101" y="1780009"/>
              <a:chExt cx="4456931" cy="356359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/>
              <a:srcRect b="8715"/>
              <a:stretch/>
            </p:blipFill>
            <p:spPr>
              <a:xfrm>
                <a:off x="403101" y="1780009"/>
                <a:ext cx="3952875" cy="3017143"/>
              </a:xfrm>
              <a:prstGeom prst="rect">
                <a:avLst/>
              </a:prstGeom>
            </p:spPr>
          </p:pic>
          <p:sp>
            <p:nvSpPr>
              <p:cNvPr id="11" name="타원 10"/>
              <p:cNvSpPr/>
              <p:nvPr/>
            </p:nvSpPr>
            <p:spPr>
              <a:xfrm>
                <a:off x="2771800" y="1916832"/>
                <a:ext cx="2088232" cy="2592288"/>
              </a:xfrm>
              <a:prstGeom prst="ellipse">
                <a:avLst/>
              </a:prstGeom>
              <a:noFill/>
              <a:ln w="38100">
                <a:solidFill>
                  <a:srgbClr val="0066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3097540" y="4697268"/>
                <a:ext cx="17624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srgbClr val="006600"/>
                    </a:solidFill>
                    <a:latin typeface="+mn-ea"/>
                    <a:ea typeface="+mn-ea"/>
                  </a:rPr>
                  <a:t>리듀서</a:t>
                </a:r>
                <a:r>
                  <a:rPr lang="ko-KR" altLang="en-US" sz="1200" b="1" dirty="0" smtClean="0">
                    <a:solidFill>
                      <a:srgbClr val="006600"/>
                    </a:solidFill>
                    <a:latin typeface="+mn-ea"/>
                    <a:ea typeface="+mn-ea"/>
                  </a:rPr>
                  <a:t> 함수에 전달된</a:t>
                </a:r>
                <a:r>
                  <a:rPr lang="en-US" altLang="ko-KR" sz="1200" b="1" dirty="0" smtClean="0">
                    <a:solidFill>
                      <a:srgbClr val="006600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b="1" dirty="0" smtClean="0">
                    <a:solidFill>
                      <a:srgbClr val="006600"/>
                    </a:solidFill>
                    <a:latin typeface="+mn-ea"/>
                    <a:ea typeface="+mn-ea"/>
                  </a:rPr>
                </a:br>
                <a:r>
                  <a:rPr lang="ko-KR" altLang="en-US" sz="1200" b="1" dirty="0" smtClean="0">
                    <a:solidFill>
                      <a:srgbClr val="006600"/>
                    </a:solidFill>
                    <a:latin typeface="+mn-ea"/>
                    <a:ea typeface="+mn-ea"/>
                  </a:rPr>
                  <a:t>액션을 이용하여</a:t>
                </a:r>
                <a:r>
                  <a:rPr lang="en-US" altLang="ko-KR" sz="1200" b="1" dirty="0" smtClean="0">
                    <a:solidFill>
                      <a:srgbClr val="006600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b="1" dirty="0" smtClean="0">
                    <a:solidFill>
                      <a:srgbClr val="006600"/>
                    </a:solidFill>
                    <a:latin typeface="+mn-ea"/>
                    <a:ea typeface="+mn-ea"/>
                  </a:rPr>
                </a:br>
                <a:r>
                  <a:rPr lang="ko-KR" altLang="en-US" sz="1200" b="1" dirty="0" err="1" smtClean="0">
                    <a:solidFill>
                      <a:srgbClr val="006600"/>
                    </a:solidFill>
                    <a:latin typeface="+mn-ea"/>
                    <a:ea typeface="+mn-ea"/>
                  </a:rPr>
                  <a:t>상태값</a:t>
                </a:r>
                <a:r>
                  <a:rPr lang="ko-KR" altLang="en-US" sz="1200" b="1" dirty="0" smtClean="0">
                    <a:solidFill>
                      <a:srgbClr val="006600"/>
                    </a:solidFill>
                    <a:latin typeface="+mn-ea"/>
                    <a:ea typeface="+mn-ea"/>
                  </a:rPr>
                  <a:t> 갱신</a:t>
                </a:r>
                <a:endParaRPr lang="ko-KR" altLang="en-US" sz="1200" b="1" dirty="0">
                  <a:solidFill>
                    <a:srgbClr val="0066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971600" y="4941168"/>
              <a:ext cx="3240360" cy="1562442"/>
              <a:chOff x="971600" y="5034910"/>
              <a:chExt cx="3240360" cy="1562442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600" y="5034910"/>
                <a:ext cx="3164181" cy="1418426"/>
              </a:xfrm>
              <a:prstGeom prst="rect">
                <a:avLst/>
              </a:prstGeom>
            </p:spPr>
          </p:pic>
          <p:sp>
            <p:nvSpPr>
              <p:cNvPr id="16" name="타원 15"/>
              <p:cNvSpPr/>
              <p:nvPr/>
            </p:nvSpPr>
            <p:spPr>
              <a:xfrm>
                <a:off x="2123728" y="5301208"/>
                <a:ext cx="2088232" cy="1296144"/>
              </a:xfrm>
              <a:prstGeom prst="ellipse">
                <a:avLst/>
              </a:prstGeom>
              <a:noFill/>
              <a:ln w="38100">
                <a:solidFill>
                  <a:srgbClr val="0066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4784596" y="4437112"/>
            <a:ext cx="4251900" cy="2043638"/>
            <a:chOff x="4784596" y="4437112"/>
            <a:chExt cx="4251900" cy="2043638"/>
          </a:xfrm>
        </p:grpSpPr>
        <p:grpSp>
          <p:nvGrpSpPr>
            <p:cNvPr id="24" name="그룹 23"/>
            <p:cNvGrpSpPr/>
            <p:nvPr/>
          </p:nvGrpSpPr>
          <p:grpSpPr>
            <a:xfrm>
              <a:off x="5508104" y="4437112"/>
              <a:ext cx="3528392" cy="2043638"/>
              <a:chOff x="5508104" y="4437112"/>
              <a:chExt cx="3528392" cy="2043638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/>
              <a:srcRect l="1741" t="15346"/>
              <a:stretch/>
            </p:blipFill>
            <p:spPr>
              <a:xfrm>
                <a:off x="5508104" y="4437112"/>
                <a:ext cx="3528392" cy="1588457"/>
              </a:xfrm>
              <a:prstGeom prst="rect">
                <a:avLst/>
              </a:prstGeom>
            </p:spPr>
          </p:pic>
          <p:sp>
            <p:nvSpPr>
              <p:cNvPr id="21" name="타원 20"/>
              <p:cNvSpPr/>
              <p:nvPr/>
            </p:nvSpPr>
            <p:spPr>
              <a:xfrm>
                <a:off x="6213326" y="4797152"/>
                <a:ext cx="2520280" cy="168359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349583" y="5805264"/>
                <a:ext cx="103884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rgbClr val="993300"/>
                    </a:solidFill>
                    <a:latin typeface="+mn-ea"/>
                    <a:ea typeface="+mn-ea"/>
                  </a:rPr>
                  <a:t>UI </a:t>
                </a:r>
                <a:r>
                  <a:rPr lang="ko-KR" altLang="en-US" sz="1200" b="1" dirty="0" err="1" smtClean="0">
                    <a:solidFill>
                      <a:srgbClr val="993300"/>
                    </a:solidFill>
                    <a:latin typeface="+mn-ea"/>
                    <a:ea typeface="+mn-ea"/>
                  </a:rPr>
                  <a:t>리랜더링</a:t>
                </a:r>
                <a:endParaRPr lang="ko-KR" altLang="en-US" sz="1200" b="1" dirty="0">
                  <a:solidFill>
                    <a:srgbClr val="9933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3" name="오른쪽 화살표 22"/>
            <p:cNvSpPr/>
            <p:nvPr/>
          </p:nvSpPr>
          <p:spPr>
            <a:xfrm>
              <a:off x="4784596" y="5301208"/>
              <a:ext cx="504056" cy="504056"/>
            </a:xfrm>
            <a:prstGeom prst="rightArrow">
              <a:avLst/>
            </a:prstGeom>
            <a:solidFill>
              <a:srgbClr val="993300"/>
            </a:solidFill>
            <a:ln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124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29019</TotalTime>
  <Words>140</Words>
  <Application>Microsoft Office PowerPoint</Application>
  <PresentationFormat>화면 슬라이드 쇼(4:3)</PresentationFormat>
  <Paragraphs>60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GothicG</vt:lpstr>
      <vt:lpstr>굴림</vt:lpstr>
      <vt:lpstr>Meiryo</vt:lpstr>
      <vt:lpstr>맑은 고딕</vt:lpstr>
      <vt:lpstr>Wingdings</vt:lpstr>
      <vt:lpstr>Symbol</vt:lpstr>
      <vt:lpstr>휴먼매직체</vt:lpstr>
      <vt:lpstr>Arial</vt:lpstr>
      <vt:lpstr>휴먼모음T</vt:lpstr>
      <vt:lpstr>Ravie</vt:lpstr>
      <vt:lpstr>Wingdings 2</vt:lpstr>
      <vt:lpstr>가을</vt:lpstr>
      <vt:lpstr>Office 테마</vt:lpstr>
      <vt:lpstr>PowerPoint 프레젠테이션</vt:lpstr>
      <vt:lpstr>Redux</vt:lpstr>
      <vt:lpstr>Redux</vt:lpstr>
      <vt:lpstr>Redux</vt:lpstr>
      <vt:lpstr>Redux</vt:lpstr>
      <vt:lpstr>Redux</vt:lpstr>
      <vt:lpstr>PowerPoint 프레젠테이션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grace</cp:lastModifiedBy>
  <cp:revision>1708</cp:revision>
  <dcterms:created xsi:type="dcterms:W3CDTF">2010-07-01T12:22:11Z</dcterms:created>
  <dcterms:modified xsi:type="dcterms:W3CDTF">2023-08-24T20:57:34Z</dcterms:modified>
</cp:coreProperties>
</file>