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4675" r:id="rId2"/>
  </p:sldMasterIdLst>
  <p:notesMasterIdLst>
    <p:notesMasterId r:id="rId21"/>
  </p:notesMasterIdLst>
  <p:handoutMasterIdLst>
    <p:handoutMasterId r:id="rId22"/>
  </p:handoutMasterIdLst>
  <p:sldIdLst>
    <p:sldId id="1008" r:id="rId3"/>
    <p:sldId id="1014" r:id="rId4"/>
    <p:sldId id="1028" r:id="rId5"/>
    <p:sldId id="1031" r:id="rId6"/>
    <p:sldId id="1016" r:id="rId7"/>
    <p:sldId id="1032" r:id="rId8"/>
    <p:sldId id="1040" r:id="rId9"/>
    <p:sldId id="1049" r:id="rId10"/>
    <p:sldId id="1046" r:id="rId11"/>
    <p:sldId id="1041" r:id="rId12"/>
    <p:sldId id="1042" r:id="rId13"/>
    <p:sldId id="1039" r:id="rId14"/>
    <p:sldId id="1026" r:id="rId15"/>
    <p:sldId id="1050" r:id="rId16"/>
    <p:sldId id="1051" r:id="rId17"/>
    <p:sldId id="1052" r:id="rId18"/>
    <p:sldId id="1053" r:id="rId19"/>
    <p:sldId id="1054" r:id="rId20"/>
  </p:sldIdLst>
  <p:sldSz cx="9144000" cy="6858000" type="screen4x3"/>
  <p:notesSz cx="6807200" cy="9939338"/>
  <p:embeddedFontLst>
    <p:embeddedFont>
      <p:font typeface="Impact" panose="020B0806030902050204" pitchFamily="34" charset="0"/>
      <p:regular r:id="rId23"/>
    </p:embeddedFont>
    <p:embeddedFont>
      <p:font typeface="Wingdings 2" panose="05020102010507070707" pitchFamily="18" charset="2"/>
      <p:regular r:id="rId24"/>
    </p:embeddedFont>
    <p:embeddedFont>
      <p:font typeface="Meiryo" panose="020B0600000101010101" charset="-128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휴먼모음T" panose="02030504000101010101" pitchFamily="18" charset="-127"/>
      <p:regular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FF99"/>
    <a:srgbClr val="996633"/>
    <a:srgbClr val="A6ED33"/>
    <a:srgbClr val="C5DF41"/>
    <a:srgbClr val="FF66FF"/>
    <a:srgbClr val="FF66CC"/>
    <a:srgbClr val="E1B9F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9072" autoAdjust="0"/>
  </p:normalViewPr>
  <p:slideViewPr>
    <p:cSldViewPr showGuides="1">
      <p:cViewPr varScale="1">
        <p:scale>
          <a:sx n="63" d="100"/>
          <a:sy n="63" d="100"/>
        </p:scale>
        <p:origin x="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05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1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11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9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9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215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794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625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4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1D254-E373-484E-B51F-80218EF128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1E61BF-13A5-4E2D-B116-A0B74B2C86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84784"/>
            <a:ext cx="5038725" cy="1838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A6ED33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설치 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3600" b="1" dirty="0" smtClean="0">
                <a:solidFill>
                  <a:srgbClr val="A6E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rgbClr val="008000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시작</a:t>
            </a:r>
            <a:endParaRPr lang="ko-KR" altLang="en-US" sz="36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2.6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kumimoji="0"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프로젝트의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담겨있는 파일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배포한 패키지에 대해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사람들이 관리하고 설치하기 쉽게 하기 위한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문서로서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패키지를 배포하고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registry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올리기 위해서 반드시 필요한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주요내용 및 기능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의존 패키지 리스트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등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환경에서도 빌드를 재생 가능하게 만들어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개발자가 쉽게 사용할 수 있도록 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결론적으로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패키지 생태계를 사용하기 위한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이자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 관리를 위한 명세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 이 생태계로의 배포를 위한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설명은 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://hoya-kim.github.io/2021/09/14/package-json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6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441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2.7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package-</a:t>
            </a:r>
            <a:r>
              <a:rPr kumimoji="0" lang="en-US" altLang="ko-KR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kumimoji="0"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indent="-263525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사용해서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node_modules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트리나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수정하면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생성되는 파일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생성되는 시점의 의존성 트리에 대한 정확한 정보를 가지고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작성된 시점의 의존성 트리가 다시 생성될 수 있도록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보장함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외에도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range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버전이 아니라 버전의 범위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정의되어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있는것에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package-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정확한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정보를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가지고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package-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의존성 트리에 대한 정보를 모두 가지고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package-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저장소에 꼭 같이 커밋해야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ackage-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node_modules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없이 배포하는 경우 반드시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설명은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https://hyunjun19.github.io/2018/03/23/package-lock-why-need/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02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Meiryo" panose="020B0604030504040204" pitchFamily="34" charset="-128"/>
              </a:rPr>
              <a:t>React Test</a:t>
            </a:r>
            <a:endParaRPr lang="ko-KR" altLang="en-US" sz="120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4B0B718-BD74-4F48-A2AE-3900BF07D595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12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209301" y="1139254"/>
            <a:ext cx="853916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설치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8288" indent="-268288">
              <a:lnSpc>
                <a:spcPts val="1800"/>
              </a:lnSpc>
              <a:buAutoNum type="arabicParenR"/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Install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</a:t>
            </a:r>
          </a:p>
          <a:p>
            <a:pPr marL="268288" indent="-268288">
              <a:lnSpc>
                <a:spcPts val="1800"/>
              </a:lnSpc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8288" indent="-268288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MyReact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MyReact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b="1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–y  (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값으로 생성해도 됨</a:t>
            </a:r>
            <a:r>
              <a:rPr lang="en-US" altLang="ko-KR" sz="12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디폴트값으로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후 </a:t>
            </a:r>
            <a:r>
              <a:rPr lang="ko-KR" alt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수정하는것이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 편리 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8288" indent="-268288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8288" indent="-268288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pakage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MTest\MyReact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–g react  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global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어디서나 접근가능하도록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 </a:t>
            </a:r>
            <a:r>
              <a:rPr lang="ko-KR" altLang="en-US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모든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lang="ko-KR" altLang="en-US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package-</a:t>
            </a:r>
            <a:r>
              <a:rPr lang="en-US" altLang="ko-KR" sz="1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list :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설치확인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9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46803"/>
            <a:ext cx="4532163" cy="5798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43" y="2852936"/>
            <a:ext cx="34004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4048" y="1916832"/>
            <a:ext cx="357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두개의 파일 생성됨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49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b="1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040150"/>
            <a:ext cx="85391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5113" indent="-265113">
              <a:lnSpc>
                <a:spcPts val="16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Project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6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D:\MTest\MyReact&gt;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create-react-app myfront01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간편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실행이 목적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프로젝트명은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소문자로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대문자포함시 오류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)</a:t>
            </a:r>
            <a:r>
              <a:rPr lang="en-US" altLang="ko-KR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~~~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Happy hacking!  </a:t>
            </a:r>
            <a:r>
              <a:rPr lang="en-US" altLang="ko-KR" sz="10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표시되면 생성 완료 </a:t>
            </a:r>
            <a:r>
              <a:rPr lang="en-US" altLang="ko-KR" sz="1000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00" b="1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폴더확인</a:t>
            </a:r>
            <a:r>
              <a:rPr lang="ko-KR" altLang="en-US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----------------&gt;</a:t>
            </a:r>
          </a:p>
          <a:p>
            <a:pPr marL="265113" indent="-2651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cd react01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start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~~~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webpack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compiled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successfully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http://localhost:3000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웹브라우져로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실행시켜 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실행종료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Ctrl+c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5113" indent="-265113">
              <a:lnSpc>
                <a:spcPts val="16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724128" y="980728"/>
            <a:ext cx="3240360" cy="3312368"/>
            <a:chOff x="5395211" y="1052736"/>
            <a:chExt cx="3592730" cy="36419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1316" y="1052736"/>
              <a:ext cx="3476625" cy="13335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120" y="2708920"/>
              <a:ext cx="3335821" cy="1985815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5395211" y="1828800"/>
              <a:ext cx="1597260" cy="978946"/>
              <a:chOff x="5395211" y="1828800"/>
              <a:chExt cx="1597260" cy="978946"/>
            </a:xfrm>
          </p:grpSpPr>
          <p:sp>
            <p:nvSpPr>
              <p:cNvPr id="16" name="자유형 15"/>
              <p:cNvSpPr/>
              <p:nvPr/>
            </p:nvSpPr>
            <p:spPr>
              <a:xfrm>
                <a:off x="5395211" y="1828800"/>
                <a:ext cx="1503220" cy="968188"/>
              </a:xfrm>
              <a:custGeom>
                <a:avLst/>
                <a:gdLst>
                  <a:gd name="connsiteX0" fmla="*/ 586041 w 1503220"/>
                  <a:gd name="connsiteY0" fmla="*/ 0 h 968188"/>
                  <a:gd name="connsiteX1" fmla="*/ 112704 w 1503220"/>
                  <a:gd name="connsiteY1" fmla="*/ 10758 h 968188"/>
                  <a:gd name="connsiteX2" fmla="*/ 80431 w 1503220"/>
                  <a:gd name="connsiteY2" fmla="*/ 32273 h 968188"/>
                  <a:gd name="connsiteX3" fmla="*/ 48158 w 1503220"/>
                  <a:gd name="connsiteY3" fmla="*/ 43031 h 968188"/>
                  <a:gd name="connsiteX4" fmla="*/ 15885 w 1503220"/>
                  <a:gd name="connsiteY4" fmla="*/ 75304 h 968188"/>
                  <a:gd name="connsiteX5" fmla="*/ 48158 w 1503220"/>
                  <a:gd name="connsiteY5" fmla="*/ 613186 h 968188"/>
                  <a:gd name="connsiteX6" fmla="*/ 58916 w 1503220"/>
                  <a:gd name="connsiteY6" fmla="*/ 645459 h 968188"/>
                  <a:gd name="connsiteX7" fmla="*/ 91189 w 1503220"/>
                  <a:gd name="connsiteY7" fmla="*/ 710005 h 968188"/>
                  <a:gd name="connsiteX8" fmla="*/ 177250 w 1503220"/>
                  <a:gd name="connsiteY8" fmla="*/ 742278 h 968188"/>
                  <a:gd name="connsiteX9" fmla="*/ 424676 w 1503220"/>
                  <a:gd name="connsiteY9" fmla="*/ 731520 h 968188"/>
                  <a:gd name="connsiteX10" fmla="*/ 672102 w 1503220"/>
                  <a:gd name="connsiteY10" fmla="*/ 710005 h 968188"/>
                  <a:gd name="connsiteX11" fmla="*/ 876497 w 1503220"/>
                  <a:gd name="connsiteY11" fmla="*/ 699247 h 968188"/>
                  <a:gd name="connsiteX12" fmla="*/ 1478925 w 1503220"/>
                  <a:gd name="connsiteY12" fmla="*/ 710005 h 968188"/>
                  <a:gd name="connsiteX13" fmla="*/ 1500441 w 1503220"/>
                  <a:gd name="connsiteY13" fmla="*/ 742278 h 968188"/>
                  <a:gd name="connsiteX14" fmla="*/ 1500441 w 1503220"/>
                  <a:gd name="connsiteY14" fmla="*/ 968188 h 96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3220" h="968188">
                    <a:moveTo>
                      <a:pt x="586041" y="0"/>
                    </a:moveTo>
                    <a:cubicBezTo>
                      <a:pt x="428262" y="3586"/>
                      <a:pt x="270203" y="705"/>
                      <a:pt x="112704" y="10758"/>
                    </a:cubicBezTo>
                    <a:cubicBezTo>
                      <a:pt x="99801" y="11582"/>
                      <a:pt x="91995" y="26491"/>
                      <a:pt x="80431" y="32273"/>
                    </a:cubicBezTo>
                    <a:cubicBezTo>
                      <a:pt x="70289" y="37344"/>
                      <a:pt x="58916" y="39445"/>
                      <a:pt x="48158" y="43031"/>
                    </a:cubicBezTo>
                    <a:cubicBezTo>
                      <a:pt x="37400" y="53789"/>
                      <a:pt x="16532" y="60104"/>
                      <a:pt x="15885" y="75304"/>
                    </a:cubicBezTo>
                    <a:cubicBezTo>
                      <a:pt x="-1555" y="485150"/>
                      <a:pt x="-19137" y="411301"/>
                      <a:pt x="48158" y="613186"/>
                    </a:cubicBezTo>
                    <a:lnTo>
                      <a:pt x="58916" y="645459"/>
                    </a:lnTo>
                    <a:cubicBezTo>
                      <a:pt x="67665" y="671706"/>
                      <a:pt x="70336" y="689152"/>
                      <a:pt x="91189" y="710005"/>
                    </a:cubicBezTo>
                    <a:cubicBezTo>
                      <a:pt x="118889" y="737705"/>
                      <a:pt x="138767" y="734581"/>
                      <a:pt x="177250" y="742278"/>
                    </a:cubicBezTo>
                    <a:lnTo>
                      <a:pt x="424676" y="731520"/>
                    </a:lnTo>
                    <a:cubicBezTo>
                      <a:pt x="944474" y="703422"/>
                      <a:pt x="307966" y="736014"/>
                      <a:pt x="672102" y="710005"/>
                    </a:cubicBezTo>
                    <a:cubicBezTo>
                      <a:pt x="740155" y="705144"/>
                      <a:pt x="808365" y="702833"/>
                      <a:pt x="876497" y="699247"/>
                    </a:cubicBezTo>
                    <a:cubicBezTo>
                      <a:pt x="1077306" y="702833"/>
                      <a:pt x="1278560" y="696187"/>
                      <a:pt x="1478925" y="710005"/>
                    </a:cubicBezTo>
                    <a:cubicBezTo>
                      <a:pt x="1491824" y="710895"/>
                      <a:pt x="1499367" y="729393"/>
                      <a:pt x="1500441" y="742278"/>
                    </a:cubicBezTo>
                    <a:cubicBezTo>
                      <a:pt x="1506695" y="817321"/>
                      <a:pt x="1500441" y="892885"/>
                      <a:pt x="1500441" y="968188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6809591" y="2710927"/>
                <a:ext cx="182880" cy="96819"/>
              </a:xfrm>
              <a:custGeom>
                <a:avLst/>
                <a:gdLst>
                  <a:gd name="connsiteX0" fmla="*/ 0 w 182880"/>
                  <a:gd name="connsiteY0" fmla="*/ 0 h 96819"/>
                  <a:gd name="connsiteX1" fmla="*/ 53788 w 182880"/>
                  <a:gd name="connsiteY1" fmla="*/ 32273 h 96819"/>
                  <a:gd name="connsiteX2" fmla="*/ 64545 w 182880"/>
                  <a:gd name="connsiteY2" fmla="*/ 64546 h 96819"/>
                  <a:gd name="connsiteX3" fmla="*/ 86061 w 182880"/>
                  <a:gd name="connsiteY3" fmla="*/ 96819 h 96819"/>
                  <a:gd name="connsiteX4" fmla="*/ 139849 w 182880"/>
                  <a:gd name="connsiteY4" fmla="*/ 43031 h 96819"/>
                  <a:gd name="connsiteX5" fmla="*/ 182880 w 182880"/>
                  <a:gd name="connsiteY5" fmla="*/ 0 h 96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" h="96819">
                    <a:moveTo>
                      <a:pt x="0" y="0"/>
                    </a:moveTo>
                    <a:cubicBezTo>
                      <a:pt x="17929" y="10758"/>
                      <a:pt x="39003" y="17488"/>
                      <a:pt x="53788" y="32273"/>
                    </a:cubicBezTo>
                    <a:cubicBezTo>
                      <a:pt x="61806" y="40291"/>
                      <a:pt x="59474" y="54404"/>
                      <a:pt x="64545" y="64546"/>
                    </a:cubicBezTo>
                    <a:cubicBezTo>
                      <a:pt x="70327" y="76110"/>
                      <a:pt x="78889" y="86061"/>
                      <a:pt x="86061" y="96819"/>
                    </a:cubicBezTo>
                    <a:cubicBezTo>
                      <a:pt x="179028" y="50335"/>
                      <a:pt x="95880" y="104587"/>
                      <a:pt x="139849" y="43031"/>
                    </a:cubicBezTo>
                    <a:cubicBezTo>
                      <a:pt x="151639" y="26524"/>
                      <a:pt x="182880" y="0"/>
                      <a:pt x="182880" y="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203993"/>
            <a:ext cx="1967672" cy="2227987"/>
          </a:xfrm>
          <a:prstGeom prst="rect">
            <a:avLst/>
          </a:prstGeom>
        </p:spPr>
      </p:pic>
      <p:pic>
        <p:nvPicPr>
          <p:cNvPr id="27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44" y="4203993"/>
            <a:ext cx="2463516" cy="216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7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1066666"/>
            <a:ext cx="853993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5113" indent="-265113">
              <a:lnSpc>
                <a:spcPts val="18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React Project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구동원리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SPA (Single Page Application)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동작원리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169p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참고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로딩 되면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body&gt;&lt;/body&gt;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하면서 마지막에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bundle.js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스크립트를 로딩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bundle.js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포함하고 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실행되어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(React Component)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아래에 동적으로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시켜준다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index.js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ReactDom.render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동적으로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우리 눈에 보이는 첫 화면으로 바뀌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주는것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엘리먼트들은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render()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매개변수로 전달됨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하위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변경하므로 가능해진다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bundle.js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만들어지는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스크립트이며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index.js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포함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가능 하다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5113" indent="-265113">
              <a:lnSpc>
                <a:spcPts val="1800"/>
              </a:lnSpc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웹팩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Webpack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프런트엔드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프레임워크에서 가장 많이 사용되는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번들러</a:t>
            </a: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1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React-App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모든 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kumimoji="0"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번들링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index.html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kumimoji="0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 제공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위해 사용하는 </a:t>
            </a: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kumimoji="0"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React </a:t>
            </a:r>
            <a:r>
              <a:rPr kumimoji="0"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kumimoji="0" lang="ko-KR" altLang="en-US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브라우져가</a:t>
            </a:r>
            <a:r>
              <a:rPr kumimoji="0"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인식할 수 있는 형식으로 변환 </a:t>
            </a:r>
            <a:r>
              <a:rPr kumimoji="0"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동작함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en-US" altLang="ko-KR" sz="11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1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( 00_React02~.ppt 9p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759" y="4583810"/>
            <a:ext cx="4114820" cy="19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208533" y="1205458"/>
            <a:ext cx="709977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React Project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Porject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react01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메타데이터 정보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node.js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목록 등을 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0" indent="-266700">
              <a:buFont typeface="Symbol" panose="05050102010706020507" pitchFamily="18" charset="2"/>
              <a:buChar char="Þ"/>
              <a:defRPr/>
            </a:pP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public ]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읽을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파일들이 있는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``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http://localhost:3000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가장 먼저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코드를 이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주입하여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코드를 실행할 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있도록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-&gt; 3000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실행되면서 서버가 필요로 하는 리소스 화일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(html,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브라우저는 처음으로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보여줌으로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첫화면이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.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유일한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생성되고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아래에 동적으로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03" y="3584098"/>
            <a:ext cx="1828800" cy="195262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953" y="1205458"/>
            <a:ext cx="1485900" cy="20955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grpSp>
        <p:nvGrpSpPr>
          <p:cNvPr id="5" name="그룹 4"/>
          <p:cNvGrpSpPr/>
          <p:nvPr/>
        </p:nvGrpSpPr>
        <p:grpSpPr>
          <a:xfrm>
            <a:off x="1828800" y="4212404"/>
            <a:ext cx="4129907" cy="2528964"/>
            <a:chOff x="1828800" y="4212404"/>
            <a:chExt cx="4129907" cy="25289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8093" y="4293096"/>
              <a:ext cx="3230614" cy="2448272"/>
            </a:xfrm>
            <a:prstGeom prst="rect">
              <a:avLst/>
            </a:prstGeom>
          </p:spPr>
        </p:pic>
        <p:sp>
          <p:nvSpPr>
            <p:cNvPr id="4" name="자유형 3"/>
            <p:cNvSpPr/>
            <p:nvPr/>
          </p:nvSpPr>
          <p:spPr>
            <a:xfrm>
              <a:off x="1828800" y="4212404"/>
              <a:ext cx="1047964" cy="883796"/>
            </a:xfrm>
            <a:custGeom>
              <a:avLst/>
              <a:gdLst>
                <a:gd name="connsiteX0" fmla="*/ 133564 w 1047964"/>
                <a:gd name="connsiteY0" fmla="*/ 0 h 883796"/>
                <a:gd name="connsiteX1" fmla="*/ 102742 w 1047964"/>
                <a:gd name="connsiteY1" fmla="*/ 82194 h 883796"/>
                <a:gd name="connsiteX2" fmla="*/ 61645 w 1047964"/>
                <a:gd name="connsiteY2" fmla="*/ 174661 h 883796"/>
                <a:gd name="connsiteX3" fmla="*/ 30822 w 1047964"/>
                <a:gd name="connsiteY3" fmla="*/ 195209 h 883796"/>
                <a:gd name="connsiteX4" fmla="*/ 10274 w 1047964"/>
                <a:gd name="connsiteY4" fmla="*/ 256854 h 883796"/>
                <a:gd name="connsiteX5" fmla="*/ 0 w 1047964"/>
                <a:gd name="connsiteY5" fmla="*/ 287677 h 883796"/>
                <a:gd name="connsiteX6" fmla="*/ 10274 w 1047964"/>
                <a:gd name="connsiteY6" fmla="*/ 400693 h 883796"/>
                <a:gd name="connsiteX7" fmla="*/ 71919 w 1047964"/>
                <a:gd name="connsiteY7" fmla="*/ 472612 h 883796"/>
                <a:gd name="connsiteX8" fmla="*/ 92467 w 1047964"/>
                <a:gd name="connsiteY8" fmla="*/ 503434 h 883796"/>
                <a:gd name="connsiteX9" fmla="*/ 123290 w 1047964"/>
                <a:gd name="connsiteY9" fmla="*/ 513708 h 883796"/>
                <a:gd name="connsiteX10" fmla="*/ 205483 w 1047964"/>
                <a:gd name="connsiteY10" fmla="*/ 554805 h 883796"/>
                <a:gd name="connsiteX11" fmla="*/ 236306 w 1047964"/>
                <a:gd name="connsiteY11" fmla="*/ 565079 h 883796"/>
                <a:gd name="connsiteX12" fmla="*/ 267128 w 1047964"/>
                <a:gd name="connsiteY12" fmla="*/ 575353 h 883796"/>
                <a:gd name="connsiteX13" fmla="*/ 308225 w 1047964"/>
                <a:gd name="connsiteY13" fmla="*/ 585627 h 883796"/>
                <a:gd name="connsiteX14" fmla="*/ 369870 w 1047964"/>
                <a:gd name="connsiteY14" fmla="*/ 616450 h 883796"/>
                <a:gd name="connsiteX15" fmla="*/ 410966 w 1047964"/>
                <a:gd name="connsiteY15" fmla="*/ 636998 h 883796"/>
                <a:gd name="connsiteX16" fmla="*/ 472611 w 1047964"/>
                <a:gd name="connsiteY16" fmla="*/ 657547 h 883796"/>
                <a:gd name="connsiteX17" fmla="*/ 503434 w 1047964"/>
                <a:gd name="connsiteY17" fmla="*/ 667821 h 883796"/>
                <a:gd name="connsiteX18" fmla="*/ 534256 w 1047964"/>
                <a:gd name="connsiteY18" fmla="*/ 688369 h 883796"/>
                <a:gd name="connsiteX19" fmla="*/ 595901 w 1047964"/>
                <a:gd name="connsiteY19" fmla="*/ 708917 h 883796"/>
                <a:gd name="connsiteX20" fmla="*/ 626724 w 1047964"/>
                <a:gd name="connsiteY20" fmla="*/ 729466 h 883796"/>
                <a:gd name="connsiteX21" fmla="*/ 698643 w 1047964"/>
                <a:gd name="connsiteY21" fmla="*/ 760288 h 883796"/>
                <a:gd name="connsiteX22" fmla="*/ 750013 w 1047964"/>
                <a:gd name="connsiteY22" fmla="*/ 770562 h 883796"/>
                <a:gd name="connsiteX23" fmla="*/ 811658 w 1047964"/>
                <a:gd name="connsiteY23" fmla="*/ 791111 h 883796"/>
                <a:gd name="connsiteX24" fmla="*/ 842481 w 1047964"/>
                <a:gd name="connsiteY24" fmla="*/ 811659 h 883796"/>
                <a:gd name="connsiteX25" fmla="*/ 924674 w 1047964"/>
                <a:gd name="connsiteY25" fmla="*/ 832207 h 883796"/>
                <a:gd name="connsiteX26" fmla="*/ 955497 w 1047964"/>
                <a:gd name="connsiteY26" fmla="*/ 842481 h 883796"/>
                <a:gd name="connsiteX27" fmla="*/ 1047964 w 1047964"/>
                <a:gd name="connsiteY27" fmla="*/ 883578 h 88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7964" h="883796">
                  <a:moveTo>
                    <a:pt x="133564" y="0"/>
                  </a:moveTo>
                  <a:cubicBezTo>
                    <a:pt x="109208" y="121780"/>
                    <a:pt x="141221" y="-4384"/>
                    <a:pt x="102742" y="82194"/>
                  </a:cubicBezTo>
                  <a:cubicBezTo>
                    <a:pt x="86466" y="118814"/>
                    <a:pt x="89546" y="146761"/>
                    <a:pt x="61645" y="174661"/>
                  </a:cubicBezTo>
                  <a:cubicBezTo>
                    <a:pt x="52913" y="183392"/>
                    <a:pt x="41096" y="188360"/>
                    <a:pt x="30822" y="195209"/>
                  </a:cubicBezTo>
                  <a:lnTo>
                    <a:pt x="10274" y="256854"/>
                  </a:lnTo>
                  <a:lnTo>
                    <a:pt x="0" y="287677"/>
                  </a:lnTo>
                  <a:cubicBezTo>
                    <a:pt x="3425" y="325349"/>
                    <a:pt x="2348" y="363705"/>
                    <a:pt x="10274" y="400693"/>
                  </a:cubicBezTo>
                  <a:cubicBezTo>
                    <a:pt x="15288" y="424094"/>
                    <a:pt x="63323" y="459718"/>
                    <a:pt x="71919" y="472612"/>
                  </a:cubicBezTo>
                  <a:cubicBezTo>
                    <a:pt x="78768" y="482886"/>
                    <a:pt x="82825" y="495720"/>
                    <a:pt x="92467" y="503434"/>
                  </a:cubicBezTo>
                  <a:cubicBezTo>
                    <a:pt x="100924" y="510199"/>
                    <a:pt x="113016" y="510283"/>
                    <a:pt x="123290" y="513708"/>
                  </a:cubicBezTo>
                  <a:cubicBezTo>
                    <a:pt x="159153" y="549573"/>
                    <a:pt x="134649" y="531194"/>
                    <a:pt x="205483" y="554805"/>
                  </a:cubicBezTo>
                  <a:lnTo>
                    <a:pt x="236306" y="565079"/>
                  </a:lnTo>
                  <a:cubicBezTo>
                    <a:pt x="246580" y="568504"/>
                    <a:pt x="256622" y="572726"/>
                    <a:pt x="267128" y="575353"/>
                  </a:cubicBezTo>
                  <a:lnTo>
                    <a:pt x="308225" y="585627"/>
                  </a:lnTo>
                  <a:cubicBezTo>
                    <a:pt x="345685" y="623089"/>
                    <a:pt x="309277" y="593728"/>
                    <a:pt x="369870" y="616450"/>
                  </a:cubicBezTo>
                  <a:cubicBezTo>
                    <a:pt x="384210" y="621828"/>
                    <a:pt x="396746" y="631310"/>
                    <a:pt x="410966" y="636998"/>
                  </a:cubicBezTo>
                  <a:cubicBezTo>
                    <a:pt x="431077" y="645042"/>
                    <a:pt x="452063" y="650697"/>
                    <a:pt x="472611" y="657547"/>
                  </a:cubicBezTo>
                  <a:lnTo>
                    <a:pt x="503434" y="667821"/>
                  </a:lnTo>
                  <a:cubicBezTo>
                    <a:pt x="513708" y="674670"/>
                    <a:pt x="522972" y="683354"/>
                    <a:pt x="534256" y="688369"/>
                  </a:cubicBezTo>
                  <a:cubicBezTo>
                    <a:pt x="554049" y="697166"/>
                    <a:pt x="595901" y="708917"/>
                    <a:pt x="595901" y="708917"/>
                  </a:cubicBezTo>
                  <a:cubicBezTo>
                    <a:pt x="606175" y="715767"/>
                    <a:pt x="616003" y="723339"/>
                    <a:pt x="626724" y="729466"/>
                  </a:cubicBezTo>
                  <a:cubicBezTo>
                    <a:pt x="649595" y="742535"/>
                    <a:pt x="673027" y="753884"/>
                    <a:pt x="698643" y="760288"/>
                  </a:cubicBezTo>
                  <a:cubicBezTo>
                    <a:pt x="715584" y="764523"/>
                    <a:pt x="733166" y="765967"/>
                    <a:pt x="750013" y="770562"/>
                  </a:cubicBezTo>
                  <a:cubicBezTo>
                    <a:pt x="770910" y="776261"/>
                    <a:pt x="793636" y="779097"/>
                    <a:pt x="811658" y="791111"/>
                  </a:cubicBezTo>
                  <a:cubicBezTo>
                    <a:pt x="821932" y="797960"/>
                    <a:pt x="830876" y="807439"/>
                    <a:pt x="842481" y="811659"/>
                  </a:cubicBezTo>
                  <a:cubicBezTo>
                    <a:pt x="869022" y="821310"/>
                    <a:pt x="897882" y="823277"/>
                    <a:pt x="924674" y="832207"/>
                  </a:cubicBezTo>
                  <a:lnTo>
                    <a:pt x="955497" y="842481"/>
                  </a:lnTo>
                  <a:cubicBezTo>
                    <a:pt x="1025690" y="889277"/>
                    <a:pt x="992446" y="883578"/>
                    <a:pt x="1047964" y="883578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0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Project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5" y="966788"/>
            <a:ext cx="7819851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]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소스 코드가 있는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index.js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Index.html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함께 가장먼저 실행되는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코드로써 앱의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진입점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코드가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Component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추가한다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App.js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기본으로 생성된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 Component 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함수형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App()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정의되어 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JSX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표현식을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반환하며 이 표현식은 브라우저가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궁극적으로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렌더링할 것을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정의하고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명 규칙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대부분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camel-case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표기를 선호하는 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React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명은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pascal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-case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표기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컴포넌트이지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HTML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태그가 아님을 명백히 구분하기 위함이다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표기하면 브라우저는 오류를 발생시킬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Pascal-Case (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파스칼 표기법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단어를 붙여 한 단어로 표기할 때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단어의 첫 문자를 대문자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표기하는 표기법</a:t>
            </a:r>
            <a:endParaRPr lang="en-US" altLang="ko-KR" sz="1200" b="1" dirty="0" smtClean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ko-KR" altLang="en-US" sz="1200" b="1" dirty="0" smtClean="0">
              <a:solidFill>
                <a:srgbClr val="00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04664"/>
            <a:ext cx="1628775" cy="233362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2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66700" y="193675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Meiryo" panose="020B0604030504040204" pitchFamily="34" charset="-128"/>
              </a:rPr>
              <a:t>React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Project </a:t>
            </a:r>
            <a:r>
              <a:rPr lang="ko-KR" altLang="en-US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실습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772701-5CEF-4BA8-9FB5-638B7B92521D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5844" name="직사각형 4"/>
          <p:cNvSpPr>
            <a:spLocks noChangeArrowheads="1"/>
          </p:cNvSpPr>
          <p:nvPr/>
        </p:nvSpPr>
        <p:spPr bwMode="auto">
          <a:xfrm>
            <a:off x="136524" y="966788"/>
            <a:ext cx="839591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66700" indent="-266700"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List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React &amp;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스프링부트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6700" indent="-266700"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material-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설치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프로젝트내에서  설치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0" indent="-266700">
              <a:buFont typeface="Symbol" panose="05050102010706020507" pitchFamily="18" charset="2"/>
              <a:buChar char="Þ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이용하면 별도로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컴포넌트나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작성하지 않아도 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@material-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/core   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2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material-</a:t>
            </a:r>
            <a:r>
              <a:rPr lang="en-US" altLang="ko-KR" sz="1200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core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@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material-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/icons    </a:t>
            </a:r>
            <a:r>
              <a:rPr lang="en-US" altLang="ko-KR" sz="120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en-US" altLang="ko-KR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icon </a:t>
            </a:r>
            <a:r>
              <a:rPr lang="ko-KR" altLang="en-US" sz="1200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위한 패키지 </a:t>
            </a:r>
            <a:endParaRPr lang="en-US" altLang="ko-KR" sz="1200" dirty="0" smtClean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설치오류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발생시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메모장 참고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–force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로컬에 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</a:t>
            </a:r>
            <a:r>
              <a:rPr lang="ko-KR" altLang="en-US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복제본이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존재하더라도 다시 온라인에서 다운로드 받는다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 --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legacy-peer-deps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마치 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이하에서 동작하던 것처럼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peerDependencies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무시한다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set legacy-peer-deps 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2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legacy-peer-deps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동작하도록 설정한다</a:t>
            </a:r>
            <a:r>
              <a:rPr lang="en-US" altLang="ko-KR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en-US" altLang="ko-KR" sz="1200" b="1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ko-KR" altLang="en-US" sz="12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권장하지 않는 방법이다</a:t>
            </a:r>
            <a:r>
              <a:rPr lang="en-US" altLang="ko-KR" sz="12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react-router-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React</a:t>
            </a:r>
            <a:r>
              <a:rPr lang="ko-KR" altLang="en-US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클라이언트 </a:t>
            </a:r>
            <a:r>
              <a:rPr lang="ko-KR" altLang="en-US" sz="105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사이드 라우팅 라이브러리</a:t>
            </a:r>
            <a:r>
              <a:rPr lang="en-US" altLang="ko-KR" sz="105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</a:p>
          <a:p>
            <a:pPr marL="266700" indent="-266700"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=&gt;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npm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install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react-router-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66700" indent="-266700"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**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  <a:p>
            <a:pPr marL="266700" indent="-266700"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=&gt;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Meiryo" panose="020B0604030504040204" pitchFamily="34" charset="-128"/>
              </a:rPr>
              <a:t>install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endParaRPr lang="en-US" altLang="ko-KR" sz="1200" b="1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66700" indent="-266700">
              <a:defRPr/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 react version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버전변경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react@^17.0.2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react-dom@17.0.2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8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9116" y="118655"/>
            <a:ext cx="885831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환경 설정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필요도구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크롬 브라우저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개발자 도구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크롬 확장 플러그인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285750" indent="-28575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endParaRPr kumimoji="0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에디터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아톰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…, 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2.1)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아톰 에디터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깃허브에서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제작한 무료 텍스트 에디터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https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://atom.io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Download </a:t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압축 풀고 설치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VS_Code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사용중인 에디터 사용해도 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276872"/>
            <a:ext cx="2693174" cy="19282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581128"/>
            <a:ext cx="2478633" cy="21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9116" y="118655"/>
            <a:ext cx="885831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환경 설정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2.2)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확장프로그램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개발자 도구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설치하기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웹스토어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접속하기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(https://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chrome.google.com/webstore/category/extensions?hl=ko )</a:t>
            </a: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 Developer Tools"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검색후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kumimoji="0"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크롬에서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확장프로그램 설정하기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</a:p>
          <a:p>
            <a:pPr marL="263525" lvl="0" indent="-2635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-555"/>
          <a:stretch/>
        </p:blipFill>
        <p:spPr>
          <a:xfrm>
            <a:off x="1331640" y="2060848"/>
            <a:ext cx="6840760" cy="45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7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55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2.3) Node.js </a:t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런타임 환경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브러우져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외에서 자바스크립트를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실행할수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있도록 해줌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이로 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인하여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서버사이드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사물인터넷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(IOT, Internet of Things),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로봇제어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에도 활용되는 기반을 갖추게 되었고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CLI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환경에서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React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구성을 하기 위해 필요함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kumimoji="0" lang="en-US" altLang="ko-KR" sz="14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 </a:t>
            </a:r>
            <a:r>
              <a:rPr kumimoji="0" lang="ko-KR" altLang="en-US" sz="14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크롬의 </a:t>
            </a:r>
            <a:r>
              <a:rPr kumimoji="0" lang="en-US" altLang="ko-KR" sz="1400" noProof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V8 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자바스크립트엔진을 실행한다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https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://nodejs.org/en/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LTS (Long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Term Support)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버전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Download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압축 풀고 설치 시작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node-v18.16.0-x64.msi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Next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56472"/>
            <a:ext cx="3535335" cy="27528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4864"/>
            <a:ext cx="4059748" cy="33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7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927" y="156741"/>
            <a:ext cx="619026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0" lang="en-US" altLang="ko-KR" sz="1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Node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동의후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Next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Destination Folder : Next 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Custom Setup : Next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Tools for Native Modules : </a:t>
            </a:r>
            <a:r>
              <a:rPr kumimoji="0"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Automatically ~~</a:t>
            </a:r>
            <a:r>
              <a:rPr kumimoji="0"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체크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(?)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Next</a:t>
            </a:r>
            <a:b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Chocolatey,</a:t>
            </a:r>
            <a:r>
              <a:rPr kumimoji="0" lang="en-US" altLang="ko-KR" sz="12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python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포함 여러 도구들 추가설치 체크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(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하는것이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바람직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Install -&gt; Finish -&gt;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아무키나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누르세요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59" y="692696"/>
            <a:ext cx="1728192" cy="1345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149080"/>
            <a:ext cx="1876952" cy="1440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118" y="4149080"/>
            <a:ext cx="2704652" cy="17169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644" y="1916832"/>
            <a:ext cx="3075809" cy="23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927" y="156741"/>
            <a:ext cx="820648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endParaRPr kumimoji="0"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=&gt;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kumimoji="0"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윈도우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PowerShell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 되고 설치 과정 표시됨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--------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 ( enter -&gt;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exit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, PowerShell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종료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b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Node.js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NPM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설치됨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창에서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version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C:\Users\Administrator.User -2022MBOAU&gt; </a:t>
            </a:r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 –v</a:t>
            </a:r>
            <a:b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설치되어있는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kumimoji="0"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kumimoji="0" lang="ko-KR" altLang="en-US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</a:t>
            </a:r>
            <a:r>
              <a:rPr kumimoji="0"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 </a:t>
            </a:r>
            <a:r>
              <a:rPr kumimoji="0"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12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lvl="0" indent="-174625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4625" marR="0" lvl="0" indent="-174625" algn="l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829361"/>
            <a:ext cx="3713051" cy="35575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0495"/>
          <a:stretch/>
        </p:blipFill>
        <p:spPr>
          <a:xfrm>
            <a:off x="642926" y="3501008"/>
            <a:ext cx="3960439" cy="11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9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55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2.4) N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Package Manager )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설치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업그레이드등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의존성을 관리해주는 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 패키지 매니저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(JS </a:t>
            </a:r>
            <a:r>
              <a:rPr kumimoji="0" lang="ko-KR" altLang="en-US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공개된 저장소에 올려놓고 전세계 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개발자들이 </a:t>
            </a: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간편하게 다운로드 받을 수 있다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HTML, CSS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포함한 일련의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확인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–v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설치되어있는 경우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확인가능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명령어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옵션을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입력 해야 함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–y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위와 동일하지만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기본옵션을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설정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y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yes )</a:t>
            </a:r>
            <a:b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명시하지 않고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참조하여 </a:t>
            </a:r>
            <a:r>
              <a:rPr lang="ko-KR" altLang="en-US" sz="1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의존성을 설치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package-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존재하면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package-</a:t>
            </a:r>
            <a:r>
              <a:rPr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lock.json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참조함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명시해 설치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remove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제거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endParaRPr lang="en-US" altLang="ko-KR" sz="1200" dirty="0" smtClean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kumimoji="0"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blog.naver.com/shinequasar/222885535743 ,</a:t>
            </a: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https://joshua1988.github.io/webpack-guide/build/node-npm.html#node-js%EC%99%80-npm : </a:t>
            </a:r>
            <a:r>
              <a:rPr kumimoji="0"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91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2.4) N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 Package Manager )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(yarn)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페이스북이 구글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틸드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등과 협력해 발표한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관리 도구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–g yarn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yarn add [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, yarn remove [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npx</a:t>
            </a:r>
            <a:r>
              <a:rPr lang="en-US" altLang="ko-KR" sz="1200" b="1" dirty="0" smtClean="0">
                <a:latin typeface="+mn-ea"/>
                <a:ea typeface="+mn-ea"/>
              </a:rPr>
              <a:t> ( Node Package </a:t>
            </a:r>
            <a:r>
              <a:rPr lang="en-US" altLang="ko-KR" sz="1200" b="1" dirty="0" err="1" smtClean="0">
                <a:latin typeface="+mn-ea"/>
                <a:ea typeface="+mn-ea"/>
              </a:rPr>
              <a:t>eXecute</a:t>
            </a:r>
            <a:r>
              <a:rPr lang="en-US" altLang="ko-KR" sz="1200" b="1" dirty="0" smtClean="0">
                <a:latin typeface="+mn-ea"/>
                <a:ea typeface="+mn-ea"/>
              </a:rPr>
              <a:t> ) </a:t>
            </a:r>
            <a:r>
              <a:rPr lang="en-US" altLang="ko-KR" sz="1200" dirty="0" smtClean="0">
                <a:latin typeface="+mn-ea"/>
                <a:ea typeface="+mn-ea"/>
              </a:rPr>
              <a:t>	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npm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5.2</a:t>
            </a:r>
            <a:r>
              <a:rPr lang="ko-KR" altLang="en-US" sz="1200" dirty="0" smtClean="0">
                <a:latin typeface="+mn-ea"/>
                <a:ea typeface="+mn-ea"/>
              </a:rPr>
              <a:t>버전부터 자동으로 포함되어 설치되는 </a:t>
            </a:r>
            <a:r>
              <a:rPr lang="en-US" altLang="ko-KR" sz="1200" dirty="0" err="1" smtClean="0">
                <a:latin typeface="+mn-ea"/>
                <a:ea typeface="+mn-ea"/>
              </a:rPr>
              <a:t>npm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의 일부분으로 패키지를 설치없이 사용할 </a:t>
            </a:r>
            <a:r>
              <a:rPr lang="ko-KR" altLang="en-US" sz="1200" dirty="0">
                <a:latin typeface="+mn-ea"/>
                <a:ea typeface="+mn-ea"/>
              </a:rPr>
              <a:t>수 있게 </a:t>
            </a:r>
            <a:r>
              <a:rPr lang="ko-KR" altLang="en-US" sz="1200" dirty="0" smtClean="0">
                <a:latin typeface="+mn-ea"/>
                <a:ea typeface="+mn-ea"/>
              </a:rPr>
              <a:t>해준다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프로젝트에 </a:t>
            </a:r>
            <a:r>
              <a:rPr lang="ko-KR" altLang="en-US" sz="1200" dirty="0">
                <a:latin typeface="+mn-ea"/>
                <a:ea typeface="+mn-ea"/>
              </a:rPr>
              <a:t>따로 패키지를 추가하지 </a:t>
            </a:r>
            <a:r>
              <a:rPr lang="ko-KR" altLang="en-US" sz="1200" dirty="0" smtClean="0">
                <a:latin typeface="+mn-ea"/>
                <a:ea typeface="+mn-ea"/>
              </a:rPr>
              <a:t>않고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npx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ko-KR" altLang="en-US" sz="1200" dirty="0" smtClean="0">
                <a:latin typeface="+mn-ea"/>
                <a:ea typeface="+mn-ea"/>
              </a:rPr>
              <a:t>이용하여 </a:t>
            </a:r>
            <a:r>
              <a:rPr lang="ko-KR" altLang="en-US" sz="1200" dirty="0">
                <a:latin typeface="+mn-ea"/>
                <a:ea typeface="+mn-ea"/>
              </a:rPr>
              <a:t>바로 실행할 수 있게 </a:t>
            </a:r>
            <a:r>
              <a:rPr lang="ko-KR" altLang="en-US" sz="1200" dirty="0" smtClean="0">
                <a:latin typeface="+mn-ea"/>
                <a:ea typeface="+mn-ea"/>
              </a:rPr>
              <a:t>해주므로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패키지를 디렉토리에 설치하지 않고 실행하는게 목적일 때 사용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install </a:t>
            </a:r>
            <a:r>
              <a:rPr lang="ko-KR" altLang="en-US" sz="1200" dirty="0">
                <a:latin typeface="+mn-ea"/>
                <a:ea typeface="+mn-ea"/>
              </a:rPr>
              <a:t>로 패키지를 설치하고 </a:t>
            </a:r>
            <a:r>
              <a:rPr lang="en-US" altLang="ko-KR" sz="1200" dirty="0" err="1">
                <a:latin typeface="+mn-ea"/>
                <a:ea typeface="+mn-ea"/>
              </a:rPr>
              <a:t>npm</a:t>
            </a:r>
            <a:r>
              <a:rPr lang="en-US" altLang="ko-KR" sz="1200" dirty="0">
                <a:latin typeface="+mn-ea"/>
                <a:ea typeface="+mn-ea"/>
              </a:rPr>
              <a:t> run</a:t>
            </a:r>
            <a:r>
              <a:rPr lang="ko-KR" altLang="en-US" sz="1200" dirty="0">
                <a:latin typeface="+mn-ea"/>
                <a:ea typeface="+mn-ea"/>
              </a:rPr>
              <a:t>을 통해 실행하게 </a:t>
            </a:r>
            <a:r>
              <a:rPr lang="ko-KR" altLang="en-US" sz="1200" dirty="0" smtClean="0">
                <a:latin typeface="+mn-ea"/>
                <a:ea typeface="+mn-ea"/>
              </a:rPr>
              <a:t>되는데 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ko-KR" altLang="en-US" sz="1200" dirty="0" smtClean="0">
                <a:latin typeface="+mn-ea"/>
                <a:ea typeface="+mn-ea"/>
              </a:rPr>
              <a:t>테스트를 </a:t>
            </a:r>
            <a:r>
              <a:rPr lang="ko-KR" altLang="en-US" sz="1200" dirty="0">
                <a:latin typeface="+mn-ea"/>
                <a:ea typeface="+mn-ea"/>
              </a:rPr>
              <a:t>목적으로 하는 경우에는 이로 인한 불필요한 메모리 사용 및 시간을 줄여 주기 위해 사용함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atin typeface="+mn-ea"/>
                <a:ea typeface="+mn-ea"/>
              </a:rPr>
              <a:t>결론적으로 </a:t>
            </a:r>
            <a:r>
              <a:rPr lang="en-US" altLang="ko-KR" sz="1200" b="1" dirty="0" err="1" smtClean="0">
                <a:latin typeface="+mn-ea"/>
                <a:ea typeface="+mn-ea"/>
              </a:rPr>
              <a:t>npm</a:t>
            </a:r>
            <a:r>
              <a:rPr lang="ko-KR" altLang="en-US" sz="1200" b="1" dirty="0">
                <a:latin typeface="+mn-ea"/>
                <a:ea typeface="+mn-ea"/>
              </a:rPr>
              <a:t>은 </a:t>
            </a:r>
            <a:r>
              <a:rPr lang="ko-KR" altLang="en-US" sz="1200" b="1" dirty="0" smtClean="0">
                <a:latin typeface="+mn-ea"/>
                <a:ea typeface="+mn-ea"/>
              </a:rPr>
              <a:t>패키지 다운로드 및 관리</a:t>
            </a:r>
            <a:r>
              <a:rPr lang="ko-KR" altLang="en-US" sz="1200" dirty="0" smtClean="0">
                <a:latin typeface="+mn-ea"/>
                <a:ea typeface="+mn-ea"/>
              </a:rPr>
              <a:t>에 </a:t>
            </a:r>
            <a:r>
              <a:rPr lang="ko-KR" altLang="en-US" sz="1200" dirty="0">
                <a:latin typeface="+mn-ea"/>
                <a:ea typeface="+mn-ea"/>
              </a:rPr>
              <a:t>특화된 </a:t>
            </a:r>
            <a:r>
              <a:rPr lang="ko-KR" altLang="en-US" sz="1200" dirty="0" smtClean="0">
                <a:latin typeface="+mn-ea"/>
                <a:ea typeface="+mn-ea"/>
              </a:rPr>
              <a:t>도구이고</a:t>
            </a:r>
            <a:r>
              <a:rPr lang="en-US" altLang="ko-KR" sz="1200" dirty="0" smtClean="0">
                <a:latin typeface="+mn-ea"/>
                <a:ea typeface="+mn-ea"/>
              </a:rPr>
              <a:t>,  </a:t>
            </a:r>
            <a:r>
              <a:rPr lang="en-US" altLang="ko-KR" sz="1200" b="1" dirty="0" err="1" smtClean="0">
                <a:latin typeface="+mn-ea"/>
                <a:ea typeface="+mn-ea"/>
              </a:rPr>
              <a:t>npx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는 패키지 실행에 </a:t>
            </a:r>
            <a:r>
              <a:rPr lang="ko-KR" altLang="en-US" sz="1200" b="1" dirty="0">
                <a:latin typeface="+mn-ea"/>
                <a:ea typeface="+mn-ea"/>
              </a:rPr>
              <a:t>특화된 </a:t>
            </a:r>
            <a:r>
              <a:rPr lang="ko-KR" altLang="en-US" sz="1200" b="1" dirty="0" smtClean="0">
                <a:latin typeface="+mn-ea"/>
                <a:ea typeface="+mn-ea"/>
              </a:rPr>
              <a:t>도구</a:t>
            </a:r>
            <a:r>
              <a:rPr lang="ko-KR" altLang="en-US" sz="1200" dirty="0" smtClean="0">
                <a:latin typeface="+mn-ea"/>
                <a:ea typeface="+mn-ea"/>
              </a:rPr>
              <a:t>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lang="ko-KR" altLang="en-US" sz="1200" dirty="0">
              <a:latin typeface="+mn-ea"/>
              <a:ea typeface="+mn-ea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200" b="1" dirty="0" err="1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://blog.naver.com/crud0626/222871393331 , https://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blog.naver.com/boboblog/223123363859 </a:t>
            </a:r>
            <a: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2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2569" y="152108"/>
            <a:ext cx="8858312" cy="423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0" indent="-1746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환경 설정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63525" marR="0" lvl="0" indent="-263525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2.5)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웹팩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Webpack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3525" indent="-263525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웹팩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프런트엔드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프레임워크에서 가장 많이 사용되는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번들러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React-App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모든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kumimoji="0"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번들링하여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브라우저에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제공하기 위해 사용하는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kumimoji="0" lang="ko-KR" altLang="en-US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React </a:t>
            </a:r>
            <a:r>
              <a:rPr kumimoji="0" lang="ko-KR" altLang="en-US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 </a:t>
            </a:r>
            <a:r>
              <a:rPr kumimoji="0" lang="ko-KR" altLang="en-US" sz="1200" b="1" dirty="0" err="1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브라우져가</a:t>
            </a:r>
            <a:r>
              <a:rPr kumimoji="0" lang="ko-KR" altLang="en-US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인식할 수 있는 형식으로 변환 </a:t>
            </a:r>
            <a:r>
              <a:rPr kumimoji="0" lang="en-US" altLang="ko-KR" sz="1200" b="1" dirty="0">
                <a:solidFill>
                  <a:srgbClr val="85B692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package.json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script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동작함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200" b="1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특정 기능을 갖는 작은 코드 단위를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endParaRPr kumimoji="0"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번들러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애플리케이션을 구성하는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자원들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</a:t>
            </a:r>
            <a:r>
              <a:rPr kumimoji="0"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Javscript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Images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각각의 모듈로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이들을 병합하여 하나의 </a:t>
            </a:r>
            <a:r>
              <a:rPr kumimoji="0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결과물을 만드는 도구를 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의미하며 이러한 동작 과정을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kumimoji="0"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번들링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이라 함</a:t>
            </a:r>
            <a:r>
              <a:rPr kumimoji="0"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번들링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</a:t>
            </a:r>
            <a:r>
              <a:rPr kumimoji="0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 모두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의미</a:t>
            </a: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  <a:defRPr/>
            </a:pPr>
            <a:r>
              <a:rPr kumimoji="0" lang="en-US" altLang="ko-KR" sz="14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kumimoji="0" lang="en-US" altLang="ko-KR" sz="14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kumimoji="0" lang="en-US" altLang="ko-KR" sz="14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blog.naver.com/shinequasar/222885535743 </a:t>
            </a:r>
            <a:r>
              <a:rPr kumimoji="0" lang="en-US" altLang="ko-KR" sz="14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400" dirty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221088"/>
            <a:ext cx="5019080" cy="24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29953</TotalTime>
  <Words>296</Words>
  <Application>Microsoft Office PowerPoint</Application>
  <PresentationFormat>화면 슬라이드 쇼(4:3)</PresentationFormat>
  <Paragraphs>173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Impact</vt:lpstr>
      <vt:lpstr>Wingdings 2</vt:lpstr>
      <vt:lpstr>Arial</vt:lpstr>
      <vt:lpstr>Symbol</vt:lpstr>
      <vt:lpstr>굴림</vt:lpstr>
      <vt:lpstr>Meiryo</vt:lpstr>
      <vt:lpstr>Wingdings</vt:lpstr>
      <vt:lpstr>맑은 고딕</vt:lpstr>
      <vt:lpstr>휴먼모음T</vt:lpstr>
      <vt:lpstr>가을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React Test</vt:lpstr>
      <vt:lpstr>PowerPoint 프레젠테이션</vt:lpstr>
      <vt:lpstr>React Project</vt:lpstr>
      <vt:lpstr>React Project</vt:lpstr>
      <vt:lpstr>React Project</vt:lpstr>
      <vt:lpstr>React Project</vt:lpstr>
      <vt:lpstr>React Project 실습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grace</cp:lastModifiedBy>
  <cp:revision>1753</cp:revision>
  <dcterms:created xsi:type="dcterms:W3CDTF">2010-07-01T12:22:11Z</dcterms:created>
  <dcterms:modified xsi:type="dcterms:W3CDTF">2023-07-26T19:20:15Z</dcterms:modified>
</cp:coreProperties>
</file>