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  <p:sldMasterId id="2147484675" r:id="rId2"/>
  </p:sldMasterIdLst>
  <p:notesMasterIdLst>
    <p:notesMasterId r:id="rId28"/>
  </p:notesMasterIdLst>
  <p:handoutMasterIdLst>
    <p:handoutMasterId r:id="rId29"/>
  </p:handoutMasterIdLst>
  <p:sldIdLst>
    <p:sldId id="1008" r:id="rId3"/>
    <p:sldId id="1010" r:id="rId4"/>
    <p:sldId id="1011" r:id="rId5"/>
    <p:sldId id="1012" r:id="rId6"/>
    <p:sldId id="1013" r:id="rId7"/>
    <p:sldId id="1017" r:id="rId8"/>
    <p:sldId id="1018" r:id="rId9"/>
    <p:sldId id="1019" r:id="rId10"/>
    <p:sldId id="1022" r:id="rId11"/>
    <p:sldId id="1020" r:id="rId12"/>
    <p:sldId id="1037" r:id="rId13"/>
    <p:sldId id="1039" r:id="rId14"/>
    <p:sldId id="1041" r:id="rId15"/>
    <p:sldId id="1038" r:id="rId16"/>
    <p:sldId id="1028" r:id="rId17"/>
    <p:sldId id="1027" r:id="rId18"/>
    <p:sldId id="1029" r:id="rId19"/>
    <p:sldId id="1030" r:id="rId20"/>
    <p:sldId id="1031" r:id="rId21"/>
    <p:sldId id="1032" r:id="rId22"/>
    <p:sldId id="1033" r:id="rId23"/>
    <p:sldId id="1034" r:id="rId24"/>
    <p:sldId id="1036" r:id="rId25"/>
    <p:sldId id="1035" r:id="rId26"/>
    <p:sldId id="1040" r:id="rId27"/>
  </p:sldIdLst>
  <p:sldSz cx="9144000" cy="6858000" type="screen4x3"/>
  <p:notesSz cx="6807200" cy="9939338"/>
  <p:embeddedFontLst>
    <p:embeddedFont>
      <p:font typeface="맑은 고딕" panose="020B0503020000020004" pitchFamily="50" charset="-127"/>
      <p:regular r:id="rId30"/>
      <p:bold r:id="rId31"/>
    </p:embeddedFont>
    <p:embeddedFont>
      <p:font typeface="Impact" panose="020B0806030902050204" pitchFamily="34" charset="0"/>
      <p:regular r:id="rId32"/>
    </p:embeddedFont>
    <p:embeddedFont>
      <p:font typeface="Wingdings 2" panose="05020102010507070707" pitchFamily="18" charset="2"/>
      <p:regular r:id="rId33"/>
    </p:embeddedFont>
    <p:embeddedFont>
      <p:font typeface="Meiryo" panose="020B0600000101010101" charset="-128"/>
      <p:regular r:id="rId34"/>
      <p:bold r:id="rId35"/>
      <p:italic r:id="rId36"/>
      <p:boldItalic r:id="rId37"/>
    </p:embeddedFont>
    <p:embeddedFont>
      <p:font typeface="휴먼모음T" panose="02030504000101010101" pitchFamily="18" charset="-127"/>
      <p:regular r:id="rId38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66"/>
    <a:srgbClr val="008000"/>
    <a:srgbClr val="006600"/>
    <a:srgbClr val="3F949A"/>
    <a:srgbClr val="2963D1"/>
    <a:srgbClr val="FF0000"/>
    <a:srgbClr val="FFFF99"/>
    <a:srgbClr val="FF99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35" autoAdjust="0"/>
    <p:restoredTop sz="99072" autoAdjust="0"/>
  </p:normalViewPr>
  <p:slideViewPr>
    <p:cSldViewPr showGuides="1">
      <p:cViewPr varScale="1">
        <p:scale>
          <a:sx n="63" d="100"/>
          <a:sy n="63" d="100"/>
        </p:scale>
        <p:origin x="59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226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C4ADE63A-F49C-48C0-86B9-613BC38D3189}" type="datetimeFigureOut">
              <a:rPr lang="ko-KR" altLang="en-US"/>
              <a:pPr>
                <a:defRPr/>
              </a:pPr>
              <a:t>2023-07-23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5673" tIns="47838" rIns="95673" bIns="47838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5673" tIns="47838" rIns="95673" bIns="47838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8CE934F0-8ADE-4335-8996-CD1E697C3C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BD61F9C6-20AD-430F-9D46-BD5C6A595F7E}" type="datetimeFigureOut">
              <a:rPr lang="ko-KR" altLang="en-US"/>
              <a:pPr>
                <a:defRPr/>
              </a:pPr>
              <a:t>2023-07-23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73" tIns="47838" rIns="95673" bIns="47838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6712" cy="4471988"/>
          </a:xfrm>
          <a:prstGeom prst="rect">
            <a:avLst/>
          </a:prstGeom>
        </p:spPr>
        <p:txBody>
          <a:bodyPr vert="horz" lIns="95673" tIns="47838" rIns="95673" bIns="47838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5673" tIns="47838" rIns="95673" bIns="47838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5673" tIns="47838" rIns="95673" bIns="47838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D19E881-7C8E-4BBE-8352-517B46EDE78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73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3810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하얀배경있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0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640960" cy="4947462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AF14B-A373-446E-BC19-EDCA5BB96064}" type="datetime1">
              <a:rPr lang="ko-KR" altLang="en-US"/>
              <a:pPr>
                <a:defRPr/>
              </a:pPr>
              <a:t>2023-07-23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9B46C-C871-4D24-BE68-0F042EC5E70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000250" y="-857250"/>
            <a:ext cx="5143500" cy="8858250"/>
            <a:chOff x="1259635" y="5123082"/>
            <a:chExt cx="8401112" cy="566742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6" y="5123082"/>
              <a:ext cx="588597" cy="566742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>
              <a:off x="1559675" y="5406453"/>
              <a:ext cx="56674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5" y="5123082"/>
              <a:ext cx="8401112" cy="566742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9C635-EF82-4DB0-96C7-B94846F67278}" type="datetime1">
              <a:rPr lang="ko-KR" altLang="en-US"/>
              <a:pPr>
                <a:defRPr/>
              </a:pPr>
              <a:t>2023-07-23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D79F2-EF9B-4F6A-9176-07457D230B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14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250281" y="-1107281"/>
            <a:ext cx="4643438" cy="8858250"/>
            <a:chOff x="1259635" y="5123082"/>
            <a:chExt cx="7584338" cy="566742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6" y="5123082"/>
              <a:ext cx="588597" cy="566742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>
              <a:off x="1559675" y="5406453"/>
              <a:ext cx="56674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5" y="5123082"/>
              <a:ext cx="7584338" cy="566742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858312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1435" y="5241201"/>
              <a:ext cx="185739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D5A11-D640-444C-9186-F55630AEE43D}" type="datetime1">
              <a:rPr lang="ko-KR" altLang="en-US"/>
              <a:pPr>
                <a:defRPr/>
              </a:pPr>
              <a:t>2023-07-23</a:t>
            </a:fld>
            <a:endParaRPr lang="ko-KR" altLang="en-US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459EF-8032-4BE3-8A3B-D7B04005674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760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571750" y="-1428750"/>
            <a:ext cx="4000500" cy="8858250"/>
            <a:chOff x="1259634" y="5123082"/>
            <a:chExt cx="6534198" cy="538166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5" y="5123082"/>
              <a:ext cx="588597" cy="53816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 flipV="1">
              <a:off x="1576555" y="5389572"/>
              <a:ext cx="538166" cy="5186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4" y="5123082"/>
              <a:ext cx="6534198" cy="538166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858312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1435" y="5241201"/>
              <a:ext cx="185739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2" name="그룹 12"/>
          <p:cNvGrpSpPr>
            <a:grpSpLocks/>
          </p:cNvGrpSpPr>
          <p:nvPr userDrawn="1"/>
        </p:nvGrpSpPr>
        <p:grpSpPr bwMode="auto">
          <a:xfrm>
            <a:off x="142875" y="5143500"/>
            <a:ext cx="8858250" cy="504825"/>
            <a:chOff x="1259632" y="5157192"/>
            <a:chExt cx="8858312" cy="504056"/>
          </a:xfrm>
        </p:grpSpPr>
        <p:sp>
          <p:nvSpPr>
            <p:cNvPr id="13" name="모서리가 둥근 직사각형 18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14" name="직선 연결선 19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20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6" name="TextBox 21"/>
            <p:cNvSpPr txBox="1">
              <a:spLocks noChangeArrowheads="1"/>
            </p:cNvSpPr>
            <p:nvPr/>
          </p:nvSpPr>
          <p:spPr bwMode="auto">
            <a:xfrm>
              <a:off x="1691435" y="5241202"/>
              <a:ext cx="185739" cy="369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D4D6-799F-4ED5-8C31-A1004F282FA1}" type="datetime1">
              <a:rPr lang="ko-KR" altLang="en-US"/>
              <a:pPr>
                <a:defRPr/>
              </a:pPr>
              <a:t>2023-07-23</a:t>
            </a:fld>
            <a:endParaRPr lang="ko-KR" altLang="en-US"/>
          </a:p>
        </p:txBody>
      </p:sp>
      <p:sp>
        <p:nvSpPr>
          <p:cNvPr id="1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8F8DC-DE97-4136-AEE8-B646FA7A8E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5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893218" y="-1750218"/>
            <a:ext cx="3357563" cy="8858250"/>
            <a:chOff x="1259634" y="5123082"/>
            <a:chExt cx="5484059" cy="538166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4" y="5123082"/>
              <a:ext cx="588597" cy="53816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 flipV="1">
              <a:off x="1576554" y="5389572"/>
              <a:ext cx="538166" cy="5186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4" y="5123082"/>
              <a:ext cx="5484059" cy="538166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072494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2191" y="5241201"/>
              <a:ext cx="183728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2" name="그룹 12"/>
          <p:cNvGrpSpPr>
            <a:grpSpLocks/>
          </p:cNvGrpSpPr>
          <p:nvPr userDrawn="1"/>
        </p:nvGrpSpPr>
        <p:grpSpPr bwMode="auto">
          <a:xfrm>
            <a:off x="142875" y="5143500"/>
            <a:ext cx="8858250" cy="504825"/>
            <a:chOff x="1259632" y="5157192"/>
            <a:chExt cx="8072494" cy="504056"/>
          </a:xfrm>
        </p:grpSpPr>
        <p:sp>
          <p:nvSpPr>
            <p:cNvPr id="13" name="모서리가 둥근 직사각형 18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14" name="직선 연결선 19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20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6" name="TextBox 21"/>
            <p:cNvSpPr txBox="1">
              <a:spLocks noChangeArrowheads="1"/>
            </p:cNvSpPr>
            <p:nvPr/>
          </p:nvSpPr>
          <p:spPr bwMode="auto">
            <a:xfrm>
              <a:off x="1692191" y="5241202"/>
              <a:ext cx="183728" cy="369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7" name="그룹 12"/>
          <p:cNvGrpSpPr>
            <a:grpSpLocks/>
          </p:cNvGrpSpPr>
          <p:nvPr userDrawn="1"/>
        </p:nvGrpSpPr>
        <p:grpSpPr bwMode="auto">
          <a:xfrm>
            <a:off x="142875" y="4500563"/>
            <a:ext cx="8858250" cy="504825"/>
            <a:chOff x="1259632" y="5157192"/>
            <a:chExt cx="8072494" cy="504056"/>
          </a:xfrm>
        </p:grpSpPr>
        <p:sp>
          <p:nvSpPr>
            <p:cNvPr id="18" name="모서리가 둥근 직사각형 23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19" name="직선 연결선 24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25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1" name="TextBox 26"/>
            <p:cNvSpPr txBox="1">
              <a:spLocks noChangeArrowheads="1"/>
            </p:cNvSpPr>
            <p:nvPr/>
          </p:nvSpPr>
          <p:spPr bwMode="auto">
            <a:xfrm>
              <a:off x="1692191" y="5241201"/>
              <a:ext cx="183728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2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6F92D-F7D3-4957-B57E-410CF631C67E}" type="datetime1">
              <a:rPr lang="ko-KR" altLang="en-US"/>
              <a:pPr>
                <a:defRPr/>
              </a:pPr>
              <a:t>2023-07-23</a:t>
            </a:fld>
            <a:endParaRPr lang="ko-KR" altLang="en-US"/>
          </a:p>
        </p:txBody>
      </p:sp>
      <p:sp>
        <p:nvSpPr>
          <p:cNvPr id="2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2FC80-D4D8-42C1-9FF7-B83B765A00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33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692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050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3819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3113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78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6"/>
          <p:cNvSpPr/>
          <p:nvPr userDrawn="1"/>
        </p:nvSpPr>
        <p:spPr>
          <a:xfrm rot="5400000">
            <a:off x="2000251" y="-785813"/>
            <a:ext cx="5143500" cy="8715375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85720" y="1071546"/>
            <a:ext cx="8572560" cy="5000660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5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09CC9-17E5-4915-8EFF-C2ED737341A1}" type="datetime1">
              <a:rPr lang="ko-KR" altLang="en-US"/>
              <a:pPr>
                <a:defRPr/>
              </a:pPr>
              <a:t>2023-07-23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6F934-7494-4B0B-95B5-4115EFE08B1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729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0890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909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2153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7945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456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6258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3452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하얀배경있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0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640960" cy="4947462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AF14B-A373-446E-BC19-EDCA5BB96064}" type="datetime1">
              <a:rPr lang="ko-KR" altLang="en-US"/>
              <a:pPr>
                <a:defRPr/>
              </a:pPr>
              <a:t>2023-07-23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9B46C-C871-4D24-BE68-0F042EC5E70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75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배경 없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85720" y="980728"/>
            <a:ext cx="8572560" cy="5091478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5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D389F-50DD-4007-87A3-9D139F444447}" type="datetime1">
              <a:rPr lang="ko-KR" altLang="en-US"/>
              <a:pPr>
                <a:defRPr/>
              </a:pPr>
              <a:t>2023-07-23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7993D-2FC9-4F1B-9A29-C854FFB767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7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514350" indent="-514350">
              <a:buSzPct val="100000"/>
              <a:buFont typeface="+mj-lt"/>
              <a:buAutoNum type="arabicPeriod"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7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2B8B9-D682-4ED2-B697-C588004DD98D}" type="datetime1">
              <a:rPr lang="ko-KR" altLang="en-US"/>
              <a:pPr>
                <a:defRPr/>
              </a:pPr>
              <a:t>2023-07-23</a:t>
            </a:fld>
            <a:endParaRPr lang="ko-KR" altLang="en-US"/>
          </a:p>
        </p:txBody>
      </p:sp>
      <p:sp>
        <p:nvSpPr>
          <p:cNvPr id="8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E6ECCD34-66EA-4A2A-9B7D-1C65BCC99F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171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2"/>
          <p:cNvSpPr/>
          <p:nvPr userDrawn="1"/>
        </p:nvSpPr>
        <p:spPr>
          <a:xfrm rot="5400000">
            <a:off x="2000250" y="-892175"/>
            <a:ext cx="5143500" cy="892810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모서리가 둥근 직사각형 13"/>
          <p:cNvSpPr/>
          <p:nvPr userDrawn="1"/>
        </p:nvSpPr>
        <p:spPr>
          <a:xfrm>
            <a:off x="214313" y="1071563"/>
            <a:ext cx="421322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7" name="모서리가 둥근 직사각형 14"/>
          <p:cNvSpPr/>
          <p:nvPr userDrawn="1"/>
        </p:nvSpPr>
        <p:spPr>
          <a:xfrm>
            <a:off x="4716463" y="1069975"/>
            <a:ext cx="421322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cxnSp>
        <p:nvCxnSpPr>
          <p:cNvPr id="8" name="직선 연결선 16"/>
          <p:cNvCxnSpPr/>
          <p:nvPr userDrawn="1"/>
        </p:nvCxnSpPr>
        <p:spPr>
          <a:xfrm>
            <a:off x="4572000" y="1000125"/>
            <a:ext cx="0" cy="5143500"/>
          </a:xfrm>
          <a:prstGeom prst="line">
            <a:avLst/>
          </a:prstGeom>
          <a:ln w="762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직사각형 18"/>
          <p:cNvSpPr/>
          <p:nvPr userDrawn="1"/>
        </p:nvSpPr>
        <p:spPr>
          <a:xfrm>
            <a:off x="590550" y="785813"/>
            <a:ext cx="8553450" cy="1428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323528" y="1124744"/>
            <a:ext cx="3960440" cy="4824536"/>
          </a:xfrm>
        </p:spPr>
        <p:txBody>
          <a:bodyPr>
            <a:normAutofit/>
          </a:bodyPr>
          <a:lstStyle>
            <a:lvl1pPr marL="144000" indent="-144000">
              <a:defRPr sz="1400">
                <a:latin typeface="휴먼모음T" pitchFamily="18" charset="-127"/>
                <a:ea typeface="휴먼모음T" pitchFamily="18" charset="-127"/>
              </a:defRPr>
            </a:lvl1pPr>
            <a:lvl2pPr marL="288000" indent="-144000">
              <a:defRPr sz="1200">
                <a:latin typeface="휴먼모음T" pitchFamily="18" charset="-127"/>
                <a:ea typeface="휴먼모음T" pitchFamily="18" charset="-127"/>
              </a:defRPr>
            </a:lvl2pPr>
            <a:lvl3pPr marL="432000" indent="-144000">
              <a:defRPr sz="1200">
                <a:latin typeface="휴먼모음T" pitchFamily="18" charset="-127"/>
                <a:ea typeface="휴먼모음T" pitchFamily="18" charset="-127"/>
              </a:defRPr>
            </a:lvl3pPr>
            <a:lvl4pPr marL="576000" indent="-144000">
              <a:defRPr sz="1200">
                <a:latin typeface="휴먼모음T" pitchFamily="18" charset="-127"/>
                <a:ea typeface="휴먼모음T" pitchFamily="18" charset="-127"/>
              </a:defRPr>
            </a:lvl4pPr>
            <a:lvl5pPr marL="720000" indent="-144000">
              <a:defRPr sz="1100"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6" name="내용 개체 틀 10"/>
          <p:cNvSpPr>
            <a:spLocks noGrp="1"/>
          </p:cNvSpPr>
          <p:nvPr>
            <p:ph sz="quarter" idx="2"/>
          </p:nvPr>
        </p:nvSpPr>
        <p:spPr>
          <a:xfrm>
            <a:off x="4788024" y="1124745"/>
            <a:ext cx="4032448" cy="4896544"/>
          </a:xfrm>
        </p:spPr>
        <p:txBody>
          <a:bodyPr>
            <a:normAutofit/>
          </a:bodyPr>
          <a:lstStyle>
            <a:lvl1pPr marL="144000" indent="-144000">
              <a:defRPr sz="1400">
                <a:latin typeface="휴먼모음T" pitchFamily="18" charset="-127"/>
                <a:ea typeface="휴먼모음T" pitchFamily="18" charset="-127"/>
              </a:defRPr>
            </a:lvl1pPr>
            <a:lvl2pPr marL="288000" indent="-144000">
              <a:defRPr sz="1200">
                <a:latin typeface="휴먼모음T" pitchFamily="18" charset="-127"/>
                <a:ea typeface="휴먼모음T" pitchFamily="18" charset="-127"/>
              </a:defRPr>
            </a:lvl2pPr>
            <a:lvl3pPr marL="432000" indent="-144000">
              <a:defRPr sz="1200">
                <a:latin typeface="휴먼모음T" pitchFamily="18" charset="-127"/>
                <a:ea typeface="휴먼모음T" pitchFamily="18" charset="-127"/>
              </a:defRPr>
            </a:lvl3pPr>
            <a:lvl4pPr marL="576000" indent="-144000">
              <a:defRPr sz="1200">
                <a:latin typeface="휴먼모음T" pitchFamily="18" charset="-127"/>
                <a:ea typeface="휴먼모음T" pitchFamily="18" charset="-127"/>
              </a:defRPr>
            </a:lvl4pPr>
            <a:lvl5pPr marL="720000" indent="-144000">
              <a:defRPr sz="1100"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1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7ACB658-264E-43A8-AC9C-5D4E0D8341DA}" type="datetime1">
              <a:rPr lang="ko-KR" altLang="en-US"/>
              <a:pPr>
                <a:defRPr/>
              </a:pPr>
              <a:t>2023-07-23</a:t>
            </a:fld>
            <a:endParaRPr lang="ko-KR" altLang="en-US"/>
          </a:p>
        </p:txBody>
      </p:sp>
      <p:sp>
        <p:nvSpPr>
          <p:cNvPr id="12" name="슬라이드 번호 개체 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4DDD4-9759-463A-B3E6-A061974B65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3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83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3D7A6-2275-4635-AF5C-819DFEF5FAEA}" type="datetime1">
              <a:rPr lang="ko-KR" altLang="en-US"/>
              <a:pPr>
                <a:defRPr/>
              </a:pPr>
              <a:t>2023-07-23</a:t>
            </a:fld>
            <a:endParaRPr lang="ko-KR" altLang="en-US"/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140C0-D938-497A-A6E3-A86B99865C6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1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례 연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3"/>
          <p:cNvGrpSpPr>
            <a:grpSpLocks/>
          </p:cNvGrpSpPr>
          <p:nvPr/>
        </p:nvGrpSpPr>
        <p:grpSpPr bwMode="auto">
          <a:xfrm rot="5400000">
            <a:off x="2000250" y="-857250"/>
            <a:ext cx="5143500" cy="8858250"/>
            <a:chOff x="1259632" y="5123082"/>
            <a:chExt cx="8401110" cy="542541"/>
          </a:xfrm>
        </p:grpSpPr>
        <p:sp>
          <p:nvSpPr>
            <p:cNvPr id="5" name="모서리가 둥근 직사각형 9"/>
            <p:cNvSpPr/>
            <p:nvPr/>
          </p:nvSpPr>
          <p:spPr>
            <a:xfrm>
              <a:off x="1259633" y="5123082"/>
              <a:ext cx="588597" cy="542541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6" name="직선 연결선 10"/>
            <p:cNvCxnSpPr/>
            <p:nvPr/>
          </p:nvCxnSpPr>
          <p:spPr>
            <a:xfrm rot="5400000">
              <a:off x="1571773" y="5394353"/>
              <a:ext cx="542541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모서리가 둥근 직사각형 11"/>
            <p:cNvSpPr/>
            <p:nvPr/>
          </p:nvSpPr>
          <p:spPr>
            <a:xfrm>
              <a:off x="1259632" y="5123082"/>
              <a:ext cx="8401110" cy="542541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sp>
        <p:nvSpPr>
          <p:cNvPr id="8" name="TextBox 12"/>
          <p:cNvSpPr txBox="1">
            <a:spLocks noChangeArrowheads="1"/>
          </p:cNvSpPr>
          <p:nvPr userDrawn="1"/>
        </p:nvSpPr>
        <p:spPr bwMode="auto">
          <a:xfrm>
            <a:off x="571500" y="1000125"/>
            <a:ext cx="8072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2000" smtClean="0">
                <a:solidFill>
                  <a:srgbClr val="7030A0"/>
                </a:solidFill>
                <a:latin typeface="휴먼모음T" pitchFamily="18" charset="-127"/>
                <a:ea typeface="휴먼모음T" pitchFamily="18" charset="-127"/>
              </a:rPr>
              <a:t>사례 연구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4" name="내용 개체 틀 7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15436" cy="4643470"/>
          </a:xfrm>
        </p:spPr>
        <p:txBody>
          <a:bodyPr/>
          <a:lstStyle>
            <a:lvl1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9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CF953-AEEA-462B-A7B0-6CD2B0BD5A11}" type="datetime1">
              <a:rPr lang="ko-KR" altLang="en-US"/>
              <a:pPr>
                <a:defRPr/>
              </a:pPr>
              <a:t>2023-07-23</a:t>
            </a:fld>
            <a:endParaRPr lang="ko-KR" altLang="en-US"/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707A7-B216-43CA-BCCF-D2D6B5095EF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9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 네모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"/>
          <p:cNvSpPr/>
          <p:nvPr/>
        </p:nvSpPr>
        <p:spPr>
          <a:xfrm rot="5400000">
            <a:off x="2000250" y="-857250"/>
            <a:ext cx="5143500" cy="885825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E421F-569A-415A-9373-E7BCDFF9F6E4}" type="datetime1">
              <a:rPr lang="ko-KR" altLang="en-US"/>
              <a:pPr>
                <a:defRPr/>
              </a:pPr>
              <a:t>2023-07-23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F38FC-0E43-473C-98F3-F07221DDD98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1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 네모에 하얀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"/>
          <p:cNvSpPr/>
          <p:nvPr/>
        </p:nvSpPr>
        <p:spPr>
          <a:xfrm rot="5400000">
            <a:off x="2000250" y="-857250"/>
            <a:ext cx="5143500" cy="885825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모서리가 둥근 직사각형 6"/>
          <p:cNvSpPr/>
          <p:nvPr userDrawn="1"/>
        </p:nvSpPr>
        <p:spPr>
          <a:xfrm>
            <a:off x="214313" y="1071563"/>
            <a:ext cx="871537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2AE53-BE2F-41FD-A1CD-B8257465D102}" type="datetime1">
              <a:rPr lang="ko-KR" altLang="en-US"/>
              <a:pPr>
                <a:defRPr/>
              </a:pPr>
              <a:t>2023-07-23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45638-F505-4F46-ADC5-B61714259FE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49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81534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250825" y="1000125"/>
            <a:ext cx="851535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4DFDDC-99D5-41C3-A821-46610D75D759}" type="datetime1">
              <a:rPr lang="ko-KR" altLang="en-US"/>
              <a:pPr>
                <a:defRPr/>
              </a:pPr>
              <a:t>2023-07-23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765175"/>
            <a:ext cx="9144000" cy="2349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785813"/>
            <a:ext cx="533400" cy="1428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785813"/>
            <a:ext cx="8553450" cy="1428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803275"/>
            <a:ext cx="533400" cy="125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eaLnBrk="1" latinLnBrk="0" hangingPunct="1">
              <a:defRPr kumimoji="0" sz="900" b="1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defRPr>
            </a:lvl1pPr>
          </a:lstStyle>
          <a:p>
            <a:pPr>
              <a:defRPr/>
            </a:pPr>
            <a:fld id="{8ACAEA2A-E2A1-48B0-9C57-8D440538BB3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4" r:id="rId2"/>
    <p:sldLayoutId id="2147484660" r:id="rId3"/>
    <p:sldLayoutId id="2147484665" r:id="rId4"/>
    <p:sldLayoutId id="2147484666" r:id="rId5"/>
    <p:sldLayoutId id="2147484661" r:id="rId6"/>
    <p:sldLayoutId id="2147484667" r:id="rId7"/>
    <p:sldLayoutId id="2147484668" r:id="rId8"/>
    <p:sldLayoutId id="2147484669" r:id="rId9"/>
    <p:sldLayoutId id="2147484662" r:id="rId10"/>
    <p:sldLayoutId id="2147484670" r:id="rId11"/>
    <p:sldLayoutId id="2147484671" r:id="rId12"/>
    <p:sldLayoutId id="2147484672" r:id="rId13"/>
    <p:sldLayoutId id="2147484673" r:id="rId14"/>
    <p:sldLayoutId id="2147484674" r:id="rId1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9pPr>
    </p:titleStyle>
    <p:bodyStyle>
      <a:lvl1pPr marL="287338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1pPr>
      <a:lvl2pPr marL="574675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2pPr>
      <a:lvl3pPr marL="863600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3pPr>
      <a:lvl4pPr marL="1150938" indent="-287338" algn="l" rtl="0" eaLnBrk="0" fontAlgn="base" latinLnBrk="1" hangingPunct="0">
        <a:spcBef>
          <a:spcPct val="0"/>
        </a:spcBef>
        <a:spcAft>
          <a:spcPct val="0"/>
        </a:spcAft>
        <a:buClr>
          <a:srgbClr val="4FADD1"/>
        </a:buClr>
        <a:buSzPct val="7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4pPr>
      <a:lvl5pPr marL="1439863" indent="-287338" algn="l" rtl="0" eaLnBrk="0" fontAlgn="base" latinLnBrk="1" hangingPunct="0">
        <a:spcBef>
          <a:spcPct val="0"/>
        </a:spcBef>
        <a:spcAft>
          <a:spcPct val="0"/>
        </a:spcAft>
        <a:buClr>
          <a:srgbClr val="85B692"/>
        </a:buClr>
        <a:buSzPct val="6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휴먼모음T" pitchFamily="18" charset="-127"/>
          <a:ea typeface="휴먼모음T" pitchFamily="18" charset="-127"/>
          <a:cs typeface="휴먼모음T" pitchFamily="18" charset="-127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032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6" r:id="rId1"/>
    <p:sldLayoutId id="2147484677" r:id="rId2"/>
    <p:sldLayoutId id="2147484678" r:id="rId3"/>
    <p:sldLayoutId id="2147484679" r:id="rId4"/>
    <p:sldLayoutId id="2147484680" r:id="rId5"/>
    <p:sldLayoutId id="2147484681" r:id="rId6"/>
    <p:sldLayoutId id="2147484682" r:id="rId7"/>
    <p:sldLayoutId id="2147484683" r:id="rId8"/>
    <p:sldLayoutId id="2147484684" r:id="rId9"/>
    <p:sldLayoutId id="2147484685" r:id="rId10"/>
    <p:sldLayoutId id="2147484686" r:id="rId11"/>
    <p:sldLayoutId id="2147484687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484784"/>
            <a:ext cx="5038725" cy="18383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64088" y="2998693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FFFF00"/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기본사항</a:t>
            </a:r>
            <a:endParaRPr lang="ko-KR" altLang="en-US" sz="3600" b="1" dirty="0">
              <a:solidFill>
                <a:srgbClr val="FFFF00"/>
              </a:solidFill>
              <a:latin typeface="Impact" panose="020B080603090205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5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React </a:t>
            </a:r>
            <a:r>
              <a:rPr lang="ko-KR" altLang="en-US" dirty="0" smtClean="0">
                <a:latin typeface="+mn-ea"/>
                <a:ea typeface="+mn-ea"/>
              </a:rPr>
              <a:t>란</a:t>
            </a:r>
            <a:r>
              <a:rPr lang="en-US" altLang="ko-KR" dirty="0" smtClean="0">
                <a:latin typeface="+mn-ea"/>
                <a:ea typeface="+mn-ea"/>
              </a:rPr>
              <a:t>?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4096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4B0B718-BD74-4F48-A2AE-3900BF07D595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10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06617" y="788506"/>
            <a:ext cx="8857871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>
              <a:lnSpc>
                <a:spcPts val="1600"/>
              </a:lnSpc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7) </a:t>
            </a:r>
            <a:r>
              <a:rPr lang="en-US" altLang="ko-KR" sz="1200" b="1" dirty="0" smtClean="0">
                <a:latin typeface="+mn-ea"/>
                <a:ea typeface="+mn-ea"/>
              </a:rPr>
              <a:t>React  </a:t>
            </a:r>
            <a:r>
              <a:rPr lang="ko-KR" altLang="en-US" sz="1200" b="1" dirty="0" err="1" smtClean="0">
                <a:latin typeface="+mn-ea"/>
                <a:ea typeface="+mn-ea"/>
              </a:rPr>
              <a:t>기본코드</a:t>
            </a:r>
            <a:r>
              <a:rPr lang="ko-KR" altLang="en-US" sz="1200" b="1" dirty="0" smtClean="0">
                <a:latin typeface="+mn-ea"/>
                <a:ea typeface="+mn-ea"/>
              </a:rPr>
              <a:t> 예시 </a:t>
            </a:r>
            <a:r>
              <a:rPr lang="en-US" altLang="ko-KR" sz="1200" b="1" dirty="0" smtClean="0">
                <a:latin typeface="+mn-ea"/>
                <a:ea typeface="+mn-ea"/>
              </a:rPr>
              <a:t/>
            </a:r>
            <a:br>
              <a:rPr lang="en-US" altLang="ko-KR" sz="1200" b="1" dirty="0" smtClean="0">
                <a:latin typeface="+mn-ea"/>
                <a:ea typeface="+mn-ea"/>
              </a:rPr>
            </a:br>
            <a:endParaRPr lang="en-US" altLang="ko-KR" sz="1200" b="1" dirty="0" smtClean="0">
              <a:latin typeface="+mn-ea"/>
              <a:ea typeface="+mn-ea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Greeter </a:t>
            </a:r>
            <a:r>
              <a:rPr lang="ko-KR" altLang="en-US" sz="1200" dirty="0">
                <a:latin typeface="+mn-ea"/>
                <a:ea typeface="+mn-ea"/>
              </a:rPr>
              <a:t>클래스는 </a:t>
            </a:r>
            <a:r>
              <a:rPr lang="en-US" altLang="ko-KR" sz="1200" dirty="0">
                <a:latin typeface="+mn-ea"/>
                <a:ea typeface="+mn-ea"/>
              </a:rPr>
              <a:t>greeting </a:t>
            </a:r>
            <a:r>
              <a:rPr lang="ko-KR" altLang="en-US" sz="1200" dirty="0">
                <a:latin typeface="+mn-ea"/>
                <a:ea typeface="+mn-ea"/>
              </a:rPr>
              <a:t>속성을 </a:t>
            </a:r>
            <a:r>
              <a:rPr lang="ko-KR" altLang="en-US" sz="1200" dirty="0" smtClean="0">
                <a:latin typeface="+mn-ea"/>
                <a:ea typeface="+mn-ea"/>
              </a:rPr>
              <a:t>수용하는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err="1">
                <a:latin typeface="+mn-ea"/>
                <a:ea typeface="+mn-ea"/>
              </a:rPr>
              <a:t>리액트</a:t>
            </a:r>
            <a:r>
              <a:rPr lang="ko-KR" altLang="en-US" sz="1200" dirty="0">
                <a:latin typeface="+mn-ea"/>
                <a:ea typeface="+mn-ea"/>
              </a:rPr>
              <a:t> 컴포넌트이다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err="1" smtClean="0">
                <a:latin typeface="+mn-ea"/>
                <a:ea typeface="+mn-ea"/>
              </a:rPr>
              <a:t>ReactDOM.render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메서드는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Greeter </a:t>
            </a:r>
            <a:r>
              <a:rPr lang="ko-KR" altLang="en-US" sz="1200" dirty="0" smtClean="0">
                <a:latin typeface="+mn-ea"/>
                <a:ea typeface="+mn-ea"/>
              </a:rPr>
              <a:t>컴포넌트의 인스턴스를 생성하고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greeting </a:t>
            </a:r>
            <a:r>
              <a:rPr lang="ko-KR" altLang="en-US" sz="1200" dirty="0">
                <a:latin typeface="+mn-ea"/>
                <a:ea typeface="+mn-ea"/>
              </a:rPr>
              <a:t>속성을 </a:t>
            </a:r>
            <a:r>
              <a:rPr lang="en-US" altLang="ko-KR" sz="1200" dirty="0">
                <a:latin typeface="+mn-ea"/>
                <a:ea typeface="+mn-ea"/>
              </a:rPr>
              <a:t>'Hello World'</a:t>
            </a:r>
            <a:r>
              <a:rPr lang="ko-KR" altLang="en-US" sz="1200" dirty="0">
                <a:latin typeface="+mn-ea"/>
                <a:ea typeface="+mn-ea"/>
              </a:rPr>
              <a:t>로 </a:t>
            </a:r>
            <a:r>
              <a:rPr lang="ko-KR" altLang="en-US" sz="1200" dirty="0" smtClean="0">
                <a:latin typeface="+mn-ea"/>
                <a:ea typeface="+mn-ea"/>
              </a:rPr>
              <a:t>설정하며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err="1" smtClean="0">
                <a:latin typeface="+mn-ea"/>
                <a:ea typeface="+mn-ea"/>
              </a:rPr>
              <a:t>렌더링된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컴포넌트를 </a:t>
            </a:r>
            <a:r>
              <a:rPr lang="ko-KR" altLang="en-US" sz="1200" dirty="0" err="1">
                <a:latin typeface="+mn-ea"/>
                <a:ea typeface="+mn-ea"/>
              </a:rPr>
              <a:t>차일드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요소로서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myReactApp</a:t>
            </a:r>
            <a:r>
              <a:rPr lang="en-US" altLang="ko-KR" sz="1200" dirty="0">
                <a:latin typeface="+mn-ea"/>
                <a:ea typeface="+mn-ea"/>
              </a:rPr>
              <a:t> id</a:t>
            </a:r>
            <a:r>
              <a:rPr lang="ko-KR" altLang="en-US" sz="1200" dirty="0">
                <a:latin typeface="+mn-ea"/>
                <a:ea typeface="+mn-ea"/>
              </a:rPr>
              <a:t>의 </a:t>
            </a:r>
            <a:r>
              <a:rPr lang="en-US" altLang="ko-KR" sz="1200" dirty="0">
                <a:latin typeface="+mn-ea"/>
                <a:ea typeface="+mn-ea"/>
              </a:rPr>
              <a:t>DOM </a:t>
            </a:r>
            <a:r>
              <a:rPr lang="ko-KR" altLang="en-US" sz="1200" dirty="0">
                <a:latin typeface="+mn-ea"/>
                <a:ea typeface="+mn-ea"/>
              </a:rPr>
              <a:t>요소로 추가한다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endParaRPr lang="en-US" altLang="ko-KR" sz="1200" dirty="0" smtClean="0">
              <a:latin typeface="+mn-ea"/>
              <a:ea typeface="+mn-ea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dirty="0">
                <a:latin typeface="+mn-ea"/>
                <a:ea typeface="+mn-ea"/>
              </a:rPr>
              <a:t>웹 브라우저에 </a:t>
            </a:r>
            <a:r>
              <a:rPr lang="ko-KR" altLang="en-US" sz="1200" dirty="0" smtClean="0">
                <a:latin typeface="+mn-ea"/>
                <a:ea typeface="+mn-ea"/>
              </a:rPr>
              <a:t>표시되는 결과 </a:t>
            </a:r>
            <a:r>
              <a:rPr lang="en-US" altLang="ko-KR" sz="1200" dirty="0" smtClean="0">
                <a:latin typeface="+mn-ea"/>
                <a:ea typeface="+mn-ea"/>
              </a:rPr>
              <a:t>---------------------------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</a:t>
            </a: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+mn-ea"/>
              <a:ea typeface="+mn-ea"/>
              <a:sym typeface="Wingdings" panose="05000000000000000000" pitchFamily="2" charset="2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pPr marL="176213" indent="-176213">
              <a:lnSpc>
                <a:spcPts val="1600"/>
              </a:lnSpc>
              <a:defRPr/>
            </a:pPr>
            <a:r>
              <a:rPr lang="en-US" altLang="ko-KR" sz="1200" b="1" dirty="0" smtClean="0">
                <a:latin typeface="+mn-ea"/>
                <a:ea typeface="+mn-ea"/>
                <a:sym typeface="Wingdings" panose="05000000000000000000" pitchFamily="2" charset="2"/>
              </a:rPr>
              <a:t>8) </a:t>
            </a:r>
            <a:r>
              <a:rPr lang="ko-KR" altLang="en-US" sz="1200" b="1" dirty="0" smtClean="0">
                <a:latin typeface="+mn-ea"/>
                <a:ea typeface="+mn-ea"/>
                <a:sym typeface="Wingdings" panose="05000000000000000000" pitchFamily="2" charset="2"/>
              </a:rPr>
              <a:t>결론 </a:t>
            </a:r>
            <a:r>
              <a:rPr lang="en-US" altLang="ko-KR" sz="1200" b="1" dirty="0" smtClean="0"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200" b="1" dirty="0" smtClean="0"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200" b="1" dirty="0" smtClean="0">
                <a:latin typeface="+mn-ea"/>
                <a:ea typeface="+mn-ea"/>
                <a:sym typeface="Wingdings" panose="05000000000000000000" pitchFamily="2" charset="2"/>
              </a:rPr>
              <a:t>( </a:t>
            </a:r>
            <a:r>
              <a:rPr lang="ko-KR" altLang="en-US" sz="1200" b="1" dirty="0" smtClean="0">
                <a:latin typeface="+mn-ea"/>
                <a:ea typeface="+mn-ea"/>
                <a:sym typeface="Wingdings" panose="05000000000000000000" pitchFamily="2" charset="2"/>
              </a:rPr>
              <a:t>출처 </a:t>
            </a:r>
            <a:r>
              <a:rPr lang="en-US" altLang="ko-KR" sz="1200" b="1" dirty="0" smtClean="0">
                <a:latin typeface="+mn-ea"/>
                <a:ea typeface="+mn-ea"/>
                <a:sym typeface="Wingdings" panose="05000000000000000000" pitchFamily="2" charset="2"/>
              </a:rPr>
              <a:t>: </a:t>
            </a:r>
            <a:r>
              <a:rPr lang="ko-KR" altLang="en-US" sz="1200" dirty="0" err="1" smtClean="0">
                <a:latin typeface="+mn-ea"/>
                <a:ea typeface="+mn-ea"/>
              </a:rPr>
              <a:t>리액트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자바스크립트 라이브러리</a:t>
            </a:r>
            <a:r>
              <a:rPr lang="en-US" altLang="ko-KR" sz="1200" dirty="0">
                <a:latin typeface="+mn-ea"/>
                <a:ea typeface="+mn-ea"/>
              </a:rPr>
              <a:t>) - </a:t>
            </a:r>
            <a:r>
              <a:rPr lang="ko-KR" altLang="en-US" sz="1200" dirty="0">
                <a:latin typeface="+mn-ea"/>
                <a:ea typeface="+mn-ea"/>
              </a:rPr>
              <a:t>위키백과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우리 모두의 백과사전 </a:t>
            </a:r>
            <a:r>
              <a:rPr lang="en-US" altLang="ko-KR" sz="1200" dirty="0">
                <a:latin typeface="+mn-ea"/>
                <a:ea typeface="+mn-ea"/>
              </a:rPr>
              <a:t>(wikipedia.org</a:t>
            </a:r>
            <a:r>
              <a:rPr lang="en-US" altLang="ko-KR" sz="1200" dirty="0" smtClean="0">
                <a:latin typeface="+mn-ea"/>
                <a:ea typeface="+mn-ea"/>
              </a:rPr>
              <a:t>) )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</a:br>
            <a:endParaRPr lang="en-US" altLang="ko-KR" sz="120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dirty="0" smtClean="0">
                <a:latin typeface="+mn-ea"/>
                <a:ea typeface="+mn-ea"/>
                <a:sym typeface="Wingdings" panose="05000000000000000000" pitchFamily="2" charset="2"/>
              </a:rPr>
              <a:t>단순 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HTML </a:t>
            </a:r>
            <a:r>
              <a:rPr lang="ko-KR" altLang="en-US" sz="1200" dirty="0" err="1">
                <a:latin typeface="+mn-ea"/>
                <a:ea typeface="+mn-ea"/>
                <a:sym typeface="Wingdings" panose="05000000000000000000" pitchFamily="2" charset="2"/>
              </a:rPr>
              <a:t>랜더링</a:t>
            </a:r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 그 이상의 </a:t>
            </a:r>
            <a:r>
              <a:rPr lang="ko-KR" altLang="en-US" sz="1200" dirty="0" smtClean="0">
                <a:latin typeface="+mn-ea"/>
                <a:ea typeface="+mn-ea"/>
                <a:sym typeface="Wingdings" panose="05000000000000000000" pitchFamily="2" charset="2"/>
              </a:rPr>
              <a:t>아키텍처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ko-KR" altLang="en-US" sz="1200" dirty="0" err="1" smtClean="0">
                <a:latin typeface="+mn-ea"/>
                <a:ea typeface="+mn-ea"/>
                <a:sym typeface="Wingdings" panose="05000000000000000000" pitchFamily="2" charset="2"/>
              </a:rPr>
              <a:t>리액트의</a:t>
            </a:r>
            <a:r>
              <a:rPr lang="ko-KR" altLang="en-US" sz="1200" dirty="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기본 구조는 웹 브라우저에서 </a:t>
            </a:r>
            <a:r>
              <a:rPr lang="ko-KR" altLang="en-US" sz="1200" dirty="0" err="1">
                <a:latin typeface="+mn-ea"/>
                <a:ea typeface="+mn-ea"/>
                <a:sym typeface="Wingdings" panose="05000000000000000000" pitchFamily="2" charset="2"/>
              </a:rPr>
              <a:t>렌더링되는</a:t>
            </a:r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HTML</a:t>
            </a:r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을 넘어서 적용된다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. 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ko-KR" altLang="en-US" sz="1200" dirty="0" smtClean="0">
                <a:latin typeface="+mn-ea"/>
                <a:ea typeface="+mn-ea"/>
                <a:sym typeface="Wingdings" panose="05000000000000000000" pitchFamily="2" charset="2"/>
              </a:rPr>
              <a:t>이를테면 </a:t>
            </a:r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페이스북은 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&lt;canvas&gt; </a:t>
            </a:r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태그에 렌더링하는 동적인 차트를 가지고 있으며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 err="1" smtClean="0">
                <a:latin typeface="+mn-ea"/>
                <a:ea typeface="+mn-ea"/>
                <a:sym typeface="Wingdings" panose="05000000000000000000" pitchFamily="2" charset="2"/>
              </a:rPr>
              <a:t>넷플릭스와</a:t>
            </a:r>
            <a:r>
              <a:rPr lang="ko-KR" altLang="en-US" sz="1200" dirty="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200" dirty="0" err="1">
                <a:latin typeface="+mn-ea"/>
                <a:ea typeface="+mn-ea"/>
                <a:sym typeface="Wingdings" panose="05000000000000000000" pitchFamily="2" charset="2"/>
              </a:rPr>
              <a:t>페이팔은</a:t>
            </a:r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 서버와 클라이언트 쪽에 유사 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HTML</a:t>
            </a:r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을 렌더링하기 위한 동일 구조의 적재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(isomorphic loading)</a:t>
            </a:r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를 사용한다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  <a:b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</a:br>
            <a:endParaRPr lang="en-US" altLang="ko-KR" sz="120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dirty="0" err="1" smtClean="0">
                <a:latin typeface="+mn-ea"/>
                <a:ea typeface="+mn-ea"/>
                <a:sym typeface="Wingdings" panose="05000000000000000000" pitchFamily="2" charset="2"/>
              </a:rPr>
              <a:t>리액트는</a:t>
            </a:r>
            <a:r>
              <a:rPr lang="ko-KR" altLang="en-US" sz="1200" dirty="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"</a:t>
            </a:r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가상 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DOM"</a:t>
            </a:r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의 개념을 이용하기 때문에 다량의 메모리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(RAM)</a:t>
            </a:r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가 필요하다는 비평이 있다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  <a:b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ko-KR" altLang="en-US" sz="1200" dirty="0" smtClean="0">
                <a:latin typeface="+mn-ea"/>
                <a:ea typeface="+mn-ea"/>
                <a:sym typeface="Wingdings" panose="05000000000000000000" pitchFamily="2" charset="2"/>
              </a:rPr>
              <a:t>이는 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UI</a:t>
            </a:r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의 표현이 메모리에 </a:t>
            </a:r>
            <a:r>
              <a:rPr lang="ko-KR" altLang="en-US" sz="1200" dirty="0" err="1">
                <a:latin typeface="+mn-ea"/>
                <a:ea typeface="+mn-ea"/>
                <a:sym typeface="Wingdings" panose="05000000000000000000" pitchFamily="2" charset="2"/>
              </a:rPr>
              <a:t>상주되어</a:t>
            </a:r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latin typeface="+mn-ea"/>
                <a:ea typeface="+mn-ea"/>
                <a:sym typeface="Wingdings" panose="05000000000000000000" pitchFamily="2" charset="2"/>
              </a:rPr>
              <a:t>ReactDOM</a:t>
            </a:r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과 같은 라이브러리에 의해 실제 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DOM</a:t>
            </a:r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과 동기화되는 방식이다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  <a:endParaRPr lang="en-US" altLang="ko-KR" sz="1200" dirty="0">
              <a:latin typeface="+mn-ea"/>
              <a:ea typeface="+mn-ea"/>
              <a:sym typeface="Wingdings" panose="05000000000000000000" pitchFamily="2" charset="2"/>
            </a:endParaRPr>
          </a:p>
          <a:p>
            <a:pPr marL="176213" indent="-176213">
              <a:lnSpc>
                <a:spcPts val="1600"/>
              </a:lnSpc>
              <a:defRPr/>
            </a:pPr>
            <a:endParaRPr lang="ko-KR" altLang="en-US" sz="1200" dirty="0" smtClean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04664"/>
            <a:ext cx="4067985" cy="22863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80928"/>
            <a:ext cx="1982025" cy="68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0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266700" y="116632"/>
            <a:ext cx="8153400" cy="536575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React </a:t>
            </a:r>
            <a:r>
              <a:rPr lang="ko-KR" altLang="en-US" dirty="0" smtClean="0">
                <a:latin typeface="+mn-ea"/>
                <a:ea typeface="+mn-ea"/>
              </a:rPr>
              <a:t>주요 요소들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78625" y="711463"/>
            <a:ext cx="8713855" cy="2528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80975" indent="-180975">
              <a:lnSpc>
                <a:spcPts val="1500"/>
              </a:lnSpc>
              <a:buAutoNum type="arabicParenR"/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180975" indent="-180975">
              <a:lnSpc>
                <a:spcPts val="1500"/>
              </a:lnSpc>
              <a:buAutoNum type="arabicParenR"/>
              <a:defRPr/>
            </a:pP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브라우저에서 다루기 위해서는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ReactDOM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라이브러리가 필요함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import </a:t>
            </a:r>
            <a:r>
              <a:rPr lang="en-US" altLang="ko-KR" sz="1050" b="1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React from </a:t>
            </a:r>
            <a:r>
              <a:rPr lang="en-US" altLang="ko-KR" sz="105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'react‘  </a:t>
            </a:r>
            <a:r>
              <a:rPr lang="ko-KR" altLang="en-US" sz="105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r>
              <a:rPr lang="en-US" altLang="ko-KR" sz="105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CDN </a:t>
            </a:r>
            <a:r>
              <a:rPr lang="ko-KR" altLang="en-US" sz="105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으로도 사용가능 </a:t>
            </a:r>
            <a:r>
              <a:rPr lang="en-US" altLang="ko-KR" sz="105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80975" indent="-180975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 : View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만들기 위한 라이브러리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ReactDOM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UI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브라우저에 렌더링 할 때 사용하는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ts val="1600"/>
              </a:lnSpc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작동원리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와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리액트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앨리먼트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4-01 ~ 4-02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ts val="1600"/>
              </a:lnSpc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078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266700" y="116632"/>
            <a:ext cx="8153400" cy="536575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React </a:t>
            </a:r>
            <a:r>
              <a:rPr lang="ko-KR" altLang="en-US" dirty="0" smtClean="0">
                <a:latin typeface="+mn-ea"/>
                <a:ea typeface="+mn-ea"/>
              </a:rPr>
              <a:t>주요 요소들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78625" y="711463"/>
            <a:ext cx="8713855" cy="1913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>
              <a:lnSpc>
                <a:spcPts val="1500"/>
              </a:lnSpc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React Component 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indent="0">
              <a:lnSpc>
                <a:spcPts val="1500"/>
              </a:lnSpc>
              <a:defRPr/>
            </a:pP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React</a:t>
            </a:r>
            <a:r>
              <a:rPr lang="ko-KR" altLang="en-US" sz="1200" dirty="0" smtClean="0">
                <a:latin typeface="+mn-ea"/>
                <a:ea typeface="+mn-ea"/>
              </a:rPr>
              <a:t>에서 </a:t>
            </a:r>
            <a:r>
              <a:rPr lang="ko-KR" altLang="en-US" sz="1200" b="1" dirty="0" smtClean="0">
                <a:latin typeface="+mn-ea"/>
                <a:ea typeface="+mn-ea"/>
              </a:rPr>
              <a:t>컴포넌트</a:t>
            </a:r>
            <a:r>
              <a:rPr lang="en-US" altLang="ko-KR" sz="1200" b="1" dirty="0" smtClean="0">
                <a:latin typeface="+mn-ea"/>
                <a:ea typeface="+mn-ea"/>
              </a:rPr>
              <a:t>(component)</a:t>
            </a:r>
            <a:r>
              <a:rPr lang="ko-KR" altLang="en-US" sz="1200" dirty="0" smtClean="0">
                <a:latin typeface="+mn-ea"/>
                <a:ea typeface="+mn-ea"/>
              </a:rPr>
              <a:t>는 앱의 일부를 </a:t>
            </a:r>
            <a:r>
              <a:rPr lang="ko-KR" altLang="en-US" sz="1200" dirty="0" err="1" smtClean="0">
                <a:latin typeface="+mn-ea"/>
                <a:ea typeface="+mn-ea"/>
              </a:rPr>
              <a:t>랜더링</a:t>
            </a:r>
            <a:r>
              <a:rPr lang="ko-KR" altLang="en-US" sz="1200" dirty="0" smtClean="0">
                <a:latin typeface="+mn-ea"/>
                <a:ea typeface="+mn-ea"/>
              </a:rPr>
              <a:t> 하는 재사용 가능한 모듈이다</a:t>
            </a:r>
            <a:r>
              <a:rPr lang="en-US" altLang="ko-KR" sz="1200" dirty="0" smtClean="0">
                <a:latin typeface="+mn-ea"/>
                <a:ea typeface="+mn-ea"/>
              </a:rPr>
              <a:t>. 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즉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재사용 가능한 </a:t>
            </a:r>
            <a:r>
              <a:rPr lang="en-US" altLang="ko-KR" sz="1200" dirty="0" smtClean="0">
                <a:latin typeface="+mn-ea"/>
                <a:ea typeface="+mn-ea"/>
              </a:rPr>
              <a:t>UI </a:t>
            </a:r>
            <a:r>
              <a:rPr lang="ko-KR" altLang="en-US" sz="1200" dirty="0" smtClean="0">
                <a:latin typeface="+mn-ea"/>
                <a:ea typeface="+mn-ea"/>
              </a:rPr>
              <a:t>의 조각을 의미하며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모든 </a:t>
            </a:r>
            <a:r>
              <a:rPr lang="en-US" altLang="ko-KR" sz="1200" dirty="0" smtClean="0">
                <a:latin typeface="+mn-ea"/>
                <a:ea typeface="+mn-ea"/>
              </a:rPr>
              <a:t>UI</a:t>
            </a:r>
            <a:r>
              <a:rPr lang="ko-KR" altLang="en-US" sz="1200" dirty="0" smtClean="0">
                <a:latin typeface="+mn-ea"/>
                <a:ea typeface="+mn-ea"/>
              </a:rPr>
              <a:t>는 결국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컴포넌트로 구성되고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컴포넌트를 사용하면 </a:t>
            </a:r>
            <a:r>
              <a:rPr lang="en-US" altLang="ko-KR" sz="1200" dirty="0" smtClean="0">
                <a:latin typeface="+mn-ea"/>
                <a:ea typeface="+mn-ea"/>
              </a:rPr>
              <a:t>UI </a:t>
            </a:r>
            <a:r>
              <a:rPr lang="ko-KR" altLang="en-US" sz="1200" dirty="0" smtClean="0">
                <a:latin typeface="+mn-ea"/>
                <a:ea typeface="+mn-ea"/>
              </a:rPr>
              <a:t>를 독립적</a:t>
            </a:r>
            <a:r>
              <a:rPr lang="en-US" altLang="ko-KR" sz="1200" dirty="0" smtClean="0">
                <a:latin typeface="+mn-ea"/>
                <a:ea typeface="+mn-ea"/>
              </a:rPr>
              <a:t>. </a:t>
            </a:r>
            <a:r>
              <a:rPr lang="ko-KR" altLang="en-US" sz="1200" dirty="0" smtClean="0">
                <a:latin typeface="+mn-ea"/>
                <a:ea typeface="+mn-ea"/>
              </a:rPr>
              <a:t>재사용가능하게 분리할 수 있다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endParaRPr lang="en-US" altLang="ko-KR" sz="1200" dirty="0" smtClean="0">
              <a:latin typeface="+mn-ea"/>
              <a:ea typeface="+mn-ea"/>
            </a:endParaRPr>
          </a:p>
          <a:p>
            <a:pPr marL="180975" indent="-180975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class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( 03-01,  03-02 )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이용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(03_04..01, 03_04..02)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877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266700" y="116632"/>
            <a:ext cx="8153400" cy="536575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React </a:t>
            </a:r>
            <a:r>
              <a:rPr lang="ko-KR" altLang="en-US" dirty="0" smtClean="0">
                <a:latin typeface="+mn-ea"/>
                <a:ea typeface="+mn-ea"/>
              </a:rPr>
              <a:t>주요 요소들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78625" y="711463"/>
            <a:ext cx="8713855" cy="56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>
              <a:lnSpc>
                <a:spcPts val="1500"/>
              </a:lnSpc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React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React.createElement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컴포넌트를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만들기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형식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기본형식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태그 이름 문자열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리액트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컴포넌트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React.Fragment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300" y="2922248"/>
            <a:ext cx="4536504" cy="8996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300" y="3956602"/>
            <a:ext cx="4733181" cy="15179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300" y="5609252"/>
            <a:ext cx="2042467" cy="977106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271625" y="1835982"/>
            <a:ext cx="6299853" cy="951524"/>
            <a:chOff x="2271625" y="1835982"/>
            <a:chExt cx="6299853" cy="95152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71625" y="1835982"/>
              <a:ext cx="4248472" cy="95152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87102" y="2352064"/>
              <a:ext cx="338437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3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 </a:t>
              </a:r>
              <a:r>
                <a:rPr lang="ko-KR" altLang="en-US" sz="1000" b="1" dirty="0" smtClean="0">
                  <a:solidFill>
                    <a:schemeClr val="accent3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컨텐츠 또는 내부에 포함되는 하위 </a:t>
              </a:r>
              <a:r>
                <a:rPr lang="ko-KR" altLang="en-US" sz="1000" b="1" dirty="0" err="1" smtClean="0">
                  <a:solidFill>
                    <a:schemeClr val="accent3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엘리먼트</a:t>
              </a:r>
              <a:r>
                <a:rPr lang="ko-KR" altLang="en-US" sz="1000" b="1" dirty="0" smtClean="0">
                  <a:solidFill>
                    <a:schemeClr val="accent3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 </a:t>
              </a:r>
              <a:r>
                <a:rPr lang="en-US" altLang="ko-KR" sz="1000" b="1" dirty="0" smtClean="0">
                  <a:solidFill>
                    <a:schemeClr val="accent3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000" b="1" dirty="0" smtClean="0">
                  <a:solidFill>
                    <a:schemeClr val="accent3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000" b="1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52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266700" y="116632"/>
            <a:ext cx="8153400" cy="536575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React </a:t>
            </a:r>
            <a:r>
              <a:rPr lang="ko-KR" altLang="en-US" dirty="0" smtClean="0">
                <a:latin typeface="+mn-ea"/>
                <a:ea typeface="+mn-ea"/>
              </a:rPr>
              <a:t>주요 요소들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78625" y="711463"/>
            <a:ext cx="8713855" cy="273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>
              <a:lnSpc>
                <a:spcPts val="1500"/>
              </a:lnSpc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React Component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blog.naver.com/hj_kim97/222322991431 )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 의 기능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데이터가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주어졌을 때 이에 맞추어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만들어 주는 기능을 하는 것은 물론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라이프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컴포넌트가 화면에 나타날 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사라질 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변할 때 작업들을 수행할 수도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목적에 따라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프리젠테이션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(presentational)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컴포넌트와 컨테이너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(container)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나눌 수 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0975" indent="-180975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컴포넌트는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props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하여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어떻게 보여야 하는지 정의하는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 Element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output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하는 함수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0975" indent="-180975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UI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구성하기 위해서는 화면에 컴포넌트를 그리고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Mounting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갱신하고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Updating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지워야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Unmounting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컴포넌트는 각 프로세스가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진행되는 단계 에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Lifecycle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함수로 불리는 특별한 함수가 실행되며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개발자는 이를 재정의하여 컴포넌트를 제어하게 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0975" indent="-180975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703" y="3356992"/>
            <a:ext cx="464539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5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266700" y="116632"/>
            <a:ext cx="8153400" cy="536575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React </a:t>
            </a:r>
            <a:r>
              <a:rPr lang="ko-KR" altLang="en-US" dirty="0" smtClean="0">
                <a:latin typeface="+mn-ea"/>
                <a:ea typeface="+mn-ea"/>
              </a:rPr>
              <a:t>주요 요소들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4096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4B0B718-BD74-4F48-A2AE-3900BF07D595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15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78625" y="711463"/>
            <a:ext cx="8713855" cy="519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>
              <a:lnSpc>
                <a:spcPts val="1500"/>
              </a:lnSpc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React Component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로직은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템플릿이 아닌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작성됨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형식의 데이터를 앱 안에서 손쉽게 전달할 수 있고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DOM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과는 별개로 상태를 관리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있습니다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0975" indent="-180975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컴포넌트를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선언하는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클래스형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state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lifeCycle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기능 사용이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 자원을 함수형 컴포넌트보다 조금 더 사용함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임의 메서드를 정의할 수 있음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함수형 </a:t>
            </a: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state, </a:t>
            </a:r>
            <a:r>
              <a:rPr lang="en-US" altLang="ko-KR" sz="1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lifeCycle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기능을 사용하지 못했으나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Hook</a:t>
            </a:r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</a:t>
            </a: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되었음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-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 자원을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클래스형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컴포넌트보다 덜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-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 선언이 편함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-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공식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문서에서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함수형 컴포넌트와 훅을 함께 사용할 것을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권장함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0975" indent="-180975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props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컴포넌트는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this.props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데이터를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다루고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this.state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내부적인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상태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가질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바뀌면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render()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다시 호출되어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마크업이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갱신된다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컴포넌트를 외부에서 조작할 때는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props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사용하고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내부적으로 상태를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때는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합니다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부모에서 내부 정보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정의하고 자식에게 전달할 때는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props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props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컴포넌트가 사용되는 과정에서 부모 컴포넌트가 설정하는 값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 자신은 해당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props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읽기 전용으로만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props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바꾸려면 부모 컴포넌트에서 바꿔주어야 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12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4B0B718-BD74-4F48-A2AE-3900BF07D595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16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16242" y="620688"/>
            <a:ext cx="8857871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>
              <a:lnSpc>
                <a:spcPts val="1600"/>
              </a:lnSpc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Props (Properties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 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blog.naver.com/2riing/222772559178,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https://technicolour.tistory.com/56</a:t>
            </a:r>
          </a:p>
          <a:p>
            <a:pPr marL="0" indent="0">
              <a:lnSpc>
                <a:spcPts val="1600"/>
              </a:lnSpc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컴포넌트의 속성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(Attribute)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재사용하기 위해서 넘겨줄 때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부모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컴포넌트에서 설정할 수 있으며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부모에서 자식으로만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데이터를 줄 수 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자식이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props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부모에게 데이터를 줄 수 없다는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뜻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)</a:t>
            </a: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ts val="1600"/>
              </a:lnSpc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자식에서 부모로 데이터를 전송하는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부모가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넣어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props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자식에게 넘겨주면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자식이 데이터를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넣어 호출하는 방식으로 동작한다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props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함수를 넣어주면 자식이 그 함수를 이용해 값을 건네주는 방식이다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ts val="1600"/>
              </a:lnSpc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State</a:t>
            </a:r>
          </a:p>
          <a:p>
            <a:pPr marL="171450" indent="-171450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컴포넌트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내부에서 사용할 값을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즉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state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 내부에서 바꿀 수 있고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바뀔 수 있는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함수형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useState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예시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(https://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blog.naver.com/2riing/222772559178 )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숫자형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Object State</a:t>
            </a:r>
          </a:p>
          <a:p>
            <a:pPr marL="171450" indent="-171450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리액트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상태관리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리덕스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Redux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https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://usonkrap.github.io/2018/12/15/React-Redux-Tutorial-for-Beginners.html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&lt;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facebook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만든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리액트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상태관리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라이브러리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: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Recoil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&lt;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카카오페이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선택한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react-query&gt; :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React-Query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&lt;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쉽고 자유로움을 추구하는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MobX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: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MobX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21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4B0B718-BD74-4F48-A2AE-3900BF07D595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17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06617" y="620688"/>
            <a:ext cx="8857871" cy="604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>
              <a:lnSpc>
                <a:spcPts val="1600"/>
              </a:lnSpc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Redux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리덕스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리덕스는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통신 및 비동기 상태 관리를 위한 라이브러리가 아님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isLoading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status, error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등을 세분화 해서 개발자가 직접 관리 해야함 </a:t>
            </a:r>
          </a:p>
          <a:p>
            <a:pPr marL="171450" indent="-171450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Redux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기본원칙을 지키기위해서는 복잡하고 긴 보일러 플레이트 코드가 필요하다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리액트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쿼리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쓰면 코드의 길이가 짧아지면서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복잡도를 낮추며 유지보수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용이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휴먼 에러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예방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리액트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쿼리는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상태와 관련된 다양한 데이터를 제공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해서 효율적으로 화면 구성할 수 있게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 data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dataUpdatedAt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error, 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errorUpdatedAt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failureCount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isError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isFetched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isFetchedAfterMount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isFetching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isIdle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isLoading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isLoadingError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isPlaceholderData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isPreviousData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isRefetchError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isRefetching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isStale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isSuccess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refetch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remove,  status, ….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심화 학습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https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://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usonkrap.github.io/2018/12/15/React-Redux-Tutorial-for-Beginners.html )</a:t>
            </a:r>
          </a:p>
          <a:p>
            <a:pPr marL="171450" indent="-171450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ts val="1600"/>
              </a:lnSpc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react-Query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https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://kyounghwan01.github.io/blog/React/react-query/basic/#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이유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71450" indent="-171450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dirty="0" smtClean="0">
                <a:latin typeface="+mn-ea"/>
                <a:ea typeface="+mn-ea"/>
              </a:rPr>
              <a:t> 서버의 </a:t>
            </a:r>
            <a:r>
              <a:rPr lang="ko-KR" altLang="en-US" sz="1200" dirty="0">
                <a:latin typeface="+mn-ea"/>
                <a:ea typeface="+mn-ea"/>
              </a:rPr>
              <a:t>값을 클라이언트에 가져오거나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 err="1">
                <a:latin typeface="+mn-ea"/>
                <a:ea typeface="+mn-ea"/>
              </a:rPr>
              <a:t>캐싱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값 업데이트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에러 핸들링 </a:t>
            </a:r>
            <a:r>
              <a:rPr lang="ko-KR" altLang="en-US" sz="1200" dirty="0">
                <a:latin typeface="+mn-ea"/>
                <a:ea typeface="+mn-ea"/>
              </a:rPr>
              <a:t>등 비동기 과정을 더욱 편하게 하는데 </a:t>
            </a:r>
            <a:r>
              <a:rPr lang="ko-KR" altLang="en-US" sz="1200" dirty="0" smtClean="0">
                <a:latin typeface="+mn-ea"/>
                <a:ea typeface="+mn-ea"/>
              </a:rPr>
              <a:t>사용됨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사용하는 </a:t>
            </a:r>
            <a:r>
              <a:rPr lang="ko-KR" altLang="en-US" sz="1200" b="1" dirty="0" smtClean="0">
                <a:latin typeface="+mn-ea"/>
                <a:ea typeface="+mn-ea"/>
              </a:rPr>
              <a:t>이유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서버로 </a:t>
            </a:r>
            <a:r>
              <a:rPr lang="ko-KR" altLang="en-US" sz="1200" dirty="0">
                <a:latin typeface="+mn-ea"/>
                <a:ea typeface="+mn-ea"/>
              </a:rPr>
              <a:t>부터 값을 가져오거나 업데이트 하는 </a:t>
            </a:r>
            <a:r>
              <a:rPr lang="ko-KR" altLang="en-US" sz="1200" dirty="0" err="1">
                <a:latin typeface="+mn-ea"/>
                <a:ea typeface="+mn-ea"/>
              </a:rPr>
              <a:t>로직을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store </a:t>
            </a:r>
            <a:r>
              <a:rPr lang="ko-KR" altLang="en-US" sz="1200" dirty="0">
                <a:latin typeface="+mn-ea"/>
                <a:ea typeface="+mn-ea"/>
              </a:rPr>
              <a:t>내부에 개발하는 </a:t>
            </a:r>
            <a:r>
              <a:rPr lang="ko-KR" altLang="en-US" sz="1200" dirty="0" smtClean="0">
                <a:latin typeface="+mn-ea"/>
                <a:ea typeface="+mn-ea"/>
              </a:rPr>
              <a:t>경우에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store </a:t>
            </a:r>
            <a:r>
              <a:rPr lang="ko-KR" altLang="en-US" sz="1200" dirty="0" smtClean="0">
                <a:latin typeface="+mn-ea"/>
                <a:ea typeface="+mn-ea"/>
              </a:rPr>
              <a:t>는 </a:t>
            </a:r>
            <a:r>
              <a:rPr lang="ko-KR" altLang="en-US" sz="1200" dirty="0">
                <a:latin typeface="+mn-ea"/>
                <a:ea typeface="+mn-ea"/>
              </a:rPr>
              <a:t>클라이언트 </a:t>
            </a:r>
            <a:r>
              <a:rPr lang="en-US" altLang="ko-KR" sz="1200" dirty="0" smtClean="0">
                <a:latin typeface="+mn-ea"/>
                <a:ea typeface="+mn-ea"/>
              </a:rPr>
              <a:t>state </a:t>
            </a:r>
            <a:r>
              <a:rPr lang="ko-KR" altLang="en-US" sz="1200" dirty="0" smtClean="0">
                <a:latin typeface="+mn-ea"/>
                <a:ea typeface="+mn-ea"/>
              </a:rPr>
              <a:t>를 유지해야 하는데 </a:t>
            </a:r>
            <a:r>
              <a:rPr lang="ko-KR" altLang="en-US" sz="1200" dirty="0">
                <a:latin typeface="+mn-ea"/>
                <a:ea typeface="+mn-ea"/>
              </a:rPr>
              <a:t>어느 순간부터 </a:t>
            </a:r>
            <a:r>
              <a:rPr lang="en-US" altLang="ko-KR" sz="1200" dirty="0">
                <a:latin typeface="+mn-ea"/>
                <a:ea typeface="+mn-ea"/>
              </a:rPr>
              <a:t>store</a:t>
            </a:r>
            <a:r>
              <a:rPr lang="ko-KR" altLang="en-US" sz="1200" dirty="0">
                <a:latin typeface="+mn-ea"/>
                <a:ea typeface="+mn-ea"/>
              </a:rPr>
              <a:t>에 클라이언트 데이터와 서버 데이터가 공존 하게 </a:t>
            </a:r>
            <a:r>
              <a:rPr lang="ko-KR" altLang="en-US" sz="1200" dirty="0" smtClean="0">
                <a:latin typeface="+mn-ea"/>
                <a:ea typeface="+mn-ea"/>
              </a:rPr>
              <a:t>되고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그 </a:t>
            </a:r>
            <a:r>
              <a:rPr lang="ko-KR" altLang="en-US" sz="1200" dirty="0">
                <a:latin typeface="+mn-ea"/>
                <a:ea typeface="+mn-ea"/>
              </a:rPr>
              <a:t>데이터가 서로 상호작용하면서 서버 데이터도 클라이언트 데이터도 아닌 끔찍한 </a:t>
            </a:r>
            <a:r>
              <a:rPr lang="ko-KR" altLang="en-US" sz="1200" dirty="0" err="1">
                <a:latin typeface="+mn-ea"/>
                <a:ea typeface="+mn-ea"/>
              </a:rPr>
              <a:t>혼종</a:t>
            </a:r>
            <a:r>
              <a:rPr lang="en-US" altLang="ko-KR" sz="1200" dirty="0">
                <a:latin typeface="+mn-ea"/>
                <a:ea typeface="+mn-ea"/>
              </a:rPr>
              <a:t>(?)</a:t>
            </a:r>
            <a:r>
              <a:rPr lang="ko-KR" altLang="en-US" sz="1200" dirty="0">
                <a:latin typeface="+mn-ea"/>
                <a:ea typeface="+mn-ea"/>
              </a:rPr>
              <a:t>이 탄생하게 될 수 있다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( </a:t>
            </a:r>
            <a:r>
              <a:rPr lang="ko-KR" altLang="en-US" sz="1200" dirty="0">
                <a:latin typeface="+mn-ea"/>
                <a:ea typeface="+mn-ea"/>
              </a:rPr>
              <a:t>예를 들면 서버에는 이미 </a:t>
            </a:r>
            <a:r>
              <a:rPr lang="ko-KR" altLang="en-US" sz="1200" dirty="0" err="1">
                <a:latin typeface="+mn-ea"/>
                <a:ea typeface="+mn-ea"/>
              </a:rPr>
              <a:t>패치된</a:t>
            </a:r>
            <a:r>
              <a:rPr lang="ko-KR" altLang="en-US" sz="1200" dirty="0">
                <a:latin typeface="+mn-ea"/>
                <a:ea typeface="+mn-ea"/>
              </a:rPr>
              <a:t> 데이터가 클라이언트에서는 </a:t>
            </a:r>
            <a:r>
              <a:rPr lang="ko-KR" altLang="en-US" sz="1200" dirty="0" err="1">
                <a:latin typeface="+mn-ea"/>
                <a:ea typeface="+mn-ea"/>
              </a:rPr>
              <a:t>패치되기</a:t>
            </a:r>
            <a:r>
              <a:rPr lang="ko-KR" altLang="en-US" sz="1200" dirty="0">
                <a:latin typeface="+mn-ea"/>
                <a:ea typeface="+mn-ea"/>
              </a:rPr>
              <a:t> 전 데이터가 유저에게 </a:t>
            </a:r>
            <a:r>
              <a:rPr lang="ko-KR" altLang="en-US" sz="1200" dirty="0" smtClean="0">
                <a:latin typeface="+mn-ea"/>
                <a:ea typeface="+mn-ea"/>
              </a:rPr>
              <a:t>사용되는 </a:t>
            </a:r>
            <a:r>
              <a:rPr lang="ko-KR" altLang="en-US" sz="1200" dirty="0">
                <a:latin typeface="+mn-ea"/>
                <a:ea typeface="+mn-ea"/>
              </a:rPr>
              <a:t>것과 같은 경우 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그래서 </a:t>
            </a:r>
            <a:r>
              <a:rPr lang="en-US" altLang="ko-KR" sz="1200" dirty="0">
                <a:latin typeface="+mn-ea"/>
                <a:ea typeface="+mn-ea"/>
              </a:rPr>
              <a:t>react-query</a:t>
            </a:r>
            <a:r>
              <a:rPr lang="ko-KR" altLang="en-US" sz="1200" dirty="0">
                <a:latin typeface="+mn-ea"/>
                <a:ea typeface="+mn-ea"/>
              </a:rPr>
              <a:t>를 사용함으로 서버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클라이언트 데이터를 분리할 수 있다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pPr marL="171450" indent="-171450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react-query </a:t>
            </a:r>
            <a:r>
              <a:rPr lang="ko-KR" altLang="en-US" sz="1200" b="1" dirty="0" smtClean="0">
                <a:latin typeface="+mn-ea"/>
                <a:ea typeface="+mn-ea"/>
              </a:rPr>
              <a:t>장점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</a:t>
            </a:r>
            <a:r>
              <a:rPr lang="ko-KR" altLang="en-US" sz="1200" dirty="0" err="1" smtClean="0">
                <a:latin typeface="+mn-ea"/>
                <a:ea typeface="+mn-ea"/>
              </a:rPr>
              <a:t>캐싱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get</a:t>
            </a:r>
            <a:r>
              <a:rPr lang="ko-KR" altLang="en-US" sz="1200" dirty="0">
                <a:latin typeface="+mn-ea"/>
                <a:ea typeface="+mn-ea"/>
              </a:rPr>
              <a:t>을 한 데이터에 대해 </a:t>
            </a:r>
            <a:r>
              <a:rPr lang="en-US" altLang="ko-KR" sz="1200" dirty="0">
                <a:latin typeface="+mn-ea"/>
                <a:ea typeface="+mn-ea"/>
              </a:rPr>
              <a:t>update</a:t>
            </a:r>
            <a:r>
              <a:rPr lang="ko-KR" altLang="en-US" sz="1200" dirty="0">
                <a:latin typeface="+mn-ea"/>
                <a:ea typeface="+mn-ea"/>
              </a:rPr>
              <a:t>를 하면 자동으로 </a:t>
            </a:r>
            <a:r>
              <a:rPr lang="en-US" altLang="ko-KR" sz="1200" dirty="0">
                <a:latin typeface="+mn-ea"/>
                <a:ea typeface="+mn-ea"/>
              </a:rPr>
              <a:t>get</a:t>
            </a:r>
            <a:r>
              <a:rPr lang="ko-KR" altLang="en-US" sz="1200" dirty="0">
                <a:latin typeface="+mn-ea"/>
                <a:ea typeface="+mn-ea"/>
              </a:rPr>
              <a:t>을 다시 수행한다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( </a:t>
            </a:r>
            <a:r>
              <a:rPr lang="ko-KR" altLang="en-US" sz="1200" dirty="0" smtClean="0">
                <a:latin typeface="+mn-ea"/>
                <a:ea typeface="+mn-ea"/>
              </a:rPr>
              <a:t>예를 </a:t>
            </a:r>
            <a:r>
              <a:rPr lang="ko-KR" altLang="en-US" sz="1200" dirty="0">
                <a:latin typeface="+mn-ea"/>
                <a:ea typeface="+mn-ea"/>
              </a:rPr>
              <a:t>들면 게시판의 글을 가져왔을 때 게시판의 글을 생성하면 게시판 글을 </a:t>
            </a:r>
            <a:r>
              <a:rPr lang="en-US" altLang="ko-KR" sz="1200" dirty="0">
                <a:latin typeface="+mn-ea"/>
                <a:ea typeface="+mn-ea"/>
              </a:rPr>
              <a:t>get</a:t>
            </a:r>
            <a:r>
              <a:rPr lang="ko-KR" altLang="en-US" sz="1200" dirty="0">
                <a:latin typeface="+mn-ea"/>
                <a:ea typeface="+mn-ea"/>
              </a:rPr>
              <a:t>하는 </a:t>
            </a:r>
            <a:r>
              <a:rPr lang="en-US" altLang="ko-KR" sz="1200" dirty="0" err="1">
                <a:latin typeface="+mn-ea"/>
                <a:ea typeface="+mn-ea"/>
              </a:rPr>
              <a:t>api</a:t>
            </a:r>
            <a:r>
              <a:rPr lang="ko-KR" altLang="en-US" sz="1200" dirty="0" err="1">
                <a:latin typeface="+mn-ea"/>
                <a:ea typeface="+mn-ea"/>
              </a:rPr>
              <a:t>를</a:t>
            </a:r>
            <a:r>
              <a:rPr lang="ko-KR" altLang="en-US" sz="1200" dirty="0">
                <a:latin typeface="+mn-ea"/>
                <a:ea typeface="+mn-ea"/>
              </a:rPr>
              <a:t> 자동으로 실행 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</a:t>
            </a:r>
            <a:r>
              <a:rPr lang="ko-KR" altLang="en-US" sz="1200" dirty="0" smtClean="0">
                <a:latin typeface="+mn-ea"/>
                <a:ea typeface="+mn-ea"/>
              </a:rPr>
              <a:t>데이터가 </a:t>
            </a:r>
            <a:r>
              <a:rPr lang="ko-KR" altLang="en-US" sz="1200" dirty="0">
                <a:latin typeface="+mn-ea"/>
                <a:ea typeface="+mn-ea"/>
              </a:rPr>
              <a:t>오래 되었다고 판단되면 다시 </a:t>
            </a:r>
            <a:r>
              <a:rPr lang="en-US" altLang="ko-KR" sz="1200" dirty="0">
                <a:latin typeface="+mn-ea"/>
                <a:ea typeface="+mn-ea"/>
              </a:rPr>
              <a:t>get (</a:t>
            </a:r>
            <a:r>
              <a:rPr lang="en-US" altLang="ko-KR" sz="1200" dirty="0" err="1">
                <a:latin typeface="+mn-ea"/>
                <a:ea typeface="+mn-ea"/>
              </a:rPr>
              <a:t>invalidateQueries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</a:t>
            </a:r>
            <a:r>
              <a:rPr lang="ko-KR" altLang="en-US" sz="1200" dirty="0" smtClean="0">
                <a:latin typeface="+mn-ea"/>
                <a:ea typeface="+mn-ea"/>
              </a:rPr>
              <a:t>동일 </a:t>
            </a:r>
            <a:r>
              <a:rPr lang="ko-KR" altLang="en-US" sz="1200" dirty="0">
                <a:latin typeface="+mn-ea"/>
                <a:ea typeface="+mn-ea"/>
              </a:rPr>
              <a:t>데이터 </a:t>
            </a:r>
            <a:r>
              <a:rPr lang="ko-KR" altLang="en-US" sz="1200" dirty="0" err="1">
                <a:latin typeface="+mn-ea"/>
                <a:ea typeface="+mn-ea"/>
              </a:rPr>
              <a:t>여러번</a:t>
            </a:r>
            <a:r>
              <a:rPr lang="ko-KR" altLang="en-US" sz="1200" dirty="0">
                <a:latin typeface="+mn-ea"/>
                <a:ea typeface="+mn-ea"/>
              </a:rPr>
              <a:t> 요청하면 한번만 요청한다</a:t>
            </a:r>
            <a:r>
              <a:rPr lang="en-US" altLang="ko-KR" sz="1200" dirty="0">
                <a:latin typeface="+mn-ea"/>
                <a:ea typeface="+mn-ea"/>
              </a:rPr>
              <a:t>. (</a:t>
            </a:r>
            <a:r>
              <a:rPr lang="ko-KR" altLang="en-US" sz="1200" dirty="0">
                <a:latin typeface="+mn-ea"/>
                <a:ea typeface="+mn-ea"/>
              </a:rPr>
              <a:t>옵션에 따라 중복 호출 허용 시간 조절 가능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</a:t>
            </a:r>
            <a:r>
              <a:rPr lang="ko-KR" altLang="en-US" sz="1200" dirty="0" smtClean="0">
                <a:latin typeface="+mn-ea"/>
                <a:ea typeface="+mn-ea"/>
              </a:rPr>
              <a:t>무한 </a:t>
            </a:r>
            <a:r>
              <a:rPr lang="ko-KR" altLang="en-US" sz="1200" dirty="0">
                <a:latin typeface="+mn-ea"/>
                <a:ea typeface="+mn-ea"/>
              </a:rPr>
              <a:t>스크롤 </a:t>
            </a:r>
            <a:r>
              <a:rPr lang="en-US" altLang="ko-KR" sz="1200" dirty="0">
                <a:latin typeface="+mn-ea"/>
                <a:ea typeface="+mn-ea"/>
              </a:rPr>
              <a:t>(Infinite Queries (opens new window</a:t>
            </a:r>
            <a:r>
              <a:rPr lang="en-US" altLang="ko-KR" sz="1200" dirty="0" smtClean="0">
                <a:latin typeface="+mn-ea"/>
                <a:ea typeface="+mn-ea"/>
              </a:rPr>
              <a:t>))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</a:t>
            </a:r>
            <a:r>
              <a:rPr lang="ko-KR" altLang="en-US" sz="1200" dirty="0" smtClean="0">
                <a:latin typeface="+mn-ea"/>
                <a:ea typeface="+mn-ea"/>
              </a:rPr>
              <a:t>비동기 </a:t>
            </a:r>
            <a:r>
              <a:rPr lang="ko-KR" altLang="en-US" sz="1200" dirty="0">
                <a:latin typeface="+mn-ea"/>
                <a:ea typeface="+mn-ea"/>
              </a:rPr>
              <a:t>과정을 선언적으로 관리할 수 </a:t>
            </a:r>
            <a:r>
              <a:rPr lang="ko-KR" altLang="en-US" sz="1200" dirty="0" smtClean="0">
                <a:latin typeface="+mn-ea"/>
                <a:ea typeface="+mn-ea"/>
              </a:rPr>
              <a:t>있고</a:t>
            </a:r>
            <a:r>
              <a:rPr lang="en-US" altLang="ko-KR" sz="1200" dirty="0" smtClean="0">
                <a:latin typeface="+mn-ea"/>
                <a:ea typeface="+mn-ea"/>
              </a:rPr>
              <a:t>, react </a:t>
            </a:r>
            <a:r>
              <a:rPr lang="en-US" altLang="ko-KR" sz="1200" dirty="0">
                <a:latin typeface="+mn-ea"/>
                <a:ea typeface="+mn-ea"/>
              </a:rPr>
              <a:t>hook</a:t>
            </a:r>
            <a:r>
              <a:rPr lang="ko-KR" altLang="en-US" sz="1200" dirty="0">
                <a:latin typeface="+mn-ea"/>
                <a:ea typeface="+mn-ea"/>
              </a:rPr>
              <a:t>과 사용하는 구조가 비슷하다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628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4B0B718-BD74-4F48-A2AE-3900BF07D595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18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06617" y="620688"/>
            <a:ext cx="8857871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>
              <a:lnSpc>
                <a:spcPts val="1600"/>
              </a:lnSpc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생명주기 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blog.naver.com/hj_kim97/222322991431</a:t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모든 컴포넌트는 여러 종류의 “생명주기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메서드”를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가지며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메서드를 오버라이딩하여 특정 시점에 코드가 실행되도록 설정할 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자세한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내용과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메소드들은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가능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https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://ko.reactjs.org/docs/react-component.html#mounting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ts val="1600"/>
              </a:lnSpc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5.1)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생명 주기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마운트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DOM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생성되고 웹 브라우저상에 나타나는 것을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마운트라고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하며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컴포넌트의 인스턴스가 생성되어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DOM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상에 삽입될 때에 아래의 메서드가 순서대로 호출됩니다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constructor()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컴포넌트를 새로 만들 때마다 호출되는 클래스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메서드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getDerivedStateFromProps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props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있는 값을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넣을 때 사용하는 메서드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render()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우리가 준비한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렌더링하는 메서드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componentDidMount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컴포넌트가 웹 브라우저상에 나타난 후 호출하는 메서드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▶ 업데이트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갱신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경우에 갱신 발생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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props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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state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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부모컴포넌트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렌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더링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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this.forceUpdate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강제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렌더링을 트리거 할 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메서드들은 컴포넌트가 다시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렌더링될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때 순서대로 호출됨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getDerivedStateFromProps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마운트 과정에서 호출되고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업데이트 시작 전에도 호출됨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	     props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변화에 따라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state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값에도 변화를 주고 싶을 때 사용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shouldComponentUpdate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컴포넌트가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리렌더링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여부를 결정하는 메서드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true: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false: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렌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더링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 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render()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컴포넌트를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리렌더링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getSnapshotBeforeUpdate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 변화를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반영하기 바로 직전에 호출하는 메서드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componentDidUpdate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컴포넌트의 업데이트 작업이 끝난 후 호출하는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70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4B0B718-BD74-4F48-A2AE-3900BF07D595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19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06617" y="620688"/>
            <a:ext cx="8857871" cy="296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>
              <a:lnSpc>
                <a:spcPts val="1600"/>
              </a:lnSpc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.1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생명 주기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ts val="1600"/>
              </a:lnSpc>
              <a:defRPr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ts val="1600"/>
              </a:lnSpc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마운트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언마운트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제거하는 것을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말하며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제거될 때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아래 메서드 가 호출됨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componentWillUnmount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컴포넌트가 웹 브라우저상에서 사라지기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직전에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호출하는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오류 처리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자식 컴포넌트를 렌더링하거나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자식 컴포넌트가 생명주기 메서드를 호출하거나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자식 컴포넌트가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메서드를 호출하는 과정에서 오류가 발생했을 때에 호출되는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getDerivedStateFromError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componentDidCatch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indent="0">
              <a:lnSpc>
                <a:spcPts val="1600"/>
              </a:lnSpc>
              <a:defRPr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ts val="1600"/>
              </a:lnSpc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.2)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자주 사용하는 생명주기 메서드</a:t>
            </a:r>
          </a:p>
          <a:p>
            <a:pPr marL="0" indent="0">
              <a:lnSpc>
                <a:spcPts val="1600"/>
              </a:lnSpc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501008"/>
            <a:ext cx="8275131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0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9116" y="118655"/>
            <a:ext cx="8858312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0" lvl="0" indent="-266700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*** Front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기본사항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6700" marR="0" lvl="0" indent="-266700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6700" marR="0" lvl="0" indent="-266700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프론트엔드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대표 프레임워크 비교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6700" marR="0" lvl="0" indent="-266700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6700" marR="0" lvl="0" indent="-266700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=&gt;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난이도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Angular.js &gt; React.js &gt; Vue.js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6700" marR="0" lvl="0" indent="-266700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=&gt; Angular.js</a:t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클라이언트 사이드의 모델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컨트롤러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MVC)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와 모델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뷰모델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(MVVM)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구조를 위한 프레임워크를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제공함으로써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애플리케이션의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개발 및 테스트를 단순화하는 것이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목적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주로 구글과 개별 커뮤니티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여러 회사에 의해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유지 </a:t>
            </a:r>
            <a:r>
              <a:rPr kumimoji="0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보수됨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타입스크립트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인터페이스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상속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DI, decorator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바인딩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</a:p>
          <a:p>
            <a:pPr marL="266700" marR="0" lvl="0" indent="-266700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=&gt; React.js</a:t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UI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구현하는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JS </a:t>
            </a:r>
            <a:r>
              <a:rPr kumimoji="0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라이브러이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이며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싱글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페이지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애플리케이션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(SPA)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이나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모바일 애플리케이션 개발에 사용될 수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있다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페이스북의 소프트웨어 엔지니어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Jordan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Walke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개발하였고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b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페이스북과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개별 개발자 및 기업들 공동체에 의해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유지 </a:t>
            </a:r>
            <a:r>
              <a:rPr kumimoji="0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보수됨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DOM, JSX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문법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ECMA6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문법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FLEX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레이아웃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 설계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Props, State,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Redux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Flux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6700" marR="0" lvl="0" indent="-266700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=&gt; Vue.js</a:t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DOM,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라우터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템플릿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뷰로더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 설계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Vuex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모델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뷰모델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(M V VM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뷰모델에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해당하는 </a:t>
            </a:r>
            <a:r>
              <a:rPr kumimoji="0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화면단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라이브러리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66700" marR="0" lvl="0" indent="-266700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266700" marR="0" lvl="0" indent="-266700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 Front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개발자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6700" marR="0" lvl="0" indent="-266700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6700" marR="0" lvl="0" indent="-266700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=&gt;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Angular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거의 자바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스프링 수준의 생태계이고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Vue.js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React.js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도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java,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c#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같은 객체지향 언어 만큼의 스펙과 컴포넌트설계 능력에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b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ecma6 + html/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css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레이아웃기술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+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웹표준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+ node.js 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Webpack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까지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다양한 능력을 요한다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6700" marR="0" lvl="0" indent="-266700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6700" marR="0" lvl="0" indent="-266700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=&gt;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기타 요구사항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웹브라우저에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대한 좀더 깊이 있는 이해를 필요로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함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렌더링 엔진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자바스크립트 엔진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b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기계가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내 코드를 해석하는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방식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컴파일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런타임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한 번쯤 알아둘 필요가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있음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메모리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세계에서의 변화를 살펴봐야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함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실행컨텍스트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콜스택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힙메모리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561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06617" y="673140"/>
            <a:ext cx="8857871" cy="460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>
              <a:lnSpc>
                <a:spcPts val="1600"/>
              </a:lnSpc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.2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자주 사용하는 생명주기 메서드</a:t>
            </a:r>
          </a:p>
          <a:p>
            <a:pPr marL="182563" indent="-182563">
              <a:lnSpc>
                <a:spcPts val="1600"/>
              </a:lnSpc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182563" indent="-182563">
              <a:lnSpc>
                <a:spcPts val="1600"/>
              </a:lnSpc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render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컴포넌트에서 반드시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구현되어야 하는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유일한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메서드가 호출되면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this.props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this.state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활용하여 아래의 것 중 하나를 반환해야 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보통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JSX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예를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&lt;div /&gt;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MyComponent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/&gt;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정의한 컴포넌트를 만들도록 지시하는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Fragment. render()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통하여 여러 개의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자세한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Fragments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문서를 통하여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확인가능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Portal.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별도의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하위 트리에 자식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렌더링함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자세한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Portals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가능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문자열과 숫자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값들은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상에 텍스트 노드로서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렌더링됨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</a:p>
          <a:p>
            <a:pPr marL="182563" indent="-182563">
              <a:lnSpc>
                <a:spcPts val="1600"/>
              </a:lnSpc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constructor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사용목적은 보통 아래의 두 가지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경우이며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경우가 아니면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생성자를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구현하지 않아도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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this.state</a:t>
            </a:r>
            <a:r>
              <a:rPr lang="ko-KR" altLang="en-US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객체를 할당하여 지역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ko-KR" altLang="en-US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초기화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</a:t>
            </a:r>
            <a:r>
              <a:rPr lang="ko-KR" altLang="en-US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인스턴스에 이벤트 처리 메서드를 바인딩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React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생성자는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해당 컴포넌트가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마운트 되기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전에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호출됨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React.Component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상속한 컴포넌트의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생성자를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구현할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때는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구문에 앞서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super(props)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호출해야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(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그렇지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않으면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this.props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내에서 정의되지 않아 버그로 이어질 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있음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constructor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setState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호출하면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컴포넌트에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필요하다면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this.state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초기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할당하면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694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06617" y="636751"/>
            <a:ext cx="8857871" cy="399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>
              <a:lnSpc>
                <a:spcPts val="1600"/>
              </a:lnSpc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5.2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자주 사용하는 생명주기 메서드</a:t>
            </a:r>
          </a:p>
          <a:p>
            <a:pPr marL="182563" indent="-182563">
              <a:lnSpc>
                <a:spcPts val="1600"/>
              </a:lnSpc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182563" indent="-182563">
              <a:lnSpc>
                <a:spcPts val="1600"/>
              </a:lnSpc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componentDidUpdate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componentDidUpdate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최초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렌더링시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에는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호출되지 않으며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갱신 직후 호출되어 갱신되었을 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DOM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조작하기 위하여 활용됨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이전과 현재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props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비교하여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요청을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보내는것도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이메서드에서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가령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props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변하지 않았다면 네트워크 요청을 보낼 필요가 없음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componentDidUpdate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setState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즉시 호출할 수도 있지만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예시처럼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조건문으로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감싸지 않으면 무한 반복이 발생할 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있음 주의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추가적인 렌더링을 유발하여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비록 사용자는 눈치채지 못할지라도 컴포넌트 성능에 영향을 미칠 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상위에서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내려온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그대로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저장하는 것은 좋지 않으며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대신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직접 사용하는 것이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좋음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2563" indent="-182563">
              <a:lnSpc>
                <a:spcPts val="1600"/>
              </a:lnSpc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componentWillUnmount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componentWillUnmount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컴포넌트가 마운트 해제되어 제거되기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직전 호출됨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타이머 제거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요청 취소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componentDidMount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내에서 생성된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구독해제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정리 작업 수행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이제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컴포넌트는 다시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렌더링 되지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않으므로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componentWillUnmount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setState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호출 불가능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인스턴스가 마운트 해제되고 나면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절대로 다시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마운트 되지 않음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242" y="1408509"/>
            <a:ext cx="3174899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28600"/>
            <a:ext cx="8153400" cy="536104"/>
          </a:xfrm>
        </p:spPr>
        <p:txBody>
          <a:bodyPr/>
          <a:lstStyle/>
          <a:p>
            <a:pPr algn="l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예시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https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://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blog.naver.com/hj_kim97/222322991431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5366" y="1052736"/>
            <a:ext cx="81715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+mn-ea"/>
                <a:ea typeface="+mn-ea"/>
              </a:rPr>
              <a:t>클래스형</a:t>
            </a:r>
            <a:r>
              <a:rPr lang="ko-KR" altLang="en-US" sz="1200" dirty="0" smtClean="0">
                <a:latin typeface="+mn-ea"/>
                <a:ea typeface="+mn-ea"/>
              </a:rPr>
              <a:t> 컴포넌트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Component</a:t>
            </a:r>
            <a:r>
              <a:rPr lang="ko-KR" altLang="en-US" sz="1200" dirty="0">
                <a:latin typeface="+mn-ea"/>
                <a:ea typeface="+mn-ea"/>
              </a:rPr>
              <a:t>를 상속받고 </a:t>
            </a:r>
            <a:r>
              <a:rPr lang="en-US" altLang="ko-KR" sz="1200" dirty="0">
                <a:latin typeface="+mn-ea"/>
                <a:ea typeface="+mn-ea"/>
              </a:rPr>
              <a:t>render() </a:t>
            </a:r>
            <a:r>
              <a:rPr lang="ko-KR" altLang="en-US" sz="1200" dirty="0" err="1">
                <a:latin typeface="+mn-ea"/>
                <a:ea typeface="+mn-ea"/>
              </a:rPr>
              <a:t>메소드가</a:t>
            </a:r>
            <a:r>
              <a:rPr lang="ko-KR" altLang="en-US" sz="1200" dirty="0">
                <a:latin typeface="+mn-ea"/>
                <a:ea typeface="+mn-ea"/>
              </a:rPr>
              <a:t> 있어야 함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  <a:ea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  <a:ea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  <a:ea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  <a:ea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  <a:ea typeface="+mn-ea"/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latin typeface="+mn-ea"/>
                <a:ea typeface="+mn-ea"/>
              </a:rPr>
              <a:t>react01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 err="1">
                <a:latin typeface="+mn-ea"/>
                <a:ea typeface="+mn-ea"/>
              </a:rPr>
              <a:t>김다정</a:t>
            </a:r>
            <a:r>
              <a:rPr lang="ko-KR" altLang="en-US" sz="1200" dirty="0">
                <a:latin typeface="+mn-ea"/>
                <a:ea typeface="+mn-ea"/>
              </a:rPr>
              <a:t> 예제 </a:t>
            </a:r>
            <a:r>
              <a:rPr lang="en-US" altLang="ko-KR" sz="1200" dirty="0">
                <a:latin typeface="+mn-ea"/>
                <a:ea typeface="+mn-ea"/>
              </a:rPr>
              <a:t>3.2 , </a:t>
            </a:r>
            <a:r>
              <a:rPr lang="ko-KR" altLang="en-US" sz="1200" dirty="0">
                <a:latin typeface="+mn-ea"/>
                <a:ea typeface="+mn-ea"/>
              </a:rPr>
              <a:t>실습</a:t>
            </a:r>
            <a:r>
              <a:rPr lang="en-US" altLang="ko-KR" sz="1200" dirty="0">
                <a:latin typeface="+mn-ea"/>
                <a:ea typeface="+mn-ea"/>
              </a:rPr>
              <a:t>3.38 </a:t>
            </a:r>
            <a:r>
              <a:rPr lang="ko-KR" altLang="en-US" sz="1200" dirty="0">
                <a:latin typeface="+mn-ea"/>
                <a:ea typeface="+mn-ea"/>
              </a:rPr>
              <a:t>까지</a:t>
            </a:r>
            <a:br>
              <a:rPr lang="ko-KR" altLang="en-US" sz="1200" dirty="0">
                <a:latin typeface="+mn-ea"/>
                <a:ea typeface="+mn-ea"/>
              </a:rPr>
            </a:br>
            <a:endParaRPr lang="ko-KR" altLang="en-US" sz="1200" dirty="0">
              <a:latin typeface="+mn-ea"/>
              <a:ea typeface="+mn-ea"/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latin typeface="+mn-ea"/>
                <a:ea typeface="+mn-ea"/>
              </a:rPr>
              <a:t>react02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en-US" altLang="ko-KR" sz="1200" dirty="0" err="1">
                <a:latin typeface="+mn-ea"/>
                <a:ea typeface="+mn-ea"/>
              </a:rPr>
              <a:t>npx</a:t>
            </a:r>
            <a:r>
              <a:rPr lang="en-US" altLang="ko-KR" sz="1200" dirty="0">
                <a:latin typeface="+mn-ea"/>
                <a:ea typeface="+mn-ea"/>
              </a:rPr>
              <a:t> create-react-app react02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	- cd react02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	- </a:t>
            </a:r>
            <a:r>
              <a:rPr lang="en-US" altLang="ko-KR" sz="1200" dirty="0" err="1">
                <a:latin typeface="+mn-ea"/>
                <a:ea typeface="+mn-ea"/>
              </a:rPr>
              <a:t>npm</a:t>
            </a:r>
            <a:r>
              <a:rPr lang="en-US" altLang="ko-KR" sz="1200" dirty="0">
                <a:latin typeface="+mn-ea"/>
                <a:ea typeface="+mn-ea"/>
              </a:rPr>
              <a:t> start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 err="1">
                <a:latin typeface="+mn-ea"/>
                <a:ea typeface="+mn-ea"/>
              </a:rPr>
              <a:t>김다정</a:t>
            </a:r>
            <a:r>
              <a:rPr lang="ko-KR" altLang="en-US" sz="1200" dirty="0">
                <a:latin typeface="+mn-ea"/>
                <a:ea typeface="+mn-ea"/>
              </a:rPr>
              <a:t> 예제 </a:t>
            </a:r>
            <a:r>
              <a:rPr lang="en-US" altLang="ko-KR" sz="1200" dirty="0">
                <a:latin typeface="+mn-ea"/>
                <a:ea typeface="+mn-ea"/>
              </a:rPr>
              <a:t>3.3 , </a:t>
            </a:r>
            <a:r>
              <a:rPr lang="ko-KR" altLang="en-US" sz="1200" dirty="0">
                <a:latin typeface="+mn-ea"/>
                <a:ea typeface="+mn-ea"/>
              </a:rPr>
              <a:t>실습</a:t>
            </a:r>
            <a:r>
              <a:rPr lang="en-US" altLang="ko-KR" sz="1200" dirty="0">
                <a:latin typeface="+mn-ea"/>
                <a:ea typeface="+mn-ea"/>
              </a:rPr>
              <a:t>?? </a:t>
            </a:r>
            <a:r>
              <a:rPr lang="ko-KR" altLang="en-US" sz="1200" dirty="0">
                <a:latin typeface="+mn-ea"/>
                <a:ea typeface="+mn-ea"/>
              </a:rPr>
              <a:t>까지</a:t>
            </a:r>
            <a:br>
              <a:rPr lang="ko-KR" altLang="en-US" sz="1200" dirty="0">
                <a:latin typeface="+mn-ea"/>
                <a:ea typeface="+mn-ea"/>
              </a:rPr>
            </a:br>
            <a:endParaRPr lang="ko-KR" altLang="en-US" sz="1200" dirty="0">
              <a:latin typeface="+mn-ea"/>
              <a:ea typeface="+mn-ea"/>
            </a:endParaRPr>
          </a:p>
          <a:p>
            <a:pPr marL="228600" indent="-228600">
              <a:buAutoNum type="arabicPeriod"/>
            </a:pP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2878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28600"/>
            <a:ext cx="8424936" cy="536104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latin typeface="+mn-ea"/>
                <a:ea typeface="+mn-ea"/>
              </a:rPr>
              <a:t>함수형 </a:t>
            </a:r>
            <a:r>
              <a:rPr lang="ko-KR" altLang="en-US" dirty="0" smtClean="0">
                <a:latin typeface="+mn-ea"/>
                <a:ea typeface="+mn-ea"/>
              </a:rPr>
              <a:t>컴포넌트 예시 </a:t>
            </a:r>
            <a:r>
              <a:rPr lang="en-US" altLang="ko-KR" sz="1400" dirty="0">
                <a:latin typeface="+mn-ea"/>
                <a:ea typeface="+mn-ea"/>
              </a:rPr>
              <a:t>(https://</a:t>
            </a:r>
            <a:r>
              <a:rPr lang="en-US" altLang="ko-KR" sz="1400" dirty="0" smtClean="0">
                <a:latin typeface="+mn-ea"/>
                <a:ea typeface="+mn-ea"/>
              </a:rPr>
              <a:t>blog.naver.com/pjt3591oo/222990272706 </a:t>
            </a:r>
            <a:r>
              <a:rPr lang="ko-KR" altLang="en-US" sz="1400" dirty="0" smtClean="0">
                <a:latin typeface="+mn-ea"/>
                <a:ea typeface="+mn-ea"/>
              </a:rPr>
              <a:t>참고</a:t>
            </a:r>
            <a:r>
              <a:rPr lang="en-US" altLang="ko-KR" sz="1400" dirty="0" smtClean="0">
                <a:latin typeface="+mn-ea"/>
                <a:ea typeface="+mn-ea"/>
              </a:rPr>
              <a:t> 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5366" y="1052736"/>
            <a:ext cx="81715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endParaRPr lang="en-US" altLang="ko-KR" sz="1200" dirty="0" smtClean="0">
              <a:latin typeface="+mn-ea"/>
              <a:ea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  <a:ea typeface="+mn-ea"/>
              </a:rPr>
              <a:t>함수형 컴포넌트</a:t>
            </a:r>
          </a:p>
          <a:p>
            <a:pPr marL="228600" indent="-228600">
              <a:buAutoNum type="arabicPeriod"/>
            </a:pPr>
            <a:endParaRPr lang="ko-KR" altLang="en-US" sz="1200" dirty="0">
              <a:latin typeface="+mn-ea"/>
              <a:ea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  <a:ea typeface="+mn-ea"/>
              </a:rPr>
              <a:t>함수형 컴포넌트 </a:t>
            </a:r>
            <a:r>
              <a:rPr lang="en-US" altLang="ko-KR" sz="1200" dirty="0">
                <a:latin typeface="+mn-ea"/>
                <a:ea typeface="+mn-ea"/>
              </a:rPr>
              <a:t>state </a:t>
            </a:r>
            <a:r>
              <a:rPr lang="ko-KR" altLang="en-US" sz="1200" dirty="0">
                <a:latin typeface="+mn-ea"/>
                <a:ea typeface="+mn-ea"/>
              </a:rPr>
              <a:t>사용하기</a:t>
            </a:r>
          </a:p>
          <a:p>
            <a:pPr marL="228600" indent="-228600">
              <a:buAutoNum type="arabicPeriod"/>
            </a:pPr>
            <a:endParaRPr lang="en-US" altLang="ko-KR" sz="1200" dirty="0" smtClean="0">
              <a:latin typeface="+mn-ea"/>
              <a:ea typeface="+mn-ea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latin typeface="+mn-ea"/>
              <a:ea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  <a:ea typeface="+mn-ea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+mn-ea"/>
                <a:ea typeface="+mn-ea"/>
              </a:rPr>
              <a:t> 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7349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266700" y="116632"/>
            <a:ext cx="8153400" cy="536575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React </a:t>
            </a:r>
            <a:r>
              <a:rPr lang="ko-KR" altLang="en-US" dirty="0" smtClean="0">
                <a:latin typeface="+mn-ea"/>
                <a:ea typeface="+mn-ea"/>
              </a:rPr>
              <a:t>주요 요소들 </a:t>
            </a:r>
            <a:r>
              <a:rPr lang="en-US" altLang="ko-KR" dirty="0" smtClean="0">
                <a:latin typeface="+mn-ea"/>
                <a:ea typeface="+mn-ea"/>
              </a:rPr>
              <a:t>II. 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4096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4B0B718-BD74-4F48-A2AE-3900BF07D595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24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78625" y="711463"/>
            <a:ext cx="8713855" cy="149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80975" indent="-180975">
              <a:lnSpc>
                <a:spcPts val="1500"/>
              </a:lnSpc>
              <a:buAutoNum type="arabicParenR"/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HOOK (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://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ko.reactjs.org/docs/hooks-intro.html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https://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defineall.tistory.com/900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https://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studyingych.tistory.com/59 )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Hook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16.8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요소로 새로 추가되었습니다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Hook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기존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바탕의 코드를 작성할 필요 없이 상태 값과 여러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기능을 사용할 수 있습니다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ts val="1600"/>
              </a:lnSpc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ts val="1600"/>
              </a:lnSpc>
              <a:defRPr/>
            </a:pP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520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266700" y="116632"/>
            <a:ext cx="8153400" cy="536575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React </a:t>
            </a:r>
            <a:r>
              <a:rPr lang="ko-KR" altLang="en-US" dirty="0" smtClean="0">
                <a:latin typeface="+mn-ea"/>
                <a:ea typeface="+mn-ea"/>
              </a:rPr>
              <a:t>주요 요소들 </a:t>
            </a:r>
            <a:r>
              <a:rPr lang="en-US" altLang="ko-KR" dirty="0" smtClean="0">
                <a:latin typeface="+mn-ea"/>
                <a:ea typeface="+mn-ea"/>
              </a:rPr>
              <a:t>II. 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4096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4B0B718-BD74-4F48-A2AE-3900BF07D595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25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78625" y="711463"/>
            <a:ext cx="8857871" cy="460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65113" indent="-265113">
              <a:lnSpc>
                <a:spcPts val="1600"/>
              </a:lnSpc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a Tag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Link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navigate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5113" indent="-265113">
              <a:lnSpc>
                <a:spcPts val="1600"/>
              </a:lnSpc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a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Tag </a:t>
            </a: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태그 나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window.location.href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전체의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새로고침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 일어남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Page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전체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리랜더링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65113" indent="-265113">
              <a:lnSpc>
                <a:spcPts val="1600"/>
              </a:lnSpc>
              <a:defRPr/>
            </a:pP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5113" indent="-265113">
              <a:lnSpc>
                <a:spcPts val="1600"/>
              </a:lnSpc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Link 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SPA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특징에 맞게 필요한 부분만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리랜더링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하고 나머지 부분은 그대로 유지</a:t>
            </a:r>
            <a:b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즉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내에서 페이지 전환하는 경우 사용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router-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내장 되어있어서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react-router-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후 사용가능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예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 Link } from "react-router-</a:t>
            </a:r>
            <a:r>
              <a:rPr lang="en-US" altLang="ko-KR" sz="120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"; 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&lt;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div&gt; &lt;Link to="/signup"&gt;</a:t>
            </a:r>
            <a:r>
              <a:rPr lang="ko-KR" altLang="en-US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&lt;/Link&gt; &lt;/div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b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등에 사용하여 바로 화면 전환 할 때 주로 사용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5113" indent="-265113">
              <a:lnSpc>
                <a:spcPts val="1600"/>
              </a:lnSpc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65113" indent="-265113">
              <a:lnSpc>
                <a:spcPts val="1600"/>
              </a:lnSpc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navigate  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SPA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특징에 맞게 필요한 부분만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리랜더링하고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나머지 부분은 그대로 유지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내에서 페이지 전환 시 사용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router-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내장 되어있어서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react-router-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후 사용가능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예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{ Link } from "react-router-</a:t>
            </a:r>
            <a:r>
              <a:rPr lang="en-US" altLang="ko-KR" sz="1200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"; 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navigate = </a:t>
            </a:r>
            <a:r>
              <a:rPr lang="en-US" altLang="ko-KR" sz="120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useNavigate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선언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후에 함수를 사용</a:t>
            </a:r>
          </a:p>
          <a:p>
            <a:pPr marL="265113" indent="-265113">
              <a:lnSpc>
                <a:spcPts val="1600"/>
              </a:lnSpc>
              <a:defRPr/>
            </a:pP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	</a:t>
            </a:r>
            <a:r>
              <a:rPr lang="en-US" altLang="ko-KR" sz="1200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goToMain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() =&gt; { navigate("/main"); };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이렇게 이벤트 함수로 등록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로직에서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조건에 따라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자유롭게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 전환을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싶을 때 주로 사용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19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9116" y="118655"/>
            <a:ext cx="8858312" cy="4670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0" lvl="0" indent="-266700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6700" marR="0" lvl="0" indent="-266700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용어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6700" marR="0" lvl="0" indent="-266700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6700" marR="0" lvl="0" indent="-266700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=&gt;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클라이언트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사이드의 모델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컨트롤러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(MVC)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와 모델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뷰모델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MVVM) </a:t>
            </a:r>
            <a:b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Model :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보통은 서버에서 가져온 데이터 를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JS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객체 형태로 보관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b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View :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사용자에게 보이는 화면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VM (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ViewModel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: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뷰와 모델의 중간 영역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 DOM </a:t>
            </a:r>
            <a:r>
              <a:rPr kumimoji="0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리스너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와 데이터 바인딩을 제공하는 영역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b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Controller :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명령을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모델과 뷰 부분으로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라우팅함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66700" marR="0" lvl="0" indent="-266700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6700" marR="0" lvl="0" indent="-266700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=&gt;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기본 용어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DOM : HTML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문서의 요소에 대한 정보를 담고 있는 데이터 트리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b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DOM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리스너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DOM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변경 내역에 즉각적으로 반응하여 특정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로직을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수행하는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장치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바인딩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(Data Binding)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View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표시되는 내용과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Model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데이터를 동기화 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6700" marR="0" lvl="0" indent="-266700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6700" marR="0" lvl="0" indent="-266700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=&gt; MVVM</a:t>
            </a:r>
            <a:b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UI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개발을 비즈니스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로직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또는 백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엔드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모델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과 분리시켜 어느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특정한 모델 플랫폼에 종속되지 않도록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개발하는 소프트웨어 디자인 패턴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최근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Vue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뿐만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아니라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React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에도 적용되어 있는 대중적인 개발 패턴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6700" marR="0" lvl="0" indent="-266700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8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14586" y="179115"/>
            <a:ext cx="8320040" cy="6552728"/>
            <a:chOff x="414586" y="179115"/>
            <a:chExt cx="8320040" cy="655272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b="1099"/>
            <a:stretch/>
          </p:blipFill>
          <p:spPr>
            <a:xfrm>
              <a:off x="414586" y="179115"/>
              <a:ext cx="8320040" cy="6552728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611560" y="6484646"/>
              <a:ext cx="612789" cy="2345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22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717798" y="260648"/>
            <a:ext cx="7670626" cy="6408712"/>
            <a:chOff x="717798" y="260648"/>
            <a:chExt cx="7670626" cy="640871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b="1450"/>
            <a:stretch/>
          </p:blipFill>
          <p:spPr>
            <a:xfrm>
              <a:off x="717798" y="260648"/>
              <a:ext cx="7670626" cy="6408712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7164288" y="279698"/>
              <a:ext cx="1152128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228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React </a:t>
            </a:r>
            <a:r>
              <a:rPr lang="ko-KR" altLang="en-US" dirty="0" smtClean="0">
                <a:latin typeface="+mn-ea"/>
                <a:ea typeface="+mn-ea"/>
              </a:rPr>
              <a:t>란</a:t>
            </a:r>
            <a:r>
              <a:rPr lang="en-US" altLang="ko-KR" dirty="0" smtClean="0">
                <a:latin typeface="+mn-ea"/>
                <a:ea typeface="+mn-ea"/>
              </a:rPr>
              <a:t>?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4096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4B0B718-BD74-4F48-A2AE-3900BF07D595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6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79512" y="764704"/>
            <a:ext cx="8827963" cy="542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3038" indent="-173038">
              <a:lnSpc>
                <a:spcPts val="1600"/>
              </a:lnSpc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💎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 (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ReactJS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React.js )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marL="173038" indent="-173038">
              <a:lnSpc>
                <a:spcPts val="1600"/>
              </a:lnSpc>
              <a:buFontTx/>
              <a:buAutoNum type="arabicParenR"/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038" indent="-173038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UI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특히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SPA(Single Page Application)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구축하는 데 사용되는 오픈 소스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038" indent="-173038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모바일 앱의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 layer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처리하는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 주로 사용되며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재사용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가능한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 요소를 만들 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3038" indent="-173038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Facebook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소프트웨어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엔지니어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jordan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walke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처음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만들었음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3038" indent="-173038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Instagram,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넷플릭스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등에 적용됨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038" indent="-173038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ts val="1600"/>
              </a:lnSpc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React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사용하면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개발자가 페이지를 다시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로드하지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않고도 데이터를 변경할 수 있는 대규모 웹 애플리케이션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만들 수 있습니다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React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목적은 빠르고 확장 가능하며 단순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합니다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171450" indent="-171450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ts val="1600"/>
              </a:lnSpc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주요특징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선언적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간단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구성요소 기반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Server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Side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광범위하며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빠르며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배우기 쉬움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ts val="1600"/>
              </a:lnSpc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ts val="1600"/>
              </a:lnSpc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라이브러리들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리액트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네이티브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(React Native)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리액트로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모바일 앱 구현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리액트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VR,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리엑트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360 :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리액트를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가상현실 장치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랜더링에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사용하는 도구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리액트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라우터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리덕스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Mobx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라우팅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상태관리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등을 지원   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리액트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훅스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컴포넌트간에 상태가 있는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로직을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추가하고 공유하는 방법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서스펜스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리액트의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비동기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랜더링을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최적화 하는 방법                 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ts val="1600"/>
              </a:lnSpc>
              <a:defRPr/>
            </a:pP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79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React </a:t>
            </a:r>
            <a:r>
              <a:rPr lang="ko-KR" altLang="en-US" dirty="0" smtClean="0">
                <a:latin typeface="+mn-ea"/>
                <a:ea typeface="+mn-ea"/>
              </a:rPr>
              <a:t>란</a:t>
            </a:r>
            <a:r>
              <a:rPr lang="en-US" altLang="ko-KR" dirty="0" smtClean="0">
                <a:latin typeface="+mn-ea"/>
                <a:ea typeface="+mn-ea"/>
              </a:rPr>
              <a:t>?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4096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4B0B718-BD74-4F48-A2AE-3900BF07D595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7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79513" y="764704"/>
            <a:ext cx="8640959" cy="399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3038" indent="-173038">
              <a:lnSpc>
                <a:spcPts val="1600"/>
              </a:lnSpc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💎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ts val="1700"/>
              </a:lnSpc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1) </a:t>
            </a:r>
            <a:r>
              <a:rPr lang="ko-KR" altLang="en-US" sz="1200" b="1" dirty="0" err="1">
                <a:latin typeface="+mn-ea"/>
                <a:ea typeface="+mn-ea"/>
              </a:rPr>
              <a:t>단방향</a:t>
            </a:r>
            <a:r>
              <a:rPr lang="ko-KR" altLang="en-US" sz="1200" b="1" dirty="0">
                <a:latin typeface="+mn-ea"/>
                <a:ea typeface="+mn-ea"/>
              </a:rPr>
              <a:t> 데이터 </a:t>
            </a:r>
            <a:r>
              <a:rPr lang="ko-KR" altLang="en-US" sz="1200" b="1" dirty="0" smtClean="0">
                <a:latin typeface="+mn-ea"/>
                <a:ea typeface="+mn-ea"/>
              </a:rPr>
              <a:t>바인딩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marL="171450" indent="-171450">
              <a:lnSpc>
                <a:spcPts val="17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 smtClean="0">
                <a:latin typeface="+mn-ea"/>
                <a:ea typeface="+mn-ea"/>
              </a:rPr>
              <a:t> React</a:t>
            </a:r>
            <a:r>
              <a:rPr lang="ko-KR" altLang="en-US" sz="1200" dirty="0" smtClean="0">
                <a:latin typeface="+mn-ea"/>
                <a:ea typeface="+mn-ea"/>
              </a:rPr>
              <a:t>에서는 변경할 수 없는 값 세트가 </a:t>
            </a:r>
            <a:r>
              <a:rPr lang="en-US" altLang="ko-KR" sz="1200" dirty="0" smtClean="0">
                <a:latin typeface="+mn-ea"/>
                <a:ea typeface="+mn-ea"/>
              </a:rPr>
              <a:t>HTML </a:t>
            </a:r>
            <a:r>
              <a:rPr lang="ko-KR" altLang="en-US" sz="1200" dirty="0" smtClean="0">
                <a:latin typeface="+mn-ea"/>
                <a:ea typeface="+mn-ea"/>
              </a:rPr>
              <a:t>태그의 속성으로 구성 요소 </a:t>
            </a:r>
            <a:r>
              <a:rPr lang="ko-KR" altLang="en-US" sz="1200" dirty="0" err="1" smtClean="0">
                <a:latin typeface="+mn-ea"/>
                <a:ea typeface="+mn-ea"/>
              </a:rPr>
              <a:t>렌더러에</a:t>
            </a:r>
            <a:r>
              <a:rPr lang="ko-KR" altLang="en-US" sz="1200" dirty="0" smtClean="0">
                <a:latin typeface="+mn-ea"/>
                <a:ea typeface="+mn-ea"/>
              </a:rPr>
              <a:t> 전달되며 이 구성 </a:t>
            </a:r>
            <a:r>
              <a:rPr lang="ko-KR" altLang="en-US" sz="1200" dirty="0">
                <a:latin typeface="+mn-ea"/>
                <a:ea typeface="+mn-ea"/>
              </a:rPr>
              <a:t>요소는 속성을 직접 수정할 수 없지만 수정할 수 있는 </a:t>
            </a:r>
            <a:r>
              <a:rPr lang="ko-KR" altLang="en-US" sz="1200" dirty="0" err="1">
                <a:latin typeface="+mn-ea"/>
                <a:ea typeface="+mn-ea"/>
              </a:rPr>
              <a:t>콜백</a:t>
            </a:r>
            <a:r>
              <a:rPr lang="ko-KR" altLang="en-US" sz="1200" dirty="0">
                <a:latin typeface="+mn-ea"/>
                <a:ea typeface="+mn-ea"/>
              </a:rPr>
              <a:t> 기능을 전달할 수 </a:t>
            </a:r>
            <a:r>
              <a:rPr lang="ko-KR" altLang="en-US" sz="1200" dirty="0" smtClean="0">
                <a:latin typeface="+mn-ea"/>
                <a:ea typeface="+mn-ea"/>
              </a:rPr>
              <a:t>있음 </a:t>
            </a:r>
            <a:r>
              <a:rPr lang="en-US" altLang="ko-KR" sz="1200" dirty="0" smtClean="0">
                <a:latin typeface="+mn-ea"/>
                <a:ea typeface="+mn-ea"/>
              </a:rPr>
              <a:t>( </a:t>
            </a:r>
            <a:r>
              <a:rPr lang="ko-KR" altLang="en-US" sz="1200" dirty="0" smtClean="0">
                <a:latin typeface="+mn-ea"/>
                <a:ea typeface="+mn-ea"/>
              </a:rPr>
              <a:t>이러한 프로세스에서는 </a:t>
            </a:r>
            <a:r>
              <a:rPr lang="ko-KR" altLang="en-US" sz="1200" dirty="0">
                <a:latin typeface="+mn-ea"/>
                <a:ea typeface="+mn-ea"/>
              </a:rPr>
              <a:t>속성이 아래로 </a:t>
            </a:r>
            <a:r>
              <a:rPr lang="ko-KR" altLang="en-US" sz="1200" dirty="0" smtClean="0">
                <a:latin typeface="+mn-ea"/>
                <a:ea typeface="+mn-ea"/>
              </a:rPr>
              <a:t>흐름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</a:p>
          <a:p>
            <a:pPr marL="171450" indent="-171450">
              <a:lnSpc>
                <a:spcPts val="17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dirty="0" smtClean="0">
                <a:latin typeface="+mn-ea"/>
                <a:ea typeface="+mn-ea"/>
              </a:rPr>
              <a:t> 보통 </a:t>
            </a:r>
            <a:r>
              <a:rPr lang="en-US" altLang="ko-KR" sz="1200" dirty="0">
                <a:latin typeface="+mn-ea"/>
                <a:ea typeface="+mn-ea"/>
              </a:rPr>
              <a:t>props</a:t>
            </a:r>
            <a:r>
              <a:rPr lang="ko-KR" altLang="en-US" sz="1200" dirty="0">
                <a:latin typeface="+mn-ea"/>
                <a:ea typeface="+mn-ea"/>
              </a:rPr>
              <a:t>라 불리는 속성들은 부모 컴포넌트로부터 컴포넌트에 전달된다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컴포넌트들은 </a:t>
            </a:r>
            <a:r>
              <a:rPr lang="en-US" altLang="ko-KR" sz="1200" dirty="0" smtClean="0">
                <a:latin typeface="+mn-ea"/>
                <a:ea typeface="+mn-ea"/>
              </a:rPr>
              <a:t>props </a:t>
            </a:r>
            <a:r>
              <a:rPr lang="ko-KR" altLang="en-US" sz="1200" dirty="0" smtClean="0">
                <a:latin typeface="+mn-ea"/>
                <a:ea typeface="+mn-ea"/>
              </a:rPr>
              <a:t>를 </a:t>
            </a:r>
            <a:r>
              <a:rPr lang="ko-KR" altLang="en-US" sz="1200" dirty="0">
                <a:latin typeface="+mn-ea"/>
                <a:ea typeface="+mn-ea"/>
              </a:rPr>
              <a:t>하나의 불변의 값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자바스크립트 객체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r>
              <a:rPr lang="ko-KR" altLang="en-US" sz="1200" dirty="0">
                <a:latin typeface="+mn-ea"/>
                <a:ea typeface="+mn-ea"/>
              </a:rPr>
              <a:t>들로 </a:t>
            </a:r>
            <a:r>
              <a:rPr lang="ko-KR" altLang="en-US" sz="1200" dirty="0" smtClean="0">
                <a:latin typeface="+mn-ea"/>
                <a:ea typeface="+mn-ea"/>
              </a:rPr>
              <a:t>받는다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endParaRPr lang="en-US" altLang="ko-KR" sz="1200" dirty="0" smtClean="0">
              <a:latin typeface="+mn-ea"/>
              <a:ea typeface="+mn-ea"/>
            </a:endParaRPr>
          </a:p>
          <a:p>
            <a:pPr marL="0" indent="0">
              <a:lnSpc>
                <a:spcPts val="1700"/>
              </a:lnSpc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2) </a:t>
            </a:r>
            <a:r>
              <a:rPr lang="ko-KR" altLang="en-US" sz="1200" b="1" dirty="0" err="1" smtClean="0">
                <a:latin typeface="+mn-ea"/>
                <a:ea typeface="+mn-ea"/>
              </a:rPr>
              <a:t>스테이트풀</a:t>
            </a:r>
            <a:r>
              <a:rPr lang="ko-KR" altLang="en-US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컴포넌트</a:t>
            </a:r>
          </a:p>
          <a:p>
            <a:pPr marL="171450" indent="-171450">
              <a:lnSpc>
                <a:spcPts val="17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상태를 컴포넌트를 통해 값을 보관하며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props</a:t>
            </a:r>
            <a:r>
              <a:rPr lang="ko-KR" altLang="en-US" sz="1200" dirty="0">
                <a:latin typeface="+mn-ea"/>
                <a:ea typeface="+mn-ea"/>
              </a:rPr>
              <a:t>를 통해 </a:t>
            </a:r>
            <a:r>
              <a:rPr lang="ko-KR" altLang="en-US" sz="1200" dirty="0" err="1">
                <a:latin typeface="+mn-ea"/>
                <a:ea typeface="+mn-ea"/>
              </a:rPr>
              <a:t>차일드</a:t>
            </a:r>
            <a:r>
              <a:rPr lang="ko-KR" altLang="en-US" sz="1200" dirty="0">
                <a:latin typeface="+mn-ea"/>
                <a:ea typeface="+mn-ea"/>
              </a:rPr>
              <a:t> 컴포넌트로 전달할 수 </a:t>
            </a:r>
            <a:r>
              <a:rPr lang="ko-KR" altLang="en-US" sz="1200" dirty="0" smtClean="0">
                <a:latin typeface="+mn-ea"/>
                <a:ea typeface="+mn-ea"/>
              </a:rPr>
              <a:t>있다</a:t>
            </a:r>
            <a:r>
              <a:rPr lang="en-US" altLang="ko-KR" sz="1200" dirty="0" smtClean="0">
                <a:latin typeface="+mn-ea"/>
                <a:ea typeface="+mn-ea"/>
              </a:rPr>
              <a:t>. ------------------------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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71450" indent="-171450">
              <a:lnSpc>
                <a:spcPts val="17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dirty="0" smtClean="0">
              <a:latin typeface="+mn-ea"/>
              <a:ea typeface="+mn-ea"/>
            </a:endParaRPr>
          </a:p>
          <a:p>
            <a:pPr marL="171450" indent="-171450">
              <a:lnSpc>
                <a:spcPts val="17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marL="0" indent="0">
              <a:lnSpc>
                <a:spcPts val="1700"/>
              </a:lnSpc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3) </a:t>
            </a:r>
            <a:r>
              <a:rPr lang="ko-KR" altLang="en-US" sz="1200" b="1" dirty="0">
                <a:latin typeface="+mn-ea"/>
                <a:ea typeface="+mn-ea"/>
              </a:rPr>
              <a:t>가상 문서 객체 </a:t>
            </a:r>
            <a:r>
              <a:rPr lang="ko-KR" altLang="en-US" sz="1200" b="1" dirty="0" smtClean="0">
                <a:latin typeface="+mn-ea"/>
                <a:ea typeface="+mn-ea"/>
              </a:rPr>
              <a:t>모델 </a:t>
            </a:r>
            <a:r>
              <a:rPr lang="en-US" altLang="ko-KR" sz="1200" b="1" dirty="0" smtClean="0">
                <a:latin typeface="+mn-ea"/>
                <a:ea typeface="+mn-ea"/>
              </a:rPr>
              <a:t>( Virtual DOM ) </a:t>
            </a:r>
          </a:p>
          <a:p>
            <a:pPr marL="171450" indent="-171450">
              <a:lnSpc>
                <a:spcPts val="17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err="1">
                <a:latin typeface="+mn-ea"/>
                <a:ea typeface="+mn-ea"/>
              </a:rPr>
              <a:t>리액트는</a:t>
            </a:r>
            <a:r>
              <a:rPr lang="ko-KR" altLang="en-US" sz="1200" dirty="0">
                <a:latin typeface="+mn-ea"/>
                <a:ea typeface="+mn-ea"/>
              </a:rPr>
              <a:t> 인 메모리 데이터 구조 캐시를 만들고 결과 차이를 계산한 다음 브라우저에 표시되는 </a:t>
            </a:r>
            <a:r>
              <a:rPr lang="en-US" altLang="ko-KR" sz="1200" dirty="0">
                <a:latin typeface="+mn-ea"/>
                <a:ea typeface="+mn-ea"/>
              </a:rPr>
              <a:t>DOM</a:t>
            </a:r>
            <a:r>
              <a:rPr lang="ko-KR" altLang="en-US" sz="1200" dirty="0">
                <a:latin typeface="+mn-ea"/>
                <a:ea typeface="+mn-ea"/>
              </a:rPr>
              <a:t>을 효과적으로 업데이트한다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ts val="17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dirty="0" smtClean="0">
                <a:latin typeface="+mn-ea"/>
                <a:ea typeface="+mn-ea"/>
              </a:rPr>
              <a:t> 이로써 </a:t>
            </a:r>
            <a:r>
              <a:rPr lang="ko-KR" altLang="en-US" sz="1200" dirty="0">
                <a:latin typeface="+mn-ea"/>
                <a:ea typeface="+mn-ea"/>
              </a:rPr>
              <a:t>프로그래머는 마치 모든 페이지가 변경될 때마다 </a:t>
            </a:r>
            <a:r>
              <a:rPr lang="ko-KR" altLang="en-US" sz="1200" dirty="0" err="1">
                <a:latin typeface="+mn-ea"/>
                <a:ea typeface="+mn-ea"/>
              </a:rPr>
              <a:t>렌더링되는</a:t>
            </a:r>
            <a:r>
              <a:rPr lang="ko-KR" altLang="en-US" sz="1200" dirty="0">
                <a:latin typeface="+mn-ea"/>
                <a:ea typeface="+mn-ea"/>
              </a:rPr>
              <a:t> 것처럼 코드를 작성할 수 있는데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실제로 </a:t>
            </a:r>
            <a:r>
              <a:rPr lang="ko-KR" altLang="en-US" sz="1200" dirty="0" err="1">
                <a:latin typeface="+mn-ea"/>
                <a:ea typeface="+mn-ea"/>
              </a:rPr>
              <a:t>리액트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라이브러리는 단지 실제로 변경되는 하위 컴포넌트만을 렌더링할 뿐이다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341" y="2400568"/>
            <a:ext cx="3261819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1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React </a:t>
            </a:r>
            <a:r>
              <a:rPr lang="ko-KR" altLang="en-US" dirty="0" smtClean="0">
                <a:latin typeface="+mn-ea"/>
                <a:ea typeface="+mn-ea"/>
              </a:rPr>
              <a:t>란</a:t>
            </a:r>
            <a:r>
              <a:rPr lang="en-US" altLang="ko-KR" dirty="0" smtClean="0">
                <a:latin typeface="+mn-ea"/>
                <a:ea typeface="+mn-ea"/>
              </a:rPr>
              <a:t>?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4096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4B0B718-BD74-4F48-A2AE-3900BF07D595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8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06617" y="764704"/>
            <a:ext cx="8878192" cy="4811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3038" indent="-173038">
              <a:lnSpc>
                <a:spcPts val="1600"/>
              </a:lnSpc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💎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marL="0" indent="0">
              <a:lnSpc>
                <a:spcPts val="1600"/>
              </a:lnSpc>
              <a:defRPr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ts val="1600"/>
              </a:lnSpc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1200" b="1" dirty="0">
                <a:latin typeface="+mn-ea"/>
                <a:ea typeface="+mn-ea"/>
              </a:rPr>
              <a:t>라이프사이클 </a:t>
            </a:r>
            <a:r>
              <a:rPr lang="ko-KR" altLang="en-US" sz="1200" b="1" dirty="0" smtClean="0">
                <a:latin typeface="+mn-ea"/>
                <a:ea typeface="+mn-ea"/>
              </a:rPr>
              <a:t>메서드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marL="171450" indent="-171450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dirty="0" smtClean="0">
                <a:latin typeface="+mn-ea"/>
                <a:ea typeface="+mn-ea"/>
              </a:rPr>
              <a:t> 라이프사이클 메서드들은 컴포넌트가 생존하는 동안 셋 포인트</a:t>
            </a:r>
            <a:r>
              <a:rPr lang="en-US" altLang="ko-KR" sz="1200" dirty="0" smtClean="0">
                <a:latin typeface="+mn-ea"/>
                <a:ea typeface="+mn-ea"/>
              </a:rPr>
              <a:t>(set point)</a:t>
            </a:r>
            <a:r>
              <a:rPr lang="ko-KR" altLang="en-US" sz="1200" dirty="0" smtClean="0">
                <a:latin typeface="+mn-ea"/>
                <a:ea typeface="+mn-ea"/>
              </a:rPr>
              <a:t>에 코드를 실행할 수 있게 하는 훅</a:t>
            </a:r>
            <a:r>
              <a:rPr lang="en-US" altLang="ko-KR" sz="1200" dirty="0" smtClean="0">
                <a:latin typeface="+mn-ea"/>
                <a:ea typeface="+mn-ea"/>
              </a:rPr>
              <a:t>(hook)</a:t>
            </a:r>
            <a:r>
              <a:rPr lang="ko-KR" altLang="en-US" sz="1200" dirty="0" smtClean="0">
                <a:latin typeface="+mn-ea"/>
                <a:ea typeface="+mn-ea"/>
              </a:rPr>
              <a:t>이다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dirty="0" smtClean="0">
              <a:latin typeface="+mn-ea"/>
              <a:ea typeface="+mn-ea"/>
            </a:endParaRPr>
          </a:p>
          <a:p>
            <a:pPr marL="171450" indent="-171450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err="1" smtClean="0">
                <a:latin typeface="+mn-ea"/>
                <a:ea typeface="+mn-ea"/>
              </a:rPr>
              <a:t>shouldComponentUpdate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: </a:t>
            </a:r>
            <a:r>
              <a:rPr lang="ko-KR" altLang="en-US" sz="1200" dirty="0" err="1" smtClean="0">
                <a:latin typeface="+mn-ea"/>
                <a:ea typeface="+mn-ea"/>
              </a:rPr>
              <a:t>렌더가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불필요한 경우 </a:t>
            </a:r>
            <a:r>
              <a:rPr lang="en-US" altLang="ko-KR" sz="1200" dirty="0">
                <a:latin typeface="+mn-ea"/>
                <a:ea typeface="+mn-ea"/>
              </a:rPr>
              <a:t>false</a:t>
            </a:r>
            <a:r>
              <a:rPr lang="ko-KR" altLang="en-US" sz="1200" dirty="0">
                <a:latin typeface="+mn-ea"/>
                <a:ea typeface="+mn-ea"/>
              </a:rPr>
              <a:t>를 반환함으로써 개발자가 컴포넌트의 불필요한 </a:t>
            </a:r>
            <a:r>
              <a:rPr lang="ko-KR" altLang="en-US" sz="1200" dirty="0" smtClean="0">
                <a:latin typeface="+mn-ea"/>
                <a:ea typeface="+mn-ea"/>
              </a:rPr>
              <a:t>재 렌더링을 </a:t>
            </a:r>
            <a:r>
              <a:rPr lang="ko-KR" altLang="en-US" sz="1200" dirty="0">
                <a:latin typeface="+mn-ea"/>
                <a:ea typeface="+mn-ea"/>
              </a:rPr>
              <a:t>막을 수 있게 한다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err="1" smtClean="0">
                <a:latin typeface="+mn-ea"/>
                <a:ea typeface="+mn-ea"/>
              </a:rPr>
              <a:t>componentDidMount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: </a:t>
            </a:r>
            <a:r>
              <a:rPr lang="ko-KR" altLang="en-US" sz="1200" dirty="0" smtClean="0">
                <a:latin typeface="+mn-ea"/>
                <a:ea typeface="+mn-ea"/>
              </a:rPr>
              <a:t>컴포넌트가 마운트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en-US" altLang="ko-KR" sz="1200" dirty="0">
                <a:latin typeface="+mn-ea"/>
                <a:ea typeface="+mn-ea"/>
              </a:rPr>
              <a:t>mount)</a:t>
            </a:r>
            <a:r>
              <a:rPr lang="ko-KR" altLang="en-US" sz="1200" dirty="0">
                <a:latin typeface="+mn-ea"/>
                <a:ea typeface="+mn-ea"/>
              </a:rPr>
              <a:t>되면 </a:t>
            </a:r>
            <a:r>
              <a:rPr lang="ko-KR" altLang="en-US" sz="1200" dirty="0" smtClean="0">
                <a:latin typeface="+mn-ea"/>
                <a:ea typeface="+mn-ea"/>
              </a:rPr>
              <a:t>호출됨 </a:t>
            </a:r>
            <a:r>
              <a:rPr lang="en-US" altLang="ko-KR" sz="1200" dirty="0" smtClean="0">
                <a:latin typeface="+mn-ea"/>
                <a:ea typeface="+mn-ea"/>
              </a:rPr>
              <a:t>( </a:t>
            </a:r>
            <a:r>
              <a:rPr lang="ko-KR" altLang="en-US" sz="1200" dirty="0" smtClean="0">
                <a:latin typeface="+mn-ea"/>
                <a:ea typeface="+mn-ea"/>
              </a:rPr>
              <a:t>대개 </a:t>
            </a:r>
            <a:r>
              <a:rPr lang="ko-KR" altLang="en-US" sz="1200" dirty="0">
                <a:latin typeface="+mn-ea"/>
                <a:ea typeface="+mn-ea"/>
              </a:rPr>
              <a:t>컴포넌트 </a:t>
            </a:r>
            <a:r>
              <a:rPr lang="en-US" altLang="ko-KR" sz="1200" dirty="0">
                <a:latin typeface="+mn-ea"/>
                <a:ea typeface="+mn-ea"/>
              </a:rPr>
              <a:t>DOM </a:t>
            </a:r>
            <a:r>
              <a:rPr lang="ko-KR" altLang="en-US" sz="1200" dirty="0">
                <a:latin typeface="+mn-ea"/>
                <a:ea typeface="+mn-ea"/>
              </a:rPr>
              <a:t>노드와 연결함으로써 사용자 인터페이스에서 </a:t>
            </a:r>
            <a:r>
              <a:rPr lang="ko-KR" altLang="en-US" sz="1200" dirty="0" smtClean="0">
                <a:latin typeface="+mn-ea"/>
                <a:ea typeface="+mn-ea"/>
              </a:rPr>
              <a:t>만들어진다 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API</a:t>
            </a:r>
            <a:r>
              <a:rPr lang="ko-KR" altLang="en-US" sz="1200" dirty="0">
                <a:latin typeface="+mn-ea"/>
                <a:ea typeface="+mn-ea"/>
              </a:rPr>
              <a:t>를 통해 원격 소스로부터 </a:t>
            </a:r>
            <a:r>
              <a:rPr lang="ko-KR" altLang="en-US" sz="1200" dirty="0" err="1">
                <a:latin typeface="+mn-ea"/>
                <a:ea typeface="+mn-ea"/>
              </a:rPr>
              <a:t>로드되는</a:t>
            </a:r>
            <a:r>
              <a:rPr lang="ko-KR" altLang="en-US" sz="1200" dirty="0">
                <a:latin typeface="+mn-ea"/>
                <a:ea typeface="+mn-ea"/>
              </a:rPr>
              <a:t> 데이터를 트리거</a:t>
            </a:r>
            <a:r>
              <a:rPr lang="en-US" altLang="ko-KR" sz="1200" dirty="0">
                <a:latin typeface="+mn-ea"/>
                <a:ea typeface="+mn-ea"/>
              </a:rPr>
              <a:t>(trigger</a:t>
            </a:r>
            <a:r>
              <a:rPr lang="en-US" altLang="ko-KR" sz="1200" dirty="0" smtClean="0">
                <a:latin typeface="+mn-ea"/>
                <a:ea typeface="+mn-ea"/>
              </a:rPr>
              <a:t>) </a:t>
            </a:r>
            <a:r>
              <a:rPr lang="ko-KR" altLang="en-US" sz="1200" dirty="0" smtClean="0">
                <a:latin typeface="+mn-ea"/>
                <a:ea typeface="+mn-ea"/>
              </a:rPr>
              <a:t>하기 </a:t>
            </a:r>
            <a:r>
              <a:rPr lang="ko-KR" altLang="en-US" sz="1200" dirty="0">
                <a:latin typeface="+mn-ea"/>
                <a:ea typeface="+mn-ea"/>
              </a:rPr>
              <a:t>위해 보통 사용된다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render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: </a:t>
            </a:r>
            <a:r>
              <a:rPr lang="ko-KR" altLang="en-US" sz="1200" dirty="0" smtClean="0">
                <a:latin typeface="+mn-ea"/>
                <a:ea typeface="+mn-ea"/>
              </a:rPr>
              <a:t>가장 </a:t>
            </a:r>
            <a:r>
              <a:rPr lang="ko-KR" altLang="en-US" sz="1200" dirty="0">
                <a:latin typeface="+mn-ea"/>
                <a:ea typeface="+mn-ea"/>
              </a:rPr>
              <a:t>중요한 라이프사이클 메서드이며 어떠한 컴포넌트에서도 최소한의 필요 조건이다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</a:t>
            </a:r>
            <a:r>
              <a:rPr lang="ko-KR" altLang="en-US" sz="1200" dirty="0" smtClean="0">
                <a:latin typeface="+mn-ea"/>
                <a:ea typeface="+mn-ea"/>
              </a:rPr>
              <a:t>컴포넌트의 </a:t>
            </a:r>
            <a:r>
              <a:rPr lang="ko-KR" altLang="en-US" sz="1200" dirty="0">
                <a:latin typeface="+mn-ea"/>
                <a:ea typeface="+mn-ea"/>
              </a:rPr>
              <a:t>상태가 업데이트될 때마다 호출되는 것이 보통이며 사용자 인터페이스의 변경사항을 반영한다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marL="0" indent="0">
              <a:lnSpc>
                <a:spcPts val="1600"/>
              </a:lnSpc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React-native </a:t>
            </a:r>
          </a:p>
          <a:p>
            <a:pPr marL="171450" indent="-171450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2015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Facebook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발표한 라이브러리 이며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IOS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Android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UPD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네이티브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앱에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아키텍처를 제공함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</a:p>
          <a:p>
            <a:pPr marL="171450" indent="-171450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React-native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사용하는 가장 좋은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Objective-C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Java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Swift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작성된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 요소를 허용 하는 것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--------------------------------------------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ts val="1600"/>
              </a:lnSpc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20"/>
          <a:stretch/>
        </p:blipFill>
        <p:spPr>
          <a:xfrm>
            <a:off x="3800232" y="4097392"/>
            <a:ext cx="5150870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79513" y="764704"/>
            <a:ext cx="8640959" cy="583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>
              <a:lnSpc>
                <a:spcPts val="1600"/>
              </a:lnSpc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6) JSX (JavaScript XML)</a:t>
            </a:r>
          </a:p>
          <a:p>
            <a:pPr marL="173038" indent="-173038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제공하는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혼합할 수 있는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ECMAScript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확장이며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 렌더링을 구조화하는 방법을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제공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JS 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파일내에서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 Tag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 HTML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내에서 </a:t>
            </a:r>
            <a:r>
              <a:rPr lang="en-US" altLang="ko-KR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가능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)</a:t>
            </a:r>
            <a:b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리액트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컴포넌트들은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JSX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사용해 작성하며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1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jsx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필수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사항은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아니며 순수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자바스크립트로 작성할 수도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있다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038" indent="-173038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예시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-------------------------------------------------------------------------------------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</a:p>
          <a:p>
            <a:pPr marL="173038" indent="-173038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73038" indent="-173038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내재된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(nested)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요소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/>
            </a:r>
            <a:b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같은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레벨의 여러 요소들은 위와 같이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&lt;div&gt;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요소와 같이 하나의 컨테이너 요소로 감싸거나 배열로 반환해야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한다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73038" indent="-173038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속성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(Attributes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b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JSX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HTML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 제공하는 것을 미러링하도록 설계된 일련의 요소 속성들을 제공한다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사용자 지정 속성들은 컴포넌트로 전달할 수도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있다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모든 속성은 컴포넌트를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props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로 받는다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73038" indent="-173038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자바스크립트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식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(JavaScript expressions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b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식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구문은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아님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은 중괄호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{}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사용하여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JSX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안에 쓸 수 있다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</a:t>
            </a:r>
            <a:b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	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&lt;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h1&gt;{10+1}&lt;/h1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&gt;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-&gt;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렌더링 후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-&gt; 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&lt;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h1&gt;11&lt;/h1&gt;</a:t>
            </a:r>
          </a:p>
          <a:p>
            <a:pPr marL="173038" indent="-173038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JSX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안에서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If–else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문은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사용할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없지만 삼항식은 가능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------------------------------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173038" indent="-173038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함수와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JSX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조건들 안에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사용가능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예시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---------------------------------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b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73038" indent="-173038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JSX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코드는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브라우저가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인식할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있도록 바벨과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도구를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이용한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필요하며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이는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애플리케이션이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디플로이되기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전에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빌드 </a:t>
            </a:r>
            <a:r>
              <a:rPr lang="ko-KR" altLang="en-US" sz="11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과정중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에 수행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됨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                                                         </a:t>
            </a:r>
            <a:r>
              <a:rPr lang="en-US" altLang="ko-KR" sz="1100" b="1" dirty="0" smtClean="0">
                <a:solidFill>
                  <a:srgbClr val="EEECE1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-&gt; </a:t>
            </a:r>
            <a:r>
              <a:rPr lang="ko-KR" altLang="en-US" sz="1100" b="1" dirty="0">
                <a:solidFill>
                  <a:srgbClr val="EEECE1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렌더링 후 </a:t>
            </a:r>
            <a:r>
              <a:rPr lang="en-US" altLang="ko-KR" sz="1100" b="1" dirty="0" smtClean="0">
                <a:solidFill>
                  <a:srgbClr val="EEECE1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-&gt;</a:t>
            </a:r>
            <a:endParaRPr lang="en-US" altLang="ko-KR" sz="1100" dirty="0" smtClean="0">
              <a:latin typeface="+mn-ea"/>
              <a:ea typeface="+mn-ea"/>
            </a:endParaRPr>
          </a:p>
        </p:txBody>
      </p:sp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React </a:t>
            </a:r>
            <a:r>
              <a:rPr lang="ko-KR" altLang="en-US" dirty="0" smtClean="0">
                <a:latin typeface="+mn-ea"/>
                <a:ea typeface="+mn-ea"/>
              </a:rPr>
              <a:t>란</a:t>
            </a:r>
            <a:r>
              <a:rPr lang="en-US" altLang="ko-KR" dirty="0" smtClean="0">
                <a:latin typeface="+mn-ea"/>
                <a:ea typeface="+mn-ea"/>
              </a:rPr>
              <a:t>?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476672"/>
            <a:ext cx="2556174" cy="19479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3683451"/>
            <a:ext cx="2811688" cy="15121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9" y="4869160"/>
            <a:ext cx="2974008" cy="19154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8732" y="5589239"/>
            <a:ext cx="1934752" cy="101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4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진경슬라이드">
      <a:majorFont>
        <a:latin typeface="Meiryo"/>
        <a:ea typeface="휴먼모음T"/>
        <a:cs typeface=""/>
      </a:majorFont>
      <a:minorFont>
        <a:latin typeface="Meiryo"/>
        <a:ea typeface="휴먼모음T"/>
        <a:cs typeface="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12700">
          <a:solidFill>
            <a:schemeClr val="accent2">
              <a:lumMod val="7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accent2">
              <a:lumMod val="50000"/>
            </a:schemeClr>
          </a:solidFill>
          <a:headEnd type="none" w="med" len="med"/>
          <a:tailEnd type="triangle" w="sm" len="med"/>
        </a:ln>
      </a:spPr>
      <a:bodyPr/>
      <a:lstStyle/>
      <a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고려청자">
    <a:dk1>
      <a:sysClr val="windowText" lastClr="000000"/>
    </a:dk1>
    <a:lt1>
      <a:sysClr val="window" lastClr="FFFFFF"/>
    </a:lt1>
    <a:dk2>
      <a:srgbClr val="005466"/>
    </a:dk2>
    <a:lt2>
      <a:srgbClr val="D9F3F4"/>
    </a:lt2>
    <a:accent1>
      <a:srgbClr val="3F949A"/>
    </a:accent1>
    <a:accent2>
      <a:srgbClr val="4764B0"/>
    </a:accent2>
    <a:accent3>
      <a:srgbClr val="4FADD1"/>
    </a:accent3>
    <a:accent4>
      <a:srgbClr val="85B692"/>
    </a:accent4>
    <a:accent5>
      <a:srgbClr val="6B94E2"/>
    </a:accent5>
    <a:accent6>
      <a:srgbClr val="819BAB"/>
    </a:accent6>
    <a:hlink>
      <a:srgbClr val="7C0808"/>
    </a:hlink>
    <a:folHlink>
      <a:srgbClr val="0D35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26204</TotalTime>
  <Words>364</Words>
  <Application>Microsoft Office PowerPoint</Application>
  <PresentationFormat>화면 슬라이드 쇼(4:3)</PresentationFormat>
  <Paragraphs>213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맑은 고딕</vt:lpstr>
      <vt:lpstr>Impact</vt:lpstr>
      <vt:lpstr>Wingdings 2</vt:lpstr>
      <vt:lpstr>Arial</vt:lpstr>
      <vt:lpstr>Meiryo</vt:lpstr>
      <vt:lpstr>굴림</vt:lpstr>
      <vt:lpstr>Symbol</vt:lpstr>
      <vt:lpstr>휴먼모음T</vt:lpstr>
      <vt:lpstr>Wingdings</vt:lpstr>
      <vt:lpstr>가을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React 란?</vt:lpstr>
      <vt:lpstr>React 란?</vt:lpstr>
      <vt:lpstr>React 란?</vt:lpstr>
      <vt:lpstr>React 란?</vt:lpstr>
      <vt:lpstr>React 란?</vt:lpstr>
      <vt:lpstr>React 주요 요소들 </vt:lpstr>
      <vt:lpstr>React 주요 요소들 </vt:lpstr>
      <vt:lpstr>React 주요 요소들 </vt:lpstr>
      <vt:lpstr>React 주요 요소들 </vt:lpstr>
      <vt:lpstr>React 주요 요소들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예시 ( https://blog.naver.com/hj_kim97/222322991431 참고 )</vt:lpstr>
      <vt:lpstr>함수형 컴포넌트 예시 (https://blog.naver.com/pjt3591oo/222990272706 참고 )</vt:lpstr>
      <vt:lpstr>React 주요 요소들 II. </vt:lpstr>
      <vt:lpstr>React 주요 요소들 II. </vt:lpstr>
    </vt:vector>
  </TitlesOfParts>
  <Company>Howon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pc</dc:creator>
  <cp:lastModifiedBy>grace</cp:lastModifiedBy>
  <cp:revision>1641</cp:revision>
  <dcterms:created xsi:type="dcterms:W3CDTF">2010-07-01T12:22:11Z</dcterms:created>
  <dcterms:modified xsi:type="dcterms:W3CDTF">2023-07-23T18:25:28Z</dcterms:modified>
</cp:coreProperties>
</file>