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4"/>
  </p:notesMasterIdLst>
  <p:sldIdLst>
    <p:sldId id="386" r:id="rId2"/>
    <p:sldId id="362" r:id="rId3"/>
    <p:sldId id="363" r:id="rId4"/>
    <p:sldId id="345" r:id="rId5"/>
    <p:sldId id="364" r:id="rId6"/>
    <p:sldId id="346" r:id="rId7"/>
    <p:sldId id="365" r:id="rId8"/>
    <p:sldId id="350" r:id="rId9"/>
    <p:sldId id="366" r:id="rId10"/>
    <p:sldId id="347" r:id="rId11"/>
    <p:sldId id="367" r:id="rId12"/>
    <p:sldId id="348" r:id="rId13"/>
    <p:sldId id="349" r:id="rId14"/>
    <p:sldId id="359" r:id="rId15"/>
    <p:sldId id="368" r:id="rId16"/>
    <p:sldId id="351" r:id="rId17"/>
    <p:sldId id="369" r:id="rId18"/>
    <p:sldId id="358" r:id="rId19"/>
    <p:sldId id="370" r:id="rId20"/>
    <p:sldId id="352" r:id="rId21"/>
    <p:sldId id="371" r:id="rId22"/>
    <p:sldId id="353" r:id="rId23"/>
    <p:sldId id="354" r:id="rId24"/>
    <p:sldId id="372" r:id="rId25"/>
    <p:sldId id="355" r:id="rId26"/>
    <p:sldId id="360" r:id="rId27"/>
    <p:sldId id="385" r:id="rId28"/>
    <p:sldId id="373" r:id="rId29"/>
    <p:sldId id="334" r:id="rId30"/>
    <p:sldId id="374" r:id="rId31"/>
    <p:sldId id="336" r:id="rId32"/>
    <p:sldId id="335" r:id="rId33"/>
    <p:sldId id="337" r:id="rId34"/>
    <p:sldId id="375" r:id="rId35"/>
    <p:sldId id="338" r:id="rId36"/>
    <p:sldId id="376" r:id="rId37"/>
    <p:sldId id="340" r:id="rId38"/>
    <p:sldId id="377" r:id="rId39"/>
    <p:sldId id="378" r:id="rId40"/>
    <p:sldId id="341" r:id="rId41"/>
    <p:sldId id="379" r:id="rId42"/>
    <p:sldId id="343" r:id="rId43"/>
    <p:sldId id="380" r:id="rId44"/>
    <p:sldId id="356" r:id="rId45"/>
    <p:sldId id="381" r:id="rId46"/>
    <p:sldId id="330" r:id="rId47"/>
    <p:sldId id="331" r:id="rId48"/>
    <p:sldId id="382" r:id="rId49"/>
    <p:sldId id="332" r:id="rId50"/>
    <p:sldId id="383" r:id="rId51"/>
    <p:sldId id="357" r:id="rId52"/>
    <p:sldId id="384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86"/>
            <p14:sldId id="362"/>
            <p14:sldId id="363"/>
            <p14:sldId id="345"/>
            <p14:sldId id="364"/>
            <p14:sldId id="346"/>
            <p14:sldId id="365"/>
            <p14:sldId id="350"/>
            <p14:sldId id="366"/>
            <p14:sldId id="347"/>
            <p14:sldId id="367"/>
            <p14:sldId id="348"/>
            <p14:sldId id="349"/>
            <p14:sldId id="359"/>
            <p14:sldId id="368"/>
            <p14:sldId id="351"/>
            <p14:sldId id="369"/>
            <p14:sldId id="358"/>
            <p14:sldId id="370"/>
            <p14:sldId id="352"/>
            <p14:sldId id="371"/>
            <p14:sldId id="353"/>
            <p14:sldId id="354"/>
            <p14:sldId id="372"/>
            <p14:sldId id="355"/>
            <p14:sldId id="360"/>
            <p14:sldId id="385"/>
            <p14:sldId id="373"/>
            <p14:sldId id="334"/>
            <p14:sldId id="374"/>
            <p14:sldId id="336"/>
            <p14:sldId id="335"/>
            <p14:sldId id="337"/>
            <p14:sldId id="375"/>
            <p14:sldId id="338"/>
            <p14:sldId id="376"/>
            <p14:sldId id="340"/>
            <p14:sldId id="377"/>
            <p14:sldId id="378"/>
            <p14:sldId id="341"/>
            <p14:sldId id="379"/>
            <p14:sldId id="343"/>
            <p14:sldId id="380"/>
            <p14:sldId id="356"/>
            <p14:sldId id="381"/>
            <p14:sldId id="330"/>
            <p14:sldId id="331"/>
            <p14:sldId id="382"/>
            <p14:sldId id="332"/>
            <p14:sldId id="383"/>
            <p14:sldId id="357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95B22"/>
    <a:srgbClr val="C9E7A7"/>
    <a:srgbClr val="8BB0CF"/>
    <a:srgbClr val="7AA5C8"/>
    <a:srgbClr val="42739C"/>
    <a:srgbClr val="FF5B5B"/>
    <a:srgbClr val="FFFF66"/>
    <a:srgbClr val="66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2" autoAdjust="0"/>
    <p:restoredTop sz="99346" autoAdjust="0"/>
  </p:normalViewPr>
  <p:slideViewPr>
    <p:cSldViewPr>
      <p:cViewPr varScale="1">
        <p:scale>
          <a:sx n="99" d="100"/>
          <a:sy n="99" d="100"/>
        </p:scale>
        <p:origin x="5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1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4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87624" y="1772816"/>
            <a:ext cx="6864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 smtClean="0">
                <a:latin typeface="+mn-ea"/>
              </a:rPr>
              <a:t>E</a:t>
            </a:r>
            <a:r>
              <a:rPr lang="en-US" altLang="ko-KR" sz="6000" dirty="0" smtClean="0">
                <a:solidFill>
                  <a:srgbClr val="99FF33"/>
                </a:solidFill>
                <a:latin typeface="+mn-ea"/>
              </a:rPr>
              <a:t>V</a:t>
            </a:r>
            <a:r>
              <a:rPr lang="en-US" altLang="ko-KR" sz="6000" dirty="0" smtClean="0">
                <a:solidFill>
                  <a:srgbClr val="66FFFF"/>
                </a:solidFill>
                <a:latin typeface="+mn-ea"/>
              </a:rPr>
              <a:t>EN</a:t>
            </a:r>
            <a:r>
              <a:rPr lang="en-US" altLang="ko-KR" sz="6000" dirty="0" smtClean="0">
                <a:solidFill>
                  <a:srgbClr val="FFFF00"/>
                </a:solidFill>
                <a:latin typeface="+mn-ea"/>
              </a:rPr>
              <a:t>T</a:t>
            </a:r>
            <a:endParaRPr lang="ko-KR" altLang="en-US" sz="6000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5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29" y="4077438"/>
            <a:ext cx="2475729" cy="20282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9–3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50199"/>
            <a:ext cx="570286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&lt;title&gt;</a:t>
            </a:r>
            <a:r>
              <a:rPr lang="en-US" altLang="ko-KR" sz="1200" dirty="0" err="1" smtClean="0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p;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 smtClean="0"/>
              <a:t>	p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p");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mouseover</a:t>
            </a:r>
            <a:r>
              <a:rPr lang="en-US" altLang="ko-KR" sz="1200" b="1" dirty="0">
                <a:solidFill>
                  <a:srgbClr val="C00000"/>
                </a:solidFill>
              </a:rPr>
              <a:t>", over);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mouseout</a:t>
            </a:r>
            <a:r>
              <a:rPr lang="en-US" altLang="ko-KR" sz="1200" b="1" dirty="0">
                <a:solidFill>
                  <a:srgbClr val="C00000"/>
                </a:solidFill>
              </a:rPr>
              <a:t>", out);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</a:t>
            </a:r>
            <a:r>
              <a:rPr lang="en-US" altLang="ko-KR" sz="1200" b="1" dirty="0" smtClean="0"/>
              <a:t>p"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28779" y="5157192"/>
            <a:ext cx="1528052" cy="442674"/>
          </a:xfrm>
          <a:prstGeom prst="wedgeRoundRectCallout">
            <a:avLst>
              <a:gd name="adj1" fmla="val 78905"/>
              <a:gd name="adj2" fmla="val 77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71" y="1628800"/>
            <a:ext cx="2475729" cy="20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익명 함수로 이벤트 리스너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/>
              <a:t>이름 없이 필요한 곳에 함수의 코드를 바로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코드가 짧거나 한 곳에서만 사용하는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/>
              <a:t>익명 </a:t>
            </a:r>
            <a:r>
              <a:rPr lang="ko-KR" altLang="en-US" dirty="0" smtClean="0"/>
              <a:t>함수 </a:t>
            </a:r>
            <a:r>
              <a:rPr lang="ko-KR" altLang="en-US" dirty="0"/>
              <a:t>편리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674947"/>
            <a:ext cx="73448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함수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1640" y="3049073"/>
            <a:ext cx="73448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1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9-4 </a:t>
            </a:r>
            <a:r>
              <a:rPr lang="ko-KR" altLang="en-US" dirty="0"/>
              <a:t>익명 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619215"/>
            <a:ext cx="525658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head&gt;</a:t>
            </a:r>
          </a:p>
          <a:p>
            <a:pPr defTabSz="180000"/>
            <a:r>
              <a:rPr lang="en-US" altLang="ko-KR" sz="1200" dirty="0" smtClean="0"/>
              <a:t>&lt;title</a:t>
            </a:r>
            <a:r>
              <a:rPr lang="en-US" altLang="ko-KR" sz="1200" dirty="0"/>
              <a:t>&gt;</a:t>
            </a:r>
            <a:r>
              <a:rPr lang="ko-KR" altLang="en-US" sz="1200" dirty="0"/>
              <a:t>익명 함수로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p;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 smtClean="0"/>
              <a:t>	p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p");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p.onmouseover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function () {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</a:t>
            </a:r>
            <a:r>
              <a:rPr lang="ko-KR" altLang="en-US" sz="1200" dirty="0" smtClean="0"/>
              <a:t>함수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this.style.backgroundColor</a:t>
            </a:r>
            <a:r>
              <a:rPr lang="en-US" altLang="ko-KR" sz="1200" b="1" dirty="0" smtClean="0"/>
              <a:t> = "orchid";</a:t>
            </a:r>
          </a:p>
          <a:p>
            <a:pPr defTabSz="180000"/>
            <a:r>
              <a:rPr lang="en-US" altLang="ko-KR" sz="1200" b="1" dirty="0" smtClean="0"/>
              <a:t>	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mouseout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b="1" dirty="0" smtClean="0"/>
              <a:t>		function </a:t>
            </a:r>
            <a:r>
              <a:rPr lang="en-US" altLang="ko-KR" sz="1200" b="1" dirty="0"/>
              <a:t>() { 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="white"; }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</a:p>
          <a:p>
            <a:pPr defTabSz="180000"/>
            <a:r>
              <a:rPr lang="en-US" altLang="ko-KR" sz="1200" dirty="0" smtClean="0"/>
              <a:t>	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익명 함수로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</a:t>
            </a:r>
            <a:r>
              <a:rPr lang="en-US" altLang="ko-KR" sz="1200" b="1" dirty="0"/>
              <a:t> id="</a:t>
            </a:r>
            <a:r>
              <a:rPr lang="en-US" altLang="ko-KR" sz="1200" b="1" dirty="0" smtClean="0"/>
              <a:t>p"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700808"/>
            <a:ext cx="2750840" cy="1941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97" y="3789040"/>
            <a:ext cx="2750840" cy="19413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8911" y="5629500"/>
            <a:ext cx="1528052" cy="442674"/>
          </a:xfrm>
          <a:prstGeom prst="wedgeRoundRectCallout">
            <a:avLst>
              <a:gd name="adj1" fmla="val 74401"/>
              <a:gd name="adj2" fmla="val -672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45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3272" y="2365891"/>
            <a:ext cx="5328592" cy="67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&lt;</a:t>
            </a:r>
            <a:r>
              <a:rPr lang="en-US" altLang="ko-KR" sz="1200" dirty="0" smtClean="0"/>
              <a:t>p id=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p" </a:t>
            </a:r>
            <a:r>
              <a:rPr lang="en-US" altLang="ko-KR" sz="1200" dirty="0" err="1" smtClean="0"/>
              <a:t>onmouseover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='orchid'"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</a:t>
            </a:r>
            <a:r>
              <a:rPr lang="ko-KR" altLang="en-US" sz="1200" dirty="0" smtClean="0"/>
              <a:t>변경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&lt;/</a:t>
            </a:r>
            <a:r>
              <a:rPr lang="en-US" altLang="ko-KR" sz="1200" dirty="0"/>
              <a:t>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3272" y="3374004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 smtClean="0"/>
              <a:t>p.onmouseover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over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4509120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 err="1" smtClean="0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over);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5229200"/>
            <a:ext cx="5328096" cy="28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p.onmouseover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function 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this.style.backgroundColor</a:t>
            </a:r>
            <a:r>
              <a:rPr lang="en-US" altLang="ko-KR" sz="1200" dirty="0"/>
              <a:t>="orchid"; </a:t>
            </a:r>
            <a:r>
              <a:rPr lang="en-US" altLang="ko-KR" sz="1200" dirty="0" smtClean="0"/>
              <a:t>};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0" y="2365891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(1) HTML 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080" y="330199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(2)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endParaRPr lang="en-US" altLang="ko-KR" sz="1200" dirty="0" smtClean="0"/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프로퍼티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80" y="4437112"/>
            <a:ext cx="169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(3) </a:t>
            </a:r>
            <a:r>
              <a:rPr lang="en-US" altLang="ko-KR" sz="1200" dirty="0" err="1" smtClean="0"/>
              <a:t>addEventListener</a:t>
            </a:r>
            <a:r>
              <a:rPr lang="en-US" altLang="ko-KR" sz="1200" dirty="0" smtClean="0"/>
              <a:t>()</a:t>
            </a:r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이용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080" y="5157192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(4) </a:t>
            </a:r>
            <a:r>
              <a:rPr lang="ko-KR" altLang="en-US" sz="1200" dirty="0" smtClean="0"/>
              <a:t>익명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 이용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483768" y="5805264"/>
            <a:ext cx="5328096" cy="66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function </a:t>
            </a:r>
            <a:r>
              <a:rPr lang="en-US" altLang="ko-KR" sz="1200" dirty="0"/>
              <a:t>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</a:t>
            </a:r>
            <a:r>
              <a:rPr lang="en-US" altLang="ko-KR" sz="1200" dirty="0" smtClean="0"/>
              <a:t>} </a:t>
            </a:r>
          </a:p>
          <a:p>
            <a:pPr defTabSz="180000"/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080" y="5805264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(5) </a:t>
            </a:r>
            <a:r>
              <a:rPr lang="ko-KR" altLang="en-US" sz="1200" dirty="0" smtClean="0"/>
              <a:t>익명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 이용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49133" y="1388142"/>
            <a:ext cx="53627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="orchid";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3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</a:p>
          <a:p>
            <a:pPr lvl="1"/>
            <a:r>
              <a:rPr lang="ko-KR" altLang="en-US" dirty="0"/>
              <a:t>발생한 이벤트에 관련된 다양한 정보를 </a:t>
            </a:r>
            <a:r>
              <a:rPr lang="ko-KR" altLang="en-US" dirty="0" smtClean="0"/>
              <a:t>담은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/>
              <a:t>마우스 좌표와 버튼 번호 등</a:t>
            </a:r>
          </a:p>
          <a:p>
            <a:pPr marL="365760" lvl="1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keydown</a:t>
            </a:r>
            <a:r>
              <a:rPr lang="en-US" altLang="ko-KR" dirty="0" smtClean="0"/>
              <a:t> </a:t>
            </a:r>
            <a:r>
              <a:rPr lang="ko-KR" altLang="en-US" dirty="0"/>
              <a:t>이벤트의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</a:t>
            </a:r>
            <a:r>
              <a:rPr lang="en-US" altLang="ko-KR" dirty="0" err="1" smtClean="0"/>
              <a:t>코드</a:t>
            </a:r>
            <a:r>
              <a:rPr lang="en-US" altLang="ko-KR" dirty="0" smtClean="0"/>
              <a:t> 값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이벤트가 처리되고 나면 이벤트 </a:t>
            </a:r>
            <a:r>
              <a:rPr lang="ko-KR" altLang="en-US" dirty="0" smtClean="0"/>
              <a:t>객체 </a:t>
            </a:r>
            <a:r>
              <a:rPr lang="ko-KR" altLang="en-US" dirty="0"/>
              <a:t>소멸</a:t>
            </a:r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816935" y="3721241"/>
            <a:ext cx="5392273" cy="2828616"/>
            <a:chOff x="1816935" y="3721241"/>
            <a:chExt cx="5392273" cy="2828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6935" y="3721241"/>
              <a:ext cx="2744872" cy="200097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8" name="그룹 7"/>
            <p:cNvGrpSpPr/>
            <p:nvPr/>
          </p:nvGrpSpPr>
          <p:grpSpPr>
            <a:xfrm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00521" y="4795377"/>
                <a:ext cx="7200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 smtClean="0">
                    <a:sym typeface="Wingdings" panose="05000000000000000000" pitchFamily="2" charset="2"/>
                  </a:rPr>
                  <a:t></a:t>
                </a:r>
                <a:endParaRPr lang="ko-KR" altLang="en-US" sz="4400" dirty="0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이벤트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리스너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자바스크립트 코드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포인트가 6개인 별 9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mousedown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이벤트발생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휠이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구른 값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53732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이벤트 객체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9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 전달받기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이벤트 객체는 이벤트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함수의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첫 번째 매개변수</a:t>
            </a:r>
            <a:r>
              <a:rPr lang="ko-KR" altLang="en-US" sz="2000" dirty="0" smtClean="0"/>
              <a:t>에 전달</a:t>
            </a:r>
          </a:p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이름을 가진 이벤트 </a:t>
            </a:r>
            <a:r>
              <a:rPr lang="ko-KR" altLang="en-US" sz="1800" dirty="0" err="1" smtClean="0"/>
              <a:t>리스너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익명 함수의 경우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3. HTML </a:t>
            </a:r>
            <a:r>
              <a:rPr lang="ko-KR" altLang="en-US" sz="1800" dirty="0" smtClean="0"/>
              <a:t>태그에 이벤트 </a:t>
            </a:r>
            <a:r>
              <a:rPr lang="ko-KR" altLang="en-US" sz="1800" dirty="0" err="1" smtClean="0"/>
              <a:t>리스너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en-US" altLang="ko-KR" sz="1600" b="1" dirty="0" smtClean="0"/>
              <a:t>event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라는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이름으로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전달</a:t>
            </a:r>
            <a:endParaRPr lang="en-US" altLang="ko-KR" sz="1600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84269"/>
            <a:ext cx="60486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객체 전달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함수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3491716"/>
            <a:ext cx="6048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객체 전달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3698" y="4996333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f(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event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=“alert(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event.type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&lt;/div&gt;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487313" y="5225774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79912" y="5432235"/>
            <a:ext cx="2898550" cy="28944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event </a:t>
            </a:r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라는 이름으로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이벤트 객체 전달받음</a:t>
            </a:r>
          </a:p>
        </p:txBody>
      </p:sp>
    </p:spTree>
    <p:extLst>
      <p:ext uri="{BB962C8B-B14F-4D97-AF65-F5344CB8AC3E}">
        <p14:creationId xmlns:p14="http://schemas.microsoft.com/office/powerpoint/2010/main" val="24216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46" y="4284964"/>
            <a:ext cx="2260022" cy="16831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510969"/>
            <a:ext cx="2260022" cy="1683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9-5 </a:t>
            </a:r>
            <a:r>
              <a:rPr lang="ko-KR" altLang="en-US" dirty="0"/>
              <a:t>이벤트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이벤트 </a:t>
            </a:r>
            <a:r>
              <a:rPr lang="ko-KR" altLang="en-US" dirty="0"/>
              <a:t>객체 전달 </a:t>
            </a:r>
            <a:r>
              <a:rPr lang="ko-KR" altLang="en-US" dirty="0" smtClean="0"/>
              <a:t>받기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714230"/>
            <a:ext cx="4623389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이벤트 객체 전달받기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 id</a:t>
            </a:r>
            <a:r>
              <a:rPr lang="en-US" altLang="ko-KR" sz="1400" dirty="0" smtClean="0"/>
              <a:t>="p</a:t>
            </a:r>
            <a:r>
              <a:rPr lang="en-US" altLang="ko-KR" sz="1400" dirty="0"/>
              <a:t>"&gt;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/>
              <a:t>f(event)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f(e) { // e</a:t>
            </a:r>
            <a:r>
              <a:rPr lang="ko-KR" altLang="en-US" sz="1400" b="1" dirty="0"/>
              <a:t>는 현재 발생한 이벤트 객체</a:t>
            </a:r>
          </a:p>
          <a:p>
            <a:pPr defTabSz="180000"/>
            <a:r>
              <a:rPr lang="en-US" altLang="ko-KR" sz="1400" dirty="0" smtClean="0"/>
              <a:t>	alert(</a:t>
            </a:r>
            <a:r>
              <a:rPr lang="en-US" altLang="ko-KR" sz="1400" b="1" dirty="0" err="1" smtClean="0"/>
              <a:t>e.type</a:t>
            </a:r>
            <a:r>
              <a:rPr lang="en-US" altLang="ko-KR" sz="1400" dirty="0"/>
              <a:t>); // </a:t>
            </a:r>
            <a:r>
              <a:rPr lang="ko-KR" altLang="en-US" sz="1400" dirty="0"/>
              <a:t>이벤트 종류 출력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document.getElementById</a:t>
            </a:r>
            <a:r>
              <a:rPr lang="en-US" altLang="ko-KR" sz="1400" b="1" dirty="0" smtClean="0"/>
              <a:t>("p</a:t>
            </a:r>
            <a:r>
              <a:rPr lang="en-US" altLang="ko-KR" sz="1400" b="1" dirty="0"/>
              <a:t>").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 = f;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33470" y="2748115"/>
            <a:ext cx="2229529" cy="1235584"/>
            <a:chOff x="2354158" y="2013942"/>
            <a:chExt cx="5611763" cy="31432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4158" y="2014633"/>
              <a:ext cx="3038475" cy="31242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6546" y="2013942"/>
              <a:ext cx="2619375" cy="31432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5886684" y="5469104"/>
            <a:ext cx="368105" cy="2984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5"/>
            <a:endCxn id="18" idx="1"/>
          </p:cNvCxnSpPr>
          <p:nvPr/>
        </p:nvCxnSpPr>
        <p:spPr>
          <a:xfrm>
            <a:off x="6200881" y="5723807"/>
            <a:ext cx="332646" cy="15782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533527" y="5266835"/>
            <a:ext cx="2196142" cy="1229587"/>
            <a:chOff x="1095360" y="3140968"/>
            <a:chExt cx="5663270" cy="31146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360" y="3140968"/>
              <a:ext cx="2952750" cy="31146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8755" y="3157976"/>
              <a:ext cx="2809875" cy="3067050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7164288" y="2020524"/>
            <a:ext cx="1716791" cy="476726"/>
          </a:xfrm>
          <a:prstGeom prst="wedgeRoundRectCallout">
            <a:avLst>
              <a:gd name="adj1" fmla="val -60479"/>
              <a:gd name="adj2" fmla="val 554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텍스트 위 아무 곳이나</a:t>
            </a:r>
            <a:endParaRPr lang="en-US" altLang="ko-KR" sz="1100" kern="0" dirty="0">
              <a:solidFill>
                <a:srgbClr val="000000"/>
              </a:solidFill>
              <a:latin typeface="+mj-ea"/>
            </a:endParaRPr>
          </a:p>
          <a:p>
            <a:pPr fontAlgn="base" latinLnBrk="0"/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마우스를 올릴 때</a:t>
            </a:r>
            <a:endParaRPr lang="ko-KR" altLang="en-US" sz="11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1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객체에 들어 있는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이벤트 객체에 들어 있는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발생한 </a:t>
            </a:r>
            <a:r>
              <a:rPr lang="ko-KR" altLang="en-US" dirty="0"/>
              <a:t>이벤트에 관한 </a:t>
            </a:r>
            <a:r>
              <a:rPr lang="ko-KR" altLang="en-US" dirty="0" smtClean="0"/>
              <a:t>다양한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알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이벤트의 종류마다 조금씩 다름</a:t>
            </a:r>
            <a:endParaRPr lang="ko-KR" altLang="en-US" dirty="0"/>
          </a:p>
          <a:p>
            <a:pPr lvl="2"/>
            <a:r>
              <a:rPr lang="ko-KR" altLang="en-US" dirty="0" smtClean="0"/>
              <a:t>이벤트 객체의 공통 멤버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target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객체 가리킴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이벤트를 유발시킨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&lt;button&gt; </a:t>
            </a:r>
            <a:r>
              <a:rPr lang="ko-KR" altLang="en-US" dirty="0" smtClean="0"/>
              <a:t>태그의 버튼을 클릭하였으면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이벤트의 이벤트 </a:t>
            </a:r>
            <a:r>
              <a:rPr lang="ko-KR" altLang="en-US" dirty="0" err="1" smtClean="0"/>
              <a:t>타겟은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73869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286989"/>
            <a:ext cx="2638285" cy="2414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760929"/>
            <a:ext cx="2638285" cy="29953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1452433"/>
            <a:ext cx="507976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&lt;head&gt;&lt;title&gt;</a:t>
            </a:r>
            <a:r>
              <a:rPr lang="ko-KR" altLang="en-US" sz="1400" dirty="0">
                <a:latin typeface="+mj-lt"/>
              </a:rPr>
              <a:t>이벤트 객체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&lt;p id</a:t>
            </a:r>
            <a:r>
              <a:rPr lang="en-US" altLang="ko-KR" sz="1400" dirty="0" smtClean="0">
                <a:latin typeface="+mj-lt"/>
              </a:rPr>
              <a:t>="p</a:t>
            </a:r>
            <a:r>
              <a:rPr lang="en-US" altLang="ko-KR" sz="1400" dirty="0">
                <a:latin typeface="+mj-lt"/>
              </a:rPr>
              <a:t>"&gt;</a:t>
            </a:r>
            <a:r>
              <a:rPr lang="ko-KR" altLang="en-US" sz="1400" dirty="0">
                <a:latin typeface="+mj-lt"/>
              </a:rPr>
              <a:t>버튼을 클릭하면 이벤트 객체를 출력합니다</a:t>
            </a:r>
            <a:r>
              <a:rPr lang="en-US" altLang="ko-KR" sz="14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&lt;button </a:t>
            </a:r>
            <a:r>
              <a:rPr lang="en-US" altLang="ko-KR" sz="1400" b="1" dirty="0" err="1">
                <a:latin typeface="+mj-lt"/>
              </a:rPr>
              <a:t>onclick</a:t>
            </a:r>
            <a:r>
              <a:rPr lang="en-US" altLang="ko-KR" sz="1400" b="1" dirty="0">
                <a:latin typeface="+mj-lt"/>
              </a:rPr>
              <a:t>="f(event)"</a:t>
            </a:r>
            <a:r>
              <a:rPr lang="en-US" altLang="ko-KR" sz="1400" dirty="0">
                <a:latin typeface="+mj-lt"/>
              </a:rPr>
              <a:t>&gt;</a:t>
            </a:r>
            <a:r>
              <a:rPr lang="ko-KR" altLang="en-US" sz="1400" dirty="0">
                <a:latin typeface="+mj-lt"/>
              </a:rPr>
              <a:t>클릭하세요</a:t>
            </a:r>
            <a:r>
              <a:rPr lang="en-US" altLang="ko-KR" sz="1400" dirty="0">
                <a:latin typeface="+mj-lt"/>
              </a:rPr>
              <a:t>&lt;/button&gt;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function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f(e)</a:t>
            </a:r>
            <a:r>
              <a:rPr lang="en-US" altLang="ko-KR" sz="1400" dirty="0">
                <a:latin typeface="+mj-lt"/>
              </a:rPr>
              <a:t> { // e</a:t>
            </a:r>
            <a:r>
              <a:rPr lang="ko-KR" altLang="en-US" sz="1400" dirty="0">
                <a:latin typeface="+mj-lt"/>
              </a:rPr>
              <a:t>는 현재 발생한 이벤트 객체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var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text = "type: " + </a:t>
            </a:r>
            <a:r>
              <a:rPr lang="en-US" altLang="ko-KR" sz="1400" b="1" dirty="0" err="1">
                <a:latin typeface="+mj-lt"/>
              </a:rPr>
              <a:t>e.type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 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			+ </a:t>
            </a:r>
            <a:r>
              <a:rPr lang="en-US" altLang="ko-KR" sz="1400" dirty="0">
                <a:latin typeface="+mj-lt"/>
              </a:rPr>
              <a:t>"target: " + </a:t>
            </a:r>
            <a:r>
              <a:rPr lang="en-US" altLang="ko-KR" sz="1400" b="1" dirty="0" err="1">
                <a:latin typeface="+mj-lt"/>
              </a:rPr>
              <a:t>e.target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			+ </a:t>
            </a:r>
            <a:r>
              <a:rPr lang="en-US" altLang="ko-KR" sz="1400" dirty="0">
                <a:latin typeface="+mj-lt"/>
              </a:rPr>
              <a:t>"</a:t>
            </a:r>
            <a:r>
              <a:rPr lang="en-US" altLang="ko-KR" sz="1400" dirty="0" err="1">
                <a:latin typeface="+mj-lt"/>
              </a:rPr>
              <a:t>currentTarget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e.currentTarget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			+ </a:t>
            </a:r>
            <a:r>
              <a:rPr lang="en-US" altLang="ko-KR" sz="1400" dirty="0">
                <a:latin typeface="+mj-lt"/>
              </a:rPr>
              <a:t>"</a:t>
            </a:r>
            <a:r>
              <a:rPr lang="en-US" altLang="ko-KR" sz="1400" dirty="0" err="1">
                <a:latin typeface="+mj-lt"/>
              </a:rPr>
              <a:t>defaultPrevented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 smtClean="0">
                <a:latin typeface="+mj-lt"/>
              </a:rPr>
              <a:t>e.defaultPrevented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var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p = </a:t>
            </a:r>
            <a:r>
              <a:rPr lang="en-US" altLang="ko-KR" sz="1400" dirty="0" err="1">
                <a:latin typeface="+mj-lt"/>
              </a:rPr>
              <a:t>document.getElementById</a:t>
            </a:r>
            <a:r>
              <a:rPr lang="en-US" altLang="ko-KR" sz="1400" dirty="0" smtClean="0">
                <a:latin typeface="+mj-lt"/>
              </a:rPr>
              <a:t>("p</a:t>
            </a:r>
            <a:r>
              <a:rPr lang="en-US" altLang="ko-KR" sz="1400" dirty="0">
                <a:latin typeface="+mj-lt"/>
              </a:rPr>
              <a:t>");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p.innerHTML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= text; // 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9-6 </a:t>
            </a:r>
            <a:r>
              <a:rPr lang="ko-KR" altLang="en-US" dirty="0"/>
              <a:t>이벤트 </a:t>
            </a:r>
            <a:r>
              <a:rPr lang="ko-KR" altLang="en-US" dirty="0" smtClean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48593" y="5843921"/>
            <a:ext cx="1528052" cy="612934"/>
          </a:xfrm>
          <a:prstGeom prst="wedgeRoundRectCallout">
            <a:avLst>
              <a:gd name="adj1" fmla="val 79323"/>
              <a:gd name="adj2" fmla="val 36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버튼을 클릭하면 </a:t>
            </a:r>
            <a:r>
              <a:rPr lang="en-US" altLang="ko-KR" sz="1000" dirty="0" smtClean="0"/>
              <a:t>click </a:t>
            </a:r>
            <a:r>
              <a:rPr lang="ko-KR" altLang="en-US" sz="1000" dirty="0" smtClean="0"/>
              <a:t>이벤트 객체의 </a:t>
            </a:r>
            <a:r>
              <a:rPr lang="ko-KR" altLang="en-US" sz="1000" dirty="0" err="1" smtClean="0"/>
              <a:t>프로퍼티</a:t>
            </a:r>
            <a:r>
              <a:rPr lang="ko-KR" altLang="en-US" sz="1000" dirty="0" smtClean="0"/>
              <a:t> 출력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 flipH="1">
            <a:off x="5327862" y="5689833"/>
            <a:ext cx="615715" cy="212833"/>
          </a:xfrm>
          <a:custGeom>
            <a:avLst/>
            <a:gdLst>
              <a:gd name="connsiteX0" fmla="*/ 618727 w 618727"/>
              <a:gd name="connsiteY0" fmla="*/ 476546 h 510235"/>
              <a:gd name="connsiteX1" fmla="*/ 2710 w 618727"/>
              <a:gd name="connsiteY1" fmla="*/ 96 h 510235"/>
              <a:gd name="connsiteX2" fmla="*/ 435847 w 618727"/>
              <a:gd name="connsiteY2" fmla="*/ 510235 h 5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27" h="510235">
                <a:moveTo>
                  <a:pt x="618727" y="476546"/>
                </a:moveTo>
                <a:cubicBezTo>
                  <a:pt x="325958" y="235513"/>
                  <a:pt x="33190" y="-5519"/>
                  <a:pt x="2710" y="96"/>
                </a:cubicBezTo>
                <a:cubicBezTo>
                  <a:pt x="-27770" y="5711"/>
                  <a:pt x="204038" y="257973"/>
                  <a:pt x="435847" y="51023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2549" y="5221248"/>
            <a:ext cx="2536885" cy="1016212"/>
          </a:xfrm>
          <a:prstGeom prst="roundRect">
            <a:avLst>
              <a:gd name="adj" fmla="val 7330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이벤트의 디폴트 행동 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preventDefault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이벤트의 디폴트 행동이란</a:t>
            </a:r>
            <a:r>
              <a:rPr lang="en-US" altLang="ko-KR" sz="2000" dirty="0" smtClean="0"/>
              <a:t>?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특정 이벤트에 대한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태그의 기본 행동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사례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&lt;a&gt;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click </a:t>
            </a:r>
            <a:r>
              <a:rPr lang="ko-KR" altLang="en-US" sz="1600" dirty="0" smtClean="0"/>
              <a:t>이벤트의 디폴트 행동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페이지 이동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Submit </a:t>
            </a:r>
            <a:r>
              <a:rPr lang="ko-KR" altLang="en-US" sz="1600" dirty="0" smtClean="0"/>
              <a:t>버튼의 </a:t>
            </a:r>
            <a:r>
              <a:rPr lang="en-US" altLang="ko-KR" sz="1600" dirty="0" smtClean="0"/>
              <a:t>click </a:t>
            </a:r>
            <a:r>
              <a:rPr lang="ko-KR" altLang="en-US" sz="1600" dirty="0" smtClean="0"/>
              <a:t>이벤트의 </a:t>
            </a:r>
            <a:r>
              <a:rPr lang="ko-KR" altLang="en-US" sz="1600" dirty="0"/>
              <a:t>디폴트 행동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폼 데이터 전송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&lt;input type=“checkbox”&gt;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체크박스선택</a:t>
            </a:r>
            <a:endParaRPr lang="en-US" altLang="ko-KR" sz="1600" dirty="0"/>
          </a:p>
          <a:p>
            <a:r>
              <a:rPr lang="ko-KR" altLang="en-US" sz="2000" dirty="0" smtClean="0"/>
              <a:t>이벤트의 디폴트 행동을 막는 방법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1. </a:t>
            </a:r>
            <a:r>
              <a:rPr lang="ko-KR" altLang="en-US" sz="1800" dirty="0" smtClean="0"/>
              <a:t>이벤트 </a:t>
            </a:r>
            <a:r>
              <a:rPr lang="ko-KR" altLang="en-US" sz="1800" dirty="0" err="1" smtClean="0"/>
              <a:t>리스너에서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false </a:t>
            </a:r>
            <a:r>
              <a:rPr lang="ko-KR" altLang="en-US" sz="1800" dirty="0" smtClean="0"/>
              <a:t>리턴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2. </a:t>
            </a:r>
            <a:r>
              <a:rPr lang="ko-KR" altLang="en-US" sz="1800" dirty="0" smtClean="0"/>
              <a:t>이벤트 객체의 </a:t>
            </a:r>
            <a:r>
              <a:rPr lang="en-US" altLang="ko-KR" sz="1800" dirty="0" err="1" smtClean="0"/>
              <a:t>preventDefault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호출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fontAlgn="base"/>
            <a:r>
              <a:rPr lang="ko-KR" altLang="en-US" sz="2000" dirty="0"/>
              <a:t>이벤트 객체의 </a:t>
            </a:r>
            <a:r>
              <a:rPr lang="en-US" altLang="ko-KR" sz="2000" dirty="0"/>
              <a:t>cancelable </a:t>
            </a:r>
            <a:r>
              <a:rPr lang="ko-KR" altLang="en-US" sz="2000" dirty="0" err="1"/>
              <a:t>프로퍼티가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경우만 취소 가능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3699010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="return false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링크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5573" y="5040169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event.preventDefault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();"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링크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3917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이벤트가 무엇이고 언제 발생하는지 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 코드로 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발생하는 이벤트가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따라 흘러가는 경로를 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문서와 이미지의 로딩 완료 시 호출되는 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폼에 발생하는 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마우스 관련 이벤트를 다룰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키 관련 이벤트를 다룰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73" y="1484785"/>
            <a:ext cx="2943025" cy="2756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</a:t>
            </a:r>
            <a:r>
              <a:rPr lang="en-US" altLang="ko-KR" dirty="0" smtClean="0"/>
              <a:t>-7 </a:t>
            </a:r>
            <a:r>
              <a:rPr lang="ko-KR" altLang="en-US" dirty="0"/>
              <a:t>이벤트의 디폴트 행동 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424847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query()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ko-KR" altLang="en-US" sz="1200" b="1" dirty="0" smtClean="0"/>
              <a:t> </a:t>
            </a:r>
            <a:r>
              <a:rPr lang="en-US" altLang="ko-KR" sz="1200" b="1" dirty="0"/>
              <a:t>ret = confirm("</a:t>
            </a:r>
            <a:r>
              <a:rPr lang="ko-KR" altLang="en-US" sz="1200" b="1" dirty="0" err="1"/>
              <a:t>네이버로</a:t>
            </a:r>
            <a:r>
              <a:rPr lang="ko-KR" altLang="en-US" sz="1200" b="1" dirty="0"/>
              <a:t> 이동하시겠습니까</a:t>
            </a:r>
            <a:r>
              <a:rPr lang="en-US" altLang="ko-KR" sz="1200" b="1" dirty="0"/>
              <a:t>?");</a:t>
            </a:r>
          </a:p>
          <a:p>
            <a:pPr defTabSz="180000"/>
            <a:r>
              <a:rPr lang="en-US" altLang="ko-KR" sz="1200" b="1" dirty="0" smtClean="0"/>
              <a:t>	return </a:t>
            </a:r>
            <a:r>
              <a:rPr lang="en-US" altLang="ko-KR" sz="1200" b="1" dirty="0"/>
              <a:t>ret; </a:t>
            </a:r>
            <a:r>
              <a:rPr lang="en-US" altLang="ko-KR" sz="1200" dirty="0"/>
              <a:t>// confirm()</a:t>
            </a:r>
            <a:r>
              <a:rPr lang="ko-KR" altLang="en-US" sz="1200" dirty="0"/>
              <a:t>의 리턴 값은 </a:t>
            </a:r>
            <a:r>
              <a:rPr lang="en-US" altLang="ko-KR" sz="1200" dirty="0"/>
              <a:t>true </a:t>
            </a:r>
            <a:r>
              <a:rPr lang="ko-KR" altLang="en-US" sz="1200" dirty="0"/>
              <a:t>또는 </a:t>
            </a:r>
            <a:r>
              <a:rPr lang="en-US" altLang="ko-KR" sz="1200" dirty="0"/>
              <a:t>false 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e.preventDefault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이벤트의 디폴트 행동 강제취소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="return query()"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네이버로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이동할 지 물어보는 링크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type="checkbox</a:t>
            </a:r>
            <a:r>
              <a:rPr lang="en-US" altLang="ko-KR" sz="1200" dirty="0" smtClean="0"/>
              <a:t>"&gt;</a:t>
            </a:r>
            <a:r>
              <a:rPr lang="ko-KR" altLang="en-US" sz="1200" dirty="0"/>
              <a:t>빵</a:t>
            </a:r>
            <a:r>
              <a:rPr lang="en-US" altLang="ko-KR" sz="1200" dirty="0"/>
              <a:t>(</a:t>
            </a:r>
            <a:r>
              <a:rPr lang="ko-KR" altLang="en-US" sz="1200" dirty="0"/>
              <a:t>체크 됨</a:t>
            </a:r>
            <a:r>
              <a:rPr lang="en-US" altLang="ko-KR" sz="1200" dirty="0"/>
              <a:t>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type="checkbox"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 smtClean="0"/>
              <a:t>noAction</a:t>
            </a:r>
            <a:r>
              <a:rPr lang="en-US" altLang="ko-KR" sz="1200" b="1" dirty="0" smtClean="0"/>
              <a:t>(event)"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술</a:t>
            </a:r>
            <a:r>
              <a:rPr lang="en-US" altLang="ko-KR" sz="1200" dirty="0"/>
              <a:t>(</a:t>
            </a:r>
            <a:r>
              <a:rPr lang="ko-KR" altLang="en-US" sz="1200" dirty="0"/>
              <a:t>체크 안됨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5508104" y="4403197"/>
            <a:ext cx="3024336" cy="1258051"/>
            <a:chOff x="581025" y="1700808"/>
            <a:chExt cx="7953374" cy="317345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1700808"/>
              <a:ext cx="4105275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1750063"/>
              <a:ext cx="3962400" cy="3124200"/>
            </a:xfrm>
            <a:prstGeom prst="rect">
              <a:avLst/>
            </a:prstGeom>
          </p:spPr>
        </p:pic>
      </p:grpSp>
      <p:sp>
        <p:nvSpPr>
          <p:cNvPr id="5" name="자유형 4"/>
          <p:cNvSpPr/>
          <p:nvPr/>
        </p:nvSpPr>
        <p:spPr>
          <a:xfrm>
            <a:off x="7164288" y="3283024"/>
            <a:ext cx="334284" cy="1193800"/>
          </a:xfrm>
          <a:custGeom>
            <a:avLst/>
            <a:gdLst>
              <a:gd name="connsiteX0" fmla="*/ 0 w 334284"/>
              <a:gd name="connsiteY0" fmla="*/ 0 h 1193800"/>
              <a:gd name="connsiteX1" fmla="*/ 287867 w 334284"/>
              <a:gd name="connsiteY1" fmla="*/ 635000 h 1193800"/>
              <a:gd name="connsiteX2" fmla="*/ 330200 w 334284"/>
              <a:gd name="connsiteY2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84" h="1193800">
                <a:moveTo>
                  <a:pt x="0" y="0"/>
                </a:moveTo>
                <a:cubicBezTo>
                  <a:pt x="116417" y="218016"/>
                  <a:pt x="232834" y="436033"/>
                  <a:pt x="287867" y="635000"/>
                </a:cubicBezTo>
                <a:cubicBezTo>
                  <a:pt x="342900" y="833967"/>
                  <a:pt x="336550" y="1013883"/>
                  <a:pt x="330200" y="1193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15153" y="5791366"/>
            <a:ext cx="1656184" cy="442674"/>
          </a:xfrm>
          <a:prstGeom prst="wedgeRoundRectCallout">
            <a:avLst>
              <a:gd name="adj1" fmla="val 15736"/>
              <a:gd name="adj2" fmla="val -132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 버튼을 누르면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네이버로</a:t>
            </a:r>
            <a:r>
              <a:rPr lang="ko-KR" altLang="en-US" sz="1000" dirty="0" smtClean="0"/>
              <a:t> 이동하지 않음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8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흐름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000" dirty="0" smtClean="0"/>
              <a:t>이벤트 흐름이란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이벤트가 발생하면 </a:t>
            </a:r>
            <a:r>
              <a:rPr lang="en-US" altLang="ko-KR" sz="1800" dirty="0" smtClean="0"/>
              <a:t>window </a:t>
            </a:r>
            <a:r>
              <a:rPr lang="ko-KR" altLang="en-US" sz="1800" dirty="0" smtClean="0"/>
              <a:t>객체에 </a:t>
            </a:r>
            <a:r>
              <a:rPr lang="ko-KR" altLang="en-US" sz="1800" dirty="0"/>
              <a:t>먼저 도달하고</a:t>
            </a:r>
            <a:r>
              <a:rPr lang="en-US" altLang="ko-KR" sz="1800" dirty="0" smtClean="0"/>
              <a:t>, DOM </a:t>
            </a:r>
            <a:r>
              <a:rPr lang="ko-KR" altLang="en-US" sz="1800" dirty="0" err="1" smtClean="0"/>
              <a:t>트리를</a:t>
            </a:r>
            <a:r>
              <a:rPr lang="ko-KR" altLang="en-US" sz="1800" dirty="0" smtClean="0"/>
              <a:t> 따라 이벤트 </a:t>
            </a:r>
            <a:r>
              <a:rPr lang="ko-KR" altLang="en-US" sz="1800" dirty="0" err="1" smtClean="0"/>
              <a:t>타겟에</a:t>
            </a:r>
            <a:r>
              <a:rPr lang="ko-KR" altLang="en-US" sz="1800" dirty="0" smtClean="0"/>
              <a:t> 도착하고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다시 반대 방향으로 흘러 </a:t>
            </a:r>
            <a:r>
              <a:rPr lang="en-US" altLang="ko-KR" sz="1800" dirty="0" smtClean="0"/>
              <a:t>window </a:t>
            </a:r>
            <a:r>
              <a:rPr lang="ko-KR" altLang="en-US" sz="1800" dirty="0" smtClean="0"/>
              <a:t>객체에 도달한 다음 사라지는 과정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이벤트가 흘러가는 과정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캡쳐</a:t>
            </a:r>
            <a:r>
              <a:rPr lang="ko-KR" altLang="en-US" sz="1800" dirty="0" smtClean="0"/>
              <a:t> 단계</a:t>
            </a:r>
            <a:r>
              <a:rPr lang="en-US" altLang="ko-KR" sz="1800" dirty="0" smtClean="0"/>
              <a:t>(capturing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en-US" altLang="ko-KR" sz="1600" dirty="0" smtClean="0"/>
              <a:t>window </a:t>
            </a:r>
            <a:r>
              <a:rPr lang="ko-KR" altLang="en-US" sz="1600" dirty="0" smtClean="0"/>
              <a:t>객체에서 중간의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거쳐 </a:t>
            </a:r>
            <a:r>
              <a:rPr lang="ko-KR" altLang="en-US" sz="1600" dirty="0" err="1"/>
              <a:t>타겟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객체에 전달되는 과정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이벤트가 거쳐가는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(window</a:t>
            </a:r>
            <a:r>
              <a:rPr lang="ko-KR" altLang="en-US" sz="1600" dirty="0" smtClean="0"/>
              <a:t>포함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실행 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버블 단계</a:t>
            </a:r>
            <a:r>
              <a:rPr lang="en-US" altLang="ko-KR" sz="1800" dirty="0" smtClean="0"/>
              <a:t>(bubbling phase) </a:t>
            </a:r>
          </a:p>
          <a:p>
            <a:pPr lvl="2"/>
            <a:r>
              <a:rPr lang="ko-KR" altLang="en-US" sz="1600" dirty="0" smtClean="0"/>
              <a:t>이벤트가 </a:t>
            </a:r>
            <a:r>
              <a:rPr lang="ko-KR" altLang="en-US" sz="1600" dirty="0" err="1" smtClean="0"/>
              <a:t>타겟에서</a:t>
            </a:r>
            <a:r>
              <a:rPr lang="ko-KR" altLang="en-US" sz="1600" dirty="0" smtClean="0"/>
              <a:t> 중간의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거쳐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window </a:t>
            </a:r>
            <a:r>
              <a:rPr lang="ko-KR" altLang="en-US" sz="1600" dirty="0" smtClean="0"/>
              <a:t>객체에 전달되는 과정 </a:t>
            </a:r>
            <a:endParaRPr lang="en-US" altLang="ko-KR" sz="1600" dirty="0" smtClean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실행 </a:t>
            </a:r>
            <a:endParaRPr lang="en-US" altLang="ko-KR" sz="16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DOM </a:t>
            </a:r>
            <a:r>
              <a:rPr lang="ko-KR" altLang="en-US" sz="2000" dirty="0" smtClean="0"/>
              <a:t>객체에는 </a:t>
            </a:r>
            <a:r>
              <a:rPr lang="ko-KR" altLang="en-US" sz="2000" dirty="0" err="1" smtClean="0"/>
              <a:t>캡쳐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리스너와</a:t>
            </a:r>
            <a:r>
              <a:rPr lang="ko-KR" altLang="en-US" sz="2000" dirty="0" smtClean="0"/>
              <a:t> 버블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두 개 모두 작성할 수 있음</a:t>
            </a:r>
            <a:endParaRPr lang="en-US" altLang="ko-KR" sz="2000" dirty="0" smtClean="0"/>
          </a:p>
          <a:p>
            <a:pPr lvl="0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203998"/>
            <a:ext cx="2807893" cy="202755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흐름 사례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샘플 웹 페이지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89796" y="2144177"/>
            <a:ext cx="388843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head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title&gt;HTML DOM </a:t>
            </a:r>
            <a:r>
              <a:rPr lang="ko-KR" altLang="en-US" sz="1100" dirty="0"/>
              <a:t>트리</a:t>
            </a:r>
            <a:r>
              <a:rPr lang="en-US" altLang="ko-KR" sz="1100" dirty="0"/>
              <a:t>&lt;/title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 smtClean="0"/>
              <a:t>&lt;p style="</a:t>
            </a:r>
            <a:r>
              <a:rPr lang="en-US" altLang="ko-KR" sz="1100" dirty="0" err="1" smtClean="0"/>
              <a:t>color:blue</a:t>
            </a:r>
            <a:r>
              <a:rPr lang="en-US" altLang="ko-KR" sz="1100" dirty="0" smtClean="0"/>
              <a:t>" &gt;</a:t>
            </a:r>
            <a:r>
              <a:rPr lang="ko-KR" altLang="en-US" sz="1100" dirty="0" smtClean="0"/>
              <a:t>이것은 </a:t>
            </a:r>
          </a:p>
          <a:p>
            <a:pPr defTabSz="180000"/>
            <a:r>
              <a:rPr lang="en-US" altLang="ko-KR" sz="1100" dirty="0" smtClean="0"/>
              <a:t>    &lt;span style="</a:t>
            </a:r>
            <a:r>
              <a:rPr lang="en-US" altLang="ko-KR" sz="1100" dirty="0" err="1" smtClean="0"/>
              <a:t>color:red</a:t>
            </a:r>
            <a:r>
              <a:rPr lang="en-US" altLang="ko-KR" sz="1100" dirty="0" smtClean="0"/>
              <a:t>"&gt;</a:t>
            </a:r>
            <a:r>
              <a:rPr lang="ko-KR" altLang="en-US" sz="1100" dirty="0" smtClean="0"/>
              <a:t>문장입니다</a:t>
            </a:r>
            <a:r>
              <a:rPr lang="en-US" altLang="ko-KR" sz="1100" dirty="0" smtClean="0"/>
              <a:t>.&lt;/span&gt;</a:t>
            </a:r>
          </a:p>
          <a:p>
            <a:pPr defTabSz="180000"/>
            <a:r>
              <a:rPr lang="en-US" altLang="ko-KR" sz="1100" dirty="0" smtClean="0"/>
              <a:t>&lt;/p&gt;</a:t>
            </a:r>
          </a:p>
          <a:p>
            <a:pPr defTabSz="180000"/>
            <a:r>
              <a:rPr lang="en-US" altLang="ko-KR" sz="1100" dirty="0" smtClean="0"/>
              <a:t>&lt;form&gt;</a:t>
            </a:r>
          </a:p>
          <a:p>
            <a:pPr defTabSz="180000"/>
            <a:r>
              <a:rPr lang="en-US" altLang="ko-KR" sz="1100" dirty="0" smtClean="0"/>
              <a:t>    &lt;input type="text"&gt;</a:t>
            </a:r>
          </a:p>
          <a:p>
            <a:pPr defTabSz="180000"/>
            <a:r>
              <a:rPr lang="en-US" altLang="ko-KR" sz="1100" dirty="0" smtClean="0"/>
              <a:t>    </a:t>
            </a:r>
            <a:r>
              <a:rPr lang="en-US" altLang="ko-KR" sz="1100" b="1" dirty="0" smtClean="0"/>
              <a:t>&lt;input type="button" value="</a:t>
            </a:r>
            <a:r>
              <a:rPr lang="ko-KR" altLang="en-US" sz="1100" b="1" dirty="0" smtClean="0"/>
              <a:t>테스트</a:t>
            </a:r>
            <a:r>
              <a:rPr lang="en-US" altLang="ko-KR" sz="1100" b="1" dirty="0" smtClean="0"/>
              <a:t>" id="button"&gt;</a:t>
            </a:r>
            <a:endParaRPr lang="ko-KR" altLang="en-US" sz="1100" b="1" dirty="0" smtClean="0"/>
          </a:p>
          <a:p>
            <a:pPr defTabSz="180000"/>
            <a:r>
              <a:rPr lang="en-US" altLang="ko-KR" sz="1100" dirty="0" smtClean="0"/>
              <a:t>    &lt;</a:t>
            </a:r>
            <a:r>
              <a:rPr lang="en-US" altLang="ko-KR" sz="1100" dirty="0" err="1" smtClean="0"/>
              <a:t>hr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&lt;/form&gt;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body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html&gt;</a:t>
            </a:r>
          </a:p>
        </p:txBody>
      </p:sp>
      <p:sp>
        <p:nvSpPr>
          <p:cNvPr id="89" name="타원 88"/>
          <p:cNvSpPr/>
          <p:nvPr/>
        </p:nvSpPr>
        <p:spPr>
          <a:xfrm>
            <a:off x="6851444" y="3545060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6300192" y="4293096"/>
            <a:ext cx="1836143" cy="272415"/>
          </a:xfrm>
          <a:prstGeom prst="wedgeRoundRectCallout">
            <a:avLst>
              <a:gd name="adj1" fmla="val 5610"/>
              <a:gd name="adj2" fmla="val -217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버튼 클릭</a:t>
            </a:r>
            <a:r>
              <a:rPr lang="en-US" altLang="ko-KR" sz="1000" dirty="0" smtClean="0"/>
              <a:t>, click </a:t>
            </a:r>
            <a:r>
              <a:rPr lang="ko-KR" altLang="en-US" sz="1000" dirty="0" smtClean="0"/>
              <a:t>이벤트 발생</a:t>
            </a:r>
            <a:endParaRPr lang="ko-KR" altLang="en-US" sz="1000" dirty="0"/>
          </a:p>
        </p:txBody>
      </p:sp>
      <p:sp>
        <p:nvSpPr>
          <p:cNvPr id="6" name="자유형 5"/>
          <p:cNvSpPr/>
          <p:nvPr/>
        </p:nvSpPr>
        <p:spPr>
          <a:xfrm>
            <a:off x="3107821" y="3437170"/>
            <a:ext cx="3809513" cy="157756"/>
          </a:xfrm>
          <a:custGeom>
            <a:avLst/>
            <a:gdLst>
              <a:gd name="connsiteX0" fmla="*/ 0 w 3809513"/>
              <a:gd name="connsiteY0" fmla="*/ 113935 h 157756"/>
              <a:gd name="connsiteX1" fmla="*/ 493718 w 3809513"/>
              <a:gd name="connsiteY1" fmla="*/ 0 h 157756"/>
              <a:gd name="connsiteX2" fmla="*/ 2760729 w 3809513"/>
              <a:gd name="connsiteY2" fmla="*/ 40899 h 157756"/>
              <a:gd name="connsiteX3" fmla="*/ 3809513 w 3809513"/>
              <a:gd name="connsiteY3" fmla="*/ 157756 h 1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9513" h="157756">
                <a:moveTo>
                  <a:pt x="0" y="113935"/>
                </a:moveTo>
                <a:cubicBezTo>
                  <a:pt x="16798" y="63054"/>
                  <a:pt x="493718" y="0"/>
                  <a:pt x="493718" y="0"/>
                </a:cubicBezTo>
                <a:lnTo>
                  <a:pt x="2760729" y="40899"/>
                </a:lnTo>
                <a:cubicBezTo>
                  <a:pt x="3313361" y="67192"/>
                  <a:pt x="3561437" y="112474"/>
                  <a:pt x="3809513" y="15775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6" name="Rectangle 410"/>
          <p:cNvSpPr>
            <a:spLocks noChangeArrowheads="1"/>
          </p:cNvSpPr>
          <p:nvPr/>
        </p:nvSpPr>
        <p:spPr bwMode="auto">
          <a:xfrm>
            <a:off x="3352428" y="924581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2" name="직선 연결선 51"/>
          <p:cNvCxnSpPr>
            <a:stCxn id="46" idx="2"/>
            <a:endCxn id="53" idx="0"/>
          </p:cNvCxnSpPr>
          <p:nvPr/>
        </p:nvCxnSpPr>
        <p:spPr>
          <a:xfrm>
            <a:off x="3923928" y="1212613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3352428" y="156634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54" name="Rectangle 411"/>
          <p:cNvSpPr>
            <a:spLocks noChangeArrowheads="1"/>
          </p:cNvSpPr>
          <p:nvPr/>
        </p:nvSpPr>
        <p:spPr bwMode="auto">
          <a:xfrm>
            <a:off x="3352428" y="2180208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5" name="직선 연결선 54"/>
          <p:cNvCxnSpPr>
            <a:stCxn id="53" idx="2"/>
            <a:endCxn id="54" idx="0"/>
          </p:cNvCxnSpPr>
          <p:nvPr/>
        </p:nvCxnSpPr>
        <p:spPr>
          <a:xfrm>
            <a:off x="3923928" y="1854373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1"/>
          <p:cNvSpPr>
            <a:spLocks noChangeArrowheads="1"/>
          </p:cNvSpPr>
          <p:nvPr/>
        </p:nvSpPr>
        <p:spPr bwMode="auto">
          <a:xfrm>
            <a:off x="1864278" y="3529966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58" name="Rectangle 411"/>
          <p:cNvSpPr>
            <a:spLocks noChangeArrowheads="1"/>
          </p:cNvSpPr>
          <p:nvPr/>
        </p:nvSpPr>
        <p:spPr bwMode="auto">
          <a:xfrm>
            <a:off x="5258101" y="3529966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60" name="Rectangle 411"/>
          <p:cNvSpPr>
            <a:spLocks noChangeArrowheads="1"/>
          </p:cNvSpPr>
          <p:nvPr/>
        </p:nvSpPr>
        <p:spPr bwMode="auto">
          <a:xfrm>
            <a:off x="1823775" y="4714910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61" name="직선 연결선 60"/>
          <p:cNvCxnSpPr>
            <a:stCxn id="56" idx="2"/>
            <a:endCxn id="60" idx="0"/>
          </p:cNvCxnSpPr>
          <p:nvPr/>
        </p:nvCxnSpPr>
        <p:spPr>
          <a:xfrm flipH="1">
            <a:off x="2239752" y="3854845"/>
            <a:ext cx="9872" cy="86006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11"/>
          <p:cNvSpPr>
            <a:spLocks noChangeArrowheads="1"/>
          </p:cNvSpPr>
          <p:nvPr/>
        </p:nvSpPr>
        <p:spPr bwMode="auto">
          <a:xfrm>
            <a:off x="4328316" y="4714910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69" name="Rectangle 411"/>
          <p:cNvSpPr>
            <a:spLocks noChangeArrowheads="1"/>
          </p:cNvSpPr>
          <p:nvPr/>
        </p:nvSpPr>
        <p:spPr bwMode="auto">
          <a:xfrm>
            <a:off x="6385633" y="4714910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2" name="Rectangle 411"/>
          <p:cNvSpPr>
            <a:spLocks noChangeArrowheads="1"/>
          </p:cNvSpPr>
          <p:nvPr/>
        </p:nvSpPr>
        <p:spPr bwMode="auto">
          <a:xfrm>
            <a:off x="4336020" y="5743653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4" name="Rectangle 411"/>
          <p:cNvSpPr>
            <a:spLocks noChangeArrowheads="1"/>
          </p:cNvSpPr>
          <p:nvPr/>
        </p:nvSpPr>
        <p:spPr bwMode="auto">
          <a:xfrm>
            <a:off x="5640692" y="5739602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6" name="Rectangle 411"/>
          <p:cNvSpPr>
            <a:spLocks noChangeArrowheads="1"/>
          </p:cNvSpPr>
          <p:nvPr/>
        </p:nvSpPr>
        <p:spPr bwMode="auto">
          <a:xfrm>
            <a:off x="6507471" y="5743578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0" name="Rectangle 411"/>
          <p:cNvSpPr>
            <a:spLocks noChangeArrowheads="1"/>
          </p:cNvSpPr>
          <p:nvPr/>
        </p:nvSpPr>
        <p:spPr bwMode="auto">
          <a:xfrm>
            <a:off x="7295652" y="5739600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4" name="꺾인 연결선 113"/>
          <p:cNvCxnSpPr>
            <a:stCxn id="54" idx="2"/>
            <a:endCxn id="56" idx="0"/>
          </p:cNvCxnSpPr>
          <p:nvPr/>
        </p:nvCxnSpPr>
        <p:spPr>
          <a:xfrm rot="5400000">
            <a:off x="2568241" y="2174279"/>
            <a:ext cx="1037070" cy="167430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54" idx="2"/>
            <a:endCxn id="58" idx="0"/>
          </p:cNvCxnSpPr>
          <p:nvPr/>
        </p:nvCxnSpPr>
        <p:spPr>
          <a:xfrm rot="16200000" flipH="1">
            <a:off x="4263775" y="2153049"/>
            <a:ext cx="1037070" cy="171676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58" idx="2"/>
            <a:endCxn id="62" idx="0"/>
          </p:cNvCxnSpPr>
          <p:nvPr/>
        </p:nvCxnSpPr>
        <p:spPr>
          <a:xfrm rot="5400000">
            <a:off x="4695169" y="3769387"/>
            <a:ext cx="860066" cy="1030981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8" idx="2"/>
            <a:endCxn id="69" idx="0"/>
          </p:cNvCxnSpPr>
          <p:nvPr/>
        </p:nvCxnSpPr>
        <p:spPr>
          <a:xfrm rot="16200000" flipH="1">
            <a:off x="5727146" y="3768390"/>
            <a:ext cx="860066" cy="103297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2" idx="2"/>
            <a:endCxn id="72" idx="0"/>
          </p:cNvCxnSpPr>
          <p:nvPr/>
        </p:nvCxnSpPr>
        <p:spPr>
          <a:xfrm>
            <a:off x="4609711" y="5034219"/>
            <a:ext cx="11968" cy="70943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69" idx="2"/>
            <a:endCxn id="74" idx="0"/>
          </p:cNvCxnSpPr>
          <p:nvPr/>
        </p:nvCxnSpPr>
        <p:spPr>
          <a:xfrm rot="5400000">
            <a:off x="5936514" y="5002450"/>
            <a:ext cx="722726" cy="75157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69" idx="2"/>
            <a:endCxn id="76" idx="0"/>
          </p:cNvCxnSpPr>
          <p:nvPr/>
        </p:nvCxnSpPr>
        <p:spPr>
          <a:xfrm rot="16200000" flipH="1">
            <a:off x="6357610" y="5332932"/>
            <a:ext cx="726702" cy="9459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9" idx="2"/>
            <a:endCxn id="80" idx="0"/>
          </p:cNvCxnSpPr>
          <p:nvPr/>
        </p:nvCxnSpPr>
        <p:spPr>
          <a:xfrm rot="16200000" flipH="1">
            <a:off x="6713613" y="4976929"/>
            <a:ext cx="722724" cy="80261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자유형 154"/>
          <p:cNvSpPr/>
          <p:nvPr/>
        </p:nvSpPr>
        <p:spPr>
          <a:xfrm>
            <a:off x="2927356" y="746214"/>
            <a:ext cx="3993248" cy="5320648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 155"/>
          <p:cNvSpPr/>
          <p:nvPr/>
        </p:nvSpPr>
        <p:spPr>
          <a:xfrm rot="1178354">
            <a:off x="2529793" y="773754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1335132" y="552433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버튼 클릭으로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input </a:t>
            </a:r>
            <a:r>
              <a:rPr lang="ko-KR" altLang="en-US" sz="1100" dirty="0" smtClean="0">
                <a:solidFill>
                  <a:srgbClr val="C00000"/>
                </a:solidFill>
              </a:rPr>
              <a:t>객체에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발생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40941" y="1949375"/>
            <a:ext cx="1308394" cy="476726"/>
          </a:xfrm>
          <a:prstGeom prst="wedgeRoundRectCallout">
            <a:avLst>
              <a:gd name="adj1" fmla="val 82156"/>
              <a:gd name="adj2" fmla="val -44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캡쳐</a:t>
            </a:r>
            <a:r>
              <a:rPr lang="ko-KR" altLang="en-US" sz="1100" dirty="0" smtClean="0"/>
              <a:t> 단계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(event capture)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082802" y="9220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046303" y="1556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90707" y="2185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994148" y="35299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83309" y="4706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23949" y="548280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947263" y="55133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920604" y="4709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503099" y="21802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61456" y="3518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30867" y="1540587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58859" y="892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656888" y="2047752"/>
            <a:ext cx="1308394" cy="476726"/>
          </a:xfrm>
          <a:prstGeom prst="wedgeRoundRectCallout">
            <a:avLst>
              <a:gd name="adj1" fmla="val -51730"/>
              <a:gd name="adj2" fmla="val 94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smtClean="0"/>
              <a:t>버블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bubble)</a:t>
            </a:r>
            <a:endParaRPr lang="ko-KR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668479" y="55781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소</a:t>
            </a:r>
            <a:r>
              <a:rPr lang="ko-KR" altLang="en-US" sz="1100" dirty="0">
                <a:solidFill>
                  <a:srgbClr val="C00000"/>
                </a:solidFill>
              </a:rPr>
              <a:t>멸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328708" y="6229906"/>
            <a:ext cx="966944" cy="289441"/>
          </a:xfrm>
          <a:prstGeom prst="wedgeRoundRectCallout">
            <a:avLst>
              <a:gd name="adj1" fmla="val 12808"/>
              <a:gd name="adj2" fmla="val -11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타겟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00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캡쳐</a:t>
            </a:r>
            <a:r>
              <a:rPr lang="ko-KR" altLang="en-US" dirty="0" smtClean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리스너를</a:t>
            </a:r>
            <a:r>
              <a:rPr lang="ko-KR" altLang="en-US" dirty="0"/>
              <a:t> 모두 </a:t>
            </a:r>
            <a:r>
              <a:rPr lang="ko-KR" altLang="en-US" dirty="0" smtClean="0"/>
              <a:t>소유 가능</a:t>
            </a:r>
            <a:endParaRPr lang="en-US" altLang="ko-KR" dirty="0" smtClean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시</a:t>
            </a:r>
            <a:r>
              <a:rPr lang="en-US" altLang="ko-KR" dirty="0" smtClean="0"/>
              <a:t>,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리스너인지</a:t>
            </a:r>
            <a:r>
              <a:rPr lang="ko-KR" altLang="en-US" dirty="0"/>
              <a:t> 버블 </a:t>
            </a:r>
            <a:r>
              <a:rPr lang="ko-KR" altLang="en-US" dirty="0" err="1"/>
              <a:t>리스너인지</a:t>
            </a:r>
            <a:r>
              <a:rPr lang="ko-KR" altLang="en-US" dirty="0"/>
              <a:t>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r>
              <a:rPr lang="ko-KR" altLang="en-US" dirty="0" err="1" smtClean="0"/>
              <a:t>캡쳐</a:t>
            </a:r>
            <a:r>
              <a:rPr lang="ko-KR" altLang="en-US" dirty="0" smtClean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/>
          </a:p>
          <a:p>
            <a:pPr lvl="1"/>
            <a:r>
              <a:rPr lang="en-US" altLang="ko-KR" dirty="0" err="1"/>
              <a:t>addEventListener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en-US" altLang="ko-KR" dirty="0"/>
              <a:t>3 </a:t>
            </a:r>
            <a:r>
              <a:rPr lang="ko-KR" altLang="en-US" dirty="0"/>
              <a:t>번째 매개 </a:t>
            </a:r>
            <a:r>
              <a:rPr lang="ko-KR" altLang="en-US" dirty="0" smtClean="0"/>
              <a:t>변수 이용</a:t>
            </a:r>
            <a:endParaRPr lang="en-US" altLang="ko-KR" dirty="0" smtClean="0"/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, false</a:t>
            </a:r>
            <a:r>
              <a:rPr lang="ko-KR" altLang="en-US" dirty="0"/>
              <a:t>이면 버블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등록의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버블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자동 등록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717032"/>
            <a:ext cx="72008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("button");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true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캡쳐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5517232"/>
            <a:ext cx="44644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버블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리스너도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작동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36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811128"/>
            <a:ext cx="2520280" cy="23783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9-8 </a:t>
            </a:r>
            <a:r>
              <a:rPr lang="ko-KR" altLang="en-US" dirty="0"/>
              <a:t>이벤트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534" y="1331205"/>
            <a:ext cx="5343469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/>
              <a:t>이벤트 흐름</a:t>
            </a:r>
            <a:r>
              <a:rPr lang="en-US" altLang="ko-KR" sz="900" dirty="0"/>
              <a:t>&lt;/title&gt;&lt;/head&gt;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&lt;p style="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"&gt;</a:t>
            </a:r>
            <a:r>
              <a:rPr lang="ko-KR" altLang="en-US" sz="900" dirty="0"/>
              <a:t>이것은 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/>
              <a:t>span style="</a:t>
            </a:r>
            <a:r>
              <a:rPr lang="en-US" altLang="ko-KR" sz="900" dirty="0" err="1"/>
              <a:t>color:red</a:t>
            </a:r>
            <a:r>
              <a:rPr lang="en-US" altLang="ko-KR" sz="900" dirty="0"/>
              <a:t>" id="span"&gt;</a:t>
            </a:r>
            <a:r>
              <a:rPr lang="ko-KR" altLang="en-US" sz="900" dirty="0"/>
              <a:t>문장입니다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en-US" altLang="ko-KR" sz="900" dirty="0"/>
              <a:t>    &lt;/span&gt;</a:t>
            </a:r>
          </a:p>
          <a:p>
            <a:pPr defTabSz="180000"/>
            <a:r>
              <a:rPr lang="en-US" altLang="ko-KR" sz="900" dirty="0"/>
              <a:t>&lt;/p&gt;</a:t>
            </a:r>
          </a:p>
          <a:p>
            <a:pPr defTabSz="180000"/>
            <a:r>
              <a:rPr lang="en-US" altLang="ko-KR" sz="900" dirty="0"/>
              <a:t>&lt;form&gt;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/>
              <a:t>input type="text" name="s"&gt;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/>
              <a:t>input type="button" value="</a:t>
            </a:r>
            <a:r>
              <a:rPr lang="ko-KR" altLang="en-US" sz="900" dirty="0"/>
              <a:t>테스트</a:t>
            </a:r>
            <a:r>
              <a:rPr lang="en-US" altLang="ko-KR" sz="900" dirty="0"/>
              <a:t>" id="button"&gt;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&lt;/form&gt;</a:t>
            </a:r>
          </a:p>
          <a:p>
            <a:pPr defTabSz="180000"/>
            <a:r>
              <a:rPr lang="en-US" altLang="ko-KR" sz="900" dirty="0"/>
              <a:t>&lt;div id="div" style="</a:t>
            </a:r>
            <a:r>
              <a:rPr lang="en-US" altLang="ko-KR" sz="900" dirty="0" err="1"/>
              <a:t>color:green</a:t>
            </a:r>
            <a:r>
              <a:rPr lang="en-US" altLang="ko-KR" sz="900" dirty="0"/>
              <a:t>"&gt;&lt;/div&gt;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ko-KR" altLang="en-US" sz="900" dirty="0"/>
              <a:t> </a:t>
            </a:r>
            <a:r>
              <a:rPr lang="en-US" altLang="ko-KR" sz="900" dirty="0"/>
              <a:t>div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("div"); // </a:t>
            </a:r>
            <a:r>
              <a:rPr lang="ko-KR" altLang="en-US" sz="900" dirty="0"/>
              <a:t>이벤트 메시지 출력 공간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en-US" altLang="ko-KR" sz="900" dirty="0"/>
              <a:t> button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("button");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</a:t>
            </a:r>
            <a:r>
              <a:rPr lang="ko-KR" altLang="en-US" sz="900" dirty="0" err="1"/>
              <a:t>캡쳐</a:t>
            </a:r>
            <a:r>
              <a:rPr lang="ko-KR" altLang="en-US" sz="900" dirty="0"/>
              <a:t>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capture, true);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켭쳐</a:t>
            </a:r>
            <a:r>
              <a:rPr lang="ko-KR" altLang="en-US" sz="900" dirty="0"/>
              <a:t> 단계</a:t>
            </a:r>
            <a:r>
              <a:rPr lang="en-US" altLang="ko-KR" sz="900" dirty="0"/>
              <a:t>(1) 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 err="1"/>
              <a:t>타겟</a:t>
            </a:r>
            <a:r>
              <a:rPr lang="ko-KR" altLang="en-US" sz="900" dirty="0"/>
              <a:t> 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button.addEventListener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(2)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(3)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capture(e)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div.innerHTML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&gt;capture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bubble(e)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div.innerHTML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&gt;bubble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484784"/>
            <a:ext cx="2501413" cy="2165697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142471" y="4949104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5792" y="4727767"/>
            <a:ext cx="1199525" cy="442674"/>
          </a:xfrm>
          <a:prstGeom prst="wedgeRoundRectCallout">
            <a:avLst>
              <a:gd name="adj1" fmla="val -61250"/>
              <a:gd name="adj2" fmla="val 43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버튼을 클릭하면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click </a:t>
            </a:r>
            <a:r>
              <a:rPr lang="ko-KR" altLang="en-US" sz="1000" dirty="0" smtClean="0"/>
              <a:t>이벤트 발생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07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Rectangle 410"/>
          <p:cNvSpPr>
            <a:spLocks noChangeArrowheads="1"/>
          </p:cNvSpPr>
          <p:nvPr/>
        </p:nvSpPr>
        <p:spPr bwMode="auto">
          <a:xfrm>
            <a:off x="4067944" y="733213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" name="직선 연결선 4"/>
          <p:cNvCxnSpPr>
            <a:stCxn id="4" idx="2"/>
            <a:endCxn id="6" idx="0"/>
          </p:cNvCxnSpPr>
          <p:nvPr/>
        </p:nvCxnSpPr>
        <p:spPr>
          <a:xfrm>
            <a:off x="4639444" y="1021245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4067944" y="1374973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7" name="Rectangle 411"/>
          <p:cNvSpPr>
            <a:spLocks noChangeArrowheads="1"/>
          </p:cNvSpPr>
          <p:nvPr/>
        </p:nvSpPr>
        <p:spPr bwMode="auto">
          <a:xfrm>
            <a:off x="4067944" y="198884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4639444" y="1663005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11"/>
          <p:cNvSpPr>
            <a:spLocks noChangeArrowheads="1"/>
          </p:cNvSpPr>
          <p:nvPr/>
        </p:nvSpPr>
        <p:spPr bwMode="auto">
          <a:xfrm>
            <a:off x="2472322" y="3360564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6064238" y="3360563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1" name="Rectangle 411"/>
          <p:cNvSpPr>
            <a:spLocks noChangeArrowheads="1"/>
          </p:cNvSpPr>
          <p:nvPr/>
        </p:nvSpPr>
        <p:spPr bwMode="auto">
          <a:xfrm>
            <a:off x="2443468" y="4440888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>
            <a:stCxn id="9" idx="2"/>
            <a:endCxn id="11" idx="0"/>
          </p:cNvCxnSpPr>
          <p:nvPr/>
        </p:nvCxnSpPr>
        <p:spPr>
          <a:xfrm>
            <a:off x="2857668" y="3685443"/>
            <a:ext cx="1777" cy="75544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5116592" y="444955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4" name="Rectangle 411"/>
          <p:cNvSpPr>
            <a:spLocks noChangeArrowheads="1"/>
          </p:cNvSpPr>
          <p:nvPr/>
        </p:nvSpPr>
        <p:spPr bwMode="auto">
          <a:xfrm>
            <a:off x="7173909" y="4449559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5" name="Rectangle 411"/>
          <p:cNvSpPr>
            <a:spLocks noChangeArrowheads="1"/>
          </p:cNvSpPr>
          <p:nvPr/>
        </p:nvSpPr>
        <p:spPr bwMode="auto">
          <a:xfrm>
            <a:off x="5127186" y="5530790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6" name="Rectangle 411"/>
          <p:cNvSpPr>
            <a:spLocks noChangeArrowheads="1"/>
          </p:cNvSpPr>
          <p:nvPr/>
        </p:nvSpPr>
        <p:spPr bwMode="auto">
          <a:xfrm>
            <a:off x="6431858" y="552673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7" name="Rectangle 411"/>
          <p:cNvSpPr>
            <a:spLocks noChangeArrowheads="1"/>
          </p:cNvSpPr>
          <p:nvPr/>
        </p:nvSpPr>
        <p:spPr bwMode="auto">
          <a:xfrm>
            <a:off x="7298637" y="5530715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8" name="Rectangle 411"/>
          <p:cNvSpPr>
            <a:spLocks noChangeArrowheads="1"/>
          </p:cNvSpPr>
          <p:nvPr/>
        </p:nvSpPr>
        <p:spPr bwMode="auto">
          <a:xfrm>
            <a:off x="8086818" y="5526737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9" name="꺾인 연결선 18"/>
          <p:cNvCxnSpPr>
            <a:stCxn id="7" idx="2"/>
            <a:endCxn id="9" idx="0"/>
          </p:cNvCxnSpPr>
          <p:nvPr/>
        </p:nvCxnSpPr>
        <p:spPr>
          <a:xfrm rot="5400000">
            <a:off x="3219038" y="1940158"/>
            <a:ext cx="1059036" cy="1781776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10" idx="0"/>
          </p:cNvCxnSpPr>
          <p:nvPr/>
        </p:nvCxnSpPr>
        <p:spPr>
          <a:xfrm rot="16200000" flipH="1">
            <a:off x="5013619" y="1927352"/>
            <a:ext cx="1059035" cy="180738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2"/>
            <a:endCxn id="13" idx="0"/>
          </p:cNvCxnSpPr>
          <p:nvPr/>
        </p:nvCxnSpPr>
        <p:spPr>
          <a:xfrm rot="5400000">
            <a:off x="5540349" y="3543079"/>
            <a:ext cx="764118" cy="104884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2"/>
            <a:endCxn id="14" idx="0"/>
          </p:cNvCxnSpPr>
          <p:nvPr/>
        </p:nvCxnSpPr>
        <p:spPr>
          <a:xfrm rot="16200000" flipH="1">
            <a:off x="6572326" y="3559943"/>
            <a:ext cx="764118" cy="101511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5" idx="0"/>
          </p:cNvCxnSpPr>
          <p:nvPr/>
        </p:nvCxnSpPr>
        <p:spPr>
          <a:xfrm>
            <a:off x="5397987" y="4768868"/>
            <a:ext cx="14858" cy="76192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2"/>
            <a:endCxn id="16" idx="0"/>
          </p:cNvCxnSpPr>
          <p:nvPr/>
        </p:nvCxnSpPr>
        <p:spPr>
          <a:xfrm rot="5400000">
            <a:off x="6699991" y="4764788"/>
            <a:ext cx="775214" cy="74868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7" idx="0"/>
          </p:cNvCxnSpPr>
          <p:nvPr/>
        </p:nvCxnSpPr>
        <p:spPr>
          <a:xfrm rot="16200000" flipH="1">
            <a:off x="7121087" y="5092380"/>
            <a:ext cx="779190" cy="9748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2"/>
            <a:endCxn id="18" idx="0"/>
          </p:cNvCxnSpPr>
          <p:nvPr/>
        </p:nvCxnSpPr>
        <p:spPr>
          <a:xfrm rot="16200000" flipH="1">
            <a:off x="7477090" y="4736377"/>
            <a:ext cx="775212" cy="80550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3563454" y="528384"/>
            <a:ext cx="4185182" cy="5287654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rot="1178354">
            <a:off x="3245309" y="582386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50648" y="361065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버튼 클릭으로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input </a:t>
            </a:r>
            <a:r>
              <a:rPr lang="ko-KR" altLang="en-US" sz="1100" dirty="0" smtClean="0">
                <a:solidFill>
                  <a:srgbClr val="C00000"/>
                </a:solidFill>
              </a:rPr>
              <a:t>객체에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발생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4659" y="31380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3664" y="5660114"/>
            <a:ext cx="261238" cy="31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7534" y="30948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3995" y="366442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소</a:t>
            </a:r>
            <a:r>
              <a:rPr lang="ko-KR" altLang="en-US" sz="1100" dirty="0">
                <a:solidFill>
                  <a:srgbClr val="C00000"/>
                </a:solidFill>
              </a:rPr>
              <a:t>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51032" y="3285031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capture()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80176" y="3473911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87108" y="6000885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7" idx="2"/>
            <a:endCxn id="46" idx="3"/>
          </p:cNvCxnSpPr>
          <p:nvPr/>
        </p:nvCxnSpPr>
        <p:spPr>
          <a:xfrm flipH="1">
            <a:off x="5782218" y="3501055"/>
            <a:ext cx="29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569739" y="5782718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6" idx="5"/>
            <a:endCxn id="49" idx="1"/>
          </p:cNvCxnSpPr>
          <p:nvPr/>
        </p:nvCxnSpPr>
        <p:spPr>
          <a:xfrm>
            <a:off x="7608763" y="5829056"/>
            <a:ext cx="178345" cy="387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7117682" y="3298974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67534" y="3487854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61" idx="6"/>
            <a:endCxn id="60" idx="1"/>
          </p:cNvCxnSpPr>
          <p:nvPr/>
        </p:nvCxnSpPr>
        <p:spPr>
          <a:xfrm>
            <a:off x="6713253" y="3514998"/>
            <a:ext cx="404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46072" y="340758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캡쳐</a:t>
            </a:r>
            <a:r>
              <a:rPr lang="ko-KR" altLang="en-US" sz="900" dirty="0" smtClean="0">
                <a:solidFill>
                  <a:srgbClr val="C0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01084" y="338563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586" y="1318090"/>
            <a:ext cx="3052439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예제 </a:t>
            </a:r>
            <a:r>
              <a:rPr lang="en-US" altLang="ko-KR" sz="1200" dirty="0">
                <a:latin typeface="+mj-ea"/>
                <a:ea typeface="+mj-ea"/>
              </a:rPr>
              <a:t>9</a:t>
            </a:r>
            <a:r>
              <a:rPr lang="en-US" altLang="ko-KR" sz="1200" dirty="0" smtClean="0">
                <a:latin typeface="+mj-ea"/>
                <a:ea typeface="+mj-ea"/>
              </a:rPr>
              <a:t>-8</a:t>
            </a:r>
            <a:r>
              <a:rPr lang="ko-KR" altLang="en-US" sz="1200" dirty="0" smtClean="0">
                <a:latin typeface="+mj-ea"/>
                <a:ea typeface="+mj-ea"/>
              </a:rPr>
              <a:t> 웹 페이지의 이벤트 </a:t>
            </a:r>
            <a:r>
              <a:rPr lang="ko-KR" altLang="en-US" sz="1200" dirty="0" err="1" smtClean="0">
                <a:latin typeface="+mj-ea"/>
                <a:ea typeface="+mj-ea"/>
              </a:rPr>
              <a:t>리스너</a:t>
            </a:r>
            <a:r>
              <a:rPr lang="ko-KR" altLang="en-US" sz="1200" dirty="0" smtClean="0">
                <a:latin typeface="+mj-ea"/>
                <a:ea typeface="+mj-ea"/>
              </a:rPr>
              <a:t> 실행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1. &lt;body&gt; </a:t>
            </a:r>
            <a:r>
              <a:rPr lang="ko-KR" altLang="en-US" sz="1200" dirty="0" smtClean="0">
                <a:latin typeface="+mj-ea"/>
                <a:ea typeface="+mj-ea"/>
              </a:rPr>
              <a:t>태그의 </a:t>
            </a:r>
            <a:r>
              <a:rPr lang="ko-KR" altLang="en-US" sz="1200" dirty="0" err="1" smtClean="0">
                <a:latin typeface="+mj-ea"/>
                <a:ea typeface="+mj-ea"/>
              </a:rPr>
              <a:t>캡처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리스너</a:t>
            </a:r>
            <a:r>
              <a:rPr lang="ko-KR" altLang="en-US" sz="1200" dirty="0" smtClean="0">
                <a:latin typeface="+mj-ea"/>
                <a:ea typeface="+mj-ea"/>
              </a:rPr>
              <a:t> 실행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</a:rPr>
              <a:t>2. &lt;input&gt; </a:t>
            </a:r>
            <a:r>
              <a:rPr lang="ko-KR" altLang="en-US" sz="1200" dirty="0">
                <a:latin typeface="+mj-ea"/>
              </a:rPr>
              <a:t>태그의 </a:t>
            </a:r>
            <a:r>
              <a:rPr lang="ko-KR" altLang="en-US" sz="1200" dirty="0" smtClean="0">
                <a:latin typeface="+mj-ea"/>
              </a:rPr>
              <a:t>버블 </a:t>
            </a:r>
            <a:r>
              <a:rPr lang="ko-KR" altLang="en-US" sz="1200" dirty="0" err="1" smtClean="0">
                <a:latin typeface="+mj-ea"/>
              </a:rPr>
              <a:t>리스너</a:t>
            </a:r>
            <a:r>
              <a:rPr lang="ko-KR" altLang="en-US" sz="1200" dirty="0" smtClean="0">
                <a:latin typeface="+mj-ea"/>
              </a:rPr>
              <a:t> 실행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 smtClean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&lt;body&gt; </a:t>
            </a:r>
            <a:r>
              <a:rPr lang="ko-KR" altLang="en-US" sz="1200" dirty="0">
                <a:latin typeface="+mj-ea"/>
              </a:rPr>
              <a:t>태그의 </a:t>
            </a:r>
            <a:r>
              <a:rPr lang="ko-KR" altLang="en-US" sz="1200" dirty="0" smtClean="0">
                <a:latin typeface="+mj-ea"/>
              </a:rPr>
              <a:t>버블 </a:t>
            </a:r>
            <a:r>
              <a:rPr lang="ko-KR" altLang="en-US" sz="1200" dirty="0" err="1">
                <a:latin typeface="+mj-ea"/>
              </a:rPr>
              <a:t>리스너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</a:rPr>
              <a:t>실행</a:t>
            </a:r>
            <a:endParaRPr lang="en-US" altLang="ko-KR" sz="1200" dirty="0">
              <a:latin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1223" y="608328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흐름을 중단시킬 수 있는가</a:t>
            </a:r>
            <a:r>
              <a:rPr lang="en-US" altLang="ko-KR" dirty="0" smtClean="0"/>
              <a:t>? YES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stopPropagation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event.stopPropagation</a:t>
            </a:r>
            <a:r>
              <a:rPr lang="en-US" altLang="ko-KR" dirty="0"/>
              <a:t>(); // event</a:t>
            </a:r>
            <a:r>
              <a:rPr lang="ko-KR" altLang="en-US" dirty="0"/>
              <a:t>가 이벤트 객체일 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핸들링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마우스 이벤트 객체의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err="1" smtClean="0"/>
              <a:t>onclick</a:t>
            </a:r>
            <a:endParaRPr lang="ko-KR" altLang="en-US" dirty="0"/>
          </a:p>
          <a:p>
            <a:pPr lvl="2" fontAlgn="base"/>
            <a:r>
              <a:rPr lang="en-US" altLang="ko-KR" dirty="0" smtClean="0"/>
              <a:t>HTML </a:t>
            </a:r>
            <a:r>
              <a:rPr lang="ko-KR" altLang="en-US" dirty="0" smtClean="0"/>
              <a:t>태그가 클릭될 때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ondblclick</a:t>
            </a:r>
            <a:endParaRPr lang="en-US" altLang="ko-KR" dirty="0"/>
          </a:p>
          <a:p>
            <a:pPr lvl="2" fontAlgn="base"/>
            <a:r>
              <a:rPr lang="en-US" altLang="ko-KR" dirty="0" smtClean="0"/>
              <a:t>HTML </a:t>
            </a:r>
            <a:r>
              <a:rPr lang="ko-KR" altLang="en-US" dirty="0" smtClean="0"/>
              <a:t>태그가 </a:t>
            </a:r>
            <a:r>
              <a:rPr lang="ko-KR" altLang="en-US" dirty="0" err="1" smtClean="0"/>
              <a:t>더블클릭될</a:t>
            </a:r>
            <a:r>
              <a:rPr lang="ko-KR" altLang="en-US" dirty="0" smtClean="0"/>
              <a:t> 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43608" y="1700808"/>
            <a:ext cx="5976664" cy="3240360"/>
            <a:chOff x="1038032" y="1988840"/>
            <a:chExt cx="7846556" cy="39943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032" y="3628613"/>
              <a:ext cx="7832408" cy="23545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1988840"/>
              <a:ext cx="7840980" cy="1720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3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9-9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계산기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2776"/>
            <a:ext cx="482453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function calculate()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result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("result");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result.value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</a:t>
            </a:r>
            <a:r>
              <a:rPr lang="en-US" altLang="ko-KR" sz="1400" b="1" dirty="0" err="1"/>
              <a:t>eval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exp.value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&gt;</a:t>
            </a:r>
          </a:p>
          <a:p>
            <a:pPr defTabSz="180000"/>
            <a:r>
              <a:rPr lang="en-US" altLang="ko-KR" sz="1400" dirty="0"/>
              <a:t>&lt;h3&gt;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, </a:t>
            </a:r>
            <a:r>
              <a:rPr lang="ko-KR" altLang="en-US" sz="1400" dirty="0"/>
              <a:t>계산기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 smtClean="0"/>
              <a:t>hr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계산하고자 하는 수식을</a:t>
            </a:r>
          </a:p>
          <a:p>
            <a:pPr defTabSz="180000"/>
            <a:r>
              <a:rPr lang="ko-KR" altLang="en-US" sz="1400" dirty="0"/>
              <a:t>입력하고 계산 버튼을 눌러봐요</a:t>
            </a:r>
            <a:r>
              <a:rPr lang="en-US" altLang="ko-KR" sz="1400" dirty="0" smtClean="0"/>
              <a:t>.’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식 </a:t>
            </a:r>
            <a:r>
              <a:rPr lang="en-US" altLang="ko-KR" sz="1400" dirty="0"/>
              <a:t>&lt;input type="text" id="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 value</a:t>
            </a:r>
            <a:r>
              <a:rPr lang="en-US" altLang="ko-KR" sz="1400" dirty="0" smtClean="0"/>
              <a:t>=""&gt;&lt;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값 </a:t>
            </a:r>
            <a:r>
              <a:rPr lang="en-US" altLang="ko-KR" sz="1400" dirty="0"/>
              <a:t>&lt;input type="text" id ="result"&gt; </a:t>
            </a:r>
          </a:p>
          <a:p>
            <a:pPr defTabSz="180000"/>
            <a:r>
              <a:rPr lang="en-US" altLang="ko-KR" sz="1400" dirty="0"/>
              <a:t>&lt;input type="button" value=" </a:t>
            </a:r>
            <a:r>
              <a:rPr lang="ko-KR" altLang="en-US" sz="1400" dirty="0"/>
              <a:t>계산  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onclick</a:t>
            </a:r>
            <a:r>
              <a:rPr lang="en-US" altLang="ko-KR" sz="1400" b="1" dirty="0"/>
              <a:t>="calculate()"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916832"/>
            <a:ext cx="3004187" cy="32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개요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이미지나 </a:t>
            </a:r>
            <a:r>
              <a:rPr lang="en-US" altLang="ko-KR" dirty="0"/>
              <a:t>HTML </a:t>
            </a:r>
            <a:r>
              <a:rPr lang="ko-KR" altLang="en-US" dirty="0"/>
              <a:t>문서의 로딩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타이머의 </a:t>
            </a:r>
            <a:r>
              <a:rPr lang="ko-KR" altLang="en-US" dirty="0"/>
              <a:t>타임아웃 등 사용자의 </a:t>
            </a:r>
            <a:r>
              <a:rPr lang="ko-KR" altLang="en-US" b="1" dirty="0"/>
              <a:t>입력 </a:t>
            </a:r>
            <a:r>
              <a:rPr lang="ko-KR" altLang="en-US" b="1" dirty="0" smtClean="0"/>
              <a:t>행위나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문서나 </a:t>
            </a:r>
            <a:r>
              <a:rPr lang="ko-KR" altLang="en-US" b="1" dirty="0"/>
              <a:t>브라우저의 상태 변화</a:t>
            </a:r>
            <a:r>
              <a:rPr lang="ko-KR" altLang="en-US" dirty="0"/>
              <a:t>를 자바스크립트 코드에게 알리는 통지</a:t>
            </a:r>
            <a:r>
              <a:rPr lang="en-US" altLang="ko-KR" dirty="0"/>
              <a:t>(notification)</a:t>
            </a:r>
            <a:endParaRPr lang="ko-KR" altLang="en-US" dirty="0"/>
          </a:p>
          <a:p>
            <a:r>
              <a:rPr lang="ko-KR" altLang="en-US" b="1" dirty="0" smtClean="0">
                <a:solidFill>
                  <a:srgbClr val="0000FF"/>
                </a:solidFill>
              </a:rPr>
              <a:t>이벤트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리스너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발생한 이벤트에 </a:t>
            </a:r>
            <a:r>
              <a:rPr lang="ko-KR" altLang="en-US" dirty="0" smtClean="0"/>
              <a:t>대처하기 </a:t>
            </a:r>
            <a:r>
              <a:rPr lang="ko-KR" altLang="en-US" dirty="0"/>
              <a:t>위해 작성된 자바스크립트 코드</a:t>
            </a:r>
          </a:p>
          <a:p>
            <a:r>
              <a:rPr lang="ko-KR" altLang="en-US" dirty="0" smtClean="0"/>
              <a:t>이벤트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</a:t>
            </a:r>
            <a:r>
              <a:rPr lang="ko-KR" altLang="en-US" dirty="0" smtClean="0"/>
              <a:t>에서 이벤트 종류는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여가지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이름은 이벤트 이름 앞에 </a:t>
            </a:r>
            <a:r>
              <a:rPr lang="en-US" altLang="ko-KR" b="1" dirty="0" smtClean="0">
                <a:solidFill>
                  <a:srgbClr val="0000FF"/>
                </a:solidFill>
              </a:rPr>
              <a:t>on</a:t>
            </a:r>
            <a:r>
              <a:rPr lang="ko-KR" altLang="en-US" dirty="0" smtClean="0"/>
              <a:t>을 덧붙임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onmousedown</a:t>
            </a:r>
            <a:r>
              <a:rPr lang="en-US" altLang="ko-KR" b="1" dirty="0" smtClean="0">
                <a:solidFill>
                  <a:srgbClr val="0000FF"/>
                </a:solidFill>
              </a:rPr>
              <a:t> :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mousedown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이벤트의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리스너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marL="36576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onkeydown</a:t>
            </a:r>
            <a:r>
              <a:rPr lang="en-US" altLang="ko-KR" b="1" dirty="0" smtClean="0">
                <a:solidFill>
                  <a:srgbClr val="0000FF"/>
                </a:solidFill>
              </a:rPr>
              <a:t> : </a:t>
            </a:r>
            <a:r>
              <a:rPr lang="en-US" altLang="ko-KR" b="1" dirty="0" err="1">
                <a:solidFill>
                  <a:srgbClr val="0000FF"/>
                </a:solidFill>
              </a:rPr>
              <a:t>keydown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이벤트의 </a:t>
            </a:r>
            <a:r>
              <a:rPr lang="ko-KR" altLang="en-US" b="1" dirty="0" err="1">
                <a:solidFill>
                  <a:srgbClr val="0000FF"/>
                </a:solidFill>
              </a:rPr>
              <a:t>리스너</a:t>
            </a:r>
            <a:endParaRPr lang="ko-KR" altLang="en-US" b="1" dirty="0">
              <a:solidFill>
                <a:srgbClr val="0000FF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여러 마우스 관련 이벤트 </a:t>
            </a:r>
            <a:r>
              <a:rPr lang="ko-KR" altLang="en-US" sz="2400" dirty="0" err="1" smtClean="0"/>
              <a:t>리스너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마우스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 경우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onmousedown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 버튼을 누르는 순간 </a:t>
            </a:r>
          </a:p>
          <a:p>
            <a:pPr lvl="2"/>
            <a:r>
              <a:rPr lang="en-US" altLang="ko-KR" dirty="0" err="1" smtClean="0"/>
              <a:t>onmouseup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눌러진 버튼이 놓여지는 순간</a:t>
            </a:r>
          </a:p>
          <a:p>
            <a:pPr lvl="2"/>
            <a:r>
              <a:rPr lang="en-US" altLang="ko-KR" dirty="0" err="1" smtClean="0"/>
              <a:t>onmouseover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영역 포함</a:t>
            </a:r>
          </a:p>
          <a:p>
            <a:pPr lvl="2"/>
            <a:r>
              <a:rPr lang="en-US" altLang="ko-KR" dirty="0" err="1" smtClean="0"/>
              <a:t>onmouseout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영역 포함</a:t>
            </a:r>
          </a:p>
          <a:p>
            <a:pPr lvl="2"/>
            <a:r>
              <a:rPr lang="en-US" altLang="ko-KR" dirty="0" err="1" smtClean="0"/>
              <a:t>onmouseenter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버블 단계 없음</a:t>
            </a:r>
          </a:p>
          <a:p>
            <a:pPr lvl="2"/>
            <a:r>
              <a:rPr lang="en-US" altLang="ko-KR" dirty="0" err="1" smtClean="0"/>
              <a:t>onmouseleave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버블 단계 없음</a:t>
            </a:r>
          </a:p>
          <a:p>
            <a:pPr lvl="2"/>
            <a:r>
              <a:rPr lang="en-US" altLang="ko-KR" dirty="0" err="1" smtClean="0"/>
              <a:t>onwheel</a:t>
            </a:r>
            <a:r>
              <a:rPr lang="en-US" altLang="ko-KR" dirty="0" smtClean="0"/>
              <a:t> : HTML </a:t>
            </a:r>
            <a:r>
              <a:rPr lang="ko-KR" altLang="en-US" dirty="0" smtClean="0"/>
              <a:t>태그에 마우스 </a:t>
            </a:r>
            <a:r>
              <a:rPr lang="ko-KR" altLang="en-US" dirty="0" err="1" smtClean="0"/>
              <a:t>휠이</a:t>
            </a:r>
            <a:r>
              <a:rPr lang="ko-KR" altLang="en-US" dirty="0" smtClean="0"/>
              <a:t> 구르는 동안 계속 호출</a:t>
            </a:r>
          </a:p>
          <a:p>
            <a:pPr lvl="3"/>
            <a:r>
              <a:rPr lang="ko-KR" altLang="en-US" dirty="0" smtClean="0"/>
              <a:t>위쪽으로 굴린 경우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wheelDelta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양수</a:t>
            </a:r>
            <a:r>
              <a:rPr lang="en-US" altLang="ko-KR" dirty="0" smtClean="0"/>
              <a:t>(120)</a:t>
            </a:r>
          </a:p>
          <a:p>
            <a:pPr lvl="3"/>
            <a:r>
              <a:rPr lang="ko-KR" altLang="en-US" dirty="0" smtClean="0"/>
              <a:t>아래쪽으로 굴린 경우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wheelDelta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양수</a:t>
            </a:r>
            <a:r>
              <a:rPr lang="en-US" altLang="ko-KR" dirty="0" smtClean="0"/>
              <a:t>(-120)</a:t>
            </a:r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4797152"/>
            <a:ext cx="58326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obj.onwheel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(e)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e.wheelDelta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&lt; 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아래쪽으로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97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9-10 </a:t>
            </a:r>
            <a:r>
              <a:rPr lang="ko-KR" altLang="en-US" dirty="0"/>
              <a:t>마우스 관련 이벤트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8292"/>
            <a:ext cx="438603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마우스 관련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width=1; </a:t>
            </a:r>
            <a:r>
              <a:rPr lang="en-US" altLang="ko-KR" sz="1200" dirty="0"/>
              <a:t>// </a:t>
            </a:r>
            <a:r>
              <a:rPr lang="ko-KR" altLang="en-US" sz="1200" dirty="0"/>
              <a:t>테두리 </a:t>
            </a:r>
            <a:r>
              <a:rPr lang="ko-KR" altLang="en-US" sz="1200" dirty="0" smtClean="0"/>
              <a:t>두께</a:t>
            </a:r>
            <a:endParaRPr lang="ko-KR" altLang="en-US" sz="1200" dirty="0"/>
          </a:p>
          <a:p>
            <a:pPr defTabSz="180000"/>
            <a:r>
              <a:rPr lang="en-US" altLang="ko-KR" sz="1200" b="1" dirty="0"/>
              <a:t>function down(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obj.style.fontStyle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"italic";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up(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obj.style.fontStyle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"normal";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"violet";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테두리 폭이 </a:t>
            </a:r>
            <a:r>
              <a:rPr lang="en-US" altLang="ko-KR" sz="1200" dirty="0"/>
              <a:t>0</a:t>
            </a:r>
            <a:r>
              <a:rPr lang="ko-KR" altLang="en-US" sz="1200" dirty="0"/>
              <a:t>일 때 색은 보이지 않는다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 out(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</a:t>
            </a:r>
            <a:r>
              <a:rPr lang="en-US" altLang="ko-KR" sz="1200" dirty="0" err="1"/>
              <a:t>lightgray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wheel(e, 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// e</a:t>
            </a:r>
            <a:r>
              <a:rPr lang="ko-KR" altLang="en-US" sz="1200" dirty="0"/>
              <a:t>는 이벤트 객체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e.wheelDelta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 0) { 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아래로 굴릴 때</a:t>
            </a:r>
          </a:p>
          <a:p>
            <a:pPr defTabSz="180000"/>
            <a:r>
              <a:rPr lang="en-US" altLang="ko-KR" sz="1200" dirty="0" smtClean="0"/>
              <a:t>		width-</a:t>
            </a:r>
            <a:r>
              <a:rPr lang="en-US" altLang="ko-KR" sz="1200" dirty="0"/>
              <a:t>-;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감소</a:t>
            </a:r>
          </a:p>
          <a:p>
            <a:pPr defTabSz="180000"/>
            <a:r>
              <a:rPr lang="en-US" altLang="ko-KR" sz="1200" dirty="0" smtClean="0"/>
              <a:t>		if(width </a:t>
            </a:r>
            <a:r>
              <a:rPr lang="en-US" altLang="ko-KR" sz="1200" dirty="0"/>
              <a:t>&lt; 0) width = 0; // </a:t>
            </a:r>
            <a:r>
              <a:rPr lang="ko-KR" altLang="en-US" sz="1200" dirty="0"/>
              <a:t>폭이 </a:t>
            </a:r>
            <a:r>
              <a:rPr lang="en-US" altLang="ko-KR" sz="1200" dirty="0"/>
              <a:t>0</a:t>
            </a:r>
            <a:r>
              <a:rPr lang="ko-KR" altLang="en-US" sz="1200" dirty="0"/>
              <a:t>보다 작아지지 않게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else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위로 굴릴 때</a:t>
            </a:r>
          </a:p>
          <a:p>
            <a:pPr defTabSz="180000"/>
            <a:r>
              <a:rPr lang="en-US" altLang="ko-KR" sz="1200" dirty="0" smtClean="0"/>
              <a:t>		width</a:t>
            </a:r>
            <a:r>
              <a:rPr lang="en-US" altLang="ko-KR" sz="1200" dirty="0"/>
              <a:t>++;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증가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obj.style.borderStyle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"ridge";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obj.style.borderWidth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width+"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5075168" y="1397868"/>
            <a:ext cx="367240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&lt;body 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마우스 관련 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  <a:r>
              <a:rPr lang="ko-KR" altLang="en-US" sz="1200" dirty="0"/>
              <a:t>마우스 관련 </a:t>
            </a:r>
          </a:p>
          <a:p>
            <a:pPr defTabSz="180000"/>
            <a:r>
              <a:rPr lang="en-US" altLang="ko-KR" sz="1200" dirty="0"/>
              <a:t>	&lt;span </a:t>
            </a:r>
            <a:r>
              <a:rPr lang="en-US" altLang="ko-KR" sz="1200" b="1" dirty="0" err="1"/>
              <a:t>onmousedown</a:t>
            </a:r>
            <a:r>
              <a:rPr lang="en-US" altLang="ko-KR" sz="1200" b="1" dirty="0"/>
              <a:t>="down(this)"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onmouseup</a:t>
            </a:r>
            <a:r>
              <a:rPr lang="en-US" altLang="ko-KR" sz="1200" b="1" dirty="0"/>
              <a:t>="up(this)"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="over(this)"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="out(this)"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onwheel</a:t>
            </a:r>
            <a:r>
              <a:rPr lang="en-US" altLang="ko-KR" sz="1200" b="1" dirty="0"/>
              <a:t>="wheel(event, 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이벤트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 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가 발생합니다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61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92" y="3734180"/>
            <a:ext cx="3451411" cy="2403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151" y="398866"/>
            <a:ext cx="3451411" cy="24035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152" y="3721739"/>
            <a:ext cx="3451411" cy="24035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97688" y="2569885"/>
            <a:ext cx="1512168" cy="612934"/>
          </a:xfrm>
          <a:prstGeom prst="wedgeRoundRectCallout">
            <a:avLst>
              <a:gd name="adj1" fmla="val 20306"/>
              <a:gd name="adj2" fmla="val -757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위로 굴릴 때 두께가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식 두꺼워진다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onwheel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864531" y="2655015"/>
            <a:ext cx="1800200" cy="442674"/>
          </a:xfrm>
          <a:prstGeom prst="wedgeRoundRectCallout">
            <a:avLst>
              <a:gd name="adj1" fmla="val -86855"/>
              <a:gd name="adj2" fmla="val -994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텍스트위로 올릴 때 </a:t>
            </a:r>
            <a:r>
              <a:rPr lang="en-US" altLang="ko-KR" sz="1000" dirty="0" smtClean="0"/>
              <a:t>violet </a:t>
            </a:r>
            <a:r>
              <a:rPr lang="ko-KR" altLang="en-US" sz="1000" dirty="0" smtClean="0"/>
              <a:t>색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onmouseover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948264" y="5755505"/>
            <a:ext cx="1656184" cy="442674"/>
          </a:xfrm>
          <a:prstGeom prst="wedgeRoundRectCallout">
            <a:avLst>
              <a:gd name="adj1" fmla="val -77899"/>
              <a:gd name="adj2" fmla="val -534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텍스트에서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내릴 때 회색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onmouseout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39877" y="5755565"/>
            <a:ext cx="1652726" cy="442674"/>
          </a:xfrm>
          <a:prstGeom prst="wedgeRoundRectCallout">
            <a:avLst>
              <a:gd name="adj1" fmla="val -72474"/>
              <a:gd name="adj2" fmla="val -75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눌렀을 때</a:t>
            </a:r>
            <a:endParaRPr lang="en-US" altLang="ko-KR" sz="1000" dirty="0" smtClean="0"/>
          </a:p>
          <a:p>
            <a:r>
              <a:rPr lang="en-US" altLang="ko-KR" sz="1000" dirty="0" smtClean="0"/>
              <a:t>Italic</a:t>
            </a:r>
            <a:r>
              <a:rPr lang="ko-KR" altLang="en-US" sz="1000" dirty="0" smtClean="0"/>
              <a:t>체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onmousedown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08048"/>
            <a:ext cx="3041052" cy="2293613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2771131" y="2876352"/>
            <a:ext cx="764361" cy="272415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smtClean="0"/>
              <a:t>초기 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52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4888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9-11 </a:t>
            </a:r>
            <a:r>
              <a:rPr lang="en-US" altLang="ko-KR" dirty="0" err="1" smtClean="0"/>
              <a:t>onmousemove</a:t>
            </a:r>
            <a:r>
              <a:rPr lang="ko-KR" altLang="en-US" dirty="0" smtClean="0"/>
              <a:t>와 마우스 </a:t>
            </a:r>
            <a:r>
              <a:rPr lang="ko-KR" altLang="en-US" dirty="0"/>
              <a:t>위치 및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047280" y="1325389"/>
            <a:ext cx="4026652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</a:t>
            </a:r>
            <a:r>
              <a:rPr lang="en-US" altLang="ko-KR" sz="1000" dirty="0" smtClean="0"/>
              <a:t>&gt;&lt;</a:t>
            </a:r>
            <a:r>
              <a:rPr lang="en-US" altLang="ko-KR" sz="1000" dirty="0"/>
              <a:t>head&gt;&lt;title&gt;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 smtClean="0"/>
              <a:t>	background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skyblue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	width </a:t>
            </a:r>
            <a:r>
              <a:rPr lang="en-US" altLang="ko-KR" sz="1000" dirty="0"/>
              <a:t>: 250px;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프로퍼티와</a:t>
            </a:r>
            <a:r>
              <a:rPr lang="ko-KR" altLang="en-US" sz="1000" dirty="0"/>
              <a:t> </a:t>
            </a:r>
            <a:r>
              <a:rPr lang="en-US" altLang="ko-KR" sz="1000" dirty="0" err="1" smtClean="0"/>
              <a:t>onmousemove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이미지 위에 마우스를 움직일 때 </a:t>
            </a:r>
            <a:endParaRPr lang="en-US" altLang="ko-KR" sz="1000" dirty="0" smtClean="0"/>
          </a:p>
          <a:p>
            <a:pPr defTabSz="180000"/>
            <a:r>
              <a:rPr lang="en-US" altLang="ko-KR" sz="1000" dirty="0" err="1" smtClean="0"/>
              <a:t>onmousemove</a:t>
            </a:r>
            <a:r>
              <a:rPr lang="en-US" altLang="ko-KR" sz="1000" dirty="0" smtClean="0"/>
              <a:t> </a:t>
            </a:r>
            <a:r>
              <a:rPr lang="ko-KR" altLang="en-US" sz="1000" dirty="0" err="1"/>
              <a:t>리스너가</a:t>
            </a:r>
            <a:r>
              <a:rPr lang="ko-KR" altLang="en-US" sz="1000" dirty="0"/>
              <a:t> 실행되고</a:t>
            </a:r>
            <a:r>
              <a:rPr lang="en-US" altLang="ko-KR" sz="1000" dirty="0"/>
              <a:t>,  </a:t>
            </a:r>
          </a:p>
          <a:p>
            <a:pPr defTabSz="180000"/>
            <a:r>
              <a:rPr lang="ko-KR" altLang="en-US" sz="1000" dirty="0"/>
              <a:t>마우스의 위치를 보여줍니다</a:t>
            </a:r>
            <a:r>
              <a:rPr lang="en-US" altLang="ko-KR" sz="1000" dirty="0" smtClean="0"/>
              <a:t>.&lt;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 smtClean="0"/>
              <a:t>="media/beach.png</a:t>
            </a:r>
            <a:r>
              <a:rPr lang="en-US" altLang="ko-KR" sz="1000" dirty="0"/>
              <a:t>"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onmousemove</a:t>
            </a:r>
            <a:r>
              <a:rPr lang="en-US" altLang="ko-KR" sz="1000" b="1" dirty="0"/>
              <a:t>="where(event</a:t>
            </a:r>
            <a:r>
              <a:rPr lang="en-US" altLang="ko-KR" sz="1000" b="1" dirty="0" smtClean="0"/>
              <a:t>)"</a:t>
            </a:r>
            <a:r>
              <a:rPr lang="en-US" altLang="ko-KR" sz="1000" dirty="0" smtClean="0"/>
              <a:t>&gt;&lt;</a:t>
            </a:r>
            <a:r>
              <a:rPr lang="en-US" altLang="ko-KR" sz="1000" dirty="0" err="1" smtClean="0"/>
              <a:t>br</a:t>
            </a:r>
            <a:r>
              <a:rPr lang="en-US" altLang="ko-KR" sz="1000" dirty="0" smtClean="0"/>
              <a:t>&gt;&lt;</a:t>
            </a:r>
            <a:r>
              <a:rPr lang="en-US" altLang="ko-KR" sz="1000" dirty="0" err="1" smtClean="0"/>
              <a:t>br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b="1" dirty="0"/>
              <a:t>function where(e)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text = "</a:t>
            </a:r>
            <a:r>
              <a:rPr lang="ko-KR" altLang="en-US" sz="1000" dirty="0"/>
              <a:t>버튼</a:t>
            </a:r>
            <a:r>
              <a:rPr lang="en-US" altLang="ko-KR" sz="1000" dirty="0"/>
              <a:t>="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e.button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text </a:t>
            </a:r>
            <a:r>
              <a:rPr lang="en-US" altLang="ko-KR" sz="1000" dirty="0"/>
              <a:t>+= "(</a:t>
            </a:r>
            <a:r>
              <a:rPr lang="en-US" altLang="ko-KR" sz="1000" dirty="0" err="1"/>
              <a:t>screenX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screenY</a:t>
            </a:r>
            <a:r>
              <a:rPr lang="en-US" altLang="ko-KR" sz="1000" dirty="0"/>
              <a:t>)=" +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e.screenX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</a:t>
            </a:r>
            <a:r>
              <a:rPr lang="en-US" altLang="ko-KR" sz="1000" dirty="0" smtClean="0"/>
              <a:t>",“ + </a:t>
            </a:r>
            <a:r>
              <a:rPr lang="en-US" altLang="ko-KR" sz="1000" dirty="0" err="1"/>
              <a:t>e.screenY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text </a:t>
            </a:r>
            <a:r>
              <a:rPr lang="en-US" altLang="ko-KR" sz="1000" dirty="0"/>
              <a:t>+= "(</a:t>
            </a:r>
            <a:r>
              <a:rPr lang="en-US" altLang="ko-KR" sz="1000" dirty="0" err="1"/>
              <a:t>clientX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clientY</a:t>
            </a:r>
            <a:r>
              <a:rPr lang="en-US" altLang="ko-KR" sz="1000" dirty="0" smtClean="0"/>
              <a:t>)=</a:t>
            </a:r>
            <a:r>
              <a:rPr lang="en-US" altLang="ko-KR" sz="1000" dirty="0"/>
              <a:t>"</a:t>
            </a:r>
            <a:r>
              <a:rPr lang="en-US" altLang="ko-KR" sz="1000" dirty="0" smtClean="0"/>
              <a:t> +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e.clientX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"," </a:t>
            </a:r>
            <a:r>
              <a:rPr lang="en-US" altLang="ko-KR" sz="1000" dirty="0" smtClean="0"/>
              <a:t>+ </a:t>
            </a:r>
            <a:r>
              <a:rPr lang="en-US" altLang="ko-KR" sz="1000" dirty="0" err="1"/>
              <a:t>e.clientY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text </a:t>
            </a:r>
            <a:r>
              <a:rPr lang="en-US" altLang="ko-KR" sz="1000" dirty="0"/>
              <a:t>+= "(</a:t>
            </a:r>
            <a:r>
              <a:rPr lang="en-US" altLang="ko-KR" sz="1000" dirty="0" err="1"/>
              <a:t>offsetX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offsetY</a:t>
            </a:r>
            <a:r>
              <a:rPr lang="en-US" altLang="ko-KR" sz="1000" dirty="0"/>
              <a:t>)=" +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e.offsetX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"," + </a:t>
            </a:r>
            <a:r>
              <a:rPr lang="en-US" altLang="ko-KR" sz="1000" dirty="0" err="1"/>
              <a:t>e.offsetY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s-ES" altLang="ko-KR" sz="1000" dirty="0" smtClean="0"/>
              <a:t>	text </a:t>
            </a:r>
            <a:r>
              <a:rPr lang="es-ES" altLang="ko-KR" sz="1000" dirty="0"/>
              <a:t>+= "(x, y)=" + e.x + "," + e.y + "\n";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div.innerHTML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text;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076056" y="1340768"/>
            <a:ext cx="3888432" cy="5184576"/>
            <a:chOff x="5220072" y="1412776"/>
            <a:chExt cx="3888432" cy="51845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4001" y="1412776"/>
              <a:ext cx="2971777" cy="5184576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6397548" y="3356992"/>
              <a:ext cx="0" cy="504057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5549986" y="3861048"/>
              <a:ext cx="838429" cy="1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97548" y="3712514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(88, 46)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469917" y="2087099"/>
              <a:ext cx="0" cy="181023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20072" y="3849158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202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5468218" y="2096665"/>
              <a:ext cx="97358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38878" y="198035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96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020272" y="5798950"/>
              <a:ext cx="565945" cy="291066"/>
            </a:xfrm>
            <a:custGeom>
              <a:avLst/>
              <a:gdLst>
                <a:gd name="connsiteX0" fmla="*/ 0 w 465667"/>
                <a:gd name="connsiteY0" fmla="*/ 0 h 381000"/>
                <a:gd name="connsiteX1" fmla="*/ 211667 w 465667"/>
                <a:gd name="connsiteY1" fmla="*/ 84667 h 381000"/>
                <a:gd name="connsiteX2" fmla="*/ 296333 w 465667"/>
                <a:gd name="connsiteY2" fmla="*/ 313267 h 381000"/>
                <a:gd name="connsiteX3" fmla="*/ 465667 w 465667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667" h="381000">
                  <a:moveTo>
                    <a:pt x="0" y="0"/>
                  </a:moveTo>
                  <a:cubicBezTo>
                    <a:pt x="81139" y="16228"/>
                    <a:pt x="162278" y="32456"/>
                    <a:pt x="211667" y="84667"/>
                  </a:cubicBezTo>
                  <a:cubicBezTo>
                    <a:pt x="261056" y="136878"/>
                    <a:pt x="254000" y="263878"/>
                    <a:pt x="296333" y="313267"/>
                  </a:cubicBezTo>
                  <a:cubicBezTo>
                    <a:pt x="338666" y="362656"/>
                    <a:pt x="438856" y="372533"/>
                    <a:pt x="465667" y="381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6333150" y="6098483"/>
              <a:ext cx="1227667" cy="44383"/>
            </a:xfrm>
            <a:custGeom>
              <a:avLst/>
              <a:gdLst>
                <a:gd name="connsiteX0" fmla="*/ 0 w 1227667"/>
                <a:gd name="connsiteY0" fmla="*/ 33867 h 44383"/>
                <a:gd name="connsiteX1" fmla="*/ 508000 w 1227667"/>
                <a:gd name="connsiteY1" fmla="*/ 42333 h 44383"/>
                <a:gd name="connsiteX2" fmla="*/ 1227667 w 1227667"/>
                <a:gd name="connsiteY2" fmla="*/ 0 h 4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667" h="44383">
                  <a:moveTo>
                    <a:pt x="0" y="33867"/>
                  </a:moveTo>
                  <a:cubicBezTo>
                    <a:pt x="151694" y="40922"/>
                    <a:pt x="303389" y="47977"/>
                    <a:pt x="508000" y="42333"/>
                  </a:cubicBezTo>
                  <a:cubicBezTo>
                    <a:pt x="712611" y="36689"/>
                    <a:pt x="970139" y="18344"/>
                    <a:pt x="1227667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569283" y="5661248"/>
              <a:ext cx="1539221" cy="63657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두 좌표가 같은 이유는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객체의 부모가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&lt;body&gt;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브라우저 윈도우이기 때문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oncontextmenu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 위에 마우스 오른쪽 </a:t>
            </a:r>
            <a:r>
              <a:rPr lang="ko-KR" altLang="en-US" dirty="0" smtClean="0"/>
              <a:t>버튼 클릭 </a:t>
            </a:r>
            <a:endParaRPr lang="ko-KR" altLang="en-US" dirty="0"/>
          </a:p>
          <a:p>
            <a:pPr lvl="1"/>
            <a:r>
              <a:rPr lang="ko-KR" altLang="en-US" dirty="0" smtClean="0"/>
              <a:t>디폴트로 </a:t>
            </a:r>
            <a:r>
              <a:rPr lang="ko-KR" altLang="en-US" dirty="0" err="1"/>
              <a:t>컨텍스트</a:t>
            </a:r>
            <a:r>
              <a:rPr lang="ko-KR" altLang="en-US" dirty="0"/>
              <a:t> 메뉴</a:t>
            </a:r>
            <a:r>
              <a:rPr lang="en-US" altLang="ko-KR" dirty="0"/>
              <a:t>(context menu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소스</a:t>
            </a:r>
            <a:r>
              <a:rPr lang="en-US" altLang="ko-KR" dirty="0"/>
              <a:t> </a:t>
            </a:r>
            <a:r>
              <a:rPr lang="en-US" altLang="ko-KR" dirty="0" err="1"/>
              <a:t>보기’나</a:t>
            </a:r>
            <a:r>
              <a:rPr lang="en-US" altLang="ko-KR" dirty="0"/>
              <a:t> ‘</a:t>
            </a:r>
            <a:r>
              <a:rPr lang="en-US" altLang="ko-KR" dirty="0" err="1"/>
              <a:t>이미지</a:t>
            </a:r>
            <a:r>
              <a:rPr lang="en-US" altLang="ko-KR" dirty="0"/>
              <a:t> </a:t>
            </a:r>
            <a:r>
              <a:rPr lang="en-US" altLang="ko-KR" dirty="0" err="1"/>
              <a:t>다운로드</a:t>
            </a:r>
            <a:r>
              <a:rPr lang="en-US" altLang="ko-KR" dirty="0"/>
              <a:t>’ </a:t>
            </a:r>
            <a:r>
              <a:rPr lang="en-US" altLang="ko-KR" dirty="0" err="1"/>
              <a:t>등의</a:t>
            </a:r>
            <a:r>
              <a:rPr lang="en-US" altLang="ko-KR" dirty="0"/>
              <a:t>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oncontextmenu</a:t>
            </a:r>
            <a:r>
              <a:rPr lang="en-US" altLang="ko-KR" dirty="0" smtClean="0"/>
              <a:t> </a:t>
            </a:r>
            <a:r>
              <a:rPr lang="ko-KR" altLang="en-US" dirty="0" err="1"/>
              <a:t>리스너가</a:t>
            </a:r>
            <a:r>
              <a:rPr lang="ko-KR" altLang="en-US" dirty="0"/>
              <a:t> 먼저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ko-KR" altLang="en-US" dirty="0"/>
              <a:t> </a:t>
            </a:r>
            <a:r>
              <a:rPr lang="ko-KR" altLang="en-US" dirty="0" smtClean="0"/>
              <a:t>메뉴를 출력하는 </a:t>
            </a:r>
            <a:r>
              <a:rPr lang="ko-KR" altLang="en-US" dirty="0"/>
              <a:t>디폴트 </a:t>
            </a:r>
            <a:r>
              <a:rPr lang="ko-KR" altLang="en-US" dirty="0" smtClean="0"/>
              <a:t>행동 </a:t>
            </a:r>
            <a:r>
              <a:rPr lang="ko-KR" altLang="en-US" dirty="0"/>
              <a:t>취소</a:t>
            </a:r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371703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document.oncontextmenu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() {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return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컨텍스트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메뉴 출력 금지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59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412776"/>
            <a:ext cx="3261987" cy="27533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9-12 </a:t>
            </a:r>
            <a:r>
              <a:rPr lang="en-US" altLang="ko-KR" dirty="0" err="1"/>
              <a:t>oncontextmenu</a:t>
            </a:r>
            <a:r>
              <a:rPr lang="ko-KR" altLang="en-US" dirty="0"/>
              <a:t>로 소스 보기나 이미지 다운로드 </a:t>
            </a:r>
            <a:r>
              <a:rPr lang="ko-KR" altLang="en-US" dirty="0" smtClean="0"/>
              <a:t>금지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0454" y="1412776"/>
            <a:ext cx="4051927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oncontextmenu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smtClean="0"/>
              <a:t>function </a:t>
            </a:r>
            <a:r>
              <a:rPr lang="en-US" altLang="ko-KR" sz="1200" b="1" dirty="0" err="1" smtClean="0"/>
              <a:t>hideMenu</a:t>
            </a:r>
            <a:r>
              <a:rPr lang="en-US" altLang="ko-KR" sz="1200" b="1" dirty="0" smtClean="0"/>
              <a:t>()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alert</a:t>
            </a:r>
            <a:r>
              <a:rPr lang="en-US" altLang="ko-KR" sz="1200" dirty="0"/>
              <a:t>("</a:t>
            </a:r>
            <a:r>
              <a:rPr lang="ko-KR" altLang="en-US" sz="1200" dirty="0"/>
              <a:t>오른쪽 클릭</a:t>
            </a:r>
            <a:r>
              <a:rPr lang="en-US" altLang="ko-KR" sz="1200" dirty="0"/>
              <a:t>&lt;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</a:t>
            </a:r>
            <a:r>
              <a:rPr lang="en-US" altLang="ko-KR" sz="1200" dirty="0"/>
              <a:t>&gt;</a:t>
            </a:r>
            <a:r>
              <a:rPr lang="ko-KR" altLang="en-US" sz="1200" dirty="0"/>
              <a:t>금지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 smtClean="0"/>
              <a:t>	return </a:t>
            </a:r>
            <a:r>
              <a:rPr lang="en-US" altLang="ko-KR" sz="1200" b="1" dirty="0"/>
              <a:t>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err="1" smtClean="0"/>
              <a:t>document.oncontextmenu</a:t>
            </a:r>
            <a:r>
              <a:rPr lang="en-US" altLang="ko-KR" sz="1200" b="1" dirty="0" smtClean="0"/>
              <a:t>=</a:t>
            </a:r>
            <a:r>
              <a:rPr lang="en-US" altLang="ko-KR" sz="1200" b="1" dirty="0" err="1" smtClean="0"/>
              <a:t>hideMenu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oncontextmenu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 금지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마우스 오른쪽 클릭은 금지됩니다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아무곳이나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클릭해도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메뉴를 볼 수 없습니다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="media/beach2.png" alt="</a:t>
            </a:r>
            <a:r>
              <a:rPr lang="en-US" altLang="ko-KR" sz="1200" dirty="0" err="1"/>
              <a:t>miami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76056" y="4400342"/>
            <a:ext cx="2803362" cy="1512168"/>
            <a:chOff x="2224087" y="1868573"/>
            <a:chExt cx="6996502" cy="3152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4087" y="1876425"/>
              <a:ext cx="4695825" cy="31051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2664" y="1868573"/>
              <a:ext cx="2447925" cy="31527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00471" y="3081802"/>
            <a:ext cx="1187112" cy="442674"/>
          </a:xfrm>
          <a:prstGeom prst="wedgeRoundRectCallout">
            <a:avLst>
              <a:gd name="adj1" fmla="val -36446"/>
              <a:gd name="adj2" fmla="val 85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아무곳이나</a:t>
            </a:r>
            <a:r>
              <a:rPr lang="ko-KR" altLang="en-US" sz="1000" dirty="0" smtClean="0"/>
              <a:t> 마우스 오른쪽  클릭</a:t>
            </a:r>
            <a:endParaRPr lang="ko-KR" altLang="en-US" sz="1000" dirty="0"/>
          </a:p>
        </p:txBody>
      </p:sp>
      <p:sp>
        <p:nvSpPr>
          <p:cNvPr id="12" name="자유형 11"/>
          <p:cNvSpPr/>
          <p:nvPr/>
        </p:nvSpPr>
        <p:spPr>
          <a:xfrm>
            <a:off x="7207241" y="3704496"/>
            <a:ext cx="570246" cy="725714"/>
          </a:xfrm>
          <a:custGeom>
            <a:avLst/>
            <a:gdLst>
              <a:gd name="connsiteX0" fmla="*/ 570246 w 570246"/>
              <a:gd name="connsiteY0" fmla="*/ 0 h 725714"/>
              <a:gd name="connsiteX1" fmla="*/ 483160 w 570246"/>
              <a:gd name="connsiteY1" fmla="*/ 370114 h 725714"/>
              <a:gd name="connsiteX2" fmla="*/ 69503 w 570246"/>
              <a:gd name="connsiteY2" fmla="*/ 478971 h 725714"/>
              <a:gd name="connsiteX3" fmla="*/ 4189 w 570246"/>
              <a:gd name="connsiteY3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46" h="725714">
                <a:moveTo>
                  <a:pt x="570246" y="0"/>
                </a:moveTo>
                <a:cubicBezTo>
                  <a:pt x="568431" y="145143"/>
                  <a:pt x="566617" y="290286"/>
                  <a:pt x="483160" y="370114"/>
                </a:cubicBezTo>
                <a:cubicBezTo>
                  <a:pt x="399703" y="449942"/>
                  <a:pt x="149331" y="419704"/>
                  <a:pt x="69503" y="478971"/>
                </a:cubicBezTo>
                <a:cubicBezTo>
                  <a:pt x="-10325" y="538238"/>
                  <a:pt x="-3068" y="631976"/>
                  <a:pt x="4189" y="72571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문서의 로딩 완료와 </a:t>
            </a:r>
            <a:r>
              <a:rPr lang="en-US" altLang="ko-KR" smtClean="0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window </a:t>
            </a:r>
            <a:r>
              <a:rPr lang="ko-KR" altLang="en-US" dirty="0" smtClean="0"/>
              <a:t>객체에 발생</a:t>
            </a:r>
            <a:endParaRPr lang="en-US" altLang="ko-KR" dirty="0" smtClean="0"/>
          </a:p>
          <a:p>
            <a:pPr lvl="2"/>
            <a:r>
              <a:rPr lang="ko-KR" altLang="en-US" dirty="0"/>
              <a:t>웹 페이지의 로딩 </a:t>
            </a:r>
            <a:r>
              <a:rPr lang="ko-KR" altLang="en-US" dirty="0" err="1"/>
              <a:t>완료시</a:t>
            </a:r>
            <a:r>
              <a:rPr lang="en-US" altLang="ko-KR" dirty="0"/>
              <a:t> </a:t>
            </a:r>
            <a:r>
              <a:rPr lang="ko-KR" altLang="en-US" dirty="0"/>
              <a:t>호출되는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 smtClean="0"/>
              <a:t>1. </a:t>
            </a:r>
            <a:r>
              <a:rPr lang="en-US" altLang="ko-KR" b="1" dirty="0" err="1" smtClean="0"/>
              <a:t>window.onload</a:t>
            </a:r>
            <a:r>
              <a:rPr lang="en-US" altLang="ko-KR" dirty="0" smtClean="0"/>
              <a:t>="alert('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');";</a:t>
            </a:r>
          </a:p>
          <a:p>
            <a:pPr marL="685800" lvl="2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&lt;</a:t>
            </a:r>
            <a:r>
              <a:rPr lang="en-US" altLang="ko-KR" b="1" dirty="0" smtClean="0"/>
              <a:t>body </a:t>
            </a:r>
            <a:r>
              <a:rPr lang="en-US" altLang="ko-KR" b="1" dirty="0" err="1" smtClean="0"/>
              <a:t>onload</a:t>
            </a:r>
            <a:r>
              <a:rPr lang="en-US" altLang="ko-KR" dirty="0" smtClean="0"/>
              <a:t>="alert('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');"&gt;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 smtClean="0"/>
              <a:t>이 둘은 같은 표현임</a:t>
            </a:r>
            <a:r>
              <a:rPr lang="en-US" altLang="ko-KR" dirty="0" smtClean="0"/>
              <a:t>.</a:t>
            </a:r>
          </a:p>
          <a:p>
            <a:pPr marL="685800" lvl="2" indent="0">
              <a:buNone/>
            </a:pPr>
            <a:r>
              <a:rPr lang="en-US" altLang="ko-KR" dirty="0" smtClean="0"/>
              <a:t>&lt;body&gt;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onload</a:t>
            </a:r>
            <a:r>
              <a:rPr lang="ko-KR" altLang="en-US" dirty="0" smtClean="0"/>
              <a:t>를 달인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객체에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이벤트가 전달됨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 smtClean="0"/>
              <a:t>* </a:t>
            </a:r>
            <a:r>
              <a:rPr lang="en-US" altLang="ko-KR" u="sng" dirty="0" err="1" smtClean="0"/>
              <a:t>document.onload</a:t>
            </a:r>
            <a:r>
              <a:rPr lang="ko-KR" altLang="en-US" u="sng" dirty="0" smtClean="0"/>
              <a:t>는 최근에 와서 많은 브라우저에서 작동하지 않음</a:t>
            </a:r>
            <a:endParaRPr lang="en-US" altLang="ko-KR" u="sng" dirty="0" smtClean="0"/>
          </a:p>
          <a:p>
            <a:pPr marL="685800" lvl="2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9-13 </a:t>
            </a:r>
            <a:r>
              <a:rPr lang="en-US" altLang="ko-KR" dirty="0" err="1"/>
              <a:t>onload</a:t>
            </a:r>
            <a:r>
              <a:rPr lang="ko-KR" altLang="en-US" dirty="0"/>
              <a:t>에서 사이트 이전을 알리는 </a:t>
            </a:r>
            <a:r>
              <a:rPr lang="ko-KR" altLang="en-US" dirty="0" err="1"/>
              <a:t>공고창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766" y="1435422"/>
            <a:ext cx="50760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</a:t>
            </a:r>
            <a:r>
              <a:rPr lang="ko-KR" altLang="en-US" sz="1200" dirty="0"/>
              <a:t>문서의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 smtClean="0"/>
              <a:t>="</a:t>
            </a:r>
            <a:r>
              <a:rPr lang="en-US" altLang="ko-KR" sz="1200" b="1" dirty="0"/>
              <a:t>alert('</a:t>
            </a:r>
            <a:r>
              <a:rPr lang="ko-KR" altLang="en-US" sz="1200" b="1" dirty="0"/>
              <a:t>이 사이트는 </a:t>
            </a:r>
            <a:r>
              <a:rPr lang="en-US" altLang="ko-KR" sz="1200" b="1" dirty="0" smtClean="0"/>
              <a:t>2017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일부터 </a:t>
            </a:r>
            <a:r>
              <a:rPr lang="en-US" altLang="ko-KR" sz="1200" b="1" dirty="0"/>
              <a:t>\</a:t>
            </a:r>
          </a:p>
          <a:p>
            <a:pPr defTabSz="180000"/>
            <a:r>
              <a:rPr lang="en-US" altLang="ko-KR" sz="1200" b="1" dirty="0" smtClean="0"/>
              <a:t>www.js.co.kr</a:t>
            </a:r>
            <a:r>
              <a:rPr lang="ko-KR" altLang="en-US" sz="1200" b="1" dirty="0"/>
              <a:t>로 옮겨지게 됩니다</a:t>
            </a:r>
            <a:r>
              <a:rPr lang="en-US" altLang="ko-KR" sz="1200" b="1" dirty="0"/>
              <a:t>.')"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문서의 로딩 완료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페이지는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defTabSz="180000"/>
            <a:r>
              <a:rPr lang="ko-KR" altLang="en-US" sz="1200" dirty="0" smtClean="0"/>
              <a:t>사용 </a:t>
            </a:r>
            <a:r>
              <a:rPr lang="ko-KR" altLang="en-US" sz="1200" dirty="0"/>
              <a:t>예를 보여줍니다</a:t>
            </a:r>
          </a:p>
          <a:p>
            <a:pPr defTabSz="180000"/>
            <a:r>
              <a:rPr lang="ko-KR" altLang="en-US" sz="1200" dirty="0"/>
              <a:t>이 페이지가 출력되고 난 바로 </a:t>
            </a:r>
            <a:r>
              <a:rPr lang="ko-KR" altLang="en-US" sz="1200" dirty="0" smtClean="0"/>
              <a:t>직후</a:t>
            </a:r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onload</a:t>
            </a:r>
            <a:r>
              <a:rPr lang="en-US" altLang="ko-KR" sz="1200" dirty="0" smtClean="0"/>
              <a:t>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통해 </a:t>
            </a:r>
          </a:p>
          <a:p>
            <a:pPr defTabSz="180000"/>
            <a:r>
              <a:rPr lang="ko-KR" altLang="en-US" sz="1200" dirty="0" err="1"/>
              <a:t>경고창을</a:t>
            </a:r>
            <a:r>
              <a:rPr lang="ko-KR" altLang="en-US" sz="1200" dirty="0"/>
              <a:t> 출력합니다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4340292" y="2136784"/>
            <a:ext cx="216024" cy="288032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03848" y="1435422"/>
            <a:ext cx="1404156" cy="442674"/>
          </a:xfrm>
          <a:prstGeom prst="wedgeRoundRectCallout">
            <a:avLst>
              <a:gd name="adj1" fmla="val 33434"/>
              <a:gd name="adj2" fmla="val 109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\</a:t>
            </a:r>
            <a:r>
              <a:rPr lang="ko-KR" altLang="en-US" sz="1000" dirty="0" smtClean="0"/>
              <a:t>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뒤에 </a:t>
            </a:r>
            <a:r>
              <a:rPr lang="en-US" altLang="ko-KR" sz="1000" dirty="0" smtClean="0"/>
              <a:t>&lt;enter&gt; </a:t>
            </a:r>
            <a:r>
              <a:rPr lang="ko-KR" altLang="en-US" sz="1000" dirty="0" smtClean="0"/>
              <a:t>키를 무시하게 만듦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524949"/>
            <a:ext cx="3207817" cy="2683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395010"/>
            <a:ext cx="4671560" cy="1499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5616" y="5111159"/>
            <a:ext cx="2340260" cy="783193"/>
          </a:xfrm>
          <a:prstGeom prst="wedgeRoundRectCallout">
            <a:avLst>
              <a:gd name="adj1" fmla="val 56381"/>
              <a:gd name="adj2" fmla="val 22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 예제는 인터넷 </a:t>
            </a:r>
            <a:r>
              <a:rPr lang="ko-KR" altLang="en-US" sz="1000" dirty="0" err="1" smtClean="0"/>
              <a:t>익스플로러에서는</a:t>
            </a:r>
            <a:r>
              <a:rPr lang="ko-KR" altLang="en-US" sz="1000" dirty="0" smtClean="0"/>
              <a:t> 잘 작동하지만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크롬에서는 </a:t>
            </a:r>
            <a:r>
              <a:rPr lang="en-US" altLang="ko-KR" sz="1000" dirty="0" smtClean="0"/>
              <a:t>alert()</a:t>
            </a:r>
            <a:r>
              <a:rPr lang="ko-KR" altLang="en-US" sz="1000" dirty="0" smtClean="0"/>
              <a:t>에 출력되는 경고 창이 반복해서 출력되는 문제가 있으므로 주의할 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462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이미지 로딩 완료와 </a:t>
            </a:r>
            <a:r>
              <a:rPr lang="en-US" altLang="ko-KR" dirty="0" err="1" smtClean="0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Image</a:t>
            </a:r>
            <a:r>
              <a:rPr lang="ko-KR" altLang="en-US" sz="2000" dirty="0" smtClean="0"/>
              <a:t> 객체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img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태그에 의해 생성되는 </a:t>
            </a:r>
            <a:r>
              <a:rPr lang="en-US" altLang="ko-KR" sz="1800" dirty="0" smtClean="0"/>
              <a:t>DOM </a:t>
            </a:r>
            <a:r>
              <a:rPr lang="ko-KR" altLang="en-US" sz="1800" dirty="0" smtClean="0"/>
              <a:t>객체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new Image(); </a:t>
            </a:r>
            <a:r>
              <a:rPr lang="ko-KR" altLang="en-US" sz="1800" dirty="0" smtClean="0"/>
              <a:t>자바스크립트 코드에 의해 생성되는 객체</a:t>
            </a:r>
            <a:endParaRPr lang="en-US" altLang="ko-KR" sz="1800" dirty="0" smtClean="0"/>
          </a:p>
          <a:p>
            <a:r>
              <a:rPr lang="en-US" altLang="ko-KR" sz="2000" dirty="0" err="1"/>
              <a:t>onload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이미지의</a:t>
            </a:r>
            <a:r>
              <a:rPr lang="en-US" altLang="ko-KR" sz="1800" dirty="0"/>
              <a:t> </a:t>
            </a:r>
            <a:r>
              <a:rPr lang="ko-KR" altLang="en-US" sz="1800" dirty="0"/>
              <a:t>로딩이 완료되면 </a:t>
            </a:r>
            <a:r>
              <a:rPr lang="en-US" altLang="ko-KR" sz="1800" dirty="0"/>
              <a:t>Image  </a:t>
            </a:r>
            <a:r>
              <a:rPr lang="ko-KR" altLang="en-US" sz="1800" dirty="0"/>
              <a:t>객체에 발생하는 이벤트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새로운 이미지를 로딩하는 방법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4077072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45811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“banana.png";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5629396"/>
            <a:ext cx="563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anana.png </a:t>
            </a:r>
            <a:r>
              <a:rPr lang="ko-KR" altLang="en-US" sz="1400" dirty="0" smtClean="0"/>
              <a:t>이미지의 로딩이 완료된 </a:t>
            </a:r>
            <a:r>
              <a:rPr lang="en-US" altLang="ko-KR" sz="1400" dirty="0" err="1" smtClean="0"/>
              <a:t>myImg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onload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실행 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1902566" y="5055682"/>
            <a:ext cx="373341" cy="609600"/>
          </a:xfrm>
          <a:custGeom>
            <a:avLst/>
            <a:gdLst>
              <a:gd name="connsiteX0" fmla="*/ 0 w 373341"/>
              <a:gd name="connsiteY0" fmla="*/ 0 h 609600"/>
              <a:gd name="connsiteX1" fmla="*/ 318052 w 373341"/>
              <a:gd name="connsiteY1" fmla="*/ 234121 h 609600"/>
              <a:gd name="connsiteX2" fmla="*/ 371061 w 373341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41" h="609600">
                <a:moveTo>
                  <a:pt x="0" y="0"/>
                </a:moveTo>
                <a:cubicBezTo>
                  <a:pt x="128104" y="66260"/>
                  <a:pt x="256209" y="132521"/>
                  <a:pt x="318052" y="234121"/>
                </a:cubicBezTo>
                <a:cubicBezTo>
                  <a:pt x="379895" y="335721"/>
                  <a:pt x="375478" y="472660"/>
                  <a:pt x="371061" y="6096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로딩시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잘못된 이미지 로딩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로딩하여 이미지 폭을 알아내는 코드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문제점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sz="1600" dirty="0" err="1" smtClean="0"/>
              <a:t>myImg.src</a:t>
            </a:r>
            <a:r>
              <a:rPr lang="en-US" altLang="ko-KR" sz="1600" dirty="0" smtClean="0"/>
              <a:t> = "banana.png"; </a:t>
            </a:r>
            <a:r>
              <a:rPr lang="ko-KR" altLang="en-US" sz="1600" dirty="0" smtClean="0"/>
              <a:t>실행 직후 이미지 로딩 완료되지 않음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width = </a:t>
            </a:r>
            <a:r>
              <a:rPr lang="en-US" altLang="ko-KR" sz="1600" dirty="0" err="1" smtClean="0"/>
              <a:t>myImg.width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이미지 로딩 완료전이면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myImg.width</a:t>
            </a:r>
            <a:r>
              <a:rPr lang="en-US" altLang="ko-KR" sz="1600" dirty="0" smtClean="0"/>
              <a:t>=0</a:t>
            </a:r>
          </a:p>
          <a:p>
            <a:r>
              <a:rPr lang="ko-KR" altLang="en-US" dirty="0" smtClean="0"/>
              <a:t>코드 수정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이미지 폭을 알아내는 코드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194989"/>
            <a:ext cx="53285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banana.png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이미지의 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644" y="5013176"/>
            <a:ext cx="55446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");</a:t>
            </a:r>
            <a:endParaRPr lang="en-US" altLang="ko-KR" sz="1400" b="1" kern="0" dirty="0" smtClean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</a:rPr>
              <a:t>myImg.onload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= function () {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이미지 로딩 완료 시 실행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	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 width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myImg.width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;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정확한 이미지 폭 읽기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}</a:t>
            </a:r>
            <a:endParaRPr lang="ko-KR" altLang="en-US" sz="1400" b="1" kern="0" dirty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“banana.png"; 	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지시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15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73" y="911846"/>
            <a:ext cx="5924550" cy="46291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브라우저에 발생하는 다양한 이벤트들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4003" y="2205332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dblclick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마우스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9729" y="6145637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키를 </a:t>
            </a:r>
            <a:r>
              <a:rPr lang="ko-KR" altLang="en-US" sz="1200" dirty="0">
                <a:solidFill>
                  <a:srgbClr val="C00000"/>
                </a:solidFill>
              </a:rPr>
              <a:t>누를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1865" y="6145637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keyup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23" y="3754373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</a:t>
            </a:r>
            <a:r>
              <a:rPr lang="ko-KR" altLang="en-US" sz="1200" dirty="0" smtClean="0">
                <a:solidFill>
                  <a:srgbClr val="C00000"/>
                </a:solidFill>
              </a:rPr>
              <a:t>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8287" y="3478656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change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라디오버튼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선택 </a:t>
            </a:r>
            <a:r>
              <a:rPr lang="ko-KR" altLang="en-US" sz="1200" dirty="0">
                <a:solidFill>
                  <a:srgbClr val="C00000"/>
                </a:solidFill>
              </a:rPr>
              <a:t>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936" y="4797620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윈도우 크기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변경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90370" y="4111919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flipV="1">
            <a:off x="5147299" y="4557188"/>
            <a:ext cx="826234" cy="158844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648885" y="5155164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 flipV="1">
            <a:off x="5890388" y="3677342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67947" y="6118330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submit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(submit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3099150" y="5212424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3765" y="6103636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reset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(reset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3928088" y="5212424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 flipV="1">
            <a:off x="5208667" y="4548813"/>
            <a:ext cx="2528093" cy="1596821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20885" y="6085950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click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</a:t>
            </a:r>
            <a:r>
              <a:rPr lang="ko-KR" altLang="en-US" sz="1200" dirty="0">
                <a:solidFill>
                  <a:srgbClr val="C00000"/>
                </a:solidFill>
              </a:rPr>
              <a:t>스</a:t>
            </a:r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V="1">
            <a:off x="1294876" y="5212425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673" y="2205332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(HTML </a:t>
            </a:r>
            <a:r>
              <a:rPr lang="ko-KR" altLang="en-US" sz="1200" dirty="0" smtClean="0">
                <a:solidFill>
                  <a:srgbClr val="C00000"/>
                </a:solidFill>
              </a:rPr>
              <a:t>문서 전체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1494130" y="2349348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718899" y="2562877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484784"/>
            <a:ext cx="3216027" cy="39885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9-14 </a:t>
            </a:r>
            <a:r>
              <a:rPr lang="en-US" altLang="ko-KR" dirty="0" err="1"/>
              <a:t>onload</a:t>
            </a:r>
            <a:r>
              <a:rPr lang="ko-KR" altLang="en-US" dirty="0"/>
              <a:t>로 이미지의 크기 </a:t>
            </a:r>
            <a:r>
              <a:rPr lang="ko-KR" altLang="en-US" dirty="0" smtClean="0"/>
              <a:t>알아내기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0699" y="1412776"/>
            <a:ext cx="4407365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function </a:t>
            </a:r>
            <a:r>
              <a:rPr lang="en-US" altLang="ko-KR" sz="1100" dirty="0" err="1"/>
              <a:t>changeImage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myImg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err="1" smtClean="0"/>
              <a:t>img.onload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 function () </a:t>
            </a:r>
            <a:r>
              <a:rPr lang="en-US" altLang="ko-KR" sz="1100" b="1" dirty="0" smtClean="0"/>
              <a:t>{ 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// </a:t>
            </a:r>
            <a:r>
              <a:rPr lang="ko-KR" altLang="en-US" sz="1100" dirty="0"/>
              <a:t>이미지 크기 출력</a:t>
            </a:r>
          </a:p>
          <a:p>
            <a:pPr defTabSz="180000"/>
            <a:r>
              <a:rPr lang="en-US" altLang="ko-KR" sz="1100" b="1" dirty="0" smtClean="0"/>
              <a:t>		 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document.getElementById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");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mySpan.innerHTML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 </a:t>
            </a:r>
            <a:r>
              <a:rPr lang="en-US" altLang="ko-KR" sz="1100" b="1" dirty="0" err="1"/>
              <a:t>img.width</a:t>
            </a:r>
            <a:r>
              <a:rPr lang="en-US" altLang="ko-KR" sz="1100" b="1" dirty="0"/>
              <a:t> + "x" + </a:t>
            </a:r>
            <a:r>
              <a:rPr lang="en-US" altLang="ko-KR" sz="1100" b="1" dirty="0" err="1"/>
              <a:t>img.height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 smtClean="0"/>
              <a:t>	}</a:t>
            </a:r>
            <a:endParaRPr lang="en-US" altLang="ko-KR" sz="1100" b="1" dirty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index= </a:t>
            </a:r>
            <a:r>
              <a:rPr lang="en-US" altLang="ko-KR" sz="1100" dirty="0" err="1"/>
              <a:t>sel.selectedIndex</a:t>
            </a:r>
            <a:r>
              <a:rPr lang="en-US" altLang="ko-KR" sz="1100" dirty="0"/>
              <a:t>; // </a:t>
            </a:r>
            <a:r>
              <a:rPr lang="ko-KR" altLang="en-US" sz="1100" dirty="0"/>
              <a:t>선택된 옵션 인덱스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img.src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sel.options</a:t>
            </a:r>
            <a:r>
              <a:rPr lang="en-US" altLang="ko-KR" sz="1100" dirty="0"/>
              <a:t>[index].value; // &lt;option&gt;</a:t>
            </a:r>
            <a:r>
              <a:rPr lang="ko-KR" altLang="en-US" sz="1100" dirty="0"/>
              <a:t>의 </a:t>
            </a:r>
            <a:r>
              <a:rPr lang="en-US" altLang="ko-KR" sz="1100" dirty="0"/>
              <a:t>value </a:t>
            </a:r>
            <a:r>
              <a:rPr lang="ko-KR" altLang="en-US" sz="1100" dirty="0"/>
              <a:t>속성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 </a:t>
            </a:r>
            <a:r>
              <a:rPr lang="en-US" altLang="ko-KR" sz="1100" b="1" dirty="0" err="1" smtClean="0"/>
              <a:t>onload</a:t>
            </a:r>
            <a:r>
              <a:rPr lang="en-US" altLang="ko-KR" sz="1100" b="1" dirty="0" smtClean="0"/>
              <a:t>=</a:t>
            </a:r>
            <a:r>
              <a:rPr lang="en-US" altLang="ko-KR" sz="1100" b="1" dirty="0"/>
              <a:t>"</a:t>
            </a:r>
            <a:r>
              <a:rPr lang="en-US" altLang="ko-KR" sz="1100" b="1" dirty="0" err="1" smtClean="0"/>
              <a:t>changeImage</a:t>
            </a:r>
            <a:r>
              <a:rPr lang="en-US" altLang="ko-KR" sz="1100" b="1" dirty="0" smtClean="0"/>
              <a:t>()"</a:t>
            </a:r>
            <a:r>
              <a:rPr lang="en-US" altLang="ko-KR" sz="1100" dirty="0" smtClean="0"/>
              <a:t>&gt;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&lt;h3&gt;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&lt;form&gt;</a:t>
            </a:r>
          </a:p>
          <a:p>
            <a:pPr defTabSz="180000"/>
            <a:r>
              <a:rPr lang="en-US" altLang="ko-KR" sz="1100" dirty="0"/>
              <a:t>&lt;select id="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 </a:t>
            </a:r>
            <a:r>
              <a:rPr lang="en-US" altLang="ko-KR" sz="1100" b="1" dirty="0" err="1"/>
              <a:t>onchange</a:t>
            </a:r>
            <a:r>
              <a:rPr lang="en-US" altLang="ko-KR" sz="1100" b="1" dirty="0"/>
              <a:t>="</a:t>
            </a:r>
            <a:r>
              <a:rPr lang="en-US" altLang="ko-KR" sz="1100" b="1" dirty="0" err="1"/>
              <a:t>changeImage</a:t>
            </a:r>
            <a:r>
              <a:rPr lang="en-US" altLang="ko-KR" sz="1100" b="1" dirty="0"/>
              <a:t>()"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 smtClean="0"/>
              <a:t>	&lt;</a:t>
            </a:r>
            <a:r>
              <a:rPr lang="en-US" altLang="ko-KR" sz="1100" dirty="0"/>
              <a:t>option value="images/apple.png"&gt;</a:t>
            </a:r>
            <a:r>
              <a:rPr lang="ko-KR" altLang="en-US" sz="1100" dirty="0"/>
              <a:t>사과</a:t>
            </a:r>
          </a:p>
          <a:p>
            <a:pPr defTabSz="180000"/>
            <a:r>
              <a:rPr lang="en-US" altLang="ko-KR" sz="1100" dirty="0" smtClean="0"/>
              <a:t>	&lt;</a:t>
            </a:r>
            <a:r>
              <a:rPr lang="en-US" altLang="ko-KR" sz="1100" dirty="0"/>
              <a:t>option value="images/banana.png</a:t>
            </a:r>
            <a:r>
              <a:rPr lang="en-US" altLang="ko-KR" sz="1100" dirty="0" smtClean="0"/>
              <a:t>"&gt;</a:t>
            </a:r>
            <a:r>
              <a:rPr lang="ko-KR" altLang="en-US" sz="1100" dirty="0" smtClean="0"/>
              <a:t>바나</a:t>
            </a:r>
            <a:r>
              <a:rPr lang="ko-KR" altLang="en-US" sz="1100" dirty="0"/>
              <a:t>나</a:t>
            </a:r>
          </a:p>
          <a:p>
            <a:pPr defTabSz="180000"/>
            <a:r>
              <a:rPr lang="en-US" altLang="ko-KR" sz="1100" dirty="0" smtClean="0"/>
              <a:t>	&lt;</a:t>
            </a:r>
            <a:r>
              <a:rPr lang="en-US" altLang="ko-KR" sz="1100" dirty="0"/>
              <a:t>option value="images/mango.png"&gt;</a:t>
            </a:r>
            <a:r>
              <a:rPr lang="ko-KR" altLang="en-US" sz="1100" dirty="0"/>
              <a:t>망고</a:t>
            </a:r>
          </a:p>
          <a:p>
            <a:pPr defTabSz="180000"/>
            <a:r>
              <a:rPr lang="en-US" altLang="ko-KR" sz="1100" dirty="0"/>
              <a:t>&lt;/select&gt;</a:t>
            </a:r>
          </a:p>
          <a:p>
            <a:pPr defTabSz="180000"/>
            <a:r>
              <a:rPr lang="en-US" altLang="ko-KR" sz="1100" dirty="0"/>
              <a:t>&lt;span id="</a:t>
            </a:r>
            <a:r>
              <a:rPr lang="en-US" altLang="ko-KR" sz="1100" dirty="0" err="1"/>
              <a:t>mySpan</a:t>
            </a:r>
            <a:r>
              <a:rPr lang="en-US" altLang="ko-KR" sz="1100" dirty="0"/>
              <a:t>"&gt;</a:t>
            </a:r>
            <a:r>
              <a:rPr lang="ko-KR" altLang="en-US" sz="1100" dirty="0"/>
              <a:t>이미지 크기</a:t>
            </a:r>
            <a:r>
              <a:rPr lang="en-US" altLang="ko-KR" sz="1100" dirty="0"/>
              <a:t>&lt;/span&gt;</a:t>
            </a:r>
          </a:p>
          <a:p>
            <a:pPr defTabSz="180000"/>
            <a:r>
              <a:rPr lang="en-US" altLang="ko-KR" sz="1100" dirty="0"/>
              <a:t>&lt;/form&gt;</a:t>
            </a:r>
          </a:p>
          <a:p>
            <a:pPr defTabSz="180000"/>
            <a:r>
              <a:rPr lang="en-US" altLang="ko-KR" sz="1100" dirty="0"/>
              <a:t>&lt;p&gt;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img</a:t>
            </a:r>
            <a:r>
              <a:rPr lang="en-US" altLang="ko-KR" sz="1100" b="1" dirty="0"/>
              <a:t> id="</a:t>
            </a:r>
            <a:r>
              <a:rPr lang="en-US" altLang="ko-KR" sz="1100" b="1" dirty="0" err="1"/>
              <a:t>myImg</a:t>
            </a:r>
            <a:r>
              <a:rPr lang="en-US" altLang="ko-KR" sz="1100" b="1" dirty="0"/>
              <a:t>" </a:t>
            </a:r>
            <a:r>
              <a:rPr lang="en-US" altLang="ko-KR" sz="1100" b="1" dirty="0" err="1"/>
              <a:t>src</a:t>
            </a:r>
            <a:r>
              <a:rPr lang="en-US" altLang="ko-KR" sz="1100" b="1" dirty="0" smtClean="0"/>
              <a:t>="media/apple.png</a:t>
            </a:r>
            <a:r>
              <a:rPr lang="en-US" altLang="ko-KR" sz="1100" b="1" dirty="0"/>
              <a:t>" alt="."&gt;</a:t>
            </a:r>
            <a:r>
              <a:rPr lang="en-US" altLang="ko-KR" sz="1100" dirty="0"/>
              <a:t>&lt;/p&gt;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049988" y="3429001"/>
            <a:ext cx="1176197" cy="442674"/>
          </a:xfrm>
          <a:prstGeom prst="wedgeRoundRectCallout">
            <a:avLst>
              <a:gd name="adj1" fmla="val -62355"/>
              <a:gd name="adj2" fmla="val -63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banana.png</a:t>
            </a:r>
            <a:r>
              <a:rPr lang="ko-KR" altLang="en-US" sz="1000" dirty="0" smtClean="0"/>
              <a:t>의 이미지 크기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18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Image()</a:t>
            </a:r>
            <a:r>
              <a:rPr lang="ko-KR" altLang="en-US" dirty="0"/>
              <a:t>로 이미지 로딩과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동적으로 이미지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Image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이미지 객체가 생겼지만 화면에 출력되지 않음</a:t>
            </a:r>
            <a:endParaRPr lang="en-US" altLang="ko-KR" dirty="0" smtClean="0"/>
          </a:p>
          <a:p>
            <a:r>
              <a:rPr lang="en-US" altLang="ko-KR" dirty="0"/>
              <a:t>n</a:t>
            </a:r>
            <a:r>
              <a:rPr lang="en-US" altLang="ko-KR" dirty="0" smtClean="0"/>
              <a:t>ew Image()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객체에 이미지 로딩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로딩된 이미지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 할당된 브라우저 공간에 이미지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3068960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new Image();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객체 생성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53732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			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이미지 출력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4941168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</p:spTree>
    <p:extLst>
      <p:ext uri="{BB962C8B-B14F-4D97-AF65-F5344CB8AC3E}">
        <p14:creationId xmlns:p14="http://schemas.microsoft.com/office/powerpoint/2010/main" val="36334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12776"/>
            <a:ext cx="2682731" cy="48764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9-15 </a:t>
            </a:r>
            <a:r>
              <a:rPr lang="en-US" altLang="ko-KR" dirty="0"/>
              <a:t>new Image()</a:t>
            </a:r>
            <a:r>
              <a:rPr lang="ko-KR" altLang="en-US" dirty="0"/>
              <a:t>로 이미지 </a:t>
            </a:r>
            <a:r>
              <a:rPr lang="ko-KR" altLang="en-US" dirty="0" smtClean="0"/>
              <a:t>로딩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159098"/>
            <a:ext cx="4572000" cy="5586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</a:t>
            </a:r>
            <a:r>
              <a:rPr lang="en-US" altLang="ko-KR" sz="1050" dirty="0" smtClean="0"/>
              <a:t>&gt;&lt;</a:t>
            </a:r>
            <a:r>
              <a:rPr lang="en-US" altLang="ko-KR" sz="1050" dirty="0"/>
              <a:t>head&gt;&lt;title&gt;new Image()</a:t>
            </a:r>
            <a:r>
              <a:rPr lang="ko-KR" altLang="en-US" sz="1050" dirty="0"/>
              <a:t>로 이미지 </a:t>
            </a:r>
            <a:r>
              <a:rPr lang="ko-KR" altLang="en-US" sz="1050" dirty="0" smtClean="0"/>
              <a:t>로딩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/>
              <a:t>미리 로딩해둘 이미지 이름 </a:t>
            </a:r>
            <a:r>
              <a:rPr lang="ko-KR" altLang="en-US" sz="1050" dirty="0" smtClean="0"/>
              <a:t>배열</a:t>
            </a:r>
            <a:endParaRPr lang="en-US" altLang="ko-KR" sz="1050" dirty="0" smtClean="0"/>
          </a:p>
          <a:p>
            <a:pPr defTabSz="180000"/>
            <a:r>
              <a:rPr lang="en-US" altLang="ko-KR" sz="1050" b="1" dirty="0" err="1" smtClean="0"/>
              <a:t>var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files </a:t>
            </a:r>
            <a:r>
              <a:rPr lang="en-US" altLang="ko-KR" sz="1050" dirty="0"/>
              <a:t>= ["media/penguins.jpg", </a:t>
            </a:r>
          </a:p>
          <a:p>
            <a:pPr defTabSz="180000"/>
            <a:r>
              <a:rPr lang="en-US" altLang="ko-KR" sz="1050" dirty="0"/>
              <a:t>             "media/lighthouse.jpg",</a:t>
            </a:r>
          </a:p>
          <a:p>
            <a:pPr defTabSz="180000"/>
            <a:r>
              <a:rPr lang="en-US" altLang="ko-KR" sz="1050" dirty="0"/>
              <a:t>             "</a:t>
            </a:r>
            <a:r>
              <a:rPr lang="en-US" altLang="ko-KR" sz="1050" dirty="0" smtClean="0"/>
              <a:t>media/Chrysanthemum.jpg</a:t>
            </a:r>
            <a:r>
              <a:rPr lang="en-US" altLang="ko-KR" sz="1050" dirty="0"/>
              <a:t>",</a:t>
            </a:r>
          </a:p>
          <a:p>
            <a:pPr defTabSz="180000"/>
            <a:r>
              <a:rPr lang="en-US" altLang="ko-KR" sz="1050" dirty="0"/>
              <a:t>             "</a:t>
            </a:r>
            <a:r>
              <a:rPr lang="en-US" altLang="ko-KR" sz="1050" dirty="0" smtClean="0"/>
              <a:t>media/Desert.jpg</a:t>
            </a:r>
            <a:r>
              <a:rPr lang="en-US" altLang="ko-KR" sz="1050" dirty="0"/>
              <a:t>",</a:t>
            </a:r>
          </a:p>
          <a:p>
            <a:pPr defTabSz="180000"/>
            <a:r>
              <a:rPr lang="en-US" altLang="ko-KR" sz="1050" dirty="0"/>
              <a:t>             "media/Hydrangeas.jpg",</a:t>
            </a:r>
          </a:p>
          <a:p>
            <a:pPr defTabSz="180000"/>
            <a:r>
              <a:rPr lang="en-US" altLang="ko-KR" sz="1050" dirty="0"/>
              <a:t>             "media/Jellyfish.jpg",</a:t>
            </a:r>
          </a:p>
          <a:p>
            <a:pPr defTabSz="180000"/>
            <a:r>
              <a:rPr lang="en-US" altLang="ko-KR" sz="1050" dirty="0"/>
              <a:t>             "media/Koala.jpg",</a:t>
            </a:r>
          </a:p>
          <a:p>
            <a:pPr defTabSz="180000"/>
            <a:r>
              <a:rPr lang="en-US" altLang="ko-KR" sz="1050" dirty="0"/>
              <a:t>             "media/Tulips.jpg"];</a:t>
            </a:r>
          </a:p>
          <a:p>
            <a:pPr defTabSz="180000"/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 = new Array();</a:t>
            </a:r>
          </a:p>
          <a:p>
            <a:pPr defTabSz="180000"/>
            <a:r>
              <a:rPr lang="en-US" altLang="ko-KR" sz="1050" b="1" dirty="0"/>
              <a:t>for(</a:t>
            </a:r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=0;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&lt;</a:t>
            </a:r>
            <a:r>
              <a:rPr lang="en-US" altLang="ko-KR" sz="1050" b="1" dirty="0" err="1"/>
              <a:t>files.length</a:t>
            </a:r>
            <a:r>
              <a:rPr lang="en-US" altLang="ko-KR" sz="1050" b="1" dirty="0"/>
              <a:t>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++) {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imgs</a:t>
            </a:r>
            <a:r>
              <a:rPr lang="en-US" altLang="ko-KR" sz="1050" b="1" dirty="0" smtClean="0"/>
              <a:t>[</a:t>
            </a:r>
            <a:r>
              <a:rPr lang="en-US" altLang="ko-KR" sz="1050" b="1" dirty="0" err="1" smtClean="0"/>
              <a:t>i</a:t>
            </a:r>
            <a:r>
              <a:rPr lang="en-US" altLang="ko-KR" sz="1050" b="1" dirty="0"/>
              <a:t>] = new Image(); </a:t>
            </a:r>
            <a:r>
              <a:rPr lang="en-US" altLang="ko-KR" sz="1050" dirty="0"/>
              <a:t>// </a:t>
            </a:r>
            <a:r>
              <a:rPr lang="ko-KR" altLang="en-US" sz="1050" dirty="0"/>
              <a:t>이미지 객체 생성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imgs</a:t>
            </a:r>
            <a:r>
              <a:rPr lang="en-US" altLang="ko-KR" sz="1050" b="1" dirty="0" smtClean="0"/>
              <a:t>[</a:t>
            </a:r>
            <a:r>
              <a:rPr lang="en-US" altLang="ko-KR" sz="1050" b="1" dirty="0" err="1" smtClean="0"/>
              <a:t>i</a:t>
            </a:r>
            <a:r>
              <a:rPr lang="en-US" altLang="ko-KR" sz="1050" b="1" dirty="0"/>
              <a:t>].</a:t>
            </a:r>
            <a:r>
              <a:rPr lang="en-US" altLang="ko-KR" sz="1050" b="1" dirty="0" err="1"/>
              <a:t>src</a:t>
            </a:r>
            <a:r>
              <a:rPr lang="en-US" altLang="ko-KR" sz="1050" b="1" dirty="0"/>
              <a:t> = files[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];</a:t>
            </a:r>
            <a:r>
              <a:rPr lang="en-US" altLang="ko-KR" sz="1050" dirty="0"/>
              <a:t> // </a:t>
            </a:r>
            <a:r>
              <a:rPr lang="ko-KR" altLang="en-US" sz="1050" dirty="0"/>
              <a:t>이미지 로딩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 smtClean="0"/>
              <a:t>다음 이미지 출력</a:t>
            </a:r>
            <a:endParaRPr lang="ko-KR" altLang="en-US" sz="1050" dirty="0"/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next = 1;</a:t>
            </a:r>
          </a:p>
          <a:p>
            <a:pPr defTabSz="180000"/>
            <a:r>
              <a:rPr lang="en-US" altLang="ko-KR" sz="1050" b="1" dirty="0"/>
              <a:t>function change(</a:t>
            </a:r>
            <a:r>
              <a:rPr lang="en-US" altLang="ko-KR" sz="1050" b="1" dirty="0" err="1"/>
              <a:t>img</a:t>
            </a:r>
            <a:r>
              <a:rPr lang="en-US" altLang="ko-KR" sz="1050" b="1" dirty="0"/>
              <a:t>) {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img.src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= </a:t>
            </a:r>
            <a:r>
              <a:rPr lang="en-US" altLang="ko-KR" sz="1050" dirty="0" err="1"/>
              <a:t>imgs</a:t>
            </a:r>
            <a:r>
              <a:rPr lang="en-US" altLang="ko-KR" sz="1050" dirty="0"/>
              <a:t>[next].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; // </a:t>
            </a:r>
            <a:r>
              <a:rPr lang="ko-KR" altLang="en-US" sz="1050" dirty="0"/>
              <a:t>이미지 변경</a:t>
            </a:r>
          </a:p>
          <a:p>
            <a:pPr defTabSz="180000"/>
            <a:r>
              <a:rPr lang="en-US" altLang="ko-KR" sz="1050" dirty="0" smtClean="0"/>
              <a:t>	next</a:t>
            </a:r>
            <a:r>
              <a:rPr lang="en-US" altLang="ko-KR" sz="1050" dirty="0"/>
              <a:t>++; // </a:t>
            </a:r>
            <a:r>
              <a:rPr lang="ko-KR" altLang="en-US" sz="1050" dirty="0"/>
              <a:t>다음 이미지</a:t>
            </a:r>
          </a:p>
          <a:p>
            <a:pPr defTabSz="180000"/>
            <a:r>
              <a:rPr lang="en-US" altLang="ko-KR" sz="1050" dirty="0" smtClean="0"/>
              <a:t>	next </a:t>
            </a:r>
            <a:r>
              <a:rPr lang="en-US" altLang="ko-KR" sz="1050" dirty="0"/>
              <a:t>%= </a:t>
            </a:r>
            <a:r>
              <a:rPr lang="en-US" altLang="ko-KR" sz="1050" dirty="0" err="1"/>
              <a:t>imgs.length</a:t>
            </a:r>
            <a:r>
              <a:rPr lang="en-US" altLang="ko-KR" sz="1050" dirty="0"/>
              <a:t>; // </a:t>
            </a:r>
            <a:r>
              <a:rPr lang="ko-KR" altLang="en-US" sz="1050" dirty="0"/>
              <a:t>개수를 넘으면 </a:t>
            </a:r>
            <a:r>
              <a:rPr lang="ko-KR" altLang="en-US" sz="1050" dirty="0" smtClean="0"/>
              <a:t>처음으로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</a:t>
            </a:r>
            <a:r>
              <a:rPr lang="en-US" altLang="ko-KR" sz="1050" dirty="0" smtClean="0"/>
              <a:t>&gt;&lt;/</a:t>
            </a:r>
            <a:r>
              <a:rPr lang="en-US" altLang="ko-KR" sz="1050" dirty="0"/>
              <a:t>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&lt;h3&gt;new Image()</a:t>
            </a:r>
            <a:r>
              <a:rPr lang="ko-KR" altLang="en-US" sz="1050" dirty="0"/>
              <a:t>로 </a:t>
            </a:r>
            <a:r>
              <a:rPr lang="ko-KR" altLang="en-US" sz="1050" dirty="0" smtClean="0"/>
              <a:t>이미지 </a:t>
            </a:r>
            <a:r>
              <a:rPr lang="ko-KR" altLang="en-US" sz="1050" dirty="0"/>
              <a:t>로딩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ko-KR" altLang="en-US" sz="1050" dirty="0" smtClean="0"/>
              <a:t>이미지를 </a:t>
            </a:r>
            <a:r>
              <a:rPr lang="ko-KR" altLang="en-US" sz="1050" dirty="0"/>
              <a:t>클릭하면 </a:t>
            </a:r>
            <a:r>
              <a:rPr lang="ko-KR" altLang="en-US" sz="1050" dirty="0" smtClean="0"/>
              <a:t>다음 </a:t>
            </a:r>
            <a:r>
              <a:rPr lang="ko-KR" altLang="en-US" sz="1050" dirty="0"/>
              <a:t>이미지를 보여줍니다</a:t>
            </a:r>
            <a:r>
              <a:rPr lang="en-US" altLang="ko-KR" sz="1050" dirty="0"/>
              <a:t>.&lt;p&gt;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style="border:20px ridge wheat" </a:t>
            </a:r>
          </a:p>
          <a:p>
            <a:pPr defTabSz="180000"/>
            <a:r>
              <a:rPr lang="en-US" altLang="ko-KR" sz="1050" dirty="0" smtClean="0"/>
              <a:t>		 </a:t>
            </a:r>
            <a:r>
              <a:rPr lang="en-US" altLang="ko-KR" sz="1050" dirty="0" err="1" smtClean="0"/>
              <a:t>src</a:t>
            </a:r>
            <a:r>
              <a:rPr lang="en-US" altLang="ko-KR" sz="1050" dirty="0"/>
              <a:t>="media/penguins.jpg" alt</a:t>
            </a:r>
            <a:r>
              <a:rPr lang="en-US" altLang="ko-KR" sz="1050" dirty="0" smtClean="0"/>
              <a:t>="."  width</a:t>
            </a:r>
            <a:r>
              <a:rPr lang="en-US" altLang="ko-KR" sz="1050" dirty="0"/>
              <a:t>="200" height="200" </a:t>
            </a:r>
            <a:endParaRPr lang="en-US" altLang="ko-KR" sz="1050" dirty="0" smtClean="0"/>
          </a:p>
          <a:p>
            <a:pPr defTabSz="180000"/>
            <a:r>
              <a:rPr lang="en-US" altLang="ko-KR" sz="1050" dirty="0" smtClean="0"/>
              <a:t> 		 </a:t>
            </a:r>
            <a:r>
              <a:rPr lang="en-US" altLang="ko-KR" sz="1050" b="1" dirty="0" err="1" smtClean="0"/>
              <a:t>onclick</a:t>
            </a:r>
            <a:r>
              <a:rPr lang="en-US" altLang="ko-KR" sz="1050" b="1" dirty="0"/>
              <a:t>="change(this</a:t>
            </a:r>
            <a:r>
              <a:rPr lang="en-US" altLang="ko-KR" sz="1050" b="1" dirty="0" smtClean="0"/>
              <a:t>)"</a:t>
            </a:r>
            <a:r>
              <a:rPr lang="en-US" altLang="ko-KR" sz="1050" dirty="0" smtClean="0"/>
              <a:t>&gt;</a:t>
            </a:r>
          </a:p>
          <a:p>
            <a:pPr defTabSz="180000"/>
            <a:r>
              <a:rPr lang="en-US" altLang="ko-KR" sz="1050" dirty="0" smtClean="0"/>
              <a:t>&lt;/</a:t>
            </a:r>
            <a:r>
              <a:rPr lang="en-US" altLang="ko-KR" sz="1050" dirty="0"/>
              <a:t>body</a:t>
            </a:r>
            <a:r>
              <a:rPr lang="en-US" altLang="ko-KR" sz="1050" dirty="0" smtClean="0"/>
              <a:t>&gt;&lt;/</a:t>
            </a:r>
            <a:r>
              <a:rPr lang="en-US" altLang="ko-KR" sz="1050" dirty="0"/>
              <a:t>html&gt;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6165304"/>
            <a:ext cx="1404156" cy="442674"/>
          </a:xfrm>
          <a:prstGeom prst="wedgeRoundRectCallout">
            <a:avLst>
              <a:gd name="adj1" fmla="val -11427"/>
              <a:gd name="adj2" fmla="val -1518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클릭하면 다음 이미지를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88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onblur</a:t>
            </a:r>
            <a:r>
              <a:rPr lang="ko-KR" altLang="en-US" dirty="0"/>
              <a:t>와 </a:t>
            </a:r>
            <a:r>
              <a:rPr lang="en-US" altLang="ko-KR" dirty="0" err="1" smtClean="0"/>
              <a:t>onfocus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포커스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포커스는 현재 키 입력에 대한 독점권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브라우저는 포커스를 가지고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요소에 키 공급</a:t>
            </a:r>
            <a:endParaRPr lang="en-US" altLang="ko-KR" dirty="0" smtClean="0"/>
          </a:p>
          <a:p>
            <a:r>
              <a:rPr lang="en-US" altLang="ko-KR" dirty="0" err="1" smtClean="0"/>
              <a:t>onblur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포커스를 잃을 때 발생하는 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요소는 포커스를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잃는다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onfocus</a:t>
            </a:r>
            <a:endParaRPr lang="en-US" altLang="ko-KR" dirty="0" smtClean="0"/>
          </a:p>
          <a:p>
            <a:pPr lvl="1"/>
            <a:r>
              <a:rPr lang="ko-KR" altLang="en-US" dirty="0"/>
              <a:t>포커스를 </a:t>
            </a:r>
            <a:r>
              <a:rPr lang="ko-KR" altLang="en-US" dirty="0" smtClean="0"/>
              <a:t>얻을 </a:t>
            </a:r>
            <a:r>
              <a:rPr lang="ko-KR" altLang="en-US" dirty="0"/>
              <a:t>때 발생하는 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 smtClean="0"/>
              <a:t>요소가 </a:t>
            </a:r>
            <a:r>
              <a:rPr lang="ko-KR" altLang="en-US" dirty="0"/>
              <a:t>포커스를</a:t>
            </a:r>
            <a:r>
              <a:rPr lang="en-US" altLang="ko-KR" dirty="0"/>
              <a:t> </a:t>
            </a:r>
            <a:r>
              <a:rPr lang="ko-KR" altLang="en-US" dirty="0" smtClean="0"/>
              <a:t>얻는다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3" y="1328462"/>
            <a:ext cx="2847972" cy="35674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9-16 </a:t>
            </a:r>
            <a:r>
              <a:rPr lang="en-US" altLang="ko-KR" dirty="0" err="1"/>
              <a:t>onfocus</a:t>
            </a:r>
            <a:r>
              <a:rPr lang="ko-KR" altLang="en-US" dirty="0"/>
              <a:t>와 </a:t>
            </a:r>
            <a:r>
              <a:rPr lang="en-US" altLang="ko-KR" dirty="0" err="1"/>
              <a:t>onblur</a:t>
            </a:r>
            <a:r>
              <a:rPr lang="en-US" altLang="ko-KR" dirty="0"/>
              <a:t>, </a:t>
            </a:r>
            <a:r>
              <a:rPr lang="ko-KR" altLang="en-US" dirty="0" smtClean="0"/>
              <a:t>입력 없이 다른 </a:t>
            </a:r>
            <a:r>
              <a:rPr lang="ko-KR" altLang="en-US" dirty="0"/>
              <a:t>창으로 갈 수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b="1" dirty="0" smtClean="0"/>
              <a:t>	if(</a:t>
            </a:r>
            <a:r>
              <a:rPr lang="en-US" altLang="ko-KR" sz="1400" b="1" dirty="0" err="1" smtClean="0"/>
              <a:t>obj.value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== "") {</a:t>
            </a:r>
          </a:p>
          <a:p>
            <a:pPr defTabSz="180000"/>
            <a:r>
              <a:rPr lang="en-US" altLang="ko-KR" sz="1400" dirty="0" smtClean="0"/>
              <a:t>		alert</a:t>
            </a:r>
            <a:r>
              <a:rPr lang="en-US" altLang="ko-KR" sz="1400" dirty="0"/>
              <a:t>("enter name!");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obj.focus</a:t>
            </a:r>
            <a:r>
              <a:rPr lang="en-US" altLang="ko-KR" sz="1400" dirty="0"/>
              <a:t>(); // </a:t>
            </a:r>
            <a:r>
              <a:rPr lang="en-US" altLang="ko-KR" sz="1400" dirty="0" err="1"/>
              <a:t>obj</a:t>
            </a:r>
            <a:r>
              <a:rPr lang="ko-KR" altLang="en-US" sz="1400" dirty="0"/>
              <a:t>에 다시 포커스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 smtClean="0"/>
              <a:t>="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('name').focus();"&gt;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이름을 입력하지 않고 다른 창으로</a:t>
            </a:r>
          </a:p>
          <a:p>
            <a:pPr defTabSz="180000"/>
            <a:r>
              <a:rPr lang="ko-KR" altLang="en-US" sz="1400" dirty="0"/>
              <a:t>이동할 수 없습니다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이름 </a:t>
            </a:r>
            <a:r>
              <a:rPr lang="en-US" altLang="ko-KR" sz="1400" dirty="0"/>
              <a:t>&lt;input type="text" id="</a:t>
            </a:r>
            <a:r>
              <a:rPr lang="en-US" altLang="ko-KR" sz="1400" dirty="0" smtClean="0"/>
              <a:t>name"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		</a:t>
            </a:r>
            <a:r>
              <a:rPr lang="en-US" altLang="ko-KR" sz="1400" b="1" dirty="0" err="1" smtClean="0"/>
              <a:t>onblur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(this)"</a:t>
            </a:r>
            <a:r>
              <a:rPr lang="en-US" altLang="ko-KR" sz="1400" dirty="0"/>
              <a:t>&gt;&lt;p&gt;</a:t>
            </a:r>
          </a:p>
          <a:p>
            <a:pPr defTabSz="180000"/>
            <a:r>
              <a:rPr lang="ko-KR" altLang="en-US" sz="1400" dirty="0"/>
              <a:t>학번 </a:t>
            </a:r>
            <a:r>
              <a:rPr lang="en-US" altLang="ko-KR" sz="1400" dirty="0"/>
              <a:t>&lt;input type="text"&gt;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724128" y="4960275"/>
            <a:ext cx="2801094" cy="1619443"/>
            <a:chOff x="3067050" y="1876425"/>
            <a:chExt cx="5448300" cy="310767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7050" y="1876425"/>
              <a:ext cx="3009900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6950" y="1917052"/>
              <a:ext cx="2438400" cy="3067050"/>
            </a:xfrm>
            <a:prstGeom prst="rect">
              <a:avLst/>
            </a:prstGeom>
          </p:spPr>
        </p:pic>
      </p:grpSp>
      <p:sp>
        <p:nvSpPr>
          <p:cNvPr id="10" name="타원 9"/>
          <p:cNvSpPr/>
          <p:nvPr/>
        </p:nvSpPr>
        <p:spPr>
          <a:xfrm>
            <a:off x="5796136" y="5445224"/>
            <a:ext cx="1080120" cy="36004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31573" y="3969797"/>
            <a:ext cx="1404156" cy="783193"/>
          </a:xfrm>
          <a:prstGeom prst="wedgeRoundRectCallout">
            <a:avLst>
              <a:gd name="adj1" fmla="val -156624"/>
              <a:gd name="adj2" fmla="val -42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이름을 입력하지 않은 상태에서 다른 곳을 클릭하면 아래의 경고 창 출력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914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라디오버튼과 체크박스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라디오버튼 객체</a:t>
            </a:r>
            <a:endParaRPr lang="en-US" altLang="ko-KR" smtClean="0"/>
          </a:p>
          <a:p>
            <a:pPr lvl="1"/>
            <a:r>
              <a:rPr lang="en-US" altLang="ko-KR" smtClean="0"/>
              <a:t>&lt;input type="radio"&gt;</a:t>
            </a:r>
            <a:r>
              <a:rPr lang="ko-KR" altLang="en-US" smtClean="0"/>
              <a:t>로 만들어진 라디오 버튼 </a:t>
            </a:r>
            <a:r>
              <a:rPr lang="en-US" altLang="ko-KR" smtClean="0"/>
              <a:t>DOM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라디오 버튼 객체들 알아내기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체크박스 객체</a:t>
            </a:r>
            <a:endParaRPr lang="en-US" altLang="ko-KR" smtClean="0"/>
          </a:p>
          <a:p>
            <a:pPr lvl="1"/>
            <a:r>
              <a:rPr lang="en-US" altLang="ko-KR" smtClean="0"/>
              <a:t>&lt;input type="checkbox"&gt;</a:t>
            </a:r>
            <a:r>
              <a:rPr lang="ko-KR" altLang="en-US" smtClean="0"/>
              <a:t>로 만들어진 체크박스 </a:t>
            </a:r>
            <a:r>
              <a:rPr lang="en-US" altLang="ko-KR" smtClean="0"/>
              <a:t>DOM </a:t>
            </a:r>
            <a:r>
              <a:rPr lang="ko-KR" altLang="en-US" smtClean="0"/>
              <a:t>객체</a:t>
            </a:r>
          </a:p>
          <a:p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5018" y="2281566"/>
            <a:ext cx="531983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form&gt;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seoul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서울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busan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부산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chunchen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춘천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72359" y="914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0418032" descr="EMB000019b007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6912"/>
            <a:ext cx="2046334" cy="3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288936" y="4221088"/>
            <a:ext cx="673944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  //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[0],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[1],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[2]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3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9" y="1718366"/>
            <a:ext cx="2864107" cy="23046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9-17 </a:t>
            </a:r>
            <a:r>
              <a:rPr lang="ko-KR" altLang="en-US" dirty="0"/>
              <a:t>선택된 라디오버튼 알아내기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336817"/>
            <a:ext cx="5400601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선택된 라디오버튼 알아내기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findChecked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found = null;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document.getElementsByName</a:t>
            </a:r>
            <a:r>
              <a:rPr lang="en-US" altLang="ko-KR" sz="1200" b="1" dirty="0"/>
              <a:t>("city");</a:t>
            </a:r>
          </a:p>
          <a:p>
            <a:pPr defTabSz="180000"/>
            <a:r>
              <a:rPr lang="en-US" altLang="ko-KR" sz="1200" b="1" dirty="0" smtClean="0"/>
              <a:t>	for(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kcity.length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 {</a:t>
            </a:r>
          </a:p>
          <a:p>
            <a:pPr defTabSz="180000"/>
            <a:r>
              <a:rPr lang="en-US" altLang="ko-KR" sz="1200" b="1" dirty="0" smtClean="0"/>
              <a:t>		if(</a:t>
            </a:r>
            <a:r>
              <a:rPr lang="en-US" altLang="ko-KR" sz="1200" b="1" dirty="0" err="1" smtClean="0"/>
              <a:t>kcity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smtClean="0"/>
              <a:t>checked == true)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found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b="1" dirty="0" smtClean="0"/>
              <a:t>	if(found != null)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alert(</a:t>
            </a:r>
            <a:r>
              <a:rPr lang="en-US" altLang="ko-KR" sz="1200" b="1" dirty="0" err="1" smtClean="0"/>
              <a:t>found.value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+ "</a:t>
            </a:r>
            <a:r>
              <a:rPr lang="ko-KR" altLang="en-US" sz="1200" b="1" dirty="0"/>
              <a:t>이 선택되었음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 smtClean="0"/>
              <a:t>	else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alert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선택된 것이 없음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버튼을 클릭하면 선택된 라디오 버튼의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출력합니다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form&gt;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 checked&gt;</a:t>
            </a:r>
            <a:r>
              <a:rPr lang="ko-KR" altLang="en-US" sz="1200" dirty="0"/>
              <a:t>서울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"&gt;</a:t>
            </a:r>
            <a:r>
              <a:rPr lang="ko-KR" altLang="en-US" sz="1200" dirty="0"/>
              <a:t>부산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chunchen</a:t>
            </a:r>
            <a:r>
              <a:rPr lang="en-US" altLang="ko-KR" sz="1200" dirty="0"/>
              <a:t>"&gt;</a:t>
            </a:r>
            <a:r>
              <a:rPr lang="ko-KR" altLang="en-US" sz="1200" dirty="0"/>
              <a:t>춘천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type="button" value="find checked"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findChecked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661160" y="3471570"/>
            <a:ext cx="1012136" cy="415601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084168" y="4085782"/>
            <a:ext cx="2775702" cy="1684565"/>
            <a:chOff x="3043237" y="1865540"/>
            <a:chExt cx="5381625" cy="32480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3237" y="1885950"/>
              <a:ext cx="3057525" cy="3086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0762" y="1865540"/>
              <a:ext cx="2324100" cy="3248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1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9–18 </a:t>
            </a:r>
            <a:r>
              <a:rPr lang="ko-KR" altLang="en-US" dirty="0"/>
              <a:t>체크박스로 선택한 물품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340768"/>
            <a:ext cx="475252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선택된 물품 계산하기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sum=0;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cBox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dirty="0" err="1" smtClean="0"/>
              <a:t>cBox.checked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	sum </a:t>
            </a:r>
            <a:r>
              <a:rPr lang="en-US" altLang="ko-KR" sz="1200" dirty="0"/>
              <a:t>+=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sum </a:t>
            </a:r>
            <a:r>
              <a:rPr lang="en-US" altLang="ko-KR" sz="1200" dirty="0"/>
              <a:t>-=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").value = sum;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물품을 선택하면 금액이 자동 계산됩니다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form&gt;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&lt;input type="checkbox" name="hap" value="10000"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모자 </a:t>
            </a:r>
            <a:r>
              <a:rPr lang="en-US" altLang="ko-KR" sz="1200" dirty="0"/>
              <a:t>1</a:t>
            </a:r>
            <a:r>
              <a:rPr lang="ko-KR" altLang="en-US" sz="1200" dirty="0"/>
              <a:t>만원</a:t>
            </a:r>
          </a:p>
          <a:p>
            <a:pPr defTabSz="180000"/>
            <a:r>
              <a:rPr lang="en-US" altLang="ko-KR" sz="1200" dirty="0"/>
              <a:t>&lt;input type="checkbox" name="</a:t>
            </a:r>
            <a:r>
              <a:rPr lang="en-US" altLang="ko-KR" sz="1200" dirty="0" err="1"/>
              <a:t>shose</a:t>
            </a:r>
            <a:r>
              <a:rPr lang="en-US" altLang="ko-KR" sz="1200" dirty="0"/>
              <a:t>" value="30000"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구두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만원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&lt;input type="checkbox" name="bag" value="80000"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명품가방 </a:t>
            </a:r>
            <a:r>
              <a:rPr lang="en-US" altLang="ko-KR" sz="1200" dirty="0"/>
              <a:t>8</a:t>
            </a:r>
            <a:r>
              <a:rPr lang="ko-KR" altLang="en-US" sz="1200" dirty="0"/>
              <a:t>만원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지불하실 금액 </a:t>
            </a:r>
            <a:r>
              <a:rPr lang="en-US" altLang="ko-KR" sz="1200" dirty="0"/>
              <a:t>&lt;input type="text" id="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 value="0" 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628800"/>
            <a:ext cx="3712277" cy="22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select </a:t>
            </a:r>
            <a:r>
              <a:rPr lang="ko-KR" altLang="en-US" smtClean="0"/>
              <a:t>객체와 </a:t>
            </a:r>
            <a:r>
              <a:rPr lang="en-US" altLang="ko-KR" smtClean="0"/>
              <a:t>onchange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smtClean="0"/>
              <a:t>select </a:t>
            </a:r>
            <a:r>
              <a:rPr lang="ko-KR" altLang="en-US" sz="1800" dirty="0" smtClean="0"/>
              <a:t>객체는 </a:t>
            </a:r>
            <a:r>
              <a:rPr lang="en-US" altLang="ko-KR" sz="1800" dirty="0" smtClean="0"/>
              <a:t>&lt;select&gt; </a:t>
            </a:r>
            <a:r>
              <a:rPr lang="ko-KR" altLang="en-US" sz="1800" dirty="0" smtClean="0"/>
              <a:t>태그로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만들어진 </a:t>
            </a:r>
            <a:r>
              <a:rPr lang="ko-KR" altLang="en-US" sz="1800" dirty="0" err="1" smtClean="0"/>
              <a:t>콤보박스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option </a:t>
            </a:r>
            <a:r>
              <a:rPr lang="ko-KR" altLang="en-US" sz="1600" dirty="0" smtClean="0"/>
              <a:t>객체는 </a:t>
            </a:r>
            <a:r>
              <a:rPr lang="en-US" altLang="ko-KR" sz="1600" dirty="0" smtClean="0"/>
              <a:t>&lt;option&gt;</a:t>
            </a:r>
            <a:r>
              <a:rPr lang="ko-KR" altLang="en-US" sz="1600" dirty="0" smtClean="0"/>
              <a:t>태그로 표현되는 옵션 아이템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선택된 옵션 알아내기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옵션 선택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select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onchange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리스너</a:t>
            </a:r>
            <a:endParaRPr lang="en-US" altLang="ko-KR" sz="1600" dirty="0" smtClean="0"/>
          </a:p>
          <a:p>
            <a:pPr lvl="2"/>
            <a:r>
              <a:rPr lang="ko-KR" altLang="en-US" sz="1400" dirty="0"/>
              <a:t>선택된 옵션이 변경되면 </a:t>
            </a:r>
            <a:r>
              <a:rPr lang="en-US" altLang="ko-KR" sz="1400" dirty="0"/>
              <a:t>select </a:t>
            </a:r>
            <a:r>
              <a:rPr lang="ko-KR" altLang="en-US" sz="1400" dirty="0"/>
              <a:t>객체의 </a:t>
            </a:r>
            <a:r>
              <a:rPr lang="en-US" altLang="ko-KR" sz="1400" dirty="0" err="1"/>
              <a:t>onchange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호출</a:t>
            </a:r>
          </a:p>
          <a:p>
            <a:pPr lvl="2"/>
            <a:endParaRPr lang="ko-KR" altLang="en-US" sz="1600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1640" y="1996863"/>
            <a:ext cx="5976664" cy="1228719"/>
            <a:chOff x="1331640" y="2130565"/>
            <a:chExt cx="5976664" cy="1228719"/>
          </a:xfrm>
        </p:grpSpPr>
        <p:sp>
          <p:nvSpPr>
            <p:cNvPr id="5" name="직사각형 4"/>
            <p:cNvSpPr/>
            <p:nvPr/>
          </p:nvSpPr>
          <p:spPr>
            <a:xfrm>
              <a:off x="1331640" y="2171861"/>
              <a:ext cx="4572000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&lt;select id="fruits"&gt;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value="1"&gt;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딸기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value="2" selected&gt;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바나나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value="3"&gt;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사과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&lt;/select&gt;</a:t>
              </a:r>
            </a:p>
          </p:txBody>
        </p:sp>
        <p:pic>
          <p:nvPicPr>
            <p:cNvPr id="4097" name="_x210417472" descr="EMB000019b0076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130565"/>
              <a:ext cx="1080120" cy="122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331640" y="3661363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("fruits");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index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index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선택 상태의 옵션 인덱스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4616631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2;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sel.options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[2].selected = true;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5949280"/>
            <a:ext cx="5814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&lt;select id="fruits"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onchange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drawImage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select&gt;</a:t>
            </a:r>
          </a:p>
        </p:txBody>
      </p:sp>
    </p:spTree>
    <p:extLst>
      <p:ext uri="{BB962C8B-B14F-4D97-AF65-F5344CB8AC3E}">
        <p14:creationId xmlns:p14="http://schemas.microsoft.com/office/powerpoint/2010/main" val="29841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9-19 </a:t>
            </a:r>
            <a:r>
              <a:rPr lang="en-US" altLang="ko-KR" dirty="0"/>
              <a:t>select </a:t>
            </a:r>
            <a:r>
              <a:rPr lang="ko-KR" altLang="en-US" dirty="0"/>
              <a:t>객체에서 선택한 과일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09576"/>
            <a:ext cx="4466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title&gt;select </a:t>
            </a:r>
            <a:r>
              <a:rPr lang="ko-KR" altLang="en-US" sz="1200" dirty="0"/>
              <a:t>객체에서 선택한 과일출력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("fruits");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img.src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sel.options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sel.selectedIndex</a:t>
            </a:r>
            <a:r>
              <a:rPr lang="en-US" altLang="ko-KR" sz="1200" b="1" dirty="0"/>
              <a:t>].value;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drawImage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&lt;h3&gt;select </a:t>
            </a:r>
            <a:r>
              <a:rPr lang="ko-KR" altLang="en-US" sz="1200" dirty="0"/>
              <a:t>객체에서 선택한 과일 출력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과일을 선택하면 이미지가 출력됩니다</a:t>
            </a:r>
            <a:r>
              <a:rPr lang="en-US" altLang="ko-KR" sz="1200" dirty="0"/>
              <a:t>.&lt;p&gt;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&lt;select id="fruits" </a:t>
            </a:r>
            <a:r>
              <a:rPr lang="en-US" altLang="ko-KR" sz="1200" b="1" dirty="0" err="1"/>
              <a:t>onchange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option value="media/strawberry.png</a:t>
            </a:r>
            <a:r>
              <a:rPr lang="en-US" altLang="ko-KR" sz="1200" dirty="0" smtClean="0"/>
              <a:t>"&gt;</a:t>
            </a:r>
            <a:r>
              <a:rPr lang="ko-KR" altLang="en-US" sz="1200" dirty="0"/>
              <a:t>딸기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option value="media/banana.png" selected&gt;</a:t>
            </a:r>
            <a:r>
              <a:rPr lang="ko-KR" altLang="en-US" sz="1200" dirty="0"/>
              <a:t>바나나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option value="media/apple.png</a:t>
            </a:r>
            <a:r>
              <a:rPr lang="en-US" altLang="ko-KR" sz="1200" dirty="0" smtClean="0"/>
              <a:t>"&gt;</a:t>
            </a:r>
            <a:r>
              <a:rPr lang="ko-KR" altLang="en-US" sz="1200" dirty="0"/>
              <a:t>사과</a:t>
            </a:r>
          </a:p>
          <a:p>
            <a:pPr defTabSz="180000"/>
            <a:r>
              <a:rPr lang="en-US" altLang="ko-KR" sz="1200" dirty="0"/>
              <a:t>&lt;/select&gt;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="media/banana.gif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alt=""&gt;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413272"/>
            <a:ext cx="25772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 내에 작성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작성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addEventListener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태그 내에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코드 </a:t>
            </a:r>
            <a:r>
              <a:rPr lang="ko-KR" altLang="en-US" dirty="0"/>
              <a:t>직접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 마우스 </a:t>
            </a:r>
            <a:r>
              <a:rPr lang="ko-KR" altLang="en-US" dirty="0"/>
              <a:t>올리면 </a:t>
            </a:r>
            <a:r>
              <a:rPr lang="en-US" altLang="ko-KR" dirty="0" smtClean="0"/>
              <a:t>orchid, </a:t>
            </a:r>
            <a:r>
              <a:rPr lang="ko-KR" altLang="en-US" dirty="0"/>
              <a:t>내리면 흰색으로 </a:t>
            </a:r>
            <a:r>
              <a:rPr lang="ko-KR" altLang="en-US" dirty="0" smtClean="0"/>
              <a:t>배경변경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87624" y="4706560"/>
            <a:ext cx="771973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='orchid'"</a:t>
            </a: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  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onmouseout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='white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'"&gt;</a:t>
            </a: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마우스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8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 이벤트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onkeydown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onkeypress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onkeyup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onkeydown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키가 눌러지는 순간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키에 대해 작동</a:t>
            </a:r>
          </a:p>
          <a:p>
            <a:pPr lvl="1"/>
            <a:r>
              <a:rPr lang="en-US" altLang="ko-KR" dirty="0" err="1" smtClean="0"/>
              <a:t>onkeypress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키와</a:t>
            </a:r>
            <a:r>
              <a:rPr lang="en-US" altLang="ko-KR" dirty="0" smtClean="0"/>
              <a:t> &lt;Enter&gt;, &lt;Space&gt;, &lt;Esc&gt; </a:t>
            </a:r>
            <a:r>
              <a:rPr lang="ko-KR" altLang="en-US" dirty="0" smtClean="0"/>
              <a:t>키에 대해서만 눌러지는 순간에 추가 호출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문자 키가 아닌 경우</a:t>
            </a:r>
            <a:r>
              <a:rPr lang="en-US" altLang="ko-KR" dirty="0" smtClean="0"/>
              <a:t>(&lt;F1&gt;, &lt;Shift&gt;, &lt;</a:t>
            </a:r>
            <a:r>
              <a:rPr lang="en-US" altLang="ko-KR" dirty="0" err="1" smtClean="0"/>
              <a:t>PgDn</a:t>
            </a:r>
            <a:r>
              <a:rPr lang="en-US" altLang="ko-KR" dirty="0" smtClean="0"/>
              <a:t>&gt;, &lt;Del&gt;, &lt;Ins&gt;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호출되지 않음 </a:t>
            </a:r>
          </a:p>
          <a:p>
            <a:pPr lvl="1"/>
            <a:r>
              <a:rPr lang="en-US" altLang="ko-KR" dirty="0" err="1" smtClean="0"/>
              <a:t>onkeyup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눌러진 키가 떼어지는 순간 호출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9-20 </a:t>
            </a:r>
            <a:r>
              <a:rPr lang="ko-KR" altLang="en-US" dirty="0"/>
              <a:t>키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이벤트 객체의 </a:t>
            </a:r>
            <a:r>
              <a:rPr lang="ko-KR" altLang="en-US" dirty="0" err="1" smtClean="0"/>
              <a:t>프로퍼</a:t>
            </a:r>
            <a:r>
              <a:rPr lang="ko-KR" altLang="en-US" dirty="0" err="1"/>
              <a:t>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5728" y="1412776"/>
            <a:ext cx="4248472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키 이벤트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whatKeyDown</a:t>
            </a:r>
            <a:r>
              <a:rPr lang="en-US" altLang="ko-KR" sz="1000" b="1" dirty="0"/>
              <a:t>(e)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= "";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div.innerHTML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""; // div </a:t>
            </a:r>
            <a:r>
              <a:rPr lang="ko-KR" altLang="en-US" sz="1000" dirty="0"/>
              <a:t>객체 내용을 지운다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b="1" dirty="0" smtClean="0"/>
              <a:t>	if(</a:t>
            </a:r>
            <a:r>
              <a:rPr lang="en-US" altLang="ko-KR" sz="1000" b="1" dirty="0" err="1" smtClean="0"/>
              <a:t>e.altKey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 smtClean="0"/>
              <a:t>		if(</a:t>
            </a:r>
            <a:r>
              <a:rPr lang="en-US" altLang="ko-KR" sz="1000" b="1" dirty="0" err="1" smtClean="0"/>
              <a:t>e.altLeft</a:t>
            </a:r>
            <a:r>
              <a:rPr lang="en-US" altLang="ko-KR" sz="1000" b="1" dirty="0"/>
              <a:t>)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왼쪽 </a:t>
            </a:r>
            <a:r>
              <a:rPr lang="en-US" altLang="ko-KR" sz="1000" dirty="0" smtClean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b="1" dirty="0" smtClean="0"/>
              <a:t>		else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오른쪽 </a:t>
            </a:r>
            <a:r>
              <a:rPr lang="en-US" altLang="ko-KR" sz="1000" dirty="0" smtClean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}</a:t>
            </a:r>
            <a:endParaRPr lang="en-US" altLang="ko-KR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 smtClean="0"/>
              <a:t>	if(</a:t>
            </a:r>
            <a:r>
              <a:rPr lang="en-US" altLang="ko-KR" sz="1000" b="1" dirty="0" err="1" smtClean="0"/>
              <a:t>e.shiftKey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 smtClean="0"/>
              <a:t>		if(</a:t>
            </a:r>
            <a:r>
              <a:rPr lang="en-US" altLang="ko-KR" sz="1000" b="1" dirty="0" err="1" smtClean="0"/>
              <a:t>e.shiftLeft</a:t>
            </a:r>
            <a:r>
              <a:rPr lang="en-US" altLang="ko-KR" sz="1000" b="1" dirty="0"/>
              <a:t>)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왼쪽 </a:t>
            </a:r>
            <a:r>
              <a:rPr lang="en-US" altLang="ko-KR" sz="1000" dirty="0" smtClean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 smtClean="0"/>
              <a:t>		else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오른쪽 </a:t>
            </a:r>
            <a:r>
              <a:rPr lang="en-US" altLang="ko-KR" sz="1000" dirty="0" smtClean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}</a:t>
            </a:r>
            <a:endParaRPr lang="en-US" altLang="ko-KR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 smtClean="0"/>
              <a:t>	if(</a:t>
            </a:r>
            <a:r>
              <a:rPr lang="en-US" altLang="ko-KR" sz="1000" b="1" dirty="0" err="1" smtClean="0"/>
              <a:t>e.ctrlKey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 smtClean="0"/>
              <a:t>		if(</a:t>
            </a:r>
            <a:r>
              <a:rPr lang="en-US" altLang="ko-KR" sz="1000" b="1" dirty="0" err="1" smtClean="0"/>
              <a:t>e.ctrlLeft</a:t>
            </a:r>
            <a:r>
              <a:rPr lang="en-US" altLang="ko-KR" sz="1000" b="1" dirty="0"/>
              <a:t>)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왼쪽 </a:t>
            </a:r>
            <a:r>
              <a:rPr lang="en-US" altLang="ko-KR" sz="1000" dirty="0" smtClean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 smtClean="0"/>
              <a:t>		else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</a:t>
            </a:r>
            <a:r>
              <a:rPr lang="ko-KR" altLang="en-US" sz="1000" dirty="0"/>
              <a:t>오른쪽 </a:t>
            </a:r>
            <a:r>
              <a:rPr lang="en-US" altLang="ko-KR" sz="1000" dirty="0" smtClean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}</a:t>
            </a:r>
            <a:endParaRPr lang="en-US" altLang="ko-KR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</a:t>
            </a:r>
            <a:r>
              <a:rPr lang="en-US" altLang="ko-KR" sz="1000" b="1" dirty="0" err="1"/>
              <a:t>String.fromCharCode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e.keyCode</a:t>
            </a:r>
            <a:r>
              <a:rPr lang="en-US" altLang="ko-KR" sz="1000" b="1" dirty="0"/>
              <a:t>) </a:t>
            </a:r>
            <a:r>
              <a:rPr lang="en-US" altLang="ko-KR" sz="1000" dirty="0"/>
              <a:t>+ "</a:t>
            </a:r>
            <a:r>
              <a:rPr lang="ko-KR" altLang="en-US" sz="1000" dirty="0"/>
              <a:t>키가 눌려졌습니다</a:t>
            </a:r>
            <a:r>
              <a:rPr lang="en-US" altLang="ko-KR" sz="1000" dirty="0"/>
              <a:t>."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div.innerHTML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; // div </a:t>
            </a:r>
            <a:r>
              <a:rPr lang="ko-KR" altLang="en-US" sz="1000" dirty="0"/>
              <a:t>객체에 </a:t>
            </a:r>
            <a:r>
              <a:rPr lang="ko-KR" altLang="en-US" sz="1000" dirty="0" smtClean="0"/>
              <a:t>문자열을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출력한다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47791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키 </a:t>
            </a:r>
            <a:r>
              <a:rPr lang="ko-KR" altLang="en-US" sz="1000" dirty="0" err="1"/>
              <a:t>리스너와</a:t>
            </a:r>
            <a:r>
              <a:rPr lang="ko-KR" altLang="en-US" sz="1000" dirty="0"/>
              <a:t> 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텍스트 창에 키를 눌러 보세요</a:t>
            </a:r>
            <a:r>
              <a:rPr lang="en-US" altLang="ko-KR" sz="1000" dirty="0"/>
              <a:t>. </a:t>
            </a:r>
            <a:r>
              <a:rPr lang="en-US" altLang="ko-KR" sz="1000" dirty="0" smtClean="0"/>
              <a:t>Alt, Shift, Ctrl </a:t>
            </a:r>
            <a:r>
              <a:rPr lang="ko-KR" altLang="en-US" sz="1000" dirty="0"/>
              <a:t>키도 가능합니다</a:t>
            </a:r>
            <a:r>
              <a:rPr lang="en-US" altLang="ko-KR" sz="1000" dirty="0"/>
              <a:t>.&lt;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&lt;input type="text" id="text" </a:t>
            </a:r>
            <a:r>
              <a:rPr lang="en-US" altLang="ko-KR" sz="1000" dirty="0" err="1"/>
              <a:t>onkeydown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whatKeyDown</a:t>
            </a:r>
            <a:r>
              <a:rPr lang="en-US" altLang="ko-KR" sz="1000" dirty="0"/>
              <a:t>(event)"&gt;</a:t>
            </a:r>
          </a:p>
          <a:p>
            <a:pPr defTabSz="180000"/>
            <a:r>
              <a:rPr lang="en-US" altLang="ko-KR" sz="1000" dirty="0"/>
              <a:t>&lt;div id="div" style="</a:t>
            </a:r>
            <a:r>
              <a:rPr lang="en-US" altLang="ko-KR" sz="1000" dirty="0" err="1"/>
              <a:t>background-color:skyblue</a:t>
            </a:r>
            <a:r>
              <a:rPr lang="en-US" altLang="ko-KR" sz="1000" dirty="0"/>
              <a:t>; width:250px; height:50px"&gt;</a:t>
            </a:r>
          </a:p>
          <a:p>
            <a:pPr defTabSz="180000"/>
            <a:r>
              <a:rPr lang="en-US" altLang="ko-KR" sz="1000" dirty="0"/>
              <a:t>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140968"/>
            <a:ext cx="24459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onreset</a:t>
            </a:r>
            <a:r>
              <a:rPr lang="ko-KR" altLang="en-US" dirty="0"/>
              <a:t>과 </a:t>
            </a:r>
            <a:r>
              <a:rPr lang="en-US" altLang="ko-KR" dirty="0" err="1" smtClean="0"/>
              <a:t>onsubmit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onreset</a:t>
            </a:r>
            <a:endParaRPr lang="ko-KR" altLang="en-US" dirty="0"/>
          </a:p>
          <a:p>
            <a:pPr lvl="1"/>
            <a:r>
              <a:rPr lang="en-US" altLang="ko-KR" dirty="0"/>
              <a:t>reset </a:t>
            </a:r>
            <a:r>
              <a:rPr lang="ko-KR" altLang="en-US" dirty="0"/>
              <a:t>버튼</a:t>
            </a:r>
            <a:r>
              <a:rPr lang="en-US" altLang="ko-KR" dirty="0"/>
              <a:t>(&lt;input type="</a:t>
            </a:r>
            <a:r>
              <a:rPr lang="en-US" altLang="ko-KR" dirty="0" smtClean="0"/>
              <a:t>reset"&gt;)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pPr lvl="1"/>
            <a:r>
              <a:rPr lang="en-US" altLang="ko-KR" dirty="0"/>
              <a:t>f</a:t>
            </a:r>
            <a:r>
              <a:rPr lang="en-US" altLang="ko-KR" dirty="0" smtClean="0"/>
              <a:t>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폼이 초기화되지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onsubmit</a:t>
            </a:r>
            <a:endParaRPr lang="en-US" altLang="ko-KR" dirty="0"/>
          </a:p>
          <a:p>
            <a:pPr lvl="1"/>
            <a:r>
              <a:rPr lang="en-US" altLang="ko-KR" dirty="0"/>
              <a:t>submit(&lt;input type</a:t>
            </a:r>
            <a:r>
              <a:rPr lang="en-US" altLang="ko-KR" dirty="0" smtClean="0"/>
              <a:t>="submit</a:t>
            </a:r>
            <a:r>
              <a:rPr lang="en-US" altLang="ko-KR" dirty="0"/>
              <a:t>"&gt;) </a:t>
            </a:r>
            <a:r>
              <a:rPr lang="ko-KR" altLang="en-US" dirty="0" smtClean="0"/>
              <a:t>버튼 클릭 시</a:t>
            </a:r>
            <a:endParaRPr lang="en-US" altLang="ko-KR" dirty="0" smtClean="0"/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smtClean="0"/>
              <a:t>폼 전송하지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  <a:p>
            <a:pPr lvl="2"/>
            <a:r>
              <a:rPr lang="en-US" altLang="ko-KR" dirty="0" err="1" smtClean="0"/>
              <a:t>onreset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onsubmit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&lt;form&gt; </a:t>
            </a:r>
            <a:r>
              <a:rPr lang="ko-KR" altLang="en-US" dirty="0" smtClean="0"/>
              <a:t>태그에 달아야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5517232"/>
            <a:ext cx="432048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&lt;form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onreset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="..."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onsubmit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="..."&gt;</a:t>
            </a:r>
          </a:p>
        </p:txBody>
      </p:sp>
    </p:spTree>
    <p:extLst>
      <p:ext uri="{BB962C8B-B14F-4D97-AF65-F5344CB8AC3E}">
        <p14:creationId xmlns:p14="http://schemas.microsoft.com/office/powerpoint/2010/main" val="8900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23" y="4077072"/>
            <a:ext cx="3163615" cy="2359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9-1 </a:t>
            </a:r>
            <a:r>
              <a:rPr lang="en-US" altLang="ko-KR" dirty="0"/>
              <a:t>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84784"/>
            <a:ext cx="49685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&gt;&lt;title&gt;HTML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작성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작성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p&gt;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='orchid'"</a:t>
            </a:r>
          </a:p>
          <a:p>
            <a:pPr defTabSz="180000"/>
            <a:r>
              <a:rPr lang="en-US" altLang="ko-KR" sz="1400" b="1" dirty="0"/>
              <a:t>   </a:t>
            </a:r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='white'"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마우스 </a:t>
            </a:r>
            <a:r>
              <a:rPr lang="ko-KR" altLang="en-US" sz="1400" dirty="0"/>
              <a:t>올리면 </a:t>
            </a:r>
            <a:r>
              <a:rPr lang="en-US" altLang="ko-KR" sz="1400" dirty="0"/>
              <a:t>orchid </a:t>
            </a:r>
            <a:r>
              <a:rPr lang="ko-KR" altLang="en-US" sz="1400" dirty="0"/>
              <a:t>색으로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p&gt;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917681" y="5805264"/>
            <a:ext cx="1528052" cy="442674"/>
          </a:xfrm>
          <a:prstGeom prst="wedgeRoundRectCallout">
            <a:avLst>
              <a:gd name="adj1" fmla="val 69813"/>
              <a:gd name="adj2" fmla="val 11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85" y="1484784"/>
            <a:ext cx="3163615" cy="23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smtClean="0"/>
              <a:t>DOM </a:t>
            </a:r>
            <a:r>
              <a:rPr lang="ko-KR" altLang="en-US" smtClean="0"/>
              <a:t>객체의 이벤트 리스너 프로퍼티에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47664" y="2276872"/>
            <a:ext cx="66247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id=“p”&gt;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7664" y="2780928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 //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사용할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함수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4472" y="3715871"/>
            <a:ext cx="66079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over;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64472" y="4365104"/>
            <a:ext cx="66079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over()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잘못된 코드 </a:t>
            </a:r>
          </a:p>
        </p:txBody>
      </p:sp>
    </p:spTree>
    <p:extLst>
      <p:ext uri="{BB962C8B-B14F-4D97-AF65-F5344CB8AC3E}">
        <p14:creationId xmlns:p14="http://schemas.microsoft.com/office/powerpoint/2010/main" val="31972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83" y="3907077"/>
            <a:ext cx="2460936" cy="1956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9-2 </a:t>
            </a:r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70205"/>
            <a:ext cx="511256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&lt;head&gt;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&lt;title&gt;DOM </a:t>
            </a:r>
            <a:r>
              <a:rPr lang="ko-KR" altLang="en-US" sz="1200" dirty="0"/>
              <a:t>객체의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함수 </a:t>
            </a:r>
            <a:r>
              <a:rPr lang="ko-KR" altLang="en-US" sz="1200" dirty="0"/>
              <a:t>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p;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p");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p.onmouseover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= over; </a:t>
            </a:r>
            <a:r>
              <a:rPr lang="en-US" altLang="ko-KR" sz="1200" dirty="0"/>
              <a:t>// over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onmouseover</a:t>
            </a:r>
            <a:r>
              <a:rPr lang="en-US" altLang="ko-KR" sz="1200" dirty="0" smtClean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p.onmouseout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= out; </a:t>
            </a:r>
            <a:r>
              <a:rPr lang="en-US" altLang="ko-KR" sz="1200" dirty="0"/>
              <a:t>// out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onmouseout</a:t>
            </a:r>
            <a:r>
              <a:rPr lang="en-US" altLang="ko-KR" sz="1200" dirty="0" smtClean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b="1" dirty="0" smtClean="0"/>
              <a:t>function </a:t>
            </a:r>
            <a:r>
              <a:rPr lang="en-US" altLang="ko-KR" sz="1200" b="1" dirty="0"/>
              <a:t>over()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함수 </a:t>
            </a:r>
            <a:r>
              <a:rPr lang="ko-KR" altLang="en-US" sz="1200" dirty="0"/>
              <a:t>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</a:t>
            </a:r>
            <a:r>
              <a:rPr lang="en-US" altLang="ko-KR" sz="1200" b="1" dirty="0" smtClean="0"/>
              <a:t>p"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00140" y="5716594"/>
            <a:ext cx="1528052" cy="442674"/>
          </a:xfrm>
          <a:prstGeom prst="wedgeRoundRectCallout">
            <a:avLst>
              <a:gd name="adj1" fmla="val -74189"/>
              <a:gd name="adj2" fmla="val -61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700808"/>
            <a:ext cx="2460936" cy="19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DOM </a:t>
            </a:r>
            <a:r>
              <a:rPr lang="ko-KR" altLang="en-US" smtClean="0"/>
              <a:t>객체의 </a:t>
            </a:r>
            <a:r>
              <a:rPr lang="en-US" altLang="ko-KR" smtClean="0"/>
              <a:t>addEventListener() </a:t>
            </a:r>
            <a:r>
              <a:rPr lang="ko-KR" altLang="en-US" smtClean="0"/>
              <a:t>메소드 활용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4941168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over);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5" y="1937132"/>
            <a:ext cx="7835265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18851</TotalTime>
  <Words>3158</Words>
  <Application>Microsoft Office PowerPoint</Application>
  <PresentationFormat>화면 슬라이드 쇼(4:3)</PresentationFormat>
  <Paragraphs>1140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HY나무L</vt:lpstr>
      <vt:lpstr>돋움</vt:lpstr>
      <vt:lpstr>맑은 고딕</vt:lpstr>
      <vt:lpstr>휴먼편지체</vt:lpstr>
      <vt:lpstr>Helvetica</vt:lpstr>
      <vt:lpstr>Wingdings</vt:lpstr>
      <vt:lpstr>Wingdings 2</vt:lpstr>
      <vt:lpstr>가을</vt:lpstr>
      <vt:lpstr>PowerPoint 프레젠테이션</vt:lpstr>
      <vt:lpstr>강의 목표</vt:lpstr>
      <vt:lpstr>이벤트 개요</vt:lpstr>
      <vt:lpstr>브라우저에 발생하는 다양한 이벤트들</vt:lpstr>
      <vt:lpstr>이벤트 리스너 만들기</vt:lpstr>
      <vt:lpstr>예제 9-1 HTML 태그 내에 이벤트 리스너 작성</vt:lpstr>
      <vt:lpstr>DOM 객체의 이벤트 리스너 프로퍼티에 작성</vt:lpstr>
      <vt:lpstr>예제 9-2 DOM 객체의 이벤트 리스너 프로퍼티에 리스너 등록</vt:lpstr>
      <vt:lpstr>DOM 객체의 addEventListener() 메소드 활용</vt:lpstr>
      <vt:lpstr>예제 9–3 addEventListener() 사용</vt:lpstr>
      <vt:lpstr>익명 함수로 이벤트 리스너 작성</vt:lpstr>
      <vt:lpstr>예제 9-4 익명 함수로 이벤트 리스너 작성</vt:lpstr>
      <vt:lpstr>이벤트 리스너 작성 방법 4 가지 비교</vt:lpstr>
      <vt:lpstr>이벤트 객체</vt:lpstr>
      <vt:lpstr>이벤트 객체 전달받기</vt:lpstr>
      <vt:lpstr>예제 9-5 이벤트 리스너에서 이벤트 객체 전달 받기</vt:lpstr>
      <vt:lpstr>이벤트 객체에 들어 있는 정보</vt:lpstr>
      <vt:lpstr>예제 9-6 이벤트 객체의 프로퍼티 출력</vt:lpstr>
      <vt:lpstr>이벤트의 디폴트 행동 취소, preventDefault()</vt:lpstr>
      <vt:lpstr>예제 9-7 이벤트의 디폴트 행동 취소</vt:lpstr>
      <vt:lpstr>이벤트 흐름</vt:lpstr>
      <vt:lpstr>이벤트 흐름 사례</vt:lpstr>
      <vt:lpstr>PowerPoint 프레젠테이션</vt:lpstr>
      <vt:lpstr>캡쳐 리스너와 버블 리스너</vt:lpstr>
      <vt:lpstr>예제 9-8 이벤트 흐름</vt:lpstr>
      <vt:lpstr>PowerPoint 프레젠테이션</vt:lpstr>
      <vt:lpstr>이벤트 흐름을 중단시킬 수 있는가? YES</vt:lpstr>
      <vt:lpstr>마우스 핸들링</vt:lpstr>
      <vt:lpstr>예제 9-9 onclick 리스너로 계산기 만들기</vt:lpstr>
      <vt:lpstr>여러 마우스 관련 이벤트 리스너</vt:lpstr>
      <vt:lpstr>예제 9-10 마우스 관련 이벤트 리스너</vt:lpstr>
      <vt:lpstr>PowerPoint 프레젠테이션</vt:lpstr>
      <vt:lpstr>예제 9-11 onmousemove와 마우스 위치 및 버튼</vt:lpstr>
      <vt:lpstr>oncontextmenu</vt:lpstr>
      <vt:lpstr>예제 9-12 oncontextmenu로 소스 보기나 이미지 다운로드 금지</vt:lpstr>
      <vt:lpstr>문서의 로딩 완료와 onload</vt:lpstr>
      <vt:lpstr>예제 9-13 onload에서 사이트 이전을 알리는 공고창 출력</vt:lpstr>
      <vt:lpstr>이미지 로딩 완료와 onload</vt:lpstr>
      <vt:lpstr>이미지 로딩시 주의할 점</vt:lpstr>
      <vt:lpstr>예제 9-14 onload로 이미지의 크기 알아내기</vt:lpstr>
      <vt:lpstr>new Image()로 이미지 로딩과 출력</vt:lpstr>
      <vt:lpstr>예제 9-15 new Image()로 이미지 로딩</vt:lpstr>
      <vt:lpstr>onblur와 onfocus</vt:lpstr>
      <vt:lpstr>예제 9-16 onfocus와 onblur, 입력 없이 다른 창으로 갈 수 없음</vt:lpstr>
      <vt:lpstr>라디오버튼과 체크박스</vt:lpstr>
      <vt:lpstr>예제 9-17 선택된 라디오버튼 알아내기</vt:lpstr>
      <vt:lpstr>예제 9–18 체크박스로 선택한 물품 계산</vt:lpstr>
      <vt:lpstr>select 객체와 onchange</vt:lpstr>
      <vt:lpstr>예제 9-19 select 객체에서 선택한 과일 출력</vt:lpstr>
      <vt:lpstr>키 이벤트</vt:lpstr>
      <vt:lpstr>예제 9-20 키 이벤트 리스너와 이벤트 객체의 프로퍼티</vt:lpstr>
      <vt:lpstr>onreset과 onsubmit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541</cp:revision>
  <dcterms:created xsi:type="dcterms:W3CDTF">2011-08-27T14:53:28Z</dcterms:created>
  <dcterms:modified xsi:type="dcterms:W3CDTF">2023-07-12T07:25:35Z</dcterms:modified>
</cp:coreProperties>
</file>