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sldIdLst>
    <p:sldId id="411" r:id="rId2"/>
    <p:sldId id="409" r:id="rId3"/>
    <p:sldId id="393" r:id="rId4"/>
    <p:sldId id="360" r:id="rId5"/>
    <p:sldId id="420" r:id="rId6"/>
    <p:sldId id="394" r:id="rId7"/>
    <p:sldId id="410" r:id="rId8"/>
    <p:sldId id="419" r:id="rId9"/>
    <p:sldId id="421" r:id="rId10"/>
    <p:sldId id="395" r:id="rId11"/>
    <p:sldId id="396" r:id="rId12"/>
    <p:sldId id="397" r:id="rId13"/>
    <p:sldId id="374" r:id="rId14"/>
    <p:sldId id="375" r:id="rId15"/>
    <p:sldId id="425" r:id="rId16"/>
    <p:sldId id="428" r:id="rId17"/>
    <p:sldId id="427" r:id="rId18"/>
    <p:sldId id="426" r:id="rId19"/>
    <p:sldId id="422" r:id="rId20"/>
    <p:sldId id="423" r:id="rId21"/>
    <p:sldId id="424" r:id="rId22"/>
    <p:sldId id="398" r:id="rId23"/>
    <p:sldId id="399" r:id="rId24"/>
    <p:sldId id="366" r:id="rId25"/>
    <p:sldId id="400" r:id="rId26"/>
    <p:sldId id="367" r:id="rId27"/>
    <p:sldId id="401" r:id="rId28"/>
    <p:sldId id="371" r:id="rId29"/>
    <p:sldId id="402" r:id="rId30"/>
    <p:sldId id="388" r:id="rId31"/>
    <p:sldId id="415" r:id="rId32"/>
    <p:sldId id="416" r:id="rId33"/>
    <p:sldId id="417" r:id="rId34"/>
    <p:sldId id="418" r:id="rId35"/>
    <p:sldId id="406" r:id="rId36"/>
    <p:sldId id="381" r:id="rId37"/>
    <p:sldId id="387" r:id="rId38"/>
    <p:sldId id="407" r:id="rId39"/>
    <p:sldId id="383" r:id="rId40"/>
    <p:sldId id="408" r:id="rId41"/>
    <p:sldId id="386" r:id="rId42"/>
    <p:sldId id="412" r:id="rId43"/>
    <p:sldId id="413" r:id="rId44"/>
    <p:sldId id="41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1"/>
            <p14:sldId id="409"/>
            <p14:sldId id="393"/>
            <p14:sldId id="360"/>
            <p14:sldId id="420"/>
            <p14:sldId id="394"/>
            <p14:sldId id="410"/>
            <p14:sldId id="419"/>
            <p14:sldId id="421"/>
            <p14:sldId id="395"/>
            <p14:sldId id="396"/>
            <p14:sldId id="397"/>
            <p14:sldId id="374"/>
            <p14:sldId id="375"/>
            <p14:sldId id="425"/>
            <p14:sldId id="428"/>
            <p14:sldId id="427"/>
            <p14:sldId id="426"/>
            <p14:sldId id="422"/>
            <p14:sldId id="423"/>
            <p14:sldId id="424"/>
            <p14:sldId id="398"/>
            <p14:sldId id="399"/>
            <p14:sldId id="366"/>
            <p14:sldId id="400"/>
            <p14:sldId id="367"/>
            <p14:sldId id="401"/>
            <p14:sldId id="371"/>
            <p14:sldId id="402"/>
            <p14:sldId id="388"/>
            <p14:sldId id="415"/>
            <p14:sldId id="416"/>
            <p14:sldId id="417"/>
            <p14:sldId id="418"/>
            <p14:sldId id="406"/>
            <p14:sldId id="381"/>
            <p14:sldId id="387"/>
            <p14:sldId id="407"/>
            <p14:sldId id="383"/>
            <p14:sldId id="408"/>
            <p14:sldId id="38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00FF"/>
    <a:srgbClr val="669900"/>
    <a:srgbClr val="808000"/>
    <a:srgbClr val="006600"/>
    <a:srgbClr val="775F55"/>
    <a:srgbClr val="0033CC"/>
    <a:srgbClr val="0066CC"/>
    <a:srgbClr val="336699"/>
    <a:srgbClr val="42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5" autoAdjust="0"/>
    <p:restoredTop sz="99229" autoAdjust="0"/>
  </p:normalViewPr>
  <p:slideViewPr>
    <p:cSldViewPr>
      <p:cViewPr varScale="1">
        <p:scale>
          <a:sx n="105" d="100"/>
          <a:sy n="105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ir.tistory.com/515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ebprogramming.co.kr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670" y="1420829"/>
            <a:ext cx="55721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00"/>
                </a:solidFill>
              </a:rPr>
              <a:t>JavaScript &amp; </a:t>
            </a:r>
            <a:r>
              <a:rPr lang="en-US" altLang="ko-KR" sz="3200" dirty="0" smtClean="0">
                <a:solidFill>
                  <a:srgbClr val="CCFF66"/>
                </a:solidFill>
              </a:rPr>
              <a:t>jQuery</a:t>
            </a:r>
          </a:p>
          <a:p>
            <a:r>
              <a:rPr lang="en-US" altLang="ko-KR" sz="6000" dirty="0" smtClean="0"/>
              <a:t>Window </a:t>
            </a:r>
            <a:r>
              <a:rPr lang="ko-KR" altLang="en-US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객체</a:t>
            </a: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window.open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윈도우를 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매개변수를 가진 함수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윈도우 이름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sWindowName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myWin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이름에 </a:t>
            </a:r>
            <a:r>
              <a:rPr lang="ko-KR" altLang="en-US" sz="1800" dirty="0" err="1" smtClean="0"/>
              <a:t>툴바만</a:t>
            </a:r>
            <a:r>
              <a:rPr lang="ko-KR" altLang="en-US" sz="1800" dirty="0" smtClean="0"/>
              <a:t> 가지는 새 윈도우 열고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 없는 새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/>
              <a:t>(10, 10) </a:t>
            </a:r>
            <a:r>
              <a:rPr lang="ko-KR" altLang="en-US" sz="1800" dirty="0" smtClean="0"/>
              <a:t>위치에 </a:t>
            </a:r>
            <a:r>
              <a:rPr lang="en-US" altLang="ko-KR" sz="1800" dirty="0" smtClean="0"/>
              <a:t>300x400 </a:t>
            </a:r>
            <a:r>
              <a:rPr lang="ko-KR" altLang="en-US" sz="1800" dirty="0" smtClean="0"/>
              <a:t>크기의 새 윈도우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페이지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이름과 속성이 없는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버튼을 클릭할 때마다 새 윈도우를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사이트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이름을 가진 윈도우 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</a:t>
            </a:r>
            <a:r>
              <a:rPr lang="ko-KR" altLang="en-US" sz="1800" dirty="0" smtClean="0"/>
              <a:t>있지 않는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버튼을 클릭하면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myWin</a:t>
            </a:r>
            <a:r>
              <a:rPr lang="ko-KR" altLang="en-US" sz="1600" dirty="0" smtClean="0"/>
              <a:t>이름의 새 윈도우 열고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</a:t>
            </a:r>
            <a:r>
              <a:rPr lang="ko-KR" altLang="en-US" sz="1800" dirty="0" smtClean="0"/>
              <a:t>이미 열려 있는 경우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 열려있는 </a:t>
            </a:r>
            <a:r>
              <a:rPr lang="en-US" altLang="ko-KR" sz="1600" dirty="0" err="1" smtClean="0"/>
              <a:t>myWin</a:t>
            </a:r>
            <a:r>
              <a:rPr lang="ko-KR" altLang="en-US" sz="1600" dirty="0"/>
              <a:t>이름의 </a:t>
            </a:r>
            <a:r>
              <a:rPr lang="ko-KR" altLang="en-US" sz="1600" dirty="0" smtClean="0"/>
              <a:t>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window.open</a:t>
            </a:r>
            <a:r>
              <a:rPr lang="en-US" altLang="ko-KR" sz="1000" b="1" dirty="0" smtClean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 smtClean="0"/>
              <a:t>", "</a:t>
            </a:r>
            <a:r>
              <a:rPr lang="en-US" altLang="ko-KR" sz="1000" b="1" dirty="0"/>
              <a:t>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href="javascript:load('http://www.graceland.com')"&gt;</a:t>
            </a:r>
          </a:p>
          <a:p>
            <a:pPr defTabSz="180000"/>
            <a:r>
              <a:rPr lang="ko-KR" altLang="en-US" sz="1000" dirty="0"/>
              <a:t>         </a:t>
            </a:r>
            <a:r>
              <a:rPr lang="ko-KR" altLang="en-US" sz="1000" dirty="0" err="1"/>
              <a:t>엘비스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프레슬리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href="javascript:load('http://www.universalorlando.com')"&gt;</a:t>
            </a:r>
          </a:p>
          <a:p>
            <a:pPr defTabSz="180000"/>
            <a:r>
              <a:rPr lang="ko-KR" altLang="en-US" sz="1000" dirty="0"/>
              <a:t>         유니버설 </a:t>
            </a:r>
            <a:r>
              <a:rPr lang="ko-KR" altLang="en-US" sz="1000" dirty="0" err="1"/>
              <a:t>올랜드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디즈니월드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윈도우를 열고 </a:t>
            </a:r>
            <a:endParaRPr lang="en-US" altLang="ko-KR" sz="1000" dirty="0" smtClean="0"/>
          </a:p>
          <a:p>
            <a:r>
              <a:rPr lang="ko-KR" altLang="en-US" sz="1000" dirty="0" smtClean="0"/>
              <a:t>디즈니 홈 페이지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myWin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윈도우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2089" y="1348468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newWin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 smtClean="0"/>
              <a:t>	if(</a:t>
            </a:r>
            <a:r>
              <a:rPr lang="en-US" altLang="ko-KR" sz="1000" dirty="0" err="1" smtClean="0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 smtClean="0"/>
              <a:t>		return</a:t>
            </a:r>
            <a:r>
              <a:rPr lang="en-US" altLang="ko-KR" sz="1000" dirty="0"/>
              <a:t>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 smtClean="0"/>
              <a:t>	else 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 smtClean="0"/>
              <a:t>javascript:</a:t>
            </a:r>
            <a:r>
              <a:rPr lang="en-US" altLang="ko-KR" sz="1000" b="1" dirty="0" err="1" smtClean="0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자신의 브라우저 윈도우 닫기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링크에 의해 열려진 디즈니 월드 윈도우 닫기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윈도우를 스스로 닫는 경우와 자신이 생성한 윈도우를 닫는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1348468"/>
            <a:ext cx="88569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https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://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webdir.tistory.com/515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975" indent="-180975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b="1" dirty="0" err="1" smtClean="0">
                <a:latin typeface="+mn-ea"/>
              </a:rPr>
              <a:t>onload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문서의 모든 </a:t>
            </a:r>
            <a:r>
              <a:rPr lang="ko-KR" altLang="en-US" sz="1400" dirty="0" err="1" smtClean="0">
                <a:latin typeface="+mn-ea"/>
              </a:rPr>
              <a:t>콘텐츠</a:t>
            </a:r>
            <a:r>
              <a:rPr lang="en-US" altLang="ko-KR" sz="1400" dirty="0" smtClean="0">
                <a:latin typeface="+mn-ea"/>
              </a:rPr>
              <a:t>(images, script, </a:t>
            </a:r>
            <a:r>
              <a:rPr lang="en-US" altLang="ko-KR" sz="1400" dirty="0" err="1" smtClean="0">
                <a:latin typeface="+mn-ea"/>
              </a:rPr>
              <a:t>css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etc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ko-KR" altLang="en-US" sz="1400" dirty="0" err="1" smtClean="0">
                <a:latin typeface="+mn-ea"/>
              </a:rPr>
              <a:t>로드된</a:t>
            </a:r>
            <a:r>
              <a:rPr lang="ko-KR" altLang="en-US" sz="1400" dirty="0" smtClean="0">
                <a:latin typeface="+mn-ea"/>
              </a:rPr>
              <a:t> 후 발생하는 이벤트 </a:t>
            </a:r>
            <a:r>
              <a:rPr lang="en-US" altLang="ko-KR" sz="1400" dirty="0" smtClean="0">
                <a:latin typeface="+mn-ea"/>
              </a:rPr>
              <a:t>(load </a:t>
            </a:r>
            <a:r>
              <a:rPr lang="ko-KR" altLang="en-US" sz="1400" dirty="0" smtClean="0">
                <a:latin typeface="+mn-ea"/>
              </a:rPr>
              <a:t>이벤트라고도 함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문서에 </a:t>
            </a:r>
            <a:r>
              <a:rPr lang="ko-KR" altLang="en-US" sz="1400" dirty="0">
                <a:latin typeface="+mn-ea"/>
              </a:rPr>
              <a:t>포함된 모든 </a:t>
            </a:r>
            <a:r>
              <a:rPr lang="ko-KR" altLang="en-US" sz="1400" dirty="0" err="1">
                <a:latin typeface="+mn-ea"/>
              </a:rPr>
              <a:t>콘텐츠가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로드된</a:t>
            </a:r>
            <a:r>
              <a:rPr lang="ko-KR" altLang="en-US" sz="1400" dirty="0">
                <a:latin typeface="+mn-ea"/>
              </a:rPr>
              <a:t> 후에 실행되기에 불필요한 로딩시간이 추가될 수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동일한 문서에는 </a:t>
            </a:r>
            <a:r>
              <a:rPr lang="ko-KR" altLang="en-US" sz="1400" dirty="0">
                <a:latin typeface="+mn-ea"/>
              </a:rPr>
              <a:t>오직 </a:t>
            </a:r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err="1" smtClean="0">
                <a:latin typeface="+mn-ea"/>
              </a:rPr>
              <a:t>onload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만 </a:t>
            </a:r>
            <a:r>
              <a:rPr lang="ko-KR" altLang="en-US" sz="1400" dirty="0">
                <a:latin typeface="+mn-ea"/>
              </a:rPr>
              <a:t>존재해야 </a:t>
            </a:r>
            <a:r>
              <a:rPr lang="ko-KR" altLang="en-US" sz="1400" dirty="0" smtClean="0">
                <a:latin typeface="+mn-ea"/>
              </a:rPr>
              <a:t>함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 smtClean="0">
                <a:latin typeface="+mn-ea"/>
              </a:rPr>
              <a:t>중복될 </a:t>
            </a:r>
            <a:r>
              <a:rPr lang="ko-KR" altLang="en-US" sz="1400" dirty="0">
                <a:latin typeface="+mn-ea"/>
              </a:rPr>
              <a:t>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마지막 선언이 </a:t>
            </a:r>
            <a:r>
              <a:rPr lang="ko-KR" altLang="en-US" sz="1400" dirty="0" smtClean="0">
                <a:latin typeface="+mn-ea"/>
              </a:rPr>
              <a:t>실행됨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>
                <a:latin typeface="+mn-ea"/>
              </a:rPr>
              <a:t>외부의 자원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iframe</a:t>
            </a:r>
            <a:r>
              <a:rPr lang="en-US" altLang="ko-KR" sz="1400" dirty="0">
                <a:latin typeface="+mn-ea"/>
              </a:rPr>
              <a:t>, image, script)</a:t>
            </a:r>
            <a:r>
              <a:rPr lang="ko-KR" altLang="en-US" sz="1400" dirty="0">
                <a:latin typeface="+mn-ea"/>
              </a:rPr>
              <a:t>을 사용하는 경우에도 </a:t>
            </a:r>
            <a:r>
              <a:rPr lang="ko-KR" altLang="en-US" sz="1400" dirty="0" smtClean="0">
                <a:latin typeface="+mn-ea"/>
              </a:rPr>
              <a:t>해당되며</a:t>
            </a:r>
            <a:r>
              <a:rPr lang="en-US" altLang="ko-KR" sz="1400" dirty="0" smtClean="0">
                <a:latin typeface="+mn-ea"/>
              </a:rPr>
              <a:t>,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외부 </a:t>
            </a:r>
            <a:r>
              <a:rPr lang="ko-KR" altLang="en-US" sz="1400" dirty="0">
                <a:latin typeface="+mn-ea"/>
              </a:rPr>
              <a:t>라이브러리에서 이미 선언된 경우 이를 찾아 하나로 합치는 과정이 필요하다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 err="1">
                <a:solidFill>
                  <a:srgbClr val="0070C0"/>
                </a:solidFill>
                <a:latin typeface="+mn-ea"/>
              </a:rPr>
              <a:t>window.onload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 = function() { //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실행될 코드 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}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&lt;</a:t>
            </a:r>
            <a:r>
              <a:rPr lang="en-US" altLang="ko-KR" sz="1400" dirty="0">
                <a:latin typeface="+mn-ea"/>
              </a:rPr>
              <a:t>body&gt; </a:t>
            </a:r>
            <a:r>
              <a:rPr lang="ko-KR" altLang="en-US" sz="1400" dirty="0">
                <a:latin typeface="+mn-ea"/>
              </a:rPr>
              <a:t>요소에 속성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smtClean="0">
                <a:latin typeface="+mn-ea"/>
              </a:rPr>
              <a:t>attribute 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InLine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Cod</a:t>
            </a:r>
            <a:r>
              <a:rPr lang="en-US" altLang="ko-KR" sz="1400" dirty="0" err="1">
                <a:latin typeface="+mn-ea"/>
              </a:rPr>
              <a:t>e</a:t>
            </a:r>
            <a:r>
              <a:rPr lang="en-US" altLang="ko-KR" sz="1400" dirty="0" err="1" smtClean="0">
                <a:latin typeface="+mn-ea"/>
              </a:rPr>
              <a:t>ing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으로도 지정 가능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&lt;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</a:rPr>
              <a:t>body </a:t>
            </a:r>
            <a:r>
              <a:rPr lang="en-US" altLang="ko-KR" sz="1400" b="1" dirty="0" err="1">
                <a:solidFill>
                  <a:srgbClr val="002060"/>
                </a:solidFill>
                <a:latin typeface="+mn-ea"/>
              </a:rPr>
              <a:t>onload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</a:rPr>
              <a:t>="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실행될 코드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"&gt;  // </a:t>
            </a:r>
            <a:r>
              <a:rPr lang="ko-KR" altLang="en-US" sz="1400" b="1" dirty="0" smtClean="0">
                <a:solidFill>
                  <a:srgbClr val="002060"/>
                </a:solidFill>
                <a:latin typeface="+mn-ea"/>
              </a:rPr>
              <a:t>우선함 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이벤트를 직접 연결할 수도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en-US" altLang="ko-KR" sz="1400" b="1" dirty="0" err="1" smtClean="0">
                <a:solidFill>
                  <a:srgbClr val="0033CC"/>
                </a:solidFill>
                <a:latin typeface="+mn-ea"/>
              </a:rPr>
              <a:t>window.addEventListener</a:t>
            </a:r>
            <a:r>
              <a:rPr lang="en-US" altLang="ko-KR" sz="1400" b="1" dirty="0">
                <a:solidFill>
                  <a:srgbClr val="0033CC"/>
                </a:solidFill>
                <a:latin typeface="+mn-ea"/>
              </a:rPr>
              <a:t>('load', function(){ //</a:t>
            </a:r>
            <a:r>
              <a:rPr lang="ko-KR" altLang="en-US" sz="1400" b="1" dirty="0">
                <a:solidFill>
                  <a:srgbClr val="0033CC"/>
                </a:solidFill>
                <a:latin typeface="+mn-ea"/>
              </a:rPr>
              <a:t>실행될 코드 </a:t>
            </a:r>
            <a:r>
              <a:rPr lang="en-US" altLang="ko-KR" sz="1400" b="1" dirty="0" smtClean="0">
                <a:solidFill>
                  <a:srgbClr val="0033CC"/>
                </a:solidFill>
                <a:latin typeface="+mn-ea"/>
              </a:rPr>
              <a:t>});</a:t>
            </a:r>
            <a:br>
              <a:rPr lang="en-US" altLang="ko-KR" sz="1400" b="1" dirty="0" smtClean="0">
                <a:solidFill>
                  <a:srgbClr val="0033CC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0033CC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33CC"/>
                </a:solidFill>
                <a:latin typeface="+mn-ea"/>
              </a:rPr>
            </a:br>
            <a:r>
              <a:rPr lang="en-US" altLang="ko-KR" sz="1400" dirty="0">
                <a:latin typeface="+mn-ea"/>
              </a:rPr>
              <a:t>=&gt; window </a:t>
            </a:r>
            <a:r>
              <a:rPr lang="ko-KR" altLang="en-US" sz="1400" dirty="0">
                <a:latin typeface="+mn-ea"/>
              </a:rPr>
              <a:t>객체뿐만 아니라 원하는 객체</a:t>
            </a:r>
            <a:r>
              <a:rPr lang="en-US" altLang="ko-KR" sz="1400" dirty="0">
                <a:latin typeface="+mn-ea"/>
              </a:rPr>
              <a:t>(object)</a:t>
            </a:r>
            <a:r>
              <a:rPr lang="ko-KR" altLang="en-US" sz="1400" dirty="0">
                <a:latin typeface="+mn-ea"/>
              </a:rPr>
              <a:t>가 로드 되었을 때도 사용 </a:t>
            </a:r>
            <a:r>
              <a:rPr lang="ko-KR" altLang="en-US" sz="1400" dirty="0" smtClean="0">
                <a:latin typeface="+mn-ea"/>
              </a:rPr>
              <a:t>가능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document.getElementById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("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myFrame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").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onload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 = function() { //</a:t>
            </a:r>
            <a:r>
              <a:rPr lang="ko-KR" altLang="en-US" sz="1400" b="1" dirty="0">
                <a:solidFill>
                  <a:srgbClr val="6699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}</a:t>
            </a:r>
          </a:p>
          <a:p>
            <a:pPr marL="180975" indent="-180975"/>
            <a:endParaRPr lang="en-US" altLang="ko-KR" sz="1400" b="1" dirty="0">
              <a:solidFill>
                <a:srgbClr val="00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1348468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tabLst>
                <a:tab pos="90488" algn="l"/>
              </a:tabLst>
            </a:pPr>
            <a:endParaRPr lang="en-US" altLang="ko-KR" sz="1400" b="1" dirty="0">
              <a:solidFill>
                <a:srgbClr val="669900"/>
              </a:solidFill>
              <a:latin typeface="+mn-ea"/>
            </a:endParaRP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**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DOMContentLoaded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=&gt;HTML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script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 err="1">
                <a:latin typeface="+mn-ea"/>
              </a:rPr>
              <a:t>로드된</a:t>
            </a:r>
            <a:r>
              <a:rPr lang="ko-KR" altLang="en-US" sz="1400" dirty="0">
                <a:latin typeface="+mn-ea"/>
              </a:rPr>
              <a:t> 시점에 발생하는 이벤트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 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window.addEventListener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('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DOMContentLoaded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', function(){ //</a:t>
            </a:r>
            <a:r>
              <a:rPr lang="ko-KR" altLang="en-US" sz="1400" b="1" dirty="0">
                <a:solidFill>
                  <a:srgbClr val="6699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})</a:t>
            </a: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66990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onload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이벤트보다 먼저 발생 그러므로 빠른 실행속도가 필요할 때 적합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IE8 </a:t>
            </a:r>
            <a:r>
              <a:rPr lang="ko-KR" altLang="en-US" sz="1400" dirty="0">
                <a:latin typeface="+mn-ea"/>
              </a:rPr>
              <a:t>이하에서는 지원하지 않는다</a:t>
            </a:r>
            <a:r>
              <a:rPr lang="en-US" altLang="ko-KR" sz="1400" dirty="0">
                <a:latin typeface="+mn-ea"/>
              </a:rPr>
              <a:t>.  ( </a:t>
            </a:r>
            <a:r>
              <a:rPr lang="ko-KR" altLang="en-US" sz="1400" dirty="0">
                <a:latin typeface="+mn-ea"/>
              </a:rPr>
              <a:t>해결방법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다음</a:t>
            </a:r>
            <a:r>
              <a:rPr lang="en-US" altLang="ko-KR" sz="1400" dirty="0">
                <a:latin typeface="+mn-ea"/>
              </a:rPr>
              <a:t> page )</a:t>
            </a:r>
            <a:br>
              <a:rPr lang="en-US" altLang="ko-KR" sz="1400" dirty="0">
                <a:latin typeface="+mn-ea"/>
              </a:rPr>
            </a:br>
            <a:endParaRPr lang="en-US" altLang="ko-KR" sz="1400" b="1" dirty="0">
              <a:solidFill>
                <a:srgbClr val="669900"/>
              </a:solidFill>
              <a:latin typeface="+mn-ea"/>
            </a:endParaRP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1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10943" r="10640" b="3367"/>
          <a:stretch/>
        </p:blipFill>
        <p:spPr bwMode="auto">
          <a:xfrm>
            <a:off x="971600" y="1449583"/>
            <a:ext cx="5229166" cy="521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982" y="1393624"/>
            <a:ext cx="89205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b="1" dirty="0" err="1" smtClean="0">
                <a:latin typeface="+mn-ea"/>
              </a:rPr>
              <a:t>jQuery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의</a:t>
            </a:r>
            <a:r>
              <a:rPr lang="en-US" altLang="ko-KR" b="1" dirty="0" smtClean="0">
                <a:latin typeface="+mn-ea"/>
              </a:rPr>
              <a:t> load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b="1" dirty="0" smtClean="0">
                <a:latin typeface="+mn-ea"/>
              </a:rPr>
              <a:t>load :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en-US" altLang="ko-KR" sz="1400" dirty="0" err="1">
                <a:latin typeface="+mn-ea"/>
              </a:rPr>
              <a:t>onload</a:t>
            </a:r>
            <a:r>
              <a:rPr lang="ko-KR" altLang="en-US" sz="1400" dirty="0">
                <a:latin typeface="+mn-ea"/>
              </a:rPr>
              <a:t>와 같은 동작을 하는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$(window).load( function() { //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006600"/>
                </a:solidFill>
                <a:latin typeface="+mn-ea"/>
              </a:rPr>
              <a:t>})</a:t>
            </a:r>
            <a:br>
              <a:rPr lang="en-US" altLang="ko-KR" sz="1400" b="1" dirty="0">
                <a:solidFill>
                  <a:srgbClr val="006600"/>
                </a:solidFill>
                <a:latin typeface="+mn-ea"/>
              </a:rPr>
            </a:b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669900"/>
                </a:solidFill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 smtClean="0">
                <a:latin typeface="+mn-ea"/>
              </a:rPr>
              <a:t>ready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자바스크립트의 </a:t>
            </a:r>
            <a:r>
              <a:rPr lang="en-US" altLang="ko-KR" sz="1400" dirty="0" smtClean="0">
                <a:latin typeface="+mn-ea"/>
              </a:rPr>
              <a:t>DOM </a:t>
            </a:r>
            <a:r>
              <a:rPr lang="ko-KR" altLang="en-US" sz="1400" dirty="0" err="1" smtClean="0">
                <a:latin typeface="+mn-ea"/>
              </a:rPr>
              <a:t>트리가</a:t>
            </a:r>
            <a:r>
              <a:rPr lang="ko-KR" altLang="en-US" sz="1400" dirty="0" smtClean="0">
                <a:latin typeface="+mn-ea"/>
              </a:rPr>
              <a:t> 준비 되었을 때의 시점을 컨트롤하는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- </a:t>
            </a:r>
            <a:r>
              <a:rPr lang="en-US" altLang="ko-KR" sz="1400" dirty="0" err="1" smtClean="0">
                <a:latin typeface="+mn-ea"/>
              </a:rPr>
              <a:t>DOMContentLoaded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의 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버전으로 </a:t>
            </a:r>
            <a:r>
              <a:rPr lang="en-US" altLang="ko-KR" sz="1400" dirty="0" err="1" smtClean="0">
                <a:latin typeface="+mn-ea"/>
              </a:rPr>
              <a:t>onload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이벤트보다 먼저 발생한다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즉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문서의 모든 자원이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다운로드 되었을 때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발생하는 </a:t>
            </a:r>
            <a:r>
              <a:rPr lang="en-US" altLang="ko-KR" sz="1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onload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와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달리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    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DOM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트리만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완성되면 바로 발생하므로 빠른 실행속도가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필요할 때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적합하다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  <a:b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- </a:t>
            </a:r>
            <a:r>
              <a:rPr lang="ko-KR" altLang="en-US" sz="1400" dirty="0" err="1" smtClean="0">
                <a:latin typeface="+mn-ea"/>
              </a:rPr>
              <a:t>여러번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사용되면 선언 순서에 따라 순차적으로 실행된다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808000"/>
                </a:solidFill>
                <a:latin typeface="+mn-ea"/>
              </a:rPr>
              <a:t>     $(</a:t>
            </a:r>
            <a:r>
              <a:rPr lang="en-US" altLang="ko-KR" sz="1400" b="1" dirty="0">
                <a:solidFill>
                  <a:srgbClr val="808000"/>
                </a:solidFill>
                <a:latin typeface="+mn-ea"/>
              </a:rPr>
              <a:t>document).ready(function(){ //</a:t>
            </a:r>
            <a:r>
              <a:rPr lang="ko-KR" altLang="en-US" sz="1400" b="1" dirty="0">
                <a:solidFill>
                  <a:srgbClr val="8080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808000"/>
                </a:solidFill>
                <a:latin typeface="+mn-ea"/>
              </a:rPr>
              <a:t>});</a:t>
            </a:r>
            <a:br>
              <a:rPr lang="en-US" altLang="ko-KR" sz="1400" b="1" dirty="0">
                <a:solidFill>
                  <a:srgbClr val="808000"/>
                </a:solidFill>
                <a:latin typeface="+mn-ea"/>
              </a:rPr>
            </a:br>
            <a:endParaRPr lang="en-US" altLang="ko-KR" sz="1400" b="1" dirty="0">
              <a:solidFill>
                <a:srgbClr val="8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4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/>
              <a:t>URL </a:t>
            </a:r>
            <a:r>
              <a:rPr lang="ko-KR" altLang="en-US" sz="1800" dirty="0" smtClean="0"/>
              <a:t>정보를 나타내는 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의 구성 요소와의 관계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:</a:t>
              </a:r>
              <a:r>
                <a:rPr lang="en-US" altLang="ko-KR" sz="1600" dirty="0" smtClean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 smtClean="0"/>
                <a:t>: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 smtClean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25681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BOM,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브라우저 관련 객체 종류</a:t>
            </a:r>
            <a:r>
              <a:rPr lang="ko-KR" altLang="en-US" dirty="0" smtClean="0"/>
              <a:t>를 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window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이해하고 윈도우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닫기</a:t>
            </a:r>
            <a:r>
              <a:rPr lang="en-US" altLang="ko-KR" dirty="0"/>
              <a:t> </a:t>
            </a:r>
            <a:r>
              <a:rPr lang="ko-KR" altLang="en-US" dirty="0" smtClean="0"/>
              <a:t>등을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기능을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이용하여 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움직이기 등 다양한 제어를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location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문서의 주소를 알고 새 문서를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navigator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통해 현재 브라우저의 관한 정보를 알아낼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669900"/>
                </a:solidFill>
              </a:rPr>
              <a:t>screen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통해 현재 스크린 장치의 해상도를 알아 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history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지금까지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웹 페이지로 이동할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.reload</a:t>
            </a:r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키보드의 </a:t>
            </a:r>
            <a:r>
              <a:rPr lang="en-US" altLang="ko-KR" sz="1800" dirty="0" smtClean="0"/>
              <a:t>F5 (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기능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일반적인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=&gt; 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컴퓨터의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+mj-ea"/>
              </a:rPr>
              <a:t>캐쉬에서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우선 찾고 없으면 서버에서 받아옴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+mj-ea"/>
            </a:endParaRP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강력한 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=&gt; </a:t>
            </a:r>
            <a:r>
              <a:rPr lang="ko-KR" altLang="en-US" sz="1800" kern="0" dirty="0" err="1">
                <a:solidFill>
                  <a:srgbClr val="000000"/>
                </a:solidFill>
                <a:latin typeface="+mj-ea"/>
              </a:rPr>
              <a:t>캐쉬는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완전 무시되고 무조건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서버에서 받아옴</a:t>
            </a:r>
            <a:r>
              <a:rPr lang="en-US" altLang="ko-KR" sz="1800" kern="0" dirty="0" smtClean="0">
                <a:solidFill>
                  <a:srgbClr val="000000"/>
                </a:solidFill>
                <a:latin typeface="+mj-ea"/>
              </a:rPr>
              <a:t>.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48640" y="3553271"/>
            <a:ext cx="625243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window.location.reload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93912" y="4869160"/>
            <a:ext cx="6246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window.location.reload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(true); 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3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10-9 location </a:t>
            </a:r>
            <a:r>
              <a:rPr lang="ko-KR" altLang="en-US" dirty="0" smtClean="0"/>
              <a:t>객체로 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window.location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select.options</a:t>
            </a:r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27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객체의 타이머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호출</a:t>
            </a:r>
            <a:endParaRPr lang="en-US" altLang="ko-KR" dirty="0"/>
          </a:p>
          <a:p>
            <a:pPr lvl="2"/>
            <a:r>
              <a:rPr lang="en-US" altLang="ko-KR" dirty="0" err="1" smtClean="0"/>
              <a:t>setTimeout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반복 호출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setInterval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setTimeout()/clearTimeout()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 :  </a:t>
            </a:r>
            <a:r>
              <a:rPr lang="ko-KR" altLang="en-US" sz="2000" dirty="0" smtClean="0"/>
              <a:t>타임아웃 코드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 후 </a:t>
            </a:r>
            <a:r>
              <a:rPr lang="ko-KR" altLang="en-US" sz="1800" dirty="0" err="1" smtClean="0"/>
              <a:t>경고창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초가 되기 전에 타이머 해제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{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 smtClean="0"/>
              <a:t>myAlert</a:t>
            </a:r>
            <a:r>
              <a:rPr lang="en-US" altLang="ko-KR" sz="1400" b="1" dirty="0" smtClean="0"/>
              <a:t>(3)", </a:t>
            </a:r>
            <a:r>
              <a:rPr lang="en-US" altLang="ko-KR" sz="1400" b="1" dirty="0"/>
              <a:t>3000);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// 3</a:t>
            </a:r>
            <a:r>
              <a:rPr lang="ko-KR" altLang="en-US" sz="1400" dirty="0" smtClean="0"/>
              <a:t>초 후 </a:t>
            </a:r>
            <a:r>
              <a:rPr lang="en-US" altLang="ko-KR" sz="1400" dirty="0" err="1" smtClean="0"/>
              <a:t>myAlert</a:t>
            </a:r>
            <a:r>
              <a:rPr lang="en-US" altLang="ko-KR" sz="1400" dirty="0" smtClean="0"/>
              <a:t>(‘3’) </a:t>
            </a:r>
            <a:r>
              <a:rPr lang="ko-KR" altLang="en-US" sz="1400" dirty="0" smtClean="0"/>
              <a:t>호출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327" y="175507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onmouseover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startTimer</a:t>
            </a:r>
            <a:r>
              <a:rPr lang="en-US" altLang="ko-KR" sz="1050" b="1" dirty="0"/>
              <a:t>(5000)"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=null;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(time) {</a:t>
            </a:r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/>
              <a:t>타이머 시작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setTimeout</a:t>
            </a:r>
            <a:r>
              <a:rPr lang="en-US" altLang="ko-KR" sz="1050" b="1" dirty="0"/>
              <a:t>("load('http://www.naver.com')", time);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이미지에 마우스 올리면 나타내는 </a:t>
            </a:r>
            <a:r>
              <a:rPr lang="ko-KR" altLang="en-US" sz="1050" dirty="0" err="1" smtClean="0"/>
              <a:t>툴팁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메시지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").title = "</a:t>
            </a:r>
            <a:r>
              <a:rPr lang="ko-KR" altLang="en-US" sz="1050" dirty="0"/>
              <a:t>타이머 작동 시작</a:t>
            </a:r>
            <a:r>
              <a:rPr lang="en-US" altLang="ko-KR" sz="1050" dirty="0"/>
              <a:t>...";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cancelTimer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 smtClean="0"/>
              <a:t>	if(</a:t>
            </a:r>
            <a:r>
              <a:rPr lang="en-US" altLang="ko-KR" sz="1050" dirty="0" err="1" smtClean="0"/>
              <a:t>timerID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!=null)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clearTimeout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/>
              <a:t>); </a:t>
            </a:r>
            <a:r>
              <a:rPr lang="en-US" altLang="ko-KR" sz="1050" dirty="0"/>
              <a:t>// </a:t>
            </a:r>
            <a:r>
              <a:rPr lang="ko-KR" altLang="en-US" sz="1050" dirty="0"/>
              <a:t>타이머 중단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load(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window.location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url</a:t>
            </a:r>
            <a:r>
              <a:rPr lang="en-US" altLang="ko-KR" sz="1050" b="1" dirty="0"/>
              <a:t>; </a:t>
            </a:r>
            <a:r>
              <a:rPr lang="en-US" altLang="ko-KR" sz="1050" dirty="0"/>
              <a:t>// </a:t>
            </a:r>
            <a:r>
              <a:rPr lang="ko-KR" altLang="en-US" sz="1050" dirty="0"/>
              <a:t>현재 윈도우에 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</a:t>
            </a:r>
            <a:r>
              <a:rPr lang="ko-KR" altLang="en-US" sz="1050" dirty="0"/>
              <a:t>사이트 로드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10-3 </a:t>
            </a:r>
            <a:r>
              <a:rPr lang="en-US" altLang="ko-KR" dirty="0" err="1"/>
              <a:t>setTimeout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웹 페이지 </a:t>
            </a:r>
            <a:r>
              <a:rPr lang="ko-KR" altLang="en-US" dirty="0"/>
              <a:t>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메시지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마우스를 올리고 </a:t>
            </a:r>
            <a:endParaRPr lang="en-US" altLang="ko-KR" sz="1000" dirty="0" smtClean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초간 그대로 있을 때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타임아웃 </a:t>
            </a:r>
            <a:r>
              <a:rPr lang="ko-KR" altLang="en-US" sz="2000" dirty="0" smtClean="0"/>
              <a:t>코드 반복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1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간격으로 </a:t>
            </a:r>
            <a:r>
              <a:rPr lang="en-US" altLang="ko-KR" sz="1600" dirty="0" smtClean="0"/>
              <a:t>f()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반복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타이머 </a:t>
            </a:r>
            <a:r>
              <a:rPr lang="ko-KR" altLang="en-US" sz="1600" dirty="0"/>
              <a:t>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10-4 </a:t>
            </a:r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&lt;div&gt;&lt;span id</a:t>
            </a:r>
            <a:r>
              <a:rPr lang="en-US" altLang="ko-KR" sz="1200" dirty="0" smtClean="0"/>
              <a:t>="span" </a:t>
            </a:r>
            <a:r>
              <a:rPr lang="en-US" altLang="ko-KR" sz="1200" dirty="0"/>
              <a:t>style="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ko-KR" altLang="en-US" sz="1200" dirty="0" smtClean="0"/>
              <a:t>자동 </a:t>
            </a:r>
            <a:r>
              <a:rPr lang="ko-KR" altLang="en-US" sz="1200" dirty="0"/>
              <a:t>회전하는 텍스트입니다</a:t>
            </a:r>
            <a:r>
              <a:rPr lang="en-US" altLang="ko-KR" sz="1200" dirty="0"/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span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 smtClean="0"/>
              <a:t>("span");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setInterval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()", 200); </a:t>
            </a:r>
            <a:r>
              <a:rPr lang="en-US" altLang="ko-KR" sz="1200" dirty="0"/>
              <a:t>// 200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주기로 </a:t>
            </a:r>
            <a:r>
              <a:rPr lang="en-US" altLang="ko-KR" sz="1200" dirty="0" err="1"/>
              <a:t>doRotate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span.onclick</a:t>
            </a:r>
            <a:r>
              <a:rPr lang="en-US" altLang="ko-KR" sz="1200" dirty="0"/>
              <a:t> =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(e) { // </a:t>
            </a:r>
            <a:r>
              <a:rPr lang="ko-KR" altLang="en-US" sz="1200" dirty="0"/>
              <a:t>마우스 클릭 이벤트 </a:t>
            </a:r>
            <a:r>
              <a:rPr lang="ko-KR" altLang="en-US" sz="1200" dirty="0" err="1"/>
              <a:t>리스너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clearInterval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timerID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타이머 해제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회전 중단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span.innerHTML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 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remains +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str</a:t>
            </a:r>
            <a:r>
              <a:rPr lang="en-US" altLang="ko-KR" sz="1200" b="1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6248521"/>
            <a:ext cx="1325508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클릭하면 회전 중단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오른쪽으로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/>
              <a:t>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 smtClean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/>
              <a:t>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(self.outerWidth-5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10-5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window.moveBy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 smtClean="0"/>
              <a:t>self.moveBy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00861"/>
            <a:ext cx="7245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이 예제는 </a:t>
            </a:r>
            <a:r>
              <a:rPr lang="ko-KR" altLang="en-US" sz="1200" dirty="0" err="1" smtClean="0"/>
              <a:t>익스플로러에서</a:t>
            </a:r>
            <a:r>
              <a:rPr lang="ko-KR" altLang="en-US" sz="1200" dirty="0" smtClean="0"/>
              <a:t> 잘 실행되지만</a:t>
            </a:r>
            <a:r>
              <a:rPr lang="en-US" altLang="ko-KR" sz="1200" dirty="0" smtClean="0"/>
              <a:t>, Chrome</a:t>
            </a:r>
            <a:r>
              <a:rPr lang="ko-KR" altLang="en-US" sz="1200" dirty="0" smtClean="0"/>
              <a:t>에서는 보안의 이유로 실행되지 않고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Edge</a:t>
            </a:r>
            <a:r>
              <a:rPr lang="ko-KR" altLang="en-US" sz="1200" dirty="0" smtClean="0"/>
              <a:t>에서는 크기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조절만 가능하다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2"/>
              </a:rPr>
              <a:t>www.webprogramming.co.kr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사이트에서 이 예제를 실행하면 크롬에서도 잘 실행된다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예제 창이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window.open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의해 생성된 창이기 때문이다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위로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/>
              <a:t>왼</a:t>
            </a:r>
            <a:r>
              <a:rPr lang="ko-KR" altLang="en-US" sz="1800" dirty="0" smtClean="0"/>
              <a:t>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현재 윈도우의 왼쪽 상단 모서리에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2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BOM(Browser Object Model)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자바스크립트로 브라우저를 제어하기 위해 지원되는 객체들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HTML </a:t>
            </a:r>
            <a:r>
              <a:rPr lang="ko-KR" altLang="en-US" dirty="0" smtClean="0">
                <a:solidFill>
                  <a:srgbClr val="0000FF"/>
                </a:solidFill>
              </a:rPr>
              <a:t>페이지의 내용과 관계없음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브라우저 공통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객체들과 기능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window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브라우저 윈도우 모양 제어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새 윈도우 열기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닫기</a:t>
            </a:r>
            <a:r>
              <a:rPr lang="en-US" altLang="ko-KR" b="1" dirty="0" smtClean="0"/>
              <a:t> </a:t>
            </a:r>
          </a:p>
          <a:p>
            <a:pPr lvl="2"/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정보 제공</a:t>
            </a:r>
            <a:endParaRPr lang="ko-KR" altLang="en-US" dirty="0"/>
          </a:p>
          <a:p>
            <a:pPr lvl="2"/>
            <a:r>
              <a:rPr lang="en-US" altLang="ko-KR" b="1" dirty="0" smtClean="0"/>
              <a:t>history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브라우저 윈도우에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URL </a:t>
            </a:r>
            <a:r>
              <a:rPr lang="ko-KR" altLang="en-US" b="1" dirty="0" smtClean="0"/>
              <a:t>리스트의 </a:t>
            </a:r>
            <a:r>
              <a:rPr lang="ko-KR" altLang="en-US" b="1" dirty="0" err="1" smtClean="0"/>
              <a:t>히스토리</a:t>
            </a:r>
            <a:r>
              <a:rPr lang="ko-KR" altLang="en-US" b="1" dirty="0" smtClean="0"/>
              <a:t> 관리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location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브라우저 윈도우에 </a:t>
            </a:r>
            <a:r>
              <a:rPr lang="ko-KR" altLang="en-US" b="1" dirty="0" err="1" smtClean="0"/>
              <a:t>로드된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페이지의 </a:t>
            </a:r>
            <a:r>
              <a:rPr lang="en-US" altLang="ko-KR" b="1" dirty="0" smtClean="0"/>
              <a:t>URL </a:t>
            </a:r>
            <a:r>
              <a:rPr lang="ko-KR" altLang="en-US" b="1" dirty="0" smtClean="0"/>
              <a:t>관리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screen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브라우저가 실행되고 있는 </a:t>
            </a:r>
            <a:r>
              <a:rPr lang="ko-KR" altLang="en-US" b="1" dirty="0" smtClean="0"/>
              <a:t>스크린 장치에 대한 정보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BOM</a:t>
            </a:r>
            <a:r>
              <a:rPr lang="ko-KR" altLang="en-US" dirty="0" smtClean="0"/>
              <a:t>의 국제 표준이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브라우저마다 </a:t>
            </a:r>
            <a:r>
              <a:rPr lang="en-US" altLang="ko-KR" sz="1800" dirty="0" smtClean="0">
                <a:solidFill>
                  <a:srgbClr val="0000FF"/>
                </a:solidFill>
              </a:rPr>
              <a:t>BOM</a:t>
            </a:r>
            <a:r>
              <a:rPr lang="ko-KR" altLang="en-US" sz="1800" dirty="0" smtClean="0">
                <a:solidFill>
                  <a:srgbClr val="0000FF"/>
                </a:solidFill>
              </a:rPr>
              <a:t> 객체들이 조금씩 다름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브라우저마다 이름이 같은 </a:t>
            </a:r>
            <a:r>
              <a:rPr lang="en-US" altLang="ko-KR" sz="1800" dirty="0" smtClean="0">
                <a:solidFill>
                  <a:srgbClr val="0000FF"/>
                </a:solidFill>
              </a:rPr>
              <a:t>BOM </a:t>
            </a:r>
            <a:r>
              <a:rPr lang="ko-KR" altLang="en-US" sz="1800" dirty="0" smtClean="0">
                <a:solidFill>
                  <a:srgbClr val="0000FF"/>
                </a:solidFill>
              </a:rPr>
              <a:t>객체의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프로퍼티와</a:t>
            </a:r>
            <a:r>
              <a:rPr lang="ko-KR" altLang="en-US" sz="1800" dirty="0" smtClean="0">
                <a:solidFill>
                  <a:srgbClr val="0000FF"/>
                </a:solidFill>
              </a:rPr>
              <a:t>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sz="1800" dirty="0" smtClean="0">
                <a:solidFill>
                  <a:srgbClr val="0000FF"/>
                </a:solidFill>
              </a:rPr>
              <a:t> 상이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10-6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</a:t>
            </a:r>
            <a:r>
              <a:rPr lang="ko-KR" altLang="en-US" dirty="0" smtClean="0"/>
              <a:t>자동 </a:t>
            </a:r>
            <a:r>
              <a:rPr lang="ko-KR" altLang="en-US" dirty="0"/>
              <a:t>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window.scrollBy</a:t>
            </a:r>
            <a:r>
              <a:rPr lang="en-US" altLang="ko-KR" sz="1200" b="1" dirty="0" smtClean="0"/>
              <a:t>(0,10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프린트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실행되면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누르면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10-7 </a:t>
            </a:r>
            <a:r>
              <a:rPr lang="ko-KR" altLang="en-US" dirty="0"/>
              <a:t>웹 페이지 프린트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340768"/>
            <a:ext cx="46805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&lt;p&gt;window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print()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</a:p>
          <a:p>
            <a:pPr defTabSz="180000"/>
            <a:r>
              <a:rPr lang="en-US" altLang="ko-KR" sz="1400" dirty="0"/>
              <a:t>window </a:t>
            </a:r>
            <a:r>
              <a:rPr lang="ko-KR" altLang="en-US" sz="1400" dirty="0"/>
              <a:t>객체에 담겨 있는 웹 페이지가 프린트 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javascript:window.print</a:t>
            </a:r>
            <a:r>
              <a:rPr lang="en-US" altLang="ko-KR" sz="1400" b="1" dirty="0" smtClean="0"/>
              <a:t>()"&gt;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dirty="0" smtClean="0"/>
              <a:t>이곳을 </a:t>
            </a:r>
            <a:r>
              <a:rPr lang="ko-KR" altLang="en-US" sz="1400" dirty="0"/>
              <a:t>누르면 프린트 됩니다</a:t>
            </a:r>
            <a:r>
              <a:rPr lang="en-US" altLang="ko-KR" sz="1400" dirty="0"/>
              <a:t>.&lt;/a&gt;&lt;p&gt;</a:t>
            </a:r>
          </a:p>
          <a:p>
            <a:pPr defTabSz="180000"/>
            <a:r>
              <a:rPr lang="en-US" altLang="ko-KR" sz="1400" dirty="0"/>
              <a:t>&lt;input type="button" value="</a:t>
            </a:r>
            <a:r>
              <a:rPr lang="ko-KR" altLang="en-US" sz="1400" dirty="0"/>
              <a:t>프린트</a:t>
            </a:r>
            <a:r>
              <a:rPr lang="en-US" altLang="ko-KR" sz="1400" dirty="0"/>
              <a:t>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onclick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window.print</a:t>
            </a:r>
            <a:r>
              <a:rPr lang="en-US" altLang="ko-KR" sz="1400" b="1" dirty="0"/>
              <a:t>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4" y="836712"/>
            <a:ext cx="1986002" cy="250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417452"/>
            <a:ext cx="4242586" cy="34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onbeforeprint</a:t>
            </a:r>
            <a:r>
              <a:rPr lang="ko-KR" altLang="en-US" smtClean="0"/>
              <a:t>와 </a:t>
            </a:r>
            <a:r>
              <a:rPr lang="en-US" altLang="ko-KR" smtClean="0"/>
              <a:t>onafterprint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페이지의 프린트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onbeforeprint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웹 페이지 프린트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웹 페이지를 이미지로 만들어 프린터로 전송</a:t>
            </a:r>
          </a:p>
          <a:p>
            <a:pPr marL="365760" lvl="1" indent="0">
              <a:buNone/>
            </a:pPr>
            <a:r>
              <a:rPr lang="en-US" altLang="ko-KR" dirty="0" smtClean="0"/>
              <a:t>3.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onafterprint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lvl="0"/>
            <a:r>
              <a:rPr lang="en-US" altLang="ko-KR" dirty="0" err="1" smtClean="0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페이지에는 보이지 않는 회사 로고를 프린트 시 종이에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onbeforeprint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회사 로그 이미지를 보이도록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onafterprintt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</a:t>
            </a:r>
            <a:r>
              <a:rPr lang="ko-KR" altLang="en-US" dirty="0" smtClean="0"/>
              <a:t>보이지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10-8 </a:t>
            </a:r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이벤트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224771"/>
            <a:ext cx="59766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en-US" altLang="ko-KR" sz="1000" dirty="0" err="1"/>
              <a:t>onbeforeprint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#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display </a:t>
            </a:r>
            <a:r>
              <a:rPr lang="en-US" altLang="ko-KR" sz="1000" b="1" dirty="0"/>
              <a:t>: none;</a:t>
            </a:r>
          </a:p>
          <a:p>
            <a:pPr defTabSz="180000"/>
            <a:r>
              <a:rPr lang="en-US" altLang="ko-KR" sz="1000" dirty="0" smtClean="0"/>
              <a:t>	position </a:t>
            </a:r>
            <a:r>
              <a:rPr lang="en-US" altLang="ko-KR" sz="1000" dirty="0"/>
              <a:t>: absolute; left : 0; top : 0;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100%; height : 100%;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err="1"/>
              <a:t>window.onbeforeprint</a:t>
            </a:r>
            <a:r>
              <a:rPr lang="en-US" altLang="ko-KR" sz="1000" b="1" dirty="0"/>
              <a:t>=function (e)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logoDiv.style.display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"block"; // block</a:t>
            </a:r>
            <a:r>
              <a:rPr lang="ko-KR" altLang="en-US" sz="1000" dirty="0"/>
              <a:t>으로 변경</a:t>
            </a:r>
            <a:r>
              <a:rPr lang="en-US" altLang="ko-KR" sz="1000" dirty="0"/>
              <a:t>. </a:t>
            </a:r>
            <a:r>
              <a:rPr lang="ko-KR" altLang="en-US" sz="1000" dirty="0"/>
              <a:t>로고가 화면에 나타나게 함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window.onafterprint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; 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logoDiv.style.display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"none"; // &lt;div&gt; </a:t>
            </a:r>
            <a:r>
              <a:rPr lang="ko-KR" altLang="en-US" sz="1000" dirty="0"/>
              <a:t>영역이 보이지 않게 함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logoDiv.style.zIndex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-1; // </a:t>
            </a:r>
            <a:r>
              <a:rPr lang="ko-KR" altLang="en-US" sz="1000" dirty="0"/>
              <a:t>이미지를 문서의 맨 바닥으로 배치</a:t>
            </a:r>
          </a:p>
          <a:p>
            <a:pPr defTabSz="180000"/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&lt;/script&gt;&lt;/head&gt;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onbeforeprint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 </a:t>
            </a:r>
            <a:r>
              <a:rPr lang="ko-KR" altLang="en-US" sz="1000" dirty="0"/>
              <a:t>이벤트 예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&lt;div id="</a:t>
            </a:r>
            <a:r>
              <a:rPr lang="en-US" altLang="ko-KR" sz="1000" b="1" dirty="0" err="1"/>
              <a:t>logoDiv</a:t>
            </a:r>
            <a:r>
              <a:rPr lang="en-US" altLang="ko-KR" sz="1000" b="1" dirty="0"/>
              <a:t>"&gt;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="media/logo.png" alt="</a:t>
            </a:r>
            <a:r>
              <a:rPr lang="ko-KR" altLang="en-US" sz="1000" dirty="0"/>
              <a:t>이미지 없습니다</a:t>
            </a:r>
            <a:r>
              <a:rPr lang="en-US" altLang="ko-KR" sz="1000" dirty="0"/>
              <a:t>."&gt;</a:t>
            </a:r>
          </a:p>
          <a:p>
            <a:pPr defTabSz="180000"/>
            <a:r>
              <a:rPr lang="en-US" altLang="ko-KR" sz="1000" b="1" dirty="0"/>
              <a:t>&lt;/div&gt;</a:t>
            </a:r>
          </a:p>
          <a:p>
            <a:pPr defTabSz="180000"/>
            <a:r>
              <a:rPr lang="en-US" altLang="ko-KR" sz="1000" dirty="0"/>
              <a:t>&lt;p&gt;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 </a:t>
            </a:r>
            <a:r>
              <a:rPr lang="ko-KR" altLang="en-US" sz="1000" dirty="0"/>
              <a:t>브라우저 윈도우에서는 보이지 않지만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프린트시에는</a:t>
            </a:r>
            <a:r>
              <a:rPr lang="ko-KR" altLang="en-US" sz="1000" dirty="0"/>
              <a:t> 회사 로고가 출력되는 예제를</a:t>
            </a:r>
          </a:p>
          <a:p>
            <a:pPr defTabSz="180000"/>
            <a:r>
              <a:rPr lang="ko-KR" altLang="en-US" sz="1000" dirty="0"/>
              <a:t>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마우스 오른쪽 버튼을 눌러 인쇄 </a:t>
            </a:r>
            <a:r>
              <a:rPr lang="ko-KR" altLang="en-US" sz="1000" dirty="0" err="1"/>
              <a:t>미리보기</a:t>
            </a:r>
            <a:r>
              <a:rPr lang="ko-KR" altLang="en-US" sz="1000" dirty="0"/>
              <a:t> 메뉴를 선택해 보세요</a:t>
            </a:r>
            <a:r>
              <a:rPr lang="en-US" altLang="ko-KR" sz="1000" dirty="0"/>
              <a:t>.&lt;/p&gt;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6394539"/>
            <a:ext cx="5328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 예제는 </a:t>
            </a:r>
            <a:r>
              <a:rPr lang="ko-KR" altLang="en-US" sz="1100" dirty="0" err="1" smtClean="0"/>
              <a:t>익스플로러와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Edge</a:t>
            </a:r>
            <a:r>
              <a:rPr lang="ko-KR" altLang="en-US" sz="1100" dirty="0" smtClean="0"/>
              <a:t>에서는 실행되지만</a:t>
            </a:r>
            <a:r>
              <a:rPr lang="en-US" altLang="ko-KR" sz="1100" dirty="0" smtClean="0"/>
              <a:t>, Chrome</a:t>
            </a:r>
            <a:r>
              <a:rPr lang="ko-KR" altLang="en-US" sz="1100" dirty="0" smtClean="0"/>
              <a:t>에서는 실행되지 않는다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9" y="1267258"/>
            <a:ext cx="2059911" cy="21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94" y="3429000"/>
            <a:ext cx="4126806" cy="29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10–10 navigator</a:t>
            </a:r>
            <a:r>
              <a:rPr lang="ko-KR" altLang="en-US" dirty="0" smtClean="0"/>
              <a:t>로 브라우저 정보 </a:t>
            </a:r>
            <a:r>
              <a:rPr lang="ko-KR" altLang="en-US" dirty="0"/>
              <a:t>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 smtClean="0"/>
              <a:t>	border-color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 smtClean="0"/>
              <a:t>	border-style </a:t>
            </a:r>
            <a:r>
              <a:rPr lang="en-US" altLang="ko-KR" sz="1000" dirty="0"/>
              <a:t>: solid;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"&lt;span&gt;platform&lt;/span&gt;: " + navigator.platform + 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"&lt;span&gt;product&lt;/span&gt;: " + </a:t>
            </a:r>
            <a:r>
              <a:rPr lang="en-US" altLang="ko-KR" sz="1000" dirty="0" err="1" smtClean="0"/>
              <a:t>navigator.product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"&lt;span&gt;userAgent&lt;/span&gt;: " + navigator.userAgent +"&lt;br&gt;";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"&lt;span&gt;vendor&lt;/span&gt;: " + navigator.vendor +"&lt;br&gt;";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 smtClean="0"/>
              <a:t>		for(j=0</a:t>
            </a:r>
            <a:r>
              <a:rPr lang="en-US" altLang="ko-KR" sz="1000" b="1" dirty="0"/>
              <a:t>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// div </a:t>
            </a:r>
            <a:r>
              <a:rPr lang="ko-KR" altLang="en-US" sz="1000" dirty="0" smtClean="0"/>
              <a:t>태그에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div.innerHTML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text;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screen </a:t>
            </a:r>
            <a:r>
              <a:rPr lang="ko-KR" altLang="en-US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84247" y="1412776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983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 smtClean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smtClean="0"/>
              <a:t>스크린 장치에 관한 정보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10-11 </a:t>
            </a:r>
            <a:r>
              <a:rPr lang="ko-KR" altLang="en-US" dirty="0" smtClean="0"/>
              <a:t>스크린 </a:t>
            </a:r>
            <a:r>
              <a:rPr lang="ko-KR" altLang="en-US" dirty="0"/>
              <a:t>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height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width</a:t>
            </a:r>
            <a:r>
              <a:rPr lang="ko-KR" altLang="en-US" sz="1000" dirty="0" smtClean="0"/>
              <a:t>는 브라우저의 설정에서 </a:t>
            </a:r>
            <a:endParaRPr lang="en-US" altLang="ko-KR" sz="1000" dirty="0" smtClean="0"/>
          </a:p>
          <a:p>
            <a:r>
              <a:rPr lang="ko-KR" altLang="en-US" sz="1000" dirty="0" smtClean="0"/>
              <a:t>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값을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로 해야 정확한</a:t>
            </a:r>
            <a:endParaRPr lang="en-US" altLang="ko-KR" sz="1000" dirty="0" smtClean="0"/>
          </a:p>
          <a:p>
            <a:r>
              <a:rPr lang="ko-KR" altLang="en-US" sz="1000" dirty="0" smtClean="0"/>
              <a:t>값으로 출력됨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픽셀당 </a:t>
            </a:r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24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 smtClean="0"/>
              <a:t>&lt;p style="</a:t>
            </a:r>
            <a:r>
              <a:rPr lang="en-US" altLang="ko-KR" sz="900" dirty="0" err="1" smtClean="0"/>
              <a:t>color:blue</a:t>
            </a:r>
            <a:r>
              <a:rPr lang="en-US" altLang="ko-KR" sz="900" dirty="0" smtClean="0"/>
              <a:t>" &gt;</a:t>
            </a:r>
            <a:r>
              <a:rPr lang="ko-KR" altLang="en-US" sz="900" dirty="0" smtClean="0"/>
              <a:t>이것은 </a:t>
            </a:r>
          </a:p>
          <a:p>
            <a:r>
              <a:rPr lang="en-US" altLang="ko-KR" sz="900" dirty="0" smtClean="0"/>
              <a:t>    &lt;span style="</a:t>
            </a:r>
            <a:r>
              <a:rPr lang="en-US" altLang="ko-KR" sz="900" dirty="0" err="1" smtClean="0"/>
              <a:t>color:red</a:t>
            </a:r>
            <a:r>
              <a:rPr lang="en-US" altLang="ko-KR" sz="900" dirty="0" smtClean="0"/>
              <a:t>"&gt;</a:t>
            </a:r>
            <a:r>
              <a:rPr lang="ko-KR" altLang="en-US" sz="900" dirty="0" smtClean="0"/>
              <a:t>문장입니다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&lt;/span&gt;</a:t>
            </a:r>
          </a:p>
          <a:p>
            <a:r>
              <a:rPr lang="en-US" altLang="ko-KR" sz="900" dirty="0" smtClean="0"/>
              <a:t>&lt;/p&gt;</a:t>
            </a:r>
          </a:p>
          <a:p>
            <a:r>
              <a:rPr lang="en-US" altLang="ko-KR" sz="900" dirty="0" smtClean="0"/>
              <a:t>&lt;form&gt;</a:t>
            </a:r>
          </a:p>
          <a:p>
            <a:r>
              <a:rPr lang="en-US" altLang="ko-KR" sz="900" dirty="0" smtClean="0"/>
              <a:t>    &lt;input type="text" name="s"&gt;</a:t>
            </a:r>
          </a:p>
          <a:p>
            <a:r>
              <a:rPr lang="en-US" altLang="ko-KR" sz="900" dirty="0" smtClean="0"/>
              <a:t>    &lt;input type="button" value="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"&gt;</a:t>
            </a:r>
            <a:endParaRPr lang="ko-KR" altLang="en-US" sz="900" dirty="0" smtClean="0"/>
          </a:p>
          <a:p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hr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&lt;/form&gt;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10-12 </a:t>
            </a:r>
            <a:r>
              <a:rPr lang="en-US" altLang="ko-KR" dirty="0"/>
              <a:t>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history.go</a:t>
            </a:r>
            <a:r>
              <a:rPr lang="en-US" altLang="ko-KR" sz="1400" b="1" dirty="0" smtClean="0"/>
              <a:t>(-1)</a:t>
            </a:r>
            <a:r>
              <a:rPr lang="en-US" altLang="ko-KR" sz="1400" dirty="0" smtClean="0"/>
              <a:t>"&gt;</a:t>
            </a:r>
            <a:r>
              <a:rPr lang="en-US" altLang="ko-KR" sz="1400" dirty="0"/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71612"/>
            <a:ext cx="38404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146769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&lt;style&gt;</a:t>
            </a:r>
          </a:p>
          <a:p>
            <a:r>
              <a:rPr lang="en-US" altLang="ko-KR" sz="1400" b="1" dirty="0" smtClean="0"/>
              <a:t>body {</a:t>
            </a:r>
          </a:p>
          <a:p>
            <a:r>
              <a:rPr lang="en-US" altLang="ko-KR" sz="1400" dirty="0" smtClean="0"/>
              <a:t>background-image : </a:t>
            </a:r>
            <a:r>
              <a:rPr lang="en-US" altLang="ko-KR" sz="1400" i="1" dirty="0" err="1" smtClean="0"/>
              <a:t>url</a:t>
            </a:r>
            <a:r>
              <a:rPr lang="en-US" altLang="ko-KR" sz="1400" i="1" dirty="0" smtClean="0"/>
              <a:t>("media/snow.jpg");</a:t>
            </a:r>
          </a:p>
          <a:p>
            <a:r>
              <a:rPr lang="en-US" altLang="ko-KR" sz="1400" dirty="0" smtClean="0"/>
              <a:t>background-size : </a:t>
            </a:r>
            <a:r>
              <a:rPr lang="en-US" altLang="ko-KR" sz="1400" i="1" dirty="0" smtClean="0"/>
              <a:t>100%;</a:t>
            </a:r>
          </a:p>
          <a:p>
            <a:r>
              <a:rPr lang="en-US" altLang="ko-KR" sz="1400" dirty="0" smtClean="0"/>
              <a:t>background-repeat : </a:t>
            </a:r>
            <a:r>
              <a:rPr lang="en-US" altLang="ko-KR" sz="1400" i="1" dirty="0" smtClean="0"/>
              <a:t>no-repeat;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 err="1" smtClean="0"/>
              <a:t>div</a:t>
            </a:r>
            <a:r>
              <a:rPr lang="en-US" altLang="ko-KR" sz="1400" b="1" i="1" dirty="0" err="1" smtClean="0"/>
              <a:t>.snow</a:t>
            </a:r>
            <a:r>
              <a:rPr lang="en-US" altLang="ko-KR" sz="1400" b="1" i="1" dirty="0" smtClean="0"/>
              <a:t> {</a:t>
            </a:r>
          </a:p>
          <a:p>
            <a:r>
              <a:rPr lang="en-US" altLang="ko-KR" sz="1400" dirty="0" smtClean="0"/>
              <a:t>position : </a:t>
            </a:r>
            <a:r>
              <a:rPr lang="en-US" altLang="ko-KR" sz="1400" i="1" dirty="0" smtClean="0"/>
              <a:t>absolute;</a:t>
            </a:r>
          </a:p>
          <a:p>
            <a:r>
              <a:rPr lang="en-US" altLang="ko-KR" sz="1400" dirty="0" smtClean="0"/>
              <a:t>font-size : </a:t>
            </a:r>
            <a:r>
              <a:rPr lang="en-US" altLang="ko-KR" sz="1400" i="1" dirty="0" smtClean="0"/>
              <a:t>40px;</a:t>
            </a:r>
          </a:p>
          <a:p>
            <a:r>
              <a:rPr lang="en-US" altLang="ko-KR" sz="1400" dirty="0" smtClean="0"/>
              <a:t>color : </a:t>
            </a:r>
            <a:r>
              <a:rPr lang="en-US" altLang="ko-KR" sz="1400" i="1" dirty="0" smtClean="0"/>
              <a:t>white;</a:t>
            </a:r>
          </a:p>
          <a:p>
            <a:r>
              <a:rPr lang="en-US" altLang="ko-KR" sz="1400" dirty="0" smtClean="0"/>
              <a:t>padding : </a:t>
            </a:r>
            <a:r>
              <a:rPr lang="en-US" altLang="ko-KR" sz="1400" i="1" dirty="0" smtClean="0"/>
              <a:t>0px;</a:t>
            </a:r>
          </a:p>
          <a:p>
            <a:r>
              <a:rPr lang="en-US" altLang="ko-KR" sz="1400" dirty="0" smtClean="0"/>
              <a:t>margin : </a:t>
            </a:r>
            <a:r>
              <a:rPr lang="en-US" altLang="ko-KR" sz="1400" i="1" dirty="0" smtClean="0"/>
              <a:t>0px;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&lt;/style&gt;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8" y="1394843"/>
            <a:ext cx="8929718" cy="531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snow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</a:t>
            </a:r>
            <a:r>
              <a:rPr lang="en-US" altLang="ko-KR" sz="1200" b="1" dirty="0" smtClean="0"/>
              <a:t>30</a:t>
            </a:r>
            <a:r>
              <a:rPr lang="ko-KR" altLang="en-US" sz="1200" b="1" dirty="0" smtClean="0"/>
              <a:t>개에 대한 배열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x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각각의 </a:t>
            </a:r>
            <a:r>
              <a:rPr lang="en-US" altLang="ko-KR" sz="1200" b="1" dirty="0" smtClean="0"/>
              <a:t>x</a:t>
            </a:r>
            <a:r>
              <a:rPr lang="ko-KR" altLang="en-US" sz="1200" b="1" dirty="0" smtClean="0"/>
              <a:t>좌표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y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각각의 </a:t>
            </a:r>
            <a:r>
              <a:rPr lang="en-US" altLang="ko-KR" sz="1200" b="1" dirty="0" smtClean="0"/>
              <a:t>y</a:t>
            </a:r>
            <a:r>
              <a:rPr lang="ko-KR" altLang="en-US" sz="1200" b="1" dirty="0" smtClean="0"/>
              <a:t>좌표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speedOfFall</a:t>
            </a:r>
            <a:r>
              <a:rPr lang="en-US" altLang="ko-KR" sz="1200" b="1" dirty="0" smtClean="0"/>
              <a:t> = new Array(30);            // </a:t>
            </a:r>
            <a:r>
              <a:rPr lang="ko-KR" altLang="en-US" sz="1200" b="1" dirty="0" smtClean="0"/>
              <a:t>눈송이의 낙하하는 속도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speedOfwind</a:t>
            </a:r>
            <a:r>
              <a:rPr lang="en-US" altLang="ko-KR" sz="1200" b="1" dirty="0" smtClean="0"/>
              <a:t>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          // </a:t>
            </a:r>
            <a:r>
              <a:rPr lang="ko-KR" altLang="en-US" sz="1200" b="1" dirty="0" smtClean="0"/>
              <a:t>떨어지며 풍속의 영향을 받는 정도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step = new Array(30);                   // </a:t>
            </a:r>
            <a:r>
              <a:rPr lang="ko-KR" altLang="en-US" sz="1200" b="1" dirty="0" smtClean="0"/>
              <a:t>풍속영향력의 변화도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function fall() {</a:t>
            </a:r>
          </a:p>
          <a:p>
            <a:r>
              <a:rPr lang="en-US" altLang="ko-KR" sz="1200" b="1" dirty="0" smtClean="0"/>
              <a:t>for(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&lt;30;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++){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</a:t>
            </a:r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             //</a:t>
            </a:r>
            <a:r>
              <a:rPr lang="ko-KR" altLang="en-US" sz="1200" dirty="0" smtClean="0"/>
              <a:t>눈송이의 다음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좌표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Math.cos(</a:t>
            </a:r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  //</a:t>
            </a:r>
            <a:r>
              <a:rPr lang="ko-KR" altLang="en-US" sz="1200" dirty="0" smtClean="0"/>
              <a:t>눈송이의 다음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좌표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코사인함수곡선을 이용</a:t>
            </a:r>
          </a:p>
          <a:p>
            <a:r>
              <a:rPr lang="en-US" altLang="ko-KR" sz="1200" b="1" dirty="0" smtClean="0"/>
              <a:t>if(y[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&gt;= window.innerHeight-60) {  //</a:t>
            </a:r>
            <a:r>
              <a:rPr lang="ko-KR" altLang="en-US" sz="1200" b="1" dirty="0" smtClean="0"/>
              <a:t>땅에 닿은 눈송이에 대해 새로운 눈송이를 생성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</a:t>
            </a:r>
            <a:r>
              <a:rPr lang="en-US" altLang="ko-KR" sz="1200" dirty="0" err="1" smtClean="0"/>
              <a:t>window.innerWidth</a:t>
            </a:r>
            <a:r>
              <a:rPr lang="en-US" altLang="ko-KR" sz="1200" dirty="0" smtClean="0"/>
              <a:t>);      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0;</a:t>
            </a:r>
          </a:p>
          <a:p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()*2+2;               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b="1" dirty="0" smtClean="0"/>
              <a:t>if(x[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&gt;= window.innerWidth-50) 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= </a:t>
            </a:r>
            <a:r>
              <a:rPr lang="en-US" altLang="ko-KR" sz="1200" b="1" dirty="0" err="1" smtClean="0"/>
              <a:t>window.innerWidth</a:t>
            </a:r>
            <a:r>
              <a:rPr lang="en-US" altLang="ko-KR" sz="1200" b="1" dirty="0" smtClean="0"/>
              <a:t> - 50;  //</a:t>
            </a:r>
            <a:r>
              <a:rPr lang="ko-KR" altLang="en-US" sz="1200" b="1" dirty="0" smtClean="0"/>
              <a:t>브라우저의 크기를 넘어가는 눈송이에 대한 처리</a:t>
            </a:r>
          </a:p>
          <a:p>
            <a:r>
              <a:rPr lang="en-US" altLang="ko-KR" sz="1200" b="1" dirty="0" smtClean="0"/>
              <a:t>else if(x[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&lt; 0) 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= 50;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style.top</a:t>
            </a:r>
            <a:r>
              <a:rPr lang="en-US" altLang="ko-KR" sz="1200" dirty="0" smtClean="0"/>
              <a:t> = 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";     </a:t>
            </a:r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style.left</a:t>
            </a:r>
            <a:r>
              <a:rPr lang="en-US" altLang="ko-KR" sz="1200" dirty="0" smtClean="0"/>
              <a:t> = 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";</a:t>
            </a:r>
          </a:p>
          <a:p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step[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]; 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err="1" smtClean="0"/>
              <a:t>setTimeout</a:t>
            </a:r>
            <a:r>
              <a:rPr lang="en-US" altLang="ko-KR" sz="1200" dirty="0" smtClean="0"/>
              <a:t>("fall()",50);</a:t>
            </a:r>
          </a:p>
          <a:p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&lt;/script&gt;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1428736"/>
            <a:ext cx="8643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&lt;body </a:t>
            </a:r>
            <a:r>
              <a:rPr lang="en-US" altLang="ko-KR" sz="1200" dirty="0" err="1" smtClean="0"/>
              <a:t>onload</a:t>
            </a:r>
            <a:r>
              <a:rPr lang="en-US" altLang="ko-KR" sz="1200" dirty="0" smtClean="0"/>
              <a:t>="fall()"&gt;</a:t>
            </a:r>
          </a:p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 err="1" smtClean="0"/>
              <a:t>makeSnow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문서가 로딩되는 단계에서 눈</a:t>
            </a:r>
            <a:r>
              <a:rPr lang="en-US" altLang="ko-KR" sz="1200" dirty="0" smtClean="0"/>
              <a:t>(*)</a:t>
            </a:r>
            <a:r>
              <a:rPr lang="ko-KR" altLang="en-US" sz="1200" dirty="0" smtClean="0"/>
              <a:t>을 출력하는 </a:t>
            </a:r>
            <a:r>
              <a:rPr lang="en-US" altLang="ko-KR" sz="1200" dirty="0" smtClean="0"/>
              <a:t>&lt;div&gt; </a:t>
            </a:r>
            <a:r>
              <a:rPr lang="ko-KR" altLang="en-US" sz="1200" dirty="0" smtClean="0"/>
              <a:t>객체 생성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makeSnow</a:t>
            </a:r>
            <a:r>
              <a:rPr lang="en-US" altLang="ko-KR" sz="1200" b="1" dirty="0" smtClean="0"/>
              <a:t>() {</a:t>
            </a:r>
          </a:p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window.innerHeight</a:t>
            </a:r>
            <a:r>
              <a:rPr lang="ko-KR" altLang="en-US" sz="1200" dirty="0" smtClean="0"/>
              <a:t>는 현재 윈도우의 브라우저 영역의 높이</a:t>
            </a:r>
          </a:p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window.innerWidth</a:t>
            </a:r>
            <a:r>
              <a:rPr lang="ko-KR" altLang="en-US" sz="1200" dirty="0" smtClean="0"/>
              <a:t>는 현재 윈도우의 브라우저 영역의 폭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for(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&lt;30;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 // 30 </a:t>
            </a:r>
            <a:r>
              <a:rPr lang="ko-KR" altLang="en-US" sz="1200" b="1" dirty="0" smtClean="0"/>
              <a:t>개의 눈송이 생성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()*window.innerWidth-10);       //</a:t>
            </a:r>
            <a:r>
              <a:rPr lang="ko-KR" altLang="en-US" sz="1200" dirty="0" smtClean="0"/>
              <a:t>눈송이의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좌표 지정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()*window.innerHeight+10); //</a:t>
            </a:r>
            <a:r>
              <a:rPr lang="ko-KR" altLang="en-US" sz="1200" dirty="0" smtClean="0"/>
              <a:t>최초 눈송이의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좌표 지정</a:t>
            </a:r>
          </a:p>
          <a:p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()*2+2;               //</a:t>
            </a:r>
            <a:r>
              <a:rPr lang="ko-KR" altLang="en-US" sz="1200" dirty="0" smtClean="0"/>
              <a:t>눈송이의 낙하속도 지정</a:t>
            </a:r>
          </a:p>
          <a:p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1;                               //</a:t>
            </a:r>
            <a:r>
              <a:rPr lang="ko-KR" altLang="en-US" sz="1200" dirty="0" smtClean="0"/>
              <a:t>최초 바람의 영향</a:t>
            </a:r>
          </a:p>
          <a:p>
            <a:r>
              <a:rPr lang="en-US" altLang="ko-KR" sz="1200" dirty="0" smtClean="0"/>
              <a:t>step[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()*0.1+0.05;                 // </a:t>
            </a:r>
            <a:r>
              <a:rPr lang="ko-KR" altLang="en-US" sz="1200" dirty="0" smtClean="0"/>
              <a:t>눈송이가 받는 바람의 영향의 변화도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// &lt;div id="snowobj012..."&gt;*&lt;/div&gt; </a:t>
            </a:r>
            <a:r>
              <a:rPr lang="ko-KR" altLang="en-US" sz="1200" dirty="0" smtClean="0"/>
              <a:t>생성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divtag</a:t>
            </a:r>
            <a:r>
              <a:rPr lang="en-US" altLang="ko-KR" sz="1200" b="1" dirty="0" smtClean="0"/>
              <a:t> = "&lt;div class='snow' id=</a:t>
            </a:r>
            <a:r>
              <a:rPr lang="en-US" altLang="ko-KR" sz="1200" b="1" dirty="0" err="1" smtClean="0"/>
              <a:t>snowobj</a:t>
            </a:r>
            <a:r>
              <a:rPr lang="en-US" altLang="ko-KR" sz="1200" b="1" dirty="0" smtClean="0"/>
              <a:t>" + </a:t>
            </a:r>
            <a:r>
              <a:rPr lang="en-US" altLang="ko-KR" sz="1200" b="1" dirty="0" err="1" smtClean="0"/>
              <a:t>i</a:t>
            </a:r>
            <a:endParaRPr lang="en-US" altLang="ko-KR" sz="1200" b="1" dirty="0" smtClean="0"/>
          </a:p>
          <a:p>
            <a:r>
              <a:rPr lang="en-US" altLang="ko-KR" sz="1200" dirty="0" smtClean="0"/>
              <a:t>+ " style='top:" + 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px;left</a:t>
            </a:r>
            <a:r>
              <a:rPr lang="en-US" altLang="ko-KR" sz="1200" dirty="0" smtClean="0"/>
              <a:t>:" + 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'&gt;*&lt;/div&gt;";</a:t>
            </a:r>
          </a:p>
          <a:p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divtag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// &lt;div&gt; DOM </a:t>
            </a:r>
            <a:r>
              <a:rPr lang="ko-KR" altLang="en-US" sz="1200" dirty="0" smtClean="0"/>
              <a:t>객체 기억</a:t>
            </a:r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document.getElementById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snowobj</a:t>
            </a:r>
            <a:r>
              <a:rPr lang="en-US" altLang="ko-KR" sz="1200" dirty="0" smtClean="0"/>
              <a:t>"+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</a:p>
          <a:p>
            <a:r>
              <a:rPr lang="en-US" altLang="ko-KR" sz="1200" dirty="0" smtClean="0"/>
              <a:t>&lt;/body&gt;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26857" r="7357" b="9391"/>
          <a:stretch/>
        </p:blipFill>
        <p:spPr bwMode="auto">
          <a:xfrm>
            <a:off x="827584" y="1484784"/>
            <a:ext cx="7592724" cy="483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7667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775F55"/>
                </a:solidFill>
                <a:cs typeface="+mj-cs"/>
              </a:rPr>
              <a:t>브라우저 </a:t>
            </a:r>
            <a:r>
              <a:rPr lang="ko-KR" altLang="en-US" sz="3200" dirty="0" smtClean="0">
                <a:solidFill>
                  <a:srgbClr val="775F55"/>
                </a:solidFill>
                <a:cs typeface="+mj-cs"/>
              </a:rPr>
              <a:t>객체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3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/>
              <a:t>브라우저 윈도우나 탭 윈도우마다 별도의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3 </a:t>
            </a:r>
            <a:r>
              <a:rPr lang="ko-KR" altLang="en-US" b="1" dirty="0" smtClean="0">
                <a:solidFill>
                  <a:srgbClr val="0000FF"/>
                </a:solidFill>
              </a:rPr>
              <a:t>가지 경우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브라우저가 새로운 웹 페이지를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</a:t>
            </a:r>
          </a:p>
          <a:p>
            <a:pPr lvl="2"/>
            <a:r>
              <a:rPr lang="en-US" altLang="ko-KR" dirty="0" smtClean="0"/>
              <a:t>&lt;iframe&gt;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2"/>
            <a:r>
              <a:rPr lang="ko-KR" altLang="en-US" dirty="0" smtClean="0"/>
              <a:t>자바스크립트 코드로 윈도우 열기 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3"/>
            <a:r>
              <a:rPr lang="en-US" altLang="ko-KR" sz="1600" b="1" dirty="0" err="1" smtClean="0">
                <a:solidFill>
                  <a:srgbClr val="0000FF"/>
                </a:solidFill>
              </a:rPr>
              <a:t>window.open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("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웹페이지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URL", "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윈도우이름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", "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윈도우속성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"),</a:t>
            </a:r>
          </a:p>
          <a:p>
            <a:r>
              <a:rPr lang="ko-KR" altLang="en-US" dirty="0" smtClean="0"/>
              <a:t>자바스크립트 코드로 윈도우 객체에 대한 접근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indow,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window.self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self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3155" y="404664"/>
            <a:ext cx="7562800" cy="75212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window </a:t>
            </a:r>
            <a:r>
              <a:rPr lang="ko-KR" altLang="en-US" dirty="0" smtClean="0">
                <a:latin typeface="+mn-ea"/>
                <a:ea typeface="+mn-ea"/>
              </a:rPr>
              <a:t>객체</a:t>
            </a:r>
            <a:r>
              <a:rPr lang="ko-KR" altLang="en-US" dirty="0">
                <a:latin typeface="+mn-ea"/>
                <a:ea typeface="+mn-ea"/>
              </a:rPr>
              <a:t> 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메서드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1778" y="1519666"/>
            <a:ext cx="8991483" cy="4717646"/>
            <a:chOff x="111778" y="1519666"/>
            <a:chExt cx="8991483" cy="47176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5" t="65050" r="31736" b="3537"/>
            <a:stretch/>
          </p:blipFill>
          <p:spPr bwMode="auto">
            <a:xfrm>
              <a:off x="4359824" y="1561066"/>
              <a:ext cx="4743437" cy="284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1" t="12692" r="37756" b="35041"/>
            <a:stretch/>
          </p:blipFill>
          <p:spPr bwMode="auto">
            <a:xfrm>
              <a:off x="111778" y="1519666"/>
              <a:ext cx="4104456" cy="471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450297" y="1577764"/>
              <a:ext cx="10081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resizeBy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50297" y="1930300"/>
              <a:ext cx="10081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resizeTo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404664"/>
            <a:ext cx="6914728" cy="752128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775F55"/>
                </a:solidFill>
              </a:rPr>
              <a:t>window </a:t>
            </a:r>
            <a:r>
              <a:rPr lang="ko-KR" altLang="en-US" dirty="0" smtClean="0">
                <a:solidFill>
                  <a:srgbClr val="775F55"/>
                </a:solidFill>
              </a:rPr>
              <a:t>객체의 이벤트 </a:t>
            </a:r>
            <a:r>
              <a:rPr lang="ko-KR" altLang="en-US" dirty="0" err="1" smtClean="0">
                <a:solidFill>
                  <a:srgbClr val="775F55"/>
                </a:solidFill>
              </a:rPr>
              <a:t>리스너</a:t>
            </a:r>
            <a:endParaRPr lang="ko-KR" altLang="en-US" dirty="0">
              <a:solidFill>
                <a:srgbClr val="775F55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5" t="29384" r="31060" b="7865"/>
          <a:stretch/>
        </p:blipFill>
        <p:spPr bwMode="auto">
          <a:xfrm>
            <a:off x="472950" y="1576549"/>
            <a:ext cx="5858317" cy="355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4607" y="5271615"/>
            <a:ext cx="4007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croll    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scroll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 마다 이벤트 발생 </a:t>
            </a:r>
          </a:p>
        </p:txBody>
      </p:sp>
    </p:spTree>
    <p:extLst>
      <p:ext uri="{BB962C8B-B14F-4D97-AF65-F5344CB8AC3E}">
        <p14:creationId xmlns:p14="http://schemas.microsoft.com/office/powerpoint/2010/main" val="32071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24634</TotalTime>
  <Words>2613</Words>
  <Application>Microsoft Office PowerPoint</Application>
  <PresentationFormat>화면 슬라이드 쇼(4:3)</PresentationFormat>
  <Paragraphs>786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PowerPoint 프레젠테이션</vt:lpstr>
      <vt:lpstr>강의 목표</vt:lpstr>
      <vt:lpstr>브라우저 관련 객체 개요</vt:lpstr>
      <vt:lpstr>PowerPoint 프레젠테이션</vt:lpstr>
      <vt:lpstr>PowerPoint 프레젠테이션</vt:lpstr>
      <vt:lpstr>window 객체</vt:lpstr>
      <vt:lpstr>윈도우 모양과 window 객체의 프로퍼티</vt:lpstr>
      <vt:lpstr>window 객체 의 메서드</vt:lpstr>
      <vt:lpstr>window 객체의 이벤트 리스너</vt:lpstr>
      <vt:lpstr>윈도우 열기</vt:lpstr>
      <vt:lpstr>윈도우 열기 사례</vt:lpstr>
      <vt:lpstr>윈도우 이름과 윈도우 열기</vt:lpstr>
      <vt:lpstr>예제 10-1 window.open()으로 윈도우 열기</vt:lpstr>
      <vt:lpstr>예제 10-2 윈도우 닫기</vt:lpstr>
      <vt:lpstr>문서의 로드시점 - onload, DOMContentLoaded</vt:lpstr>
      <vt:lpstr>문서의 로드시점 - onload, DOMContentLoaded</vt:lpstr>
      <vt:lpstr>문서의 로드시점 - onload, DOMContentLoaded</vt:lpstr>
      <vt:lpstr>문서의 로드시점 - onload, DOMContentLoaded</vt:lpstr>
      <vt:lpstr>location 객체</vt:lpstr>
      <vt:lpstr>location 객체</vt:lpstr>
      <vt:lpstr>예제 10-9 location 객체로 웹 사이트 접속</vt:lpstr>
      <vt:lpstr>window 객체의 타이머 활용</vt:lpstr>
      <vt:lpstr>setTimeout()/clearTimeout()</vt:lpstr>
      <vt:lpstr>예제 10-3 setTimeout()로 웹 페이지 자동 연결</vt:lpstr>
      <vt:lpstr>setInterval()/clearInterval() </vt:lpstr>
      <vt:lpstr>예제 10-4 setInterval()로 텍스트 회전</vt:lpstr>
      <vt:lpstr>윈도우 위치 및 크기 조절</vt:lpstr>
      <vt:lpstr>예제 10-5 윈도우의 위치와 크기 조절</vt:lpstr>
      <vt:lpstr>웹 페이지 스크롤</vt:lpstr>
      <vt:lpstr>예제 10-6 1초마다 10픽셀씩 자동 스크롤</vt:lpstr>
      <vt:lpstr>웹 페이지 프린트 </vt:lpstr>
      <vt:lpstr>예제 10-7 웹 페이지 프린트</vt:lpstr>
      <vt:lpstr>onbeforeprint와 onafterprint</vt:lpstr>
      <vt:lpstr>예제 10-8 onbeforeprint와 onafterprint 이벤트 활용</vt:lpstr>
      <vt:lpstr>navigator 객체</vt:lpstr>
      <vt:lpstr>예제 10–10 navigator로 브라우저 정보 출력</vt:lpstr>
      <vt:lpstr>PowerPoint 프레젠테이션</vt:lpstr>
      <vt:lpstr>screen 객체</vt:lpstr>
      <vt:lpstr>예제 10-11 스크린 장치에 관한 정보 출력</vt:lpstr>
      <vt:lpstr>history 객체</vt:lpstr>
      <vt:lpstr>예제 10-12 history 객체 활용</vt:lpstr>
      <vt:lpstr>도전 : 샤갈의 눈내리는 마을 만들기</vt:lpstr>
      <vt:lpstr>도전 : 샤갈의 눈내리는 마을 만들기</vt:lpstr>
      <vt:lpstr>도전 : 샤갈의 눈내리는 마을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704</cp:revision>
  <dcterms:created xsi:type="dcterms:W3CDTF">2011-08-27T14:53:28Z</dcterms:created>
  <dcterms:modified xsi:type="dcterms:W3CDTF">2023-07-14T03:45:43Z</dcterms:modified>
</cp:coreProperties>
</file>